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9.xml" ContentType="application/vnd.openxmlformats-officedocument.drawingml.chart+xml"/>
  <Override PartName="/ppt/notesSlides/notesSlide13.xml" ContentType="application/vnd.openxmlformats-officedocument.presentationml.notesSlide+xml"/>
  <Override PartName="/ppt/charts/chart10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5.xml" ContentType="application/vnd.openxmlformats-officedocument.presentationml.notesSlide+xml"/>
  <Override PartName="/ppt/charts/chart12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3.xml" ContentType="application/vnd.openxmlformats-officedocument.drawingml.chart+xml"/>
  <Override PartName="/ppt/drawings/drawing2.xml" ContentType="application/vnd.openxmlformats-officedocument.drawingml.chartshape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4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9.xml" ContentType="application/vnd.openxmlformats-officedocument.presentationml.notesSlide+xml"/>
  <Override PartName="/ppt/charts/chart15.xml" ContentType="application/vnd.openxmlformats-officedocument.drawingml.chart+xml"/>
  <Override PartName="/ppt/notesSlides/notesSlide20.xml" ContentType="application/vnd.openxmlformats-officedocument.presentationml.notesSlide+xml"/>
  <Override PartName="/ppt/charts/chart16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7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21.xml" ContentType="application/vnd.openxmlformats-officedocument.presentationml.notesSlide+xml"/>
  <Override PartName="/ppt/charts/chart18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22.xml" ContentType="application/vnd.openxmlformats-officedocument.presentationml.notesSlide+xml"/>
  <Override PartName="/ppt/charts/chart19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20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21.xml" ContentType="application/vnd.openxmlformats-officedocument.drawingml.chart+xml"/>
  <Override PartName="/ppt/notesSlides/notesSlide23.xml" ContentType="application/vnd.openxmlformats-officedocument.presentationml.notesSlide+xml"/>
  <Override PartName="/ppt/charts/chart22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drawings/drawing3.xml" ContentType="application/vnd.openxmlformats-officedocument.drawingml.chartshape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charts/chart23.xml" ContentType="application/vnd.openxmlformats-officedocument.drawingml.chart+xml"/>
  <Override PartName="/ppt/notesSlides/notesSlide35.xml" ContentType="application/vnd.openxmlformats-officedocument.presentationml.notesSlide+xml"/>
  <Override PartName="/ppt/charts/chart24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25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6.xml" ContentType="application/vnd.openxmlformats-officedocument.drawingml.chart+xml"/>
  <Override PartName="/ppt/notesSlides/notesSlide36.xml" ContentType="application/vnd.openxmlformats-officedocument.presentationml.notesSlide+xml"/>
  <Override PartName="/ppt/charts/chart27.xml" ContentType="application/vnd.openxmlformats-officedocument.drawingml.chart+xml"/>
  <Override PartName="/ppt/notesSlides/notesSlide37.xml" ContentType="application/vnd.openxmlformats-officedocument.presentationml.notesSlide+xml"/>
  <Override PartName="/ppt/charts/chart28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9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30.xml" ContentType="application/vnd.openxmlformats-officedocument.drawingml.chart+xml"/>
  <Override PartName="/ppt/notesSlides/notesSlide38.xml" ContentType="application/vnd.openxmlformats-officedocument.presentationml.notesSlide+xml"/>
  <Override PartName="/ppt/charts/chart3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notesSlides/notesSlide39.xml" ContentType="application/vnd.openxmlformats-officedocument.presentationml.notesSlide+xml"/>
  <Override PartName="/ppt/charts/chart3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notesSlides/notesSlide40.xml" ContentType="application/vnd.openxmlformats-officedocument.presentationml.notesSlide+xml"/>
  <Override PartName="/ppt/charts/chart33.xml" ContentType="application/vnd.openxmlformats-officedocument.drawingml.chart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charts/chart34.xml" ContentType="application/vnd.openxmlformats-officedocument.drawingml.chart+xml"/>
  <Override PartName="/ppt/notesSlides/notesSlide44.xml" ContentType="application/vnd.openxmlformats-officedocument.presentationml.notesSlide+xml"/>
  <Override PartName="/ppt/charts/chart35.xml" ContentType="application/vnd.openxmlformats-officedocument.drawingml.chart+xml"/>
  <Override PartName="/ppt/notesSlides/notesSlide45.xml" ContentType="application/vnd.openxmlformats-officedocument.presentationml.notesSlide+xml"/>
  <Override PartName="/ppt/charts/chart36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37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38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notesSlides/notesSlide46.xml" ContentType="application/vnd.openxmlformats-officedocument.presentationml.notesSlide+xml"/>
  <Override PartName="/ppt/charts/chart39.xml" ContentType="application/vnd.openxmlformats-officedocument.drawingml.chart+xml"/>
  <Override PartName="/ppt/notesSlides/notesSlide47.xml" ContentType="application/vnd.openxmlformats-officedocument.presentationml.notesSlide+xml"/>
  <Override PartName="/ppt/charts/chart40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41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42.xml" ContentType="application/vnd.openxmlformats-officedocument.drawingml.chart+xml"/>
  <Override PartName="/ppt/notesSlides/notesSlide48.xml" ContentType="application/vnd.openxmlformats-officedocument.presentationml.notesSlide+xml"/>
  <Override PartName="/ppt/charts/chart43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44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notesSlides/notesSlide49.xml" ContentType="application/vnd.openxmlformats-officedocument.presentationml.notesSlide+xml"/>
  <Override PartName="/ppt/charts/chart45.xml" ContentType="application/vnd.openxmlformats-officedocument.drawingml.chart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327" r:id="rId2"/>
    <p:sldId id="365" r:id="rId3"/>
    <p:sldId id="402" r:id="rId4"/>
    <p:sldId id="403" r:id="rId5"/>
    <p:sldId id="368" r:id="rId6"/>
    <p:sldId id="383" r:id="rId7"/>
    <p:sldId id="385" r:id="rId8"/>
    <p:sldId id="387" r:id="rId9"/>
    <p:sldId id="482" r:id="rId10"/>
    <p:sldId id="481" r:id="rId11"/>
    <p:sldId id="461" r:id="rId12"/>
    <p:sldId id="388" r:id="rId13"/>
    <p:sldId id="483" r:id="rId14"/>
    <p:sldId id="462" r:id="rId15"/>
    <p:sldId id="394" r:id="rId16"/>
    <p:sldId id="396" r:id="rId17"/>
    <p:sldId id="397" r:id="rId18"/>
    <p:sldId id="398" r:id="rId19"/>
    <p:sldId id="399" r:id="rId20"/>
    <p:sldId id="400" r:id="rId21"/>
    <p:sldId id="401" r:id="rId22"/>
    <p:sldId id="408" r:id="rId23"/>
    <p:sldId id="463" r:id="rId24"/>
    <p:sldId id="464" r:id="rId25"/>
    <p:sldId id="465" r:id="rId26"/>
    <p:sldId id="456" r:id="rId27"/>
    <p:sldId id="479" r:id="rId28"/>
    <p:sldId id="457" r:id="rId29"/>
    <p:sldId id="484" r:id="rId30"/>
    <p:sldId id="485" r:id="rId31"/>
    <p:sldId id="370" r:id="rId32"/>
    <p:sldId id="417" r:id="rId33"/>
    <p:sldId id="424" r:id="rId34"/>
    <p:sldId id="423" r:id="rId35"/>
    <p:sldId id="425" r:id="rId36"/>
    <p:sldId id="426" r:id="rId37"/>
    <p:sldId id="427" r:id="rId38"/>
    <p:sldId id="428" r:id="rId39"/>
    <p:sldId id="466" r:id="rId40"/>
    <p:sldId id="432" r:id="rId41"/>
    <p:sldId id="468" r:id="rId42"/>
    <p:sldId id="435" r:id="rId43"/>
    <p:sldId id="439" r:id="rId44"/>
    <p:sldId id="480" r:id="rId45"/>
    <p:sldId id="440" r:id="rId46"/>
    <p:sldId id="441" r:id="rId47"/>
    <p:sldId id="470" r:id="rId48"/>
    <p:sldId id="471" r:id="rId49"/>
    <p:sldId id="472" r:id="rId50"/>
    <p:sldId id="473" r:id="rId51"/>
    <p:sldId id="475" r:id="rId52"/>
    <p:sldId id="476" r:id="rId53"/>
    <p:sldId id="477" r:id="rId54"/>
    <p:sldId id="486" r:id="rId55"/>
  </p:sldIdLst>
  <p:sldSz cx="9144000" cy="5715000" type="screen16x10"/>
  <p:notesSz cx="6797675" cy="9928225"/>
  <p:defaultTextStyle>
    <a:defPPr>
      <a:defRPr lang="es-ES_tradnl"/>
    </a:defPPr>
    <a:lvl1pPr algn="l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Arial Narrow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Arial Narrow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Arial Narrow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Arial Narrow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Arial Narrow" pitchFamily="34" charset="0"/>
        <a:ea typeface="+mn-ea"/>
        <a:cs typeface="Arial" charset="0"/>
      </a:defRPr>
    </a:lvl5pPr>
    <a:lvl6pPr marL="2286000" algn="l" defTabSz="914400" rtl="0" eaLnBrk="1" latinLnBrk="0" hangingPunct="1">
      <a:defRPr sz="2300" kern="1200">
        <a:solidFill>
          <a:schemeClr val="tx1"/>
        </a:solidFill>
        <a:latin typeface="Arial Narrow" pitchFamily="34" charset="0"/>
        <a:ea typeface="+mn-ea"/>
        <a:cs typeface="Arial" charset="0"/>
      </a:defRPr>
    </a:lvl6pPr>
    <a:lvl7pPr marL="2743200" algn="l" defTabSz="914400" rtl="0" eaLnBrk="1" latinLnBrk="0" hangingPunct="1">
      <a:defRPr sz="2300" kern="1200">
        <a:solidFill>
          <a:schemeClr val="tx1"/>
        </a:solidFill>
        <a:latin typeface="Arial Narrow" pitchFamily="34" charset="0"/>
        <a:ea typeface="+mn-ea"/>
        <a:cs typeface="Arial" charset="0"/>
      </a:defRPr>
    </a:lvl7pPr>
    <a:lvl8pPr marL="3200400" algn="l" defTabSz="914400" rtl="0" eaLnBrk="1" latinLnBrk="0" hangingPunct="1">
      <a:defRPr sz="2300" kern="1200">
        <a:solidFill>
          <a:schemeClr val="tx1"/>
        </a:solidFill>
        <a:latin typeface="Arial Narrow" pitchFamily="34" charset="0"/>
        <a:ea typeface="+mn-ea"/>
        <a:cs typeface="Arial" charset="0"/>
      </a:defRPr>
    </a:lvl8pPr>
    <a:lvl9pPr marL="3657600" algn="l" defTabSz="914400" rtl="0" eaLnBrk="1" latinLnBrk="0" hangingPunct="1">
      <a:defRPr sz="2300" kern="1200">
        <a:solidFill>
          <a:schemeClr val="tx1"/>
        </a:solidFill>
        <a:latin typeface="Arial Narrow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206">
          <p15:clr>
            <a:srgbClr val="A4A3A4"/>
          </p15:clr>
        </p15:guide>
        <p15:guide id="2" pos="15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18E"/>
    <a:srgbClr val="D3B8DE"/>
    <a:srgbClr val="FF552D"/>
    <a:srgbClr val="85FFFC"/>
    <a:srgbClr val="F5E4D1"/>
    <a:srgbClr val="C19CD0"/>
    <a:srgbClr val="00FF00"/>
    <a:srgbClr val="FFFFFF"/>
    <a:srgbClr val="74B230"/>
    <a:srgbClr val="0058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Estilo temático 2 - Énfasis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4B1156A-380E-4F78-BDF5-A606A8083BF9}" styleName="Estilo medio 4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03447BB-5D67-496B-8E87-E561075AD55C}" styleName="Estilo oscuro 1 - Énfasis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8603FDC-E32A-4AB5-989C-0864C3EAD2B8}" styleName="Estilo temático 2 - Énfasis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25E5076-3810-47DD-B79F-674D7AD40C01}" styleName="Estilo oscuro 1 - Énfasi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75" autoAdjust="0"/>
    <p:restoredTop sz="93825" autoAdjust="0"/>
  </p:normalViewPr>
  <p:slideViewPr>
    <p:cSldViewPr snapToObjects="1" showGuides="1">
      <p:cViewPr varScale="1">
        <p:scale>
          <a:sx n="81" d="100"/>
          <a:sy n="81" d="100"/>
        </p:scale>
        <p:origin x="1176" y="84"/>
      </p:cViewPr>
      <p:guideLst>
        <p:guide orient="horz" pos="3206"/>
        <p:guide pos="15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pathfinder1\GIT%20Proc%20Analisis%20Prod\SUBCONSOLIDACION\2015\BALANCE%20GENERAL%20DE%20LA%20NACION\Situacion%20financiera%20BGN\Cuadros\Nota%2020%20-%20Pasivos%20estimado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pathfinder1\GIT%20Proc%20Analisis%20Prod\SUBCONSOLIDACION\2015\BALANCE%20GENERAL%20DE%20LA%20NACION\Situacion%20financiera%20BGN\Cuadros\Capitulo%202%20y%203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10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chartUserShapes" Target="../drawings/drawing3.xm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9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3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4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5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7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8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0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1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(</a:t>
            </a:r>
            <a:r>
              <a:rPr lang="en-US" sz="1200" dirty="0" err="1"/>
              <a:t>Cifras</a:t>
            </a:r>
            <a:r>
              <a:rPr lang="en-US" sz="1200" baseline="0" dirty="0"/>
              <a:t> </a:t>
            </a:r>
            <a:r>
              <a:rPr lang="en-US" sz="1200" baseline="0" dirty="0" err="1"/>
              <a:t>en</a:t>
            </a:r>
            <a:r>
              <a:rPr lang="en-US" sz="1200" baseline="0" dirty="0"/>
              <a:t> miles de </a:t>
            </a:r>
            <a:r>
              <a:rPr lang="en-US" sz="1200" baseline="0" dirty="0" err="1"/>
              <a:t>millones</a:t>
            </a:r>
            <a:r>
              <a:rPr lang="en-US" sz="1200" baseline="0" dirty="0"/>
              <a:t> de pesos)</a:t>
            </a:r>
            <a:endParaRPr lang="en-US" dirty="0"/>
          </a:p>
        </c:rich>
      </c:tx>
      <c:layout>
        <c:manualLayout>
          <c:xMode val="edge"/>
          <c:yMode val="edge"/>
          <c:x val="0.64039923926581255"/>
          <c:y val="0.156486152179702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419"/>
        </a:p>
      </c:txPr>
    </c:title>
    <c:autoTitleDeleted val="0"/>
    <c:plotArea>
      <c:layout>
        <c:manualLayout>
          <c:layoutTarget val="inner"/>
          <c:xMode val="edge"/>
          <c:yMode val="edge"/>
          <c:x val="0.19589185509602247"/>
          <c:y val="3.4320258375775667E-2"/>
          <c:w val="0.74530680801548366"/>
          <c:h val="0.7676331861538319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42D-410E-A68F-B15678E6158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42D-410E-A68F-B15678E6158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42D-410E-A68F-B15678E61585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642D-410E-A68F-B15678E61585}"/>
              </c:ext>
            </c:extLst>
          </c:dPt>
          <c:dLbls>
            <c:dLbl>
              <c:idx val="3"/>
              <c:layout>
                <c:manualLayout>
                  <c:x val="-0.10674983481367567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42D-410E-A68F-B15678E615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Activo total</c:v>
                </c:pt>
                <c:pt idx="1">
                  <c:v>Pasivo total</c:v>
                </c:pt>
                <c:pt idx="2">
                  <c:v>Interés minoritario</c:v>
                </c:pt>
                <c:pt idx="3">
                  <c:v>Patrimonio</c:v>
                </c:pt>
              </c:strCache>
            </c:strRef>
          </c:cat>
          <c:val>
            <c:numRef>
              <c:f>Hoja1!$B$2:$B$5</c:f>
              <c:numCache>
                <c:formatCode>#,##0.0_);\(#,##0.0\)</c:formatCode>
                <c:ptCount val="4"/>
                <c:pt idx="0">
                  <c:v>581539.1</c:v>
                </c:pt>
                <c:pt idx="1">
                  <c:v>701873.1</c:v>
                </c:pt>
                <c:pt idx="2">
                  <c:v>17882.3</c:v>
                </c:pt>
                <c:pt idx="3">
                  <c:v>-138216.29999999999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42D-410E-A68F-B15678E615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axId val="586474824"/>
        <c:axId val="586476392"/>
      </c:barChart>
      <c:catAx>
        <c:axId val="5864748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419"/>
          </a:p>
        </c:txPr>
        <c:crossAx val="586476392"/>
        <c:crosses val="autoZero"/>
        <c:auto val="1"/>
        <c:lblAlgn val="ctr"/>
        <c:lblOffset val="100"/>
        <c:noMultiLvlLbl val="0"/>
      </c:catAx>
      <c:valAx>
        <c:axId val="586476392"/>
        <c:scaling>
          <c:orientation val="minMax"/>
        </c:scaling>
        <c:delete val="0"/>
        <c:axPos val="b"/>
        <c:numFmt formatCode="_(* #,##0.0_);_(* \(#,##0.0\);_(* &quot;-&quot;??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419"/>
          </a:p>
        </c:txPr>
        <c:crossAx val="586474824"/>
        <c:crosses val="autoZero"/>
        <c:crossBetween val="between"/>
        <c:majorUnit val="2000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405962203030072"/>
          <c:y val="0.91848858124356081"/>
          <c:w val="0.6749749540499399"/>
          <c:h val="8.15114187564391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419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419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83652043494563E-2"/>
          <c:y val="2.7391816986732084E-2"/>
          <c:w val="0.96201634795650548"/>
          <c:h val="0.806936293693625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'Graf 3-21'!$D$5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'Graf 3-21'!$C$6:$C$8</c:f>
              <c:strCache>
                <c:ptCount val="3"/>
                <c:pt idx="0">
                  <c:v>Total Cálculo actuarial de pensiones</c:v>
                </c:pt>
                <c:pt idx="1">
                  <c:v>Provisión para pensiones
(Cálculo actuarial amortizado)</c:v>
                </c:pt>
                <c:pt idx="2">
                  <c:v>Cálculo actuarial por amortizar</c:v>
                </c:pt>
              </c:strCache>
            </c:strRef>
          </c:cat>
          <c:val>
            <c:numRef>
              <c:f>'Graf 3-21'!$D$6:$D$8</c:f>
              <c:numCache>
                <c:formatCode>#,##0.0,,</c:formatCode>
                <c:ptCount val="3"/>
                <c:pt idx="0">
                  <c:v>467282147718</c:v>
                </c:pt>
                <c:pt idx="1">
                  <c:v>92180602833</c:v>
                </c:pt>
                <c:pt idx="2">
                  <c:v>260963039103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CD-4521-B031-ECFEE462C84D}"/>
            </c:ext>
          </c:extLst>
        </c:ser>
        <c:ser>
          <c:idx val="1"/>
          <c:order val="1"/>
          <c:tx>
            <c:strRef>
              <c:f>'Graf 3-21'!$E$5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'Graf 3-21'!$C$6:$C$8</c:f>
              <c:strCache>
                <c:ptCount val="3"/>
                <c:pt idx="0">
                  <c:v>Total Cálculo actuarial de pensiones</c:v>
                </c:pt>
                <c:pt idx="1">
                  <c:v>Provisión para pensiones
(Cálculo actuarial amortizado)</c:v>
                </c:pt>
                <c:pt idx="2">
                  <c:v>Cálculo actuarial por amortizar</c:v>
                </c:pt>
              </c:strCache>
            </c:strRef>
          </c:cat>
          <c:val>
            <c:numRef>
              <c:f>'Graf 3-21'!$E$6:$E$8</c:f>
              <c:numCache>
                <c:formatCode>#,##0.0,,</c:formatCode>
                <c:ptCount val="3"/>
                <c:pt idx="0">
                  <c:v>700752522855</c:v>
                </c:pt>
                <c:pt idx="1">
                  <c:v>91926280112</c:v>
                </c:pt>
                <c:pt idx="2">
                  <c:v>347055741791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CD-4521-B031-ECFEE462C84D}"/>
            </c:ext>
          </c:extLst>
        </c:ser>
        <c:ser>
          <c:idx val="2"/>
          <c:order val="2"/>
          <c:tx>
            <c:strRef>
              <c:f>'Graf 3-21'!$F$5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'Graf 3-21'!$C$6:$C$8</c:f>
              <c:strCache>
                <c:ptCount val="3"/>
                <c:pt idx="0">
                  <c:v>Total Cálculo actuarial de pensiones</c:v>
                </c:pt>
                <c:pt idx="1">
                  <c:v>Provisión para pensiones
(Cálculo actuarial amortizado)</c:v>
                </c:pt>
                <c:pt idx="2">
                  <c:v>Cálculo actuarial por amortizar</c:v>
                </c:pt>
              </c:strCache>
            </c:strRef>
          </c:cat>
          <c:val>
            <c:numRef>
              <c:f>'Graf 3-21'!$F$6:$F$8</c:f>
              <c:numCache>
                <c:formatCode>#,##0.0,,</c:formatCode>
                <c:ptCount val="3"/>
                <c:pt idx="0">
                  <c:v>750067164296</c:v>
                </c:pt>
                <c:pt idx="1">
                  <c:v>96143027108</c:v>
                </c:pt>
                <c:pt idx="2">
                  <c:v>386752419379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ACD-4521-B031-ECFEE462C84D}"/>
            </c:ext>
          </c:extLst>
        </c:ser>
        <c:ser>
          <c:idx val="3"/>
          <c:order val="3"/>
          <c:tx>
            <c:strRef>
              <c:f>'Graf 3-21'!$G$5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'Graf 3-21'!$C$6:$C$8</c:f>
              <c:strCache>
                <c:ptCount val="3"/>
                <c:pt idx="0">
                  <c:v>Total Cálculo actuarial de pensiones</c:v>
                </c:pt>
                <c:pt idx="1">
                  <c:v>Provisión para pensiones
(Cálculo actuarial amortizado)</c:v>
                </c:pt>
                <c:pt idx="2">
                  <c:v>Cálculo actuarial por amortizar</c:v>
                </c:pt>
              </c:strCache>
            </c:strRef>
          </c:cat>
          <c:val>
            <c:numRef>
              <c:f>'Graf 3-21'!$G$6:$G$8</c:f>
              <c:numCache>
                <c:formatCode>#,##0.0,,</c:formatCode>
                <c:ptCount val="3"/>
                <c:pt idx="0">
                  <c:v>845318863152</c:v>
                </c:pt>
                <c:pt idx="1">
                  <c:v>92465301458</c:v>
                </c:pt>
                <c:pt idx="2">
                  <c:v>450478188950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ACD-4521-B031-ECFEE462C84D}"/>
            </c:ext>
          </c:extLst>
        </c:ser>
        <c:ser>
          <c:idx val="4"/>
          <c:order val="4"/>
          <c:tx>
            <c:strRef>
              <c:f>'Graf 3-21'!$H$5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'Graf 3-21'!$C$6:$C$8</c:f>
              <c:strCache>
                <c:ptCount val="3"/>
                <c:pt idx="0">
                  <c:v>Total Cálculo actuarial de pensiones</c:v>
                </c:pt>
                <c:pt idx="1">
                  <c:v>Provisión para pensiones
(Cálculo actuarial amortizado)</c:v>
                </c:pt>
                <c:pt idx="2">
                  <c:v>Cálculo actuarial por amortizar</c:v>
                </c:pt>
              </c:strCache>
            </c:strRef>
          </c:cat>
          <c:val>
            <c:numRef>
              <c:f>'Graf 3-21'!$H$6:$H$8</c:f>
              <c:numCache>
                <c:formatCode>#,##0.0,,</c:formatCode>
                <c:ptCount val="3"/>
                <c:pt idx="0">
                  <c:v>838875927638</c:v>
                </c:pt>
                <c:pt idx="1">
                  <c:v>47957307544</c:v>
                </c:pt>
                <c:pt idx="2">
                  <c:v>53284509558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ACD-4521-B031-ECFEE462C84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87624736"/>
        <c:axId val="587625128"/>
      </c:barChart>
      <c:catAx>
        <c:axId val="587624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419"/>
          </a:p>
        </c:txPr>
        <c:crossAx val="587625128"/>
        <c:crosses val="autoZero"/>
        <c:auto val="1"/>
        <c:lblAlgn val="ctr"/>
        <c:lblOffset val="100"/>
        <c:noMultiLvlLbl val="0"/>
      </c:catAx>
      <c:valAx>
        <c:axId val="587625128"/>
        <c:scaling>
          <c:orientation val="minMax"/>
        </c:scaling>
        <c:delete val="1"/>
        <c:axPos val="l"/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 sz="1000" b="0"/>
                  <a:t>Miles de millones de pesos</a:t>
                </a:r>
              </a:p>
            </c:rich>
          </c:tx>
          <c:layout>
            <c:manualLayout>
              <c:xMode val="edge"/>
              <c:yMode val="edge"/>
              <c:x val="0.77586801029025243"/>
              <c:y val="4.3758805447266444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s-419"/>
            </a:p>
          </c:txPr>
        </c:title>
        <c:numFmt formatCode="#,##0.0,," sourceLinked="1"/>
        <c:majorTickMark val="none"/>
        <c:minorTickMark val="none"/>
        <c:tickLblPos val="nextTo"/>
        <c:crossAx val="587624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927694038245221"/>
          <c:y val="0.94599393959875189"/>
          <c:w val="0.32144611923509564"/>
          <c:h val="4.8283599743165158E-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419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s-419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427974425308061E-2"/>
          <c:y val="0.20755264282059427"/>
          <c:w val="0.59089359424044463"/>
          <c:h val="0.75734249402648535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/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FF83-4148-8057-E86F21A7DE12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FF83-4148-8057-E86F21A7DE12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FF83-4148-8057-E86F21A7DE12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FF83-4148-8057-E86F21A7DE12}"/>
              </c:ext>
            </c:extLst>
          </c:dPt>
          <c:dLbls>
            <c:dLbl>
              <c:idx val="0"/>
              <c:layout>
                <c:manualLayout>
                  <c:x val="7.6760549194167679E-2"/>
                  <c:y val="-5.34197295762129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F83-4148-8057-E86F21A7DE12}"/>
                </c:ext>
              </c:extLst>
            </c:dLbl>
            <c:dLbl>
              <c:idx val="1"/>
              <c:layout>
                <c:manualLayout>
                  <c:x val="5.8656181059247386E-2"/>
                  <c:y val="0.1009060417387112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F83-4148-8057-E86F21A7DE12}"/>
                </c:ext>
              </c:extLst>
            </c:dLbl>
            <c:dLbl>
              <c:idx val="2"/>
              <c:layout>
                <c:manualLayout>
                  <c:x val="0.14439032109985339"/>
                  <c:y val="-0.19614409040623029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047214534160425"/>
                      <c:h val="0.3902109468275042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F83-4148-8057-E86F21A7DE12}"/>
                </c:ext>
              </c:extLst>
            </c:dLbl>
            <c:numFmt formatCode="0.0%_);\(0.0%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3"/>
                <c:pt idx="0">
                  <c:v>Créditos judiciales (Fallado por pagar)</c:v>
                </c:pt>
                <c:pt idx="1">
                  <c:v>Litigios (Valor provisionado)</c:v>
                </c:pt>
                <c:pt idx="2">
                  <c:v>Litigios y mecanismos alternativos de solución de conflictos (Pretensiones)</c:v>
                </c:pt>
              </c:strCache>
            </c:strRef>
          </c:cat>
          <c:val>
            <c:numRef>
              <c:f>Hoja1!$B$2:$B$5</c:f>
              <c:numCache>
                <c:formatCode>_(\ * #,##0.0,,_);_(\ * \(#,##0.0,,\)</c:formatCode>
                <c:ptCount val="4"/>
                <c:pt idx="0">
                  <c:v>2885100000</c:v>
                </c:pt>
                <c:pt idx="1">
                  <c:v>22762700000</c:v>
                </c:pt>
                <c:pt idx="2">
                  <c:v>1300542900000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F83-4148-8057-E86F21A7DE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68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419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cap="all" spc="15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r>
              <a:rPr lang="es-CO" sz="1200" dirty="0">
                <a:latin typeface="+mj-lt"/>
              </a:rPr>
              <a:t>COMPOSICIÓN 2015</a:t>
            </a:r>
          </a:p>
        </c:rich>
      </c:tx>
      <c:layout>
        <c:manualLayout>
          <c:xMode val="edge"/>
          <c:yMode val="edge"/>
          <c:x val="0.39133475093455783"/>
          <c:y val="3.01794289830245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all" spc="15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s-419"/>
        </a:p>
      </c:txPr>
    </c:title>
    <c:autoTitleDeleted val="0"/>
    <c:plotArea>
      <c:layout>
        <c:manualLayout>
          <c:layoutTarget val="inner"/>
          <c:xMode val="edge"/>
          <c:yMode val="edge"/>
          <c:x val="0.19704609694530065"/>
          <c:y val="0.15711734643863101"/>
          <c:w val="0.78336402544420125"/>
          <c:h val="0.76391757125025328"/>
        </c:manualLayout>
      </c:layout>
      <c:barChart>
        <c:barDir val="col"/>
        <c:grouping val="clustered"/>
        <c:varyColors val="0"/>
        <c:ser>
          <c:idx val="0"/>
          <c:order val="0"/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/>
              </a:sp3d>
            </c:spPr>
            <c:extLst>
              <c:ext xmlns:c16="http://schemas.microsoft.com/office/drawing/2014/chart" uri="{C3380CC4-5D6E-409C-BE32-E72D297353CC}">
                <c16:uniqueId val="{00000000-379F-4AD7-84E7-66BFAB888FA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/>
              </a:sp3d>
            </c:spPr>
            <c:extLst>
              <c:ext xmlns:c16="http://schemas.microsoft.com/office/drawing/2014/chart" uri="{C3380CC4-5D6E-409C-BE32-E72D297353CC}">
                <c16:uniqueId val="{00000001-379F-4AD7-84E7-66BFAB888FA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/>
              </a:sp3d>
            </c:spPr>
            <c:extLst>
              <c:ext xmlns:c16="http://schemas.microsoft.com/office/drawing/2014/chart" uri="{C3380CC4-5D6E-409C-BE32-E72D297353CC}">
                <c16:uniqueId val="{00000002-379F-4AD7-84E7-66BFAB888FA2}"/>
              </c:ext>
            </c:extLst>
          </c:dPt>
          <c:dLbls>
            <c:dLbl>
              <c:idx val="0"/>
              <c:layout>
                <c:manualLayout>
                  <c:x val="-4.6457607433217293E-3"/>
                  <c:y val="9.4565129713395767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79F-4AD7-84E7-66BFAB888FA2}"/>
                </c:ext>
              </c:extLst>
            </c:dLbl>
            <c:dLbl>
              <c:idx val="1"/>
              <c:layout>
                <c:manualLayout>
                  <c:x val="0"/>
                  <c:y val="3.1525846503229738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79F-4AD7-84E7-66BFAB888FA2}"/>
                </c:ext>
              </c:extLst>
            </c:dLbl>
            <c:dLbl>
              <c:idx val="2"/>
              <c:layout>
                <c:manualLayout>
                  <c:x val="-4.6457607433217293E-3"/>
                  <c:y val="6.3051693006459381E-3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H</a:t>
                    </a:r>
                    <a:r>
                      <a:rPr lang="en-US"/>
                      <a:t>acienda </a:t>
                    </a:r>
                  </a:p>
                  <a:p>
                    <a:r>
                      <a:rPr lang="en-US"/>
                      <a:t>pública,   (190.400,5)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79F-4AD7-84E7-66BFAB888F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'Graf 2-4'!$C$7:$C$9</c:f>
              <c:strCache>
                <c:ptCount val="3"/>
                <c:pt idx="0">
                  <c:v>Patrimonio institucional</c:v>
                </c:pt>
                <c:pt idx="1">
                  <c:v>Resultados consolidados del ejercicio</c:v>
                </c:pt>
                <c:pt idx="2">
                  <c:v>Hacienda pública</c:v>
                </c:pt>
              </c:strCache>
            </c:strRef>
          </c:cat>
          <c:val>
            <c:numRef>
              <c:f>'Graf 2-4'!$D$7:$D$9</c:f>
              <c:numCache>
                <c:formatCode>_(\ * #,##0.0,,_);_(\ * \(#,##0.0,,\)</c:formatCode>
                <c:ptCount val="3"/>
                <c:pt idx="0">
                  <c:v>105387232910.86</c:v>
                </c:pt>
                <c:pt idx="1">
                  <c:v>-53202999678.120003</c:v>
                </c:pt>
                <c:pt idx="2">
                  <c:v>-190400523461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79F-4AD7-84E7-66BFAB888F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3"/>
        <c:overlap val="-22"/>
        <c:axId val="587625912"/>
        <c:axId val="587623560"/>
      </c:barChart>
      <c:catAx>
        <c:axId val="587625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419"/>
          </a:p>
        </c:txPr>
        <c:crossAx val="587623560"/>
        <c:crosses val="autoZero"/>
        <c:auto val="1"/>
        <c:lblAlgn val="ctr"/>
        <c:lblOffset val="100"/>
        <c:noMultiLvlLbl val="0"/>
      </c:catAx>
      <c:valAx>
        <c:axId val="587623560"/>
        <c:scaling>
          <c:orientation val="minMax"/>
        </c:scaling>
        <c:delete val="0"/>
        <c:axPos val="l"/>
        <c:numFmt formatCode="_(\ * #,##0.0,,_);_(\ * \(#,##0.0,,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419"/>
          </a:p>
        </c:txPr>
        <c:crossAx val="587625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419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 rtl="0">
              <a:defRPr lang="es-CO" sz="1200" b="1" i="0" u="none" strike="noStrike" kern="1200" cap="all" spc="150" baseline="0" dirty="0">
                <a:solidFill>
                  <a:prstClr val="black"/>
                </a:solidFill>
                <a:latin typeface="+mj-lt"/>
                <a:ea typeface="+mn-ea"/>
                <a:cs typeface="+mn-cs"/>
              </a:defRPr>
            </a:pPr>
            <a:r>
              <a:rPr lang="es-CO" sz="1200" b="1" i="0" u="none" strike="noStrike" kern="1200" cap="all" spc="150" baseline="0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EVOLUCIÓN 2009 - 2015</a:t>
            </a:r>
          </a:p>
        </c:rich>
      </c:tx>
      <c:layout>
        <c:manualLayout>
          <c:xMode val="edge"/>
          <c:yMode val="edge"/>
          <c:x val="0.34556591452510599"/>
          <c:y val="2.097642467657436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786875364182523"/>
          <c:y val="9.747113225702983E-2"/>
          <c:w val="0.84213124635817482"/>
          <c:h val="0.7603728750133647"/>
        </c:manualLayout>
      </c:layout>
      <c:lineChart>
        <c:grouping val="standard"/>
        <c:varyColors val="0"/>
        <c:ser>
          <c:idx val="0"/>
          <c:order val="0"/>
          <c:tx>
            <c:strRef>
              <c:f>'Grafica 2-5'!$A$7</c:f>
              <c:strCache>
                <c:ptCount val="1"/>
                <c:pt idx="0">
                  <c:v>Resultado Consolidado</c:v>
                </c:pt>
              </c:strCache>
            </c:strRef>
          </c:tx>
          <c:spPr>
            <a:ln w="25400">
              <a:solidFill>
                <a:schemeClr val="accent1"/>
              </a:solidFill>
              <a:prstDash val="solid"/>
            </a:ln>
          </c:spPr>
          <c:cat>
            <c:numRef>
              <c:f>'Grafica 2-5'!$B$6:$H$6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'Grafica 2-5'!$B$7:$H$7</c:f>
              <c:numCache>
                <c:formatCode>_(\ * #,##0.0,,_);_(\ * \(#,##0.0,,\)</c:formatCode>
                <c:ptCount val="7"/>
                <c:pt idx="0">
                  <c:v>-15937255039.91</c:v>
                </c:pt>
                <c:pt idx="1">
                  <c:v>-16112439110.370001</c:v>
                </c:pt>
                <c:pt idx="2">
                  <c:v>11505887792.200001</c:v>
                </c:pt>
                <c:pt idx="3">
                  <c:v>18563673487.540001</c:v>
                </c:pt>
                <c:pt idx="4">
                  <c:v>-15648507017.870001</c:v>
                </c:pt>
                <c:pt idx="5">
                  <c:v>-46495468553.360001</c:v>
                </c:pt>
                <c:pt idx="6">
                  <c:v>-53202999678.120003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BFE-499F-AFCD-E824F04F9078}"/>
            </c:ext>
          </c:extLst>
        </c:ser>
        <c:ser>
          <c:idx val="1"/>
          <c:order val="1"/>
          <c:tx>
            <c:strRef>
              <c:f>'Grafica 2-5'!$A$8</c:f>
              <c:strCache>
                <c:ptCount val="1"/>
                <c:pt idx="0">
                  <c:v>Patrimonio Institucional</c:v>
                </c:pt>
              </c:strCache>
            </c:strRef>
          </c:tx>
          <c:spPr>
            <a:ln w="25400">
              <a:solidFill>
                <a:srgbClr val="7030A0"/>
              </a:solidFill>
              <a:prstDash val="solid"/>
            </a:ln>
          </c:spPr>
          <c:marker>
            <c:symbol val="circle"/>
            <c:size val="5"/>
            <c:spPr>
              <a:solidFill>
                <a:srgbClr val="7030A0"/>
              </a:solidFill>
              <a:ln>
                <a:solidFill>
                  <a:srgbClr val="7030A0"/>
                </a:solidFill>
              </a:ln>
            </c:spPr>
          </c:marker>
          <c:cat>
            <c:numRef>
              <c:f>'Grafica 2-5'!$B$6:$H$6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'Grafica 2-5'!$B$8:$H$8</c:f>
              <c:numCache>
                <c:formatCode>_(\ * #,##0.0,,_);_(\ * \(#,##0.0,,\)</c:formatCode>
                <c:ptCount val="7"/>
                <c:pt idx="0">
                  <c:v>5292110967.6800003</c:v>
                </c:pt>
                <c:pt idx="1">
                  <c:v>6447605120.1999998</c:v>
                </c:pt>
                <c:pt idx="2">
                  <c:v>14528364287.65</c:v>
                </c:pt>
                <c:pt idx="3">
                  <c:v>13685330311.860001</c:v>
                </c:pt>
                <c:pt idx="4">
                  <c:v>21659952646.23</c:v>
                </c:pt>
                <c:pt idx="5">
                  <c:v>28493262561.73</c:v>
                </c:pt>
                <c:pt idx="6">
                  <c:v>105387232910.86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BFE-499F-AFCD-E824F04F9078}"/>
            </c:ext>
          </c:extLst>
        </c:ser>
        <c:ser>
          <c:idx val="2"/>
          <c:order val="2"/>
          <c:tx>
            <c:strRef>
              <c:f>'Grafica 2-5'!$A$9</c:f>
              <c:strCache>
                <c:ptCount val="1"/>
                <c:pt idx="0">
                  <c:v>Hacienda Pública </c:v>
                </c:pt>
              </c:strCache>
            </c:strRef>
          </c:tx>
          <c:spPr>
            <a:ln w="25400">
              <a:solidFill>
                <a:schemeClr val="accent3">
                  <a:lumMod val="75000"/>
                </a:schemeClr>
              </a:solidFill>
              <a:prstDash val="solid"/>
            </a:ln>
          </c:spPr>
          <c:marker>
            <c:symbol val="triangle"/>
            <c:size val="7"/>
          </c:marker>
          <c:cat>
            <c:numRef>
              <c:f>'Grafica 2-5'!$B$6:$H$6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'Grafica 2-5'!$B$9:$H$9</c:f>
              <c:numCache>
                <c:formatCode>_(\ * #,##0.0,,_);_(\ * \(#,##0.0,,\)</c:formatCode>
                <c:ptCount val="7"/>
                <c:pt idx="0">
                  <c:v>-128613072726</c:v>
                </c:pt>
                <c:pt idx="1">
                  <c:v>-138442848125</c:v>
                </c:pt>
                <c:pt idx="2">
                  <c:v>-145279380157</c:v>
                </c:pt>
                <c:pt idx="3">
                  <c:v>-118694635154</c:v>
                </c:pt>
                <c:pt idx="4">
                  <c:v>-96241112543</c:v>
                </c:pt>
                <c:pt idx="5">
                  <c:v>-127848920077</c:v>
                </c:pt>
                <c:pt idx="6">
                  <c:v>-190400523461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BFE-499F-AFCD-E824F04F9078}"/>
            </c:ext>
          </c:extLst>
        </c:ser>
        <c:ser>
          <c:idx val="4"/>
          <c:order val="3"/>
          <c:tx>
            <c:strRef>
              <c:f>'Grafica 2-5'!$A$11</c:f>
              <c:strCache>
                <c:ptCount val="1"/>
                <c:pt idx="0">
                  <c:v>Patrimonio </c:v>
                </c:pt>
              </c:strCache>
            </c:strRef>
          </c:tx>
          <c:cat>
            <c:numRef>
              <c:f>'Grafica 2-5'!$B$6:$H$6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'Grafica 2-5'!$B$11:$H$11</c:f>
              <c:numCache>
                <c:formatCode>_(\ * #,##0.0,,_);_(\ * \(#,##0.0,,\)</c:formatCode>
                <c:ptCount val="7"/>
                <c:pt idx="0">
                  <c:v>-139258216798.23001</c:v>
                </c:pt>
                <c:pt idx="1">
                  <c:v>-148107682115.17001</c:v>
                </c:pt>
                <c:pt idx="2">
                  <c:v>-119245128077.15001</c:v>
                </c:pt>
                <c:pt idx="3">
                  <c:v>-86445631354.600006</c:v>
                </c:pt>
                <c:pt idx="4">
                  <c:v>-90229666914.639999</c:v>
                </c:pt>
                <c:pt idx="5">
                  <c:v>-145851126068.63</c:v>
                </c:pt>
                <c:pt idx="6">
                  <c:v>-138216290228.26001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BFE-499F-AFCD-E824F04F90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2787080"/>
        <c:axId val="392789824"/>
      </c:lineChart>
      <c:catAx>
        <c:axId val="392787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s-419"/>
          </a:p>
        </c:txPr>
        <c:crossAx val="3927898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9278982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_(\ * #,##0.0,,_);_(\ * \(#,##0.0,,\)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s-419"/>
          </a:p>
        </c:txPr>
        <c:crossAx val="392787080"/>
        <c:crosses val="autoZero"/>
        <c:crossBetween val="between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20764250838875609"/>
          <c:y val="0.91638271142948802"/>
          <c:w val="0.73876991701661676"/>
          <c:h val="8.2597027691649741E-2"/>
        </c:manualLayout>
      </c:layout>
      <c:overlay val="0"/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+mn-lt"/>
          <a:ea typeface="Arial"/>
          <a:cs typeface="Arial"/>
        </a:defRPr>
      </a:pPr>
      <a:endParaRPr lang="es-419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526102589777433"/>
          <c:y val="2.9237996544736302E-3"/>
          <c:w val="0.77221030225036713"/>
          <c:h val="0.99707620034552624"/>
        </c:manualLayout>
      </c:layout>
      <c:pie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69850" h="25400"/>
            </a:sp3d>
          </c:spPr>
          <c:explosion val="5"/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9850" h="25400"/>
              </a:sp3d>
            </c:spPr>
            <c:extLst>
              <c:ext xmlns:c16="http://schemas.microsoft.com/office/drawing/2014/chart" uri="{C3380CC4-5D6E-409C-BE32-E72D297353CC}">
                <c16:uniqueId val="{00000001-2561-4F34-847B-6F3C91DB7734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9850" h="25400"/>
              </a:sp3d>
            </c:spPr>
            <c:extLst>
              <c:ext xmlns:c16="http://schemas.microsoft.com/office/drawing/2014/chart" uri="{C3380CC4-5D6E-409C-BE32-E72D297353CC}">
                <c16:uniqueId val="{00000003-2561-4F34-847B-6F3C91DB7734}"/>
              </c:ext>
            </c:extLst>
          </c:dPt>
          <c:dPt>
            <c:idx val="2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9850" h="25400"/>
              </a:sp3d>
            </c:spPr>
            <c:extLst>
              <c:ext xmlns:c16="http://schemas.microsoft.com/office/drawing/2014/chart" uri="{C3380CC4-5D6E-409C-BE32-E72D297353CC}">
                <c16:uniqueId val="{00000005-2561-4F34-847B-6F3C91DB7734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9850" h="25400"/>
              </a:sp3d>
            </c:spPr>
            <c:extLst>
              <c:ext xmlns:c16="http://schemas.microsoft.com/office/drawing/2014/chart" uri="{C3380CC4-5D6E-409C-BE32-E72D297353CC}">
                <c16:uniqueId val="{00000007-2561-4F34-847B-6F3C91DB7734}"/>
              </c:ext>
            </c:extLst>
          </c:dPt>
          <c:dPt>
            <c:idx val="4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9850" h="25400"/>
              </a:sp3d>
            </c:spPr>
            <c:extLst>
              <c:ext xmlns:c16="http://schemas.microsoft.com/office/drawing/2014/chart" uri="{C3380CC4-5D6E-409C-BE32-E72D297353CC}">
                <c16:uniqueId val="{00000009-2561-4F34-847B-6F3C91DB7734}"/>
              </c:ext>
            </c:extLst>
          </c:dPt>
          <c:dPt>
            <c:idx val="5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9850" h="25400"/>
              </a:sp3d>
            </c:spPr>
            <c:extLst>
              <c:ext xmlns:c16="http://schemas.microsoft.com/office/drawing/2014/chart" uri="{C3380CC4-5D6E-409C-BE32-E72D297353CC}">
                <c16:uniqueId val="{0000000B-2561-4F34-847B-6F3C91DB7734}"/>
              </c:ext>
            </c:extLst>
          </c:dPt>
          <c:dPt>
            <c:idx val="6"/>
            <c:bubble3D val="0"/>
            <c:spPr>
              <a:solidFill>
                <a:srgbClr val="F5E4D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9850" h="25400"/>
              </a:sp3d>
            </c:spPr>
            <c:extLst>
              <c:ext xmlns:c16="http://schemas.microsoft.com/office/drawing/2014/chart" uri="{C3380CC4-5D6E-409C-BE32-E72D297353CC}">
                <c16:uniqueId val="{0000000D-2561-4F34-847B-6F3C91DB7734}"/>
              </c:ext>
            </c:extLst>
          </c:dPt>
          <c:dLbls>
            <c:dLbl>
              <c:idx val="0"/>
              <c:layout>
                <c:manualLayout>
                  <c:x val="0.24475752694145095"/>
                  <c:y val="0.181511051539315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892412417138836"/>
                      <c:h val="0.2907482162705216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561-4F34-847B-6F3C91DB7734}"/>
                </c:ext>
              </c:extLst>
            </c:dLbl>
            <c:dLbl>
              <c:idx val="1"/>
              <c:layout>
                <c:manualLayout>
                  <c:x val="-0.16106833037069945"/>
                  <c:y val="1.014314415054529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561-4F34-847B-6F3C91DB7734}"/>
                </c:ext>
              </c:extLst>
            </c:dLbl>
            <c:dLbl>
              <c:idx val="2"/>
              <c:layout>
                <c:manualLayout>
                  <c:x val="-9.3769287980347865E-2"/>
                  <c:y val="-7.128791382411837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561-4F34-847B-6F3C91DB7734}"/>
                </c:ext>
              </c:extLst>
            </c:dLbl>
            <c:dLbl>
              <c:idx val="3"/>
              <c:layout>
                <c:manualLayout>
                  <c:x val="0.15081512933748101"/>
                  <c:y val="-6.137239768755838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3852338166129688"/>
                      <c:h val="0.2412964038011387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2561-4F34-847B-6F3C91DB773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dLblPos val="ctr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'Graf 2-2'!$A$4:$A$7</c:f>
              <c:strCache>
                <c:ptCount val="4"/>
                <c:pt idx="0">
                  <c:v>Ingresos fiscales</c:v>
                </c:pt>
                <c:pt idx="1">
                  <c:v>Otros ingresos</c:v>
                </c:pt>
                <c:pt idx="2">
                  <c:v>Venta de bienes</c:v>
                </c:pt>
                <c:pt idx="3">
                  <c:v>Otros conceptos de los Ingresos</c:v>
                </c:pt>
              </c:strCache>
            </c:strRef>
          </c:cat>
          <c:val>
            <c:numRef>
              <c:f>'Graf 2-2'!$C$4:$C$7</c:f>
              <c:numCache>
                <c:formatCode>0.0%</c:formatCode>
                <c:ptCount val="4"/>
                <c:pt idx="0">
                  <c:v>0.48227489317742028</c:v>
                </c:pt>
                <c:pt idx="1">
                  <c:v>0.26000556268361891</c:v>
                </c:pt>
                <c:pt idx="2">
                  <c:v>0.15732068997964407</c:v>
                </c:pt>
                <c:pt idx="3">
                  <c:v>0.10039885415931675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561-4F34-847B-6F3C91DB7734}"/>
            </c:ext>
          </c:extLst>
        </c:ser>
        <c:dLbls>
          <c:dLblPos val="ctr"/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23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419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600" b="1" baseline="0" dirty="0"/>
              <a:t>COMPOSICIÓN 2015</a:t>
            </a:r>
          </a:p>
        </c:rich>
      </c:tx>
      <c:layout>
        <c:manualLayout>
          <c:xMode val="edge"/>
          <c:yMode val="edge"/>
          <c:x val="0.34212518053549607"/>
          <c:y val="2.0482616941197566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9.7685291395391158E-2"/>
          <c:y val="9.4624007275350572E-2"/>
          <c:w val="0.77709269282579718"/>
          <c:h val="0.87252512878685995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/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A979-4F3F-9400-892810953278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A979-4F3F-9400-892810953278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A979-4F3F-9400-892810953278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A979-4F3F-9400-892810953278}"/>
              </c:ext>
            </c:extLst>
          </c:dPt>
          <c:dPt>
            <c:idx val="4"/>
            <c:bubble3D val="0"/>
            <c:spPr>
              <a:solidFill>
                <a:srgbClr val="D3B8DE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A979-4F3F-9400-892810953278}"/>
              </c:ext>
            </c:extLst>
          </c:dPt>
          <c:dLbls>
            <c:dLbl>
              <c:idx val="0"/>
              <c:layout>
                <c:manualLayout>
                  <c:x val="-1.5694870708810131E-3"/>
                  <c:y val="2.0298183242797585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979-4F3F-9400-892810953278}"/>
                </c:ext>
              </c:extLst>
            </c:dLbl>
            <c:dLbl>
              <c:idx val="1"/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A979-4F3F-9400-892810953278}"/>
                </c:ext>
              </c:extLst>
            </c:dLbl>
            <c:dLbl>
              <c:idx val="2"/>
              <c:layout>
                <c:manualLayout>
                  <c:x val="-0.19444497486390402"/>
                  <c:y val="-0.15378128063743404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198957060326631"/>
                      <c:h val="0.172206255835121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A979-4F3F-9400-892810953278}"/>
                </c:ext>
              </c:extLst>
            </c:dLbl>
            <c:dLbl>
              <c:idx val="3"/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A979-4F3F-9400-892810953278}"/>
                </c:ext>
              </c:extLst>
            </c:dLbl>
            <c:numFmt formatCode="0.0%_);\(0.0%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3"/>
                <c:pt idx="0">
                  <c:v>Tributarios</c:v>
                </c:pt>
                <c:pt idx="1">
                  <c:v>No tributarios</c:v>
                </c:pt>
                <c:pt idx="2">
                  <c:v>Otros ingresos fiscales</c:v>
                </c:pt>
              </c:strCache>
            </c:strRef>
          </c:cat>
          <c:val>
            <c:numRef>
              <c:f>Hoja1!$B$2:$B$6</c:f>
              <c:numCache>
                <c:formatCode>_(* #,##0.0,,_);_(* \(#,##0.0,,\)</c:formatCode>
                <c:ptCount val="5"/>
                <c:pt idx="0">
                  <c:v>104105840605</c:v>
                </c:pt>
                <c:pt idx="1">
                  <c:v>41283186670</c:v>
                </c:pt>
                <c:pt idx="2">
                  <c:v>1948246143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979-4F3F-9400-8928109532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22"/>
        <c:holeSize val="3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419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400" b="1" baseline="0" dirty="0"/>
              <a:t>OTROS INGRESOS</a:t>
            </a:r>
          </a:p>
        </c:rich>
      </c:tx>
      <c:layout>
        <c:manualLayout>
          <c:xMode val="edge"/>
          <c:yMode val="edge"/>
          <c:x val="0.34212518053549607"/>
          <c:y val="2.04826169411975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419"/>
        </a:p>
      </c:txPr>
    </c:title>
    <c:autoTitleDeleted val="0"/>
    <c:plotArea>
      <c:layout>
        <c:manualLayout>
          <c:layoutTarget val="inner"/>
          <c:xMode val="edge"/>
          <c:yMode val="edge"/>
          <c:x val="9.7685291395391158E-2"/>
          <c:y val="9.4624007275350572E-2"/>
          <c:w val="0.77709269282579718"/>
          <c:h val="0.87252512878685995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/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919D-4DF9-A7DD-DBE0D80AE124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919D-4DF9-A7DD-DBE0D80AE124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919D-4DF9-A7DD-DBE0D80AE124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919D-4DF9-A7DD-DBE0D80AE124}"/>
              </c:ext>
            </c:extLst>
          </c:dPt>
          <c:dPt>
            <c:idx val="4"/>
            <c:bubble3D val="0"/>
            <c:spPr>
              <a:solidFill>
                <a:srgbClr val="D3B8DE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919D-4DF9-A7DD-DBE0D80AE124}"/>
              </c:ext>
            </c:extLst>
          </c:dPt>
          <c:dLbls>
            <c:dLbl>
              <c:idx val="0"/>
              <c:layout>
                <c:manualLayout>
                  <c:x val="-1.5694870708810131E-3"/>
                  <c:y val="2.029818324279758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19D-4DF9-A7DD-DBE0D80AE124}"/>
                </c:ext>
              </c:extLst>
            </c:dLbl>
            <c:dLbl>
              <c:idx val="1"/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919D-4DF9-A7DD-DBE0D80AE124}"/>
                </c:ext>
              </c:extLst>
            </c:dLbl>
            <c:dLbl>
              <c:idx val="2"/>
              <c:layout>
                <c:manualLayout>
                  <c:x val="-2.0037826683444192E-2"/>
                  <c:y val="-9.1576935306257705E-3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796024926348393"/>
                      <c:h val="0.1722062558850718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19D-4DF9-A7DD-DBE0D80AE124}"/>
                </c:ext>
              </c:extLst>
            </c:dLbl>
            <c:dLbl>
              <c:idx val="3"/>
              <c:layout>
                <c:manualLayout>
                  <c:x val="-2.6451258570405577E-17"/>
                  <c:y val="3.8978050753718872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19D-4DF9-A7DD-DBE0D80AE124}"/>
                </c:ext>
              </c:extLst>
            </c:dLbl>
            <c:numFmt formatCode="0.0%_);\(0.0%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4"/>
                <c:pt idx="0">
                  <c:v>Ajuste por diferencia en cambio</c:v>
                </c:pt>
                <c:pt idx="1">
                  <c:v>Financieros</c:v>
                </c:pt>
                <c:pt idx="2">
                  <c:v>Extraordinarios</c:v>
                </c:pt>
                <c:pt idx="3">
                  <c:v>Otras cuentas de Otros ingresos</c:v>
                </c:pt>
              </c:strCache>
            </c:strRef>
          </c:cat>
          <c:val>
            <c:numRef>
              <c:f>Hoja1!$B$2:$B$6</c:f>
              <c:numCache>
                <c:formatCode>_(* #,##0.0,,_);_(* \(#,##0.0,,\)</c:formatCode>
                <c:ptCount val="5"/>
                <c:pt idx="0">
                  <c:v>39100851082</c:v>
                </c:pt>
                <c:pt idx="1">
                  <c:v>14960718795</c:v>
                </c:pt>
                <c:pt idx="2">
                  <c:v>10156015233</c:v>
                </c:pt>
                <c:pt idx="3">
                  <c:v>15215350797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19D-4DF9-A7DD-DBE0D80AE1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22"/>
        <c:holeSize val="3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419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400" b="1" baseline="0" dirty="0"/>
              <a:t>VENTA DE BIENES</a:t>
            </a:r>
          </a:p>
        </c:rich>
      </c:tx>
      <c:layout>
        <c:manualLayout>
          <c:xMode val="edge"/>
          <c:yMode val="edge"/>
          <c:x val="0.34212518053549607"/>
          <c:y val="2.04826169411975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419"/>
        </a:p>
      </c:txPr>
    </c:title>
    <c:autoTitleDeleted val="0"/>
    <c:plotArea>
      <c:layout>
        <c:manualLayout>
          <c:layoutTarget val="inner"/>
          <c:xMode val="edge"/>
          <c:yMode val="edge"/>
          <c:x val="9.7685291395391158E-2"/>
          <c:y val="9.4624007275350572E-2"/>
          <c:w val="0.77709269282579718"/>
          <c:h val="0.87252512878685995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/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6A43-4E43-B027-12A93C6D2B7C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6A43-4E43-B027-12A93C6D2B7C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6A43-4E43-B027-12A93C6D2B7C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6A43-4E43-B027-12A93C6D2B7C}"/>
              </c:ext>
            </c:extLst>
          </c:dPt>
          <c:dPt>
            <c:idx val="4"/>
            <c:bubble3D val="0"/>
            <c:spPr>
              <a:solidFill>
                <a:srgbClr val="D3B8DE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6A43-4E43-B027-12A93C6D2B7C}"/>
              </c:ext>
            </c:extLst>
          </c:dPt>
          <c:dLbls>
            <c:dLbl>
              <c:idx val="0"/>
              <c:layout>
                <c:manualLayout>
                  <c:x val="3.3059654962112259E-2"/>
                  <c:y val="0.12512331233673629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64445973421848"/>
                      <c:h val="0.2961501483416458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A43-4E43-B027-12A93C6D2B7C}"/>
                </c:ext>
              </c:extLst>
            </c:dLbl>
            <c:dLbl>
              <c:idx val="1"/>
              <c:layout>
                <c:manualLayout>
                  <c:x val="2.020037683132658E-2"/>
                  <c:y val="3.1059270932526955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1576888223975599"/>
                      <c:h val="0.2011864274654442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A43-4E43-B027-12A93C6D2B7C}"/>
                </c:ext>
              </c:extLst>
            </c:dLbl>
            <c:dLbl>
              <c:idx val="2"/>
              <c:layout>
                <c:manualLayout>
                  <c:x val="-9.9084584043165572E-2"/>
                  <c:y val="-0.1645230486491656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124794247005391"/>
                      <c:h val="0.1722062323361860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6A43-4E43-B027-12A93C6D2B7C}"/>
                </c:ext>
              </c:extLst>
            </c:dLbl>
            <c:dLbl>
              <c:idx val="3"/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6A43-4E43-B027-12A93C6D2B7C}"/>
                </c:ext>
              </c:extLst>
            </c:dLbl>
            <c:numFmt formatCode="0.0%_);\(0.0%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3"/>
                <c:pt idx="0">
                  <c:v>Productos de minas y minerales*</c:v>
                </c:pt>
                <c:pt idx="1">
                  <c:v>Productos manufacturados</c:v>
                </c:pt>
                <c:pt idx="2">
                  <c:v>Otros ingresos por Venta de bienes</c:v>
                </c:pt>
              </c:strCache>
            </c:strRef>
          </c:cat>
          <c:val>
            <c:numRef>
              <c:f>Hoja1!$B$2:$B$6</c:f>
              <c:numCache>
                <c:formatCode>_(* #,##0.0,,_);_(* \(#,##0.0,,\)</c:formatCode>
                <c:ptCount val="5"/>
                <c:pt idx="0">
                  <c:v>24232295035</c:v>
                </c:pt>
                <c:pt idx="1">
                  <c:v>21435531410</c:v>
                </c:pt>
                <c:pt idx="2">
                  <c:v>2394392513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A43-4E43-B027-12A93C6D2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22"/>
        <c:holeSize val="3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419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526102589777433"/>
          <c:y val="2.9237996544736302E-3"/>
          <c:w val="0.77221030225036713"/>
          <c:h val="0.99707620034552624"/>
        </c:manualLayout>
      </c:layout>
      <c:pie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69850" h="25400"/>
            </a:sp3d>
          </c:spPr>
          <c:explosion val="5"/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9850" h="25400"/>
              </a:sp3d>
            </c:spPr>
            <c:extLst>
              <c:ext xmlns:c16="http://schemas.microsoft.com/office/drawing/2014/chart" uri="{C3380CC4-5D6E-409C-BE32-E72D297353CC}">
                <c16:uniqueId val="{00000001-F04A-44C1-B3B8-D676B6C36CF0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9850" h="25400"/>
              </a:sp3d>
            </c:spPr>
            <c:extLst>
              <c:ext xmlns:c16="http://schemas.microsoft.com/office/drawing/2014/chart" uri="{C3380CC4-5D6E-409C-BE32-E72D297353CC}">
                <c16:uniqueId val="{00000003-F04A-44C1-B3B8-D676B6C36CF0}"/>
              </c:ext>
            </c:extLst>
          </c:dPt>
          <c:dPt>
            <c:idx val="2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9850" h="25400"/>
              </a:sp3d>
            </c:spPr>
            <c:extLst>
              <c:ext xmlns:c16="http://schemas.microsoft.com/office/drawing/2014/chart" uri="{C3380CC4-5D6E-409C-BE32-E72D297353CC}">
                <c16:uniqueId val="{00000005-F04A-44C1-B3B8-D676B6C36CF0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9850" h="25400"/>
              </a:sp3d>
            </c:spPr>
            <c:extLst>
              <c:ext xmlns:c16="http://schemas.microsoft.com/office/drawing/2014/chart" uri="{C3380CC4-5D6E-409C-BE32-E72D297353CC}">
                <c16:uniqueId val="{00000007-F04A-44C1-B3B8-D676B6C36CF0}"/>
              </c:ext>
            </c:extLst>
          </c:dPt>
          <c:dPt>
            <c:idx val="4"/>
            <c:bubble3D val="0"/>
            <c:spPr>
              <a:solidFill>
                <a:srgbClr val="D3B8DE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9850" h="25400"/>
              </a:sp3d>
            </c:spPr>
            <c:extLst>
              <c:ext xmlns:c16="http://schemas.microsoft.com/office/drawing/2014/chart" uri="{C3380CC4-5D6E-409C-BE32-E72D297353CC}">
                <c16:uniqueId val="{00000009-F04A-44C1-B3B8-D676B6C36CF0}"/>
              </c:ext>
            </c:extLst>
          </c:dPt>
          <c:dPt>
            <c:idx val="5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9850" h="25400"/>
              </a:sp3d>
            </c:spPr>
            <c:extLst>
              <c:ext xmlns:c16="http://schemas.microsoft.com/office/drawing/2014/chart" uri="{C3380CC4-5D6E-409C-BE32-E72D297353CC}">
                <c16:uniqueId val="{0000000B-F04A-44C1-B3B8-D676B6C36CF0}"/>
              </c:ext>
            </c:extLst>
          </c:dPt>
          <c:dPt>
            <c:idx val="6"/>
            <c:bubble3D val="0"/>
            <c:spPr>
              <a:solidFill>
                <a:srgbClr val="F5E4D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9850" h="25400"/>
              </a:sp3d>
            </c:spPr>
            <c:extLst>
              <c:ext xmlns:c16="http://schemas.microsoft.com/office/drawing/2014/chart" uri="{C3380CC4-5D6E-409C-BE32-E72D297353CC}">
                <c16:uniqueId val="{0000000D-F04A-44C1-B3B8-D676B6C36CF0}"/>
              </c:ext>
            </c:extLst>
          </c:dPt>
          <c:dLbls>
            <c:dLbl>
              <c:idx val="0"/>
              <c:layout>
                <c:manualLayout>
                  <c:x val="0.22271136540384401"/>
                  <c:y val="0.18151111218247995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892412417138836"/>
                      <c:h val="0.2907482162705216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04A-44C1-B3B8-D676B6C36CF0}"/>
                </c:ext>
              </c:extLst>
            </c:dLbl>
            <c:dLbl>
              <c:idx val="1"/>
              <c:layout>
                <c:manualLayout>
                  <c:x val="-0.18556406541248505"/>
                  <c:y val="0.1842246688820368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215182109395251"/>
                      <c:h val="0.162886428364300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04A-44C1-B3B8-D676B6C36CF0}"/>
                </c:ext>
              </c:extLst>
            </c:dLbl>
            <c:dLbl>
              <c:idx val="2"/>
              <c:layout>
                <c:manualLayout>
                  <c:x val="-0.12806322059894587"/>
                  <c:y val="-5.628089589438063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597822464170647"/>
                      <c:h val="0.162886428364300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04A-44C1-B3B8-D676B6C36CF0}"/>
                </c:ext>
              </c:extLst>
            </c:dLbl>
            <c:dLbl>
              <c:idx val="3"/>
              <c:layout>
                <c:manualLayout>
                  <c:x val="-0.13991828840005432"/>
                  <c:y val="-7.6379342086574431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241399875322496"/>
                      <c:h val="0.2412964476796632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F04A-44C1-B3B8-D676B6C36CF0}"/>
                </c:ext>
              </c:extLst>
            </c:dLbl>
            <c:dLbl>
              <c:idx val="4"/>
              <c:layout>
                <c:manualLayout>
                  <c:x val="4.1953478934439382E-2"/>
                  <c:y val="-4.1367441620836228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196126742090385"/>
                      <c:h val="0.1891655305036433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F04A-44C1-B3B8-D676B6C36CF0}"/>
                </c:ext>
              </c:extLst>
            </c:dLbl>
            <c:dLbl>
              <c:idx val="5"/>
              <c:layout>
                <c:manualLayout>
                  <c:x val="-7.5582747750249979E-2"/>
                  <c:y val="-2.704812439159445E-4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7967621653149649"/>
                      <c:h val="0.1705400195256971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F04A-44C1-B3B8-D676B6C36CF0}"/>
                </c:ext>
              </c:extLst>
            </c:dLbl>
            <c:numFmt formatCode="0.0%_);\(0.0%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'Graf 2-2'!$A$4:$A$9</c:f>
              <c:strCache>
                <c:ptCount val="6"/>
                <c:pt idx="0">
                  <c:v>Otros gastos </c:v>
                </c:pt>
                <c:pt idx="1">
                  <c:v>Transferencias</c:v>
                </c:pt>
                <c:pt idx="2">
                  <c:v>De operación</c:v>
                </c:pt>
                <c:pt idx="3">
                  <c:v>De administración</c:v>
                </c:pt>
                <c:pt idx="4">
                  <c:v>Gasto público social</c:v>
                </c:pt>
                <c:pt idx="5">
                  <c:v>Otros componentes de los Gastos</c:v>
                </c:pt>
              </c:strCache>
            </c:strRef>
          </c:cat>
          <c:val>
            <c:numRef>
              <c:f>'Graf 2-2'!$B$4:$B$9</c:f>
              <c:numCache>
                <c:formatCode>_(\ * #,##0.0,,_);_(\ * \(#,##0.0,,\)</c:formatCode>
                <c:ptCount val="6"/>
                <c:pt idx="0">
                  <c:v>110023466684</c:v>
                </c:pt>
                <c:pt idx="1">
                  <c:v>53693964369</c:v>
                </c:pt>
                <c:pt idx="2">
                  <c:v>48207499280</c:v>
                </c:pt>
                <c:pt idx="3">
                  <c:v>35430971323</c:v>
                </c:pt>
                <c:pt idx="4">
                  <c:v>24445511466</c:v>
                </c:pt>
                <c:pt idx="5">
                  <c:v>22518264645.119999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04A-44C1-B3B8-D676B6C36CF0}"/>
            </c:ext>
          </c:extLst>
        </c:ser>
        <c:dLbls>
          <c:dLblPos val="ctr"/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23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419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400" b="1" dirty="0"/>
              <a:t>OTROS</a:t>
            </a:r>
            <a:r>
              <a:rPr lang="es-CO" sz="1400" b="1" baseline="0" dirty="0"/>
              <a:t> GASTOS</a:t>
            </a:r>
            <a:endParaRPr lang="es-CO" sz="1400" b="1" dirty="0"/>
          </a:p>
        </c:rich>
      </c:tx>
      <c:layout>
        <c:manualLayout>
          <c:xMode val="edge"/>
          <c:yMode val="edge"/>
          <c:x val="0.27492386066130642"/>
          <c:y val="1.34526521333832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419"/>
        </a:p>
      </c:txPr>
    </c:title>
    <c:autoTitleDeleted val="0"/>
    <c:plotArea>
      <c:layout>
        <c:manualLayout>
          <c:layoutTarget val="inner"/>
          <c:xMode val="edge"/>
          <c:yMode val="edge"/>
          <c:x val="2.6451674007225565E-2"/>
          <c:y val="8.8308038634766897E-2"/>
          <c:w val="0.77872394912897447"/>
          <c:h val="0.82786198718961934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/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8FC5-4905-8FE1-E9F085EC4F73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8FC5-4905-8FE1-E9F085EC4F73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8FC5-4905-8FE1-E9F085EC4F73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8FC5-4905-8FE1-E9F085EC4F73}"/>
              </c:ext>
            </c:extLst>
          </c:dPt>
          <c:dLbls>
            <c:dLbl>
              <c:idx val="0"/>
              <c:layout>
                <c:manualLayout>
                  <c:x val="-2.0159067195215128E-2"/>
                  <c:y val="1.05492702403056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3355062234253069"/>
                      <c:h val="0.222456472324706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FC5-4905-8FE1-E9F085EC4F73}"/>
                </c:ext>
              </c:extLst>
            </c:dLbl>
            <c:dLbl>
              <c:idx val="1"/>
              <c:layout>
                <c:manualLayout>
                  <c:x val="-1.0079599736713478E-2"/>
                  <c:y val="3.57187656269599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FC5-4905-8FE1-E9F085EC4F73}"/>
                </c:ext>
              </c:extLst>
            </c:dLbl>
            <c:dLbl>
              <c:idx val="2"/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FC5-4905-8FE1-E9F085EC4F73}"/>
                </c:ext>
              </c:extLst>
            </c:dLbl>
            <c:dLbl>
              <c:idx val="3"/>
              <c:layout>
                <c:manualLayout>
                  <c:x val="0.23855052710221825"/>
                  <c:y val="-0.16073444532131984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FC5-4905-8FE1-E9F085EC4F73}"/>
                </c:ext>
              </c:extLst>
            </c:dLbl>
            <c:numFmt formatCode="0.0%_);\(0.0%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3"/>
                <c:pt idx="0">
                  <c:v>Ajuste por diferencia en cambio</c:v>
                </c:pt>
                <c:pt idx="1">
                  <c:v>Intereses</c:v>
                </c:pt>
                <c:pt idx="2">
                  <c:v>Otras cuentas de Otros gastos</c:v>
                </c:pt>
              </c:strCache>
            </c:strRef>
          </c:cat>
          <c:val>
            <c:numRef>
              <c:f>Hoja1!$B$2:$B$5</c:f>
              <c:numCache>
                <c:formatCode>_(* #,##0.0,,_);_(* \(#,##0.0,,\)</c:formatCode>
                <c:ptCount val="4"/>
                <c:pt idx="0">
                  <c:v>70039211172</c:v>
                </c:pt>
                <c:pt idx="1">
                  <c:v>25002450226</c:v>
                </c:pt>
                <c:pt idx="2">
                  <c:v>14981805286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FC5-4905-8FE1-E9F085EC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60"/>
        <c:holeSize val="42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419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526102589777433"/>
          <c:y val="2.9237996544736302E-3"/>
          <c:w val="0.77221030225036713"/>
          <c:h val="0.99707620034552624"/>
        </c:manualLayout>
      </c:layout>
      <c:pie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69850" h="25400"/>
            </a:sp3d>
          </c:spPr>
          <c:explosion val="5"/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9850" h="25400"/>
              </a:sp3d>
            </c:spPr>
            <c:extLst>
              <c:ext xmlns:c16="http://schemas.microsoft.com/office/drawing/2014/chart" uri="{C3380CC4-5D6E-409C-BE32-E72D297353CC}">
                <c16:uniqueId val="{00000001-288E-4E84-92B6-8B44A8A3007B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9850" h="25400"/>
              </a:sp3d>
            </c:spPr>
            <c:extLst>
              <c:ext xmlns:c16="http://schemas.microsoft.com/office/drawing/2014/chart" uri="{C3380CC4-5D6E-409C-BE32-E72D297353CC}">
                <c16:uniqueId val="{00000003-288E-4E84-92B6-8B44A8A3007B}"/>
              </c:ext>
            </c:extLst>
          </c:dPt>
          <c:dPt>
            <c:idx val="2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9850" h="25400"/>
              </a:sp3d>
            </c:spPr>
            <c:extLst>
              <c:ext xmlns:c16="http://schemas.microsoft.com/office/drawing/2014/chart" uri="{C3380CC4-5D6E-409C-BE32-E72D297353CC}">
                <c16:uniqueId val="{00000005-288E-4E84-92B6-8B44A8A3007B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9850" h="25400"/>
              </a:sp3d>
            </c:spPr>
            <c:extLst>
              <c:ext xmlns:c16="http://schemas.microsoft.com/office/drawing/2014/chart" uri="{C3380CC4-5D6E-409C-BE32-E72D297353CC}">
                <c16:uniqueId val="{00000007-288E-4E84-92B6-8B44A8A3007B}"/>
              </c:ext>
            </c:extLst>
          </c:dPt>
          <c:dPt>
            <c:idx val="4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9850" h="25400"/>
              </a:sp3d>
            </c:spPr>
            <c:extLst>
              <c:ext xmlns:c16="http://schemas.microsoft.com/office/drawing/2014/chart" uri="{C3380CC4-5D6E-409C-BE32-E72D297353CC}">
                <c16:uniqueId val="{00000009-288E-4E84-92B6-8B44A8A3007B}"/>
              </c:ext>
            </c:extLst>
          </c:dPt>
          <c:dPt>
            <c:idx val="5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9850" h="25400"/>
              </a:sp3d>
            </c:spPr>
            <c:extLst>
              <c:ext xmlns:c16="http://schemas.microsoft.com/office/drawing/2014/chart" uri="{C3380CC4-5D6E-409C-BE32-E72D297353CC}">
                <c16:uniqueId val="{0000000B-288E-4E84-92B6-8B44A8A3007B}"/>
              </c:ext>
            </c:extLst>
          </c:dPt>
          <c:dPt>
            <c:idx val="6"/>
            <c:bubble3D val="0"/>
            <c:spPr>
              <a:solidFill>
                <a:srgbClr val="F5E4D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9850" h="25400"/>
              </a:sp3d>
            </c:spPr>
            <c:extLst>
              <c:ext xmlns:c16="http://schemas.microsoft.com/office/drawing/2014/chart" uri="{C3380CC4-5D6E-409C-BE32-E72D297353CC}">
                <c16:uniqueId val="{0000000D-288E-4E84-92B6-8B44A8A3007B}"/>
              </c:ext>
            </c:extLst>
          </c:dPt>
          <c:dLbls>
            <c:dLbl>
              <c:idx val="0"/>
              <c:layout>
                <c:manualLayout>
                  <c:x val="0.20919287545704182"/>
                  <c:y val="2.563904555713373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es-419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88E-4E84-92B6-8B44A8A3007B}"/>
                </c:ext>
              </c:extLst>
            </c:dLbl>
            <c:dLbl>
              <c:idx val="1"/>
              <c:layout>
                <c:manualLayout>
                  <c:x val="0.12402335311508597"/>
                  <c:y val="9.115107302700180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es-419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891927131553284"/>
                      <c:h val="0.1970160308398602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88E-4E84-92B6-8B44A8A3007B}"/>
                </c:ext>
              </c:extLst>
            </c:dLbl>
            <c:dLbl>
              <c:idx val="2"/>
              <c:layout>
                <c:manualLayout>
                  <c:x val="-0.18569136608278092"/>
                  <c:y val="0.180768271942257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/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es-419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88E-4E84-92B6-8B44A8A3007B}"/>
                </c:ext>
              </c:extLst>
            </c:dLbl>
            <c:dLbl>
              <c:idx val="3"/>
              <c:layout>
                <c:manualLayout>
                  <c:x val="-0.14258851639941242"/>
                  <c:y val="-1.383226206210558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es-419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88E-4E84-92B6-8B44A8A3007B}"/>
                </c:ext>
              </c:extLst>
            </c:dLbl>
            <c:dLbl>
              <c:idx val="4"/>
              <c:layout>
                <c:manualLayout>
                  <c:x val="-0.16095102635291975"/>
                  <c:y val="-8.37000979080767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tx1"/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es-419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5668593448940266"/>
                      <c:h val="0.2027320490367775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288E-4E84-92B6-8B44A8A3007B}"/>
                </c:ext>
              </c:extLst>
            </c:dLbl>
            <c:dLbl>
              <c:idx val="5"/>
              <c:layout>
                <c:manualLayout>
                  <c:x val="2.9982972570948906E-2"/>
                  <c:y val="-2.765879606696658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es-419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4675259847671246"/>
                      <c:h val="0.180490336642905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288E-4E84-92B6-8B44A8A3007B}"/>
                </c:ext>
              </c:extLst>
            </c:dLbl>
            <c:dLbl>
              <c:idx val="6"/>
              <c:layout>
                <c:manualLayout>
                  <c:x val="0.1198511674479996"/>
                  <c:y val="-8.385270580231761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tx1"/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es-419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2533718689788054"/>
                      <c:h val="0.154010599813377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288E-4E84-92B6-8B44A8A300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s-419"/>
              </a:p>
            </c:txPr>
            <c:dLblPos val="ctr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'Graf 2-2'!$A$4:$A$10</c:f>
              <c:strCache>
                <c:ptCount val="7"/>
                <c:pt idx="0">
                  <c:v>Deudores</c:v>
                </c:pt>
                <c:pt idx="1">
                  <c:v>Propiedades, planta y equipo</c:v>
                </c:pt>
                <c:pt idx="2">
                  <c:v>Inversiones e instrumentos derivados</c:v>
                </c:pt>
                <c:pt idx="3">
                  <c:v>Otros Activos</c:v>
                </c:pt>
                <c:pt idx="4">
                  <c:v>Bienes de beneficio y uso público e históricos y culturales</c:v>
                </c:pt>
                <c:pt idx="5">
                  <c:v>Recursos Naturales no Renovables</c:v>
                </c:pt>
                <c:pt idx="6">
                  <c:v>Otros conceptos de los Activos</c:v>
                </c:pt>
              </c:strCache>
            </c:strRef>
          </c:cat>
          <c:val>
            <c:numRef>
              <c:f>'Graf 2-2'!$C$4:$C$10</c:f>
              <c:numCache>
                <c:formatCode>0.0%</c:formatCode>
                <c:ptCount val="7"/>
                <c:pt idx="0">
                  <c:v>0.23017123557353297</c:v>
                </c:pt>
                <c:pt idx="1">
                  <c:v>0.17427195701083914</c:v>
                </c:pt>
                <c:pt idx="2">
                  <c:v>0.14992338649404899</c:v>
                </c:pt>
                <c:pt idx="3">
                  <c:v>0.13987516146863752</c:v>
                </c:pt>
                <c:pt idx="4">
                  <c:v>0.12091382305653785</c:v>
                </c:pt>
                <c:pt idx="5">
                  <c:v>0.11233526724023161</c:v>
                </c:pt>
                <c:pt idx="6">
                  <c:v>7.2509169156171907E-2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88E-4E84-92B6-8B44A8A3007B}"/>
            </c:ext>
          </c:extLst>
        </c:ser>
        <c:dLbls>
          <c:dLblPos val="ctr"/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23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419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400" b="1" dirty="0"/>
              <a:t>GASTOS DE OPERACIÓN</a:t>
            </a:r>
          </a:p>
        </c:rich>
      </c:tx>
      <c:layout>
        <c:manualLayout>
          <c:xMode val="edge"/>
          <c:yMode val="edge"/>
          <c:x val="0.40718443270080412"/>
          <c:y val="1.36790322784770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419"/>
        </a:p>
      </c:txPr>
    </c:title>
    <c:autoTitleDeleted val="0"/>
    <c:plotArea>
      <c:layout>
        <c:manualLayout>
          <c:layoutTarget val="inner"/>
          <c:xMode val="edge"/>
          <c:yMode val="edge"/>
          <c:x val="0.27744913299327417"/>
          <c:y val="0.10169256482663039"/>
          <c:w val="0.68585902167088963"/>
          <c:h val="0.82013876678138564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/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A113-4350-BF58-407B734229DA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A113-4350-BF58-407B734229DA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A113-4350-BF58-407B734229DA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A113-4350-BF58-407B734229DA}"/>
              </c:ext>
            </c:extLst>
          </c:dPt>
          <c:dPt>
            <c:idx val="4"/>
            <c:bubble3D val="0"/>
            <c:spPr>
              <a:solidFill>
                <a:srgbClr val="D3B8DE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A113-4350-BF58-407B734229DA}"/>
              </c:ext>
            </c:extLst>
          </c:dPt>
          <c:dPt>
            <c:idx val="5"/>
            <c:bubble3D val="0"/>
            <c:spPr>
              <a:solidFill>
                <a:srgbClr val="85FFFC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B-A113-4350-BF58-407B734229DA}"/>
              </c:ext>
            </c:extLst>
          </c:dPt>
          <c:dLbls>
            <c:dLbl>
              <c:idx val="0"/>
              <c:layout>
                <c:manualLayout>
                  <c:x val="-2.8598476489350108E-3"/>
                  <c:y val="6.8395161392385464E-3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42530032904011"/>
                      <c:h val="0.1939686777088051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A113-4350-BF58-407B734229DA}"/>
                </c:ext>
              </c:extLst>
            </c:dLbl>
            <c:dLbl>
              <c:idx val="1"/>
              <c:layout>
                <c:manualLayout>
                  <c:x val="-5.2429934555397194E-17"/>
                  <c:y val="2.393830648733488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113-4350-BF58-407B734229DA}"/>
                </c:ext>
              </c:extLst>
            </c:dLbl>
            <c:dLbl>
              <c:idx val="2"/>
              <c:layout>
                <c:manualLayout>
                  <c:x val="-5.7196952978700215E-3"/>
                  <c:y val="1.025927420885782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113-4350-BF58-407B734229DA}"/>
                </c:ext>
              </c:extLst>
            </c:dLbl>
            <c:dLbl>
              <c:idx val="3"/>
              <c:layout>
                <c:manualLayout>
                  <c:x val="0.12297344890420546"/>
                  <c:y val="0.1795375679273008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932663423404271"/>
                      <c:h val="0.174253907073594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A113-4350-BF58-407B734229DA}"/>
                </c:ext>
              </c:extLst>
            </c:dLbl>
            <c:dLbl>
              <c:idx val="4"/>
              <c:layout>
                <c:manualLayout>
                  <c:x val="-2.8598476489350108E-3"/>
                  <c:y val="-6.269484035354095E-17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113-4350-BF58-407B734229DA}"/>
                </c:ext>
              </c:extLst>
            </c:dLbl>
            <c:dLbl>
              <c:idx val="5"/>
              <c:layout>
                <c:manualLayout>
                  <c:x val="-8.5795429468050848E-3"/>
                  <c:y val="6.839516139238577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113-4350-BF58-407B734229DA}"/>
                </c:ext>
              </c:extLst>
            </c:dLbl>
            <c:numFmt formatCode="0.0%_);\(0.0%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Hoja1!$A$2:$A$7</c:f>
              <c:strCache>
                <c:ptCount val="4"/>
                <c:pt idx="0">
                  <c:v>Proceso de compensación FOSYGA</c:v>
                </c:pt>
                <c:pt idx="1">
                  <c:v>Generales</c:v>
                </c:pt>
                <c:pt idx="2">
                  <c:v>Sueldos y salarios</c:v>
                </c:pt>
                <c:pt idx="3">
                  <c:v>Otros gastos de operación</c:v>
                </c:pt>
              </c:strCache>
            </c:strRef>
          </c:cat>
          <c:val>
            <c:numRef>
              <c:f>Hoja1!$B$2:$B$7</c:f>
              <c:numCache>
                <c:formatCode>_(* #,##0.0,,_);_(* \(#,##0.0,,\)</c:formatCode>
                <c:ptCount val="6"/>
                <c:pt idx="0">
                  <c:v>16909972425</c:v>
                </c:pt>
                <c:pt idx="1">
                  <c:v>15378354707</c:v>
                </c:pt>
                <c:pt idx="2">
                  <c:v>13511225526</c:v>
                </c:pt>
                <c:pt idx="3">
                  <c:v>2407880071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113-4350-BF58-407B734229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45"/>
        <c:holeSize val="4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419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400" b="1" dirty="0"/>
              <a:t>TRANSFERENCIAS GIRADAS</a:t>
            </a:r>
            <a:endParaRPr lang="es-CO" sz="1400" b="1" baseline="0" dirty="0"/>
          </a:p>
        </c:rich>
      </c:tx>
      <c:layout>
        <c:manualLayout>
          <c:xMode val="edge"/>
          <c:yMode val="edge"/>
          <c:x val="0.22986812647833624"/>
          <c:y val="2.0482700322725329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9.7685291395391158E-2"/>
          <c:y val="9.4624007275350572E-2"/>
          <c:w val="0.79913877440161174"/>
          <c:h val="0.90537599272464941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/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B9D7-4CFF-9797-FF3D4123A528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B9D7-4CFF-9797-FF3D4123A528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B9D7-4CFF-9797-FF3D4123A528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B9D7-4CFF-9797-FF3D4123A528}"/>
              </c:ext>
            </c:extLst>
          </c:dPt>
          <c:dPt>
            <c:idx val="4"/>
            <c:bubble3D val="0"/>
            <c:spPr>
              <a:solidFill>
                <a:srgbClr val="D3B8DE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B9D7-4CFF-9797-FF3D4123A528}"/>
              </c:ext>
            </c:extLst>
          </c:dPt>
          <c:dLbls>
            <c:dLbl>
              <c:idx val="0"/>
              <c:layout>
                <c:manualLayout>
                  <c:x val="-1.3395670666909262E-2"/>
                  <c:y val="-3.9481921135640446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664082462482891"/>
                      <c:h val="0.323574606244858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9D7-4CFF-9797-FF3D4123A528}"/>
                </c:ext>
              </c:extLst>
            </c:dLbl>
            <c:dLbl>
              <c:idx val="1"/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B9D7-4CFF-9797-FF3D4123A528}"/>
                </c:ext>
              </c:extLst>
            </c:dLbl>
            <c:dLbl>
              <c:idx val="2"/>
              <c:layout>
                <c:manualLayout>
                  <c:x val="2.4286128663675299E-17"/>
                  <c:y val="1.7946597563860415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332605537053009"/>
                      <c:h val="0.2805031112372229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B9D7-4CFF-9797-FF3D4123A528}"/>
                </c:ext>
              </c:extLst>
            </c:dLbl>
            <c:dLbl>
              <c:idx val="3"/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B9D7-4CFF-9797-FF3D4123A528}"/>
                </c:ext>
              </c:extLst>
            </c:dLbl>
            <c:numFmt formatCode="0.0%_);\(0.0%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3"/>
                <c:pt idx="0">
                  <c:v>SGP</c:v>
                </c:pt>
                <c:pt idx="1">
                  <c:v>Otras transferencias</c:v>
                </c:pt>
                <c:pt idx="2">
                  <c:v>Otros conceptos</c:v>
                </c:pt>
              </c:strCache>
            </c:strRef>
          </c:cat>
          <c:val>
            <c:numRef>
              <c:f>Hoja1!$B$2:$B$6</c:f>
              <c:numCache>
                <c:formatCode>_(\ * #,##0.0,,_);_(\ * \(#,##0.0,,\)</c:formatCode>
                <c:ptCount val="5"/>
                <c:pt idx="0">
                  <c:v>30663586090</c:v>
                </c:pt>
                <c:pt idx="1">
                  <c:v>15131677370</c:v>
                </c:pt>
                <c:pt idx="2">
                  <c:v>7898700909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9D7-4CFF-9797-FF3D4123A5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2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419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526102589777433"/>
          <c:y val="2.9237996544736302E-3"/>
          <c:w val="0.77221030225036713"/>
          <c:h val="0.99707620034552624"/>
        </c:manualLayout>
      </c:layout>
      <c:pie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69850" h="25400"/>
            </a:sp3d>
          </c:spPr>
          <c:explosion val="5"/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9850" h="25400"/>
              </a:sp3d>
            </c:spPr>
            <c:extLst>
              <c:ext xmlns:c16="http://schemas.microsoft.com/office/drawing/2014/chart" uri="{C3380CC4-5D6E-409C-BE32-E72D297353CC}">
                <c16:uniqueId val="{00000001-2A0D-4B93-8C06-0E99A998D957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9850" h="25400"/>
              </a:sp3d>
            </c:spPr>
            <c:extLst>
              <c:ext xmlns:c16="http://schemas.microsoft.com/office/drawing/2014/chart" uri="{C3380CC4-5D6E-409C-BE32-E72D297353CC}">
                <c16:uniqueId val="{00000003-2A0D-4B93-8C06-0E99A998D957}"/>
              </c:ext>
            </c:extLst>
          </c:dPt>
          <c:dPt>
            <c:idx val="2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9850" h="25400"/>
              </a:sp3d>
            </c:spPr>
            <c:extLst>
              <c:ext xmlns:c16="http://schemas.microsoft.com/office/drawing/2014/chart" uri="{C3380CC4-5D6E-409C-BE32-E72D297353CC}">
                <c16:uniqueId val="{00000005-2A0D-4B93-8C06-0E99A998D957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9850" h="25400"/>
              </a:sp3d>
            </c:spPr>
            <c:extLst>
              <c:ext xmlns:c16="http://schemas.microsoft.com/office/drawing/2014/chart" uri="{C3380CC4-5D6E-409C-BE32-E72D297353CC}">
                <c16:uniqueId val="{00000007-2A0D-4B93-8C06-0E99A998D957}"/>
              </c:ext>
            </c:extLst>
          </c:dPt>
          <c:dPt>
            <c:idx val="4"/>
            <c:bubble3D val="0"/>
            <c:spPr>
              <a:solidFill>
                <a:srgbClr val="D3B8DE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9850" h="25400"/>
              </a:sp3d>
            </c:spPr>
            <c:extLst>
              <c:ext xmlns:c16="http://schemas.microsoft.com/office/drawing/2014/chart" uri="{C3380CC4-5D6E-409C-BE32-E72D297353CC}">
                <c16:uniqueId val="{00000009-2A0D-4B93-8C06-0E99A998D957}"/>
              </c:ext>
            </c:extLst>
          </c:dPt>
          <c:dPt>
            <c:idx val="5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9850" h="25400"/>
              </a:sp3d>
            </c:spPr>
            <c:extLst>
              <c:ext xmlns:c16="http://schemas.microsoft.com/office/drawing/2014/chart" uri="{C3380CC4-5D6E-409C-BE32-E72D297353CC}">
                <c16:uniqueId val="{0000000B-2A0D-4B93-8C06-0E99A998D957}"/>
              </c:ext>
            </c:extLst>
          </c:dPt>
          <c:dPt>
            <c:idx val="6"/>
            <c:bubble3D val="0"/>
            <c:spPr>
              <a:solidFill>
                <a:srgbClr val="F5E4D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69850" h="25400"/>
              </a:sp3d>
            </c:spPr>
            <c:extLst>
              <c:ext xmlns:c16="http://schemas.microsoft.com/office/drawing/2014/chart" uri="{C3380CC4-5D6E-409C-BE32-E72D297353CC}">
                <c16:uniqueId val="{0000000D-2A0D-4B93-8C06-0E99A998D957}"/>
              </c:ext>
            </c:extLst>
          </c:dPt>
          <c:dLbls>
            <c:dLbl>
              <c:idx val="0"/>
              <c:layout>
                <c:manualLayout>
                  <c:x val="2.9195251453542109E-2"/>
                  <c:y val="0.13348857940509251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1180621134688741"/>
                      <c:h val="0.290748312534991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A0D-4B93-8C06-0E99A998D957}"/>
                </c:ext>
              </c:extLst>
            </c:dLbl>
            <c:dLbl>
              <c:idx val="1"/>
              <c:layout>
                <c:manualLayout>
                  <c:x val="-0.17821534489994939"/>
                  <c:y val="-0.1155544558269506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215182109395251"/>
                      <c:h val="0.2379216358289688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A0D-4B93-8C06-0E99A998D957}"/>
                </c:ext>
              </c:extLst>
            </c:dLbl>
            <c:dLbl>
              <c:idx val="2"/>
              <c:layout>
                <c:manualLayout>
                  <c:x val="0.18793166500018516"/>
                  <c:y val="-8.6667909769631388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597822464170647"/>
                      <c:h val="0.3002051119891608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A0D-4B93-8C06-0E99A998D957}"/>
                </c:ext>
              </c:extLst>
            </c:dLbl>
            <c:dLbl>
              <c:idx val="3"/>
              <c:layout>
                <c:manualLayout>
                  <c:x val="-0.13991828840005432"/>
                  <c:y val="-7.6379342086574431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241399875322496"/>
                      <c:h val="0.2412964476796632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2A0D-4B93-8C06-0E99A998D957}"/>
                </c:ext>
              </c:extLst>
            </c:dLbl>
            <c:dLbl>
              <c:idx val="4"/>
              <c:layout>
                <c:manualLayout>
                  <c:x val="4.1953478934439382E-2"/>
                  <c:y val="-4.1367441620836228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196126742090385"/>
                      <c:h val="0.1891655305036433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2A0D-4B93-8C06-0E99A998D957}"/>
                </c:ext>
              </c:extLst>
            </c:dLbl>
            <c:dLbl>
              <c:idx val="5"/>
              <c:layout>
                <c:manualLayout>
                  <c:x val="-7.5582747750249979E-2"/>
                  <c:y val="-2.704812439159445E-4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7967621653149649"/>
                      <c:h val="0.1705400195256971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2A0D-4B93-8C06-0E99A998D957}"/>
                </c:ext>
              </c:extLst>
            </c:dLbl>
            <c:numFmt formatCode="0.0%_);\(0.0%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'Graf 2-2'!$A$4:$A$6</c:f>
              <c:strCache>
                <c:ptCount val="3"/>
                <c:pt idx="0">
                  <c:v>Costo de Venta de Bienes</c:v>
                </c:pt>
                <c:pt idx="1">
                  <c:v>Costo de Venta de Servicios</c:v>
                </c:pt>
                <c:pt idx="2">
                  <c:v>Costo de Operación de Servicios</c:v>
                </c:pt>
              </c:strCache>
            </c:strRef>
          </c:cat>
          <c:val>
            <c:numRef>
              <c:f>'Graf 2-2'!$B$4:$B$6</c:f>
              <c:numCache>
                <c:formatCode>_(\ * #,##0.0,,_);_(\ * \(#,##0.0,,\)</c:formatCode>
                <c:ptCount val="3"/>
                <c:pt idx="0">
                  <c:v>41247338821</c:v>
                </c:pt>
                <c:pt idx="1">
                  <c:v>14275509624</c:v>
                </c:pt>
                <c:pt idx="2">
                  <c:v>8865229161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A0D-4B93-8C06-0E99A998D957}"/>
            </c:ext>
          </c:extLst>
        </c:ser>
        <c:dLbls>
          <c:dLblPos val="ctr"/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244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419"/>
    </a:p>
  </c:txPr>
  <c:externalData r:id="rId3">
    <c:autoUpdate val="0"/>
  </c:externalData>
  <c:userShapes r:id="rId4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598886637060661"/>
          <c:y val="1.9596588033428383E-2"/>
          <c:w val="0.76105346645421212"/>
          <c:h val="0.95870829167129568"/>
        </c:manualLayout>
      </c:layout>
      <c:pieChart>
        <c:varyColors val="1"/>
        <c:ser>
          <c:idx val="0"/>
          <c:order val="0"/>
          <c:explosion val="5"/>
          <c:dPt>
            <c:idx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9184-46FB-9DC3-6ADAB1DD8E96}"/>
              </c:ext>
            </c:extLst>
          </c:dPt>
          <c:dPt>
            <c:idx val="1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9184-46FB-9DC3-6ADAB1DD8E96}"/>
              </c:ext>
            </c:extLst>
          </c:dPt>
          <c:dPt>
            <c:idx val="2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9184-46FB-9DC3-6ADAB1DD8E96}"/>
              </c:ext>
            </c:extLst>
          </c:dPt>
          <c:dPt>
            <c:idx val="3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9184-46FB-9DC3-6ADAB1DD8E96}"/>
              </c:ext>
            </c:extLst>
          </c:dPt>
          <c:dPt>
            <c:idx val="4"/>
            <c:bubble3D val="0"/>
            <c:spPr>
              <a:solidFill>
                <a:srgbClr val="D3B8DE"/>
              </a:solidFill>
            </c:spPr>
            <c:extLst>
              <c:ext xmlns:c16="http://schemas.microsoft.com/office/drawing/2014/chart" uri="{C3380CC4-5D6E-409C-BE32-E72D297353CC}">
                <c16:uniqueId val="{00000009-9184-46FB-9DC3-6ADAB1DD8E96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B-9184-46FB-9DC3-6ADAB1DD8E96}"/>
              </c:ext>
            </c:extLst>
          </c:dPt>
          <c:dLbls>
            <c:dLbl>
              <c:idx val="0"/>
              <c:layout>
                <c:manualLayout>
                  <c:x val="0.10019629239093931"/>
                  <c:y val="-6.2296318927526691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 b="1"/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6160682113506611"/>
                      <c:h val="0.2734377250264373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184-46FB-9DC3-6ADAB1DD8E96}"/>
                </c:ext>
              </c:extLst>
            </c:dLbl>
            <c:dLbl>
              <c:idx val="1"/>
              <c:layout>
                <c:manualLayout>
                  <c:x val="0.15556401653224941"/>
                  <c:y val="-2.9394882050142578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 b="1"/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219727028022959"/>
                      <c:h val="0.2719679809239302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184-46FB-9DC3-6ADAB1DD8E96}"/>
                </c:ext>
              </c:extLst>
            </c:dLbl>
            <c:dLbl>
              <c:idx val="2"/>
              <c:layout>
                <c:manualLayout>
                  <c:x val="0.17020183512459922"/>
                  <c:y val="0.12766765626864507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 b="1"/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842267886544427"/>
                      <c:h val="0.245839196879359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184-46FB-9DC3-6ADAB1DD8E96}"/>
                </c:ext>
              </c:extLst>
            </c:dLbl>
            <c:dLbl>
              <c:idx val="3"/>
              <c:layout>
                <c:manualLayout>
                  <c:x val="-0.1530816272159452"/>
                  <c:y val="6.0422684516535187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000" b="1"/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7574834560118244"/>
                      <c:h val="0.280721123578861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9184-46FB-9DC3-6ADAB1DD8E96}"/>
                </c:ext>
              </c:extLst>
            </c:dLbl>
            <c:dLbl>
              <c:idx val="4"/>
              <c:layout>
                <c:manualLayout>
                  <c:x val="-0.15359558051203426"/>
                  <c:y val="8.114736222724224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/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184-46FB-9DC3-6ADAB1DD8E96}"/>
                </c:ext>
              </c:extLst>
            </c:dLbl>
            <c:dLbl>
              <c:idx val="5"/>
              <c:layout>
                <c:manualLayout>
                  <c:x val="-0.19371170231335125"/>
                  <c:y val="-0.14458938718743186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 b="1"/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184-46FB-9DC3-6ADAB1DD8E96}"/>
                </c:ext>
              </c:extLst>
            </c:dLbl>
            <c:numFmt formatCode="0.0%_);\(0.0%\)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/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'Graf 2-3'!$B$4:$B$9</c:f>
              <c:strCache>
                <c:ptCount val="6"/>
                <c:pt idx="0">
                  <c:v>Inversiones e instrumentos derivados</c:v>
                </c:pt>
                <c:pt idx="1">
                  <c:v>Propiedades, planta y equipo</c:v>
                </c:pt>
                <c:pt idx="2">
                  <c:v>Deudores</c:v>
                </c:pt>
                <c:pt idx="3">
                  <c:v>Bienes de uso público e históricos y culturales</c:v>
                </c:pt>
                <c:pt idx="4">
                  <c:v>Otros activos</c:v>
                </c:pt>
                <c:pt idx="5">
                  <c:v>Otros grupos de Activos</c:v>
                </c:pt>
              </c:strCache>
            </c:strRef>
          </c:cat>
          <c:val>
            <c:numRef>
              <c:f>'Graf 2-3'!$C$4:$C$9</c:f>
              <c:numCache>
                <c:formatCode>_(\ * #,##0.0,,_);_(\ * \(#,##0.0,,\)</c:formatCode>
                <c:ptCount val="6"/>
                <c:pt idx="0">
                  <c:v>260239131244</c:v>
                </c:pt>
                <c:pt idx="1">
                  <c:v>204343859781</c:v>
                </c:pt>
                <c:pt idx="2">
                  <c:v>176993245646</c:v>
                </c:pt>
                <c:pt idx="3">
                  <c:v>176845826677</c:v>
                </c:pt>
                <c:pt idx="4">
                  <c:v>165478777931</c:v>
                </c:pt>
                <c:pt idx="5">
                  <c:v>149347296454.07001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184-46FB-9DC3-6ADAB1DD8E96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148"/>
      </c:pieChart>
      <c:spPr>
        <a:noFill/>
        <a:ln w="25400">
          <a:noFill/>
        </a:ln>
      </c:spPr>
    </c:plotArea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400" b="1" dirty="0"/>
              <a:t>INVER.</a:t>
            </a:r>
            <a:r>
              <a:rPr lang="es-CO" sz="1400" b="1" baseline="0" dirty="0"/>
              <a:t> E INSTR. DERIVADOS</a:t>
            </a:r>
            <a:endParaRPr lang="es-CO" sz="1400" b="1" dirty="0"/>
          </a:p>
        </c:rich>
      </c:tx>
      <c:layout>
        <c:manualLayout>
          <c:xMode val="edge"/>
          <c:yMode val="edge"/>
          <c:x val="0.15732853039964947"/>
          <c:y val="6.3090027601887073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419"/>
        </a:p>
      </c:txPr>
    </c:title>
    <c:autoTitleDeleted val="0"/>
    <c:plotArea>
      <c:layout>
        <c:manualLayout>
          <c:layoutTarget val="inner"/>
          <c:xMode val="edge"/>
          <c:yMode val="edge"/>
          <c:x val="2.6451674007225565E-2"/>
          <c:y val="8.8308038634766897E-2"/>
          <c:w val="0.77872394912897447"/>
          <c:h val="0.82786198718961934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/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6CA1-4429-A148-0F2586C4DBF9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6CA1-4429-A148-0F2586C4DBF9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6CA1-4429-A148-0F2586C4DBF9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6CA1-4429-A148-0F2586C4DBF9}"/>
              </c:ext>
            </c:extLst>
          </c:dPt>
          <c:dLbls>
            <c:dLbl>
              <c:idx val="0"/>
              <c:layout>
                <c:manualLayout>
                  <c:x val="-2.0159067195215128E-2"/>
                  <c:y val="1.05492702403056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3355062234253069"/>
                      <c:h val="0.222456472324706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CA1-4429-A148-0F2586C4DBF9}"/>
                </c:ext>
              </c:extLst>
            </c:dLbl>
            <c:dLbl>
              <c:idx val="1"/>
              <c:layout>
                <c:manualLayout>
                  <c:x val="3.3598665789044825E-3"/>
                  <c:y val="3.2146889064263967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CA1-4429-A148-0F2586C4DBF9}"/>
                </c:ext>
              </c:extLst>
            </c:dLbl>
            <c:dLbl>
              <c:idx val="2"/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CA1-4429-A148-0F2586C4DBF9}"/>
                </c:ext>
              </c:extLst>
            </c:dLbl>
            <c:dLbl>
              <c:idx val="3"/>
              <c:layout>
                <c:manualLayout>
                  <c:x val="1.0079599736713447E-2"/>
                  <c:y val="0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CA1-4429-A148-0F2586C4DBF9}"/>
                </c:ext>
              </c:extLst>
            </c:dLbl>
            <c:numFmt formatCode="0.0%_);\(0.0%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De las reservas internacionales</c:v>
                </c:pt>
                <c:pt idx="1">
                  <c:v>Administración de liquidez en títulos de deuda</c:v>
                </c:pt>
                <c:pt idx="2">
                  <c:v>Patrimoniales en entidades controladas</c:v>
                </c:pt>
                <c:pt idx="3">
                  <c:v>Otras inversiones</c:v>
                </c:pt>
              </c:strCache>
            </c:strRef>
          </c:cat>
          <c:val>
            <c:numRef>
              <c:f>Hoja1!$B$2:$B$5</c:f>
              <c:numCache>
                <c:formatCode>_(* #,##0.0,,_);_(* \(#,##0.0,,\)</c:formatCode>
                <c:ptCount val="4"/>
                <c:pt idx="0">
                  <c:v>150994475482</c:v>
                </c:pt>
                <c:pt idx="1">
                  <c:v>41798590025</c:v>
                </c:pt>
                <c:pt idx="2">
                  <c:v>32570741224</c:v>
                </c:pt>
                <c:pt idx="3">
                  <c:v>34875324513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CA1-4429-A148-0F2586C4DB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60"/>
        <c:holeSize val="42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419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400" b="1" dirty="0"/>
              <a:t>DEUDORES</a:t>
            </a:r>
          </a:p>
        </c:rich>
      </c:tx>
      <c:layout>
        <c:manualLayout>
          <c:xMode val="edge"/>
          <c:yMode val="edge"/>
          <c:x val="0.52157833865820447"/>
          <c:y val="3.4197580696192732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419"/>
        </a:p>
      </c:txPr>
    </c:title>
    <c:autoTitleDeleted val="0"/>
    <c:plotArea>
      <c:layout>
        <c:manualLayout>
          <c:layoutTarget val="inner"/>
          <c:xMode val="edge"/>
          <c:yMode val="edge"/>
          <c:x val="0.29746806653581925"/>
          <c:y val="8.1174016408914737E-2"/>
          <c:w val="0.66584008812834461"/>
          <c:h val="0.79620046029405067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/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0DEA-498D-B593-14D7485F1F64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0DEA-498D-B593-14D7485F1F64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0DEA-498D-B593-14D7485F1F64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0DEA-498D-B593-14D7485F1F64}"/>
              </c:ext>
            </c:extLst>
          </c:dPt>
          <c:dPt>
            <c:idx val="4"/>
            <c:bubble3D val="0"/>
            <c:spPr>
              <a:solidFill>
                <a:srgbClr val="D3B8DE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0DEA-498D-B593-14D7485F1F64}"/>
              </c:ext>
            </c:extLst>
          </c:dPt>
          <c:dPt>
            <c:idx val="5"/>
            <c:bubble3D val="0"/>
            <c:spPr>
              <a:solidFill>
                <a:srgbClr val="85FFFC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B-0DEA-498D-B593-14D7485F1F64}"/>
              </c:ext>
            </c:extLst>
          </c:dPt>
          <c:dLbls>
            <c:dLbl>
              <c:idx val="0"/>
              <c:layout>
                <c:manualLayout>
                  <c:x val="-2.8598476489350108E-3"/>
                  <c:y val="6.8395161392385464E-3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42530032904011"/>
                      <c:h val="0.1939686777088051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DEA-498D-B593-14D7485F1F64}"/>
                </c:ext>
              </c:extLst>
            </c:dLbl>
            <c:dLbl>
              <c:idx val="1"/>
              <c:layout>
                <c:manualLayout>
                  <c:x val="-5.2429934555397194E-17"/>
                  <c:y val="2.39383064873348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DEA-498D-B593-14D7485F1F64}"/>
                </c:ext>
              </c:extLst>
            </c:dLbl>
            <c:dLbl>
              <c:idx val="2"/>
              <c:layout>
                <c:manualLayout>
                  <c:x val="-5.7196952978700215E-3"/>
                  <c:y val="1.025927420885782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DEA-498D-B593-14D7485F1F64}"/>
                </c:ext>
              </c:extLst>
            </c:dLbl>
            <c:dLbl>
              <c:idx val="3"/>
              <c:layout>
                <c:manualLayout>
                  <c:x val="1.2360396649609665E-3"/>
                  <c:y val="1.710148307098583E-3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932663423404271"/>
                      <c:h val="0.174253907073594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0DEA-498D-B593-14D7485F1F64}"/>
                </c:ext>
              </c:extLst>
            </c:dLbl>
            <c:dLbl>
              <c:idx val="4"/>
              <c:layout>
                <c:manualLayout>
                  <c:x val="8.5795429468050327E-3"/>
                  <c:y val="1.025927420885782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DEA-498D-B593-14D7485F1F64}"/>
                </c:ext>
              </c:extLst>
            </c:dLbl>
            <c:dLbl>
              <c:idx val="5"/>
              <c:layout>
                <c:manualLayout>
                  <c:x val="-8.5795429468050848E-3"/>
                  <c:y val="6.839516139238577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DEA-498D-B593-14D7485F1F64}"/>
                </c:ext>
              </c:extLst>
            </c:dLbl>
            <c:numFmt formatCode="0.0%_);\(0.0%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Hoja1!$A$2:$A$7</c:f>
              <c:strCache>
                <c:ptCount val="5"/>
                <c:pt idx="0">
                  <c:v>Ingresos no tributarios</c:v>
                </c:pt>
                <c:pt idx="1">
                  <c:v>Recursos entregados en administración</c:v>
                </c:pt>
                <c:pt idx="2">
                  <c:v>Préstamos concedidos</c:v>
                </c:pt>
                <c:pt idx="3">
                  <c:v>Otros deudores</c:v>
                </c:pt>
                <c:pt idx="4">
                  <c:v>Otros conceptos de Deudores</c:v>
                </c:pt>
              </c:strCache>
            </c:strRef>
          </c:cat>
          <c:val>
            <c:numRef>
              <c:f>Hoja1!$B$2:$B$7</c:f>
              <c:numCache>
                <c:formatCode>_(* #,##0.0,,_);_(* \(#,##0.0,,\)</c:formatCode>
                <c:ptCount val="6"/>
                <c:pt idx="0">
                  <c:v>51914536251</c:v>
                </c:pt>
                <c:pt idx="1">
                  <c:v>44615538279</c:v>
                </c:pt>
                <c:pt idx="2">
                  <c:v>33050442326</c:v>
                </c:pt>
                <c:pt idx="3">
                  <c:v>20843613746</c:v>
                </c:pt>
                <c:pt idx="4">
                  <c:v>26569115044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DEA-498D-B593-14D7485F1F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45"/>
        <c:holeSize val="4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419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400" b="1" baseline="0" dirty="0"/>
              <a:t>PROPIEDADES, PLANTA Y EQUIPO</a:t>
            </a:r>
          </a:p>
        </c:rich>
      </c:tx>
      <c:layout>
        <c:manualLayout>
          <c:xMode val="edge"/>
          <c:yMode val="edge"/>
          <c:x val="0.17099204434283422"/>
          <c:y val="3.8429156575906585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9.7685291395391158E-2"/>
          <c:y val="9.4624007275350572E-2"/>
          <c:w val="0.79913877440161174"/>
          <c:h val="0.90537599272464941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/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4794-4CA5-9D5F-7EE0B683D4F4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4794-4CA5-9D5F-7EE0B683D4F4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4794-4CA5-9D5F-7EE0B683D4F4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4794-4CA5-9D5F-7EE0B683D4F4}"/>
              </c:ext>
            </c:extLst>
          </c:dPt>
          <c:dPt>
            <c:idx val="4"/>
            <c:bubble3D val="0"/>
            <c:spPr>
              <a:solidFill>
                <a:srgbClr val="D3B8DE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4794-4CA5-9D5F-7EE0B683D4F4}"/>
              </c:ext>
            </c:extLst>
          </c:dPt>
          <c:dLbls>
            <c:dLbl>
              <c:idx val="0"/>
              <c:layout>
                <c:manualLayout>
                  <c:x val="-1.6744456486484347E-2"/>
                  <c:y val="3.5895738719945365E-3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664082462482891"/>
                      <c:h val="0.323574606244858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794-4CA5-9D5F-7EE0B683D4F4}"/>
                </c:ext>
              </c:extLst>
            </c:dLbl>
            <c:dLbl>
              <c:idx val="1"/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4794-4CA5-9D5F-7EE0B683D4F4}"/>
                </c:ext>
              </c:extLst>
            </c:dLbl>
            <c:dLbl>
              <c:idx val="2"/>
              <c:layout>
                <c:manualLayout>
                  <c:x val="-1.318471522333589E-7"/>
                  <c:y val="1.7946597563860415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36065733716217"/>
                      <c:h val="0.2805031112372229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794-4CA5-9D5F-7EE0B683D4F4}"/>
                </c:ext>
              </c:extLst>
            </c:dLbl>
            <c:dLbl>
              <c:idx val="3"/>
              <c:layout>
                <c:manualLayout>
                  <c:x val="3.3490495138795498E-3"/>
                  <c:y val="3.2303762566405422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4809494049738"/>
                      <c:h val="0.1290531082273055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4794-4CA5-9D5F-7EE0B683D4F4}"/>
                </c:ext>
              </c:extLst>
            </c:dLbl>
            <c:dLbl>
              <c:idx val="4"/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4794-4CA5-9D5F-7EE0B683D4F4}"/>
                </c:ext>
              </c:extLst>
            </c:dLbl>
            <c:numFmt formatCode="0.0%_);\(0.0%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5"/>
                <c:pt idx="0">
                  <c:v>Plantas, ductos y túneles</c:v>
                </c:pt>
                <c:pt idx="1">
                  <c:v>Edificaciones</c:v>
                </c:pt>
                <c:pt idx="2">
                  <c:v>Maquinaria y equipo</c:v>
                </c:pt>
                <c:pt idx="3">
                  <c:v>Construcciones en curso</c:v>
                </c:pt>
                <c:pt idx="4">
                  <c:v>Otras PPE</c:v>
                </c:pt>
              </c:strCache>
            </c:strRef>
          </c:cat>
          <c:val>
            <c:numRef>
              <c:f>Hoja1!$B$2:$B$6</c:f>
              <c:numCache>
                <c:formatCode>_(\ * #,##0.0,,_);_(\ * \(#,##0.0,,\)</c:formatCode>
                <c:ptCount val="5"/>
                <c:pt idx="0">
                  <c:v>54817146890</c:v>
                </c:pt>
                <c:pt idx="1">
                  <c:v>48937924684</c:v>
                </c:pt>
                <c:pt idx="2">
                  <c:v>44624633350</c:v>
                </c:pt>
                <c:pt idx="3" formatCode="#,##0.0,,">
                  <c:v>28902442333</c:v>
                </c:pt>
                <c:pt idx="4" formatCode="#,##0.0,,">
                  <c:v>27061712524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794-4CA5-9D5F-7EE0B683D4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2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419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598886637060661"/>
          <c:y val="1.9596588033428383E-2"/>
          <c:w val="0.76105346645421212"/>
          <c:h val="0.95870829167129568"/>
        </c:manualLayout>
      </c:layout>
      <c:pieChart>
        <c:varyColors val="1"/>
        <c:ser>
          <c:idx val="0"/>
          <c:order val="0"/>
          <c:explosion val="5"/>
          <c:dPt>
            <c:idx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2540-4B56-8E9D-B6845463883A}"/>
              </c:ext>
            </c:extLst>
          </c:dPt>
          <c:dPt>
            <c:idx val="1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540-4B56-8E9D-B6845463883A}"/>
              </c:ext>
            </c:extLst>
          </c:dPt>
          <c:dPt>
            <c:idx val="2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2540-4B56-8E9D-B6845463883A}"/>
              </c:ext>
            </c:extLst>
          </c:dPt>
          <c:dPt>
            <c:idx val="3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2540-4B56-8E9D-B6845463883A}"/>
              </c:ext>
            </c:extLst>
          </c:dPt>
          <c:dPt>
            <c:idx val="4"/>
            <c:bubble3D val="0"/>
            <c:spPr>
              <a:solidFill>
                <a:srgbClr val="D3B8DE"/>
              </a:solidFill>
            </c:spPr>
            <c:extLst>
              <c:ext xmlns:c16="http://schemas.microsoft.com/office/drawing/2014/chart" uri="{C3380CC4-5D6E-409C-BE32-E72D297353CC}">
                <c16:uniqueId val="{00000009-2540-4B56-8E9D-B6845463883A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B-2540-4B56-8E9D-B6845463883A}"/>
              </c:ext>
            </c:extLst>
          </c:dPt>
          <c:dLbls>
            <c:dLbl>
              <c:idx val="0"/>
              <c:layout>
                <c:manualLayout>
                  <c:x val="0.20701162312168758"/>
                  <c:y val="-0.1953469594996268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 b="1"/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61606887184679"/>
                      <c:h val="0.3353216601664142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540-4B56-8E9D-B6845463883A}"/>
                </c:ext>
              </c:extLst>
            </c:dLbl>
            <c:dLbl>
              <c:idx val="1"/>
              <c:layout>
                <c:manualLayout>
                  <c:x val="0.16053214353334766"/>
                  <c:y val="6.4978282140191052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 b="1"/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219727028022959"/>
                      <c:h val="0.2719679809239302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540-4B56-8E9D-B6845463883A}"/>
                </c:ext>
              </c:extLst>
            </c:dLbl>
            <c:dLbl>
              <c:idx val="2"/>
              <c:layout>
                <c:manualLayout>
                  <c:x val="-0.16742163625011941"/>
                  <c:y val="0.12147919237043836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050" b="1"/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842267886544427"/>
                      <c:h val="0.245839196879359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540-4B56-8E9D-B6845463883A}"/>
                </c:ext>
              </c:extLst>
            </c:dLbl>
            <c:dLbl>
              <c:idx val="3"/>
              <c:layout>
                <c:manualLayout>
                  <c:x val="-0.12078861347174266"/>
                  <c:y val="4.4951633054416955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 b="1"/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7574834560118244"/>
                      <c:h val="0.280721123578861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2540-4B56-8E9D-B6845463883A}"/>
                </c:ext>
              </c:extLst>
            </c:dLbl>
            <c:dLbl>
              <c:idx val="4"/>
              <c:layout>
                <c:manualLayout>
                  <c:x val="-0.14614338625911674"/>
                  <c:y val="-0.1106928664846206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 b="1"/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540-4B56-8E9D-B6845463883A}"/>
                </c:ext>
              </c:extLst>
            </c:dLbl>
            <c:dLbl>
              <c:idx val="5"/>
              <c:layout>
                <c:manualLayout>
                  <c:x val="7.4568396938681308E-2"/>
                  <c:y val="-2.1659386773789379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 b="1"/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540-4B56-8E9D-B6845463883A}"/>
                </c:ext>
              </c:extLst>
            </c:dLbl>
            <c:numFmt formatCode="0.0%_);\(0.0%\)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/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'Graf 2-3'!$B$4:$B$9</c:f>
              <c:strCache>
                <c:ptCount val="6"/>
                <c:pt idx="0">
                  <c:v>Operaciones de crédito público y financiamiento con banca central</c:v>
                </c:pt>
                <c:pt idx="1">
                  <c:v>Pasivos estimados</c:v>
                </c:pt>
                <c:pt idx="2">
                  <c:v>Operaciones de banca central e instituciones financieras</c:v>
                </c:pt>
                <c:pt idx="3">
                  <c:v>Otros pasivos</c:v>
                </c:pt>
                <c:pt idx="4">
                  <c:v>Cuentas por pagar</c:v>
                </c:pt>
                <c:pt idx="5">
                  <c:v>Otros conceptos de los Pasivos</c:v>
                </c:pt>
              </c:strCache>
            </c:strRef>
          </c:cat>
          <c:val>
            <c:numRef>
              <c:f>'Graf 2-3'!$C$4:$C$9</c:f>
              <c:numCache>
                <c:formatCode>_(\ * #,##0.0,,_);_(\ * \(#,##0.0,,\)</c:formatCode>
                <c:ptCount val="6"/>
                <c:pt idx="0">
                  <c:v>402310536222</c:v>
                </c:pt>
                <c:pt idx="1">
                  <c:v>134257953753</c:v>
                </c:pt>
                <c:pt idx="2">
                  <c:v>125966489664</c:v>
                </c:pt>
                <c:pt idx="3">
                  <c:v>103165087012</c:v>
                </c:pt>
                <c:pt idx="4">
                  <c:v>85693889297</c:v>
                </c:pt>
                <c:pt idx="5">
                  <c:v>23968368544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540-4B56-8E9D-B6845463883A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148"/>
      </c:pieChart>
      <c:spPr>
        <a:noFill/>
        <a:ln w="25400">
          <a:noFill/>
        </a:ln>
      </c:spPr>
    </c:plotArea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400" b="1" dirty="0"/>
              <a:t>OPERACIONES DE CRÉDITO PÚBLICO</a:t>
            </a:r>
          </a:p>
        </c:rich>
      </c:tx>
      <c:layout>
        <c:manualLayout>
          <c:xMode val="edge"/>
          <c:yMode val="edge"/>
          <c:x val="8.3411465663750919E-2"/>
          <c:y val="2.7371261974927113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419"/>
        </a:p>
      </c:txPr>
    </c:title>
    <c:autoTitleDeleted val="0"/>
    <c:plotArea>
      <c:layout>
        <c:manualLayout>
          <c:layoutTarget val="inner"/>
          <c:xMode val="edge"/>
          <c:yMode val="edge"/>
          <c:x val="2.6451674007225565E-2"/>
          <c:y val="8.8308038634766897E-2"/>
          <c:w val="0.77872394912897447"/>
          <c:h val="0.82786198718961934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/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6CA1-4429-A148-0F2586C4DBF9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6CA1-4429-A148-0F2586C4DBF9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6CA1-4429-A148-0F2586C4DBF9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6CA1-4429-A148-0F2586C4DBF9}"/>
              </c:ext>
            </c:extLst>
          </c:dPt>
          <c:dLbls>
            <c:dLbl>
              <c:idx val="0"/>
              <c:layout>
                <c:manualLayout>
                  <c:x val="-2.0159067195215128E-2"/>
                  <c:y val="1.05492702403056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3355062234253069"/>
                      <c:h val="0.222456472324706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CA1-4429-A148-0F2586C4DBF9}"/>
                </c:ext>
              </c:extLst>
            </c:dLbl>
            <c:dLbl>
              <c:idx val="1"/>
              <c:layout>
                <c:manualLayout>
                  <c:x val="2.0159199473426894E-2"/>
                  <c:y val="1.428750625078398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6201932743407785"/>
                      <c:h val="0.1328023706010371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CA1-4429-A148-0F2586C4DBF9}"/>
                </c:ext>
              </c:extLst>
            </c:dLbl>
            <c:dLbl>
              <c:idx val="2"/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CA1-4429-A148-0F2586C4DBF9}"/>
                </c:ext>
              </c:extLst>
            </c:dLbl>
            <c:dLbl>
              <c:idx val="3"/>
              <c:layout>
                <c:manualLayout>
                  <c:x val="1.0079599736713447E-2"/>
                  <c:y val="0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CA1-4429-A148-0F2586C4DBF9}"/>
                </c:ext>
              </c:extLst>
            </c:dLbl>
            <c:numFmt formatCode="0.0%_);\(0.0%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Internas</c:v>
                </c:pt>
                <c:pt idx="1">
                  <c:v>Externas</c:v>
                </c:pt>
              </c:strCache>
            </c:strRef>
          </c:cat>
          <c:val>
            <c:numRef>
              <c:f>Hoja1!$B$2:$B$3</c:f>
              <c:numCache>
                <c:formatCode>_(* #,##0.0,,_);_(* \(#,##0.0,,\)</c:formatCode>
                <c:ptCount val="2"/>
                <c:pt idx="0">
                  <c:v>213977557506</c:v>
                </c:pt>
                <c:pt idx="1">
                  <c:v>188332978716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CA1-4429-A148-0F2586C4DB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60"/>
        <c:holeSize val="42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419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400" b="1" dirty="0"/>
              <a:t>OPERACIONES DE BANCA</a:t>
            </a:r>
            <a:r>
              <a:rPr lang="es-CO" sz="1400" b="1" baseline="0" dirty="0"/>
              <a:t> CENTRAL</a:t>
            </a:r>
            <a:endParaRPr lang="es-CO" sz="1400" b="1" dirty="0"/>
          </a:p>
        </c:rich>
      </c:tx>
      <c:layout>
        <c:manualLayout>
          <c:xMode val="edge"/>
          <c:yMode val="edge"/>
          <c:x val="0.3358575804878224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419"/>
        </a:p>
      </c:txPr>
    </c:title>
    <c:autoTitleDeleted val="0"/>
    <c:plotArea>
      <c:layout>
        <c:manualLayout>
          <c:layoutTarget val="inner"/>
          <c:xMode val="edge"/>
          <c:yMode val="edge"/>
          <c:x val="0.29746806653581925"/>
          <c:y val="8.1174016408914737E-2"/>
          <c:w val="0.66584008812834461"/>
          <c:h val="0.79620046029405067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/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0DEA-498D-B593-14D7485F1F64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0DEA-498D-B593-14D7485F1F64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0DEA-498D-B593-14D7485F1F64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0DEA-498D-B593-14D7485F1F64}"/>
              </c:ext>
            </c:extLst>
          </c:dPt>
          <c:dPt>
            <c:idx val="4"/>
            <c:bubble3D val="0"/>
            <c:spPr>
              <a:solidFill>
                <a:srgbClr val="D3B8DE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0DEA-498D-B593-14D7485F1F64}"/>
              </c:ext>
            </c:extLst>
          </c:dPt>
          <c:dPt>
            <c:idx val="5"/>
            <c:bubble3D val="0"/>
            <c:spPr>
              <a:solidFill>
                <a:srgbClr val="85FFFC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B-0DEA-498D-B593-14D7485F1F64}"/>
              </c:ext>
            </c:extLst>
          </c:dPt>
          <c:dLbls>
            <c:dLbl>
              <c:idx val="0"/>
              <c:layout>
                <c:manualLayout>
                  <c:x val="-1.5729162069142613E-2"/>
                  <c:y val="0.11798151876572045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52758559501496"/>
                      <c:h val="0.272623113310048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DEA-498D-B593-14D7485F1F64}"/>
                </c:ext>
              </c:extLst>
            </c:dLbl>
            <c:dLbl>
              <c:idx val="1"/>
              <c:layout>
                <c:manualLayout>
                  <c:x val="1.1439390595740043E-2"/>
                  <c:y val="-3.4197580696193361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DEA-498D-B593-14D7485F1F64}"/>
                </c:ext>
              </c:extLst>
            </c:dLbl>
            <c:dLbl>
              <c:idx val="2"/>
              <c:layout>
                <c:manualLayout>
                  <c:x val="-5.7196952978700215E-3"/>
                  <c:y val="1.025927420885782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DEA-498D-B593-14D7485F1F64}"/>
                </c:ext>
              </c:extLst>
            </c:dLbl>
            <c:dLbl>
              <c:idx val="3"/>
              <c:layout>
                <c:manualLayout>
                  <c:x val="1.2360396649609665E-3"/>
                  <c:y val="1.710148307098583E-3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932663423404271"/>
                      <c:h val="0.174253907073594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0DEA-498D-B593-14D7485F1F64}"/>
                </c:ext>
              </c:extLst>
            </c:dLbl>
            <c:dLbl>
              <c:idx val="4"/>
              <c:layout>
                <c:manualLayout>
                  <c:x val="8.5795429468050327E-3"/>
                  <c:y val="1.025927420885782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DEA-498D-B593-14D7485F1F64}"/>
                </c:ext>
              </c:extLst>
            </c:dLbl>
            <c:dLbl>
              <c:idx val="5"/>
              <c:layout>
                <c:manualLayout>
                  <c:x val="-8.5795429468050848E-3"/>
                  <c:y val="6.839516139238577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DEA-498D-B593-14D7485F1F64}"/>
                </c:ext>
              </c:extLst>
            </c:dLbl>
            <c:numFmt formatCode="0.0%_);\(0.0%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Operaciones de banca central</c:v>
                </c:pt>
                <c:pt idx="1">
                  <c:v>Operaciones de captación y servicios financieros </c:v>
                </c:pt>
              </c:strCache>
            </c:strRef>
          </c:cat>
          <c:val>
            <c:numRef>
              <c:f>Hoja1!$B$2:$B$3</c:f>
              <c:numCache>
                <c:formatCode>_(* #,##0.0,,_);_(* \(#,##0.0,,\);</c:formatCode>
                <c:ptCount val="2"/>
                <c:pt idx="0">
                  <c:v>105024062157</c:v>
                </c:pt>
                <c:pt idx="1">
                  <c:v>20942427507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DEA-498D-B593-14D7485F1F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45"/>
        <c:holeSize val="4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419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400" b="1" dirty="0"/>
              <a:t>DEUDORES</a:t>
            </a:r>
          </a:p>
        </c:rich>
      </c:tx>
      <c:layout>
        <c:manualLayout>
          <c:xMode val="edge"/>
          <c:yMode val="edge"/>
          <c:x val="0.29651087115255592"/>
          <c:y val="9.714496127476417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419"/>
        </a:p>
      </c:txPr>
    </c:title>
    <c:autoTitleDeleted val="0"/>
    <c:plotArea>
      <c:layout>
        <c:manualLayout>
          <c:layoutTarget val="inner"/>
          <c:xMode val="edge"/>
          <c:yMode val="edge"/>
          <c:x val="2.9811540586130055E-2"/>
          <c:y val="9.4623913543221472E-2"/>
          <c:w val="0.75520488307664302"/>
          <c:h val="0.84023386139447342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/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EA16-4FBC-8F96-372A8069D741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EA16-4FBC-8F96-372A8069D741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EA16-4FBC-8F96-372A8069D741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EA16-4FBC-8F96-372A8069D741}"/>
              </c:ext>
            </c:extLst>
          </c:dPt>
          <c:dLbls>
            <c:dLbl>
              <c:idx val="0"/>
              <c:layout>
                <c:manualLayout>
                  <c:x val="-1.343946631561793E-2"/>
                  <c:y val="1.4952624023627466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A16-4FBC-8F96-372A8069D741}"/>
                </c:ext>
              </c:extLst>
            </c:dLbl>
            <c:dLbl>
              <c:idx val="2"/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A16-4FBC-8F96-372A8069D741}"/>
                </c:ext>
              </c:extLst>
            </c:dLbl>
            <c:dLbl>
              <c:idx val="3"/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A16-4FBC-8F96-372A8069D741}"/>
                </c:ext>
              </c:extLst>
            </c:dLbl>
            <c:numFmt formatCode="0.0%_);\(0.0%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Ingresos no tributarios</c:v>
                </c:pt>
                <c:pt idx="1">
                  <c:v>Préstamos concedidos</c:v>
                </c:pt>
                <c:pt idx="2">
                  <c:v>Recursos entregados en admón.</c:v>
                </c:pt>
                <c:pt idx="3">
                  <c:v>Otras cuentas de Deudores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30.5</c:v>
                </c:pt>
                <c:pt idx="1">
                  <c:v>25</c:v>
                </c:pt>
                <c:pt idx="2">
                  <c:v>21.9</c:v>
                </c:pt>
                <c:pt idx="3">
                  <c:v>22.6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A16-4FBC-8F96-372A8069D7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2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419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400" b="1" baseline="0" dirty="0"/>
              <a:t>PASIVOS ESTIMADOS</a:t>
            </a:r>
          </a:p>
        </c:rich>
      </c:tx>
      <c:layout>
        <c:manualLayout>
          <c:xMode val="edge"/>
          <c:yMode val="edge"/>
          <c:x val="0.29825091567847217"/>
          <c:y val="2.4071991573361585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9.7685291395391158E-2"/>
          <c:y val="9.4624007275350572E-2"/>
          <c:w val="0.79913877440161174"/>
          <c:h val="0.90537599272464941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/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4794-4CA5-9D5F-7EE0B683D4F4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4794-4CA5-9D5F-7EE0B683D4F4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4794-4CA5-9D5F-7EE0B683D4F4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4794-4CA5-9D5F-7EE0B683D4F4}"/>
              </c:ext>
            </c:extLst>
          </c:dPt>
          <c:dPt>
            <c:idx val="4"/>
            <c:bubble3D val="0"/>
            <c:spPr>
              <a:solidFill>
                <a:srgbClr val="D3B8DE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4794-4CA5-9D5F-7EE0B683D4F4}"/>
              </c:ext>
            </c:extLst>
          </c:dPt>
          <c:dLbls>
            <c:dLbl>
              <c:idx val="0"/>
              <c:layout>
                <c:manualLayout>
                  <c:x val="-3.3487858195752058E-3"/>
                  <c:y val="2.8262135831781505E-7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664082462482891"/>
                      <c:h val="0.323574606244858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794-4CA5-9D5F-7EE0B683D4F4}"/>
                </c:ext>
              </c:extLst>
            </c:dLbl>
            <c:dLbl>
              <c:idx val="1"/>
              <c:layout>
                <c:manualLayout>
                  <c:x val="-1.0046753000181948E-2"/>
                  <c:y val="0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6096427733257394"/>
                      <c:h val="0.2298045136326651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794-4CA5-9D5F-7EE0B683D4F4}"/>
                </c:ext>
              </c:extLst>
            </c:dLbl>
            <c:dLbl>
              <c:idx val="2"/>
              <c:layout>
                <c:manualLayout>
                  <c:x val="1.5070129500272866E-2"/>
                  <c:y val="1.7946597563860415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346631437107583"/>
                      <c:h val="0.2805031112372229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794-4CA5-9D5F-7EE0B683D4F4}"/>
                </c:ext>
              </c:extLst>
            </c:dLbl>
            <c:dLbl>
              <c:idx val="3"/>
              <c:layout>
                <c:manualLayout>
                  <c:x val="-3.3487858195750831E-3"/>
                  <c:y val="2.3330534439814792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4809494049738"/>
                      <c:h val="0.1900710594881218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4794-4CA5-9D5F-7EE0B683D4F4}"/>
                </c:ext>
              </c:extLst>
            </c:dLbl>
            <c:numFmt formatCode="0.0%_);\(0.0%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Provisión para pensiones</c:v>
                </c:pt>
                <c:pt idx="1">
                  <c:v>Provisión para contingencias</c:v>
                </c:pt>
                <c:pt idx="2">
                  <c:v>Provisión fondos de garantías</c:v>
                </c:pt>
                <c:pt idx="3">
                  <c:v>Otras provisiones</c:v>
                </c:pt>
              </c:strCache>
            </c:strRef>
          </c:cat>
          <c:val>
            <c:numRef>
              <c:f>Hoja1!$B$2:$B$5</c:f>
              <c:numCache>
                <c:formatCode>#,##0.0,,</c:formatCode>
                <c:ptCount val="4"/>
                <c:pt idx="0">
                  <c:v>71051334082</c:v>
                </c:pt>
                <c:pt idx="1">
                  <c:v>30632073271</c:v>
                </c:pt>
                <c:pt idx="2">
                  <c:v>14935011349</c:v>
                </c:pt>
                <c:pt idx="3">
                  <c:v>17639535051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794-4CA5-9D5F-7EE0B683D4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2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419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714610923277956E-2"/>
          <c:y val="4.1763327971100384E-2"/>
          <c:w val="0.95919335332726774"/>
          <c:h val="0.776507680948323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'Graf 3-23'!$F$10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'Graf 3-23'!$C$11:$C$13</c:f>
              <c:strCache>
                <c:ptCount val="3"/>
                <c:pt idx="0">
                  <c:v>Total Cálculo actuarial de pensiones</c:v>
                </c:pt>
                <c:pt idx="1">
                  <c:v>Provisión para pensiones
(Cálculo actuarial amortizado)</c:v>
                </c:pt>
                <c:pt idx="2">
                  <c:v>Cálculo actuarial por amortizar</c:v>
                </c:pt>
              </c:strCache>
            </c:strRef>
          </c:cat>
          <c:val>
            <c:numRef>
              <c:f>'Graf 3-23'!$F$11:$F$13</c:f>
              <c:numCache>
                <c:formatCode>#,##0.0,,</c:formatCode>
                <c:ptCount val="3"/>
                <c:pt idx="0">
                  <c:v>827019961892</c:v>
                </c:pt>
                <c:pt idx="1">
                  <c:v>119948559086</c:v>
                </c:pt>
                <c:pt idx="2">
                  <c:v>439897917797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73-42B9-B001-4FF5805AF1FD}"/>
            </c:ext>
          </c:extLst>
        </c:ser>
        <c:ser>
          <c:idx val="1"/>
          <c:order val="1"/>
          <c:tx>
            <c:strRef>
              <c:f>'Graf 3-23'!$G$10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'Graf 3-23'!$C$11:$C$13</c:f>
              <c:strCache>
                <c:ptCount val="3"/>
                <c:pt idx="0">
                  <c:v>Total Cálculo actuarial de pensiones</c:v>
                </c:pt>
                <c:pt idx="1">
                  <c:v>Provisión para pensiones
(Cálculo actuarial amortizado)</c:v>
                </c:pt>
                <c:pt idx="2">
                  <c:v>Cálculo actuarial por amortizar</c:v>
                </c:pt>
              </c:strCache>
            </c:strRef>
          </c:cat>
          <c:val>
            <c:numRef>
              <c:f>'Graf 3-23'!$G$11:$G$13</c:f>
              <c:numCache>
                <c:formatCode>#,##0.0,,</c:formatCode>
                <c:ptCount val="3"/>
                <c:pt idx="0">
                  <c:v>922866262053</c:v>
                </c:pt>
                <c:pt idx="1">
                  <c:v>116604950670</c:v>
                </c:pt>
                <c:pt idx="2">
                  <c:v>503884171439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73-42B9-B001-4FF5805AF1FD}"/>
            </c:ext>
          </c:extLst>
        </c:ser>
        <c:ser>
          <c:idx val="2"/>
          <c:order val="2"/>
          <c:tx>
            <c:strRef>
              <c:f>'Graf 3-23'!$H$10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'Graf 3-23'!$C$11:$C$13</c:f>
              <c:strCache>
                <c:ptCount val="3"/>
                <c:pt idx="0">
                  <c:v>Total Cálculo actuarial de pensiones</c:v>
                </c:pt>
                <c:pt idx="1">
                  <c:v>Provisión para pensiones
(Cálculo actuarial amortizado)</c:v>
                </c:pt>
                <c:pt idx="2">
                  <c:v>Cálculo actuarial por amortizar</c:v>
                </c:pt>
              </c:strCache>
            </c:strRef>
          </c:cat>
          <c:val>
            <c:numRef>
              <c:f>'Graf 3-23'!$H$11:$H$13</c:f>
              <c:numCache>
                <c:formatCode>#,##0.0,,</c:formatCode>
                <c:ptCount val="3"/>
                <c:pt idx="0">
                  <c:v>911226117571</c:v>
                </c:pt>
                <c:pt idx="1">
                  <c:v>71051334082</c:v>
                </c:pt>
                <c:pt idx="2">
                  <c:v>102538905753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C73-42B9-B001-4FF5805AF1F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466376416"/>
        <c:axId val="466375632"/>
      </c:barChart>
      <c:catAx>
        <c:axId val="466376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419"/>
          </a:p>
        </c:txPr>
        <c:crossAx val="466375632"/>
        <c:crosses val="autoZero"/>
        <c:auto val="1"/>
        <c:lblAlgn val="ctr"/>
        <c:lblOffset val="100"/>
        <c:noMultiLvlLbl val="0"/>
      </c:catAx>
      <c:valAx>
        <c:axId val="466375632"/>
        <c:scaling>
          <c:orientation val="minMax"/>
        </c:scaling>
        <c:delete val="1"/>
        <c:axPos val="l"/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 sz="1000" b="0"/>
                  <a:t>Miles de millones de pesos</a:t>
                </a:r>
              </a:p>
            </c:rich>
          </c:tx>
          <c:layout>
            <c:manualLayout>
              <c:xMode val="edge"/>
              <c:yMode val="edge"/>
              <c:x val="0.77200022443919558"/>
              <c:y val="9.1655200315391414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419"/>
            </a:p>
          </c:txPr>
        </c:title>
        <c:numFmt formatCode="#,##0.0,," sourceLinked="1"/>
        <c:majorTickMark val="none"/>
        <c:minorTickMark val="none"/>
        <c:tickLblPos val="nextTo"/>
        <c:crossAx val="466376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419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419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427974425308061E-2"/>
          <c:y val="0.20755264282059427"/>
          <c:w val="0.59089359424044463"/>
          <c:h val="0.75734249402648535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/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E519-4E7B-946F-E2850D7F5BC6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E519-4E7B-946F-E2850D7F5BC6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E519-4E7B-946F-E2850D7F5BC6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E519-4E7B-946F-E2850D7F5BC6}"/>
              </c:ext>
            </c:extLst>
          </c:dPt>
          <c:dLbls>
            <c:dLbl>
              <c:idx val="0"/>
              <c:layout>
                <c:manualLayout>
                  <c:x val="-2.6657843451808015E-2"/>
                  <c:y val="3.352287930449037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519-4E7B-946F-E2850D7F5BC6}"/>
                </c:ext>
              </c:extLst>
            </c:dLbl>
            <c:dLbl>
              <c:idx val="1"/>
              <c:layout>
                <c:manualLayout>
                  <c:x val="5.8656181059247386E-2"/>
                  <c:y val="0.1009060417387112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519-4E7B-946F-E2850D7F5BC6}"/>
                </c:ext>
              </c:extLst>
            </c:dLbl>
            <c:dLbl>
              <c:idx val="2"/>
              <c:layout>
                <c:manualLayout>
                  <c:x val="0.14439032109985339"/>
                  <c:y val="-0.19614409040623029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047214534160425"/>
                      <c:h val="0.3902109468275042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519-4E7B-946F-E2850D7F5BC6}"/>
                </c:ext>
              </c:extLst>
            </c:dLbl>
            <c:numFmt formatCode="0.0%_);\(0.0%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3"/>
                <c:pt idx="0">
                  <c:v>Créditos judiciales (Fallado por pagar)</c:v>
                </c:pt>
                <c:pt idx="1">
                  <c:v>Litigios (Valor provisionado)</c:v>
                </c:pt>
                <c:pt idx="2">
                  <c:v>Litigios y mecanismos alternativos de solución de conflictos (Pretensiones)</c:v>
                </c:pt>
              </c:strCache>
            </c:strRef>
          </c:cat>
          <c:val>
            <c:numRef>
              <c:f>Hoja1!$B$2:$B$5</c:f>
              <c:numCache>
                <c:formatCode>_(\ * #,##0.0,,_);_(\ * \(#,##0.0,,\)</c:formatCode>
                <c:ptCount val="4"/>
                <c:pt idx="0">
                  <c:v>3450544090</c:v>
                </c:pt>
                <c:pt idx="1">
                  <c:v>27562067885</c:v>
                </c:pt>
                <c:pt idx="2">
                  <c:v>1335428182355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519-4E7B-946F-E2850D7F5B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68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419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356588218377096"/>
          <c:y val="4.482684810029814E-2"/>
          <c:w val="0.92165243057522461"/>
          <c:h val="0.873884769258211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'Graf 2-8 '!$C$6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D532-4341-A847-ACA1707A948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532-4341-A847-ACA1707A948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D532-4341-A847-ACA1707A948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/>
                </a:pPr>
                <a:endParaRPr lang="es-419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'Graf 2-8 '!$A$7:$A$9</c:f>
              <c:strCache>
                <c:ptCount val="3"/>
                <c:pt idx="0">
                  <c:v>Hacienda Pública </c:v>
                </c:pt>
                <c:pt idx="1">
                  <c:v>Patrimonio Institucional</c:v>
                </c:pt>
                <c:pt idx="2">
                  <c:v>Resultado Consolidado</c:v>
                </c:pt>
              </c:strCache>
            </c:strRef>
          </c:cat>
          <c:val>
            <c:numRef>
              <c:f>'Graf 2-8 '!$C$7:$C$9</c:f>
              <c:numCache>
                <c:formatCode>#,##0.0,,</c:formatCode>
                <c:ptCount val="3"/>
                <c:pt idx="0">
                  <c:v>33928017299</c:v>
                </c:pt>
                <c:pt idx="1">
                  <c:v>239552490791.20001</c:v>
                </c:pt>
                <c:pt idx="2" formatCode="_(\ * #,##0.0,,_);_(\ * \(#,##0.0,,\)">
                  <c:v>-36720761349.610001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532-4341-A847-ACA1707A94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9756760"/>
        <c:axId val="389755976"/>
      </c:barChart>
      <c:catAx>
        <c:axId val="38975676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 sz="1200"/>
            </a:pPr>
            <a:endParaRPr lang="es-419"/>
          </a:p>
        </c:txPr>
        <c:crossAx val="389755976"/>
        <c:crosses val="autoZero"/>
        <c:auto val="1"/>
        <c:lblAlgn val="ctr"/>
        <c:lblOffset val="100"/>
        <c:noMultiLvlLbl val="0"/>
      </c:catAx>
      <c:valAx>
        <c:axId val="389755976"/>
        <c:scaling>
          <c:orientation val="minMax"/>
        </c:scaling>
        <c:delete val="0"/>
        <c:axPos val="l"/>
        <c:numFmt formatCode="_(\ * #,##0.0,,_);_(\ * \(#,##0.0,,\)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200" b="0"/>
            </a:pPr>
            <a:endParaRPr lang="es-419"/>
          </a:p>
        </c:txPr>
        <c:crossAx val="38975676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598886637060661"/>
          <c:y val="1.9596588033428383E-2"/>
          <c:w val="0.76105346645421212"/>
          <c:h val="0.95870829167129568"/>
        </c:manualLayout>
      </c:layout>
      <c:pieChart>
        <c:varyColors val="1"/>
        <c:ser>
          <c:idx val="0"/>
          <c:order val="0"/>
          <c:explosion val="5"/>
          <c:dPt>
            <c:idx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A4E4-4F3A-8770-F717B691BB0B}"/>
              </c:ext>
            </c:extLst>
          </c:dPt>
          <c:dPt>
            <c:idx val="1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4E4-4F3A-8770-F717B691BB0B}"/>
              </c:ext>
            </c:extLst>
          </c:dPt>
          <c:dPt>
            <c:idx val="2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A4E4-4F3A-8770-F717B691BB0B}"/>
              </c:ext>
            </c:extLst>
          </c:dPt>
          <c:dPt>
            <c:idx val="3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A4E4-4F3A-8770-F717B691BB0B}"/>
              </c:ext>
            </c:extLst>
          </c:dPt>
          <c:dPt>
            <c:idx val="4"/>
            <c:bubble3D val="0"/>
            <c:spPr>
              <a:solidFill>
                <a:srgbClr val="D3B8DE"/>
              </a:solidFill>
            </c:spPr>
            <c:extLst>
              <c:ext xmlns:c16="http://schemas.microsoft.com/office/drawing/2014/chart" uri="{C3380CC4-5D6E-409C-BE32-E72D297353CC}">
                <c16:uniqueId val="{00000009-A4E4-4F3A-8770-F717B691BB0B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B-A4E4-4F3A-8770-F717B691BB0B}"/>
              </c:ext>
            </c:extLst>
          </c:dPt>
          <c:dLbls>
            <c:dLbl>
              <c:idx val="0"/>
              <c:layout>
                <c:manualLayout>
                  <c:x val="0.20701162312168758"/>
                  <c:y val="-0.1953469594996268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800" b="1"/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61606887184679"/>
                      <c:h val="0.3353216601664142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A4E4-4F3A-8770-F717B691BB0B}"/>
                </c:ext>
              </c:extLst>
            </c:dLbl>
            <c:dLbl>
              <c:idx val="1"/>
              <c:layout>
                <c:manualLayout>
                  <c:x val="-3.3225670543648514E-2"/>
                  <c:y val="6.4978282140191052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600" b="1"/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219727028022959"/>
                      <c:h val="0.2719679809239302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A4E4-4F3A-8770-F717B691BB0B}"/>
                </c:ext>
              </c:extLst>
            </c:dLbl>
            <c:dLbl>
              <c:idx val="2"/>
              <c:layout>
                <c:manualLayout>
                  <c:x val="-0.13264459269783804"/>
                  <c:y val="5.3406833938529248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600" b="1"/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842267886544427"/>
                      <c:h val="0.245839196879359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A4E4-4F3A-8770-F717B691BB0B}"/>
                </c:ext>
              </c:extLst>
            </c:dLbl>
            <c:dLbl>
              <c:idx val="3"/>
              <c:layout>
                <c:manualLayout>
                  <c:x val="4.3160306131869539E-2"/>
                  <c:y val="-3.8677354562943411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050" b="1"/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4097123011371193"/>
                      <c:h val="0.2095544452175878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A4E4-4F3A-8770-F717B691BB0B}"/>
                </c:ext>
              </c:extLst>
            </c:dLbl>
            <c:dLbl>
              <c:idx val="4"/>
              <c:layout>
                <c:manualLayout>
                  <c:x val="-0.14614338625911674"/>
                  <c:y val="-0.1106928664846206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 b="1"/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4E4-4F3A-8770-F717B691BB0B}"/>
                </c:ext>
              </c:extLst>
            </c:dLbl>
            <c:dLbl>
              <c:idx val="5"/>
              <c:layout>
                <c:manualLayout>
                  <c:x val="7.4568396938681308E-2"/>
                  <c:y val="-2.1659386773789379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 b="1"/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4E4-4F3A-8770-F717B691BB0B}"/>
                </c:ext>
              </c:extLst>
            </c:dLbl>
            <c:numFmt formatCode="0.0%_);\(0.0%\)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/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'Graf 2-3'!$B$4:$B$7</c:f>
              <c:strCache>
                <c:ptCount val="4"/>
                <c:pt idx="0">
                  <c:v>Ingresos fiscales</c:v>
                </c:pt>
                <c:pt idx="1">
                  <c:v>Otros ingresos</c:v>
                </c:pt>
                <c:pt idx="2">
                  <c:v>Venta de servicios</c:v>
                </c:pt>
                <c:pt idx="3">
                  <c:v>Otros conceptos de los Ingresos</c:v>
                </c:pt>
              </c:strCache>
            </c:strRef>
          </c:cat>
          <c:val>
            <c:numRef>
              <c:f>'Graf 2-3'!$C$4:$C$7</c:f>
              <c:numCache>
                <c:formatCode>_(* #,##0.0,,_);_(* \(#,##0.0,,\)</c:formatCode>
                <c:ptCount val="4"/>
                <c:pt idx="0">
                  <c:v>183411291828</c:v>
                </c:pt>
                <c:pt idx="1">
                  <c:v>105264776399</c:v>
                </c:pt>
                <c:pt idx="2">
                  <c:v>70410979161</c:v>
                </c:pt>
                <c:pt idx="3">
                  <c:v>34897364491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4E4-4F3A-8770-F717B691BB0B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148"/>
      </c:pieChart>
      <c:spPr>
        <a:noFill/>
        <a:ln w="25400">
          <a:noFill/>
        </a:ln>
      </c:spPr>
    </c:plotArea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400" b="1" baseline="0" dirty="0"/>
              <a:t>COMPOSICIÓN 2015</a:t>
            </a:r>
          </a:p>
        </c:rich>
      </c:tx>
      <c:layout>
        <c:manualLayout>
          <c:xMode val="edge"/>
          <c:yMode val="edge"/>
          <c:x val="0.34212518053549607"/>
          <c:y val="2.0482616941197566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9.7685291395391158E-2"/>
          <c:y val="9.4624007275350572E-2"/>
          <c:w val="0.77709269282579718"/>
          <c:h val="0.87252512878685995"/>
        </c:manualLayout>
      </c:layout>
      <c:doughnutChart>
        <c:varyColors val="1"/>
        <c:ser>
          <c:idx val="0"/>
          <c:order val="0"/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/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6F36-4E95-81C8-E299723F04B8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6F36-4E95-81C8-E299723F04B8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6F36-4E95-81C8-E299723F04B8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6F36-4E95-81C8-E299723F04B8}"/>
              </c:ext>
            </c:extLst>
          </c:dPt>
          <c:dPt>
            <c:idx val="4"/>
            <c:bubble3D val="0"/>
            <c:spPr>
              <a:solidFill>
                <a:srgbClr val="D3B8DE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6F36-4E95-81C8-E299723F04B8}"/>
              </c:ext>
            </c:extLst>
          </c:dPt>
          <c:dLbls>
            <c:dLbl>
              <c:idx val="0"/>
              <c:layout>
                <c:manualLayout>
                  <c:x val="-1.5694870708810131E-3"/>
                  <c:y val="2.0298183242797585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F36-4E95-81C8-E299723F04B8}"/>
                </c:ext>
              </c:extLst>
            </c:dLbl>
            <c:dLbl>
              <c:idx val="1"/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6F36-4E95-81C8-E299723F04B8}"/>
                </c:ext>
              </c:extLst>
            </c:dLbl>
            <c:dLbl>
              <c:idx val="2"/>
              <c:layout>
                <c:manualLayout>
                  <c:x val="-0.22200267678591268"/>
                  <c:y val="-0.14140448819526874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198957060326631"/>
                      <c:h val="0.2155250293827001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6F36-4E95-81C8-E299723F04B8}"/>
                </c:ext>
              </c:extLst>
            </c:dLbl>
            <c:dLbl>
              <c:idx val="3"/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6F36-4E95-81C8-E299723F04B8}"/>
                </c:ext>
              </c:extLst>
            </c:dLbl>
            <c:numFmt formatCode="0.0%_);\(0.0%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Hoja1!$A$2:$A$7</c:f>
              <c:strCache>
                <c:ptCount val="3"/>
                <c:pt idx="0">
                  <c:v>Tributarios</c:v>
                </c:pt>
                <c:pt idx="1">
                  <c:v>No tributarios</c:v>
                </c:pt>
                <c:pt idx="2">
                  <c:v>Otros ingresos fiscales</c:v>
                </c:pt>
              </c:strCache>
            </c:strRef>
          </c:cat>
          <c:val>
            <c:numRef>
              <c:f>Hoja1!$B$2:$B$7</c:f>
              <c:numCache>
                <c:formatCode>_(* #,##0.0,,_);_(* \(#,##0.0,,\)</c:formatCode>
                <c:ptCount val="6"/>
                <c:pt idx="0">
                  <c:v>128147867826</c:v>
                </c:pt>
                <c:pt idx="1">
                  <c:v>53301129553</c:v>
                </c:pt>
                <c:pt idx="2">
                  <c:v>1962294449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F36-4E95-81C8-E299723F04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22"/>
        <c:holeSize val="3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419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400" b="1" baseline="0" dirty="0"/>
              <a:t>VENTAS DE SERVICIOS</a:t>
            </a:r>
          </a:p>
        </c:rich>
      </c:tx>
      <c:layout>
        <c:manualLayout>
          <c:xMode val="edge"/>
          <c:yMode val="edge"/>
          <c:x val="0.30749767218661778"/>
          <c:y val="1.26868951496573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419"/>
        </a:p>
      </c:txPr>
    </c:title>
    <c:autoTitleDeleted val="0"/>
    <c:plotArea>
      <c:layout>
        <c:manualLayout>
          <c:layoutTarget val="inner"/>
          <c:xMode val="edge"/>
          <c:yMode val="edge"/>
          <c:x val="9.7685291395391158E-2"/>
          <c:y val="9.4624007275350572E-2"/>
          <c:w val="0.77709269282579718"/>
          <c:h val="0.87252512878685995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/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919D-4DF9-A7DD-DBE0D80AE124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919D-4DF9-A7DD-DBE0D80AE124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919D-4DF9-A7DD-DBE0D80AE124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919D-4DF9-A7DD-DBE0D80AE124}"/>
              </c:ext>
            </c:extLst>
          </c:dPt>
          <c:dPt>
            <c:idx val="4"/>
            <c:bubble3D val="0"/>
            <c:spPr>
              <a:solidFill>
                <a:srgbClr val="D3B8DE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919D-4DF9-A7DD-DBE0D80AE124}"/>
              </c:ext>
            </c:extLst>
          </c:dPt>
          <c:dLbls>
            <c:dLbl>
              <c:idx val="0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19D-4DF9-A7DD-DBE0D80AE124}"/>
                </c:ext>
              </c:extLst>
            </c:dLbl>
            <c:dLbl>
              <c:idx val="1"/>
              <c:layout>
                <c:manualLayout>
                  <c:x val="1.1542500714589751E-2"/>
                  <c:y val="1.9489025376859436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19D-4DF9-A7DD-DBE0D80AE124}"/>
                </c:ext>
              </c:extLst>
            </c:dLbl>
            <c:dLbl>
              <c:idx val="2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19D-4DF9-A7DD-DBE0D80AE124}"/>
                </c:ext>
              </c:extLst>
            </c:dLbl>
            <c:dLbl>
              <c:idx val="3"/>
              <c:layout>
                <c:manualLayout>
                  <c:x val="1.7313751071884785E-2"/>
                  <c:y val="3.5080245678346986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19D-4DF9-A7DD-DBE0D80AE124}"/>
                </c:ext>
              </c:extLst>
            </c:dLbl>
            <c:dLbl>
              <c:idx val="4"/>
              <c:layout>
                <c:manualLayout>
                  <c:x val="-2.0199376250532277E-2"/>
                  <c:y val="-1.55912203014875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19D-4DF9-A7DD-DBE0D80AE124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5"/>
                <c:pt idx="0">
                  <c:v>Servicio de energía</c:v>
                </c:pt>
                <c:pt idx="1">
                  <c:v>Servicios de transporte</c:v>
                </c:pt>
                <c:pt idx="2">
                  <c:v>Servicios de salud</c:v>
                </c:pt>
                <c:pt idx="3">
                  <c:v>Servicios de seguros y reaseguros</c:v>
                </c:pt>
                <c:pt idx="4">
                  <c:v>Otros ingresos por venta de servicios</c:v>
                </c:pt>
              </c:strCache>
            </c:strRef>
          </c:cat>
          <c:val>
            <c:numRef>
              <c:f>Hoja1!$B$2:$B$6</c:f>
              <c:numCache>
                <c:formatCode>_(* #,##0.0,,_);_(* \(#,##0.0,,\)</c:formatCode>
                <c:ptCount val="5"/>
                <c:pt idx="0">
                  <c:v>14135622751</c:v>
                </c:pt>
                <c:pt idx="1">
                  <c:v>9201234904</c:v>
                </c:pt>
                <c:pt idx="2">
                  <c:v>8344811373</c:v>
                </c:pt>
                <c:pt idx="3">
                  <c:v>7165246041</c:v>
                </c:pt>
                <c:pt idx="4">
                  <c:v>31564064092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19D-4DF9-A7DD-DBE0D80AE1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22"/>
        <c:holeSize val="3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419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400" b="1" baseline="0" dirty="0"/>
              <a:t>VENTA DE BIENES</a:t>
            </a:r>
          </a:p>
        </c:rich>
      </c:tx>
      <c:layout>
        <c:manualLayout>
          <c:xMode val="edge"/>
          <c:yMode val="edge"/>
          <c:x val="0.34212518053549607"/>
          <c:y val="2.04826169411975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419"/>
        </a:p>
      </c:txPr>
    </c:title>
    <c:autoTitleDeleted val="0"/>
    <c:plotArea>
      <c:layout>
        <c:manualLayout>
          <c:layoutTarget val="inner"/>
          <c:xMode val="edge"/>
          <c:yMode val="edge"/>
          <c:x val="9.7685291395391158E-2"/>
          <c:y val="9.4624007275350572E-2"/>
          <c:w val="0.77709269282579718"/>
          <c:h val="0.87252512878685995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/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6A43-4E43-B027-12A93C6D2B7C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6A43-4E43-B027-12A93C6D2B7C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6A43-4E43-B027-12A93C6D2B7C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6A43-4E43-B027-12A93C6D2B7C}"/>
              </c:ext>
            </c:extLst>
          </c:dPt>
          <c:dPt>
            <c:idx val="4"/>
            <c:bubble3D val="0"/>
            <c:spPr>
              <a:solidFill>
                <a:srgbClr val="D3B8DE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6A43-4E43-B027-12A93C6D2B7C}"/>
              </c:ext>
            </c:extLst>
          </c:dPt>
          <c:dLbls>
            <c:dLbl>
              <c:idx val="0"/>
              <c:layout>
                <c:manualLayout>
                  <c:x val="-5.627247831583846E-2"/>
                  <c:y val="1.9412044332829434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0874833102623367"/>
                      <c:h val="0.2035935209627151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A43-4E43-B027-12A93C6D2B7C}"/>
                </c:ext>
              </c:extLst>
            </c:dLbl>
            <c:dLbl>
              <c:idx val="1"/>
              <c:layout>
                <c:manualLayout>
                  <c:x val="4.905805801893609E-2"/>
                  <c:y val="-3.882408866565886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1174952986974508"/>
                      <c:h val="0.238535200761808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A43-4E43-B027-12A93C6D2B7C}"/>
                </c:ext>
              </c:extLst>
            </c:dLbl>
            <c:dLbl>
              <c:idx val="2"/>
              <c:layout>
                <c:manualLayout>
                  <c:x val="0.18180339148193964"/>
                  <c:y val="-0.13200190146324017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A43-4E43-B027-12A93C6D2B7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Hoja1!$A$2:$A$4</c:f>
              <c:strCache>
                <c:ptCount val="3"/>
                <c:pt idx="0">
                  <c:v>Productos de minas y minerales*</c:v>
                </c:pt>
                <c:pt idx="1">
                  <c:v>Productos manufacturados</c:v>
                </c:pt>
                <c:pt idx="2">
                  <c:v>Otros ingresos por Venta de bienes</c:v>
                </c:pt>
              </c:strCache>
            </c:strRef>
          </c:cat>
          <c:val>
            <c:numRef>
              <c:f>Hoja1!$B$2:$B$4</c:f>
              <c:numCache>
                <c:formatCode>_(* #,##0.0,,_);_(* \(#,##0.0,,\)</c:formatCode>
                <c:ptCount val="3"/>
                <c:pt idx="0">
                  <c:v>24232295035</c:v>
                </c:pt>
                <c:pt idx="1">
                  <c:v>21475784050</c:v>
                </c:pt>
                <c:pt idx="2">
                  <c:v>3300372371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A43-4E43-B027-12A93C6D2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60"/>
        <c:holeSize val="3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419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400" b="1" baseline="0" dirty="0"/>
              <a:t>OTROS INGRESOS</a:t>
            </a:r>
          </a:p>
        </c:rich>
      </c:tx>
      <c:layout>
        <c:manualLayout>
          <c:xMode val="edge"/>
          <c:yMode val="edge"/>
          <c:x val="0.34212518053549607"/>
          <c:y val="2.04826169411975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419"/>
        </a:p>
      </c:txPr>
    </c:title>
    <c:autoTitleDeleted val="0"/>
    <c:plotArea>
      <c:layout>
        <c:manualLayout>
          <c:layoutTarget val="inner"/>
          <c:xMode val="edge"/>
          <c:yMode val="edge"/>
          <c:x val="9.7685291395391158E-2"/>
          <c:y val="9.4624007275350572E-2"/>
          <c:w val="0.77709269282579718"/>
          <c:h val="0.87252512878685995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/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86FD-4AA4-B170-C230D9008ECD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86FD-4AA4-B170-C230D9008ECD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86FD-4AA4-B170-C230D9008ECD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86FD-4AA4-B170-C230D9008ECD}"/>
              </c:ext>
            </c:extLst>
          </c:dPt>
          <c:dPt>
            <c:idx val="4"/>
            <c:bubble3D val="0"/>
            <c:spPr>
              <a:solidFill>
                <a:srgbClr val="D3B8DE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86FD-4AA4-B170-C230D9008ECD}"/>
              </c:ext>
            </c:extLst>
          </c:dPt>
          <c:dLbls>
            <c:dLbl>
              <c:idx val="0"/>
              <c:layout>
                <c:manualLayout>
                  <c:x val="4.0400753662653249E-2"/>
                  <c:y val="8.5412995064449479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FD-4AA4-B170-C230D9008ECD}"/>
                </c:ext>
              </c:extLst>
            </c:dLbl>
            <c:dLbl>
              <c:idx val="2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6FD-4AA4-B170-C230D9008ECD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Ajuste por diferencia en cambio</c:v>
                </c:pt>
                <c:pt idx="1">
                  <c:v>Financieros</c:v>
                </c:pt>
                <c:pt idx="2">
                  <c:v>Extraordinarios</c:v>
                </c:pt>
                <c:pt idx="3">
                  <c:v>Otros conceptos</c:v>
                </c:pt>
              </c:strCache>
            </c:strRef>
          </c:cat>
          <c:val>
            <c:numRef>
              <c:f>Hoja1!$B$2:$B$5</c:f>
              <c:numCache>
                <c:formatCode>_(* #,##0.0,,_);_(* \(#,##0.0,,\)</c:formatCode>
                <c:ptCount val="4"/>
                <c:pt idx="0">
                  <c:v>46341093698</c:v>
                </c:pt>
                <c:pt idx="1">
                  <c:v>22023607764</c:v>
                </c:pt>
                <c:pt idx="2">
                  <c:v>13497616456</c:v>
                </c:pt>
                <c:pt idx="3">
                  <c:v>23402458481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6FD-4AA4-B170-C230D9008E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22"/>
        <c:holeSize val="3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419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598886637060661"/>
          <c:y val="1.9596588033428383E-2"/>
          <c:w val="0.76105346645421212"/>
          <c:h val="0.95870829167129568"/>
        </c:manualLayout>
      </c:layout>
      <c:pieChart>
        <c:varyColors val="1"/>
        <c:ser>
          <c:idx val="0"/>
          <c:order val="0"/>
          <c:explosion val="5"/>
          <c:dPt>
            <c:idx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4642-47D9-B135-3F2F6B295167}"/>
              </c:ext>
            </c:extLst>
          </c:dPt>
          <c:dPt>
            <c:idx val="1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642-47D9-B135-3F2F6B295167}"/>
              </c:ext>
            </c:extLst>
          </c:dPt>
          <c:dPt>
            <c:idx val="2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4642-47D9-B135-3F2F6B295167}"/>
              </c:ext>
            </c:extLst>
          </c:dPt>
          <c:dPt>
            <c:idx val="3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4642-47D9-B135-3F2F6B295167}"/>
              </c:ext>
            </c:extLst>
          </c:dPt>
          <c:dPt>
            <c:idx val="4"/>
            <c:bubble3D val="0"/>
            <c:spPr>
              <a:solidFill>
                <a:srgbClr val="D3B8DE"/>
              </a:solidFill>
            </c:spPr>
            <c:extLst>
              <c:ext xmlns:c16="http://schemas.microsoft.com/office/drawing/2014/chart" uri="{C3380CC4-5D6E-409C-BE32-E72D297353CC}">
                <c16:uniqueId val="{00000009-4642-47D9-B135-3F2F6B295167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B-4642-47D9-B135-3F2F6B295167}"/>
              </c:ext>
            </c:extLst>
          </c:dPt>
          <c:dLbls>
            <c:dLbl>
              <c:idx val="0"/>
              <c:layout>
                <c:manualLayout>
                  <c:x val="0.23433644305562293"/>
                  <c:y val="-0.10252101618338703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800" b="1"/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61606887184679"/>
                      <c:h val="0.3353216601664142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642-47D9-B135-3F2F6B295167}"/>
                </c:ext>
              </c:extLst>
            </c:dLbl>
            <c:dLbl>
              <c:idx val="1"/>
              <c:layout>
                <c:manualLayout>
                  <c:x val="0.21269770886176967"/>
                  <c:y val="0.13923903679318284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600" b="1"/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219727028022959"/>
                      <c:h val="0.2719679809239302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642-47D9-B135-3F2F6B295167}"/>
                </c:ext>
              </c:extLst>
            </c:dLbl>
            <c:dLbl>
              <c:idx val="2"/>
              <c:layout>
                <c:manualLayout>
                  <c:x val="-0.16245338937301176"/>
                  <c:y val="0.12147919237043836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600" b="1"/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0843051867476384"/>
                      <c:h val="0.245839156273084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642-47D9-B135-3F2F6B295167}"/>
                </c:ext>
              </c:extLst>
            </c:dLbl>
            <c:dLbl>
              <c:idx val="3"/>
              <c:layout>
                <c:manualLayout>
                  <c:x val="-0.11054131700546584"/>
                  <c:y val="-1.3923769678612708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600" b="1"/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791383899441534"/>
                      <c:h val="0.2095544452175878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4642-47D9-B135-3F2F6B295167}"/>
                </c:ext>
              </c:extLst>
            </c:dLbl>
            <c:dLbl>
              <c:idx val="4"/>
              <c:layout>
                <c:manualLayout>
                  <c:x val="4.8856562885813942E-2"/>
                  <c:y val="-2.3958107968510322E-3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050" b="1"/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603874217418719"/>
                      <c:h val="0.227299793200365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4642-47D9-B135-3F2F6B295167}"/>
                </c:ext>
              </c:extLst>
            </c:dLbl>
            <c:dLbl>
              <c:idx val="5"/>
              <c:layout>
                <c:manualLayout>
                  <c:x val="7.4568396938681308E-2"/>
                  <c:y val="-2.1659386773789379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 b="1"/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642-47D9-B135-3F2F6B295167}"/>
                </c:ext>
              </c:extLst>
            </c:dLbl>
            <c:numFmt formatCode="0.0%_);\(0.0%\)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/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'Graf 2-3'!$B$4:$B$8</c:f>
              <c:strCache>
                <c:ptCount val="5"/>
                <c:pt idx="0">
                  <c:v>Otros gastos </c:v>
                </c:pt>
                <c:pt idx="1">
                  <c:v>Gasto público social</c:v>
                </c:pt>
                <c:pt idx="2">
                  <c:v>De administración</c:v>
                </c:pt>
                <c:pt idx="3">
                  <c:v>De operación</c:v>
                </c:pt>
                <c:pt idx="4">
                  <c:v>Otros grupos de los Gastos</c:v>
                </c:pt>
              </c:strCache>
            </c:strRef>
          </c:cat>
          <c:val>
            <c:numRef>
              <c:f>'Graf 2-3'!$C$4:$C$8</c:f>
              <c:numCache>
                <c:formatCode>_(\ * #,##0.0,,_);_(\ * \(#,##0.0,,\)</c:formatCode>
                <c:ptCount val="5"/>
                <c:pt idx="0">
                  <c:v>123416782903</c:v>
                </c:pt>
                <c:pt idx="1">
                  <c:v>75285916158</c:v>
                </c:pt>
                <c:pt idx="2">
                  <c:v>56818102633</c:v>
                </c:pt>
                <c:pt idx="3">
                  <c:v>53092504015</c:v>
                </c:pt>
                <c:pt idx="4">
                  <c:v>25369841964.610001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642-47D9-B135-3F2F6B295167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148"/>
      </c:pieChart>
      <c:spPr>
        <a:noFill/>
        <a:ln w="25400">
          <a:noFill/>
        </a:ln>
      </c:spPr>
    </c:plotArea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400" b="1" dirty="0"/>
              <a:t>PROPIEDADES,</a:t>
            </a:r>
            <a:r>
              <a:rPr lang="es-CO" sz="1400" b="1" baseline="0" dirty="0"/>
              <a:t> PLANTA Y EQUIPO*</a:t>
            </a:r>
            <a:endParaRPr lang="es-CO" sz="1400" b="1" dirty="0"/>
          </a:p>
        </c:rich>
      </c:tx>
      <c:layout>
        <c:manualLayout>
          <c:xMode val="edge"/>
          <c:yMode val="edge"/>
          <c:x val="0.3271086985306238"/>
          <c:y val="1.36790322784770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419"/>
        </a:p>
      </c:txPr>
    </c:title>
    <c:autoTitleDeleted val="0"/>
    <c:plotArea>
      <c:layout>
        <c:manualLayout>
          <c:layoutTarget val="inner"/>
          <c:xMode val="edge"/>
          <c:yMode val="edge"/>
          <c:x val="0.26600974239753411"/>
          <c:y val="9.4853048687391833E-2"/>
          <c:w val="0.68585902167088963"/>
          <c:h val="0.82013876678138564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/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3EC2-4FD6-A0D9-AE6F870774E9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3EC2-4FD6-A0D9-AE6F870774E9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3EC2-4FD6-A0D9-AE6F870774E9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3EC2-4FD6-A0D9-AE6F870774E9}"/>
              </c:ext>
            </c:extLst>
          </c:dPt>
          <c:dPt>
            <c:idx val="4"/>
            <c:bubble3D val="0"/>
            <c:spPr>
              <a:solidFill>
                <a:srgbClr val="D3B8DE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A-3EC2-4FD6-A0D9-AE6F870774E9}"/>
              </c:ext>
            </c:extLst>
          </c:dPt>
          <c:dPt>
            <c:idx val="5"/>
            <c:bubble3D val="0"/>
            <c:spPr>
              <a:solidFill>
                <a:srgbClr val="85FFFC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3EC2-4FD6-A0D9-AE6F870774E9}"/>
              </c:ext>
            </c:extLst>
          </c:dPt>
          <c:dLbls>
            <c:dLbl>
              <c:idx val="0"/>
              <c:layout>
                <c:manualLayout>
                  <c:x val="0"/>
                  <c:y val="3.419758069619267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EC2-4FD6-A0D9-AE6F870774E9}"/>
                </c:ext>
              </c:extLst>
            </c:dLbl>
            <c:dLbl>
              <c:idx val="1"/>
              <c:layout>
                <c:manualLayout>
                  <c:x val="1.7159085893609961E-2"/>
                  <c:y val="-3.4197580696191479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EC2-4FD6-A0D9-AE6F870774E9}"/>
                </c:ext>
              </c:extLst>
            </c:dLbl>
            <c:dLbl>
              <c:idx val="2"/>
              <c:layout>
                <c:manualLayout>
                  <c:x val="-8.5795429468050327E-3"/>
                  <c:y val="3.07778226265734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EC2-4FD6-A0D9-AE6F870774E9}"/>
                </c:ext>
              </c:extLst>
            </c:dLbl>
            <c:dLbl>
              <c:idx val="3"/>
              <c:layout>
                <c:manualLayout>
                  <c:x val="-1.1439390595740095E-2"/>
                  <c:y val="2.2228696724814222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932663423404271"/>
                      <c:h val="0.174253907073594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3EC2-4FD6-A0D9-AE6F870774E9}"/>
                </c:ext>
              </c:extLst>
            </c:dLbl>
            <c:dLbl>
              <c:idx val="4"/>
              <c:layout>
                <c:manualLayout>
                  <c:x val="-2.8598476489350108E-3"/>
                  <c:y val="-6.269484035354095E-17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EC2-4FD6-A0D9-AE6F870774E9}"/>
                </c:ext>
              </c:extLst>
            </c:dLbl>
            <c:dLbl>
              <c:idx val="5"/>
              <c:layout>
                <c:manualLayout>
                  <c:x val="-8.5795429468050848E-3"/>
                  <c:y val="6.839516139238577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EC2-4FD6-A0D9-AE6F870774E9}"/>
                </c:ext>
              </c:extLst>
            </c:dLbl>
            <c:numFmt formatCode="0.0%_);\(0.0%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Hoja1!$A$2:$A$7</c:f>
              <c:strCache>
                <c:ptCount val="6"/>
                <c:pt idx="0">
                  <c:v>Maquinaria y equipo</c:v>
                </c:pt>
                <c:pt idx="1">
                  <c:v>Plantas, ductos y túneles</c:v>
                </c:pt>
                <c:pt idx="2">
                  <c:v>Edificaciones</c:v>
                </c:pt>
                <c:pt idx="3">
                  <c:v>Construcciones en curso</c:v>
                </c:pt>
                <c:pt idx="4">
                  <c:v>Equipos de transporte, tracción y elevación</c:v>
                </c:pt>
                <c:pt idx="5">
                  <c:v>Otras PPE´s</c:v>
                </c:pt>
              </c:strCache>
            </c:strRef>
          </c:cat>
          <c:val>
            <c:numRef>
              <c:f>Hoja1!$B$2:$B$7</c:f>
              <c:numCache>
                <c:formatCode>_(* #,##0.0,,_);_(* \(#,##0.0,,\)</c:formatCode>
                <c:ptCount val="6"/>
                <c:pt idx="0">
                  <c:v>41450670361</c:v>
                </c:pt>
                <c:pt idx="1">
                  <c:v>29470181182</c:v>
                </c:pt>
                <c:pt idx="2">
                  <c:v>18027748758</c:v>
                </c:pt>
                <c:pt idx="3">
                  <c:v>13066373585</c:v>
                </c:pt>
                <c:pt idx="4">
                  <c:v>10922944596</c:v>
                </c:pt>
                <c:pt idx="5">
                  <c:v>32520276698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EC2-4FD6-A0D9-AE6F870774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419"/>
    </a:p>
  </c:txPr>
  <c:externalData r:id="rId3">
    <c:autoUpdate val="0"/>
  </c:externalData>
  <c:userShapes r:id="rId4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400" b="1" baseline="0" dirty="0"/>
              <a:t>GASTO PÚBLICO SOCIAL</a:t>
            </a:r>
          </a:p>
        </c:rich>
      </c:tx>
      <c:layout>
        <c:manualLayout>
          <c:xMode val="edge"/>
          <c:yMode val="edge"/>
          <c:x val="0.23733682151524685"/>
          <c:y val="2.04826533318456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419"/>
        </a:p>
      </c:txPr>
    </c:title>
    <c:autoTitleDeleted val="0"/>
    <c:plotArea>
      <c:layout>
        <c:manualLayout>
          <c:layoutTarget val="inner"/>
          <c:xMode val="edge"/>
          <c:yMode val="edge"/>
          <c:x val="9.7685291395391158E-2"/>
          <c:y val="9.4624007275350572E-2"/>
          <c:w val="0.77709269282579718"/>
          <c:h val="0.87252512878685995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/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6A43-4E43-B027-12A93C6D2B7C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6A43-4E43-B027-12A93C6D2B7C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6A43-4E43-B027-12A93C6D2B7C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6A43-4E43-B027-12A93C6D2B7C}"/>
              </c:ext>
            </c:extLst>
          </c:dPt>
          <c:dPt>
            <c:idx val="4"/>
            <c:bubble3D val="0"/>
            <c:spPr>
              <a:solidFill>
                <a:srgbClr val="D3B8DE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6A43-4E43-B027-12A93C6D2B7C}"/>
              </c:ext>
            </c:extLst>
          </c:dPt>
          <c:dLbls>
            <c:dLbl>
              <c:idx val="0"/>
              <c:layout>
                <c:manualLayout>
                  <c:x val="4.3522286935417593E-3"/>
                  <c:y val="-2.3193889471319454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0874833102623367"/>
                      <c:h val="0.2035935209627151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A43-4E43-B027-12A93C6D2B7C}"/>
                </c:ext>
              </c:extLst>
            </c:dLbl>
            <c:dLbl>
              <c:idx val="1"/>
              <c:layout>
                <c:manualLayout>
                  <c:x val="-4.1692280321338135E-4"/>
                  <c:y val="2.3145813341764087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5826811327936777"/>
                      <c:h val="0.3016091644999127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A43-4E43-B027-12A93C6D2B7C}"/>
                </c:ext>
              </c:extLst>
            </c:dLbl>
            <c:dLbl>
              <c:idx val="2"/>
              <c:layout>
                <c:manualLayout>
                  <c:x val="1.2559535719840659E-2"/>
                  <c:y val="-4.1839149318556234E-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A43-4E43-B027-12A93C6D2B7C}"/>
                </c:ext>
              </c:extLst>
            </c:dLbl>
            <c:dLbl>
              <c:idx val="3"/>
              <c:layout>
                <c:manualLayout>
                  <c:x val="-1.0478847579798762E-2"/>
                  <c:y val="2.5229590932975041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A43-4E43-B027-12A93C6D2B7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Salud</c:v>
                </c:pt>
                <c:pt idx="1">
                  <c:v>Desarrollo comunitario y bienestar social</c:v>
                </c:pt>
                <c:pt idx="2">
                  <c:v>Educación</c:v>
                </c:pt>
                <c:pt idx="3">
                  <c:v>Otros GPS</c:v>
                </c:pt>
              </c:strCache>
            </c:strRef>
          </c:cat>
          <c:val>
            <c:numRef>
              <c:f>Hoja1!$B$2:$B$5</c:f>
              <c:numCache>
                <c:formatCode>_(\ * #,##0.0,,_);_(\ * \(#,##0.0,,\)</c:formatCode>
                <c:ptCount val="4"/>
                <c:pt idx="0">
                  <c:v>21914369526</c:v>
                </c:pt>
                <c:pt idx="1">
                  <c:v>20369923037</c:v>
                </c:pt>
                <c:pt idx="2">
                  <c:v>17896594394</c:v>
                </c:pt>
                <c:pt idx="3">
                  <c:v>15105029201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A43-4E43-B027-12A93C6D2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60"/>
        <c:holeSize val="3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419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400" b="1" baseline="0" dirty="0"/>
              <a:t>TRANSFERENCIAS GIRADAS</a:t>
            </a:r>
          </a:p>
        </c:rich>
      </c:tx>
      <c:layout>
        <c:manualLayout>
          <c:xMode val="edge"/>
          <c:yMode val="edge"/>
          <c:x val="0.40353546147838149"/>
          <c:y val="4.18373267167845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419"/>
        </a:p>
      </c:txPr>
    </c:title>
    <c:autoTitleDeleted val="0"/>
    <c:plotArea>
      <c:layout>
        <c:manualLayout>
          <c:layoutTarget val="inner"/>
          <c:xMode val="edge"/>
          <c:yMode val="edge"/>
          <c:x val="0.34285762124586211"/>
          <c:y val="0.14557518300435751"/>
          <c:w val="0.53191400090415464"/>
          <c:h val="0.83333209890259108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/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86FD-4AA4-B170-C230D9008ECD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86FD-4AA4-B170-C230D9008ECD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86FD-4AA4-B170-C230D9008ECD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86FD-4AA4-B170-C230D9008ECD}"/>
              </c:ext>
            </c:extLst>
          </c:dPt>
          <c:dPt>
            <c:idx val="4"/>
            <c:bubble3D val="0"/>
            <c:spPr>
              <a:solidFill>
                <a:srgbClr val="D3B8DE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86FD-4AA4-B170-C230D9008ECD}"/>
              </c:ext>
            </c:extLst>
          </c:dPt>
          <c:dLbls>
            <c:dLbl>
              <c:idx val="0"/>
              <c:layout>
                <c:manualLayout>
                  <c:x val="5.4475811892489377E-3"/>
                  <c:y val="-6.2404177313631889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1777975280173162"/>
                      <c:h val="0.1893812550901345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6FD-4AA4-B170-C230D9008ECD}"/>
                </c:ext>
              </c:extLst>
            </c:dLbl>
            <c:dLbl>
              <c:idx val="1"/>
              <c:layout>
                <c:manualLayout>
                  <c:x val="-0.24582232277140154"/>
                  <c:y val="-8.3155575306447432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6FD-4AA4-B170-C230D9008ECD}"/>
                </c:ext>
              </c:extLst>
            </c:dLbl>
            <c:dLbl>
              <c:idx val="2"/>
              <c:layout>
                <c:manualLayout>
                  <c:x val="-0.26228266554254698"/>
                  <c:y val="-0.20930606475823674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6FD-4AA4-B170-C230D9008ECD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Hoja1!$A$2:$A$4</c:f>
              <c:strCache>
                <c:ptCount val="3"/>
                <c:pt idx="0">
                  <c:v>Otras transferencias</c:v>
                </c:pt>
                <c:pt idx="1">
                  <c:v>Transferencias al sector privado</c:v>
                </c:pt>
                <c:pt idx="2">
                  <c:v>Sistema general de participaciones</c:v>
                </c:pt>
              </c:strCache>
            </c:strRef>
          </c:cat>
          <c:val>
            <c:numRef>
              <c:f>Hoja1!$B$2:$B$4</c:f>
              <c:numCache>
                <c:formatCode>_(\ * #,##0.0,,_);_(\ * \(#,##0.0,,\)</c:formatCode>
                <c:ptCount val="3"/>
                <c:pt idx="0">
                  <c:v>13375126667</c:v>
                </c:pt>
                <c:pt idx="1">
                  <c:v>371981897</c:v>
                </c:pt>
                <c:pt idx="2">
                  <c:v>157682545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6FD-4AA4-B170-C230D9008E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22"/>
        <c:holeSize val="3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419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200" b="1"/>
            </a:pPr>
            <a:r>
              <a:rPr lang="es-CO" sz="1200" b="1" dirty="0"/>
              <a:t>Otras transferencias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6.7122845531353836E-2"/>
          <c:y val="6.0885749301585607E-2"/>
          <c:w val="0.93287715446864616"/>
          <c:h val="0.841375023473631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'Graf 3-37'!$B$1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 prst="coolSlant"/>
            </a:sp3d>
          </c:spPr>
          <c:invertIfNegative val="0"/>
          <c:dLbls>
            <c:dLbl>
              <c:idx val="0"/>
              <c:layout>
                <c:manualLayout>
                  <c:x val="-1.2357689408706119E-2"/>
                  <c:y val="-2.098006626465574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AF9-4FAB-ABF4-115A0E9DBD81}"/>
                </c:ext>
              </c:extLst>
            </c:dLbl>
            <c:dLbl>
              <c:idx val="1"/>
              <c:layout>
                <c:manualLayout>
                  <c:x val="-1.3389792557517647E-3"/>
                  <c:y val="9.3402669223469949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F9-4FAB-ABF4-115A0E9DBD81}"/>
                </c:ext>
              </c:extLst>
            </c:dLbl>
            <c:dLbl>
              <c:idx val="2"/>
              <c:layout>
                <c:manualLayout>
                  <c:x val="-1.6073089901779381E-3"/>
                  <c:y val="3.131910563431469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F9-4FAB-ABF4-115A0E9DBD81}"/>
                </c:ext>
              </c:extLst>
            </c:dLbl>
            <c:dLbl>
              <c:idx val="3"/>
              <c:layout>
                <c:manualLayout>
                  <c:x val="-2.3893412125962871E-3"/>
                  <c:y val="-1.606629444877088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AF9-4FAB-ABF4-115A0E9DBD81}"/>
                </c:ext>
              </c:extLst>
            </c:dLbl>
            <c:dLbl>
              <c:idx val="4"/>
              <c:layout>
                <c:manualLayout>
                  <c:x val="-7.4252486000780157E-4"/>
                  <c:y val="5.7720335177290484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AF9-4FAB-ABF4-115A0E9DBD81}"/>
                </c:ext>
              </c:extLst>
            </c:dLbl>
            <c:dLbl>
              <c:idx val="5"/>
              <c:layout>
                <c:manualLayout>
                  <c:x val="-2.3802283245670221E-2"/>
                  <c:y val="-8.009506933586603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AF9-4FAB-ABF4-115A0E9DBD81}"/>
                </c:ext>
              </c:extLst>
            </c:dLbl>
            <c:dLbl>
              <c:idx val="6"/>
              <c:layout>
                <c:manualLayout>
                  <c:x val="9.3255563102277988E-3"/>
                  <c:y val="-5.064893448799610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AF9-4FAB-ABF4-115A0E9DBD81}"/>
                </c:ext>
              </c:extLst>
            </c:dLbl>
            <c:dLbl>
              <c:idx val="7"/>
              <c:layout>
                <c:manualLayout>
                  <c:x val="1.0475121586232703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AF9-4FAB-ABF4-115A0E9DBD81}"/>
                </c:ext>
              </c:extLst>
            </c:dLbl>
            <c:dLbl>
              <c:idx val="8"/>
              <c:layout>
                <c:manualLayout>
                  <c:x val="1.1971567527123082E-2"/>
                  <c:y val="-1.654943929978469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AF9-4FAB-ABF4-115A0E9DBD81}"/>
                </c:ext>
              </c:extLst>
            </c:dLbl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'Graf 3-37'!$A$2:$A$3</c:f>
              <c:strCache>
                <c:ptCount val="2"/>
                <c:pt idx="0">
                  <c:v>Para pago de pensiones y/o cesantías</c:v>
                </c:pt>
                <c:pt idx="1">
                  <c:v>Otras subcuentas</c:v>
                </c:pt>
              </c:strCache>
            </c:strRef>
          </c:cat>
          <c:val>
            <c:numRef>
              <c:f>'Graf 3-37'!$B$2:$B$3</c:f>
              <c:numCache>
                <c:formatCode>_(* #,##0.0,,_);_(* \(#,##0.0,,\)</c:formatCode>
                <c:ptCount val="2"/>
                <c:pt idx="0">
                  <c:v>19285332142</c:v>
                </c:pt>
                <c:pt idx="1">
                  <c:v>1970689084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AF9-4FAB-ABF4-115A0E9DBD81}"/>
            </c:ext>
          </c:extLst>
        </c:ser>
        <c:ser>
          <c:idx val="1"/>
          <c:order val="1"/>
          <c:tx>
            <c:strRef>
              <c:f>'Graf 3-37'!$C$1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2.0032368275246471E-3"/>
                  <c:y val="-7.305787850838427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AF9-4FAB-ABF4-115A0E9DBD81}"/>
                </c:ext>
              </c:extLst>
            </c:dLbl>
            <c:dLbl>
              <c:idx val="1"/>
              <c:layout>
                <c:manualLayout>
                  <c:x val="-8.2111247820772191E-5"/>
                  <c:y val="-1.13795215572141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AF9-4FAB-ABF4-115A0E9DBD81}"/>
                </c:ext>
              </c:extLst>
            </c:dLbl>
            <c:dLbl>
              <c:idx val="2"/>
              <c:layout>
                <c:manualLayout>
                  <c:x val="1.1332206412514737E-3"/>
                  <c:y val="-3.852952546748021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AF9-4FAB-ABF4-115A0E9DBD81}"/>
                </c:ext>
              </c:extLst>
            </c:dLbl>
            <c:dLbl>
              <c:idx val="3"/>
              <c:layout>
                <c:manualLayout>
                  <c:x val="-9.5618494699010309E-4"/>
                  <c:y val="2.566539695487354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AF9-4FAB-ABF4-115A0E9DBD81}"/>
                </c:ext>
              </c:extLst>
            </c:dLbl>
            <c:dLbl>
              <c:idx val="4"/>
              <c:layout>
                <c:manualLayout>
                  <c:x val="9.4967157102521542E-4"/>
                  <c:y val="1.489783667067923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AF9-4FAB-ABF4-115A0E9DBD81}"/>
                </c:ext>
              </c:extLst>
            </c:dLbl>
            <c:dLbl>
              <c:idx val="5"/>
              <c:layout>
                <c:manualLayout>
                  <c:x val="-6.5989520437082991E-3"/>
                  <c:y val="-2.011098705342100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AF9-4FAB-ABF4-115A0E9DBD81}"/>
                </c:ext>
              </c:extLst>
            </c:dLbl>
            <c:dLbl>
              <c:idx val="6"/>
              <c:layout>
                <c:manualLayout>
                  <c:x val="1.8531515176752521E-2"/>
                  <c:y val="-1.333981267471639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AF9-4FAB-ABF4-115A0E9DBD81}"/>
                </c:ext>
              </c:extLst>
            </c:dLbl>
            <c:dLbl>
              <c:idx val="7"/>
              <c:layout>
                <c:manualLayout>
                  <c:x val="2.3482740621087041E-2"/>
                  <c:y val="-2.461378691913498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AF9-4FAB-ABF4-115A0E9DBD81}"/>
                </c:ext>
              </c:extLst>
            </c:dLbl>
            <c:dLbl>
              <c:idx val="8"/>
              <c:layout>
                <c:manualLayout>
                  <c:x val="8.7114777992896228E-3"/>
                  <c:y val="-2.510272860167258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AF9-4FAB-ABF4-115A0E9DBD81}"/>
                </c:ext>
              </c:extLst>
            </c:dLbl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'Graf 3-37'!$A$2:$A$3</c:f>
              <c:strCache>
                <c:ptCount val="2"/>
                <c:pt idx="0">
                  <c:v>Para pago de pensiones y/o cesantías</c:v>
                </c:pt>
                <c:pt idx="1">
                  <c:v>Otras subcuentas</c:v>
                </c:pt>
              </c:strCache>
            </c:strRef>
          </c:cat>
          <c:val>
            <c:numRef>
              <c:f>'Graf 3-37'!$C$2:$C$3</c:f>
              <c:numCache>
                <c:formatCode>_(* #,##0.0,,_);_(* \(#,##0.0,,\)</c:formatCode>
                <c:ptCount val="2"/>
                <c:pt idx="0">
                  <c:v>10417408262</c:v>
                </c:pt>
                <c:pt idx="1">
                  <c:v>2957718405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2AF9-4FAB-ABF4-115A0E9DBD8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00016768"/>
        <c:axId val="300015592"/>
      </c:barChart>
      <c:catAx>
        <c:axId val="30001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 rot="0" vert="horz"/>
          <a:lstStyle/>
          <a:p>
            <a:pPr>
              <a:defRPr/>
            </a:pPr>
            <a:endParaRPr lang="es-419"/>
          </a:p>
        </c:txPr>
        <c:crossAx val="3000155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00015592"/>
        <c:scaling>
          <c:orientation val="minMax"/>
        </c:scaling>
        <c:delete val="1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s-CO"/>
                  <a:t>(Miles de millones de pesos)</a:t>
                </a:r>
              </a:p>
            </c:rich>
          </c:tx>
          <c:layout>
            <c:manualLayout>
              <c:xMode val="edge"/>
              <c:yMode val="edge"/>
              <c:x val="0.69111886763819219"/>
              <c:y val="0.17754400031801854"/>
            </c:manualLayout>
          </c:layout>
          <c:overlay val="0"/>
        </c:title>
        <c:numFmt formatCode="_(* #,##0.0,,_);_(* \(#,##0.0,,\)" sourceLinked="1"/>
        <c:majorTickMark val="out"/>
        <c:minorTickMark val="none"/>
        <c:tickLblPos val="nextTo"/>
        <c:crossAx val="30001676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60472876178647539"/>
          <c:y val="0.34765570034082816"/>
          <c:w val="0.30589465753805134"/>
          <c:h val="0.16176571923639149"/>
        </c:manualLayout>
      </c:layout>
      <c:overlay val="0"/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s-419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400" b="1" baseline="0" dirty="0"/>
              <a:t>OTROS GASTOS</a:t>
            </a:r>
          </a:p>
        </c:rich>
      </c:tx>
      <c:layout>
        <c:manualLayout>
          <c:xMode val="edge"/>
          <c:yMode val="edge"/>
          <c:x val="0.34212518053549607"/>
          <c:y val="2.04826169411975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419"/>
        </a:p>
      </c:txPr>
    </c:title>
    <c:autoTitleDeleted val="0"/>
    <c:plotArea>
      <c:layout>
        <c:manualLayout>
          <c:layoutTarget val="inner"/>
          <c:xMode val="edge"/>
          <c:yMode val="edge"/>
          <c:x val="9.7685291395391158E-2"/>
          <c:y val="9.4624007275350572E-2"/>
          <c:w val="0.77709269282579718"/>
          <c:h val="0.87252512878685995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/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6A43-4E43-B027-12A93C6D2B7C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6A43-4E43-B027-12A93C6D2B7C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6A43-4E43-B027-12A93C6D2B7C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6A43-4E43-B027-12A93C6D2B7C}"/>
              </c:ext>
            </c:extLst>
          </c:dPt>
          <c:dPt>
            <c:idx val="4"/>
            <c:bubble3D val="0"/>
            <c:spPr>
              <a:solidFill>
                <a:srgbClr val="D3B8DE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6A43-4E43-B027-12A93C6D2B7C}"/>
              </c:ext>
            </c:extLst>
          </c:dPt>
          <c:dLbls>
            <c:dLbl>
              <c:idx val="0"/>
              <c:layout>
                <c:manualLayout>
                  <c:x val="-3.6064214191884325E-2"/>
                  <c:y val="1.484712150156888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0874837449036863"/>
                      <c:h val="0.237069582147671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A43-4E43-B027-12A93C6D2B7C}"/>
                </c:ext>
              </c:extLst>
            </c:dLbl>
            <c:dLbl>
              <c:idx val="1"/>
              <c:layout>
                <c:manualLayout>
                  <c:x val="-6.5146686705171274E-3"/>
                  <c:y val="2.5084798562228547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1174952986974508"/>
                      <c:h val="0.238535200761808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A43-4E43-B027-12A93C6D2B7C}"/>
                </c:ext>
              </c:extLst>
            </c:dLbl>
            <c:dLbl>
              <c:idx val="2"/>
              <c:layout>
                <c:manualLayout>
                  <c:x val="1.0033506681247356E-2"/>
                  <c:y val="1.4075782537067545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A43-4E43-B027-12A93C6D2B7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Hoja1!$A$2:$A$4</c:f>
              <c:strCache>
                <c:ptCount val="3"/>
                <c:pt idx="0">
                  <c:v>Ajuste por diferencia en cambio</c:v>
                </c:pt>
                <c:pt idx="1">
                  <c:v>Intereses</c:v>
                </c:pt>
                <c:pt idx="2">
                  <c:v>Otros conceptos de Otros gastos</c:v>
                </c:pt>
              </c:strCache>
            </c:strRef>
          </c:cat>
          <c:val>
            <c:numRef>
              <c:f>Hoja1!$B$2:$B$4</c:f>
              <c:numCache>
                <c:formatCode>_(\ * #,##0.0,,_);_(\ * \(#,##0.0,,\)</c:formatCode>
                <c:ptCount val="3"/>
                <c:pt idx="0">
                  <c:v>76221258718</c:v>
                </c:pt>
                <c:pt idx="1">
                  <c:v>26474888170</c:v>
                </c:pt>
                <c:pt idx="2">
                  <c:v>20720636015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A43-4E43-B027-12A93C6D2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60"/>
        <c:holeSize val="3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419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400" b="1" baseline="0" dirty="0"/>
              <a:t>GASTOS DE ADMINISTRACIÓN</a:t>
            </a:r>
          </a:p>
        </c:rich>
      </c:tx>
      <c:layout>
        <c:manualLayout>
          <c:xMode val="edge"/>
          <c:yMode val="edge"/>
          <c:x val="0.27675499751596894"/>
          <c:y val="1.7442314202008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419"/>
        </a:p>
      </c:txPr>
    </c:title>
    <c:autoTitleDeleted val="0"/>
    <c:plotArea>
      <c:layout>
        <c:manualLayout>
          <c:layoutTarget val="inner"/>
          <c:xMode val="edge"/>
          <c:yMode val="edge"/>
          <c:x val="9.7685291395391158E-2"/>
          <c:y val="9.4624007275350572E-2"/>
          <c:w val="0.77709269282579718"/>
          <c:h val="0.87252512878685995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/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86FD-4AA4-B170-C230D9008ECD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86FD-4AA4-B170-C230D9008ECD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86FD-4AA4-B170-C230D9008ECD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86FD-4AA4-B170-C230D9008ECD}"/>
              </c:ext>
            </c:extLst>
          </c:dPt>
          <c:dPt>
            <c:idx val="4"/>
            <c:bubble3D val="0"/>
            <c:spPr>
              <a:solidFill>
                <a:srgbClr val="D3B8DE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86FD-4AA4-B170-C230D9008ECD}"/>
              </c:ext>
            </c:extLst>
          </c:dPt>
          <c:dLbls>
            <c:dLbl>
              <c:idx val="0"/>
              <c:layout>
                <c:manualLayout>
                  <c:x val="-1.407433334362786E-2"/>
                  <c:y val="1.8526055025402194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748844439411564"/>
                      <c:h val="0.2169569170530101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6FD-4AA4-B170-C230D9008ECD}"/>
                </c:ext>
              </c:extLst>
            </c:dLbl>
            <c:dLbl>
              <c:idx val="1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6FD-4AA4-B170-C230D9008ECD}"/>
                </c:ext>
              </c:extLst>
            </c:dLbl>
            <c:dLbl>
              <c:idx val="2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6FD-4AA4-B170-C230D9008ECD}"/>
                </c:ext>
              </c:extLst>
            </c:dLbl>
            <c:dLbl>
              <c:idx val="3"/>
              <c:layout>
                <c:manualLayout>
                  <c:x val="-0.13558272547967726"/>
                  <c:y val="-0.10033041287485056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6FD-4AA4-B170-C230D9008ECD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Contribuciones imputadas </c:v>
                </c:pt>
                <c:pt idx="1">
                  <c:v>Sueldos y salarios</c:v>
                </c:pt>
                <c:pt idx="2">
                  <c:v>Generales</c:v>
                </c:pt>
                <c:pt idx="3">
                  <c:v>Otros gastos de administración</c:v>
                </c:pt>
              </c:strCache>
            </c:strRef>
          </c:cat>
          <c:val>
            <c:numRef>
              <c:f>Hoja1!$B$2:$B$5</c:f>
              <c:numCache>
                <c:formatCode>_(\ * #,##0.0,,_);_(\ * \(#,##0.0,,\)</c:formatCode>
                <c:ptCount val="4"/>
                <c:pt idx="0">
                  <c:v>21687697761</c:v>
                </c:pt>
                <c:pt idx="1">
                  <c:v>17807709505</c:v>
                </c:pt>
                <c:pt idx="2">
                  <c:v>13559434366</c:v>
                </c:pt>
                <c:pt idx="3">
                  <c:v>3763261001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6FD-4AA4-B170-C230D9008E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22"/>
        <c:holeSize val="3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419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598886637060661"/>
          <c:y val="1.9596588033428383E-2"/>
          <c:w val="0.76105346645421212"/>
          <c:h val="0.95870829167129568"/>
        </c:manualLayout>
      </c:layout>
      <c:pieChart>
        <c:varyColors val="1"/>
        <c:ser>
          <c:idx val="0"/>
          <c:order val="0"/>
          <c:explosion val="5"/>
          <c:dPt>
            <c:idx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17D1-4B6E-9064-E04BB61FFADB}"/>
              </c:ext>
            </c:extLst>
          </c:dPt>
          <c:dPt>
            <c:idx val="1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7D1-4B6E-9064-E04BB61FFADB}"/>
              </c:ext>
            </c:extLst>
          </c:dPt>
          <c:dPt>
            <c:idx val="2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17D1-4B6E-9064-E04BB61FFADB}"/>
              </c:ext>
            </c:extLst>
          </c:dPt>
          <c:dPt>
            <c:idx val="3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17D1-4B6E-9064-E04BB61FFADB}"/>
              </c:ext>
            </c:extLst>
          </c:dPt>
          <c:dPt>
            <c:idx val="4"/>
            <c:bubble3D val="0"/>
            <c:spPr>
              <a:solidFill>
                <a:srgbClr val="D3B8DE"/>
              </a:solidFill>
            </c:spPr>
            <c:extLst>
              <c:ext xmlns:c16="http://schemas.microsoft.com/office/drawing/2014/chart" uri="{C3380CC4-5D6E-409C-BE32-E72D297353CC}">
                <c16:uniqueId val="{00000009-17D1-4B6E-9064-E04BB61FFADB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B-17D1-4B6E-9064-E04BB61FFADB}"/>
              </c:ext>
            </c:extLst>
          </c:dPt>
          <c:dLbls>
            <c:dLbl>
              <c:idx val="0"/>
              <c:layout>
                <c:manualLayout>
                  <c:x val="0.23433644305562293"/>
                  <c:y val="-0.1365571953993417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800" b="1"/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61606887184679"/>
                      <c:h val="0.3353216601664142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17D1-4B6E-9064-E04BB61FFADB}"/>
                </c:ext>
              </c:extLst>
            </c:dLbl>
            <c:dLbl>
              <c:idx val="1"/>
              <c:layout>
                <c:manualLayout>
                  <c:x val="-0.16263421826369839"/>
                  <c:y val="0.13923903679318284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600" b="1"/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219727028022959"/>
                      <c:h val="0.2719679809239302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17D1-4B6E-9064-E04BB61FFADB}"/>
                </c:ext>
              </c:extLst>
            </c:dLbl>
            <c:dLbl>
              <c:idx val="2"/>
              <c:layout>
                <c:manualLayout>
                  <c:x val="-0.13637050891059052"/>
                  <c:y val="-0.15122783628329795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200" b="1"/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63923570307524"/>
                      <c:h val="0.245839156273084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17D1-4B6E-9064-E04BB61FFADB}"/>
                </c:ext>
              </c:extLst>
            </c:dLbl>
            <c:dLbl>
              <c:idx val="3"/>
              <c:layout>
                <c:manualLayout>
                  <c:x val="-0.11054131700546584"/>
                  <c:y val="-1.3923769678612708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600" b="1"/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791383899441534"/>
                      <c:h val="0.2095544452175878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17D1-4B6E-9064-E04BB61FFADB}"/>
                </c:ext>
              </c:extLst>
            </c:dLbl>
            <c:dLbl>
              <c:idx val="4"/>
              <c:layout>
                <c:manualLayout>
                  <c:x val="4.8856562885813942E-2"/>
                  <c:y val="-2.3958107968510322E-3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050" b="1"/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603874217418719"/>
                      <c:h val="0.227299793200365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17D1-4B6E-9064-E04BB61FFADB}"/>
                </c:ext>
              </c:extLst>
            </c:dLbl>
            <c:dLbl>
              <c:idx val="5"/>
              <c:layout>
                <c:manualLayout>
                  <c:x val="7.4568396938681308E-2"/>
                  <c:y val="-2.1659386773789379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 b="1"/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7D1-4B6E-9064-E04BB61FFADB}"/>
                </c:ext>
              </c:extLst>
            </c:dLbl>
            <c:numFmt formatCode="0.0%_);\(0.0%\)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/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'Graf 2-3'!$B$4:$B$6</c:f>
              <c:strCache>
                <c:ptCount val="3"/>
                <c:pt idx="0">
                  <c:v>Costo de Venta de Bienes</c:v>
                </c:pt>
                <c:pt idx="1">
                  <c:v>Costo de Venta de Servicios</c:v>
                </c:pt>
                <c:pt idx="2">
                  <c:v>Costo de Operación de Servicios</c:v>
                </c:pt>
              </c:strCache>
            </c:strRef>
          </c:cat>
          <c:val>
            <c:numRef>
              <c:f>'Graf 2-3'!$C$4:$C$6</c:f>
              <c:numCache>
                <c:formatCode>_(* #,##0.0,,_);_(* \(#,##0.0,,\)</c:formatCode>
                <c:ptCount val="3"/>
                <c:pt idx="0">
                  <c:v>41838946102</c:v>
                </c:pt>
                <c:pt idx="1">
                  <c:v>40748331579</c:v>
                </c:pt>
                <c:pt idx="2">
                  <c:v>14134747874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7D1-4B6E-9064-E04BB61FFADB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148"/>
      </c:pieChart>
      <c:spPr>
        <a:noFill/>
        <a:ln w="25400">
          <a:noFill/>
        </a:ln>
      </c:spPr>
    </c:plotArea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400" b="1" dirty="0"/>
              <a:t>INV.</a:t>
            </a:r>
            <a:r>
              <a:rPr lang="es-CO" sz="1400" b="1" baseline="0" dirty="0"/>
              <a:t> E INSTR. DERIVADOS</a:t>
            </a:r>
          </a:p>
        </c:rich>
      </c:tx>
      <c:layout>
        <c:manualLayout>
          <c:xMode val="edge"/>
          <c:yMode val="edge"/>
          <c:x val="0.26335730314560934"/>
          <c:y val="2.0482700322725329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9.7685291395391158E-2"/>
          <c:y val="9.4624007275350572E-2"/>
          <c:w val="0.79913877440161174"/>
          <c:h val="0.90537599272464941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/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26CC-4B42-B896-0F1466EA9947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26CC-4B42-B896-0F1466EA9947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26CC-4B42-B896-0F1466EA9947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26CC-4B42-B896-0F1466EA9947}"/>
              </c:ext>
            </c:extLst>
          </c:dPt>
          <c:dLbls>
            <c:dLbl>
              <c:idx val="0"/>
              <c:layout>
                <c:manualLayout>
                  <c:x val="-8.3724260139705249E-3"/>
                  <c:y val="5.3839368759543704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71008920778317"/>
                      <c:h val="0.2999929627281778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6CC-4B42-B896-0F1466EA9947}"/>
                </c:ext>
              </c:extLst>
            </c:dLbl>
            <c:dLbl>
              <c:idx val="1"/>
              <c:layout>
                <c:manualLayout>
                  <c:x val="-3.0140259000545878E-2"/>
                  <c:y val="-1.0767873751908755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3269941222539534"/>
                      <c:h val="0.2298045136326651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6CC-4B42-B896-0F1466EA9947}"/>
                </c:ext>
              </c:extLst>
            </c:dLbl>
            <c:dLbl>
              <c:idx val="2"/>
              <c:layout>
                <c:manualLayout>
                  <c:x val="1.3395670666909235E-2"/>
                  <c:y val="2.871447131576917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332605537053009"/>
                      <c:h val="0.2805031112372229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6CC-4B42-B896-0F1466EA9947}"/>
                </c:ext>
              </c:extLst>
            </c:dLbl>
            <c:dLbl>
              <c:idx val="3"/>
              <c:layout>
                <c:manualLayout>
                  <c:x val="-1.0046753000182011E-2"/>
                  <c:y val="-2.1535747503817509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6CC-4B42-B896-0F1466EA9947}"/>
                </c:ext>
              </c:extLst>
            </c:dLbl>
            <c:numFmt formatCode="0.0%_);\(0.0%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Administración de liquidez en títulos de deuda</c:v>
                </c:pt>
                <c:pt idx="1">
                  <c:v>Patrimoniales en entidades controladas</c:v>
                </c:pt>
                <c:pt idx="2">
                  <c:v>Con fines de política en títulos de deuda</c:v>
                </c:pt>
                <c:pt idx="3">
                  <c:v>Otras inversiones</c:v>
                </c:pt>
              </c:strCache>
            </c:strRef>
          </c:cat>
          <c:val>
            <c:numRef>
              <c:f>Hoja1!$B$2:$B$5</c:f>
              <c:numCache>
                <c:formatCode>#,##0.0,,</c:formatCode>
                <c:ptCount val="4"/>
                <c:pt idx="0">
                  <c:v>37853546704</c:v>
                </c:pt>
                <c:pt idx="1">
                  <c:v>25488607206</c:v>
                </c:pt>
                <c:pt idx="2">
                  <c:v>15845390419</c:v>
                </c:pt>
                <c:pt idx="3">
                  <c:v>7998773026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6CC-4B42-B896-0F1466EA99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2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419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598886637060661"/>
          <c:y val="1.9596588033428383E-2"/>
          <c:w val="0.76105346645421212"/>
          <c:h val="0.95870829167129568"/>
        </c:manualLayout>
      </c:layout>
      <c:pieChart>
        <c:varyColors val="1"/>
        <c:ser>
          <c:idx val="0"/>
          <c:order val="0"/>
          <c:explosion val="5"/>
          <c:dPt>
            <c:idx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786-4E23-85EF-E232DA8A35F8}"/>
              </c:ext>
            </c:extLst>
          </c:dPt>
          <c:dPt>
            <c:idx val="1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4-5786-4E23-85EF-E232DA8A35F8}"/>
              </c:ext>
            </c:extLst>
          </c:dPt>
          <c:dPt>
            <c:idx val="2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5786-4E23-85EF-E232DA8A35F8}"/>
              </c:ext>
            </c:extLst>
          </c:dPt>
          <c:dPt>
            <c:idx val="3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5786-4E23-85EF-E232DA8A35F8}"/>
              </c:ext>
            </c:extLst>
          </c:dPt>
          <c:dPt>
            <c:idx val="4"/>
            <c:bubble3D val="0"/>
            <c:spPr>
              <a:solidFill>
                <a:srgbClr val="D3B8DE"/>
              </a:solidFill>
            </c:spPr>
            <c:extLst>
              <c:ext xmlns:c16="http://schemas.microsoft.com/office/drawing/2014/chart" uri="{C3380CC4-5D6E-409C-BE32-E72D297353CC}">
                <c16:uniqueId val="{00000006-5786-4E23-85EF-E232DA8A35F8}"/>
              </c:ext>
            </c:extLst>
          </c:dPt>
          <c:dLbls>
            <c:dLbl>
              <c:idx val="0"/>
              <c:layout>
                <c:manualLayout>
                  <c:x val="0.20520200355020765"/>
                  <c:y val="4.875101326190087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/>
                  </a:pPr>
                  <a:endParaRPr lang="es-419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6938502196167857"/>
                      <c:h val="0.4563392133384356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5786-4E23-85EF-E232DA8A35F8}"/>
                </c:ext>
              </c:extLst>
            </c:dLbl>
            <c:dLbl>
              <c:idx val="1"/>
              <c:layout>
                <c:manualLayout>
                  <c:x val="-0.16516039732111415"/>
                  <c:y val="9.145074415599913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 b="1"/>
                  </a:pPr>
                  <a:endParaRPr lang="es-419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7034259810281313"/>
                      <c:h val="0.2719679809239302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5786-4E23-85EF-E232DA8A35F8}"/>
                </c:ext>
              </c:extLst>
            </c:dLbl>
            <c:dLbl>
              <c:idx val="2"/>
              <c:layout>
                <c:manualLayout>
                  <c:x val="-0.11027089983167657"/>
                  <c:y val="1.335422607364607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 b="1"/>
                  </a:pPr>
                  <a:endParaRPr lang="es-419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842267886544427"/>
                      <c:h val="0.245839196879359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5786-4E23-85EF-E232DA8A35F8}"/>
                </c:ext>
              </c:extLst>
            </c:dLbl>
            <c:dLbl>
              <c:idx val="3"/>
              <c:layout>
                <c:manualLayout>
                  <c:x val="-0.14659989526989439"/>
                  <c:y val="-0.1395223061635128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200" b="1"/>
                  </a:pPr>
                  <a:endParaRPr lang="es-419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1982481695198644"/>
                      <c:h val="0.1925364774284338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786-4E23-85EF-E232DA8A35F8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/>
                  </a:pPr>
                  <a:endParaRPr lang="es-419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786-4E23-85EF-E232DA8A35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1"/>
                </a:pPr>
                <a:endParaRPr lang="es-419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'Graf 2-3'!$B$4:$B$8</c:f>
              <c:strCache>
                <c:ptCount val="5"/>
                <c:pt idx="0">
                  <c:v>Operaciones de crédito público y financiamiento con banca central</c:v>
                </c:pt>
                <c:pt idx="1">
                  <c:v>Pasivos estimados</c:v>
                </c:pt>
                <c:pt idx="2">
                  <c:v>Otros pasivos</c:v>
                </c:pt>
                <c:pt idx="3">
                  <c:v>Cuentas por pagar</c:v>
                </c:pt>
                <c:pt idx="4">
                  <c:v>Otros conceptos de los Pasivos</c:v>
                </c:pt>
              </c:strCache>
            </c:strRef>
          </c:cat>
          <c:val>
            <c:numRef>
              <c:f>'Graf 2-3'!$D$4:$D$8</c:f>
              <c:numCache>
                <c:formatCode>0.0%</c:formatCode>
                <c:ptCount val="5"/>
                <c:pt idx="0">
                  <c:v>0.53560741424512426</c:v>
                </c:pt>
                <c:pt idx="1">
                  <c:v>0.14696201210234916</c:v>
                </c:pt>
                <c:pt idx="2">
                  <c:v>0.13331052069688965</c:v>
                </c:pt>
                <c:pt idx="3">
                  <c:v>9.7837820260266259E-2</c:v>
                </c:pt>
                <c:pt idx="4">
                  <c:v>8.6282232695370664E-2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786-4E23-85EF-E232DA8A35F8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177"/>
      </c:pieChart>
      <c:spPr>
        <a:noFill/>
        <a:ln w="25400">
          <a:noFill/>
        </a:ln>
      </c:spPr>
    </c:plotArea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400" b="1" dirty="0"/>
              <a:t>OPERACIONES</a:t>
            </a:r>
            <a:r>
              <a:rPr lang="es-CO" sz="1400" b="1" baseline="0" dirty="0"/>
              <a:t> DE CRÉDITO PÚBLICO</a:t>
            </a:r>
            <a:endParaRPr lang="es-CO" sz="1400" b="1" dirty="0"/>
          </a:p>
        </c:rich>
      </c:tx>
      <c:layout>
        <c:manualLayout>
          <c:xMode val="edge"/>
          <c:yMode val="edge"/>
          <c:x val="6.6612132769228491E-2"/>
          <c:y val="1.34526521333832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419"/>
        </a:p>
      </c:txPr>
    </c:title>
    <c:autoTitleDeleted val="0"/>
    <c:plotArea>
      <c:layout>
        <c:manualLayout>
          <c:layoutTarget val="inner"/>
          <c:xMode val="edge"/>
          <c:yMode val="edge"/>
          <c:x val="2.9811540586130055E-2"/>
          <c:y val="9.4623913543221472E-2"/>
          <c:w val="0.75520488307664302"/>
          <c:h val="0.84023386139447342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/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EA16-4FBC-8F96-372A8069D741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EA16-4FBC-8F96-372A8069D741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EA16-4FBC-8F96-372A8069D741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EA16-4FBC-8F96-372A8069D741}"/>
              </c:ext>
            </c:extLst>
          </c:dPt>
          <c:dLbls>
            <c:dLbl>
              <c:idx val="0"/>
              <c:layout>
                <c:manualLayout>
                  <c:x val="0"/>
                  <c:y val="-3.738156005906943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A16-4FBC-8F96-372A8069D741}"/>
                </c:ext>
              </c:extLst>
            </c:dLbl>
            <c:numFmt formatCode="0.0%_);\(0.0%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Internas</c:v>
                </c:pt>
                <c:pt idx="1">
                  <c:v>Externas</c:v>
                </c:pt>
              </c:strCache>
            </c:strRef>
          </c:cat>
          <c:val>
            <c:numRef>
              <c:f>Hoja1!$B$2:$B$3</c:f>
              <c:numCache>
                <c:formatCode>#,##0.0,,</c:formatCode>
                <c:ptCount val="2"/>
                <c:pt idx="0">
                  <c:v>206999066715</c:v>
                </c:pt>
                <c:pt idx="1">
                  <c:v>170306472522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A16-4FBC-8F96-372A8069D7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2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419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400" b="1" dirty="0"/>
              <a:t>PASIVOS ESTIMADOS</a:t>
            </a:r>
          </a:p>
        </c:rich>
      </c:tx>
      <c:layout>
        <c:manualLayout>
          <c:xMode val="edge"/>
          <c:yMode val="edge"/>
          <c:x val="0.4272033662433492"/>
          <c:y val="1.36790322784770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419"/>
        </a:p>
      </c:txPr>
    </c:title>
    <c:autoTitleDeleted val="0"/>
    <c:plotArea>
      <c:layout>
        <c:manualLayout>
          <c:layoutTarget val="inner"/>
          <c:xMode val="edge"/>
          <c:yMode val="edge"/>
          <c:x val="0.26600974239753411"/>
          <c:y val="9.4853048687391833E-2"/>
          <c:w val="0.68585902167088963"/>
          <c:h val="0.82013876678138564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/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3EC2-4FD6-A0D9-AE6F870774E9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3EC2-4FD6-A0D9-AE6F870774E9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3EC2-4FD6-A0D9-AE6F870774E9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3EC2-4FD6-A0D9-AE6F870774E9}"/>
              </c:ext>
            </c:extLst>
          </c:dPt>
          <c:dPt>
            <c:idx val="4"/>
            <c:bubble3D val="0"/>
            <c:spPr>
              <a:solidFill>
                <a:srgbClr val="D3B8DE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A-3EC2-4FD6-A0D9-AE6F870774E9}"/>
              </c:ext>
            </c:extLst>
          </c:dPt>
          <c:dPt>
            <c:idx val="5"/>
            <c:bubble3D val="0"/>
            <c:spPr>
              <a:solidFill>
                <a:srgbClr val="85FFFC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3EC2-4FD6-A0D9-AE6F870774E9}"/>
              </c:ext>
            </c:extLst>
          </c:dPt>
          <c:dLbls>
            <c:dLbl>
              <c:idx val="0"/>
              <c:layout>
                <c:manualLayout>
                  <c:x val="0"/>
                  <c:y val="3.4197580696192671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EC2-4FD6-A0D9-AE6F870774E9}"/>
                </c:ext>
              </c:extLst>
            </c:dLbl>
            <c:dLbl>
              <c:idx val="1"/>
              <c:layout>
                <c:manualLayout>
                  <c:x val="-2.0018933542545126E-2"/>
                  <c:y val="-1.253896807070819E-16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EC2-4FD6-A0D9-AE6F870774E9}"/>
                </c:ext>
              </c:extLst>
            </c:dLbl>
            <c:dLbl>
              <c:idx val="2"/>
              <c:layout>
                <c:manualLayout>
                  <c:x val="-5.7196952978700215E-3"/>
                  <c:y val="1.02592742088578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EC2-4FD6-A0D9-AE6F870774E9}"/>
                </c:ext>
              </c:extLst>
            </c:dLbl>
            <c:dLbl>
              <c:idx val="3"/>
              <c:layout>
                <c:manualLayout>
                  <c:x val="-5.7196952978700736E-3"/>
                  <c:y val="1.710148307098583E-3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932663423404271"/>
                      <c:h val="0.174253907073594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3EC2-4FD6-A0D9-AE6F870774E9}"/>
                </c:ext>
              </c:extLst>
            </c:dLbl>
            <c:dLbl>
              <c:idx val="4"/>
              <c:layout>
                <c:manualLayout>
                  <c:x val="-2.8598476489350108E-3"/>
                  <c:y val="-6.269484035354095E-17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EC2-4FD6-A0D9-AE6F870774E9}"/>
                </c:ext>
              </c:extLst>
            </c:dLbl>
            <c:dLbl>
              <c:idx val="5"/>
              <c:layout>
                <c:manualLayout>
                  <c:x val="-8.5795429468050848E-3"/>
                  <c:y val="6.839516139238577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EC2-4FD6-A0D9-AE6F870774E9}"/>
                </c:ext>
              </c:extLst>
            </c:dLbl>
            <c:numFmt formatCode="0.0%_);\(0.0%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Hoja1!$A$2:$A$7</c:f>
              <c:strCache>
                <c:ptCount val="4"/>
                <c:pt idx="0">
                  <c:v>Provisión para pensiones</c:v>
                </c:pt>
                <c:pt idx="1">
                  <c:v>Provisión para contingencias</c:v>
                </c:pt>
                <c:pt idx="2">
                  <c:v>Provisión fondos de garantías</c:v>
                </c:pt>
                <c:pt idx="3">
                  <c:v>Otros Pasivos estimados</c:v>
                </c:pt>
              </c:strCache>
            </c:strRef>
          </c:cat>
          <c:val>
            <c:numRef>
              <c:f>Hoja1!$B$2:$B$7</c:f>
              <c:numCache>
                <c:formatCode>_(* #,##0.0,,_);_(* \(#,##0.0,,\)</c:formatCode>
                <c:ptCount val="6"/>
                <c:pt idx="0">
                  <c:v>47957307544</c:v>
                </c:pt>
                <c:pt idx="1">
                  <c:v>25023307671</c:v>
                </c:pt>
                <c:pt idx="2">
                  <c:v>14935011349</c:v>
                </c:pt>
                <c:pt idx="3">
                  <c:v>15233058214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EC2-4FD6-A0D9-AE6F870774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419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400" b="1" dirty="0"/>
              <a:t>CUENTAS</a:t>
            </a:r>
            <a:r>
              <a:rPr lang="es-CO" sz="1400" b="1" baseline="0" dirty="0"/>
              <a:t> POR PAGAR</a:t>
            </a:r>
          </a:p>
        </c:rich>
      </c:tx>
      <c:layout>
        <c:manualLayout>
          <c:xMode val="edge"/>
          <c:yMode val="edge"/>
          <c:x val="0.30354431514633717"/>
          <c:y val="2.0482700322725329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9.7685291395391158E-2"/>
          <c:y val="9.4624007275350572E-2"/>
          <c:w val="0.79913877440161174"/>
          <c:h val="0.90537599272464941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/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26CC-4B42-B896-0F1466EA9947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26CC-4B42-B896-0F1466EA9947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26CC-4B42-B896-0F1466EA9947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26CC-4B42-B896-0F1466EA9947}"/>
              </c:ext>
            </c:extLst>
          </c:dPt>
          <c:dPt>
            <c:idx val="4"/>
            <c:bubble3D val="0"/>
            <c:spPr>
              <a:solidFill>
                <a:srgbClr val="D3B8DE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0-532F-400F-8C5B-7E9B6414FFB0}"/>
              </c:ext>
            </c:extLst>
          </c:dPt>
          <c:dLbls>
            <c:dLbl>
              <c:idx val="0"/>
              <c:layout>
                <c:manualLayout>
                  <c:x val="6.6978353334545097E-3"/>
                  <c:y val="5.742866001018002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6CC-4B42-B896-0F1466EA9947}"/>
                </c:ext>
              </c:extLst>
            </c:dLbl>
            <c:dLbl>
              <c:idx val="1"/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26CC-4B42-B896-0F1466EA9947}"/>
                </c:ext>
              </c:extLst>
            </c:dLbl>
            <c:dLbl>
              <c:idx val="2"/>
              <c:layout>
                <c:manualLayout>
                  <c:x val="2.4286128663675299E-17"/>
                  <c:y val="1.7946597563860415E-2"/>
                </c:manualLayout>
              </c:layout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332605537053009"/>
                      <c:h val="0.2805031112372229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6CC-4B42-B896-0F1466EA9947}"/>
                </c:ext>
              </c:extLst>
            </c:dLbl>
            <c:dLbl>
              <c:idx val="3"/>
              <c:numFmt formatCode="0.0%_);\(0.0%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26CC-4B42-B896-0F1466EA9947}"/>
                </c:ext>
              </c:extLst>
            </c:dLbl>
            <c:numFmt formatCode="0.0%_);\(0.0%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5"/>
                <c:pt idx="0">
                  <c:v>Acreedores</c:v>
                </c:pt>
                <c:pt idx="1">
                  <c:v>Intereses por pagar</c:v>
                </c:pt>
                <c:pt idx="2">
                  <c:v>Adquisición de bienes y servicios nacionales</c:v>
                </c:pt>
                <c:pt idx="3">
                  <c:v>Recursos recibidos en admón.</c:v>
                </c:pt>
                <c:pt idx="4">
                  <c:v>Otras cuentas de CxP</c:v>
                </c:pt>
              </c:strCache>
            </c:strRef>
          </c:cat>
          <c:val>
            <c:numRef>
              <c:f>Hoja1!$B$2:$B$6</c:f>
              <c:numCache>
                <c:formatCode>#,##0.0,,</c:formatCode>
                <c:ptCount val="5"/>
                <c:pt idx="0">
                  <c:v>25430819588</c:v>
                </c:pt>
                <c:pt idx="1">
                  <c:v>10447819900</c:v>
                </c:pt>
                <c:pt idx="2">
                  <c:v>10339816713</c:v>
                </c:pt>
                <c:pt idx="3">
                  <c:v>6650801291</c:v>
                </c:pt>
                <c:pt idx="4">
                  <c:v>15800477883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6CC-4B42-B896-0F1466EA99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2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419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D519E5-4128-4FA7-9339-EF4E8BC15A2D}" type="doc">
      <dgm:prSet loTypeId="urn:microsoft.com/office/officeart/2005/8/layout/arrow6" loCatId="process" qsTypeId="urn:microsoft.com/office/officeart/2005/8/quickstyle/simple2" qsCatId="simple" csTypeId="urn:microsoft.com/office/officeart/2005/8/colors/accent5_5" csCatId="accent5" phldr="1"/>
      <dgm:spPr/>
      <dgm:t>
        <a:bodyPr/>
        <a:lstStyle/>
        <a:p>
          <a:endParaRPr lang="es-CO"/>
        </a:p>
      </dgm:t>
    </dgm:pt>
    <dgm:pt modelId="{1E4B3C1D-B3E8-4BC9-B346-5F2348E1F31D}">
      <dgm:prSet phldrT="[Texto]" custT="1"/>
      <dgm:spPr/>
      <dgm:t>
        <a:bodyPr/>
        <a:lstStyle/>
        <a:p>
          <a:pPr algn="just"/>
          <a:r>
            <a:rPr lang="es-ES" sz="1600" b="1" i="1" dirty="0">
              <a:latin typeface="+mn-lt"/>
            </a:rPr>
            <a:t>Corresponden al Contador General las funciones de uniformar, centralizar y consolidar la contabilidad pública, elaborar el balance general y …</a:t>
          </a:r>
          <a:endParaRPr lang="es-CO" sz="1600" b="1" dirty="0">
            <a:latin typeface="+mn-lt"/>
          </a:endParaRPr>
        </a:p>
      </dgm:t>
    </dgm:pt>
    <dgm:pt modelId="{CEB298D5-98E5-4DA6-8F56-2FAEF5CEA491}" type="parTrans" cxnId="{F9FA69D3-7F75-4C6B-B4AB-354E55782FA9}">
      <dgm:prSet/>
      <dgm:spPr/>
      <dgm:t>
        <a:bodyPr/>
        <a:lstStyle/>
        <a:p>
          <a:endParaRPr lang="es-CO"/>
        </a:p>
      </dgm:t>
    </dgm:pt>
    <dgm:pt modelId="{EFBA72D2-C737-4A7D-8083-3AC2A37C4857}" type="sibTrans" cxnId="{F9FA69D3-7F75-4C6B-B4AB-354E55782FA9}">
      <dgm:prSet/>
      <dgm:spPr/>
      <dgm:t>
        <a:bodyPr/>
        <a:lstStyle/>
        <a:p>
          <a:endParaRPr lang="es-CO"/>
        </a:p>
      </dgm:t>
    </dgm:pt>
    <dgm:pt modelId="{C842F8FC-1974-4DC7-BE3D-357FF0ED13E7}">
      <dgm:prSet phldrT="[Texto]" custT="1"/>
      <dgm:spPr/>
      <dgm:t>
        <a:bodyPr/>
        <a:lstStyle/>
        <a:p>
          <a:pPr algn="just"/>
          <a:r>
            <a:rPr lang="es-ES" sz="1800" b="1" i="1" dirty="0">
              <a:latin typeface="+mn-lt"/>
            </a:rPr>
            <a:t>Habrá un Contador General, funcionario de la rama ejecutiva, quien llevará la contabilidad general de la Nación y  …  </a:t>
          </a:r>
          <a:endParaRPr lang="es-CO" sz="1800" b="1" dirty="0">
            <a:latin typeface="+mn-lt"/>
          </a:endParaRPr>
        </a:p>
      </dgm:t>
    </dgm:pt>
    <dgm:pt modelId="{D817EA07-C7D3-4918-8003-8682AE12D5FD}" type="parTrans" cxnId="{F601FE27-BDED-4967-9830-B292530A23E6}">
      <dgm:prSet/>
      <dgm:spPr/>
      <dgm:t>
        <a:bodyPr/>
        <a:lstStyle/>
        <a:p>
          <a:endParaRPr lang="es-CO"/>
        </a:p>
      </dgm:t>
    </dgm:pt>
    <dgm:pt modelId="{7AF2DADA-E3B3-49AF-BFCC-F13A6761AFF7}" type="sibTrans" cxnId="{F601FE27-BDED-4967-9830-B292530A23E6}">
      <dgm:prSet/>
      <dgm:spPr/>
      <dgm:t>
        <a:bodyPr/>
        <a:lstStyle/>
        <a:p>
          <a:endParaRPr lang="es-CO"/>
        </a:p>
      </dgm:t>
    </dgm:pt>
    <dgm:pt modelId="{25219D64-3E44-45B3-B773-79E7E8DD94E8}" type="pres">
      <dgm:prSet presAssocID="{7ED519E5-4128-4FA7-9339-EF4E8BC15A2D}" presName="compositeShape" presStyleCnt="0">
        <dgm:presLayoutVars>
          <dgm:chMax val="2"/>
          <dgm:dir/>
          <dgm:resizeHandles val="exact"/>
        </dgm:presLayoutVars>
      </dgm:prSet>
      <dgm:spPr/>
    </dgm:pt>
    <dgm:pt modelId="{0EB5F7D6-34BB-455B-AAB0-50BD62D1E3AE}" type="pres">
      <dgm:prSet presAssocID="{7ED519E5-4128-4FA7-9339-EF4E8BC15A2D}" presName="ribbon" presStyleLbl="node1" presStyleIdx="0" presStyleCnt="1" custScaleY="157240" custLinFactNeighborY="-4704"/>
      <dgm:spPr>
        <a:ln>
          <a:solidFill>
            <a:schemeClr val="tx1"/>
          </a:solidFill>
        </a:ln>
      </dgm:spPr>
    </dgm:pt>
    <dgm:pt modelId="{E7E95C54-F75F-4942-8512-8206B47D1368}" type="pres">
      <dgm:prSet presAssocID="{7ED519E5-4128-4FA7-9339-EF4E8BC15A2D}" presName="leftArrowText" presStyleLbl="node1" presStyleIdx="0" presStyleCnt="1" custScaleX="103533" custScaleY="160570" custLinFactNeighborX="2667" custLinFactNeighborY="-12670">
        <dgm:presLayoutVars>
          <dgm:chMax val="0"/>
          <dgm:bulletEnabled val="1"/>
        </dgm:presLayoutVars>
      </dgm:prSet>
      <dgm:spPr/>
    </dgm:pt>
    <dgm:pt modelId="{BCAAB5B5-6EB7-4107-8729-7F2D3774012B}" type="pres">
      <dgm:prSet presAssocID="{7ED519E5-4128-4FA7-9339-EF4E8BC15A2D}" presName="rightArrowText" presStyleLbl="node1" presStyleIdx="0" presStyleCnt="1" custScaleX="100000" custLinFactNeighborX="-3159" custLinFactNeighborY="873">
        <dgm:presLayoutVars>
          <dgm:chMax val="0"/>
          <dgm:bulletEnabled val="1"/>
        </dgm:presLayoutVars>
      </dgm:prSet>
      <dgm:spPr/>
    </dgm:pt>
  </dgm:ptLst>
  <dgm:cxnLst>
    <dgm:cxn modelId="{A853C71E-B153-476D-A6DD-E3B3D3F79A04}" type="presOf" srcId="{1E4B3C1D-B3E8-4BC9-B346-5F2348E1F31D}" destId="{E7E95C54-F75F-4942-8512-8206B47D1368}" srcOrd="0" destOrd="0" presId="urn:microsoft.com/office/officeart/2005/8/layout/arrow6"/>
    <dgm:cxn modelId="{F601FE27-BDED-4967-9830-B292530A23E6}" srcId="{7ED519E5-4128-4FA7-9339-EF4E8BC15A2D}" destId="{C842F8FC-1974-4DC7-BE3D-357FF0ED13E7}" srcOrd="1" destOrd="0" parTransId="{D817EA07-C7D3-4918-8003-8682AE12D5FD}" sibTransId="{7AF2DADA-E3B3-49AF-BFCC-F13A6761AFF7}"/>
    <dgm:cxn modelId="{881F495B-D2D8-443A-AF81-C9C88FC853F0}" type="presOf" srcId="{C842F8FC-1974-4DC7-BE3D-357FF0ED13E7}" destId="{BCAAB5B5-6EB7-4107-8729-7F2D3774012B}" srcOrd="0" destOrd="0" presId="urn:microsoft.com/office/officeart/2005/8/layout/arrow6"/>
    <dgm:cxn modelId="{0F2AAD7C-8E4E-47B3-A38C-E75FE1229E23}" type="presOf" srcId="{7ED519E5-4128-4FA7-9339-EF4E8BC15A2D}" destId="{25219D64-3E44-45B3-B773-79E7E8DD94E8}" srcOrd="0" destOrd="0" presId="urn:microsoft.com/office/officeart/2005/8/layout/arrow6"/>
    <dgm:cxn modelId="{F9FA69D3-7F75-4C6B-B4AB-354E55782FA9}" srcId="{7ED519E5-4128-4FA7-9339-EF4E8BC15A2D}" destId="{1E4B3C1D-B3E8-4BC9-B346-5F2348E1F31D}" srcOrd="0" destOrd="0" parTransId="{CEB298D5-98E5-4DA6-8F56-2FAEF5CEA491}" sibTransId="{EFBA72D2-C737-4A7D-8083-3AC2A37C4857}"/>
    <dgm:cxn modelId="{1CF7C99A-E87C-4EB9-A63F-96CD0124554B}" type="presParOf" srcId="{25219D64-3E44-45B3-B773-79E7E8DD94E8}" destId="{0EB5F7D6-34BB-455B-AAB0-50BD62D1E3AE}" srcOrd="0" destOrd="0" presId="urn:microsoft.com/office/officeart/2005/8/layout/arrow6"/>
    <dgm:cxn modelId="{9B4F0832-4C5D-423A-A1F5-AF64714C278E}" type="presParOf" srcId="{25219D64-3E44-45B3-B773-79E7E8DD94E8}" destId="{E7E95C54-F75F-4942-8512-8206B47D1368}" srcOrd="1" destOrd="0" presId="urn:microsoft.com/office/officeart/2005/8/layout/arrow6"/>
    <dgm:cxn modelId="{7C5789F3-814F-4F3C-A5B2-4FB49E8AE8BD}" type="presParOf" srcId="{25219D64-3E44-45B3-B773-79E7E8DD94E8}" destId="{BCAAB5B5-6EB7-4107-8729-7F2D3774012B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B5F7D6-34BB-455B-AAB0-50BD62D1E3AE}">
      <dsp:nvSpPr>
        <dsp:cNvPr id="0" name=""/>
        <dsp:cNvSpPr/>
      </dsp:nvSpPr>
      <dsp:spPr>
        <a:xfrm>
          <a:off x="0" y="921877"/>
          <a:ext cx="6725091" cy="4229813"/>
        </a:xfrm>
        <a:prstGeom prst="leftRightRibbon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tx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7E95C54-F75F-4942-8512-8206B47D1368}">
      <dsp:nvSpPr>
        <dsp:cNvPr id="0" name=""/>
        <dsp:cNvSpPr/>
      </dsp:nvSpPr>
      <dsp:spPr>
        <a:xfrm>
          <a:off x="826995" y="1722864"/>
          <a:ext cx="2297687" cy="2116501"/>
        </a:xfrm>
        <a:prstGeom prst="rect">
          <a:avLst/>
        </a:prstGeom>
        <a:noFill/>
        <a:ln w="38100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56896" rIns="0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i="1" kern="1200" dirty="0">
              <a:latin typeface="+mn-lt"/>
            </a:rPr>
            <a:t>Corresponden al Contador General las funciones de uniformar, centralizar y consolidar la contabilidad pública, elaborar el balance general y …</a:t>
          </a:r>
          <a:endParaRPr lang="es-CO" sz="1600" b="1" kern="1200" dirty="0">
            <a:latin typeface="+mn-lt"/>
          </a:endParaRPr>
        </a:p>
      </dsp:txBody>
      <dsp:txXfrm>
        <a:off x="826995" y="1722864"/>
        <a:ext cx="2297687" cy="2116501"/>
      </dsp:txXfrm>
    </dsp:sp>
    <dsp:sp modelId="{BCAAB5B5-6EB7-4107-8729-7F2D3774012B}">
      <dsp:nvSpPr>
        <dsp:cNvPr id="0" name=""/>
        <dsp:cNvSpPr/>
      </dsp:nvSpPr>
      <dsp:spPr>
        <a:xfrm>
          <a:off x="3279691" y="2730974"/>
          <a:ext cx="2622785" cy="1318117"/>
        </a:xfrm>
        <a:prstGeom prst="rect">
          <a:avLst/>
        </a:prstGeom>
        <a:noFill/>
        <a:ln w="38100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64008" rIns="0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i="1" kern="1200" dirty="0">
              <a:latin typeface="+mn-lt"/>
            </a:rPr>
            <a:t>Habrá un Contador General, funcionario de la rama ejecutiva, quien llevará la contabilidad general de la Nación y  …  </a:t>
          </a:r>
          <a:endParaRPr lang="es-CO" sz="1800" b="1" kern="1200" dirty="0">
            <a:latin typeface="+mn-lt"/>
          </a:endParaRPr>
        </a:p>
      </dsp:txBody>
      <dsp:txXfrm>
        <a:off x="3279691" y="2730974"/>
        <a:ext cx="2622785" cy="13181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0.72968</cdr:x>
      <cdr:y>0.9173</cdr:y>
    </cdr:from>
    <cdr:to>
      <cdr:x>0.99671</cdr:x>
      <cdr:y>1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3240360" y="3406583"/>
          <a:ext cx="1185808" cy="3071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s-CO" dirty="0"/>
            <a:t>*Costo histórico</a:t>
          </a:r>
          <a:endParaRPr lang="es-CO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</cdr:x>
      <cdr:y>0.31152</cdr:y>
    </cdr:from>
    <cdr:to>
      <cdr:x>0.64714</cdr:x>
      <cdr:y>0.41623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3267075" y="1133475"/>
          <a:ext cx="104775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CO" sz="110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0.8046</cdr:x>
      <cdr:y>0.7839</cdr:y>
    </cdr:from>
    <cdr:to>
      <cdr:x>0.98097</cdr:x>
      <cdr:y>1</cdr:y>
    </cdr:to>
    <cdr:cxnSp macro="">
      <cdr:nvCxnSpPr>
        <cdr:cNvPr id="3" name="Conector recto de flecha 2">
          <a:extLst xmlns:a="http://schemas.openxmlformats.org/drawingml/2006/main">
            <a:ext uri="{FF2B5EF4-FFF2-40B4-BE49-F238E27FC236}">
              <a16:creationId xmlns:a16="http://schemas.microsoft.com/office/drawing/2014/main" id="{D960954F-5C80-4229-A167-6802137BCB79}"/>
            </a:ext>
          </a:extLst>
        </cdr:cNvPr>
        <cdr:cNvCxnSpPr/>
      </cdr:nvCxnSpPr>
      <cdr:spPr bwMode="auto">
        <a:xfrm xmlns:a="http://schemas.openxmlformats.org/drawingml/2006/main">
          <a:off x="4171528" y="3600400"/>
          <a:ext cx="914400" cy="914400"/>
        </a:xfrm>
        <a:prstGeom xmlns:a="http://schemas.openxmlformats.org/drawingml/2006/main" prst="straightConnector1">
          <a:avLst/>
        </a:prstGeom>
        <a:solidFill xmlns:a="http://schemas.openxmlformats.org/drawingml/2006/main">
          <a:srgbClr val="1B369A"/>
        </a:solidFill>
        <a:ln xmlns:a="http://schemas.openxmlformats.org/drawingml/2006/main" w="9525" cap="flat" cmpd="sng" algn="ctr">
          <a:noFill/>
          <a:prstDash val="solid"/>
          <a:round/>
          <a:headEnd type="none" w="med" len="med"/>
          <a:tailEnd type="triangle"/>
        </a:ln>
        <a:effectLst xmlns:a="http://schemas.openxmlformats.org/drawingml/2006/main"/>
      </cdr:spPr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275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t" anchorCtr="0" compatLnSpc="1">
            <a:prstTxWarp prst="textNoShape">
              <a:avLst/>
            </a:prstTxWarp>
          </a:bodyPr>
          <a:lstStyle>
            <a:lvl1pPr algn="l" defTabSz="930275" eaLnBrk="0" hangingPunct="0">
              <a:spcBef>
                <a:spcPct val="0"/>
              </a:spcBef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862" y="0"/>
            <a:ext cx="2946275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t" anchorCtr="0" compatLnSpc="1">
            <a:prstTxWarp prst="textNoShape">
              <a:avLst/>
            </a:prstTxWarp>
          </a:bodyPr>
          <a:lstStyle>
            <a:lvl1pPr algn="r" defTabSz="930275" eaLnBrk="0" hangingPunct="0">
              <a:spcBef>
                <a:spcPct val="0"/>
              </a:spcBef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53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79"/>
            <a:ext cx="2946275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b" anchorCtr="0" compatLnSpc="1">
            <a:prstTxWarp prst="textNoShape">
              <a:avLst/>
            </a:prstTxWarp>
          </a:bodyPr>
          <a:lstStyle>
            <a:lvl1pPr algn="l" defTabSz="930275" eaLnBrk="0" hangingPunct="0">
              <a:spcBef>
                <a:spcPct val="0"/>
              </a:spcBef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r>
              <a:rPr lang="es-CO"/>
              <a:t>Contaduría GENERAL DE LA NACIÓN</a:t>
            </a:r>
            <a:endParaRPr lang="es-ES"/>
          </a:p>
        </p:txBody>
      </p:sp>
      <p:sp>
        <p:nvSpPr>
          <p:cNvPr id="153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862" y="9429779"/>
            <a:ext cx="2946275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b" anchorCtr="0" compatLnSpc="1">
            <a:prstTxWarp prst="textNoShape">
              <a:avLst/>
            </a:prstTxWarp>
          </a:bodyPr>
          <a:lstStyle>
            <a:lvl1pPr algn="r" defTabSz="930275" eaLnBrk="0" hangingPunct="0">
              <a:spcBef>
                <a:spcPct val="0"/>
              </a:spcBef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B64575DB-0CCA-4D2E-9527-896B2BD03A4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73366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275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t" anchorCtr="0" compatLnSpc="1">
            <a:prstTxWarp prst="textNoShape">
              <a:avLst/>
            </a:prstTxWarp>
          </a:bodyPr>
          <a:lstStyle>
            <a:lvl1pPr algn="l" defTabSz="930275" eaLnBrk="0" hangingPunct="0">
              <a:spcBef>
                <a:spcPct val="0"/>
              </a:spcBef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862" y="0"/>
            <a:ext cx="2946275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t" anchorCtr="0" compatLnSpc="1">
            <a:prstTxWarp prst="textNoShape">
              <a:avLst/>
            </a:prstTxWarp>
          </a:bodyPr>
          <a:lstStyle>
            <a:lvl1pPr algn="r" defTabSz="930275" eaLnBrk="0" hangingPunct="0">
              <a:spcBef>
                <a:spcPct val="0"/>
              </a:spcBef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20688" y="744538"/>
            <a:ext cx="59563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383" y="4716585"/>
            <a:ext cx="5436909" cy="446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dirty="0"/>
              <a:t>Esta plantilla se puede usar como archivo de inicio para presentar materiales educativos en un entorno de grupo.</a:t>
            </a:r>
          </a:p>
          <a:p>
            <a:pPr lvl="0"/>
            <a:endParaRPr lang="es-ES" noProof="0" dirty="0"/>
          </a:p>
          <a:p>
            <a:pPr lvl="0"/>
            <a:r>
              <a:rPr lang="es-ES" noProof="0" dirty="0"/>
              <a:t>Secciones</a:t>
            </a:r>
          </a:p>
          <a:p>
            <a:pPr lvl="0"/>
            <a:r>
              <a:rPr lang="es-ES" noProof="0" dirty="0"/>
              <a:t>Para agregar secciones, haga clic con el botón secundario del mouse en una diapositiva. Las secciones pueden ayudarle a organizar las diapositivas o a facilitar la colaboración entre varios autores.</a:t>
            </a:r>
          </a:p>
          <a:p>
            <a:pPr lvl="0"/>
            <a:endParaRPr lang="es-ES" noProof="0" dirty="0"/>
          </a:p>
          <a:p>
            <a:pPr lvl="0"/>
            <a:r>
              <a:rPr lang="es-ES" noProof="0" dirty="0"/>
              <a:t>Notas</a:t>
            </a:r>
          </a:p>
          <a:p>
            <a:pPr lvl="0"/>
            <a:r>
              <a:rPr lang="es-ES" noProof="0" dirty="0"/>
              <a:t>Use la sección Notas para las notas de entrega o para proporcionar detalles adicionales al público. Vea las notas en la vista Presentación durante la presentación. </a:t>
            </a:r>
          </a:p>
          <a:p>
            <a:pPr lvl="0"/>
            <a:r>
              <a:rPr lang="es-ES" noProof="0" dirty="0"/>
              <a:t>Tenga en cuenta el tamaño de la fuente (es importante para la accesibilidad, visibilidad, grabación en vídeo y producción en línea)</a:t>
            </a:r>
          </a:p>
          <a:p>
            <a:pPr lvl="0"/>
            <a:endParaRPr lang="es-ES" noProof="0" dirty="0"/>
          </a:p>
          <a:p>
            <a:pPr lvl="0"/>
            <a:r>
              <a:rPr lang="es-ES" noProof="0" dirty="0"/>
              <a:t>Colores coordinados </a:t>
            </a:r>
          </a:p>
          <a:p>
            <a:pPr lvl="0"/>
            <a:r>
              <a:rPr lang="es-ES" noProof="0" dirty="0"/>
              <a:t>Preste especial atención a los gráficos, diagramas y cuadros de texto. </a:t>
            </a:r>
          </a:p>
          <a:p>
            <a:pPr lvl="0"/>
            <a:r>
              <a:rPr lang="es-ES" noProof="0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lvl="0"/>
            <a:endParaRPr lang="es-ES" noProof="0" dirty="0"/>
          </a:p>
          <a:p>
            <a:pPr lvl="0"/>
            <a:r>
              <a:rPr lang="es-ES" noProof="0" dirty="0"/>
              <a:t>Gráficos y tablas</a:t>
            </a:r>
          </a:p>
          <a:p>
            <a:pPr lvl="0"/>
            <a:r>
              <a:rPr lang="es-ES" noProof="0" dirty="0"/>
              <a:t>En breve: si es posible, use colores y estilos uniformes y que no distraigan.</a:t>
            </a:r>
          </a:p>
          <a:p>
            <a:pPr lvl="0"/>
            <a:r>
              <a:rPr lang="es-ES" noProof="0" dirty="0"/>
              <a:t>Etiquete todos los gráficos y tablas.</a:t>
            </a:r>
          </a:p>
        </p:txBody>
      </p:sp>
      <p:sp>
        <p:nvSpPr>
          <p:cNvPr id="993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79"/>
            <a:ext cx="2946275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b" anchorCtr="0" compatLnSpc="1">
            <a:prstTxWarp prst="textNoShape">
              <a:avLst/>
            </a:prstTxWarp>
          </a:bodyPr>
          <a:lstStyle>
            <a:lvl1pPr algn="l" defTabSz="930275" eaLnBrk="0" hangingPunct="0">
              <a:spcBef>
                <a:spcPct val="0"/>
              </a:spcBef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r>
              <a:rPr lang="es-CO"/>
              <a:t>Contaduría GENERAL DE LA NACIÓN</a:t>
            </a:r>
            <a:endParaRPr lang="es-ES"/>
          </a:p>
        </p:txBody>
      </p:sp>
      <p:sp>
        <p:nvSpPr>
          <p:cNvPr id="993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862" y="9429779"/>
            <a:ext cx="2946275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b" anchorCtr="0" compatLnSpc="1">
            <a:prstTxWarp prst="textNoShape">
              <a:avLst/>
            </a:prstTxWarp>
          </a:bodyPr>
          <a:lstStyle>
            <a:lvl1pPr algn="r" defTabSz="930275" eaLnBrk="0" hangingPunct="0">
              <a:spcBef>
                <a:spcPct val="0"/>
              </a:spcBef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D5616690-2DF4-4030-ACFF-ECD9CE9C01D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079898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0"/>
      </a:spcBef>
      <a:spcAft>
        <a:spcPct val="0"/>
      </a:spcAft>
      <a:defRPr lang="es-ES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 dirty="0"/>
              <a:t>Esta plantilla se </a:t>
            </a:r>
            <a:r>
              <a:rPr altLang="es-ES" b="1" dirty="0"/>
              <a:t>debe usar </a:t>
            </a:r>
            <a:r>
              <a:rPr altLang="es-ES" dirty="0"/>
              <a:t>como archivo de inicio para presentaciones externas de la Contaduría General de la nación. En formato presentación en pantalla 16:10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Nota</a:t>
            </a:r>
          </a:p>
          <a:p>
            <a:pPr eaLnBrk="1" hangingPunct="1"/>
            <a:r>
              <a:rPr altLang="es-ES" dirty="0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 dirty="0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Colores coordinados </a:t>
            </a:r>
          </a:p>
          <a:p>
            <a:pPr eaLnBrk="1" hangingPunct="1"/>
            <a:r>
              <a:rPr altLang="es-ES" dirty="0"/>
              <a:t>Preste especial atención a los gráficos, diagramas y cuadros de texto. </a:t>
            </a:r>
          </a:p>
          <a:p>
            <a:pPr eaLnBrk="1" hangingPunct="1"/>
            <a:r>
              <a:rPr altLang="es-ES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Gráficos y tablas</a:t>
            </a:r>
          </a:p>
          <a:p>
            <a:pPr eaLnBrk="1" hangingPunct="1"/>
            <a:r>
              <a:rPr altLang="es-ES" dirty="0"/>
              <a:t>En breve: si es posible, use colores y estilos uniformes y que no distraigan.</a:t>
            </a:r>
          </a:p>
          <a:p>
            <a:pPr eaLnBrk="1" hangingPunct="1"/>
            <a:r>
              <a:rPr altLang="es-ES" dirty="0"/>
              <a:t>Etiquete todos los gráficos y tablas y no olvide colocar la fuente de donde se toman las imágenes o los gráficos (Derechos de autor)</a:t>
            </a:r>
          </a:p>
          <a:p>
            <a:pPr eaLnBrk="1" hangingPunct="1"/>
            <a:endParaRPr lang="es-CO" altLang="es-ES" dirty="0"/>
          </a:p>
        </p:txBody>
      </p:sp>
      <p:sp>
        <p:nvSpPr>
          <p:cNvPr id="1741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7319615-C0A3-4F73-B2DC-0A5764D57A50}" type="slidenum">
              <a:rPr lang="es-ES" altLang="es-ES" smtClean="0"/>
              <a:pPr/>
              <a:t>1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0695843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 dirty="0"/>
              <a:t>Este </a:t>
            </a:r>
            <a:r>
              <a:rPr altLang="es-ES" dirty="0" err="1"/>
              <a:t>slide</a:t>
            </a:r>
            <a:r>
              <a:rPr altLang="es-ES" dirty="0"/>
              <a:t> se </a:t>
            </a:r>
            <a:r>
              <a:rPr altLang="es-ES" b="1" dirty="0"/>
              <a:t>debe usar </a:t>
            </a:r>
            <a:r>
              <a:rPr altLang="es-ES" dirty="0"/>
              <a:t>para </a:t>
            </a:r>
            <a:r>
              <a:rPr altLang="es-ES" b="1" dirty="0"/>
              <a:t>imágenes 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Secciones</a:t>
            </a:r>
            <a:endParaRPr altLang="es-ES" dirty="0"/>
          </a:p>
          <a:p>
            <a:pPr eaLnBrk="1" hangingPunct="1"/>
            <a:r>
              <a:rPr altLang="es-ES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 dirty="0"/>
          </a:p>
          <a:p>
            <a:pPr eaLnBrk="1" hangingPunct="1"/>
            <a:r>
              <a:rPr altLang="es-ES" b="1" dirty="0"/>
              <a:t>Notas</a:t>
            </a:r>
          </a:p>
          <a:p>
            <a:pPr eaLnBrk="1" hangingPunct="1"/>
            <a:r>
              <a:rPr altLang="es-ES" dirty="0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 dirty="0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Colores coordinados </a:t>
            </a:r>
          </a:p>
          <a:p>
            <a:pPr eaLnBrk="1" hangingPunct="1"/>
            <a:r>
              <a:rPr altLang="es-ES" dirty="0"/>
              <a:t>Preste especial atención a los gráficos, diagramas y cuadros de texto. </a:t>
            </a:r>
          </a:p>
          <a:p>
            <a:pPr eaLnBrk="1" hangingPunct="1"/>
            <a:r>
              <a:rPr altLang="es-ES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Derechos de autor</a:t>
            </a:r>
          </a:p>
          <a:p>
            <a:pPr eaLnBrk="1" hangingPunct="1"/>
            <a:r>
              <a:rPr altLang="es-ES" dirty="0"/>
              <a:t>Digite la fuente de donde toma la imagen</a:t>
            </a:r>
          </a:p>
          <a:p>
            <a:pPr eaLnBrk="1" hangingPunct="1"/>
            <a:endParaRPr altLang="es-ES" dirty="0"/>
          </a:p>
          <a:p>
            <a:endParaRPr altLang="es-ES" dirty="0"/>
          </a:p>
          <a:p>
            <a:endParaRPr altLang="es-ES" dirty="0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11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286099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 y texto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Gráficos y tablas</a:t>
            </a:r>
          </a:p>
          <a:p>
            <a:pPr eaLnBrk="1" hangingPunct="1"/>
            <a:r>
              <a:rPr altLang="es-ES"/>
              <a:t>En breve: si es posible, use colores y estilos uniformes y que no distraigan.</a:t>
            </a:r>
          </a:p>
          <a:p>
            <a:pPr eaLnBrk="1" hangingPunct="1"/>
            <a:r>
              <a:rPr altLang="es-ES"/>
              <a:t>Etiquete todos los gráficos y tablas y no olvide colocar la fuente de donde se toman las imágenes o los gráficos (Derechos de autor)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150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DCB5FFB-8795-4993-8EE8-809D35EDF101}" type="slidenum">
              <a:rPr lang="es-ES" altLang="es-ES" smtClean="0"/>
              <a:pPr/>
              <a:t>12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01614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 dirty="0"/>
              <a:t>Este </a:t>
            </a:r>
            <a:r>
              <a:rPr altLang="es-ES" dirty="0" err="1"/>
              <a:t>slide</a:t>
            </a:r>
            <a:r>
              <a:rPr altLang="es-ES" dirty="0"/>
              <a:t> se </a:t>
            </a:r>
            <a:r>
              <a:rPr altLang="es-ES" b="1" dirty="0"/>
              <a:t>debe usar </a:t>
            </a:r>
            <a:r>
              <a:rPr altLang="es-ES" dirty="0"/>
              <a:t>para </a:t>
            </a:r>
            <a:r>
              <a:rPr altLang="es-ES" b="1" dirty="0"/>
              <a:t>imágenes 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Secciones</a:t>
            </a:r>
            <a:endParaRPr altLang="es-ES" dirty="0"/>
          </a:p>
          <a:p>
            <a:pPr eaLnBrk="1" hangingPunct="1"/>
            <a:r>
              <a:rPr altLang="es-ES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 dirty="0"/>
          </a:p>
          <a:p>
            <a:pPr eaLnBrk="1" hangingPunct="1"/>
            <a:r>
              <a:rPr altLang="es-ES" b="1" dirty="0"/>
              <a:t>Notas</a:t>
            </a:r>
          </a:p>
          <a:p>
            <a:pPr eaLnBrk="1" hangingPunct="1"/>
            <a:r>
              <a:rPr altLang="es-ES" dirty="0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 dirty="0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Colores coordinados </a:t>
            </a:r>
          </a:p>
          <a:p>
            <a:pPr eaLnBrk="1" hangingPunct="1"/>
            <a:r>
              <a:rPr altLang="es-ES" dirty="0"/>
              <a:t>Preste especial atención a los gráficos, diagramas y cuadros de texto. </a:t>
            </a:r>
          </a:p>
          <a:p>
            <a:pPr eaLnBrk="1" hangingPunct="1"/>
            <a:r>
              <a:rPr altLang="es-ES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Derechos de autor</a:t>
            </a:r>
          </a:p>
          <a:p>
            <a:pPr eaLnBrk="1" hangingPunct="1"/>
            <a:r>
              <a:rPr altLang="es-ES" dirty="0"/>
              <a:t>Digite la fuente de donde toma la imagen</a:t>
            </a:r>
          </a:p>
          <a:p>
            <a:pPr eaLnBrk="1" hangingPunct="1"/>
            <a:endParaRPr altLang="es-ES" dirty="0"/>
          </a:p>
          <a:p>
            <a:endParaRPr altLang="es-ES" dirty="0"/>
          </a:p>
          <a:p>
            <a:endParaRPr altLang="es-ES" dirty="0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14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629923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 y texto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Gráficos y tablas</a:t>
            </a:r>
          </a:p>
          <a:p>
            <a:pPr eaLnBrk="1" hangingPunct="1"/>
            <a:r>
              <a:rPr altLang="es-ES"/>
              <a:t>En breve: si es posible, use colores y estilos uniformes y que no distraigan.</a:t>
            </a:r>
          </a:p>
          <a:p>
            <a:pPr eaLnBrk="1" hangingPunct="1"/>
            <a:r>
              <a:rPr altLang="es-ES"/>
              <a:t>Etiquete todos los gráficos y tablas y no olvide colocar la fuente de donde se toman las imágenes o los gráficos (Derechos de autor)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150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DCB5FFB-8795-4993-8EE8-809D35EDF101}" type="slidenum">
              <a:rPr lang="es-ES" altLang="es-ES" smtClean="0"/>
              <a:pPr/>
              <a:t>15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325975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150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DCB5FFB-8795-4993-8EE8-809D35EDF101}" type="slidenum">
              <a:rPr lang="es-ES" altLang="es-ES" smtClean="0"/>
              <a:pPr/>
              <a:t>16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755577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150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DCB5FFB-8795-4993-8EE8-809D35EDF101}" type="slidenum">
              <a:rPr lang="es-ES" altLang="es-ES" smtClean="0"/>
              <a:pPr/>
              <a:t>17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509864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150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DCB5FFB-8795-4993-8EE8-809D35EDF101}" type="slidenum">
              <a:rPr lang="es-ES" altLang="es-ES" smtClean="0"/>
              <a:pPr/>
              <a:t>18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995654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150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DCB5FFB-8795-4993-8EE8-809D35EDF101}" type="slidenum">
              <a:rPr lang="es-ES" altLang="es-ES" smtClean="0"/>
              <a:pPr/>
              <a:t>19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5811780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150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DCB5FFB-8795-4993-8EE8-809D35EDF101}" type="slidenum">
              <a:rPr lang="es-ES" altLang="es-ES" smtClean="0"/>
              <a:pPr/>
              <a:t>20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328564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21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30807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 dirty="0"/>
              <a:t>Este </a:t>
            </a:r>
            <a:r>
              <a:rPr altLang="es-ES" dirty="0" err="1"/>
              <a:t>slide</a:t>
            </a:r>
            <a:r>
              <a:rPr altLang="es-ES"/>
              <a:t> se </a:t>
            </a:r>
            <a:r>
              <a:rPr altLang="es-ES" b="1"/>
              <a:t>debe usar </a:t>
            </a:r>
            <a:r>
              <a:rPr altLang="es-ES"/>
              <a:t>para nombrar los </a:t>
            </a:r>
            <a:r>
              <a:rPr altLang="es-ES" b="1"/>
              <a:t>Capítulos</a:t>
            </a:r>
            <a:r>
              <a:rPr altLang="es-ES"/>
              <a:t> en presentaciones de varios temas o conferencistas.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</p:txBody>
      </p:sp>
      <p:sp>
        <p:nvSpPr>
          <p:cNvPr id="1843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1BDAF01-D24E-4AAC-A6F7-87928425AC70}" type="slidenum">
              <a:rPr lang="es-ES" altLang="es-ES" smtClean="0"/>
              <a:pPr/>
              <a:t>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987365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22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589467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23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138255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24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470266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25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142967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 dirty="0"/>
              <a:t>Este </a:t>
            </a:r>
            <a:r>
              <a:rPr altLang="es-ES" dirty="0" err="1"/>
              <a:t>slide</a:t>
            </a:r>
            <a:r>
              <a:rPr altLang="es-ES" dirty="0"/>
              <a:t> se </a:t>
            </a:r>
            <a:r>
              <a:rPr altLang="es-ES" b="1" dirty="0"/>
              <a:t>debe usar </a:t>
            </a:r>
            <a:r>
              <a:rPr altLang="es-ES" dirty="0"/>
              <a:t>para </a:t>
            </a:r>
            <a:r>
              <a:rPr altLang="es-ES" b="1" dirty="0"/>
              <a:t>imágenes 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Secciones</a:t>
            </a:r>
            <a:endParaRPr altLang="es-ES" dirty="0"/>
          </a:p>
          <a:p>
            <a:pPr eaLnBrk="1" hangingPunct="1"/>
            <a:r>
              <a:rPr altLang="es-ES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 dirty="0"/>
          </a:p>
          <a:p>
            <a:pPr eaLnBrk="1" hangingPunct="1"/>
            <a:r>
              <a:rPr altLang="es-ES" b="1" dirty="0"/>
              <a:t>Notas</a:t>
            </a:r>
          </a:p>
          <a:p>
            <a:pPr eaLnBrk="1" hangingPunct="1"/>
            <a:r>
              <a:rPr altLang="es-ES" dirty="0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 dirty="0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Colores coordinados </a:t>
            </a:r>
          </a:p>
          <a:p>
            <a:pPr eaLnBrk="1" hangingPunct="1"/>
            <a:r>
              <a:rPr altLang="es-ES" dirty="0"/>
              <a:t>Preste especial atención a los gráficos, diagramas y cuadros de texto. </a:t>
            </a:r>
          </a:p>
          <a:p>
            <a:pPr eaLnBrk="1" hangingPunct="1"/>
            <a:r>
              <a:rPr altLang="es-ES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Derechos de autor</a:t>
            </a:r>
          </a:p>
          <a:p>
            <a:pPr eaLnBrk="1" hangingPunct="1"/>
            <a:r>
              <a:rPr altLang="es-ES" dirty="0"/>
              <a:t>Digite la fuente de donde toma la imagen</a:t>
            </a:r>
          </a:p>
          <a:p>
            <a:pPr eaLnBrk="1" hangingPunct="1"/>
            <a:endParaRPr altLang="es-ES" dirty="0"/>
          </a:p>
          <a:p>
            <a:endParaRPr altLang="es-ES" dirty="0"/>
          </a:p>
          <a:p>
            <a:endParaRPr altLang="es-ES" dirty="0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26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938771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 dirty="0"/>
              <a:t>Este </a:t>
            </a:r>
            <a:r>
              <a:rPr altLang="es-ES" dirty="0" err="1"/>
              <a:t>slide</a:t>
            </a:r>
            <a:r>
              <a:rPr altLang="es-ES" dirty="0"/>
              <a:t> se </a:t>
            </a:r>
            <a:r>
              <a:rPr altLang="es-ES" b="1" dirty="0"/>
              <a:t>debe usar </a:t>
            </a:r>
            <a:r>
              <a:rPr altLang="es-ES" dirty="0"/>
              <a:t>para </a:t>
            </a:r>
            <a:r>
              <a:rPr altLang="es-ES" b="1" dirty="0"/>
              <a:t>imágenes 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Secciones</a:t>
            </a:r>
            <a:endParaRPr altLang="es-ES" dirty="0"/>
          </a:p>
          <a:p>
            <a:pPr eaLnBrk="1" hangingPunct="1"/>
            <a:r>
              <a:rPr altLang="es-ES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 dirty="0"/>
          </a:p>
          <a:p>
            <a:pPr eaLnBrk="1" hangingPunct="1"/>
            <a:r>
              <a:rPr altLang="es-ES" b="1" dirty="0"/>
              <a:t>Notas</a:t>
            </a:r>
          </a:p>
          <a:p>
            <a:pPr eaLnBrk="1" hangingPunct="1"/>
            <a:r>
              <a:rPr altLang="es-ES" dirty="0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 dirty="0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Colores coordinados </a:t>
            </a:r>
          </a:p>
          <a:p>
            <a:pPr eaLnBrk="1" hangingPunct="1"/>
            <a:r>
              <a:rPr altLang="es-ES" dirty="0"/>
              <a:t>Preste especial atención a los gráficos, diagramas y cuadros de texto. </a:t>
            </a:r>
          </a:p>
          <a:p>
            <a:pPr eaLnBrk="1" hangingPunct="1"/>
            <a:r>
              <a:rPr altLang="es-ES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Derechos de autor</a:t>
            </a:r>
          </a:p>
          <a:p>
            <a:pPr eaLnBrk="1" hangingPunct="1"/>
            <a:r>
              <a:rPr altLang="es-ES" dirty="0"/>
              <a:t>Digite la fuente de donde toma la imagen</a:t>
            </a:r>
          </a:p>
          <a:p>
            <a:pPr eaLnBrk="1" hangingPunct="1"/>
            <a:endParaRPr altLang="es-ES" dirty="0"/>
          </a:p>
          <a:p>
            <a:endParaRPr altLang="es-ES" dirty="0"/>
          </a:p>
          <a:p>
            <a:endParaRPr altLang="es-ES" dirty="0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27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1415477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 dirty="0"/>
              <a:t>Este </a:t>
            </a:r>
            <a:r>
              <a:rPr altLang="es-ES" dirty="0" err="1"/>
              <a:t>slide</a:t>
            </a:r>
            <a:r>
              <a:rPr altLang="es-ES" dirty="0"/>
              <a:t> se </a:t>
            </a:r>
            <a:r>
              <a:rPr altLang="es-ES" b="1" dirty="0"/>
              <a:t>debe usar </a:t>
            </a:r>
            <a:r>
              <a:rPr altLang="es-ES" dirty="0"/>
              <a:t>para </a:t>
            </a:r>
            <a:r>
              <a:rPr altLang="es-ES" b="1" dirty="0"/>
              <a:t>imágenes 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Secciones</a:t>
            </a:r>
            <a:endParaRPr altLang="es-ES" dirty="0"/>
          </a:p>
          <a:p>
            <a:pPr eaLnBrk="1" hangingPunct="1"/>
            <a:r>
              <a:rPr altLang="es-ES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 dirty="0"/>
          </a:p>
          <a:p>
            <a:pPr eaLnBrk="1" hangingPunct="1"/>
            <a:r>
              <a:rPr altLang="es-ES" b="1" dirty="0"/>
              <a:t>Notas</a:t>
            </a:r>
          </a:p>
          <a:p>
            <a:pPr eaLnBrk="1" hangingPunct="1"/>
            <a:r>
              <a:rPr altLang="es-ES" dirty="0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 dirty="0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Colores coordinados </a:t>
            </a:r>
          </a:p>
          <a:p>
            <a:pPr eaLnBrk="1" hangingPunct="1"/>
            <a:r>
              <a:rPr altLang="es-ES" dirty="0"/>
              <a:t>Preste especial atención a los gráficos, diagramas y cuadros de texto. </a:t>
            </a:r>
          </a:p>
          <a:p>
            <a:pPr eaLnBrk="1" hangingPunct="1"/>
            <a:r>
              <a:rPr altLang="es-ES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Derechos de autor</a:t>
            </a:r>
          </a:p>
          <a:p>
            <a:pPr eaLnBrk="1" hangingPunct="1"/>
            <a:r>
              <a:rPr altLang="es-ES" dirty="0"/>
              <a:t>Digite la fuente de donde toma la imagen</a:t>
            </a:r>
          </a:p>
          <a:p>
            <a:pPr eaLnBrk="1" hangingPunct="1"/>
            <a:endParaRPr altLang="es-ES" dirty="0"/>
          </a:p>
          <a:p>
            <a:endParaRPr altLang="es-ES" dirty="0"/>
          </a:p>
          <a:p>
            <a:endParaRPr altLang="es-ES" dirty="0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28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7511615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finaliza la presentación, SOLO  digitar el correo a quien deben contactar</a:t>
            </a:r>
          </a:p>
          <a:p>
            <a:pPr eaLnBrk="1" hangingPunct="1"/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BEF0998-8F05-4387-A267-9A4470896183}" type="slidenum">
              <a:rPr lang="es-ES" altLang="es-ES" smtClean="0"/>
              <a:pPr/>
              <a:t>31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443675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 dirty="0"/>
              <a:t>Este </a:t>
            </a:r>
            <a:r>
              <a:rPr altLang="es-ES" dirty="0" err="1"/>
              <a:t>slide</a:t>
            </a:r>
            <a:r>
              <a:rPr altLang="es-ES"/>
              <a:t> se </a:t>
            </a:r>
            <a:r>
              <a:rPr altLang="es-ES" b="1"/>
              <a:t>debe usar </a:t>
            </a:r>
            <a:r>
              <a:rPr altLang="es-ES"/>
              <a:t>para nombrar los </a:t>
            </a:r>
            <a:r>
              <a:rPr altLang="es-ES" b="1"/>
              <a:t>Capítulos</a:t>
            </a:r>
            <a:r>
              <a:rPr altLang="es-ES"/>
              <a:t> en presentaciones de varios temas o conferencistas.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</p:txBody>
      </p:sp>
      <p:sp>
        <p:nvSpPr>
          <p:cNvPr id="1843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1BDAF01-D24E-4AAC-A6F7-87928425AC70}" type="slidenum">
              <a:rPr lang="es-ES" altLang="es-ES" smtClean="0"/>
              <a:pPr/>
              <a:t>32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851763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33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3681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 dirty="0"/>
              <a:t>Este </a:t>
            </a:r>
            <a:r>
              <a:rPr altLang="es-ES" dirty="0" err="1"/>
              <a:t>slide</a:t>
            </a:r>
            <a:r>
              <a:rPr altLang="es-ES" dirty="0"/>
              <a:t> se </a:t>
            </a:r>
            <a:r>
              <a:rPr altLang="es-ES" b="1" dirty="0"/>
              <a:t>debe usar </a:t>
            </a:r>
            <a:r>
              <a:rPr altLang="es-ES" dirty="0"/>
              <a:t>para </a:t>
            </a:r>
            <a:r>
              <a:rPr altLang="es-ES" b="1" dirty="0"/>
              <a:t>imágenes 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Secciones</a:t>
            </a:r>
            <a:endParaRPr altLang="es-ES" dirty="0"/>
          </a:p>
          <a:p>
            <a:pPr eaLnBrk="1" hangingPunct="1"/>
            <a:r>
              <a:rPr altLang="es-ES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 dirty="0"/>
          </a:p>
          <a:p>
            <a:pPr eaLnBrk="1" hangingPunct="1"/>
            <a:r>
              <a:rPr altLang="es-ES" b="1" dirty="0"/>
              <a:t>Notas</a:t>
            </a:r>
          </a:p>
          <a:p>
            <a:pPr eaLnBrk="1" hangingPunct="1"/>
            <a:r>
              <a:rPr altLang="es-ES" dirty="0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 dirty="0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Colores coordinados </a:t>
            </a:r>
          </a:p>
          <a:p>
            <a:pPr eaLnBrk="1" hangingPunct="1"/>
            <a:r>
              <a:rPr altLang="es-ES" dirty="0"/>
              <a:t>Preste especial atención a los gráficos, diagramas y cuadros de texto. </a:t>
            </a:r>
          </a:p>
          <a:p>
            <a:pPr eaLnBrk="1" hangingPunct="1"/>
            <a:r>
              <a:rPr altLang="es-ES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Derechos de autor</a:t>
            </a:r>
          </a:p>
          <a:p>
            <a:pPr eaLnBrk="1" hangingPunct="1"/>
            <a:r>
              <a:rPr altLang="es-ES" dirty="0"/>
              <a:t>Digite la fuente de donde toma la imagen</a:t>
            </a:r>
          </a:p>
          <a:p>
            <a:pPr eaLnBrk="1" hangingPunct="1"/>
            <a:endParaRPr altLang="es-ES" dirty="0"/>
          </a:p>
          <a:p>
            <a:endParaRPr altLang="es-ES" dirty="0"/>
          </a:p>
          <a:p>
            <a:endParaRPr altLang="es-ES" dirty="0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5503948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 y texto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Gráficos y tablas</a:t>
            </a:r>
          </a:p>
          <a:p>
            <a:pPr eaLnBrk="1" hangingPunct="1"/>
            <a:r>
              <a:rPr altLang="es-ES"/>
              <a:t>En breve: si es posible, use colores y estilos uniformes y que no distraigan.</a:t>
            </a:r>
          </a:p>
          <a:p>
            <a:pPr eaLnBrk="1" hangingPunct="1"/>
            <a:r>
              <a:rPr altLang="es-ES"/>
              <a:t>Etiquete todos los gráficos y tablas y no olvide colocar la fuente de donde se toman las imágenes o los gráficos (Derechos de autor)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150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DCB5FFB-8795-4993-8EE8-809D35EDF101}" type="slidenum">
              <a:rPr lang="es-ES" altLang="es-ES" smtClean="0"/>
              <a:pPr/>
              <a:t>34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7416814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35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337361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36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041087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 y texto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Gráficos y tablas</a:t>
            </a:r>
          </a:p>
          <a:p>
            <a:pPr eaLnBrk="1" hangingPunct="1"/>
            <a:r>
              <a:rPr altLang="es-ES"/>
              <a:t>En breve: si es posible, use colores y estilos uniformes y que no distraigan.</a:t>
            </a:r>
          </a:p>
          <a:p>
            <a:pPr eaLnBrk="1" hangingPunct="1"/>
            <a:r>
              <a:rPr altLang="es-ES"/>
              <a:t>Etiquete todos los gráficos y tablas y no olvide colocar la fuente de donde se toman las imágenes o los gráficos (Derechos de autor)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150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DCB5FFB-8795-4993-8EE8-809D35EDF101}" type="slidenum">
              <a:rPr lang="es-ES" altLang="es-ES" smtClean="0"/>
              <a:pPr/>
              <a:t>37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8447108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 y texto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Gráficos y tablas</a:t>
            </a:r>
          </a:p>
          <a:p>
            <a:pPr eaLnBrk="1" hangingPunct="1"/>
            <a:r>
              <a:rPr altLang="es-ES"/>
              <a:t>En breve: si es posible, use colores y estilos uniformes y que no distraigan.</a:t>
            </a:r>
          </a:p>
          <a:p>
            <a:pPr eaLnBrk="1" hangingPunct="1"/>
            <a:r>
              <a:rPr altLang="es-ES"/>
              <a:t>Etiquete todos los gráficos y tablas y no olvide colocar la fuente de donde se toman las imágenes o los gráficos (Derechos de autor)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150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DCB5FFB-8795-4993-8EE8-809D35EDF101}" type="slidenum">
              <a:rPr lang="es-ES" altLang="es-ES" smtClean="0"/>
              <a:pPr/>
              <a:t>38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6830157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39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3753958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 y texto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Gráficos y tablas</a:t>
            </a:r>
          </a:p>
          <a:p>
            <a:pPr eaLnBrk="1" hangingPunct="1"/>
            <a:r>
              <a:rPr altLang="es-ES"/>
              <a:t>En breve: si es posible, use colores y estilos uniformes y que no distraigan.</a:t>
            </a:r>
          </a:p>
          <a:p>
            <a:pPr eaLnBrk="1" hangingPunct="1"/>
            <a:r>
              <a:rPr altLang="es-ES"/>
              <a:t>Etiquete todos los gráficos y tablas y no olvide colocar la fuente de donde se toman las imágenes o los gráficos (Derechos de autor)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150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DCB5FFB-8795-4993-8EE8-809D35EDF101}" type="slidenum">
              <a:rPr lang="es-ES" altLang="es-ES" smtClean="0"/>
              <a:pPr/>
              <a:t>40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5012312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41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2448413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 dirty="0"/>
              <a:t>Este </a:t>
            </a:r>
            <a:r>
              <a:rPr altLang="es-ES" dirty="0" err="1"/>
              <a:t>slide</a:t>
            </a:r>
            <a:r>
              <a:rPr altLang="es-ES" dirty="0"/>
              <a:t> se </a:t>
            </a:r>
            <a:r>
              <a:rPr altLang="es-ES" b="1" dirty="0"/>
              <a:t>debe usar </a:t>
            </a:r>
            <a:r>
              <a:rPr altLang="es-ES" dirty="0"/>
              <a:t>para </a:t>
            </a:r>
            <a:r>
              <a:rPr altLang="es-ES" b="1" dirty="0" err="1"/>
              <a:t>imágen</a:t>
            </a:r>
            <a:r>
              <a:rPr altLang="es-ES" b="1" dirty="0"/>
              <a:t> y texto 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Secciones</a:t>
            </a:r>
            <a:endParaRPr altLang="es-ES" dirty="0"/>
          </a:p>
          <a:p>
            <a:pPr eaLnBrk="1" hangingPunct="1"/>
            <a:r>
              <a:rPr altLang="es-ES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 dirty="0"/>
          </a:p>
          <a:p>
            <a:pPr eaLnBrk="1" hangingPunct="1"/>
            <a:r>
              <a:rPr altLang="es-ES" b="1" dirty="0"/>
              <a:t>Notas</a:t>
            </a:r>
          </a:p>
          <a:p>
            <a:pPr eaLnBrk="1" hangingPunct="1"/>
            <a:r>
              <a:rPr altLang="es-ES" dirty="0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 dirty="0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Colores coordinados </a:t>
            </a:r>
          </a:p>
          <a:p>
            <a:pPr eaLnBrk="1" hangingPunct="1"/>
            <a:r>
              <a:rPr altLang="es-ES" dirty="0"/>
              <a:t>Preste especial atención a los gráficos, diagramas y cuadros de texto. </a:t>
            </a:r>
          </a:p>
          <a:p>
            <a:pPr eaLnBrk="1" hangingPunct="1"/>
            <a:r>
              <a:rPr altLang="es-ES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Gráficos y tablas</a:t>
            </a:r>
          </a:p>
          <a:p>
            <a:pPr eaLnBrk="1" hangingPunct="1"/>
            <a:r>
              <a:rPr altLang="es-ES" dirty="0"/>
              <a:t>En breve: si es posible, use colores y estilos uniformes y que no distraigan.</a:t>
            </a:r>
          </a:p>
          <a:p>
            <a:pPr eaLnBrk="1" hangingPunct="1"/>
            <a:r>
              <a:rPr altLang="es-ES" dirty="0"/>
              <a:t>Etiquete todos los gráficos y tablas y no olvide colocar la fuente de donde se toman las imágenes o los gráficos (Derechos de autor)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Derechos de autor</a:t>
            </a:r>
          </a:p>
          <a:p>
            <a:pPr eaLnBrk="1" hangingPunct="1"/>
            <a:r>
              <a:rPr altLang="es-ES" dirty="0"/>
              <a:t>Digite la fuente de donde toma la imagen</a:t>
            </a:r>
          </a:p>
          <a:p>
            <a:pPr eaLnBrk="1" hangingPunct="1"/>
            <a:endParaRPr altLang="es-ES" dirty="0"/>
          </a:p>
          <a:p>
            <a:endParaRPr altLang="es-ES" dirty="0"/>
          </a:p>
          <a:p>
            <a:endParaRPr altLang="es-ES" dirty="0"/>
          </a:p>
        </p:txBody>
      </p:sp>
      <p:sp>
        <p:nvSpPr>
          <p:cNvPr id="2150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DCB5FFB-8795-4993-8EE8-809D35EDF101}" type="slidenum">
              <a:rPr lang="es-ES" altLang="es-ES" smtClean="0"/>
              <a:pPr/>
              <a:t>42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4091802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150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DCB5FFB-8795-4993-8EE8-809D35EDF101}" type="slidenum">
              <a:rPr lang="es-ES" altLang="es-ES" smtClean="0"/>
              <a:pPr/>
              <a:t>43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53817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9405022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150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DCB5FFB-8795-4993-8EE8-809D35EDF101}" type="slidenum">
              <a:rPr lang="es-ES" altLang="es-ES" smtClean="0"/>
              <a:pPr/>
              <a:t>44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3822809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150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DCB5FFB-8795-4993-8EE8-809D35EDF101}" type="slidenum">
              <a:rPr lang="es-ES" altLang="es-ES" smtClean="0"/>
              <a:pPr/>
              <a:t>45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6332367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150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DCB5FFB-8795-4993-8EE8-809D35EDF101}" type="slidenum">
              <a:rPr lang="es-ES" altLang="es-ES" smtClean="0"/>
              <a:pPr/>
              <a:t>46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63660998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150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DCB5FFB-8795-4993-8EE8-809D35EDF101}" type="slidenum">
              <a:rPr lang="es-ES" altLang="es-ES" smtClean="0"/>
              <a:pPr/>
              <a:t>47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2290232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48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1137145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49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3438704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50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8641254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51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25184183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52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6555301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53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110415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 dirty="0"/>
              <a:t>Este </a:t>
            </a:r>
            <a:r>
              <a:rPr altLang="es-ES" dirty="0" err="1"/>
              <a:t>slide</a:t>
            </a:r>
            <a:r>
              <a:rPr altLang="es-ES" dirty="0"/>
              <a:t> se </a:t>
            </a:r>
            <a:r>
              <a:rPr altLang="es-ES" b="1" dirty="0"/>
              <a:t>debe usar </a:t>
            </a:r>
            <a:r>
              <a:rPr altLang="es-ES" dirty="0"/>
              <a:t>para </a:t>
            </a:r>
            <a:r>
              <a:rPr altLang="es-ES" b="1" dirty="0"/>
              <a:t>imágenes 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Secciones</a:t>
            </a:r>
            <a:endParaRPr altLang="es-ES" dirty="0"/>
          </a:p>
          <a:p>
            <a:pPr eaLnBrk="1" hangingPunct="1"/>
            <a:r>
              <a:rPr altLang="es-ES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 dirty="0"/>
          </a:p>
          <a:p>
            <a:pPr eaLnBrk="1" hangingPunct="1"/>
            <a:r>
              <a:rPr altLang="es-ES" b="1" dirty="0"/>
              <a:t>Notas</a:t>
            </a:r>
          </a:p>
          <a:p>
            <a:pPr eaLnBrk="1" hangingPunct="1"/>
            <a:r>
              <a:rPr altLang="es-ES" dirty="0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 dirty="0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Colores coordinados </a:t>
            </a:r>
          </a:p>
          <a:p>
            <a:pPr eaLnBrk="1" hangingPunct="1"/>
            <a:r>
              <a:rPr altLang="es-ES" dirty="0"/>
              <a:t>Preste especial atención a los gráficos, diagramas y cuadros de texto. </a:t>
            </a:r>
          </a:p>
          <a:p>
            <a:pPr eaLnBrk="1" hangingPunct="1"/>
            <a:r>
              <a:rPr altLang="es-ES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Derechos de autor</a:t>
            </a:r>
          </a:p>
          <a:p>
            <a:pPr eaLnBrk="1" hangingPunct="1"/>
            <a:r>
              <a:rPr altLang="es-ES" dirty="0"/>
              <a:t>Digite la fuente de donde toma la imagen</a:t>
            </a:r>
          </a:p>
          <a:p>
            <a:pPr eaLnBrk="1" hangingPunct="1"/>
            <a:endParaRPr altLang="es-ES" dirty="0"/>
          </a:p>
          <a:p>
            <a:endParaRPr altLang="es-ES" dirty="0"/>
          </a:p>
          <a:p>
            <a:endParaRPr altLang="es-ES" dirty="0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6785486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finaliza la presentación, SOLO  digitar el correo a quien deben contactar</a:t>
            </a:r>
          </a:p>
          <a:p>
            <a:pPr eaLnBrk="1" hangingPunct="1"/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BEF0998-8F05-4387-A267-9A4470896183}" type="slidenum">
              <a:rPr lang="es-ES" altLang="es-ES" smtClean="0"/>
              <a:pPr/>
              <a:t>54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7299527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 dirty="0"/>
              <a:t>Este </a:t>
            </a:r>
            <a:r>
              <a:rPr altLang="es-ES" dirty="0" err="1"/>
              <a:t>slide</a:t>
            </a:r>
            <a:r>
              <a:rPr altLang="es-ES" dirty="0"/>
              <a:t> se </a:t>
            </a:r>
            <a:r>
              <a:rPr altLang="es-ES" b="1" dirty="0"/>
              <a:t>debe usar </a:t>
            </a:r>
            <a:r>
              <a:rPr altLang="es-ES" dirty="0"/>
              <a:t>para </a:t>
            </a:r>
            <a:r>
              <a:rPr altLang="es-ES" b="1" dirty="0" err="1"/>
              <a:t>imágen</a:t>
            </a:r>
            <a:r>
              <a:rPr altLang="es-ES" b="1" dirty="0"/>
              <a:t> y texto 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Secciones</a:t>
            </a:r>
            <a:endParaRPr altLang="es-ES" dirty="0"/>
          </a:p>
          <a:p>
            <a:pPr eaLnBrk="1" hangingPunct="1"/>
            <a:r>
              <a:rPr altLang="es-ES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 dirty="0"/>
          </a:p>
          <a:p>
            <a:pPr eaLnBrk="1" hangingPunct="1"/>
            <a:r>
              <a:rPr altLang="es-ES" b="1" dirty="0"/>
              <a:t>Notas</a:t>
            </a:r>
          </a:p>
          <a:p>
            <a:pPr eaLnBrk="1" hangingPunct="1"/>
            <a:r>
              <a:rPr altLang="es-ES" dirty="0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 dirty="0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Colores coordinados </a:t>
            </a:r>
          </a:p>
          <a:p>
            <a:pPr eaLnBrk="1" hangingPunct="1"/>
            <a:r>
              <a:rPr altLang="es-ES" dirty="0"/>
              <a:t>Preste especial atención a los gráficos, diagramas y cuadros de texto. </a:t>
            </a:r>
          </a:p>
          <a:p>
            <a:pPr eaLnBrk="1" hangingPunct="1"/>
            <a:r>
              <a:rPr altLang="es-ES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Gráficos y tablas</a:t>
            </a:r>
          </a:p>
          <a:p>
            <a:pPr eaLnBrk="1" hangingPunct="1"/>
            <a:r>
              <a:rPr altLang="es-ES" dirty="0"/>
              <a:t>En breve: si es posible, use colores y estilos uniformes y que no distraigan.</a:t>
            </a:r>
          </a:p>
          <a:p>
            <a:pPr eaLnBrk="1" hangingPunct="1"/>
            <a:r>
              <a:rPr altLang="es-ES" dirty="0"/>
              <a:t>Etiquete todos los gráficos y tablas y no olvide colocar la fuente de donde se toman las imágenes o los gráficos (Derechos de autor)</a:t>
            </a:r>
          </a:p>
          <a:p>
            <a:pPr eaLnBrk="1" hangingPunct="1"/>
            <a:endParaRPr altLang="es-ES" dirty="0"/>
          </a:p>
          <a:p>
            <a:pPr eaLnBrk="1" hangingPunct="1"/>
            <a:r>
              <a:rPr altLang="es-ES" b="1" dirty="0"/>
              <a:t>Derechos de autor</a:t>
            </a:r>
          </a:p>
          <a:p>
            <a:pPr eaLnBrk="1" hangingPunct="1"/>
            <a:r>
              <a:rPr altLang="es-ES" dirty="0"/>
              <a:t>Digite la fuente de donde toma la imagen</a:t>
            </a:r>
          </a:p>
          <a:p>
            <a:pPr eaLnBrk="1" hangingPunct="1"/>
            <a:endParaRPr altLang="es-ES" dirty="0"/>
          </a:p>
          <a:p>
            <a:endParaRPr altLang="es-ES" dirty="0"/>
          </a:p>
          <a:p>
            <a:endParaRPr altLang="es-ES" dirty="0"/>
          </a:p>
        </p:txBody>
      </p:sp>
      <p:sp>
        <p:nvSpPr>
          <p:cNvPr id="2150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DCB5FFB-8795-4993-8EE8-809D35EDF101}" type="slidenum">
              <a:rPr lang="es-ES" altLang="es-ES" smtClean="0"/>
              <a:pPr/>
              <a:t>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2211087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 y texto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Gráficos y tablas</a:t>
            </a:r>
          </a:p>
          <a:p>
            <a:pPr eaLnBrk="1" hangingPunct="1"/>
            <a:r>
              <a:rPr altLang="es-ES"/>
              <a:t>En breve: si es posible, use colores y estilos uniformes y que no distraigan.</a:t>
            </a:r>
          </a:p>
          <a:p>
            <a:pPr eaLnBrk="1" hangingPunct="1"/>
            <a:r>
              <a:rPr altLang="es-ES"/>
              <a:t>Etiquete todos los gráficos y tablas y no olvide colocar la fuente de donde se toman las imágenes o los gráficos (Derechos de autor)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150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DCB5FFB-8795-4993-8EE8-809D35EDF101}" type="slidenum">
              <a:rPr lang="es-ES" altLang="es-ES" smtClean="0"/>
              <a:pPr/>
              <a:t>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28799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 y texto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Gráficos y tablas</a:t>
            </a:r>
          </a:p>
          <a:p>
            <a:pPr eaLnBrk="1" hangingPunct="1"/>
            <a:r>
              <a:rPr altLang="es-ES"/>
              <a:t>En breve: si es posible, use colores y estilos uniformes y que no distraigan.</a:t>
            </a:r>
          </a:p>
          <a:p>
            <a:pPr eaLnBrk="1" hangingPunct="1"/>
            <a:r>
              <a:rPr altLang="es-ES"/>
              <a:t>Etiquete todos los gráficos y tablas y no olvide colocar la fuente de donde se toman las imágenes o los gráficos (Derechos de autor)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150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DCB5FFB-8795-4993-8EE8-809D35EDF101}" type="slidenum">
              <a:rPr lang="es-ES" altLang="es-ES" smtClean="0"/>
              <a:pPr/>
              <a:t>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909017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 y texto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Gráficos y tablas</a:t>
            </a:r>
          </a:p>
          <a:p>
            <a:pPr eaLnBrk="1" hangingPunct="1"/>
            <a:r>
              <a:rPr altLang="es-ES"/>
              <a:t>En breve: si es posible, use colores y estilos uniformes y que no distraigan.</a:t>
            </a:r>
          </a:p>
          <a:p>
            <a:pPr eaLnBrk="1" hangingPunct="1"/>
            <a:r>
              <a:rPr altLang="es-ES"/>
              <a:t>Etiquete todos los gráficos y tablas y no olvide colocar la fuente de donde se toman las imágenes o los gráficos (Derechos de autor)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150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DCB5FFB-8795-4993-8EE8-809D35EDF101}" type="slidenum">
              <a:rPr lang="es-ES" altLang="es-ES" smtClean="0"/>
              <a:pPr/>
              <a:t>10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69978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12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jpe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jpe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presentación cap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7463" y="9525"/>
            <a:ext cx="9151938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-36513" y="2201863"/>
            <a:ext cx="9180513" cy="1089025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s-CO">
              <a:solidFill>
                <a:srgbClr val="00808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643063" y="4298950"/>
            <a:ext cx="6259512" cy="44608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0" hangingPunct="0">
              <a:spcBef>
                <a:spcPct val="20000"/>
              </a:spcBef>
              <a:defRPr/>
            </a:pPr>
            <a:endParaRPr lang="es-CO" b="1" cap="all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cs typeface="+mn-cs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0" y="5006975"/>
            <a:ext cx="1279525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9213" y="5006975"/>
            <a:ext cx="1379537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7238" y="5099050"/>
            <a:ext cx="4445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1298" name="Rectangle 2" title="Haga clic para agregar título o tema"/>
          <p:cNvSpPr>
            <a:spLocks noGrp="1" noChangeArrowheads="1"/>
          </p:cNvSpPr>
          <p:nvPr>
            <p:ph type="ctrTitle"/>
          </p:nvPr>
        </p:nvSpPr>
        <p:spPr>
          <a:xfrm>
            <a:off x="684228" y="2137420"/>
            <a:ext cx="8280260" cy="1124686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pic>
        <p:nvPicPr>
          <p:cNvPr id="10" name="9 Imagen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620" y="5031198"/>
            <a:ext cx="648071" cy="63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004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lti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4786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938" y="1588"/>
            <a:ext cx="9151938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4427538" y="2190750"/>
            <a:ext cx="4716462" cy="1100138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s-CO">
              <a:solidFill>
                <a:srgbClr val="008080"/>
              </a:solidFill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9113" y="5018088"/>
            <a:ext cx="1279525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3325" y="5018088"/>
            <a:ext cx="1379538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1350" y="5110163"/>
            <a:ext cx="4445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1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44008" y="2171582"/>
            <a:ext cx="4320480" cy="1089771"/>
          </a:xfrm>
          <a:prstGeom prst="rect">
            <a:avLst/>
          </a:prstGeom>
        </p:spPr>
        <p:txBody>
          <a:bodyPr/>
          <a:lstStyle>
            <a:lvl1pPr algn="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pic>
        <p:nvPicPr>
          <p:cNvPr id="10" name="9 Imagen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620" y="5031198"/>
            <a:ext cx="648071" cy="63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28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apositiva Cuerpo d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938" y="1588"/>
            <a:ext cx="9151938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-28575" y="2497138"/>
            <a:ext cx="2070100" cy="1089025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s-CO" sz="1800">
              <a:solidFill>
                <a:srgbClr val="008080"/>
              </a:solidFill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0" y="5006975"/>
            <a:ext cx="1279525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9213" y="5006975"/>
            <a:ext cx="1379537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7238" y="5099050"/>
            <a:ext cx="4445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arcador de texto"/>
          <p:cNvSpPr>
            <a:spLocks noGrp="1"/>
          </p:cNvSpPr>
          <p:nvPr>
            <p:ph type="body" sz="quarter" idx="17"/>
          </p:nvPr>
        </p:nvSpPr>
        <p:spPr>
          <a:xfrm>
            <a:off x="2195736" y="157427"/>
            <a:ext cx="6697439" cy="49199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311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28575" y="2617473"/>
            <a:ext cx="1720850" cy="738767"/>
          </a:xfrm>
          <a:prstGeom prst="rect">
            <a:avLst/>
          </a:prstGeom>
        </p:spPr>
        <p:txBody>
          <a:bodyPr/>
          <a:lstStyle>
            <a:lvl1pPr algn="ctr">
              <a:defRPr sz="1800" baseline="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pic>
        <p:nvPicPr>
          <p:cNvPr id="11" name="10 Imagen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620" y="5031198"/>
            <a:ext cx="648071" cy="63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546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Diapositiva imagén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8" y="1588"/>
            <a:ext cx="9151937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1588" y="704850"/>
            <a:ext cx="4641850" cy="420688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s-CO">
              <a:solidFill>
                <a:srgbClr val="008080"/>
              </a:solidFill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0" y="5006975"/>
            <a:ext cx="1279525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9213" y="5006975"/>
            <a:ext cx="1379537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7238" y="5099050"/>
            <a:ext cx="4445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1597" y="1537354"/>
            <a:ext cx="4572000" cy="35400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/>
              <a:t>Haga clic en el icono para agregar una imagen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8"/>
          </p:nvPr>
        </p:nvSpPr>
        <p:spPr>
          <a:xfrm>
            <a:off x="4788025" y="157428"/>
            <a:ext cx="4105151" cy="49199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311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496" y="696246"/>
            <a:ext cx="4553257" cy="541075"/>
          </a:xfrm>
          <a:prstGeom prst="rect">
            <a:avLst/>
          </a:prstGeom>
        </p:spPr>
        <p:txBody>
          <a:bodyPr/>
          <a:lstStyle>
            <a:lvl1pPr algn="l">
              <a:defRPr sz="2000" baseline="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quarter" idx="19"/>
          </p:nvPr>
        </p:nvSpPr>
        <p:spPr>
          <a:xfrm>
            <a:off x="611561" y="1297782"/>
            <a:ext cx="3965203" cy="11955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pic>
        <p:nvPicPr>
          <p:cNvPr id="13" name="12 Imagen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620" y="5031198"/>
            <a:ext cx="648071" cy="63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18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Diapositiva imáge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938" y="9525"/>
            <a:ext cx="9151938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-36513" y="-22225"/>
            <a:ext cx="9180513" cy="1063625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s-CO">
              <a:solidFill>
                <a:srgbClr val="008080"/>
              </a:solidFill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0" y="5006975"/>
            <a:ext cx="1279525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9213" y="5006975"/>
            <a:ext cx="1379537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7238" y="5099050"/>
            <a:ext cx="4445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14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0" y="997294"/>
            <a:ext cx="9144000" cy="408006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311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0218" y="97194"/>
            <a:ext cx="8742957" cy="1079569"/>
          </a:xfrm>
          <a:prstGeom prst="rect">
            <a:avLst/>
          </a:prstGeo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pic>
        <p:nvPicPr>
          <p:cNvPr id="12" name="11 Imagen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620" y="5031198"/>
            <a:ext cx="648071" cy="63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246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Diapositiva Gráfi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938" y="9525"/>
            <a:ext cx="9151938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-36513" y="-22225"/>
            <a:ext cx="9180513" cy="1063625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s-CO">
              <a:solidFill>
                <a:srgbClr val="008080"/>
              </a:solidFill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0" y="5006975"/>
            <a:ext cx="1279525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9213" y="5006975"/>
            <a:ext cx="1379537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7238" y="5099050"/>
            <a:ext cx="4445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1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0218" y="97194"/>
            <a:ext cx="8742957" cy="1079569"/>
          </a:xfrm>
          <a:prstGeom prst="rect">
            <a:avLst/>
          </a:prstGeo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SmartArt"/>
          <p:cNvSpPr>
            <a:spLocks noGrp="1"/>
          </p:cNvSpPr>
          <p:nvPr>
            <p:ph type="dgm" sz="quarter" idx="13"/>
          </p:nvPr>
        </p:nvSpPr>
        <p:spPr>
          <a:xfrm>
            <a:off x="150814" y="1117865"/>
            <a:ext cx="8885237" cy="39594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/>
              <a:t>Haga clic en el icono para agregar un elemento gráfico SmartArt</a:t>
            </a:r>
            <a:endParaRPr lang="es-ES" noProof="0" dirty="0"/>
          </a:p>
        </p:txBody>
      </p:sp>
      <p:pic>
        <p:nvPicPr>
          <p:cNvPr id="13" name="12 Imagen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620" y="5031198"/>
            <a:ext cx="648071" cy="63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25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Diapositiva Gráfi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2376488"/>
            <a:ext cx="9144000" cy="3221037"/>
          </a:xfrm>
          <a:prstGeom prst="rect">
            <a:avLst/>
          </a:prstGeom>
          <a:solidFill>
            <a:srgbClr val="00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0" hangingPunct="0">
              <a:spcBef>
                <a:spcPct val="20000"/>
              </a:spcBef>
              <a:defRPr/>
            </a:pPr>
            <a:endParaRPr lang="es-ES" dirty="0"/>
          </a:p>
        </p:txBody>
      </p:sp>
      <p:pic>
        <p:nvPicPr>
          <p:cNvPr id="3" name="Picture 2" descr="F:\CONTADURIA\CONTADURIA 2015\4. ABRIL\SERVICIO EN LINEA\servicios en linea 1-0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5113" cy="236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>
            <a:spLocks noChangeArrowheads="1"/>
          </p:cNvSpPr>
          <p:nvPr/>
        </p:nvSpPr>
        <p:spPr bwMode="auto">
          <a:xfrm>
            <a:off x="468313" y="2417763"/>
            <a:ext cx="8424862" cy="324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es-ES" altLang="es-ES" sz="1800">
                <a:solidFill>
                  <a:schemeClr val="bg1"/>
                </a:solidFill>
                <a:latin typeface="Calibri Light" pitchFamily="34" charset="0"/>
              </a:rPr>
              <a:t>1. Boletín de Deudores Morosos del Estado (BDME)</a:t>
            </a:r>
          </a:p>
          <a:p>
            <a:r>
              <a:rPr lang="es-ES" altLang="es-ES" sz="1800">
                <a:solidFill>
                  <a:schemeClr val="bg1"/>
                </a:solidFill>
                <a:latin typeface="Calibri Light" pitchFamily="34" charset="0"/>
              </a:rPr>
              <a:t>2. Información financiera, económica, social y ambiental</a:t>
            </a:r>
          </a:p>
          <a:p>
            <a:r>
              <a:rPr lang="es-ES" altLang="es-ES" sz="1800">
                <a:solidFill>
                  <a:schemeClr val="bg1"/>
                </a:solidFill>
                <a:latin typeface="Calibri Light" pitchFamily="34" charset="0"/>
              </a:rPr>
              <a:t>3. Normatividad contable pública</a:t>
            </a:r>
          </a:p>
          <a:p>
            <a:r>
              <a:rPr lang="es-ES" altLang="es-ES" sz="1800">
                <a:solidFill>
                  <a:schemeClr val="bg1"/>
                </a:solidFill>
                <a:latin typeface="Calibri Light" pitchFamily="34" charset="0"/>
              </a:rPr>
              <a:t>4. Asistencia y apoyo técnico</a:t>
            </a:r>
          </a:p>
          <a:p>
            <a:r>
              <a:rPr lang="es-ES" altLang="es-ES" sz="1800">
                <a:solidFill>
                  <a:schemeClr val="bg1"/>
                </a:solidFill>
                <a:latin typeface="Calibri Light" pitchFamily="34" charset="0"/>
              </a:rPr>
              <a:t>5. Solicitud de asignación de código institucional para el envío de la información financiera, económica, social y ambiental</a:t>
            </a:r>
          </a:p>
          <a:p>
            <a:r>
              <a:rPr lang="es-ES" altLang="es-ES" sz="1800">
                <a:solidFill>
                  <a:schemeClr val="bg1"/>
                </a:solidFill>
                <a:latin typeface="Calibri Light" pitchFamily="34" charset="0"/>
              </a:rPr>
              <a:t>6. Constancias de remisión e inclusión de la información financiera, económica social y ambiental de las entidades en la base de datos de la Contaduría General de la Nación</a:t>
            </a:r>
          </a:p>
          <a:p>
            <a:r>
              <a:rPr lang="es-ES" altLang="es-ES" sz="1800">
                <a:solidFill>
                  <a:schemeClr val="bg1"/>
                </a:solidFill>
                <a:latin typeface="Calibri Light" pitchFamily="34" charset="0"/>
              </a:rPr>
              <a:t>7. Emisión de conceptos y soluciones de consultas</a:t>
            </a:r>
          </a:p>
          <a:p>
            <a:r>
              <a:rPr lang="es-ES" altLang="es-ES" sz="1800">
                <a:solidFill>
                  <a:schemeClr val="bg1"/>
                </a:solidFill>
                <a:latin typeface="Calibri Light" pitchFamily="34" charset="0"/>
              </a:rPr>
              <a:t>8. Solicitudes específicas de capacitación</a:t>
            </a:r>
          </a:p>
        </p:txBody>
      </p:sp>
      <p:sp>
        <p:nvSpPr>
          <p:cNvPr id="5" name="11 CuadroTexto"/>
          <p:cNvSpPr txBox="1">
            <a:spLocks noChangeArrowheads="1"/>
          </p:cNvSpPr>
          <p:nvPr/>
        </p:nvSpPr>
        <p:spPr bwMode="auto">
          <a:xfrm>
            <a:off x="119063" y="5526088"/>
            <a:ext cx="29273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es-ES" altLang="es-ES" sz="1000"/>
              <a:t>Cuentas Claras, Estado Transparente</a:t>
            </a:r>
          </a:p>
        </p:txBody>
      </p:sp>
      <p:sp>
        <p:nvSpPr>
          <p:cNvPr id="6" name="12 CuadroTexto"/>
          <p:cNvSpPr txBox="1">
            <a:spLocks noChangeArrowheads="1"/>
          </p:cNvSpPr>
          <p:nvPr/>
        </p:nvSpPr>
        <p:spPr bwMode="auto">
          <a:xfrm>
            <a:off x="7380288" y="5521325"/>
            <a:ext cx="22320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es-ES" altLang="es-ES" sz="1000"/>
              <a:t>www.contaduria.gov.co</a:t>
            </a:r>
          </a:p>
        </p:txBody>
      </p:sp>
    </p:spTree>
    <p:extLst>
      <p:ext uri="{BB962C8B-B14F-4D97-AF65-F5344CB8AC3E}">
        <p14:creationId xmlns:p14="http://schemas.microsoft.com/office/powerpoint/2010/main" val="315125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0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000"/>
                            </p:stCondLst>
                            <p:childTnLst>
                              <p:par>
                                <p:cTn id="28" presetID="47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95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Diapositiva desped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13" y="-11113"/>
            <a:ext cx="9151937" cy="5715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5725" y="257175"/>
            <a:ext cx="1422400" cy="75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0488" y="-11113"/>
            <a:ext cx="2235200" cy="1098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11813" y="268288"/>
            <a:ext cx="630237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Rectángulo"/>
          <p:cNvSpPr>
            <a:spLocks noChangeArrowheads="1"/>
          </p:cNvSpPr>
          <p:nvPr/>
        </p:nvSpPr>
        <p:spPr bwMode="auto">
          <a:xfrm>
            <a:off x="3081338" y="3044825"/>
            <a:ext cx="18811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es-ES" altLang="es-ES" sz="1400" b="1" dirty="0">
                <a:latin typeface="Calibri" pitchFamily="34" charset="0"/>
                <a:cs typeface="+mn-cs"/>
              </a:rPr>
              <a:t> @</a:t>
            </a:r>
            <a:r>
              <a:rPr lang="es-ES" altLang="es-ES" sz="1400" b="1" dirty="0" err="1">
                <a:latin typeface="Calibri" pitchFamily="34" charset="0"/>
                <a:cs typeface="+mn-cs"/>
              </a:rPr>
              <a:t>Contaduria_CGN</a:t>
            </a:r>
            <a:endParaRPr lang="es-ES" altLang="es-ES" sz="1400" b="1" dirty="0">
              <a:latin typeface="Calibri" pitchFamily="34" charset="0"/>
              <a:cs typeface="+mn-cs"/>
            </a:endParaRPr>
          </a:p>
        </p:txBody>
      </p:sp>
      <p:sp>
        <p:nvSpPr>
          <p:cNvPr id="8" name="7 CuadroTexto"/>
          <p:cNvSpPr txBox="1">
            <a:spLocks noChangeArrowheads="1"/>
          </p:cNvSpPr>
          <p:nvPr/>
        </p:nvSpPr>
        <p:spPr bwMode="auto">
          <a:xfrm>
            <a:off x="419100" y="1717675"/>
            <a:ext cx="82851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0" hangingPunct="0">
              <a:spcBef>
                <a:spcPct val="20000"/>
              </a:spcBef>
              <a:defRPr/>
            </a:pPr>
            <a:r>
              <a:rPr lang="es-CO" altLang="es-CO" sz="3200" i="1" dirty="0">
                <a:latin typeface="Calibri" pitchFamily="34" charset="0"/>
              </a:rPr>
              <a:t>“POR PERMITIRNOS HACER PÚBLICO 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542270" y="841276"/>
            <a:ext cx="5991717" cy="110799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6600" kern="0" cap="all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stA="29000" endPos="43000" dir="5400000" sy="-100000" algn="bl" rotWithShape="0"/>
                </a:effectLst>
                <a:latin typeface="Calibri"/>
                <a:cs typeface="+mn-cs"/>
              </a:rPr>
              <a:t>G  r  a  c  i  a  s</a:t>
            </a:r>
          </a:p>
        </p:txBody>
      </p:sp>
      <p:pic>
        <p:nvPicPr>
          <p:cNvPr id="10" name="Picture 4" descr="http://www.ignition-mktg.com/wp-content/uploads/2014/07/Social-Media-Icons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6538" y="4683125"/>
            <a:ext cx="5207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http://www.ignition-mktg.com/wp-content/uploads/2014/07/Social-Media-Icons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7300" y="2974975"/>
            <a:ext cx="4857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http://www.ignition-mktg.com/wp-content/uploads/2014/07/Social-Media-Icons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9900" y="3532188"/>
            <a:ext cx="493713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7738" y="5035550"/>
            <a:ext cx="557212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13 Rectángulo"/>
          <p:cNvSpPr>
            <a:spLocks noChangeArrowheads="1"/>
          </p:cNvSpPr>
          <p:nvPr/>
        </p:nvSpPr>
        <p:spPr bwMode="auto">
          <a:xfrm>
            <a:off x="3402013" y="2114550"/>
            <a:ext cx="231933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r>
              <a:rPr lang="es-CO" altLang="es-CO" sz="3200" b="1" i="1" dirty="0">
                <a:latin typeface="Calibri" pitchFamily="34" charset="0"/>
                <a:cs typeface="+mn-cs"/>
              </a:rPr>
              <a:t>LO</a:t>
            </a:r>
            <a:r>
              <a:rPr lang="es-CO" altLang="es-CO" sz="1800" i="1" dirty="0">
                <a:latin typeface="Calibri" pitchFamily="34" charset="0"/>
                <a:cs typeface="+mn-cs"/>
              </a:rPr>
              <a:t> </a:t>
            </a:r>
            <a:r>
              <a:rPr lang="es-CO" altLang="es-CO" sz="3200" b="1" i="1" dirty="0">
                <a:latin typeface="Calibri" pitchFamily="34" charset="0"/>
                <a:cs typeface="+mn-cs"/>
              </a:rPr>
              <a:t>PÚBLICO</a:t>
            </a:r>
            <a:r>
              <a:rPr lang="es-CO" altLang="es-CO" sz="1800" i="1" dirty="0">
                <a:latin typeface="Calibri" pitchFamily="34" charset="0"/>
                <a:cs typeface="+mn-cs"/>
              </a:rPr>
              <a:t> ”</a:t>
            </a:r>
          </a:p>
        </p:txBody>
      </p:sp>
      <p:sp>
        <p:nvSpPr>
          <p:cNvPr id="15" name="15 Rectángulo"/>
          <p:cNvSpPr>
            <a:spLocks noChangeArrowheads="1"/>
          </p:cNvSpPr>
          <p:nvPr/>
        </p:nvSpPr>
        <p:spPr bwMode="auto">
          <a:xfrm>
            <a:off x="3641725" y="3544888"/>
            <a:ext cx="15986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es-ES" altLang="es-ES" sz="1400" b="1" dirty="0" err="1">
                <a:latin typeface="Calibri" pitchFamily="34" charset="0"/>
                <a:cs typeface="+mn-cs"/>
              </a:rPr>
              <a:t>CGNOficial</a:t>
            </a:r>
            <a:endParaRPr lang="es-ES" altLang="es-ES" sz="1400" b="1" dirty="0">
              <a:latin typeface="Calibri" pitchFamily="34" charset="0"/>
              <a:cs typeface="+mn-cs"/>
            </a:endParaRPr>
          </a:p>
        </p:txBody>
      </p:sp>
      <p:pic>
        <p:nvPicPr>
          <p:cNvPr id="16" name="Picture 12" descr="http://www.ignition-mktg.com/wp-content/uploads/2014/07/Social-Media-Icons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33763" y="4179888"/>
            <a:ext cx="50800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http://www.cartagenacaribe.com/images/boton-contactenos.pn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0438" y="4011613"/>
            <a:ext cx="166846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14 Rectángulo"/>
          <p:cNvSpPr>
            <a:spLocks noChangeArrowheads="1"/>
          </p:cNvSpPr>
          <p:nvPr/>
        </p:nvSpPr>
        <p:spPr bwMode="auto">
          <a:xfrm>
            <a:off x="5435600" y="5173663"/>
            <a:ext cx="2417763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es-ES" altLang="es-ES" sz="1400" b="1" dirty="0">
                <a:latin typeface="Calibri" pitchFamily="34" charset="0"/>
                <a:cs typeface="+mn-cs"/>
              </a:rPr>
              <a:t>@</a:t>
            </a:r>
            <a:r>
              <a:rPr lang="es-ES" altLang="es-ES" sz="1400" b="1" dirty="0" err="1">
                <a:latin typeface="Calibri" pitchFamily="34" charset="0"/>
                <a:cs typeface="+mn-cs"/>
              </a:rPr>
              <a:t>contaduriacgn</a:t>
            </a:r>
            <a:endParaRPr lang="es-ES" altLang="es-ES" sz="1400" b="1" dirty="0">
              <a:latin typeface="Calibri" pitchFamily="34" charset="0"/>
              <a:cs typeface="+mn-cs"/>
            </a:endParaRPr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auto">
          <a:xfrm>
            <a:off x="4727575" y="4657725"/>
            <a:ext cx="3013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es-ES" altLang="es-ES" sz="1400" b="1" dirty="0">
                <a:latin typeface="Calibri" pitchFamily="34" charset="0"/>
                <a:cs typeface="+mn-cs"/>
              </a:rPr>
              <a:t>+</a:t>
            </a:r>
            <a:r>
              <a:rPr lang="es-ES" altLang="es-ES" sz="1400" b="1" dirty="0" err="1">
                <a:latin typeface="Calibri" pitchFamily="34" charset="0"/>
                <a:cs typeface="+mn-cs"/>
              </a:rPr>
              <a:t>ContaduríaGeneraldelaNaciónCG</a:t>
            </a:r>
            <a:endParaRPr lang="es-ES" altLang="es-ES" sz="1400" b="1" dirty="0">
              <a:latin typeface="Calibri" pitchFamily="34" charset="0"/>
              <a:cs typeface="+mn-cs"/>
            </a:endParaRPr>
          </a:p>
        </p:txBody>
      </p:sp>
      <p:sp>
        <p:nvSpPr>
          <p:cNvPr id="20" name="20 Rectángulo"/>
          <p:cNvSpPr>
            <a:spLocks noChangeArrowheads="1"/>
          </p:cNvSpPr>
          <p:nvPr/>
        </p:nvSpPr>
        <p:spPr bwMode="auto">
          <a:xfrm>
            <a:off x="3941763" y="4157663"/>
            <a:ext cx="32591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es-ES" altLang="es-ES" sz="1400" b="1" dirty="0">
                <a:latin typeface="Calibri" pitchFamily="34" charset="0"/>
                <a:cs typeface="+mn-cs"/>
              </a:rPr>
              <a:t>Contaduría-General-de-la-Nación</a:t>
            </a:r>
          </a:p>
        </p:txBody>
      </p:sp>
      <p:sp>
        <p:nvSpPr>
          <p:cNvPr id="54" name="18 Marcador de texto"/>
          <p:cNvSpPr>
            <a:spLocks noGrp="1"/>
          </p:cNvSpPr>
          <p:nvPr>
            <p:ph type="body" sz="quarter" idx="11"/>
          </p:nvPr>
        </p:nvSpPr>
        <p:spPr>
          <a:xfrm>
            <a:off x="622632" y="2641476"/>
            <a:ext cx="8081631" cy="350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s-ES" sz="1800" b="0" baseline="0" dirty="0" smtClean="0">
                <a:solidFill>
                  <a:schemeClr val="bg1">
                    <a:lumMod val="50000"/>
                  </a:schemeClr>
                </a:solidFill>
                <a:latin typeface="Sylfaen"/>
                <a:ea typeface="+mn-ea"/>
                <a:cs typeface="+mn-cs"/>
              </a:defRPr>
            </a:lvl1pPr>
            <a:lvl4pPr marL="1371600" indent="0" algn="ctr">
              <a:buNone/>
              <a:defRPr sz="1600"/>
            </a:lvl4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pic>
        <p:nvPicPr>
          <p:cNvPr id="22" name="21 Imagen"/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620" y="5031198"/>
            <a:ext cx="648071" cy="63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931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750"/>
                            </p:stCondLst>
                            <p:childTnLst>
                              <p:par>
                                <p:cTn id="2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250"/>
                            </p:stCondLst>
                            <p:childTnLst>
                              <p:par>
                                <p:cTn id="2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750"/>
                            </p:stCondLst>
                            <p:childTnLst>
                              <p:par>
                                <p:cTn id="3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250"/>
                            </p:stCondLst>
                            <p:childTnLst>
                              <p:par>
                                <p:cTn id="4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750"/>
                            </p:stCondLst>
                            <p:childTnLst>
                              <p:par>
                                <p:cTn id="4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2250"/>
                            </p:stCondLst>
                            <p:childTnLst>
                              <p:par>
                                <p:cTn id="5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750"/>
                            </p:stCondLst>
                            <p:childTnLst>
                              <p:par>
                                <p:cTn id="6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3250"/>
                            </p:stCondLst>
                            <p:childTnLst>
                              <p:par>
                                <p:cTn id="7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750"/>
                            </p:stCondLst>
                            <p:childTnLst>
                              <p:par>
                                <p:cTn id="7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250"/>
                            </p:stCondLst>
                            <p:childTnLst>
                              <p:par>
                                <p:cTn id="8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4" grpId="0"/>
      <p:bldP spid="15" grpId="0"/>
      <p:bldP spid="18" grpId="0"/>
      <p:bldP spid="19" grpId="0"/>
      <p:bldP spid="20" grpId="0"/>
    </p:bldLst>
  </p:timing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 userDrawn="1"/>
        </p:nvSpPr>
        <p:spPr bwMode="auto"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2" name="1 Image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57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004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 userDrawn="1"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280" y="7916"/>
            <a:ext cx="9132152" cy="3881696"/>
          </a:xfrm>
          <a:prstGeom prst="rect">
            <a:avLst/>
          </a:prstGeom>
        </p:spPr>
      </p:pic>
      <p:pic>
        <p:nvPicPr>
          <p:cNvPr id="10" name="9 Imagen"/>
          <p:cNvPicPr>
            <a:picLocks noChangeAspect="1"/>
          </p:cNvPicPr>
          <p:nvPr userDrawn="1"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993" y="3318223"/>
            <a:ext cx="9132152" cy="2402181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1800" y="797717"/>
            <a:ext cx="2875779" cy="3721596"/>
          </a:xfrm>
          <a:prstGeom prst="rect">
            <a:avLst/>
          </a:prstGeom>
        </p:spPr>
      </p:pic>
      <p:sp>
        <p:nvSpPr>
          <p:cNvPr id="6" name="Rectangle 7"/>
          <p:cNvSpPr txBox="1">
            <a:spLocks noChangeArrowheads="1"/>
          </p:cNvSpPr>
          <p:nvPr/>
        </p:nvSpPr>
        <p:spPr>
          <a:xfrm>
            <a:off x="2364085" y="4180940"/>
            <a:ext cx="3648075" cy="100806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es-CO" sz="2000" b="0" i="1" dirty="0">
                <a:solidFill>
                  <a:schemeClr val="accent1">
                    <a:lumMod val="50000"/>
                  </a:schemeClr>
                </a:solidFill>
              </a:rPr>
              <a:t>Cuentas Claras, </a:t>
            </a:r>
          </a:p>
          <a:p>
            <a:pPr>
              <a:defRPr/>
            </a:pPr>
            <a:r>
              <a:rPr lang="es-CO" sz="2000" b="0" i="1" dirty="0">
                <a:solidFill>
                  <a:schemeClr val="accent1">
                    <a:lumMod val="50000"/>
                  </a:schemeClr>
                </a:solidFill>
              </a:rPr>
              <a:t>Estado Transparente</a:t>
            </a:r>
            <a:endParaRPr lang="es-ES" sz="2000" b="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1" r:id="rId9"/>
    <p:sldLayoutId id="2147483900" r:id="rId10"/>
  </p:sldLayoutIdLst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21.xml"/><Relationship Id="rId4" Type="http://schemas.openxmlformats.org/officeDocument/2006/relationships/chart" Target="../charts/chart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e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26.xml"/><Relationship Id="rId4" Type="http://schemas.openxmlformats.org/officeDocument/2006/relationships/chart" Target="../charts/char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30.xml"/><Relationship Id="rId4" Type="http://schemas.openxmlformats.org/officeDocument/2006/relationships/chart" Target="../charts/chart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38.xml"/><Relationship Id="rId4" Type="http://schemas.openxmlformats.org/officeDocument/2006/relationships/chart" Target="../charts/chart3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42.xml"/><Relationship Id="rId4" Type="http://schemas.openxmlformats.org/officeDocument/2006/relationships/chart" Target="../charts/chart4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4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Título"/>
          <p:cNvSpPr txBox="1">
            <a:spLocks/>
          </p:cNvSpPr>
          <p:nvPr/>
        </p:nvSpPr>
        <p:spPr bwMode="auto">
          <a:xfrm>
            <a:off x="72008" y="625252"/>
            <a:ext cx="5508104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r>
              <a:rPr lang="es-CO" sz="2900" kern="0" dirty="0"/>
              <a:t>Composición del Activo 2015</a:t>
            </a:r>
          </a:p>
        </p:txBody>
      </p:sp>
      <p:graphicFrame>
        <p:nvGraphicFramePr>
          <p:cNvPr id="4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8297712"/>
              </p:ext>
            </p:extLst>
          </p:nvPr>
        </p:nvGraphicFramePr>
        <p:xfrm>
          <a:off x="1115616" y="1201316"/>
          <a:ext cx="6480720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1495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ángulo 34"/>
          <p:cNvSpPr/>
          <p:nvPr/>
        </p:nvSpPr>
        <p:spPr bwMode="auto">
          <a:xfrm>
            <a:off x="5722312" y="4871544"/>
            <a:ext cx="3419872" cy="84127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" name="8 Título"/>
          <p:cNvSpPr>
            <a:spLocks noGrp="1"/>
          </p:cNvSpPr>
          <p:nvPr>
            <p:ph type="ctrTitle"/>
          </p:nvPr>
        </p:nvSpPr>
        <p:spPr bwMode="auto">
          <a:xfrm>
            <a:off x="809418" y="120229"/>
            <a:ext cx="7824423" cy="10810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s-ES" sz="2800" dirty="0">
                <a:solidFill>
                  <a:srgbClr val="FFFFFF"/>
                </a:solidFill>
              </a:rPr>
              <a:t>Conceptos más representativos de los Activos del Nivel Nacional 2015</a:t>
            </a:r>
            <a:endParaRPr lang="es-ES" altLang="es-ES" sz="2800" dirty="0">
              <a:solidFill>
                <a:srgbClr val="FFFFFF"/>
              </a:solidFill>
            </a:endParaRPr>
          </a:p>
        </p:txBody>
      </p:sp>
      <p:graphicFrame>
        <p:nvGraphicFramePr>
          <p:cNvPr id="30" name="Gráfico 29"/>
          <p:cNvGraphicFramePr/>
          <p:nvPr>
            <p:extLst>
              <p:ext uri="{D42A27DB-BD31-4B8C-83A1-F6EECF244321}">
                <p14:modId xmlns:p14="http://schemas.microsoft.com/office/powerpoint/2010/main" val="1636193511"/>
              </p:ext>
            </p:extLst>
          </p:nvPr>
        </p:nvGraphicFramePr>
        <p:xfrm>
          <a:off x="0" y="1044278"/>
          <a:ext cx="3779912" cy="3397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1" name="Gráfico 30"/>
          <p:cNvGraphicFramePr/>
          <p:nvPr>
            <p:extLst>
              <p:ext uri="{D42A27DB-BD31-4B8C-83A1-F6EECF244321}">
                <p14:modId xmlns:p14="http://schemas.microsoft.com/office/powerpoint/2010/main" val="2858426316"/>
              </p:ext>
            </p:extLst>
          </p:nvPr>
        </p:nvGraphicFramePr>
        <p:xfrm>
          <a:off x="4716016" y="1035092"/>
          <a:ext cx="4440796" cy="3713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2" name="Gráfico 31"/>
          <p:cNvGraphicFramePr/>
          <p:nvPr>
            <p:extLst>
              <p:ext uri="{D42A27DB-BD31-4B8C-83A1-F6EECF244321}">
                <p14:modId xmlns:p14="http://schemas.microsoft.com/office/powerpoint/2010/main" val="2587544623"/>
              </p:ext>
            </p:extLst>
          </p:nvPr>
        </p:nvGraphicFramePr>
        <p:xfrm>
          <a:off x="2555776" y="2125365"/>
          <a:ext cx="3792270" cy="3538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2963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Título"/>
          <p:cNvSpPr txBox="1">
            <a:spLocks/>
          </p:cNvSpPr>
          <p:nvPr/>
        </p:nvSpPr>
        <p:spPr bwMode="auto">
          <a:xfrm>
            <a:off x="72008" y="625252"/>
            <a:ext cx="5508104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r>
              <a:rPr lang="es-CO" sz="2900" kern="0" dirty="0"/>
              <a:t>Composición del Pasivo 2015</a:t>
            </a:r>
          </a:p>
        </p:txBody>
      </p:sp>
      <p:graphicFrame>
        <p:nvGraphicFramePr>
          <p:cNvPr id="7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8860046"/>
              </p:ext>
            </p:extLst>
          </p:nvPr>
        </p:nvGraphicFramePr>
        <p:xfrm>
          <a:off x="755576" y="1129308"/>
          <a:ext cx="7128792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2447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/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4415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ángulo 34"/>
          <p:cNvSpPr/>
          <p:nvPr/>
        </p:nvSpPr>
        <p:spPr bwMode="auto">
          <a:xfrm>
            <a:off x="5722312" y="4871544"/>
            <a:ext cx="3419872" cy="84127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" name="8 Título"/>
          <p:cNvSpPr>
            <a:spLocks noGrp="1"/>
          </p:cNvSpPr>
          <p:nvPr>
            <p:ph type="ctrTitle"/>
          </p:nvPr>
        </p:nvSpPr>
        <p:spPr bwMode="auto">
          <a:xfrm>
            <a:off x="809418" y="120229"/>
            <a:ext cx="7824423" cy="10810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s-ES" sz="2800" dirty="0">
                <a:solidFill>
                  <a:srgbClr val="FFFFFF"/>
                </a:solidFill>
              </a:rPr>
              <a:t>Conceptos más representativos de los Pasivos del Nivel Nacional 2015</a:t>
            </a:r>
            <a:endParaRPr lang="es-ES" altLang="es-ES" sz="2800" dirty="0">
              <a:solidFill>
                <a:srgbClr val="FFFFFF"/>
              </a:solidFill>
            </a:endParaRPr>
          </a:p>
        </p:txBody>
      </p:sp>
      <p:graphicFrame>
        <p:nvGraphicFramePr>
          <p:cNvPr id="30" name="Gráfico 29"/>
          <p:cNvGraphicFramePr/>
          <p:nvPr>
            <p:extLst>
              <p:ext uri="{D42A27DB-BD31-4B8C-83A1-F6EECF244321}">
                <p14:modId xmlns:p14="http://schemas.microsoft.com/office/powerpoint/2010/main" val="2696062149"/>
              </p:ext>
            </p:extLst>
          </p:nvPr>
        </p:nvGraphicFramePr>
        <p:xfrm>
          <a:off x="0" y="1044278"/>
          <a:ext cx="3779912" cy="3397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1" name="Gráfico 30"/>
          <p:cNvGraphicFramePr/>
          <p:nvPr>
            <p:extLst>
              <p:ext uri="{D42A27DB-BD31-4B8C-83A1-F6EECF244321}">
                <p14:modId xmlns:p14="http://schemas.microsoft.com/office/powerpoint/2010/main" val="2792287102"/>
              </p:ext>
            </p:extLst>
          </p:nvPr>
        </p:nvGraphicFramePr>
        <p:xfrm>
          <a:off x="4716016" y="1035092"/>
          <a:ext cx="4440796" cy="3713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2" name="Gráfico 31"/>
          <p:cNvGraphicFramePr/>
          <p:nvPr>
            <p:extLst>
              <p:ext uri="{D42A27DB-BD31-4B8C-83A1-F6EECF244321}">
                <p14:modId xmlns:p14="http://schemas.microsoft.com/office/powerpoint/2010/main" val="4261084292"/>
              </p:ext>
            </p:extLst>
          </p:nvPr>
        </p:nvGraphicFramePr>
        <p:xfrm>
          <a:off x="2555776" y="2125365"/>
          <a:ext cx="3792270" cy="3538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70050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Título"/>
          <p:cNvSpPr txBox="1">
            <a:spLocks/>
          </p:cNvSpPr>
          <p:nvPr/>
        </p:nvSpPr>
        <p:spPr bwMode="auto">
          <a:xfrm>
            <a:off x="144016" y="697260"/>
            <a:ext cx="5508104" cy="37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r>
              <a:rPr lang="es-CO" kern="0" dirty="0"/>
              <a:t>Evolución conceptos Pasivo pensional</a:t>
            </a:r>
          </a:p>
        </p:txBody>
      </p:sp>
      <p:graphicFrame>
        <p:nvGraphicFramePr>
          <p:cNvPr id="7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0867410"/>
              </p:ext>
            </p:extLst>
          </p:nvPr>
        </p:nvGraphicFramePr>
        <p:xfrm>
          <a:off x="1115616" y="913284"/>
          <a:ext cx="7344815" cy="4320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988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Título"/>
          <p:cNvSpPr txBox="1">
            <a:spLocks/>
          </p:cNvSpPr>
          <p:nvPr/>
        </p:nvSpPr>
        <p:spPr bwMode="auto">
          <a:xfrm>
            <a:off x="-36512" y="683404"/>
            <a:ext cx="5508104" cy="949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r>
              <a:rPr lang="es-CO" sz="2300" kern="0" dirty="0"/>
              <a:t>Acciones Judiciales contra la Nación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4688012" y="4174628"/>
            <a:ext cx="44559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Entidades con mayores variaciones por concepto de Pretensiones:</a:t>
            </a:r>
          </a:p>
          <a:p>
            <a:r>
              <a:rPr lang="es-CO" sz="1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es-CO" sz="1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Ministerio de Defensa Nacional 	           $604.931,8 MM</a:t>
            </a:r>
          </a:p>
          <a:p>
            <a:pPr marL="342900" indent="-342900">
              <a:buFontTx/>
              <a:buChar char="-"/>
            </a:pPr>
            <a:r>
              <a:rPr lang="es-CO" sz="1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Ministerio de Hacienda y Crédito Público:     $271.047,4 MM</a:t>
            </a:r>
          </a:p>
        </p:txBody>
      </p:sp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1850607588"/>
              </p:ext>
            </p:extLst>
          </p:nvPr>
        </p:nvGraphicFramePr>
        <p:xfrm>
          <a:off x="-234404" y="0"/>
          <a:ext cx="7542708" cy="5701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4570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Título"/>
          <p:cNvSpPr txBox="1">
            <a:spLocks/>
          </p:cNvSpPr>
          <p:nvPr/>
        </p:nvSpPr>
        <p:spPr bwMode="auto">
          <a:xfrm>
            <a:off x="179512" y="683404"/>
            <a:ext cx="5508104" cy="949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r>
              <a:rPr lang="es-CO" sz="2300" kern="0" dirty="0"/>
              <a:t>  Patrimonio Nivel Nacional</a:t>
            </a:r>
          </a:p>
        </p:txBody>
      </p:sp>
      <p:graphicFrame>
        <p:nvGraphicFramePr>
          <p:cNvPr id="7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3181541"/>
              </p:ext>
            </p:extLst>
          </p:nvPr>
        </p:nvGraphicFramePr>
        <p:xfrm>
          <a:off x="45186" y="1158384"/>
          <a:ext cx="4022758" cy="3787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3943438"/>
              </p:ext>
            </p:extLst>
          </p:nvPr>
        </p:nvGraphicFramePr>
        <p:xfrm>
          <a:off x="4141004" y="1158384"/>
          <a:ext cx="4976900" cy="374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2666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Título"/>
          <p:cNvSpPr txBox="1">
            <a:spLocks/>
          </p:cNvSpPr>
          <p:nvPr/>
        </p:nvSpPr>
        <p:spPr bwMode="auto">
          <a:xfrm>
            <a:off x="144016" y="755412"/>
            <a:ext cx="5508104" cy="37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r>
              <a:rPr lang="es-CO" sz="1800" kern="0" dirty="0"/>
              <a:t>Impacto por la Transición (Res. 743 de 2013)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152775"/>
              </p:ext>
            </p:extLst>
          </p:nvPr>
        </p:nvGraphicFramePr>
        <p:xfrm>
          <a:off x="539552" y="1201314"/>
          <a:ext cx="8496944" cy="3888441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329978">
                  <a:extLst>
                    <a:ext uri="{9D8B030D-6E8A-4147-A177-3AD203B41FA5}">
                      <a16:colId xmlns:a16="http://schemas.microsoft.com/office/drawing/2014/main" val="3386760178"/>
                    </a:ext>
                  </a:extLst>
                </a:gridCol>
                <a:gridCol w="4105753">
                  <a:extLst>
                    <a:ext uri="{9D8B030D-6E8A-4147-A177-3AD203B41FA5}">
                      <a16:colId xmlns:a16="http://schemas.microsoft.com/office/drawing/2014/main" val="2874752069"/>
                    </a:ext>
                  </a:extLst>
                </a:gridCol>
                <a:gridCol w="1373244">
                  <a:extLst>
                    <a:ext uri="{9D8B030D-6E8A-4147-A177-3AD203B41FA5}">
                      <a16:colId xmlns:a16="http://schemas.microsoft.com/office/drawing/2014/main" val="1212951640"/>
                    </a:ext>
                  </a:extLst>
                </a:gridCol>
                <a:gridCol w="1486380">
                  <a:extLst>
                    <a:ext uri="{9D8B030D-6E8A-4147-A177-3AD203B41FA5}">
                      <a16:colId xmlns:a16="http://schemas.microsoft.com/office/drawing/2014/main" val="871560641"/>
                    </a:ext>
                  </a:extLst>
                </a:gridCol>
                <a:gridCol w="1201589">
                  <a:extLst>
                    <a:ext uri="{9D8B030D-6E8A-4147-A177-3AD203B41FA5}">
                      <a16:colId xmlns:a16="http://schemas.microsoft.com/office/drawing/2014/main" val="2421054648"/>
                    </a:ext>
                  </a:extLst>
                </a:gridCol>
              </a:tblGrid>
              <a:tr h="2708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No.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ENTIDAD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INCREMENTOS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DISMINUCIONES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VALOR NETO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698496751"/>
                  </a:ext>
                </a:extLst>
              </a:tr>
              <a:tr h="26836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1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Ecopetrol S.A.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200" u="none" strike="noStrike">
                          <a:effectLst/>
                        </a:rPr>
                        <a:t>6.975,5 </a:t>
                      </a:r>
                      <a:endParaRPr lang="es-CO" sz="12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>
                          <a:effectLst/>
                        </a:rPr>
                        <a:t> 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200" u="none" strike="noStrike">
                          <a:effectLst/>
                        </a:rPr>
                        <a:t>6.975,5 </a:t>
                      </a:r>
                      <a:endParaRPr lang="es-CO" sz="12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518955"/>
                  </a:ext>
                </a:extLst>
              </a:tr>
              <a:tr h="26836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2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La Previsora S.A. (Compañía de Seguros Generales)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>
                          <a:effectLst/>
                        </a:rPr>
                        <a:t> 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200" u="none" strike="noStrike">
                          <a:effectLst/>
                        </a:rPr>
                        <a:t>(3,7)</a:t>
                      </a:r>
                      <a:endParaRPr lang="es-CO" sz="12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200" u="none" strike="noStrike">
                          <a:effectLst/>
                        </a:rPr>
                        <a:t>(3,7)</a:t>
                      </a:r>
                      <a:endParaRPr lang="es-CO" sz="12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566261"/>
                  </a:ext>
                </a:extLst>
              </a:tr>
              <a:tr h="26836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3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Fiduciaria Agraria S.A.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200" u="none" strike="noStrike">
                          <a:effectLst/>
                        </a:rPr>
                        <a:t>2,6 </a:t>
                      </a:r>
                      <a:endParaRPr lang="es-CO" sz="12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>
                          <a:effectLst/>
                        </a:rPr>
                        <a:t> 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200" u="none" strike="noStrike">
                          <a:effectLst/>
                        </a:rPr>
                        <a:t>2,6 </a:t>
                      </a:r>
                      <a:endParaRPr lang="es-CO" sz="12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963945"/>
                  </a:ext>
                </a:extLst>
              </a:tr>
              <a:tr h="26836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4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Banco Agrario de Colombia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 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200" u="none" strike="noStrike">
                          <a:effectLst/>
                        </a:rPr>
                        <a:t>(33,7)</a:t>
                      </a:r>
                      <a:endParaRPr lang="es-CO" sz="12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200" u="none" strike="noStrike">
                          <a:effectLst/>
                        </a:rPr>
                        <a:t>(33,7)</a:t>
                      </a:r>
                      <a:endParaRPr lang="es-CO" sz="12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247819"/>
                  </a:ext>
                </a:extLst>
              </a:tr>
              <a:tr h="26836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5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Polipropileno del Caribe S.A.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200" u="none" strike="noStrike" dirty="0">
                          <a:effectLst/>
                        </a:rPr>
                        <a:t>175,8 </a:t>
                      </a:r>
                      <a:endParaRPr lang="es-CO" sz="1200" b="0" i="0" u="none" strike="noStrike" dirty="0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>
                          <a:effectLst/>
                        </a:rPr>
                        <a:t> 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200" u="none" strike="noStrike">
                          <a:effectLst/>
                        </a:rPr>
                        <a:t>175,8 </a:t>
                      </a:r>
                      <a:endParaRPr lang="es-CO" sz="12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4453770"/>
                  </a:ext>
                </a:extLst>
              </a:tr>
              <a:tr h="26836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6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>
                          <a:effectLst/>
                        </a:rPr>
                        <a:t>Bioenergy S.A.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 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(40,3)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200" u="none" strike="noStrike">
                          <a:effectLst/>
                        </a:rPr>
                        <a:t>(40,3)</a:t>
                      </a:r>
                      <a:endParaRPr lang="es-CO" sz="12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847934"/>
                  </a:ext>
                </a:extLst>
              </a:tr>
              <a:tr h="26836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7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>
                          <a:effectLst/>
                        </a:rPr>
                        <a:t>Oleoducto de Colombia S.A.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200" u="none" strike="noStrike" dirty="0">
                          <a:effectLst/>
                        </a:rPr>
                        <a:t>548,7 </a:t>
                      </a:r>
                      <a:endParaRPr lang="es-CO" sz="1200" b="0" i="0" u="none" strike="noStrike" dirty="0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 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200" u="none" strike="noStrike">
                          <a:effectLst/>
                        </a:rPr>
                        <a:t>548,7 </a:t>
                      </a:r>
                      <a:endParaRPr lang="es-CO" sz="12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8995577"/>
                  </a:ext>
                </a:extLst>
              </a:tr>
              <a:tr h="26836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8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>
                          <a:effectLst/>
                        </a:rPr>
                        <a:t>Refinería de Cartagena S.A.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200" u="none" strike="noStrike">
                          <a:effectLst/>
                        </a:rPr>
                        <a:t>626,4 </a:t>
                      </a:r>
                      <a:endParaRPr lang="es-CO" sz="12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 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200" u="none" strike="noStrike">
                          <a:effectLst/>
                        </a:rPr>
                        <a:t>626,4 </a:t>
                      </a:r>
                      <a:endParaRPr lang="es-CO" sz="12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4223421"/>
                  </a:ext>
                </a:extLst>
              </a:tr>
              <a:tr h="26836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9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>
                          <a:effectLst/>
                        </a:rPr>
                        <a:t>Oleoducto Central S.A.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200" u="none" strike="noStrike">
                          <a:effectLst/>
                        </a:rPr>
                        <a:t>1.209,0 </a:t>
                      </a:r>
                      <a:endParaRPr lang="es-CO" sz="12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 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200" u="none" strike="noStrike" dirty="0">
                          <a:effectLst/>
                        </a:rPr>
                        <a:t>1.209,0 </a:t>
                      </a:r>
                      <a:endParaRPr lang="es-CO" sz="1200" b="0" i="0" u="none" strike="noStrike" dirty="0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7541819"/>
                  </a:ext>
                </a:extLst>
              </a:tr>
              <a:tr h="26836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10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>
                          <a:effectLst/>
                        </a:rPr>
                        <a:t>Bioenergy Zona Franca S.A.S.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>
                          <a:effectLst/>
                        </a:rPr>
                        <a:t> 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200" u="none" strike="noStrike" dirty="0">
                          <a:effectLst/>
                        </a:rPr>
                        <a:t>(20,3)</a:t>
                      </a:r>
                      <a:endParaRPr lang="es-CO" sz="1200" b="0" i="0" u="none" strike="noStrike" dirty="0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200" u="none" strike="noStrike" dirty="0">
                          <a:effectLst/>
                        </a:rPr>
                        <a:t>(20,3)</a:t>
                      </a:r>
                      <a:endParaRPr lang="es-CO" sz="1200" b="0" i="0" u="none" strike="noStrike" dirty="0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1794251"/>
                  </a:ext>
                </a:extLst>
              </a:tr>
              <a:tr h="26836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11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Compounding and Masterbatching Industry Limitada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200" u="none" strike="noStrike">
                          <a:effectLst/>
                        </a:rPr>
                        <a:t>15,7 </a:t>
                      </a:r>
                      <a:endParaRPr lang="es-CO" sz="12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200" u="none" strike="noStrike" dirty="0">
                          <a:effectLst/>
                        </a:rPr>
                        <a:t> </a:t>
                      </a:r>
                      <a:endParaRPr lang="es-CO" sz="1200" b="0" i="0" u="none" strike="noStrike" dirty="0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200" u="none" strike="noStrike" dirty="0">
                          <a:effectLst/>
                        </a:rPr>
                        <a:t>15,7 </a:t>
                      </a:r>
                      <a:endParaRPr lang="es-CO" sz="1200" b="0" i="0" u="none" strike="noStrike" dirty="0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5918639"/>
                  </a:ext>
                </a:extLst>
              </a:tr>
              <a:tr h="35781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12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>
                          <a:effectLst/>
                        </a:rPr>
                        <a:t>Cenit Transporte y Logística de Hidrocarburos S.A.S.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200" u="none" strike="noStrike">
                          <a:effectLst/>
                        </a:rPr>
                        <a:t>386,2 </a:t>
                      </a:r>
                      <a:endParaRPr lang="es-CO" sz="12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 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200" u="none" strike="noStrike" dirty="0">
                          <a:effectLst/>
                        </a:rPr>
                        <a:t>386,2 </a:t>
                      </a:r>
                      <a:endParaRPr lang="es-CO" sz="1200" b="0" i="0" u="none" strike="noStrike" dirty="0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9339253"/>
                  </a:ext>
                </a:extLst>
              </a:tr>
              <a:tr h="30783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 dirty="0">
                          <a:effectLst/>
                        </a:rPr>
                        <a:t> </a:t>
                      </a:r>
                      <a:r>
                        <a:rPr lang="es-CO" sz="1600" b="1" u="none" strike="noStrike" dirty="0">
                          <a:effectLst/>
                        </a:rPr>
                        <a:t>TOTAL EFECTO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600" b="1" u="none" strike="noStrike" dirty="0">
                          <a:effectLst/>
                        </a:rPr>
                        <a:t>9.939,9 </a:t>
                      </a:r>
                      <a:endParaRPr lang="es-CO" sz="1600" b="1" i="0" u="none" strike="noStrike" dirty="0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600" b="1" u="none" strike="noStrike" dirty="0">
                          <a:effectLst/>
                        </a:rPr>
                        <a:t>(98,1)</a:t>
                      </a:r>
                      <a:endParaRPr lang="es-CO" sz="1600" b="1" i="0" u="none" strike="noStrike" dirty="0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600" b="1" u="none" strike="noStrike" dirty="0">
                          <a:effectLst/>
                        </a:rPr>
                        <a:t>9.841,8 </a:t>
                      </a:r>
                      <a:endParaRPr lang="es-CO" sz="1600" b="1" i="0" u="none" strike="noStrike" dirty="0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253391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875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Título"/>
          <p:cNvSpPr txBox="1">
            <a:spLocks/>
          </p:cNvSpPr>
          <p:nvPr/>
        </p:nvSpPr>
        <p:spPr bwMode="auto">
          <a:xfrm>
            <a:off x="144016" y="697260"/>
            <a:ext cx="5508104" cy="949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r>
              <a:rPr lang="es-CO" kern="0" dirty="0"/>
              <a:t>ESTADO DE RESULTADOS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1508372"/>
              </p:ext>
            </p:extLst>
          </p:nvPr>
        </p:nvGraphicFramePr>
        <p:xfrm>
          <a:off x="107502" y="1201315"/>
          <a:ext cx="9001001" cy="3816427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3793909">
                  <a:extLst>
                    <a:ext uri="{9D8B030D-6E8A-4147-A177-3AD203B41FA5}">
                      <a16:colId xmlns:a16="http://schemas.microsoft.com/office/drawing/2014/main" val="1088386725"/>
                    </a:ext>
                  </a:extLst>
                </a:gridCol>
                <a:gridCol w="979593">
                  <a:extLst>
                    <a:ext uri="{9D8B030D-6E8A-4147-A177-3AD203B41FA5}">
                      <a16:colId xmlns:a16="http://schemas.microsoft.com/office/drawing/2014/main" val="781892380"/>
                    </a:ext>
                  </a:extLst>
                </a:gridCol>
                <a:gridCol w="658414">
                  <a:extLst>
                    <a:ext uri="{9D8B030D-6E8A-4147-A177-3AD203B41FA5}">
                      <a16:colId xmlns:a16="http://schemas.microsoft.com/office/drawing/2014/main" val="3265498831"/>
                    </a:ext>
                  </a:extLst>
                </a:gridCol>
                <a:gridCol w="1144195">
                  <a:extLst>
                    <a:ext uri="{9D8B030D-6E8A-4147-A177-3AD203B41FA5}">
                      <a16:colId xmlns:a16="http://schemas.microsoft.com/office/drawing/2014/main" val="3122434042"/>
                    </a:ext>
                  </a:extLst>
                </a:gridCol>
                <a:gridCol w="658414">
                  <a:extLst>
                    <a:ext uri="{9D8B030D-6E8A-4147-A177-3AD203B41FA5}">
                      <a16:colId xmlns:a16="http://schemas.microsoft.com/office/drawing/2014/main" val="403555800"/>
                    </a:ext>
                  </a:extLst>
                </a:gridCol>
                <a:gridCol w="1108062">
                  <a:extLst>
                    <a:ext uri="{9D8B030D-6E8A-4147-A177-3AD203B41FA5}">
                      <a16:colId xmlns:a16="http://schemas.microsoft.com/office/drawing/2014/main" val="1864804674"/>
                    </a:ext>
                  </a:extLst>
                </a:gridCol>
                <a:gridCol w="658414">
                  <a:extLst>
                    <a:ext uri="{9D8B030D-6E8A-4147-A177-3AD203B41FA5}">
                      <a16:colId xmlns:a16="http://schemas.microsoft.com/office/drawing/2014/main" val="3725406921"/>
                    </a:ext>
                  </a:extLst>
                </a:gridCol>
              </a:tblGrid>
              <a:tr h="27981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600" b="1" u="none" strike="noStrike" dirty="0">
                          <a:effectLst/>
                        </a:rPr>
                        <a:t>CONCEPTO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effectLst/>
                        </a:rPr>
                        <a:t>2015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b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effectLst/>
                        </a:rPr>
                        <a:t>2014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b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effectLst/>
                        </a:rPr>
                        <a:t>Variación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b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0299530"/>
                  </a:ext>
                </a:extLst>
              </a:tr>
              <a:tr h="27981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effectLst/>
                        </a:rPr>
                        <a:t>VALOR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b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effectLst/>
                        </a:rPr>
                        <a:t>% PIB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b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effectLst/>
                        </a:rPr>
                        <a:t>VALOR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b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effectLst/>
                        </a:rPr>
                        <a:t>% PIB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b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 err="1">
                          <a:effectLst/>
                        </a:rPr>
                        <a:t>Abs</a:t>
                      </a:r>
                      <a:r>
                        <a:rPr lang="es-CO" sz="1600" b="1" u="none" strike="noStrike" dirty="0">
                          <a:effectLst/>
                        </a:rPr>
                        <a:t>.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b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u="none" strike="noStrike" dirty="0">
                          <a:effectLst/>
                        </a:rPr>
                        <a:t>%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567967836"/>
                  </a:ext>
                </a:extLst>
              </a:tr>
              <a:tr h="29653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Ingresos operacionales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      290.019,4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36,2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          289.154,2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38,2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                 865,3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0,3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8082232"/>
                  </a:ext>
                </a:extLst>
              </a:tr>
              <a:tr h="23896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Costo de ventas y operación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        64.388,1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8,0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             92.869,7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12,3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          (28.481,6)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(30,7)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5904696"/>
                  </a:ext>
                </a:extLst>
              </a:tr>
              <a:tr h="23896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Gastos operacionales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      291.728,8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36,4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          245.346,6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32,4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            46.382,2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18,9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891654"/>
                  </a:ext>
                </a:extLst>
              </a:tr>
              <a:tr h="23896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u="none" strike="noStrike" dirty="0">
                          <a:effectLst/>
                        </a:rPr>
                        <a:t>Excedente (déficit) operacional 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u="none" strike="noStrike" dirty="0">
                          <a:effectLst/>
                        </a:rPr>
                        <a:t>     (66.097,4)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u="none" strike="noStrike" dirty="0">
                          <a:effectLst/>
                        </a:rPr>
                        <a:t>(8,3)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u="none" strike="noStrike" dirty="0">
                          <a:effectLst/>
                        </a:rPr>
                        <a:t>          (49.062,1)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u="none" strike="noStrike" dirty="0">
                          <a:effectLst/>
                        </a:rPr>
                        <a:t>(6,5)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u="none" strike="noStrike" dirty="0">
                          <a:effectLst/>
                        </a:rPr>
                        <a:t>         (17.035,4)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u="none" strike="noStrike" dirty="0">
                          <a:effectLst/>
                        </a:rPr>
                        <a:t>(34,7)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515705"/>
                  </a:ext>
                </a:extLst>
              </a:tr>
              <a:tr h="23896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>
                          <a:effectLst/>
                        </a:rPr>
                        <a:t>Ingresos no operacionales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          5.329,8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0,7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               6.207,5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0,8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                (877,6)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(14,1)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364281"/>
                  </a:ext>
                </a:extLst>
              </a:tr>
              <a:tr h="23896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>
                          <a:effectLst/>
                        </a:rPr>
                        <a:t>Gastos no operacionales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          2.896,6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0,4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               2.696,8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0,4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                 199,8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7,4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102690"/>
                  </a:ext>
                </a:extLst>
              </a:tr>
              <a:tr h="23896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u="none" strike="noStrike" dirty="0">
                          <a:effectLst/>
                        </a:rPr>
                        <a:t>Excedente (déficit) no operacional 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u="none" strike="noStrike" dirty="0">
                          <a:effectLst/>
                        </a:rPr>
                        <a:t>          2.433,2 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u="none" strike="noStrike" dirty="0">
                          <a:effectLst/>
                        </a:rPr>
                        <a:t>0,3 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u="none" strike="noStrike" dirty="0">
                          <a:effectLst/>
                        </a:rPr>
                        <a:t>              3.510,6 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u="none" strike="noStrike" dirty="0">
                          <a:effectLst/>
                        </a:rPr>
                        <a:t>0,5 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u="none" strike="noStrike" dirty="0">
                          <a:effectLst/>
                        </a:rPr>
                        <a:t>           (1.077,4)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u="none" strike="noStrike" dirty="0">
                          <a:effectLst/>
                        </a:rPr>
                        <a:t>(30,7)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412208"/>
                  </a:ext>
                </a:extLst>
              </a:tr>
              <a:tr h="23896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u="none" strike="noStrike" dirty="0">
                          <a:effectLst/>
                        </a:rPr>
                        <a:t>Excedente (déficit) de actividades ordinarias 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u="none" strike="noStrike" dirty="0">
                          <a:effectLst/>
                        </a:rPr>
                        <a:t>     (63.664,2)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u="none" strike="noStrike" dirty="0">
                          <a:effectLst/>
                        </a:rPr>
                        <a:t>(7,9)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u="none" strike="noStrike" dirty="0">
                          <a:effectLst/>
                        </a:rPr>
                        <a:t>          (45.551,4)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u="none" strike="noStrike" dirty="0">
                          <a:effectLst/>
                        </a:rPr>
                        <a:t>(6,0)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u="none" strike="noStrike" dirty="0">
                          <a:effectLst/>
                        </a:rPr>
                        <a:t>         (18.112,8)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u="none" strike="noStrike" dirty="0">
                          <a:effectLst/>
                        </a:rPr>
                        <a:t>39,8 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0641274"/>
                  </a:ext>
                </a:extLst>
              </a:tr>
              <a:tr h="21237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>
                          <a:effectLst/>
                        </a:rPr>
                        <a:t>Partidas extraordinarias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          9.527,2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1,2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                  529,8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0,1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              8.997,4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…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3369136"/>
                  </a:ext>
                </a:extLst>
              </a:tr>
              <a:tr h="290601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u="none" strike="noStrike" dirty="0">
                          <a:effectLst/>
                        </a:rPr>
                        <a:t>Excedente (déficit) antes de ajustes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u="none" strike="noStrike" dirty="0">
                          <a:effectLst/>
                        </a:rPr>
                        <a:t>     (54.137,0)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u="none" strike="noStrike" dirty="0">
                          <a:effectLst/>
                        </a:rPr>
                        <a:t>(6,8)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u="none" strike="noStrike" dirty="0">
                          <a:effectLst/>
                        </a:rPr>
                        <a:t>          (45.021,6)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u="none" strike="noStrike" dirty="0">
                          <a:effectLst/>
                        </a:rPr>
                        <a:t>(5,9)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u="none" strike="noStrike" dirty="0">
                          <a:effectLst/>
                        </a:rPr>
                        <a:t>           (9.115,4)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u="none" strike="noStrike" dirty="0">
                          <a:effectLst/>
                        </a:rPr>
                        <a:t>20,2 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0300845"/>
                  </a:ext>
                </a:extLst>
              </a:tr>
              <a:tr h="23896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>
                          <a:effectLst/>
                        </a:rPr>
                        <a:t>Efecto neto por exposición a la inflación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                 (0,5)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(0,0)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                     (0,3)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(0,0)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                    (0,2)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54,3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380370"/>
                  </a:ext>
                </a:extLst>
              </a:tr>
              <a:tr h="23896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>
                          <a:effectLst/>
                        </a:rPr>
                        <a:t>Participación del interés minoritario en los resultados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            (934,5)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(0,1)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               1.473,5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0,2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            (2.408,0)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(163,4)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597655"/>
                  </a:ext>
                </a:extLst>
              </a:tr>
              <a:tr h="306577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u="none" strike="noStrike" dirty="0">
                          <a:effectLst/>
                        </a:rPr>
                        <a:t>Excedente o déficit del ejercicio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u="none" strike="noStrike" dirty="0">
                          <a:effectLst/>
                        </a:rPr>
                        <a:t>     (53.203,0)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u="none" strike="noStrike" dirty="0">
                          <a:effectLst/>
                        </a:rPr>
                        <a:t>(6,6)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u="none" strike="noStrike" dirty="0">
                          <a:effectLst/>
                        </a:rPr>
                        <a:t>          (46.495,5)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u="none" strike="noStrike" dirty="0">
                          <a:effectLst/>
                        </a:rPr>
                        <a:t>(6,1)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u="none" strike="noStrike" dirty="0">
                          <a:effectLst/>
                        </a:rPr>
                        <a:t>           (6.707,5)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u="none" strike="noStrike" dirty="0">
                          <a:effectLst/>
                        </a:rPr>
                        <a:t>(14,4)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5" marR="9105" marT="9105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0988324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554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3768" y="337220"/>
            <a:ext cx="3869853" cy="50225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Título"/>
          <p:cNvSpPr txBox="1">
            <a:spLocks/>
          </p:cNvSpPr>
          <p:nvPr/>
        </p:nvSpPr>
        <p:spPr bwMode="auto">
          <a:xfrm>
            <a:off x="1512168" y="697260"/>
            <a:ext cx="5508104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r>
              <a:rPr lang="es-CO" sz="2400" kern="0" dirty="0"/>
              <a:t>Ingresos</a:t>
            </a:r>
          </a:p>
        </p:txBody>
      </p:sp>
      <p:graphicFrame>
        <p:nvGraphicFramePr>
          <p:cNvPr id="4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3953256"/>
              </p:ext>
            </p:extLst>
          </p:nvPr>
        </p:nvGraphicFramePr>
        <p:xfrm>
          <a:off x="899592" y="1201316"/>
          <a:ext cx="6768752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0934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6 Título"/>
          <p:cNvSpPr>
            <a:spLocks noGrp="1"/>
          </p:cNvSpPr>
          <p:nvPr>
            <p:ph type="ctrTitle"/>
          </p:nvPr>
        </p:nvSpPr>
        <p:spPr>
          <a:xfrm>
            <a:off x="574898" y="256113"/>
            <a:ext cx="7850187" cy="588715"/>
          </a:xfrm>
        </p:spPr>
        <p:txBody>
          <a:bodyPr/>
          <a:lstStyle/>
          <a:p>
            <a:pPr algn="ctr">
              <a:defRPr/>
            </a:pPr>
            <a:r>
              <a:rPr lang="es-CO" dirty="0"/>
              <a:t>Ingresos fiscales</a:t>
            </a:r>
          </a:p>
        </p:txBody>
      </p:sp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1442713242"/>
              </p:ext>
            </p:extLst>
          </p:nvPr>
        </p:nvGraphicFramePr>
        <p:xfrm>
          <a:off x="-108520" y="1183432"/>
          <a:ext cx="4743890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1315328"/>
              </p:ext>
            </p:extLst>
          </p:nvPr>
        </p:nvGraphicFramePr>
        <p:xfrm>
          <a:off x="4255864" y="1183432"/>
          <a:ext cx="4716016" cy="38453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2309">
                  <a:extLst>
                    <a:ext uri="{9D8B030D-6E8A-4147-A177-3AD203B41FA5}">
                      <a16:colId xmlns:a16="http://schemas.microsoft.com/office/drawing/2014/main" val="2318711162"/>
                    </a:ext>
                  </a:extLst>
                </a:gridCol>
                <a:gridCol w="1093707">
                  <a:extLst>
                    <a:ext uri="{9D8B030D-6E8A-4147-A177-3AD203B41FA5}">
                      <a16:colId xmlns:a16="http://schemas.microsoft.com/office/drawing/2014/main" val="2938841059"/>
                    </a:ext>
                  </a:extLst>
                </a:gridCol>
              </a:tblGrid>
              <a:tr h="984916">
                <a:tc gridSpan="2">
                  <a:txBody>
                    <a:bodyPr/>
                    <a:lstStyle/>
                    <a:p>
                      <a:pPr algn="ctr"/>
                      <a:r>
                        <a:rPr lang="es-CO" sz="1800" b="1" dirty="0"/>
                        <a:t>Principales</a:t>
                      </a:r>
                      <a:r>
                        <a:rPr lang="es-CO" sz="1800" b="1" baseline="0" dirty="0"/>
                        <a:t> Ingresos Tributarios 2015</a:t>
                      </a:r>
                    </a:p>
                    <a:p>
                      <a:pPr algn="ctr"/>
                      <a:r>
                        <a:rPr lang="es-CO" sz="1800" b="1" baseline="0" dirty="0"/>
                        <a:t>(En miles de millones de pesos)</a:t>
                      </a:r>
                      <a:endParaRPr lang="es-CO" sz="18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6005375"/>
                  </a:ext>
                </a:extLst>
              </a:tr>
              <a:tr h="543678">
                <a:tc>
                  <a:txBody>
                    <a:bodyPr/>
                    <a:lstStyle/>
                    <a:p>
                      <a:r>
                        <a:rPr lang="es-CO" sz="1600" b="1" dirty="0">
                          <a:latin typeface="+mn-lt"/>
                        </a:rPr>
                        <a:t>Impuesto al Valor Agregado – IVA </a:t>
                      </a:r>
                      <a:endParaRPr lang="es-CO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600" b="1" dirty="0">
                          <a:latin typeface="+mn-lt"/>
                        </a:rPr>
                        <a:t>$41.220,5</a:t>
                      </a:r>
                      <a:endParaRPr lang="es-CO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4533441"/>
                  </a:ext>
                </a:extLst>
              </a:tr>
              <a:tr h="487120">
                <a:tc>
                  <a:txBody>
                    <a:bodyPr/>
                    <a:lstStyle/>
                    <a:p>
                      <a:r>
                        <a:rPr lang="es-CO" sz="1600" b="1" dirty="0">
                          <a:latin typeface="+mn-lt"/>
                        </a:rPr>
                        <a:t>Impuesto sobre la renta y complementarios </a:t>
                      </a:r>
                      <a:endParaRPr lang="es-CO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1" dirty="0">
                          <a:latin typeface="+mn-lt"/>
                        </a:rPr>
                        <a:t>$30.734,4</a:t>
                      </a:r>
                      <a:endParaRPr lang="es-CO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1850830"/>
                  </a:ext>
                </a:extLst>
              </a:tr>
              <a:tr h="516058">
                <a:tc>
                  <a:txBody>
                    <a:bodyPr/>
                    <a:lstStyle/>
                    <a:p>
                      <a:r>
                        <a:rPr lang="es-CO" sz="1600" b="1" dirty="0">
                          <a:latin typeface="+mn-lt"/>
                        </a:rPr>
                        <a:t>Impuesto sobre la renta para la equidad (CREE)</a:t>
                      </a:r>
                      <a:endParaRPr lang="es-CO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600" b="1" dirty="0">
                          <a:latin typeface="+mn-lt"/>
                        </a:rPr>
                        <a:t>$8.736,2</a:t>
                      </a:r>
                      <a:endParaRPr lang="es-CO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1228285"/>
                  </a:ext>
                </a:extLst>
              </a:tr>
              <a:tr h="487120">
                <a:tc>
                  <a:txBody>
                    <a:bodyPr/>
                    <a:lstStyle/>
                    <a:p>
                      <a:r>
                        <a:rPr lang="es-CO" sz="1600" b="1" dirty="0" err="1">
                          <a:latin typeface="+mn-lt"/>
                        </a:rPr>
                        <a:t>Gravámen</a:t>
                      </a:r>
                      <a:r>
                        <a:rPr lang="es-CO" sz="1600" b="1" dirty="0">
                          <a:latin typeface="+mn-lt"/>
                        </a:rPr>
                        <a:t> a los movimientos financieros</a:t>
                      </a:r>
                      <a:endParaRPr lang="es-CO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600" b="1" dirty="0">
                          <a:latin typeface="+mn-lt"/>
                        </a:rPr>
                        <a:t>$6.767,0</a:t>
                      </a:r>
                      <a:endParaRPr lang="es-CO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7834487"/>
                  </a:ext>
                </a:extLst>
              </a:tr>
              <a:tr h="671400">
                <a:tc>
                  <a:txBody>
                    <a:bodyPr/>
                    <a:lstStyle/>
                    <a:p>
                      <a:r>
                        <a:rPr lang="es-CO" sz="1600" b="1" dirty="0">
                          <a:latin typeface="+mn-lt"/>
                        </a:rPr>
                        <a:t>Impuesto sobre aduana y recargos</a:t>
                      </a:r>
                      <a:endParaRPr lang="es-CO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600" b="1" dirty="0">
                          <a:latin typeface="+mn-lt"/>
                        </a:rPr>
                        <a:t>$5.247,0</a:t>
                      </a:r>
                      <a:endParaRPr lang="es-CO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9926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834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6 Título"/>
          <p:cNvSpPr>
            <a:spLocks noGrp="1"/>
          </p:cNvSpPr>
          <p:nvPr>
            <p:ph type="ctrTitle"/>
          </p:nvPr>
        </p:nvSpPr>
        <p:spPr>
          <a:xfrm>
            <a:off x="539552" y="39876"/>
            <a:ext cx="7850187" cy="1020763"/>
          </a:xfrm>
        </p:spPr>
        <p:txBody>
          <a:bodyPr/>
          <a:lstStyle/>
          <a:p>
            <a:pPr algn="ctr">
              <a:defRPr/>
            </a:pPr>
            <a:r>
              <a:rPr lang="es-CO" dirty="0"/>
              <a:t>Otros conceptos representativos de los Ingresos</a:t>
            </a:r>
          </a:p>
        </p:txBody>
      </p:sp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2396860569"/>
              </p:ext>
            </p:extLst>
          </p:nvPr>
        </p:nvGraphicFramePr>
        <p:xfrm>
          <a:off x="-612576" y="1057299"/>
          <a:ext cx="4608730" cy="4104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4103899185"/>
              </p:ext>
            </p:extLst>
          </p:nvPr>
        </p:nvGraphicFramePr>
        <p:xfrm>
          <a:off x="2555786" y="1059676"/>
          <a:ext cx="4608502" cy="4102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6412270"/>
              </p:ext>
            </p:extLst>
          </p:nvPr>
        </p:nvGraphicFramePr>
        <p:xfrm>
          <a:off x="6660232" y="2137420"/>
          <a:ext cx="2365347" cy="29348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2209">
                  <a:extLst>
                    <a:ext uri="{9D8B030D-6E8A-4147-A177-3AD203B41FA5}">
                      <a16:colId xmlns:a16="http://schemas.microsoft.com/office/drawing/2014/main" val="2318711162"/>
                    </a:ext>
                  </a:extLst>
                </a:gridCol>
                <a:gridCol w="953138">
                  <a:extLst>
                    <a:ext uri="{9D8B030D-6E8A-4147-A177-3AD203B41FA5}">
                      <a16:colId xmlns:a16="http://schemas.microsoft.com/office/drawing/2014/main" val="2938841059"/>
                    </a:ext>
                  </a:extLst>
                </a:gridCol>
              </a:tblGrid>
              <a:tr h="1282213">
                <a:tc gridSpan="2">
                  <a:txBody>
                    <a:bodyPr/>
                    <a:lstStyle/>
                    <a:p>
                      <a:pPr algn="ctr"/>
                      <a:r>
                        <a:rPr lang="es-CO" sz="1400" b="1" dirty="0"/>
                        <a:t>*Conceptos de ingresos por productos de</a:t>
                      </a:r>
                      <a:r>
                        <a:rPr lang="es-CO" sz="1400" b="1" baseline="0" dirty="0"/>
                        <a:t> minas y minerales</a:t>
                      </a:r>
                    </a:p>
                    <a:p>
                      <a:pPr algn="ctr"/>
                      <a:r>
                        <a:rPr lang="es-CO" sz="1400" b="0" baseline="0" dirty="0"/>
                        <a:t>(En miles de millones de</a:t>
                      </a:r>
                    </a:p>
                    <a:p>
                      <a:pPr algn="ctr"/>
                      <a:r>
                        <a:rPr lang="es-CO" sz="1400" b="0" baseline="0" dirty="0"/>
                        <a:t> pesos)</a:t>
                      </a:r>
                      <a:endParaRPr lang="es-CO" sz="1400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6005375"/>
                  </a:ext>
                </a:extLst>
              </a:tr>
              <a:tr h="517987">
                <a:tc>
                  <a:txBody>
                    <a:bodyPr/>
                    <a:lstStyle/>
                    <a:p>
                      <a:r>
                        <a:rPr lang="es-CO" sz="1400" b="1" dirty="0"/>
                        <a:t>Petróleo crudo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400" b="1" dirty="0">
                          <a:latin typeface="+mn-lt"/>
                        </a:rPr>
                        <a:t>$22.115,0</a:t>
                      </a:r>
                      <a:endParaRPr lang="es-CO" sz="1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4533441"/>
                  </a:ext>
                </a:extLst>
              </a:tr>
              <a:tr h="391184">
                <a:tc>
                  <a:txBody>
                    <a:bodyPr/>
                    <a:lstStyle/>
                    <a:p>
                      <a:r>
                        <a:rPr lang="es-CO" sz="1400" b="1" dirty="0"/>
                        <a:t>Gas natural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dirty="0">
                          <a:latin typeface="+mn-lt"/>
                        </a:rPr>
                        <a:t>$2.064,7</a:t>
                      </a:r>
                      <a:endParaRPr lang="es-CO" sz="1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1850830"/>
                  </a:ext>
                </a:extLst>
              </a:tr>
              <a:tr h="743505">
                <a:tc>
                  <a:txBody>
                    <a:bodyPr/>
                    <a:lstStyle/>
                    <a:p>
                      <a:r>
                        <a:rPr lang="es-CO" sz="1400" b="1" dirty="0"/>
                        <a:t>Productos</a:t>
                      </a:r>
                      <a:r>
                        <a:rPr lang="es-CO" sz="1400" b="1" baseline="0" dirty="0"/>
                        <a:t> de minas</a:t>
                      </a:r>
                      <a:endParaRPr lang="es-CO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400" b="1" dirty="0">
                          <a:latin typeface="+mn-lt"/>
                        </a:rPr>
                        <a:t>$52,5</a:t>
                      </a:r>
                      <a:endParaRPr lang="es-CO" sz="1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21228285"/>
                  </a:ext>
                </a:extLst>
              </a:tr>
            </a:tbl>
          </a:graphicData>
        </a:graphic>
      </p:graphicFrame>
      <p:sp>
        <p:nvSpPr>
          <p:cNvPr id="3" name="Flecha curvada hacia abajo 2"/>
          <p:cNvSpPr/>
          <p:nvPr/>
        </p:nvSpPr>
        <p:spPr bwMode="auto">
          <a:xfrm rot="868668">
            <a:off x="5708705" y="767704"/>
            <a:ext cx="2263701" cy="1124278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399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6 Título"/>
          <p:cNvSpPr>
            <a:spLocks noGrp="1"/>
          </p:cNvSpPr>
          <p:nvPr>
            <p:ph type="ctrTitle"/>
          </p:nvPr>
        </p:nvSpPr>
        <p:spPr>
          <a:xfrm>
            <a:off x="755576" y="290698"/>
            <a:ext cx="7850187" cy="525091"/>
          </a:xfrm>
        </p:spPr>
        <p:txBody>
          <a:bodyPr/>
          <a:lstStyle/>
          <a:p>
            <a:pPr algn="ctr">
              <a:defRPr/>
            </a:pPr>
            <a:r>
              <a:rPr lang="es-CO" dirty="0"/>
              <a:t>Gastos</a:t>
            </a:r>
          </a:p>
        </p:txBody>
      </p:sp>
      <p:graphicFrame>
        <p:nvGraphicFramePr>
          <p:cNvPr id="6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2174762"/>
              </p:ext>
            </p:extLst>
          </p:nvPr>
        </p:nvGraphicFramePr>
        <p:xfrm>
          <a:off x="755576" y="1057300"/>
          <a:ext cx="6269632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6423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6 Título"/>
          <p:cNvSpPr>
            <a:spLocks noGrp="1"/>
          </p:cNvSpPr>
          <p:nvPr>
            <p:ph type="ctrTitle"/>
          </p:nvPr>
        </p:nvSpPr>
        <p:spPr>
          <a:xfrm>
            <a:off x="1531377" y="-1"/>
            <a:ext cx="5985084" cy="1035093"/>
          </a:xfrm>
        </p:spPr>
        <p:txBody>
          <a:bodyPr/>
          <a:lstStyle/>
          <a:p>
            <a:pPr algn="ctr">
              <a:defRPr/>
            </a:pPr>
            <a:r>
              <a:rPr lang="es-CO" dirty="0"/>
              <a:t>Principales componentes de los Gastos 2015</a:t>
            </a:r>
          </a:p>
        </p:txBody>
      </p:sp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val="4097976546"/>
              </p:ext>
            </p:extLst>
          </p:nvPr>
        </p:nvGraphicFramePr>
        <p:xfrm>
          <a:off x="17294" y="1035093"/>
          <a:ext cx="3779912" cy="3555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3102195728"/>
              </p:ext>
            </p:extLst>
          </p:nvPr>
        </p:nvGraphicFramePr>
        <p:xfrm>
          <a:off x="4716016" y="1035092"/>
          <a:ext cx="4440796" cy="3713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1584417401"/>
              </p:ext>
            </p:extLst>
          </p:nvPr>
        </p:nvGraphicFramePr>
        <p:xfrm>
          <a:off x="2627784" y="2133831"/>
          <a:ext cx="3792270" cy="3538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5182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6 Título"/>
          <p:cNvSpPr>
            <a:spLocks noGrp="1"/>
          </p:cNvSpPr>
          <p:nvPr>
            <p:ph type="ctrTitle"/>
          </p:nvPr>
        </p:nvSpPr>
        <p:spPr>
          <a:xfrm>
            <a:off x="395536" y="265212"/>
            <a:ext cx="7850187" cy="648072"/>
          </a:xfrm>
        </p:spPr>
        <p:txBody>
          <a:bodyPr/>
          <a:lstStyle/>
          <a:p>
            <a:pPr>
              <a:defRPr/>
            </a:pPr>
            <a:r>
              <a:rPr lang="es-CO" dirty="0"/>
              <a:t>Costos de ventas y operación</a:t>
            </a:r>
          </a:p>
        </p:txBody>
      </p:sp>
      <p:graphicFrame>
        <p:nvGraphicFramePr>
          <p:cNvPr id="4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0371333"/>
              </p:ext>
            </p:extLst>
          </p:nvPr>
        </p:nvGraphicFramePr>
        <p:xfrm>
          <a:off x="1187624" y="1129308"/>
          <a:ext cx="5725293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0785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9668448"/>
              </p:ext>
            </p:extLst>
          </p:nvPr>
        </p:nvGraphicFramePr>
        <p:xfrm>
          <a:off x="268982" y="1057301"/>
          <a:ext cx="8604448" cy="3888433"/>
        </p:xfrm>
        <a:graphic>
          <a:graphicData uri="http://schemas.openxmlformats.org/drawingml/2006/table">
            <a:tbl>
              <a:tblPr/>
              <a:tblGrid>
                <a:gridCol w="1451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31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294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635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PERIODO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DICTAMEN - OPINIÓN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ESTADOS FINANCIEROS AUDITADOS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75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2011</a:t>
                      </a:r>
                      <a:endParaRPr lang="en-US" sz="1800" b="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Razonable con salvedad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0" dirty="0"/>
                        <a:t>Nivel Nacional</a:t>
                      </a:r>
                      <a:r>
                        <a:rPr lang="es-CO" sz="1800" b="0" baseline="0" dirty="0"/>
                        <a:t> (Hacienda Pública Nacional) </a:t>
                      </a:r>
                      <a:endParaRPr lang="es-CO" sz="1800" b="0" dirty="0"/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75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2012</a:t>
                      </a:r>
                      <a:endParaRPr lang="en-US" sz="1800" b="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Razonable con salvedad</a:t>
                      </a:r>
                      <a:endParaRPr lang="en-US" sz="1800" b="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0" dirty="0"/>
                        <a:t>Nivel Nacional</a:t>
                      </a:r>
                      <a:r>
                        <a:rPr lang="es-CO" sz="1800" b="0" baseline="0" dirty="0"/>
                        <a:t> (Hacienda Pública Nacional) </a:t>
                      </a:r>
                      <a:endParaRPr lang="es-CO" sz="1800" b="0" dirty="0"/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335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2013</a:t>
                      </a:r>
                      <a:endParaRPr lang="en-US" sz="1800" b="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Negación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Abstención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0" dirty="0"/>
                        <a:t>Nivel Nacional</a:t>
                      </a:r>
                      <a:r>
                        <a:rPr lang="es-CO" sz="1800" b="0" baseline="0" dirty="0"/>
                        <a:t> (Hacienda Pública Nacional)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0" baseline="0" dirty="0"/>
                        <a:t>Sector Público. Con Recursos de Ley</a:t>
                      </a:r>
                      <a:endParaRPr lang="es-CO" sz="1800" b="0" dirty="0"/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312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2014</a:t>
                      </a:r>
                      <a:endParaRPr lang="en-US" sz="1800" b="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Razonable con salvedad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800" b="0" kern="120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Sector Público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335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2015</a:t>
                      </a:r>
                      <a:endParaRPr lang="en-US" sz="1800" b="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Abstención de opinión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0" dirty="0"/>
                        <a:t>Nivel Nacional</a:t>
                      </a:r>
                      <a:r>
                        <a:rPr lang="es-CO" sz="1800" b="0" baseline="0" dirty="0"/>
                        <a:t> (Hacienda Pública Nacional)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0" baseline="0" dirty="0"/>
                        <a:t>Sector Público </a:t>
                      </a:r>
                      <a:endParaRPr lang="es-CO" sz="1800" b="0" dirty="0"/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8 Título"/>
          <p:cNvSpPr>
            <a:spLocks noGrp="1"/>
          </p:cNvSpPr>
          <p:nvPr>
            <p:ph type="ctrTitle"/>
          </p:nvPr>
        </p:nvSpPr>
        <p:spPr bwMode="auto">
          <a:xfrm>
            <a:off x="150813" y="-23787"/>
            <a:ext cx="8742362" cy="10810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s-ES" sz="2800" dirty="0"/>
              <a:t>Opiniones expresadas por la Contraloría General de la República sobre Balance de la hacienda o balance general</a:t>
            </a:r>
            <a:endParaRPr lang="es-ES" altLang="es-ES" sz="2800" dirty="0"/>
          </a:p>
        </p:txBody>
      </p:sp>
    </p:spTree>
    <p:extLst>
      <p:ext uri="{BB962C8B-B14F-4D97-AF65-F5344CB8AC3E}">
        <p14:creationId xmlns:p14="http://schemas.microsoft.com/office/powerpoint/2010/main" val="378476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ángulo 34"/>
          <p:cNvSpPr/>
          <p:nvPr/>
        </p:nvSpPr>
        <p:spPr bwMode="auto">
          <a:xfrm>
            <a:off x="5722312" y="4871544"/>
            <a:ext cx="3419872" cy="841276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" name="8 Título"/>
          <p:cNvSpPr>
            <a:spLocks noGrp="1"/>
          </p:cNvSpPr>
          <p:nvPr>
            <p:ph type="ctrTitle"/>
          </p:nvPr>
        </p:nvSpPr>
        <p:spPr bwMode="auto">
          <a:xfrm>
            <a:off x="809418" y="120229"/>
            <a:ext cx="7824423" cy="10810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s-CO" sz="2800" dirty="0"/>
              <a:t>Análisis de los fundamentos de la Abstención</a:t>
            </a:r>
            <a:endParaRPr lang="es-ES" altLang="es-ES" sz="2800" dirty="0">
              <a:solidFill>
                <a:srgbClr val="FFFFFF"/>
              </a:solidFill>
            </a:endParaRPr>
          </a:p>
        </p:txBody>
      </p:sp>
      <p:sp>
        <p:nvSpPr>
          <p:cNvPr id="37" name="Arco de bloque 36"/>
          <p:cNvSpPr/>
          <p:nvPr/>
        </p:nvSpPr>
        <p:spPr>
          <a:xfrm>
            <a:off x="-3852936" y="508249"/>
            <a:ext cx="5879112" cy="5879112"/>
          </a:xfrm>
          <a:prstGeom prst="blockArc">
            <a:avLst>
              <a:gd name="adj1" fmla="val 18900000"/>
              <a:gd name="adj2" fmla="val 2700000"/>
              <a:gd name="adj3" fmla="val 367"/>
            </a:avLst>
          </a:pr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0">
            <a:schemeClr val="accent2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1" name="Rectángulo 30"/>
          <p:cNvSpPr/>
          <p:nvPr/>
        </p:nvSpPr>
        <p:spPr bwMode="auto">
          <a:xfrm>
            <a:off x="5722312" y="4871544"/>
            <a:ext cx="3419872" cy="841276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39" name="Grupo 38"/>
          <p:cNvGrpSpPr/>
          <p:nvPr/>
        </p:nvGrpSpPr>
        <p:grpSpPr>
          <a:xfrm>
            <a:off x="809417" y="4450786"/>
            <a:ext cx="8155069" cy="998997"/>
            <a:chOff x="1302750" y="4305457"/>
            <a:chExt cx="7283180" cy="671394"/>
          </a:xfrm>
        </p:grpSpPr>
        <p:sp>
          <p:nvSpPr>
            <p:cNvPr id="56" name="Forma libre 55"/>
            <p:cNvSpPr/>
            <p:nvPr/>
          </p:nvSpPr>
          <p:spPr>
            <a:xfrm>
              <a:off x="2585859" y="4323595"/>
              <a:ext cx="6000071" cy="459684"/>
            </a:xfrm>
            <a:custGeom>
              <a:avLst/>
              <a:gdLst>
                <a:gd name="connsiteX0" fmla="*/ 0 w 6000071"/>
                <a:gd name="connsiteY0" fmla="*/ 0 h 459684"/>
                <a:gd name="connsiteX1" fmla="*/ 6000071 w 6000071"/>
                <a:gd name="connsiteY1" fmla="*/ 0 h 459684"/>
                <a:gd name="connsiteX2" fmla="*/ 6000071 w 6000071"/>
                <a:gd name="connsiteY2" fmla="*/ 459684 h 459684"/>
                <a:gd name="connsiteX3" fmla="*/ 0 w 6000071"/>
                <a:gd name="connsiteY3" fmla="*/ 459684 h 459684"/>
                <a:gd name="connsiteX4" fmla="*/ 0 w 6000071"/>
                <a:gd name="connsiteY4" fmla="*/ 0 h 459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071" h="459684">
                  <a:moveTo>
                    <a:pt x="0" y="0"/>
                  </a:moveTo>
                  <a:lnTo>
                    <a:pt x="6000071" y="0"/>
                  </a:lnTo>
                  <a:lnTo>
                    <a:pt x="6000071" y="459684"/>
                  </a:lnTo>
                  <a:lnTo>
                    <a:pt x="0" y="4596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3745215"/>
                <a:satOff val="-4671"/>
                <a:lumOff val="1098"/>
                <a:alphaOff val="0"/>
              </a:schemeClr>
            </a:fillRef>
            <a:effectRef idx="0">
              <a:schemeClr val="accent2">
                <a:hueOff val="3745215"/>
                <a:satOff val="-4671"/>
                <a:lumOff val="109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64875" tIns="45720" rIns="45720" bIns="4572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1800" b="1" dirty="0">
                  <a:solidFill>
                    <a:schemeClr val="tx1"/>
                  </a:solidFill>
                </a:rPr>
                <a:t>Se disminuyeron en $3,3 billones.</a:t>
              </a:r>
              <a:endParaRPr lang="es-CO" sz="1800" b="1" kern="1200" dirty="0">
                <a:solidFill>
                  <a:schemeClr val="tx1"/>
                </a:solidFill>
              </a:endParaRPr>
            </a:p>
          </p:txBody>
        </p:sp>
        <p:sp>
          <p:nvSpPr>
            <p:cNvPr id="58" name="Elipse 57"/>
            <p:cNvSpPr/>
            <p:nvPr/>
          </p:nvSpPr>
          <p:spPr>
            <a:xfrm>
              <a:off x="1302750" y="4305457"/>
              <a:ext cx="1570411" cy="574605"/>
            </a:xfrm>
            <a:prstGeom prst="ellipse">
              <a:avLst/>
            </a:prstGeom>
          </p:spPr>
          <p:style>
            <a:lnRef idx="2">
              <a:schemeClr val="accent2">
                <a:hueOff val="3745215"/>
                <a:satOff val="-4671"/>
                <a:lumOff val="1098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9" name="Rectángulo 58"/>
            <p:cNvSpPr/>
            <p:nvPr/>
          </p:nvSpPr>
          <p:spPr>
            <a:xfrm>
              <a:off x="1549189" y="4392076"/>
              <a:ext cx="107753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s-US" sz="1600" b="1" dirty="0">
                  <a:latin typeface="+mn-lt"/>
                  <a:ea typeface="Verdana" panose="020B0604030504040204" pitchFamily="34" charset="0"/>
                  <a:cs typeface="Verdana" panose="020B0604030504040204" pitchFamily="34" charset="0"/>
                </a:rPr>
                <a:t>Saldos por</a:t>
              </a:r>
            </a:p>
            <a:p>
              <a:pPr lvl="0" algn="ctr"/>
              <a:r>
                <a:rPr lang="es-US" sz="1600" b="1" dirty="0">
                  <a:latin typeface="+mn-lt"/>
                  <a:ea typeface="Verdana" panose="020B0604030504040204" pitchFamily="34" charset="0"/>
                  <a:cs typeface="Verdana" panose="020B0604030504040204" pitchFamily="34" charset="0"/>
                </a:rPr>
                <a:t>conciliar</a:t>
              </a:r>
              <a:endParaRPr lang="es-CO" sz="160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61" name="Grupo 60"/>
          <p:cNvGrpSpPr/>
          <p:nvPr/>
        </p:nvGrpSpPr>
        <p:grpSpPr>
          <a:xfrm>
            <a:off x="989594" y="3427917"/>
            <a:ext cx="7974892" cy="1825362"/>
            <a:chOff x="1475656" y="3374969"/>
            <a:chExt cx="7110273" cy="1226765"/>
          </a:xfrm>
        </p:grpSpPr>
        <p:sp>
          <p:nvSpPr>
            <p:cNvPr id="62" name="Forma libre 61"/>
            <p:cNvSpPr/>
            <p:nvPr/>
          </p:nvSpPr>
          <p:spPr>
            <a:xfrm>
              <a:off x="2758764" y="3451416"/>
              <a:ext cx="5827165" cy="459684"/>
            </a:xfrm>
            <a:custGeom>
              <a:avLst/>
              <a:gdLst>
                <a:gd name="connsiteX0" fmla="*/ 0 w 5827165"/>
                <a:gd name="connsiteY0" fmla="*/ 0 h 459684"/>
                <a:gd name="connsiteX1" fmla="*/ 5827165 w 5827165"/>
                <a:gd name="connsiteY1" fmla="*/ 0 h 459684"/>
                <a:gd name="connsiteX2" fmla="*/ 5827165 w 5827165"/>
                <a:gd name="connsiteY2" fmla="*/ 459684 h 459684"/>
                <a:gd name="connsiteX3" fmla="*/ 0 w 5827165"/>
                <a:gd name="connsiteY3" fmla="*/ 459684 h 459684"/>
                <a:gd name="connsiteX4" fmla="*/ 0 w 5827165"/>
                <a:gd name="connsiteY4" fmla="*/ 0 h 459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27165" h="459684">
                  <a:moveTo>
                    <a:pt x="0" y="0"/>
                  </a:moveTo>
                  <a:lnTo>
                    <a:pt x="5827165" y="0"/>
                  </a:lnTo>
                  <a:lnTo>
                    <a:pt x="5827165" y="459684"/>
                  </a:lnTo>
                  <a:lnTo>
                    <a:pt x="0" y="4596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2808911"/>
                <a:satOff val="-3503"/>
                <a:lumOff val="824"/>
                <a:alphaOff val="0"/>
              </a:schemeClr>
            </a:fillRef>
            <a:effectRef idx="0">
              <a:schemeClr val="accent2">
                <a:hueOff val="2808911"/>
                <a:satOff val="-3503"/>
                <a:lumOff val="82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64875" tIns="45720" rIns="45720" bIns="4572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s-CO" sz="1800" b="1" dirty="0">
                  <a:solidFill>
                    <a:schemeClr val="tx1"/>
                  </a:solidFill>
                </a:rPr>
                <a:t>El cálculo actuarial siempre se ha revelado sin impacto patrimonial</a:t>
              </a:r>
              <a:endParaRPr lang="es-CO" sz="1800" b="1" kern="1200" dirty="0">
                <a:solidFill>
                  <a:schemeClr val="tx1"/>
                </a:solidFill>
              </a:endParaRPr>
            </a:p>
          </p:txBody>
        </p:sp>
        <p:sp>
          <p:nvSpPr>
            <p:cNvPr id="63" name="Elipse 62"/>
            <p:cNvSpPr/>
            <p:nvPr/>
          </p:nvSpPr>
          <p:spPr>
            <a:xfrm>
              <a:off x="1475656" y="3384890"/>
              <a:ext cx="1570411" cy="574605"/>
            </a:xfrm>
            <a:prstGeom prst="ellipse">
              <a:avLst/>
            </a:prstGeom>
          </p:spPr>
          <p:style>
            <a:lnRef idx="2">
              <a:schemeClr val="accent2">
                <a:hueOff val="2808911"/>
                <a:satOff val="-3503"/>
                <a:lumOff val="824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64" name="Grupo 63"/>
            <p:cNvGrpSpPr/>
            <p:nvPr/>
          </p:nvGrpSpPr>
          <p:grpSpPr>
            <a:xfrm>
              <a:off x="1513660" y="3374969"/>
              <a:ext cx="1462805" cy="1226765"/>
              <a:chOff x="3810999" y="1921766"/>
              <a:chExt cx="1462805" cy="1226765"/>
            </a:xfrm>
          </p:grpSpPr>
          <p:sp>
            <p:nvSpPr>
              <p:cNvPr id="68" name="Rectángulo 67"/>
              <p:cNvSpPr/>
              <p:nvPr/>
            </p:nvSpPr>
            <p:spPr>
              <a:xfrm>
                <a:off x="3859125" y="1921766"/>
                <a:ext cx="1399525" cy="1226765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71" name="Rectángulo 70"/>
              <p:cNvSpPr/>
              <p:nvPr/>
            </p:nvSpPr>
            <p:spPr>
              <a:xfrm>
                <a:off x="3810999" y="1973955"/>
                <a:ext cx="1462805" cy="64657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40970" tIns="140970" rIns="140970" bIns="140970" numCol="1" spcCol="1270" anchor="t" anchorCtr="0">
                <a:noAutofit/>
              </a:bodyPr>
              <a:lstStyle/>
              <a:p>
                <a:pPr lvl="0" algn="ctr" defTabSz="1644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CO" sz="1600" b="1" kern="1200" dirty="0"/>
                  <a:t>Fondos de reservas</a:t>
                </a:r>
                <a:endParaRPr lang="es-CO" sz="1600" kern="1200" dirty="0"/>
              </a:p>
            </p:txBody>
          </p:sp>
        </p:grpSp>
      </p:grpSp>
      <p:grpSp>
        <p:nvGrpSpPr>
          <p:cNvPr id="72" name="Grupo 71"/>
          <p:cNvGrpSpPr/>
          <p:nvPr/>
        </p:nvGrpSpPr>
        <p:grpSpPr>
          <a:xfrm>
            <a:off x="989593" y="2504291"/>
            <a:ext cx="7974893" cy="854982"/>
            <a:chOff x="1475656" y="2497460"/>
            <a:chExt cx="7110273" cy="574605"/>
          </a:xfrm>
        </p:grpSpPr>
        <p:sp>
          <p:nvSpPr>
            <p:cNvPr id="73" name="Forma libre 72"/>
            <p:cNvSpPr/>
            <p:nvPr/>
          </p:nvSpPr>
          <p:spPr>
            <a:xfrm>
              <a:off x="2758764" y="2554921"/>
              <a:ext cx="5827165" cy="459684"/>
            </a:xfrm>
            <a:custGeom>
              <a:avLst/>
              <a:gdLst>
                <a:gd name="connsiteX0" fmla="*/ 0 w 5827165"/>
                <a:gd name="connsiteY0" fmla="*/ 0 h 459684"/>
                <a:gd name="connsiteX1" fmla="*/ 5827165 w 5827165"/>
                <a:gd name="connsiteY1" fmla="*/ 0 h 459684"/>
                <a:gd name="connsiteX2" fmla="*/ 5827165 w 5827165"/>
                <a:gd name="connsiteY2" fmla="*/ 459684 h 459684"/>
                <a:gd name="connsiteX3" fmla="*/ 0 w 5827165"/>
                <a:gd name="connsiteY3" fmla="*/ 459684 h 459684"/>
                <a:gd name="connsiteX4" fmla="*/ 0 w 5827165"/>
                <a:gd name="connsiteY4" fmla="*/ 0 h 459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27165" h="459684">
                  <a:moveTo>
                    <a:pt x="0" y="0"/>
                  </a:moveTo>
                  <a:lnTo>
                    <a:pt x="5827165" y="0"/>
                  </a:lnTo>
                  <a:lnTo>
                    <a:pt x="5827165" y="459684"/>
                  </a:lnTo>
                  <a:lnTo>
                    <a:pt x="0" y="4596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1872608"/>
                <a:satOff val="-2336"/>
                <a:lumOff val="549"/>
                <a:alphaOff val="0"/>
              </a:schemeClr>
            </a:fillRef>
            <a:effectRef idx="0">
              <a:schemeClr val="accent2">
                <a:hueOff val="1872608"/>
                <a:satOff val="-2336"/>
                <a:lumOff val="54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64875" tIns="45720" rIns="45720" bIns="45720" numCol="1" spcCol="1270" anchor="ctr" anchorCtr="0">
              <a:noAutofit/>
            </a:bodyPr>
            <a:lstStyle/>
            <a:p>
              <a:pPr lvl="0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s-CO" sz="1800" b="1" dirty="0">
                  <a:solidFill>
                    <a:schemeClr val="tx1"/>
                  </a:solidFill>
                </a:rPr>
                <a:t>Corresponde a un párrafo introductorio</a:t>
              </a:r>
              <a:endParaRPr lang="es-CO" sz="1800" b="1" dirty="0"/>
            </a:p>
          </p:txBody>
        </p:sp>
        <p:sp>
          <p:nvSpPr>
            <p:cNvPr id="74" name="Elipse 73"/>
            <p:cNvSpPr/>
            <p:nvPr/>
          </p:nvSpPr>
          <p:spPr>
            <a:xfrm>
              <a:off x="1475656" y="2497460"/>
              <a:ext cx="1570411" cy="574605"/>
            </a:xfrm>
            <a:prstGeom prst="ellipse">
              <a:avLst/>
            </a:prstGeom>
          </p:spPr>
          <p:style>
            <a:lnRef idx="2">
              <a:schemeClr val="accent2">
                <a:hueOff val="1872608"/>
                <a:satOff val="-2336"/>
                <a:lumOff val="549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5" name="Rectángulo 74"/>
            <p:cNvSpPr/>
            <p:nvPr/>
          </p:nvSpPr>
          <p:spPr>
            <a:xfrm>
              <a:off x="1519539" y="2545685"/>
              <a:ext cx="1399525" cy="520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0970" tIns="140970" rIns="140970" bIns="140970" numCol="1" spcCol="1270" anchor="t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1600" b="1" kern="1200" dirty="0"/>
                <a:t>Revelación en notas</a:t>
              </a:r>
              <a:endParaRPr lang="es-CO" sz="1600" kern="1200" dirty="0"/>
            </a:p>
          </p:txBody>
        </p:sp>
      </p:grpSp>
      <p:grpSp>
        <p:nvGrpSpPr>
          <p:cNvPr id="76" name="Grupo 75"/>
          <p:cNvGrpSpPr/>
          <p:nvPr/>
        </p:nvGrpSpPr>
        <p:grpSpPr>
          <a:xfrm>
            <a:off x="871818" y="1561357"/>
            <a:ext cx="8092669" cy="1014129"/>
            <a:chOff x="1302750" y="1642079"/>
            <a:chExt cx="7283180" cy="681563"/>
          </a:xfrm>
        </p:grpSpPr>
        <p:sp>
          <p:nvSpPr>
            <p:cNvPr id="77" name="Forma libre 76"/>
            <p:cNvSpPr/>
            <p:nvPr/>
          </p:nvSpPr>
          <p:spPr>
            <a:xfrm>
              <a:off x="2585859" y="1714730"/>
              <a:ext cx="6000071" cy="459684"/>
            </a:xfrm>
            <a:custGeom>
              <a:avLst/>
              <a:gdLst>
                <a:gd name="connsiteX0" fmla="*/ 0 w 6000071"/>
                <a:gd name="connsiteY0" fmla="*/ 0 h 459684"/>
                <a:gd name="connsiteX1" fmla="*/ 6000071 w 6000071"/>
                <a:gd name="connsiteY1" fmla="*/ 0 h 459684"/>
                <a:gd name="connsiteX2" fmla="*/ 6000071 w 6000071"/>
                <a:gd name="connsiteY2" fmla="*/ 459684 h 459684"/>
                <a:gd name="connsiteX3" fmla="*/ 0 w 6000071"/>
                <a:gd name="connsiteY3" fmla="*/ 459684 h 459684"/>
                <a:gd name="connsiteX4" fmla="*/ 0 w 6000071"/>
                <a:gd name="connsiteY4" fmla="*/ 0 h 459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071" h="459684">
                  <a:moveTo>
                    <a:pt x="0" y="0"/>
                  </a:moveTo>
                  <a:lnTo>
                    <a:pt x="6000071" y="0"/>
                  </a:lnTo>
                  <a:lnTo>
                    <a:pt x="6000071" y="459684"/>
                  </a:lnTo>
                  <a:lnTo>
                    <a:pt x="0" y="4596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936304"/>
                <a:satOff val="-1168"/>
                <a:lumOff val="275"/>
                <a:alphaOff val="0"/>
              </a:schemeClr>
            </a:fillRef>
            <a:effectRef idx="0">
              <a:schemeClr val="accent2">
                <a:hueOff val="936304"/>
                <a:satOff val="-1168"/>
                <a:lumOff val="275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64875" tIns="45720" rIns="45720" bIns="45720" numCol="1" spcCol="1270" anchor="ctr" anchorCtr="0">
              <a:noAutofit/>
            </a:bodyPr>
            <a:lstStyle/>
            <a:p>
              <a:pPr lvl="0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s-CO" sz="2000" b="1" dirty="0">
                  <a:solidFill>
                    <a:schemeClr val="tx1"/>
                  </a:solidFill>
                </a:rPr>
                <a:t>El 84,6% presentó opiniones con y sin salvedades. </a:t>
              </a:r>
            </a:p>
          </p:txBody>
        </p:sp>
        <p:sp>
          <p:nvSpPr>
            <p:cNvPr id="78" name="Elipse 77"/>
            <p:cNvSpPr/>
            <p:nvPr/>
          </p:nvSpPr>
          <p:spPr>
            <a:xfrm>
              <a:off x="1302750" y="1642079"/>
              <a:ext cx="1570411" cy="574605"/>
            </a:xfrm>
            <a:prstGeom prst="ellipse">
              <a:avLst/>
            </a:prstGeom>
          </p:spPr>
          <p:style>
            <a:lnRef idx="2">
              <a:schemeClr val="accent2">
                <a:hueOff val="936304"/>
                <a:satOff val="-1168"/>
                <a:lumOff val="275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9" name="Rectángulo 78"/>
            <p:cNvSpPr/>
            <p:nvPr/>
          </p:nvSpPr>
          <p:spPr>
            <a:xfrm>
              <a:off x="1385130" y="1738867"/>
              <a:ext cx="135362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s-CO" sz="1600" b="1" dirty="0">
                  <a:latin typeface="+mn-lt"/>
                </a:rPr>
                <a:t>Auditorias</a:t>
              </a:r>
            </a:p>
            <a:p>
              <a:pPr lvl="0" algn="ctr"/>
              <a:r>
                <a:rPr lang="es-CO" sz="1600" b="1" dirty="0">
                  <a:latin typeface="+mn-lt"/>
                </a:rPr>
                <a:t> individuales</a:t>
              </a:r>
              <a:endParaRPr lang="es-CO" sz="1600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469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8 Título"/>
          <p:cNvSpPr>
            <a:spLocks noGrp="1"/>
          </p:cNvSpPr>
          <p:nvPr>
            <p:ph type="ctrTitle"/>
          </p:nvPr>
        </p:nvSpPr>
        <p:spPr bwMode="auto">
          <a:xfrm>
            <a:off x="150813" y="192237"/>
            <a:ext cx="8742362" cy="10810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s-ES" sz="2800" dirty="0"/>
              <a:t>Resultado auditorías individuales</a:t>
            </a:r>
            <a:endParaRPr lang="es-ES" altLang="es-ES" sz="28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282"/>
          <a:stretch/>
        </p:blipFill>
        <p:spPr>
          <a:xfrm>
            <a:off x="323527" y="1057300"/>
            <a:ext cx="8569647" cy="2381685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50813" y="3577580"/>
            <a:ext cx="899318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71 entidades de la muestra auditada, que representaron el 84,6% de los activos y el 83,9% de los Pasivos, no presentaron dictamen Adverso o negativo, ni Abstención de opinión. </a:t>
            </a:r>
          </a:p>
          <a:p>
            <a:pPr algn="just"/>
            <a:endParaRPr lang="es-CO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es-CO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86 entidades fueron dictaminadas (Adversa o negativa, Con y Sin salvedades), lo que equivale al 93% del total de la muestra auditada.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179512" y="3361556"/>
            <a:ext cx="316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/>
              <a:t>Fuente: Informe de Auditoría CGR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4175267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/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4310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9419" y="3970055"/>
            <a:ext cx="724862" cy="68764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35" name="Rectángulo 34"/>
          <p:cNvSpPr/>
          <p:nvPr/>
        </p:nvSpPr>
        <p:spPr bwMode="auto">
          <a:xfrm>
            <a:off x="5722312" y="4871544"/>
            <a:ext cx="3419872" cy="841276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" name="8 Título"/>
          <p:cNvSpPr>
            <a:spLocks noGrp="1"/>
          </p:cNvSpPr>
          <p:nvPr>
            <p:ph type="ctrTitle"/>
          </p:nvPr>
        </p:nvSpPr>
        <p:spPr bwMode="auto">
          <a:xfrm>
            <a:off x="809418" y="120229"/>
            <a:ext cx="7824423" cy="10810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s-ES" sz="2800" dirty="0">
                <a:solidFill>
                  <a:srgbClr val="FFFFFF"/>
                </a:solidFill>
              </a:rPr>
              <a:t>Evolución Cronológica de la Contabilidad Púbica</a:t>
            </a:r>
            <a:br>
              <a:rPr lang="es-ES" sz="2800" dirty="0">
                <a:solidFill>
                  <a:srgbClr val="FFFFFF"/>
                </a:solidFill>
              </a:rPr>
            </a:br>
            <a:r>
              <a:rPr lang="es-ES" sz="2800" dirty="0">
                <a:solidFill>
                  <a:srgbClr val="FFFFFF"/>
                </a:solidFill>
              </a:rPr>
              <a:t>1923 - 2000</a:t>
            </a:r>
            <a:endParaRPr lang="es-ES" altLang="es-ES" sz="2800" dirty="0">
              <a:solidFill>
                <a:srgbClr val="FFFFFF"/>
              </a:solidFill>
            </a:endParaRPr>
          </a:p>
        </p:txBody>
      </p:sp>
      <p:sp>
        <p:nvSpPr>
          <p:cNvPr id="37" name="Arco de bloque 36"/>
          <p:cNvSpPr/>
          <p:nvPr/>
        </p:nvSpPr>
        <p:spPr>
          <a:xfrm>
            <a:off x="-3080400" y="508249"/>
            <a:ext cx="5879112" cy="5879112"/>
          </a:xfrm>
          <a:prstGeom prst="blockArc">
            <a:avLst>
              <a:gd name="adj1" fmla="val 18900000"/>
              <a:gd name="adj2" fmla="val 2700000"/>
              <a:gd name="adj3" fmla="val 367"/>
            </a:avLst>
          </a:pr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0">
            <a:schemeClr val="accent2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70" name="Grupo 69"/>
          <p:cNvGrpSpPr/>
          <p:nvPr/>
        </p:nvGrpSpPr>
        <p:grpSpPr>
          <a:xfrm>
            <a:off x="1046020" y="1161460"/>
            <a:ext cx="7961667" cy="759936"/>
            <a:chOff x="809419" y="4711006"/>
            <a:chExt cx="7776511" cy="759936"/>
          </a:xfrm>
        </p:grpSpPr>
        <p:grpSp>
          <p:nvGrpSpPr>
            <p:cNvPr id="60" name="Grupo 59"/>
            <p:cNvGrpSpPr/>
            <p:nvPr/>
          </p:nvGrpSpPr>
          <p:grpSpPr>
            <a:xfrm>
              <a:off x="924628" y="4711006"/>
              <a:ext cx="7661302" cy="759936"/>
              <a:chOff x="924628" y="4711006"/>
              <a:chExt cx="7661302" cy="759936"/>
            </a:xfrm>
          </p:grpSpPr>
          <p:sp>
            <p:nvSpPr>
              <p:cNvPr id="48" name="Forma libre 47"/>
              <p:cNvSpPr/>
              <p:nvPr/>
            </p:nvSpPr>
            <p:spPr>
              <a:xfrm>
                <a:off x="2207737" y="4711006"/>
                <a:ext cx="6378193" cy="759936"/>
              </a:xfrm>
              <a:custGeom>
                <a:avLst/>
                <a:gdLst>
                  <a:gd name="connsiteX0" fmla="*/ 0 w 6378193"/>
                  <a:gd name="connsiteY0" fmla="*/ 0 h 759936"/>
                  <a:gd name="connsiteX1" fmla="*/ 6378193 w 6378193"/>
                  <a:gd name="connsiteY1" fmla="*/ 0 h 759936"/>
                  <a:gd name="connsiteX2" fmla="*/ 6378193 w 6378193"/>
                  <a:gd name="connsiteY2" fmla="*/ 759936 h 759936"/>
                  <a:gd name="connsiteX3" fmla="*/ 0 w 6378193"/>
                  <a:gd name="connsiteY3" fmla="*/ 759936 h 759936"/>
                  <a:gd name="connsiteX4" fmla="*/ 0 w 6378193"/>
                  <a:gd name="connsiteY4" fmla="*/ 0 h 759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78193" h="759936">
                    <a:moveTo>
                      <a:pt x="0" y="0"/>
                    </a:moveTo>
                    <a:lnTo>
                      <a:pt x="6378193" y="0"/>
                    </a:lnTo>
                    <a:lnTo>
                      <a:pt x="6378193" y="759936"/>
                    </a:lnTo>
                    <a:lnTo>
                      <a:pt x="0" y="759936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4681519"/>
                  <a:satOff val="-5839"/>
                  <a:lumOff val="1373"/>
                  <a:alphaOff val="0"/>
                </a:schemeClr>
              </a:fillRef>
              <a:effectRef idx="0">
                <a:schemeClr val="accent2">
                  <a:hueOff val="4681519"/>
                  <a:satOff val="-5839"/>
                  <a:lumOff val="1373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364875" tIns="45720" rIns="45720" bIns="45720" numCol="1" spcCol="1270" anchor="ctr" anchorCtr="0">
                <a:noAutofit/>
              </a:bodyPr>
              <a:lstStyle/>
              <a:p>
                <a:pPr lvl="0" algn="just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CO" altLang="es-CO" sz="2000" b="1" u="none" kern="1200" dirty="0">
                    <a:solidFill>
                      <a:schemeClr val="tx1"/>
                    </a:solidFill>
                  </a:rPr>
                  <a:t>Ley 42. Determina la reorganización de la Contabilidad oficial y la Creación del Departamento de la Contraloría.</a:t>
                </a:r>
                <a:endParaRPr lang="es-CO" sz="2000" b="1" kern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Elipse 48"/>
              <p:cNvSpPr/>
              <p:nvPr/>
            </p:nvSpPr>
            <p:spPr>
              <a:xfrm>
                <a:off x="924628" y="4803672"/>
                <a:ext cx="1570411" cy="667270"/>
              </a:xfrm>
              <a:prstGeom prst="ellipse">
                <a:avLst/>
              </a:prstGeom>
            </p:spPr>
            <p:style>
              <a:lnRef idx="2">
                <a:schemeClr val="accent2">
                  <a:hueOff val="4681519"/>
                  <a:satOff val="-5839"/>
                  <a:lumOff val="1373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</p:grpSp>
        <p:sp>
          <p:nvSpPr>
            <p:cNvPr id="50" name="Rectángulo 49"/>
            <p:cNvSpPr/>
            <p:nvPr/>
          </p:nvSpPr>
          <p:spPr>
            <a:xfrm>
              <a:off x="809419" y="4873724"/>
              <a:ext cx="1801327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s-CO" altLang="es-CO" sz="2800" b="1" dirty="0">
                  <a:latin typeface="+mn-lt"/>
                </a:rPr>
                <a:t>1923</a:t>
              </a:r>
              <a:endParaRPr lang="es-CO" sz="2800" dirty="0">
                <a:latin typeface="+mn-lt"/>
              </a:endParaRPr>
            </a:p>
          </p:txBody>
        </p:sp>
      </p:grpSp>
      <p:grpSp>
        <p:nvGrpSpPr>
          <p:cNvPr id="69" name="Grupo 68"/>
          <p:cNvGrpSpPr/>
          <p:nvPr/>
        </p:nvGrpSpPr>
        <p:grpSpPr>
          <a:xfrm>
            <a:off x="1424142" y="2262221"/>
            <a:ext cx="7612353" cy="595279"/>
            <a:chOff x="1302750" y="3997306"/>
            <a:chExt cx="7352732" cy="595279"/>
          </a:xfrm>
        </p:grpSpPr>
        <p:sp>
          <p:nvSpPr>
            <p:cNvPr id="46" name="Forma libre 45"/>
            <p:cNvSpPr/>
            <p:nvPr/>
          </p:nvSpPr>
          <p:spPr>
            <a:xfrm>
              <a:off x="2585858" y="3997306"/>
              <a:ext cx="6069624" cy="537819"/>
            </a:xfrm>
            <a:custGeom>
              <a:avLst/>
              <a:gdLst>
                <a:gd name="connsiteX0" fmla="*/ 0 w 6000071"/>
                <a:gd name="connsiteY0" fmla="*/ 0 h 459684"/>
                <a:gd name="connsiteX1" fmla="*/ 6000071 w 6000071"/>
                <a:gd name="connsiteY1" fmla="*/ 0 h 459684"/>
                <a:gd name="connsiteX2" fmla="*/ 6000071 w 6000071"/>
                <a:gd name="connsiteY2" fmla="*/ 459684 h 459684"/>
                <a:gd name="connsiteX3" fmla="*/ 0 w 6000071"/>
                <a:gd name="connsiteY3" fmla="*/ 459684 h 459684"/>
                <a:gd name="connsiteX4" fmla="*/ 0 w 6000071"/>
                <a:gd name="connsiteY4" fmla="*/ 0 h 459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071" h="459684">
                  <a:moveTo>
                    <a:pt x="0" y="0"/>
                  </a:moveTo>
                  <a:lnTo>
                    <a:pt x="6000071" y="0"/>
                  </a:lnTo>
                  <a:lnTo>
                    <a:pt x="6000071" y="459684"/>
                  </a:lnTo>
                  <a:lnTo>
                    <a:pt x="0" y="459684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3745215"/>
                <a:satOff val="-4671"/>
                <a:lumOff val="1098"/>
                <a:alphaOff val="0"/>
              </a:schemeClr>
            </a:fillRef>
            <a:effectRef idx="0">
              <a:schemeClr val="accent2">
                <a:hueOff val="3745215"/>
                <a:satOff val="-4671"/>
                <a:lumOff val="109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64875" tIns="45720" rIns="45720" bIns="4572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US" sz="2000" b="1" kern="1200" dirty="0">
                  <a:solidFill>
                    <a:schemeClr val="tx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Art 354 CP. Crea la figura del Contador General de la Nación</a:t>
              </a:r>
              <a:r>
                <a:rPr lang="es-CO" sz="2000" b="1" kern="1200" dirty="0">
                  <a:solidFill>
                    <a:schemeClr val="tx1"/>
                  </a:solidFill>
                  <a:ea typeface="Verdana" pitchFamily="34" charset="0"/>
                  <a:cs typeface="Verdana" pitchFamily="34" charset="0"/>
                </a:rPr>
                <a:t>.</a:t>
              </a:r>
              <a:endParaRPr lang="es-CO" sz="2000" b="1" kern="1200" dirty="0">
                <a:solidFill>
                  <a:schemeClr val="tx1"/>
                </a:solidFill>
              </a:endParaRPr>
            </a:p>
          </p:txBody>
        </p:sp>
        <p:sp>
          <p:nvSpPr>
            <p:cNvPr id="47" name="Elipse 46"/>
            <p:cNvSpPr/>
            <p:nvPr/>
          </p:nvSpPr>
          <p:spPr>
            <a:xfrm>
              <a:off x="1302750" y="4017980"/>
              <a:ext cx="1570411" cy="574605"/>
            </a:xfrm>
            <a:prstGeom prst="ellipse">
              <a:avLst/>
            </a:prstGeom>
          </p:spPr>
          <p:style>
            <a:lnRef idx="2">
              <a:schemeClr val="accent2">
                <a:hueOff val="3745215"/>
                <a:satOff val="-4671"/>
                <a:lumOff val="1098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1" name="Rectángulo 50"/>
            <p:cNvSpPr/>
            <p:nvPr/>
          </p:nvSpPr>
          <p:spPr>
            <a:xfrm>
              <a:off x="1641487" y="3997357"/>
              <a:ext cx="89293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s-US" sz="2800" b="1" dirty="0">
                  <a:latin typeface="+mn-lt"/>
                  <a:ea typeface="Verdana" panose="020B0604030504040204" pitchFamily="34" charset="0"/>
                  <a:cs typeface="Verdana" panose="020B0604030504040204" pitchFamily="34" charset="0"/>
                </a:rPr>
                <a:t>1991</a:t>
              </a:r>
              <a:endParaRPr lang="es-CO" sz="280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65" name="Grupo 64"/>
          <p:cNvGrpSpPr/>
          <p:nvPr/>
        </p:nvGrpSpPr>
        <p:grpSpPr>
          <a:xfrm>
            <a:off x="1597049" y="3073524"/>
            <a:ext cx="7460812" cy="1240178"/>
            <a:chOff x="1475656" y="3361556"/>
            <a:chExt cx="7110273" cy="1240178"/>
          </a:xfrm>
        </p:grpSpPr>
        <p:sp>
          <p:nvSpPr>
            <p:cNvPr id="44" name="Forma libre 43"/>
            <p:cNvSpPr/>
            <p:nvPr/>
          </p:nvSpPr>
          <p:spPr>
            <a:xfrm>
              <a:off x="2758764" y="3477936"/>
              <a:ext cx="5827165" cy="459684"/>
            </a:xfrm>
            <a:custGeom>
              <a:avLst/>
              <a:gdLst>
                <a:gd name="connsiteX0" fmla="*/ 0 w 5827165"/>
                <a:gd name="connsiteY0" fmla="*/ 0 h 459684"/>
                <a:gd name="connsiteX1" fmla="*/ 5827165 w 5827165"/>
                <a:gd name="connsiteY1" fmla="*/ 0 h 459684"/>
                <a:gd name="connsiteX2" fmla="*/ 5827165 w 5827165"/>
                <a:gd name="connsiteY2" fmla="*/ 459684 h 459684"/>
                <a:gd name="connsiteX3" fmla="*/ 0 w 5827165"/>
                <a:gd name="connsiteY3" fmla="*/ 459684 h 459684"/>
                <a:gd name="connsiteX4" fmla="*/ 0 w 5827165"/>
                <a:gd name="connsiteY4" fmla="*/ 0 h 459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27165" h="459684">
                  <a:moveTo>
                    <a:pt x="0" y="0"/>
                  </a:moveTo>
                  <a:lnTo>
                    <a:pt x="5827165" y="0"/>
                  </a:lnTo>
                  <a:lnTo>
                    <a:pt x="5827165" y="459684"/>
                  </a:lnTo>
                  <a:lnTo>
                    <a:pt x="0" y="459684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2808911"/>
                <a:satOff val="-3503"/>
                <a:lumOff val="824"/>
                <a:alphaOff val="0"/>
              </a:schemeClr>
            </a:fillRef>
            <a:effectRef idx="0">
              <a:schemeClr val="accent2">
                <a:hueOff val="2808911"/>
                <a:satOff val="-3503"/>
                <a:lumOff val="82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64875" tIns="45720" rIns="45720" bIns="4572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s-CO" sz="2000" b="1" dirty="0">
                  <a:solidFill>
                    <a:schemeClr val="tx1"/>
                  </a:solidFill>
                </a:rPr>
                <a:t>Expedición del Primer CGC -   </a:t>
              </a:r>
              <a:r>
                <a:rPr lang="es-CO" sz="2000" b="1" kern="1200" dirty="0">
                  <a:solidFill>
                    <a:schemeClr val="tx1"/>
                  </a:solidFill>
                </a:rPr>
                <a:t>Res. 4444.</a:t>
              </a:r>
            </a:p>
          </p:txBody>
        </p:sp>
        <p:sp>
          <p:nvSpPr>
            <p:cNvPr id="45" name="Elipse 44"/>
            <p:cNvSpPr/>
            <p:nvPr/>
          </p:nvSpPr>
          <p:spPr>
            <a:xfrm>
              <a:off x="1475656" y="3435023"/>
              <a:ext cx="1570411" cy="574605"/>
            </a:xfrm>
            <a:prstGeom prst="ellipse">
              <a:avLst/>
            </a:prstGeom>
          </p:spPr>
          <p:style>
            <a:lnRef idx="2">
              <a:schemeClr val="accent2">
                <a:hueOff val="2808911"/>
                <a:satOff val="-3503"/>
                <a:lumOff val="824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52" name="Grupo 51"/>
            <p:cNvGrpSpPr/>
            <p:nvPr/>
          </p:nvGrpSpPr>
          <p:grpSpPr>
            <a:xfrm>
              <a:off x="1513660" y="3361556"/>
              <a:ext cx="1447651" cy="1240178"/>
              <a:chOff x="3810999" y="1908353"/>
              <a:chExt cx="1447651" cy="1240178"/>
            </a:xfrm>
          </p:grpSpPr>
          <p:sp>
            <p:nvSpPr>
              <p:cNvPr id="53" name="Rectángulo 52"/>
              <p:cNvSpPr/>
              <p:nvPr/>
            </p:nvSpPr>
            <p:spPr>
              <a:xfrm>
                <a:off x="3859125" y="1921766"/>
                <a:ext cx="1399525" cy="1226765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54" name="Rectángulo 53"/>
              <p:cNvSpPr/>
              <p:nvPr/>
            </p:nvSpPr>
            <p:spPr>
              <a:xfrm>
                <a:off x="3810999" y="1908353"/>
                <a:ext cx="1399525" cy="122676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40970" tIns="140970" rIns="140970" bIns="140970" numCol="1" spcCol="1270" anchor="t" anchorCtr="0">
                <a:noAutofit/>
              </a:bodyPr>
              <a:lstStyle/>
              <a:p>
                <a:pPr lvl="0" algn="ctr" defTabSz="1644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CO" sz="2800" b="1" kern="1200" dirty="0"/>
                  <a:t>1995</a:t>
                </a:r>
                <a:endParaRPr lang="es-CO" sz="2800" kern="1200" dirty="0"/>
              </a:p>
            </p:txBody>
          </p:sp>
        </p:grpSp>
      </p:grpSp>
      <p:grpSp>
        <p:nvGrpSpPr>
          <p:cNvPr id="66" name="Grupo 65"/>
          <p:cNvGrpSpPr/>
          <p:nvPr/>
        </p:nvGrpSpPr>
        <p:grpSpPr>
          <a:xfrm>
            <a:off x="1597048" y="3937620"/>
            <a:ext cx="7427681" cy="1226765"/>
            <a:chOff x="1475656" y="4009628"/>
            <a:chExt cx="7110273" cy="1226765"/>
          </a:xfrm>
        </p:grpSpPr>
        <p:sp>
          <p:nvSpPr>
            <p:cNvPr id="42" name="Forma libre 41"/>
            <p:cNvSpPr/>
            <p:nvPr/>
          </p:nvSpPr>
          <p:spPr>
            <a:xfrm>
              <a:off x="2758764" y="4183346"/>
              <a:ext cx="5827165" cy="459684"/>
            </a:xfrm>
            <a:custGeom>
              <a:avLst/>
              <a:gdLst>
                <a:gd name="connsiteX0" fmla="*/ 0 w 5827165"/>
                <a:gd name="connsiteY0" fmla="*/ 0 h 459684"/>
                <a:gd name="connsiteX1" fmla="*/ 5827165 w 5827165"/>
                <a:gd name="connsiteY1" fmla="*/ 0 h 459684"/>
                <a:gd name="connsiteX2" fmla="*/ 5827165 w 5827165"/>
                <a:gd name="connsiteY2" fmla="*/ 459684 h 459684"/>
                <a:gd name="connsiteX3" fmla="*/ 0 w 5827165"/>
                <a:gd name="connsiteY3" fmla="*/ 459684 h 459684"/>
                <a:gd name="connsiteX4" fmla="*/ 0 w 5827165"/>
                <a:gd name="connsiteY4" fmla="*/ 0 h 459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27165" h="459684">
                  <a:moveTo>
                    <a:pt x="0" y="0"/>
                  </a:moveTo>
                  <a:lnTo>
                    <a:pt x="5827165" y="0"/>
                  </a:lnTo>
                  <a:lnTo>
                    <a:pt x="5827165" y="459684"/>
                  </a:lnTo>
                  <a:lnTo>
                    <a:pt x="0" y="459684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1872608"/>
                <a:satOff val="-2336"/>
                <a:lumOff val="549"/>
                <a:alphaOff val="0"/>
              </a:schemeClr>
            </a:fillRef>
            <a:effectRef idx="0">
              <a:schemeClr val="accent2">
                <a:hueOff val="1872608"/>
                <a:satOff val="-2336"/>
                <a:lumOff val="54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64875" tIns="45720" rIns="45720" bIns="45720" numCol="1" spcCol="1270" anchor="ctr" anchorCtr="0">
              <a:noAutofit/>
            </a:bodyPr>
            <a:lstStyle/>
            <a:p>
              <a:pPr lvl="0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s-CO" sz="2000" b="1" dirty="0">
                  <a:solidFill>
                    <a:schemeClr val="tx1"/>
                  </a:solidFill>
                </a:rPr>
                <a:t>La Ley 298 crea la UAE CGN.</a:t>
              </a:r>
              <a:endParaRPr lang="es-CO" sz="2000" b="1" dirty="0"/>
            </a:p>
          </p:txBody>
        </p:sp>
        <p:sp>
          <p:nvSpPr>
            <p:cNvPr id="43" name="Elipse 42"/>
            <p:cNvSpPr/>
            <p:nvPr/>
          </p:nvSpPr>
          <p:spPr>
            <a:xfrm>
              <a:off x="1475656" y="4081636"/>
              <a:ext cx="1570411" cy="574605"/>
            </a:xfrm>
            <a:prstGeom prst="ellipse">
              <a:avLst/>
            </a:prstGeom>
            <a:ln>
              <a:solidFill>
                <a:schemeClr val="accent4"/>
              </a:solidFill>
            </a:ln>
          </p:spPr>
          <p:style>
            <a:lnRef idx="2">
              <a:schemeClr val="accent2">
                <a:hueOff val="1872608"/>
                <a:satOff val="-2336"/>
                <a:lumOff val="549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5" name="Rectángulo 54"/>
            <p:cNvSpPr/>
            <p:nvPr/>
          </p:nvSpPr>
          <p:spPr>
            <a:xfrm>
              <a:off x="1561098" y="4009628"/>
              <a:ext cx="1399525" cy="1226765"/>
            </a:xfrm>
            <a:prstGeom prst="rect">
              <a:avLst/>
            </a:prstGeom>
            <a:ln>
              <a:solidFill>
                <a:schemeClr val="accent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0970" tIns="140970" rIns="140970" bIns="140970" numCol="1" spcCol="1270" anchor="t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2800" b="1" kern="1200" dirty="0"/>
                <a:t>1996</a:t>
              </a:r>
              <a:endParaRPr lang="es-CO" sz="2800" kern="1200" dirty="0"/>
            </a:p>
          </p:txBody>
        </p:sp>
      </p:grpSp>
      <p:grpSp>
        <p:nvGrpSpPr>
          <p:cNvPr id="67" name="Grupo 66"/>
          <p:cNvGrpSpPr/>
          <p:nvPr/>
        </p:nvGrpSpPr>
        <p:grpSpPr>
          <a:xfrm>
            <a:off x="1496151" y="4875183"/>
            <a:ext cx="7540345" cy="574605"/>
            <a:chOff x="1302750" y="1705372"/>
            <a:chExt cx="7283180" cy="574605"/>
          </a:xfrm>
        </p:grpSpPr>
        <p:sp>
          <p:nvSpPr>
            <p:cNvPr id="40" name="Forma libre 39"/>
            <p:cNvSpPr/>
            <p:nvPr/>
          </p:nvSpPr>
          <p:spPr>
            <a:xfrm>
              <a:off x="2585859" y="1762832"/>
              <a:ext cx="6000071" cy="459684"/>
            </a:xfrm>
            <a:custGeom>
              <a:avLst/>
              <a:gdLst>
                <a:gd name="connsiteX0" fmla="*/ 0 w 6000071"/>
                <a:gd name="connsiteY0" fmla="*/ 0 h 459684"/>
                <a:gd name="connsiteX1" fmla="*/ 6000071 w 6000071"/>
                <a:gd name="connsiteY1" fmla="*/ 0 h 459684"/>
                <a:gd name="connsiteX2" fmla="*/ 6000071 w 6000071"/>
                <a:gd name="connsiteY2" fmla="*/ 459684 h 459684"/>
                <a:gd name="connsiteX3" fmla="*/ 0 w 6000071"/>
                <a:gd name="connsiteY3" fmla="*/ 459684 h 459684"/>
                <a:gd name="connsiteX4" fmla="*/ 0 w 6000071"/>
                <a:gd name="connsiteY4" fmla="*/ 0 h 459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071" h="459684">
                  <a:moveTo>
                    <a:pt x="0" y="0"/>
                  </a:moveTo>
                  <a:lnTo>
                    <a:pt x="6000071" y="0"/>
                  </a:lnTo>
                  <a:lnTo>
                    <a:pt x="6000071" y="459684"/>
                  </a:lnTo>
                  <a:lnTo>
                    <a:pt x="0" y="459684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936304"/>
                <a:satOff val="-1168"/>
                <a:lumOff val="275"/>
                <a:alphaOff val="0"/>
              </a:schemeClr>
            </a:fillRef>
            <a:effectRef idx="0">
              <a:schemeClr val="accent2">
                <a:hueOff val="936304"/>
                <a:satOff val="-1168"/>
                <a:lumOff val="275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64875" tIns="45720" rIns="45720" bIns="45720" numCol="1" spcCol="1270" anchor="ctr" anchorCtr="0">
              <a:noAutofit/>
            </a:bodyPr>
            <a:lstStyle/>
            <a:p>
              <a:pPr lvl="0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s-CO" sz="2000" b="1" dirty="0">
                  <a:solidFill>
                    <a:schemeClr val="tx1"/>
                  </a:solidFill>
                </a:rPr>
                <a:t>Se actualiza el CGC. Resolución 400</a:t>
              </a:r>
              <a:endParaRPr lang="es-CO" sz="2000" b="1" dirty="0"/>
            </a:p>
          </p:txBody>
        </p:sp>
        <p:sp>
          <p:nvSpPr>
            <p:cNvPr id="41" name="Elipse 40"/>
            <p:cNvSpPr/>
            <p:nvPr/>
          </p:nvSpPr>
          <p:spPr>
            <a:xfrm>
              <a:off x="1302750" y="1705372"/>
              <a:ext cx="1570411" cy="574605"/>
            </a:xfrm>
            <a:prstGeom prst="ellipse">
              <a:avLst/>
            </a:prstGeom>
            <a:ln>
              <a:solidFill>
                <a:schemeClr val="accent4"/>
              </a:solidFill>
            </a:ln>
          </p:spPr>
          <p:style>
            <a:lnRef idx="2">
              <a:schemeClr val="accent2">
                <a:hueOff val="936304"/>
                <a:satOff val="-1168"/>
                <a:lumOff val="275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7" name="Rectángulo 56"/>
            <p:cNvSpPr/>
            <p:nvPr/>
          </p:nvSpPr>
          <p:spPr>
            <a:xfrm>
              <a:off x="1604282" y="1728913"/>
              <a:ext cx="915635" cy="523220"/>
            </a:xfrm>
            <a:prstGeom prst="rect">
              <a:avLst/>
            </a:prstGeom>
            <a:ln>
              <a:solidFill>
                <a:schemeClr val="accent4"/>
              </a:solidFill>
            </a:ln>
          </p:spPr>
          <p:txBody>
            <a:bodyPr wrap="none">
              <a:spAutoFit/>
            </a:bodyPr>
            <a:lstStyle/>
            <a:p>
              <a:pPr lvl="0"/>
              <a:r>
                <a:rPr lang="es-CO" sz="2800" b="1" dirty="0">
                  <a:latin typeface="+mn-lt"/>
                </a:rPr>
                <a:t>2000</a:t>
              </a:r>
              <a:endParaRPr lang="es-CO" sz="2800" dirty="0">
                <a:latin typeface="+mn-lt"/>
              </a:endParaRPr>
            </a:p>
          </p:txBody>
        </p:sp>
      </p:grpSp>
      <p:pic>
        <p:nvPicPr>
          <p:cNvPr id="10" name="Picture 6" descr="http://186.116.129.40/induccion/images/foot_lg_cgr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832" y="1417340"/>
            <a:ext cx="900784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80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/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23077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99343">
            <a:off x="2052853" y="212669"/>
            <a:ext cx="3968455" cy="5145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206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61"/>
          <p:cNvSpPr txBox="1">
            <a:spLocks noChangeArrowheads="1"/>
          </p:cNvSpPr>
          <p:nvPr/>
        </p:nvSpPr>
        <p:spPr bwMode="auto">
          <a:xfrm>
            <a:off x="0" y="1201316"/>
            <a:ext cx="9018587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3200" b="1" dirty="0">
                <a:solidFill>
                  <a:srgbClr val="005843"/>
                </a:solidFill>
                <a:effectLst/>
                <a:latin typeface="+mj-lt"/>
                <a:ea typeface="Times New Roman"/>
                <a:cs typeface="Times New Roman"/>
              </a:rPr>
              <a:t>Estados Contables Consolidados</a:t>
            </a:r>
          </a:p>
          <a:p>
            <a:pPr algn="ctr">
              <a:spcAft>
                <a:spcPts val="0"/>
              </a:spcAft>
            </a:pPr>
            <a:endParaRPr lang="es-ES" sz="3200" b="1" dirty="0">
              <a:solidFill>
                <a:srgbClr val="005843"/>
              </a:solidFill>
              <a:latin typeface="+mj-lt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es-ES" sz="3200" b="1" dirty="0">
                <a:solidFill>
                  <a:srgbClr val="005843"/>
                </a:solidFill>
                <a:effectLst/>
                <a:latin typeface="+mj-lt"/>
                <a:ea typeface="Times New Roman"/>
                <a:cs typeface="Times New Roman"/>
              </a:rPr>
              <a:t> </a:t>
            </a:r>
            <a:r>
              <a:rPr lang="es-ES" sz="3200" b="1" dirty="0">
                <a:solidFill>
                  <a:srgbClr val="005843"/>
                </a:solidFill>
                <a:latin typeface="+mj-lt"/>
                <a:ea typeface="Times New Roman"/>
                <a:cs typeface="Times New Roman"/>
              </a:rPr>
              <a:t>NIVEL NACIONAL</a:t>
            </a:r>
          </a:p>
          <a:p>
            <a:pPr algn="ctr">
              <a:spcAft>
                <a:spcPts val="0"/>
              </a:spcAft>
            </a:pPr>
            <a:r>
              <a:rPr lang="es-ES" sz="3200" b="1" dirty="0">
                <a:solidFill>
                  <a:srgbClr val="005843"/>
                </a:solidFill>
                <a:latin typeface="+mj-lt"/>
                <a:ea typeface="Times New Roman"/>
                <a:cs typeface="Times New Roman"/>
              </a:rPr>
              <a:t>NIVEL TERRITORIAL </a:t>
            </a:r>
          </a:p>
          <a:p>
            <a:pPr algn="ctr">
              <a:spcAft>
                <a:spcPts val="0"/>
              </a:spcAft>
            </a:pPr>
            <a:r>
              <a:rPr lang="es-ES" sz="3200" b="1" dirty="0">
                <a:solidFill>
                  <a:srgbClr val="005843"/>
                </a:solidFill>
                <a:latin typeface="+mj-lt"/>
                <a:ea typeface="Times New Roman"/>
                <a:cs typeface="Times New Roman"/>
              </a:rPr>
              <a:t>BANCO DE LA REPÚBLICA </a:t>
            </a:r>
          </a:p>
          <a:p>
            <a:pPr algn="ctr">
              <a:spcAft>
                <a:spcPts val="0"/>
              </a:spcAft>
            </a:pPr>
            <a:r>
              <a:rPr lang="es-ES" sz="3200" b="1" dirty="0">
                <a:solidFill>
                  <a:srgbClr val="005843"/>
                </a:solidFill>
                <a:latin typeface="+mj-lt"/>
                <a:ea typeface="Times New Roman"/>
                <a:cs typeface="Times New Roman"/>
              </a:rPr>
              <a:t> SISTEMA GENERAL DE REGALIAS</a:t>
            </a:r>
            <a:endParaRPr lang="es-CO" sz="3200" b="1" dirty="0">
              <a:solidFill>
                <a:srgbClr val="005843"/>
              </a:solidFill>
              <a:effectLst/>
              <a:latin typeface="+mj-lt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endParaRPr lang="es-MX" sz="3200" b="1" dirty="0">
              <a:solidFill>
                <a:srgbClr val="005843"/>
              </a:solidFill>
              <a:effectLst/>
              <a:latin typeface="+mj-lt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es-MX" sz="2800" b="1" dirty="0">
                <a:solidFill>
                  <a:srgbClr val="005843"/>
                </a:solidFill>
                <a:effectLst/>
                <a:latin typeface="+mj-lt"/>
                <a:ea typeface="Times New Roman"/>
                <a:cs typeface="Times New Roman"/>
              </a:rPr>
              <a:t>A 31 de diciembre de 2015</a:t>
            </a:r>
            <a:endParaRPr lang="es-CO" sz="2800" dirty="0">
              <a:solidFill>
                <a:srgbClr val="005843"/>
              </a:solidFill>
              <a:effectLst/>
              <a:latin typeface="+mj-lt"/>
              <a:ea typeface="Times New Roman"/>
              <a:cs typeface="Times New Roman"/>
            </a:endParaRPr>
          </a:p>
        </p:txBody>
      </p:sp>
      <p:sp>
        <p:nvSpPr>
          <p:cNvPr id="7" name="4 Rectángulo"/>
          <p:cNvSpPr/>
          <p:nvPr/>
        </p:nvSpPr>
        <p:spPr bwMode="auto">
          <a:xfrm>
            <a:off x="2335101" y="197768"/>
            <a:ext cx="4599210" cy="4572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4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cs typeface="Arial" panose="020B0604020202020204" pitchFamily="34" charset="0"/>
              </a:rPr>
              <a:t>SECTOR PÚBLICO </a:t>
            </a:r>
          </a:p>
        </p:txBody>
      </p:sp>
    </p:spTree>
    <p:extLst>
      <p:ext uri="{BB962C8B-B14F-4D97-AF65-F5344CB8AC3E}">
        <p14:creationId xmlns:p14="http://schemas.microsoft.com/office/powerpoint/2010/main" val="2431851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Título"/>
          <p:cNvSpPr txBox="1">
            <a:spLocks/>
          </p:cNvSpPr>
          <p:nvPr/>
        </p:nvSpPr>
        <p:spPr bwMode="auto">
          <a:xfrm>
            <a:off x="0" y="625252"/>
            <a:ext cx="44656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r>
              <a:rPr lang="es-CO" sz="3200" kern="0" dirty="0"/>
              <a:t>COBERTURA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15616" y="1129308"/>
            <a:ext cx="3384376" cy="4097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3968" y="697260"/>
            <a:ext cx="4680520" cy="4392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5254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Rectángulo"/>
          <p:cNvSpPr/>
          <p:nvPr/>
        </p:nvSpPr>
        <p:spPr bwMode="auto">
          <a:xfrm>
            <a:off x="684076" y="217406"/>
            <a:ext cx="7776864" cy="78752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INFORMACIÓN POR NIVELES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398293"/>
              </p:ext>
            </p:extLst>
          </p:nvPr>
        </p:nvGraphicFramePr>
        <p:xfrm>
          <a:off x="107504" y="1705372"/>
          <a:ext cx="8856985" cy="2618594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2893245755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3975567575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792696866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3043013622"/>
                    </a:ext>
                  </a:extLst>
                </a:gridCol>
                <a:gridCol w="1141855">
                  <a:extLst>
                    <a:ext uri="{9D8B030D-6E8A-4147-A177-3AD203B41FA5}">
                      <a16:colId xmlns:a16="http://schemas.microsoft.com/office/drawing/2014/main" val="2326658520"/>
                    </a:ext>
                  </a:extLst>
                </a:gridCol>
                <a:gridCol w="881224">
                  <a:extLst>
                    <a:ext uri="{9D8B030D-6E8A-4147-A177-3AD203B41FA5}">
                      <a16:colId xmlns:a16="http://schemas.microsoft.com/office/drawing/2014/main" val="1239999257"/>
                    </a:ext>
                  </a:extLst>
                </a:gridCol>
                <a:gridCol w="1101529">
                  <a:extLst>
                    <a:ext uri="{9D8B030D-6E8A-4147-A177-3AD203B41FA5}">
                      <a16:colId xmlns:a16="http://schemas.microsoft.com/office/drawing/2014/main" val="536887543"/>
                    </a:ext>
                  </a:extLst>
                </a:gridCol>
                <a:gridCol w="1123864">
                  <a:extLst>
                    <a:ext uri="{9D8B030D-6E8A-4147-A177-3AD203B41FA5}">
                      <a16:colId xmlns:a16="http://schemas.microsoft.com/office/drawing/2014/main" val="686941564"/>
                    </a:ext>
                  </a:extLst>
                </a:gridCol>
                <a:gridCol w="432049">
                  <a:extLst>
                    <a:ext uri="{9D8B030D-6E8A-4147-A177-3AD203B41FA5}">
                      <a16:colId xmlns:a16="http://schemas.microsoft.com/office/drawing/2014/main" val="3683772942"/>
                    </a:ext>
                  </a:extLst>
                </a:gridCol>
              </a:tblGrid>
              <a:tr h="119486">
                <a:tc gridSpan="9">
                  <a:txBody>
                    <a:bodyPr/>
                    <a:lstStyle/>
                    <a:p>
                      <a:pPr algn="ctr" fontAlgn="ctr"/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1760385"/>
                  </a:ext>
                </a:extLst>
              </a:tr>
              <a:tr h="173005"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</a:rPr>
                        <a:t>                                                                                                                                                                                </a:t>
                      </a:r>
                      <a:r>
                        <a:rPr lang="es-CO" sz="1200" u="none" strike="noStrike" dirty="0">
                          <a:effectLst/>
                        </a:rPr>
                        <a:t>Miles de millones pesos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073" marR="9073" marT="9073" marB="0" anchor="b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2520838"/>
                  </a:ext>
                </a:extLst>
              </a:tr>
              <a:tr h="77768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>
                          <a:effectLst/>
                        </a:rPr>
                        <a:t>CONCEPTO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>
                          <a:effectLst/>
                        </a:rPr>
                        <a:t>NIVEL NACIONAL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>
                          <a:effectLst/>
                        </a:rPr>
                        <a:t>NIVEL TERRITORIAL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>
                          <a:effectLst/>
                        </a:rPr>
                        <a:t>SISTEMA GRAL. REGALÍAS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>
                          <a:effectLst/>
                        </a:rPr>
                        <a:t>BANCO DE LA REPÚBLICA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>
                          <a:effectLst/>
                        </a:rPr>
                        <a:t>TOTAL AGREGADO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>
                          <a:effectLst/>
                        </a:rPr>
                        <a:t>ELIMINACIONES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>
                          <a:effectLst/>
                        </a:rPr>
                        <a:t>SECTOR </a:t>
                      </a:r>
                      <a:br>
                        <a:rPr lang="es-ES" sz="1200" u="none" strike="noStrike" dirty="0">
                          <a:effectLst/>
                        </a:rPr>
                      </a:br>
                      <a:r>
                        <a:rPr lang="es-ES" sz="1200" u="none" strike="noStrike" dirty="0">
                          <a:effectLst/>
                        </a:rPr>
                        <a:t>PÚBLICO CONSOLIDADO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>
                          <a:effectLst/>
                        </a:rPr>
                        <a:t>PART. / PIB (%)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868264"/>
                  </a:ext>
                </a:extLst>
              </a:tr>
              <a:tr h="99897">
                <a:tc>
                  <a:txBody>
                    <a:bodyPr/>
                    <a:lstStyle/>
                    <a:p>
                      <a:pPr algn="ctr" fontAlgn="ctr"/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Andale WT"/>
                      </a:endParaRPr>
                    </a:p>
                  </a:txBody>
                  <a:tcPr marL="9073" marR="9073" marT="907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Andale WT"/>
                      </a:endParaRPr>
                    </a:p>
                  </a:txBody>
                  <a:tcPr marL="9073" marR="9073" marT="907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Andale WT"/>
                      </a:endParaRPr>
                    </a:p>
                  </a:txBody>
                  <a:tcPr marL="9073" marR="9073" marT="907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300" b="1" i="0" u="none" strike="noStrike">
                        <a:solidFill>
                          <a:srgbClr val="000000"/>
                        </a:solidFill>
                        <a:effectLst/>
                        <a:latin typeface="Andale WT"/>
                      </a:endParaRPr>
                    </a:p>
                  </a:txBody>
                  <a:tcPr marL="9073" marR="9073" marT="907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300" b="1" i="0" u="none" strike="noStrike">
                        <a:solidFill>
                          <a:srgbClr val="000000"/>
                        </a:solidFill>
                        <a:effectLst/>
                        <a:latin typeface="Andale WT"/>
                      </a:endParaRPr>
                    </a:p>
                  </a:txBody>
                  <a:tcPr marL="9073" marR="9073" marT="907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Andale WT"/>
                      </a:endParaRPr>
                    </a:p>
                  </a:txBody>
                  <a:tcPr marL="9073" marR="9073" marT="907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Andale WT"/>
                      </a:endParaRPr>
                    </a:p>
                  </a:txBody>
                  <a:tcPr marL="9073" marR="9073" marT="907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300" b="1" i="0" u="none" strike="noStrike">
                        <a:solidFill>
                          <a:srgbClr val="000000"/>
                        </a:solidFill>
                        <a:effectLst/>
                        <a:latin typeface="Andale WT"/>
                      </a:endParaRPr>
                    </a:p>
                  </a:txBody>
                  <a:tcPr marL="9073" marR="9073" marT="907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0119224"/>
                  </a:ext>
                </a:extLst>
              </a:tr>
              <a:tr h="285628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u="none" strike="noStrike" dirty="0">
                          <a:effectLst/>
                        </a:rPr>
                        <a:t>ACTIVOS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1200" u="none" strike="noStrike" dirty="0">
                          <a:effectLst/>
                        </a:rPr>
                        <a:t>       581.539,1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1200" u="none" strike="noStrike" dirty="0">
                          <a:effectLst/>
                        </a:rPr>
                        <a:t>      401.298,8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1200" u="none" strike="noStrike" dirty="0">
                          <a:effectLst/>
                        </a:rPr>
                        <a:t>    17.113,2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1200" u="none" strike="noStrike" dirty="0">
                          <a:effectLst/>
                        </a:rPr>
                        <a:t>       170.266,3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1200" u="none" strike="noStrike" dirty="0">
                          <a:effectLst/>
                        </a:rPr>
                        <a:t>1.170.217,5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        (36.969,4)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1200" u="none" strike="noStrike" dirty="0">
                          <a:effectLst/>
                        </a:rPr>
                        <a:t>      1.133.248,1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149,9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307111"/>
                  </a:ext>
                </a:extLst>
              </a:tr>
              <a:tr h="240355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u="none" strike="noStrike" dirty="0">
                          <a:effectLst/>
                        </a:rPr>
                        <a:t>PASIVOS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        701.873,1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      100.131,4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         275,3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       107.190,1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     909.469,9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          (34.107,6)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         875.362,3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115,8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7667539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u="none" strike="noStrike" dirty="0">
                          <a:effectLst/>
                        </a:rPr>
                        <a:t>INTERÉS MINORITARIO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1200" u="none" strike="noStrike" dirty="0">
                          <a:effectLst/>
                        </a:rPr>
                        <a:t>        17.882,3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1200" u="none" strike="noStrike" dirty="0">
                          <a:effectLst/>
                        </a:rPr>
                        <a:t>          6.325,6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1200" u="none" strike="noStrike" dirty="0">
                          <a:effectLst/>
                        </a:rPr>
                        <a:t>              0,0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1200" u="none" strike="noStrike" dirty="0">
                          <a:effectLst/>
                        </a:rPr>
                        <a:t>                   0,0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1200" u="none" strike="noStrike" dirty="0">
                          <a:effectLst/>
                        </a:rPr>
                        <a:t>       24.208,0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            (3.081,9)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1200" u="none" strike="noStrike" dirty="0">
                          <a:effectLst/>
                        </a:rPr>
                        <a:t> 21.126,1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     2,8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863291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u="none" strike="noStrike" dirty="0">
                          <a:effectLst/>
                        </a:rPr>
                        <a:t>PATRIMONIO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1200" u="none" strike="noStrike" dirty="0">
                          <a:effectLst/>
                        </a:rPr>
                        <a:t>       (138.216,3)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1200" u="none" strike="noStrike">
                          <a:effectLst/>
                        </a:rPr>
                        <a:t>      294.841,8 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1200" u="none" strike="noStrike" dirty="0">
                          <a:effectLst/>
                        </a:rPr>
                        <a:t>    16.837,9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        63.076,3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1200" u="none" strike="noStrike" dirty="0">
                          <a:effectLst/>
                        </a:rPr>
                        <a:t>     236.539,7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                  220,1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1200" u="none" strike="noStrike" dirty="0">
                          <a:effectLst/>
                        </a:rPr>
                        <a:t>         236.759,7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   31,3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73" marR="9073" marT="907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27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428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Rectángulo"/>
          <p:cNvSpPr/>
          <p:nvPr/>
        </p:nvSpPr>
        <p:spPr bwMode="auto">
          <a:xfrm>
            <a:off x="467544" y="197768"/>
            <a:ext cx="7776864" cy="78752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INFORMACIÓN POR NIVELES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0291050"/>
              </p:ext>
            </p:extLst>
          </p:nvPr>
        </p:nvGraphicFramePr>
        <p:xfrm>
          <a:off x="98300" y="1561356"/>
          <a:ext cx="8938195" cy="2896608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1377356">
                  <a:extLst>
                    <a:ext uri="{9D8B030D-6E8A-4147-A177-3AD203B41FA5}">
                      <a16:colId xmlns:a16="http://schemas.microsoft.com/office/drawing/2014/main" val="1096935016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342249105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3907678817"/>
                    </a:ext>
                  </a:extLst>
                </a:gridCol>
                <a:gridCol w="914157">
                  <a:extLst>
                    <a:ext uri="{9D8B030D-6E8A-4147-A177-3AD203B41FA5}">
                      <a16:colId xmlns:a16="http://schemas.microsoft.com/office/drawing/2014/main" val="3302355600"/>
                    </a:ext>
                  </a:extLst>
                </a:gridCol>
                <a:gridCol w="1000152">
                  <a:extLst>
                    <a:ext uri="{9D8B030D-6E8A-4147-A177-3AD203B41FA5}">
                      <a16:colId xmlns:a16="http://schemas.microsoft.com/office/drawing/2014/main" val="1559866597"/>
                    </a:ext>
                  </a:extLst>
                </a:gridCol>
                <a:gridCol w="831705">
                  <a:extLst>
                    <a:ext uri="{9D8B030D-6E8A-4147-A177-3AD203B41FA5}">
                      <a16:colId xmlns:a16="http://schemas.microsoft.com/office/drawing/2014/main" val="3600570806"/>
                    </a:ext>
                  </a:extLst>
                </a:gridCol>
                <a:gridCol w="1126486">
                  <a:extLst>
                    <a:ext uri="{9D8B030D-6E8A-4147-A177-3AD203B41FA5}">
                      <a16:colId xmlns:a16="http://schemas.microsoft.com/office/drawing/2014/main" val="1581389455"/>
                    </a:ext>
                  </a:extLst>
                </a:gridCol>
                <a:gridCol w="1038754">
                  <a:extLst>
                    <a:ext uri="{9D8B030D-6E8A-4147-A177-3AD203B41FA5}">
                      <a16:colId xmlns:a16="http://schemas.microsoft.com/office/drawing/2014/main" val="867847063"/>
                    </a:ext>
                  </a:extLst>
                </a:gridCol>
                <a:gridCol w="705369">
                  <a:extLst>
                    <a:ext uri="{9D8B030D-6E8A-4147-A177-3AD203B41FA5}">
                      <a16:colId xmlns:a16="http://schemas.microsoft.com/office/drawing/2014/main" val="1070070910"/>
                    </a:ext>
                  </a:extLst>
                </a:gridCol>
              </a:tblGrid>
              <a:tr h="432045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                                                                                                                                                                                                      Miles de millones pesos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0034704"/>
                  </a:ext>
                </a:extLst>
              </a:tr>
              <a:tr h="170814">
                <a:tc gridSpan="9">
                  <a:txBody>
                    <a:bodyPr/>
                    <a:lstStyle/>
                    <a:p>
                      <a:pPr algn="ctr" fontAlgn="b"/>
                      <a:endParaRPr lang="es-E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b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3482916"/>
                  </a:ext>
                </a:extLst>
              </a:tr>
              <a:tr h="78596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 dirty="0">
                          <a:effectLst/>
                        </a:rPr>
                        <a:t>CONCEPTO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>
                          <a:effectLst/>
                        </a:rPr>
                        <a:t>NIVEL NACIONAL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>
                          <a:effectLst/>
                        </a:rPr>
                        <a:t>NIVEL TERRITORIAL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>
                          <a:effectLst/>
                        </a:rPr>
                        <a:t>SISTEMA GRAL. REGALÍAS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>
                          <a:effectLst/>
                        </a:rPr>
                        <a:t>BANCO DE LA REPÚBLICA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>
                          <a:effectLst/>
                        </a:rPr>
                        <a:t>TOTAL AGREGADO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 dirty="0">
                          <a:effectLst/>
                        </a:rPr>
                        <a:t>ELIMINACIONES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 dirty="0">
                          <a:effectLst/>
                        </a:rPr>
                        <a:t>SECTOR PÚBLICO CONSOLIDADO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 dirty="0">
                          <a:effectLst/>
                        </a:rPr>
                        <a:t>PART. / PIB (%)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4668861"/>
                  </a:ext>
                </a:extLst>
              </a:tr>
              <a:tr h="170814"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u="none" strike="noStrike" dirty="0">
                          <a:effectLst/>
                        </a:rPr>
                        <a:t> 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756361"/>
                  </a:ext>
                </a:extLst>
              </a:tr>
              <a:tr h="170814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u="none" strike="noStrike" dirty="0">
                          <a:effectLst/>
                        </a:rPr>
                        <a:t>INGRESOS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1200" u="none" strike="noStrike" dirty="0">
                          <a:effectLst/>
                        </a:rPr>
                        <a:t>     305.504,8 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1200" u="none" strike="noStrike" dirty="0">
                          <a:effectLst/>
                        </a:rPr>
                        <a:t>       135.809,7 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1200" u="none" strike="noStrike">
                          <a:effectLst/>
                        </a:rPr>
                        <a:t>   10.691,0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1200" u="none" strike="noStrike" dirty="0">
                          <a:effectLst/>
                        </a:rPr>
                        <a:t>              2.665,9 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1200" u="none" strike="noStrike">
                          <a:effectLst/>
                        </a:rPr>
                        <a:t>     454.671,4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                60.687,0 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1200" u="none" strike="noStrike">
                          <a:effectLst/>
                        </a:rPr>
                        <a:t>           393.984,4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>
                          <a:effectLst/>
                        </a:rPr>
                        <a:t>52,1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0651718"/>
                  </a:ext>
                </a:extLst>
              </a:tr>
              <a:tr h="170814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u="none" strike="noStrike">
                          <a:effectLst/>
                        </a:rPr>
                        <a:t>GASTOS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>
                          <a:effectLst/>
                        </a:rPr>
                        <a:t>     294.319,7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         91.421,8 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>
                          <a:effectLst/>
                        </a:rPr>
                        <a:t>     6.681,7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                  802,4 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1200" u="none" strike="noStrike" dirty="0">
                          <a:effectLst/>
                        </a:rPr>
                        <a:t>     393.225,5 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                59.242,3 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>
                          <a:effectLst/>
                        </a:rPr>
                        <a:t>           333.983,1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>
                          <a:effectLst/>
                        </a:rPr>
                        <a:t>44,2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683839"/>
                  </a:ext>
                </a:extLst>
              </a:tr>
              <a:tr h="170814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u="none" strike="noStrike">
                          <a:effectLst/>
                        </a:rPr>
                        <a:t>COSTO VENTAS Y OPERACIÓN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>
                          <a:effectLst/>
                        </a:rPr>
                        <a:t>       64.388,1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>
                          <a:effectLst/>
                        </a:rPr>
                        <a:t>         31.740,3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>
                          <a:effectLst/>
                        </a:rPr>
                        <a:t>             0,0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              2.258,6 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1200" u="none" strike="noStrike" dirty="0">
                          <a:effectLst/>
                        </a:rPr>
                        <a:t>       98.386,9 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                  1.664,9 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             96.722,0 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12,8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8284672"/>
                  </a:ext>
                </a:extLst>
              </a:tr>
              <a:tr h="170814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u="none" strike="noStrike" dirty="0">
                          <a:effectLst/>
                        </a:rPr>
                        <a:t> 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295246"/>
                  </a:ext>
                </a:extLst>
              </a:tr>
              <a:tr h="364003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u="none" strike="noStrike" dirty="0">
                          <a:effectLst/>
                        </a:rPr>
                        <a:t>RESULTADOS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    (53.203,0)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        12.647,6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    4.009,4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               (395,0)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    (36.941,0)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                   (220,3)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           (36.720,8)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           (4,9)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5463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625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Título"/>
          <p:cNvSpPr txBox="1">
            <a:spLocks/>
          </p:cNvSpPr>
          <p:nvPr/>
        </p:nvSpPr>
        <p:spPr bwMode="auto">
          <a:xfrm>
            <a:off x="72008" y="625252"/>
            <a:ext cx="5508104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r>
              <a:rPr lang="es-CO" sz="2900" kern="0" dirty="0"/>
              <a:t>BALANCE GENERAL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0298470"/>
              </p:ext>
            </p:extLst>
          </p:nvPr>
        </p:nvGraphicFramePr>
        <p:xfrm>
          <a:off x="251523" y="1417334"/>
          <a:ext cx="8712968" cy="3384382"/>
        </p:xfrm>
        <a:graphic>
          <a:graphicData uri="http://schemas.openxmlformats.org/drawingml/2006/table">
            <a:tbl>
              <a:tblPr>
                <a:tableStyleId>{10A1B5D5-9B99-4C35-A422-299274C87663}</a:tableStyleId>
              </a:tblPr>
              <a:tblGrid>
                <a:gridCol w="2139161">
                  <a:extLst>
                    <a:ext uri="{9D8B030D-6E8A-4147-A177-3AD203B41FA5}">
                      <a16:colId xmlns:a16="http://schemas.microsoft.com/office/drawing/2014/main" val="3661863213"/>
                    </a:ext>
                  </a:extLst>
                </a:gridCol>
                <a:gridCol w="1201223">
                  <a:extLst>
                    <a:ext uri="{9D8B030D-6E8A-4147-A177-3AD203B41FA5}">
                      <a16:colId xmlns:a16="http://schemas.microsoft.com/office/drawing/2014/main" val="2384488637"/>
                    </a:ext>
                  </a:extLst>
                </a:gridCol>
                <a:gridCol w="641749">
                  <a:extLst>
                    <a:ext uri="{9D8B030D-6E8A-4147-A177-3AD203B41FA5}">
                      <a16:colId xmlns:a16="http://schemas.microsoft.com/office/drawing/2014/main" val="1351415708"/>
                    </a:ext>
                  </a:extLst>
                </a:gridCol>
                <a:gridCol w="608838">
                  <a:extLst>
                    <a:ext uri="{9D8B030D-6E8A-4147-A177-3AD203B41FA5}">
                      <a16:colId xmlns:a16="http://schemas.microsoft.com/office/drawing/2014/main" val="2146469035"/>
                    </a:ext>
                  </a:extLst>
                </a:gridCol>
                <a:gridCol w="1024328">
                  <a:extLst>
                    <a:ext uri="{9D8B030D-6E8A-4147-A177-3AD203B41FA5}">
                      <a16:colId xmlns:a16="http://schemas.microsoft.com/office/drawing/2014/main" val="3029887364"/>
                    </a:ext>
                  </a:extLst>
                </a:gridCol>
                <a:gridCol w="641749">
                  <a:extLst>
                    <a:ext uri="{9D8B030D-6E8A-4147-A177-3AD203B41FA5}">
                      <a16:colId xmlns:a16="http://schemas.microsoft.com/office/drawing/2014/main" val="2650712222"/>
                    </a:ext>
                  </a:extLst>
                </a:gridCol>
                <a:gridCol w="608838">
                  <a:extLst>
                    <a:ext uri="{9D8B030D-6E8A-4147-A177-3AD203B41FA5}">
                      <a16:colId xmlns:a16="http://schemas.microsoft.com/office/drawing/2014/main" val="2592072204"/>
                    </a:ext>
                  </a:extLst>
                </a:gridCol>
                <a:gridCol w="1217675">
                  <a:extLst>
                    <a:ext uri="{9D8B030D-6E8A-4147-A177-3AD203B41FA5}">
                      <a16:colId xmlns:a16="http://schemas.microsoft.com/office/drawing/2014/main" val="476716839"/>
                    </a:ext>
                  </a:extLst>
                </a:gridCol>
                <a:gridCol w="629407">
                  <a:extLst>
                    <a:ext uri="{9D8B030D-6E8A-4147-A177-3AD203B41FA5}">
                      <a16:colId xmlns:a16="http://schemas.microsoft.com/office/drawing/2014/main" val="2622490404"/>
                    </a:ext>
                  </a:extLst>
                </a:gridCol>
              </a:tblGrid>
              <a:tr h="496514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                                                                                                                                                                                       Miles de millones de pesos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4206109"/>
                  </a:ext>
                </a:extLst>
              </a:tr>
              <a:tr h="205467"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extLst>
                  <a:ext uri="{0D108BD9-81ED-4DB2-BD59-A6C34878D82A}">
                    <a16:rowId xmlns:a16="http://schemas.microsoft.com/office/drawing/2014/main" val="2289522546"/>
                  </a:ext>
                </a:extLst>
              </a:tr>
              <a:tr h="20546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200" b="1" u="none" strike="noStrike" dirty="0">
                          <a:effectLst/>
                        </a:rPr>
                        <a:t>CONCEPTO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effectLst/>
                        </a:rPr>
                        <a:t>2015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effectLst/>
                        </a:rPr>
                        <a:t>2014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effectLst/>
                        </a:rPr>
                        <a:t>Variación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8150932"/>
                  </a:ext>
                </a:extLst>
              </a:tr>
              <a:tr h="20546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>
                          <a:effectLst/>
                        </a:rPr>
                        <a:t>VALOR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>
                          <a:effectLst/>
                        </a:rPr>
                        <a:t>% PAR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>
                          <a:effectLst/>
                        </a:rPr>
                        <a:t>% PIB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>
                          <a:effectLst/>
                        </a:rPr>
                        <a:t>VALOR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>
                          <a:effectLst/>
                        </a:rPr>
                        <a:t>% PAR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>
                          <a:effectLst/>
                        </a:rPr>
                        <a:t>% PIB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>
                          <a:effectLst/>
                        </a:rPr>
                        <a:t>Abs.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u="none" strike="noStrike" dirty="0">
                          <a:effectLst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extLst>
                  <a:ext uri="{0D108BD9-81ED-4DB2-BD59-A6C34878D82A}">
                    <a16:rowId xmlns:a16="http://schemas.microsoft.com/office/drawing/2014/main" val="336389828"/>
                  </a:ext>
                </a:extLst>
              </a:tr>
              <a:tr h="20546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>
                          <a:effectLst/>
                        </a:rPr>
                        <a:t> 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extLst>
                  <a:ext uri="{0D108BD9-81ED-4DB2-BD59-A6C34878D82A}">
                    <a16:rowId xmlns:a16="http://schemas.microsoft.com/office/drawing/2014/main" val="904817339"/>
                  </a:ext>
                </a:extLst>
              </a:tr>
              <a:tr h="353080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Activo total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       1.133.248,1 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    100,0 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</a:rPr>
                        <a:t>141,5 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      993.772,6 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    100,0 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</a:rPr>
                        <a:t>131,2 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           139.475,6 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</a:rPr>
                        <a:t>14,0 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extLst>
                  <a:ext uri="{0D108BD9-81ED-4DB2-BD59-A6C34878D82A}">
                    <a16:rowId xmlns:a16="http://schemas.microsoft.com/office/drawing/2014/main" val="2302905101"/>
                  </a:ext>
                </a:extLst>
              </a:tr>
              <a:tr h="205467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effectLst/>
                        </a:rPr>
                        <a:t>Pasivo total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          875.362,3 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    100,0 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>
                          <a:effectLst/>
                        </a:rPr>
                        <a:t>109,3 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      841.325,4 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    100,0 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>
                          <a:effectLst/>
                        </a:rPr>
                        <a:t>111,1 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             34.036,9 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4,0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extLst>
                  <a:ext uri="{0D108BD9-81ED-4DB2-BD59-A6C34878D82A}">
                    <a16:rowId xmlns:a16="http://schemas.microsoft.com/office/drawing/2014/main" val="863098012"/>
                  </a:ext>
                </a:extLst>
              </a:tr>
              <a:tr h="21967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effectLst/>
                        </a:rPr>
                        <a:t>Interés minoritario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 dirty="0">
                          <a:effectLst/>
                        </a:rPr>
                        <a:t>             21.126,1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 dirty="0">
                          <a:effectLst/>
                        </a:rPr>
                        <a:t>    100,0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2,6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 dirty="0">
                          <a:effectLst/>
                        </a:rPr>
                        <a:t>        22.022,0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 dirty="0">
                          <a:effectLst/>
                        </a:rPr>
                        <a:t>    100,0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 dirty="0">
                          <a:effectLst/>
                        </a:rPr>
                        <a:t>2,9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 dirty="0">
                          <a:effectLst/>
                        </a:rPr>
                        <a:t>                 (896,0)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>
                          <a:effectLst/>
                        </a:rPr>
                        <a:t>(4,1)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extLst>
                  <a:ext uri="{0D108BD9-81ED-4DB2-BD59-A6C34878D82A}">
                    <a16:rowId xmlns:a16="http://schemas.microsoft.com/office/drawing/2014/main" val="404941301"/>
                  </a:ext>
                </a:extLst>
              </a:tr>
              <a:tr h="205467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Privado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             21.126,1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    100,0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>
                          <a:effectLst/>
                        </a:rPr>
                        <a:t>2,6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         22.022,0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    100,0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>
                          <a:effectLst/>
                        </a:rPr>
                        <a:t>2,9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                  (896,0)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>
                          <a:effectLst/>
                        </a:rPr>
                        <a:t>(4,1)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extLst>
                  <a:ext uri="{0D108BD9-81ED-4DB2-BD59-A6C34878D82A}">
                    <a16:rowId xmlns:a16="http://schemas.microsoft.com/office/drawing/2014/main" val="2225880964"/>
                  </a:ext>
                </a:extLst>
              </a:tr>
              <a:tr h="26044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effectLst/>
                        </a:rPr>
                        <a:t>Patrimonio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          236.759,7 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    100,0 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</a:rPr>
                        <a:t>29,6 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      130.425,2 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    100,0 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</a:rPr>
                        <a:t>17,2 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           106.334,6 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u="none" strike="noStrike">
                          <a:effectLst/>
                        </a:rPr>
                        <a:t>81,5 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extLst>
                  <a:ext uri="{0D108BD9-81ED-4DB2-BD59-A6C34878D82A}">
                    <a16:rowId xmlns:a16="http://schemas.microsoft.com/office/drawing/2014/main" val="3960307536"/>
                  </a:ext>
                </a:extLst>
              </a:tr>
              <a:tr h="205467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u="none" strike="noStrike" dirty="0">
                          <a:effectLst/>
                        </a:rPr>
                        <a:t> 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extLst>
                  <a:ext uri="{0D108BD9-81ED-4DB2-BD59-A6C34878D82A}">
                    <a16:rowId xmlns:a16="http://schemas.microsoft.com/office/drawing/2014/main" val="4078924790"/>
                  </a:ext>
                </a:extLst>
              </a:tr>
              <a:tr h="205467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u="none" strike="noStrike" dirty="0">
                          <a:effectLst/>
                        </a:rPr>
                        <a:t>Contingencias y Control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extLst>
                  <a:ext uri="{0D108BD9-81ED-4DB2-BD59-A6C34878D82A}">
                    <a16:rowId xmlns:a16="http://schemas.microsoft.com/office/drawing/2014/main" val="3312387151"/>
                  </a:ext>
                </a:extLst>
              </a:tr>
              <a:tr h="205467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Cuentas de Orden Deudoras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        1.326.593,1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   1.259.100,2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              67.492,9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        5,4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extLst>
                  <a:ext uri="{0D108BD9-81ED-4DB2-BD59-A6C34878D82A}">
                    <a16:rowId xmlns:a16="http://schemas.microsoft.com/office/drawing/2014/main" val="3843529437"/>
                  </a:ext>
                </a:extLst>
              </a:tr>
              <a:tr h="205467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effectLst/>
                        </a:rPr>
                        <a:t>Cuentas de Orden Acreedoras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        3.780.575,7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   2.215.006,5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        1.565.569,2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 dirty="0">
                          <a:effectLst/>
                        </a:rPr>
                        <a:t>      70,7 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53" marR="7653" marT="7653" marB="0" anchor="ctr"/>
                </a:tc>
                <a:extLst>
                  <a:ext uri="{0D108BD9-81ED-4DB2-BD59-A6C34878D82A}">
                    <a16:rowId xmlns:a16="http://schemas.microsoft.com/office/drawing/2014/main" val="39989404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773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Título"/>
          <p:cNvSpPr txBox="1">
            <a:spLocks/>
          </p:cNvSpPr>
          <p:nvPr/>
        </p:nvSpPr>
        <p:spPr bwMode="auto">
          <a:xfrm>
            <a:off x="72008" y="609236"/>
            <a:ext cx="5508104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r>
              <a:rPr lang="es-CO" sz="2900" kern="0" dirty="0"/>
              <a:t>Composición del Activo</a:t>
            </a:r>
          </a:p>
        </p:txBody>
      </p:sp>
      <p:graphicFrame>
        <p:nvGraphicFramePr>
          <p:cNvPr id="4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9767237"/>
              </p:ext>
            </p:extLst>
          </p:nvPr>
        </p:nvGraphicFramePr>
        <p:xfrm>
          <a:off x="1637680" y="1041036"/>
          <a:ext cx="5760640" cy="4680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3979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Rectángulo"/>
          <p:cNvSpPr/>
          <p:nvPr/>
        </p:nvSpPr>
        <p:spPr bwMode="auto">
          <a:xfrm>
            <a:off x="470559" y="0"/>
            <a:ext cx="7776864" cy="103448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CO" sz="3200" b="1" dirty="0">
                <a:solidFill>
                  <a:schemeClr val="bg1"/>
                </a:solidFill>
                <a:latin typeface="+mj-lt"/>
              </a:rPr>
              <a:t>Conceptos más representativos de los Activos del Sector Público 2015</a:t>
            </a:r>
            <a:endParaRPr kumimoji="0" lang="es-CO" sz="3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711589082"/>
              </p:ext>
            </p:extLst>
          </p:nvPr>
        </p:nvGraphicFramePr>
        <p:xfrm>
          <a:off x="17294" y="1035093"/>
          <a:ext cx="3779912" cy="3555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2388144305"/>
              </p:ext>
            </p:extLst>
          </p:nvPr>
        </p:nvGraphicFramePr>
        <p:xfrm>
          <a:off x="4727809" y="1035093"/>
          <a:ext cx="4440796" cy="3713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1079719334"/>
              </p:ext>
            </p:extLst>
          </p:nvPr>
        </p:nvGraphicFramePr>
        <p:xfrm>
          <a:off x="2627784" y="2133831"/>
          <a:ext cx="3792270" cy="3538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45976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8 Título"/>
          <p:cNvSpPr>
            <a:spLocks noGrp="1"/>
          </p:cNvSpPr>
          <p:nvPr>
            <p:ph type="ctrTitle"/>
          </p:nvPr>
        </p:nvSpPr>
        <p:spPr bwMode="auto">
          <a:xfrm>
            <a:off x="150118" y="-22820"/>
            <a:ext cx="8742362" cy="10810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s-ES" sz="2800" dirty="0">
                <a:solidFill>
                  <a:srgbClr val="FFFFFF"/>
                </a:solidFill>
              </a:rPr>
              <a:t>Evolución Cronológica de la Contabilidad Púbica</a:t>
            </a:r>
            <a:br>
              <a:rPr lang="es-ES" sz="2800" dirty="0">
                <a:solidFill>
                  <a:srgbClr val="FFFFFF"/>
                </a:solidFill>
              </a:rPr>
            </a:br>
            <a:r>
              <a:rPr lang="es-ES" sz="2800" dirty="0">
                <a:solidFill>
                  <a:srgbClr val="FFFFFF"/>
                </a:solidFill>
              </a:rPr>
              <a:t>2007 - 2017</a:t>
            </a:r>
            <a:endParaRPr lang="es-ES" altLang="es-ES" sz="2800" dirty="0">
              <a:solidFill>
                <a:srgbClr val="FFFFFF"/>
              </a:solidFill>
            </a:endParaRPr>
          </a:p>
        </p:txBody>
      </p:sp>
      <p:sp>
        <p:nvSpPr>
          <p:cNvPr id="38" name="CuadroTexto 37"/>
          <p:cNvSpPr txBox="1"/>
          <p:nvPr/>
        </p:nvSpPr>
        <p:spPr>
          <a:xfrm rot="18832800">
            <a:off x="5858187" y="1828773"/>
            <a:ext cx="7091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b="1" dirty="0">
                <a:solidFill>
                  <a:schemeClr val="accent2">
                    <a:lumMod val="75000"/>
                  </a:schemeClr>
                </a:solidFill>
              </a:rPr>
              <a:t>2015</a:t>
            </a:r>
            <a:endParaRPr lang="es-ES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9" name="CuadroTexto 38"/>
          <p:cNvSpPr txBox="1"/>
          <p:nvPr/>
        </p:nvSpPr>
        <p:spPr>
          <a:xfrm>
            <a:off x="5652120" y="4061891"/>
            <a:ext cx="7091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accent2">
                    <a:lumMod val="75000"/>
                  </a:schemeClr>
                </a:solidFill>
              </a:rPr>
              <a:t>2016</a:t>
            </a:r>
            <a:endParaRPr lang="es-ES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0" name="CuadroTexto 39"/>
          <p:cNvSpPr txBox="1"/>
          <p:nvPr/>
        </p:nvSpPr>
        <p:spPr>
          <a:xfrm rot="2081165">
            <a:off x="6164699" y="5000020"/>
            <a:ext cx="7091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b="1" dirty="0">
                <a:solidFill>
                  <a:schemeClr val="accent2">
                    <a:lumMod val="75000"/>
                  </a:schemeClr>
                </a:solidFill>
              </a:rPr>
              <a:t>2017</a:t>
            </a:r>
            <a:endParaRPr lang="es-ES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Rectángulo 14"/>
          <p:cNvSpPr/>
          <p:nvPr/>
        </p:nvSpPr>
        <p:spPr bwMode="auto">
          <a:xfrm rot="156754">
            <a:off x="5751268" y="4779076"/>
            <a:ext cx="3375722" cy="876717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Arco de bloque 15"/>
          <p:cNvSpPr/>
          <p:nvPr/>
        </p:nvSpPr>
        <p:spPr>
          <a:xfrm>
            <a:off x="-4341407" y="-43797"/>
            <a:ext cx="5879112" cy="5879112"/>
          </a:xfrm>
          <a:prstGeom prst="blockArc">
            <a:avLst>
              <a:gd name="adj1" fmla="val 19282872"/>
              <a:gd name="adj2" fmla="val 2700000"/>
              <a:gd name="adj3" fmla="val 367"/>
            </a:avLst>
          </a:pr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0">
            <a:schemeClr val="accent2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Forma libre 21"/>
          <p:cNvSpPr/>
          <p:nvPr/>
        </p:nvSpPr>
        <p:spPr>
          <a:xfrm>
            <a:off x="1533767" y="1058267"/>
            <a:ext cx="7560840" cy="827442"/>
          </a:xfrm>
          <a:custGeom>
            <a:avLst/>
            <a:gdLst>
              <a:gd name="connsiteX0" fmla="*/ 0 w 6378193"/>
              <a:gd name="connsiteY0" fmla="*/ 0 h 759936"/>
              <a:gd name="connsiteX1" fmla="*/ 6378193 w 6378193"/>
              <a:gd name="connsiteY1" fmla="*/ 0 h 759936"/>
              <a:gd name="connsiteX2" fmla="*/ 6378193 w 6378193"/>
              <a:gd name="connsiteY2" fmla="*/ 759936 h 759936"/>
              <a:gd name="connsiteX3" fmla="*/ 0 w 6378193"/>
              <a:gd name="connsiteY3" fmla="*/ 759936 h 759936"/>
              <a:gd name="connsiteX4" fmla="*/ 0 w 6378193"/>
              <a:gd name="connsiteY4" fmla="*/ 0 h 75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93" h="759936">
                <a:moveTo>
                  <a:pt x="0" y="0"/>
                </a:moveTo>
                <a:lnTo>
                  <a:pt x="6378193" y="0"/>
                </a:lnTo>
                <a:lnTo>
                  <a:pt x="6378193" y="759936"/>
                </a:lnTo>
                <a:lnTo>
                  <a:pt x="0" y="7599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4681519"/>
              <a:satOff val="-5839"/>
              <a:lumOff val="1373"/>
              <a:alphaOff val="0"/>
            </a:schemeClr>
          </a:fillRef>
          <a:effectRef idx="0">
            <a:schemeClr val="accent2">
              <a:hueOff val="4681519"/>
              <a:satOff val="-5839"/>
              <a:lumOff val="137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64875" tIns="45720" rIns="45720" bIns="45720" numCol="1" spcCol="1270" anchor="ctr" anchorCtr="0">
            <a:noAutofit/>
          </a:bodyPr>
          <a:lstStyle/>
          <a:p>
            <a:pPr lvl="0"/>
            <a:r>
              <a:rPr lang="es-CO" altLang="es-CO" sz="1800" b="1" dirty="0">
                <a:solidFill>
                  <a:schemeClr val="tx1"/>
                </a:solidFill>
              </a:rPr>
              <a:t>Resoluciones: 354: Adopta el RCP.</a:t>
            </a:r>
          </a:p>
          <a:p>
            <a:pPr lvl="0"/>
            <a:r>
              <a:rPr lang="es-CO" altLang="es-CO" sz="1800" b="1" dirty="0">
                <a:solidFill>
                  <a:schemeClr val="tx1"/>
                </a:solidFill>
              </a:rPr>
              <a:t>                          355: Adopta el PGCP</a:t>
            </a:r>
          </a:p>
          <a:p>
            <a:pPr lvl="0"/>
            <a:r>
              <a:rPr lang="es-CO" altLang="es-CO" sz="1800" b="1" dirty="0">
                <a:solidFill>
                  <a:schemeClr val="tx1"/>
                </a:solidFill>
              </a:rPr>
              <a:t>                          356: Adopta el Manual de procedimientos.</a:t>
            </a:r>
          </a:p>
        </p:txBody>
      </p:sp>
      <p:sp>
        <p:nvSpPr>
          <p:cNvPr id="24" name="Elipse 23"/>
          <p:cNvSpPr/>
          <p:nvPr/>
        </p:nvSpPr>
        <p:spPr>
          <a:xfrm>
            <a:off x="190871" y="1202747"/>
            <a:ext cx="1366415" cy="574633"/>
          </a:xfrm>
          <a:prstGeom prst="ellips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2">
              <a:hueOff val="4681519"/>
              <a:satOff val="-5839"/>
              <a:lumOff val="1373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Forma libre 25"/>
          <p:cNvSpPr/>
          <p:nvPr/>
        </p:nvSpPr>
        <p:spPr>
          <a:xfrm>
            <a:off x="1619672" y="1993404"/>
            <a:ext cx="7416824" cy="692307"/>
          </a:xfrm>
          <a:custGeom>
            <a:avLst/>
            <a:gdLst>
              <a:gd name="connsiteX0" fmla="*/ 0 w 6000071"/>
              <a:gd name="connsiteY0" fmla="*/ 0 h 459684"/>
              <a:gd name="connsiteX1" fmla="*/ 6000071 w 6000071"/>
              <a:gd name="connsiteY1" fmla="*/ 0 h 459684"/>
              <a:gd name="connsiteX2" fmla="*/ 6000071 w 6000071"/>
              <a:gd name="connsiteY2" fmla="*/ 459684 h 459684"/>
              <a:gd name="connsiteX3" fmla="*/ 0 w 6000071"/>
              <a:gd name="connsiteY3" fmla="*/ 459684 h 459684"/>
              <a:gd name="connsiteX4" fmla="*/ 0 w 6000071"/>
              <a:gd name="connsiteY4" fmla="*/ 0 h 459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00071" h="459684">
                <a:moveTo>
                  <a:pt x="0" y="0"/>
                </a:moveTo>
                <a:lnTo>
                  <a:pt x="6000071" y="0"/>
                </a:lnTo>
                <a:lnTo>
                  <a:pt x="6000071" y="459684"/>
                </a:lnTo>
                <a:lnTo>
                  <a:pt x="0" y="45968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3745215"/>
              <a:satOff val="-4671"/>
              <a:lumOff val="1098"/>
              <a:alphaOff val="0"/>
            </a:schemeClr>
          </a:fillRef>
          <a:effectRef idx="0">
            <a:schemeClr val="accent2">
              <a:hueOff val="3745215"/>
              <a:satOff val="-4671"/>
              <a:lumOff val="109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64875" tIns="45720" rIns="45720" bIns="45720" numCol="1" spcCol="1270" anchor="ctr" anchorCtr="0">
            <a:noAutofit/>
          </a:bodyPr>
          <a:lstStyle/>
          <a:p>
            <a:pPr lvl="0" algn="just"/>
            <a:r>
              <a:rPr lang="es-US" sz="1800" b="1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Expedición Ley 1314. Convergencia hacia Normas  Internacionales</a:t>
            </a:r>
            <a:r>
              <a:rPr lang="es-CO" sz="1800" b="1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27" name="Elipse 26"/>
          <p:cNvSpPr/>
          <p:nvPr/>
        </p:nvSpPr>
        <p:spPr>
          <a:xfrm>
            <a:off x="323528" y="2053850"/>
            <a:ext cx="1356114" cy="659634"/>
          </a:xfrm>
          <a:prstGeom prst="ellips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2">
              <a:hueOff val="3745215"/>
              <a:satOff val="-4671"/>
              <a:lumOff val="1098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Rectángulo 27"/>
          <p:cNvSpPr/>
          <p:nvPr/>
        </p:nvSpPr>
        <p:spPr>
          <a:xfrm>
            <a:off x="486422" y="2169358"/>
            <a:ext cx="9172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US" sz="2000" b="1" dirty="0">
                <a:solidFill>
                  <a:schemeClr val="accent5">
                    <a:lumMod val="75000"/>
                  </a:schemeClr>
                </a:solidFill>
              </a:rPr>
              <a:t>2009</a:t>
            </a:r>
            <a:endParaRPr lang="es-CO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-142189" y="1211702"/>
            <a:ext cx="19639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CO" altLang="es-CO" sz="2000" b="1" dirty="0">
                <a:solidFill>
                  <a:schemeClr val="accent5">
                    <a:lumMod val="75000"/>
                  </a:schemeClr>
                </a:solidFill>
              </a:rPr>
              <a:t>2007 </a:t>
            </a:r>
          </a:p>
        </p:txBody>
      </p:sp>
      <p:sp>
        <p:nvSpPr>
          <p:cNvPr id="45" name="Forma libre 44"/>
          <p:cNvSpPr/>
          <p:nvPr/>
        </p:nvSpPr>
        <p:spPr>
          <a:xfrm>
            <a:off x="1904158" y="3865612"/>
            <a:ext cx="3747962" cy="1080120"/>
          </a:xfrm>
          <a:custGeom>
            <a:avLst/>
            <a:gdLst>
              <a:gd name="connsiteX0" fmla="*/ 0 w 1778402"/>
              <a:gd name="connsiteY0" fmla="*/ 88920 h 889201"/>
              <a:gd name="connsiteX1" fmla="*/ 88920 w 1778402"/>
              <a:gd name="connsiteY1" fmla="*/ 0 h 889201"/>
              <a:gd name="connsiteX2" fmla="*/ 1689482 w 1778402"/>
              <a:gd name="connsiteY2" fmla="*/ 0 h 889201"/>
              <a:gd name="connsiteX3" fmla="*/ 1778402 w 1778402"/>
              <a:gd name="connsiteY3" fmla="*/ 88920 h 889201"/>
              <a:gd name="connsiteX4" fmla="*/ 1778402 w 1778402"/>
              <a:gd name="connsiteY4" fmla="*/ 800281 h 889201"/>
              <a:gd name="connsiteX5" fmla="*/ 1689482 w 1778402"/>
              <a:gd name="connsiteY5" fmla="*/ 889201 h 889201"/>
              <a:gd name="connsiteX6" fmla="*/ 88920 w 1778402"/>
              <a:gd name="connsiteY6" fmla="*/ 889201 h 889201"/>
              <a:gd name="connsiteX7" fmla="*/ 0 w 1778402"/>
              <a:gd name="connsiteY7" fmla="*/ 800281 h 889201"/>
              <a:gd name="connsiteX8" fmla="*/ 0 w 1778402"/>
              <a:gd name="connsiteY8" fmla="*/ 88920 h 889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78402" h="889201">
                <a:moveTo>
                  <a:pt x="0" y="88920"/>
                </a:moveTo>
                <a:cubicBezTo>
                  <a:pt x="0" y="39811"/>
                  <a:pt x="39811" y="0"/>
                  <a:pt x="88920" y="0"/>
                </a:cubicBezTo>
                <a:lnTo>
                  <a:pt x="1689482" y="0"/>
                </a:lnTo>
                <a:cubicBezTo>
                  <a:pt x="1738591" y="0"/>
                  <a:pt x="1778402" y="39811"/>
                  <a:pt x="1778402" y="88920"/>
                </a:cubicBezTo>
                <a:lnTo>
                  <a:pt x="1778402" y="800281"/>
                </a:lnTo>
                <a:cubicBezTo>
                  <a:pt x="1778402" y="849390"/>
                  <a:pt x="1738591" y="889201"/>
                  <a:pt x="1689482" y="889201"/>
                </a:cubicBezTo>
                <a:lnTo>
                  <a:pt x="88920" y="889201"/>
                </a:lnTo>
                <a:cubicBezTo>
                  <a:pt x="39811" y="889201"/>
                  <a:pt x="0" y="849390"/>
                  <a:pt x="0" y="800281"/>
                </a:cubicBezTo>
                <a:lnTo>
                  <a:pt x="0" y="8892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2394" tIns="32394" rIns="32394" bIns="32394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O" sz="1600" b="1" kern="1200" dirty="0">
                <a:solidFill>
                  <a:schemeClr val="tx1"/>
                </a:solidFill>
              </a:rPr>
              <a:t>Desarrollo de la Estrategia de Convergencia hacia Normas Internacionales NIIF - NICSP.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O" sz="1600" b="1" kern="1200" dirty="0">
                <a:solidFill>
                  <a:schemeClr val="tx1"/>
                </a:solidFill>
              </a:rPr>
              <a:t>Se definen 3 Modelos de Contabilidad Pública</a:t>
            </a:r>
          </a:p>
        </p:txBody>
      </p:sp>
      <p:sp>
        <p:nvSpPr>
          <p:cNvPr id="46" name="Forma libre 45"/>
          <p:cNvSpPr/>
          <p:nvPr/>
        </p:nvSpPr>
        <p:spPr>
          <a:xfrm>
            <a:off x="5713651" y="4118925"/>
            <a:ext cx="519517" cy="466767"/>
          </a:xfrm>
          <a:custGeom>
            <a:avLst/>
            <a:gdLst>
              <a:gd name="connsiteX0" fmla="*/ 0 w 1245675"/>
              <a:gd name="connsiteY0" fmla="*/ 27246 h 54492"/>
              <a:gd name="connsiteX1" fmla="*/ 1245675 w 1245675"/>
              <a:gd name="connsiteY1" fmla="*/ 27246 h 54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45675" h="54492">
                <a:moveTo>
                  <a:pt x="0" y="27246"/>
                </a:moveTo>
                <a:lnTo>
                  <a:pt x="1245675" y="27246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4396" tIns="-3896" rIns="604395" bIns="-3896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CO" sz="500" kern="1200"/>
          </a:p>
        </p:txBody>
      </p:sp>
      <p:sp>
        <p:nvSpPr>
          <p:cNvPr id="47" name="Forma libre 46"/>
          <p:cNvSpPr/>
          <p:nvPr/>
        </p:nvSpPr>
        <p:spPr>
          <a:xfrm>
            <a:off x="6314089" y="2785492"/>
            <a:ext cx="2794415" cy="889201"/>
          </a:xfrm>
          <a:custGeom>
            <a:avLst/>
            <a:gdLst>
              <a:gd name="connsiteX0" fmla="*/ 0 w 1778402"/>
              <a:gd name="connsiteY0" fmla="*/ 88920 h 889201"/>
              <a:gd name="connsiteX1" fmla="*/ 88920 w 1778402"/>
              <a:gd name="connsiteY1" fmla="*/ 0 h 889201"/>
              <a:gd name="connsiteX2" fmla="*/ 1689482 w 1778402"/>
              <a:gd name="connsiteY2" fmla="*/ 0 h 889201"/>
              <a:gd name="connsiteX3" fmla="*/ 1778402 w 1778402"/>
              <a:gd name="connsiteY3" fmla="*/ 88920 h 889201"/>
              <a:gd name="connsiteX4" fmla="*/ 1778402 w 1778402"/>
              <a:gd name="connsiteY4" fmla="*/ 800281 h 889201"/>
              <a:gd name="connsiteX5" fmla="*/ 1689482 w 1778402"/>
              <a:gd name="connsiteY5" fmla="*/ 889201 h 889201"/>
              <a:gd name="connsiteX6" fmla="*/ 88920 w 1778402"/>
              <a:gd name="connsiteY6" fmla="*/ 889201 h 889201"/>
              <a:gd name="connsiteX7" fmla="*/ 0 w 1778402"/>
              <a:gd name="connsiteY7" fmla="*/ 800281 h 889201"/>
              <a:gd name="connsiteX8" fmla="*/ 0 w 1778402"/>
              <a:gd name="connsiteY8" fmla="*/ 88920 h 889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78402" h="889201">
                <a:moveTo>
                  <a:pt x="0" y="88920"/>
                </a:moveTo>
                <a:cubicBezTo>
                  <a:pt x="0" y="39811"/>
                  <a:pt x="39811" y="0"/>
                  <a:pt x="88920" y="0"/>
                </a:cubicBezTo>
                <a:lnTo>
                  <a:pt x="1689482" y="0"/>
                </a:lnTo>
                <a:cubicBezTo>
                  <a:pt x="1738591" y="0"/>
                  <a:pt x="1778402" y="39811"/>
                  <a:pt x="1778402" y="88920"/>
                </a:cubicBezTo>
                <a:lnTo>
                  <a:pt x="1778402" y="800281"/>
                </a:lnTo>
                <a:cubicBezTo>
                  <a:pt x="1778402" y="849390"/>
                  <a:pt x="1738591" y="889201"/>
                  <a:pt x="1689482" y="889201"/>
                </a:cubicBezTo>
                <a:lnTo>
                  <a:pt x="88920" y="889201"/>
                </a:lnTo>
                <a:cubicBezTo>
                  <a:pt x="39811" y="889201"/>
                  <a:pt x="0" y="849390"/>
                  <a:pt x="0" y="800281"/>
                </a:cubicBezTo>
                <a:lnTo>
                  <a:pt x="0" y="8892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round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2394" tIns="32394" rIns="32394" bIns="32394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1400" b="1" kern="1200" dirty="0">
                <a:solidFill>
                  <a:schemeClr val="tx1"/>
                </a:solidFill>
              </a:rPr>
              <a:t>1. Empresas emisoras de valores, o que captan o administran ahorro del público. Res 743 de dic 23 de 2013</a:t>
            </a:r>
            <a:r>
              <a:rPr lang="es-MX" sz="1400" kern="1200" dirty="0">
                <a:solidFill>
                  <a:schemeClr val="tx1"/>
                </a:solidFill>
              </a:rPr>
              <a:t>. </a:t>
            </a:r>
            <a:endParaRPr lang="es-CO" sz="1400" kern="1200" dirty="0">
              <a:solidFill>
                <a:schemeClr val="tx1"/>
              </a:solidFill>
            </a:endParaRPr>
          </a:p>
        </p:txBody>
      </p:sp>
      <p:sp>
        <p:nvSpPr>
          <p:cNvPr id="48" name="Forma libre 47"/>
          <p:cNvSpPr/>
          <p:nvPr/>
        </p:nvSpPr>
        <p:spPr>
          <a:xfrm rot="1690429">
            <a:off x="5613803" y="4936534"/>
            <a:ext cx="752034" cy="331426"/>
          </a:xfrm>
          <a:custGeom>
            <a:avLst/>
            <a:gdLst>
              <a:gd name="connsiteX0" fmla="*/ 0 w 711360"/>
              <a:gd name="connsiteY0" fmla="*/ 27246 h 54492"/>
              <a:gd name="connsiteX1" fmla="*/ 711360 w 711360"/>
              <a:gd name="connsiteY1" fmla="*/ 27246 h 54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11360" h="54492">
                <a:moveTo>
                  <a:pt x="0" y="27246"/>
                </a:moveTo>
                <a:lnTo>
                  <a:pt x="711360" y="27246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50596" tIns="9462" rIns="350596" bIns="9462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CO" sz="500" kern="1200"/>
          </a:p>
        </p:txBody>
      </p:sp>
      <p:sp>
        <p:nvSpPr>
          <p:cNvPr id="49" name="Forma libre 48"/>
          <p:cNvSpPr/>
          <p:nvPr/>
        </p:nvSpPr>
        <p:spPr>
          <a:xfrm>
            <a:off x="6300192" y="3758911"/>
            <a:ext cx="2794415" cy="1161501"/>
          </a:xfrm>
          <a:custGeom>
            <a:avLst/>
            <a:gdLst>
              <a:gd name="connsiteX0" fmla="*/ 0 w 1778402"/>
              <a:gd name="connsiteY0" fmla="*/ 88920 h 889201"/>
              <a:gd name="connsiteX1" fmla="*/ 88920 w 1778402"/>
              <a:gd name="connsiteY1" fmla="*/ 0 h 889201"/>
              <a:gd name="connsiteX2" fmla="*/ 1689482 w 1778402"/>
              <a:gd name="connsiteY2" fmla="*/ 0 h 889201"/>
              <a:gd name="connsiteX3" fmla="*/ 1778402 w 1778402"/>
              <a:gd name="connsiteY3" fmla="*/ 88920 h 889201"/>
              <a:gd name="connsiteX4" fmla="*/ 1778402 w 1778402"/>
              <a:gd name="connsiteY4" fmla="*/ 800281 h 889201"/>
              <a:gd name="connsiteX5" fmla="*/ 1689482 w 1778402"/>
              <a:gd name="connsiteY5" fmla="*/ 889201 h 889201"/>
              <a:gd name="connsiteX6" fmla="*/ 88920 w 1778402"/>
              <a:gd name="connsiteY6" fmla="*/ 889201 h 889201"/>
              <a:gd name="connsiteX7" fmla="*/ 0 w 1778402"/>
              <a:gd name="connsiteY7" fmla="*/ 800281 h 889201"/>
              <a:gd name="connsiteX8" fmla="*/ 0 w 1778402"/>
              <a:gd name="connsiteY8" fmla="*/ 88920 h 889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78402" h="889201">
                <a:moveTo>
                  <a:pt x="0" y="88920"/>
                </a:moveTo>
                <a:cubicBezTo>
                  <a:pt x="0" y="39811"/>
                  <a:pt x="39811" y="0"/>
                  <a:pt x="88920" y="0"/>
                </a:cubicBezTo>
                <a:lnTo>
                  <a:pt x="1689482" y="0"/>
                </a:lnTo>
                <a:cubicBezTo>
                  <a:pt x="1738591" y="0"/>
                  <a:pt x="1778402" y="39811"/>
                  <a:pt x="1778402" y="88920"/>
                </a:cubicBezTo>
                <a:lnTo>
                  <a:pt x="1778402" y="800281"/>
                </a:lnTo>
                <a:cubicBezTo>
                  <a:pt x="1778402" y="849390"/>
                  <a:pt x="1738591" y="889201"/>
                  <a:pt x="1689482" y="889201"/>
                </a:cubicBezTo>
                <a:lnTo>
                  <a:pt x="88920" y="889201"/>
                </a:lnTo>
                <a:cubicBezTo>
                  <a:pt x="39811" y="889201"/>
                  <a:pt x="0" y="849390"/>
                  <a:pt x="0" y="800281"/>
                </a:cubicBezTo>
                <a:lnTo>
                  <a:pt x="0" y="8892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round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2394" tIns="32394" rIns="32394" bIns="32394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1200" b="1" kern="1200" dirty="0">
                <a:solidFill>
                  <a:schemeClr val="tx1"/>
                </a:solidFill>
              </a:rPr>
              <a:t>2. </a:t>
            </a:r>
            <a:r>
              <a:rPr lang="es-MX" sz="1400" b="1" kern="1200" dirty="0">
                <a:solidFill>
                  <a:schemeClr val="tx1"/>
                </a:solidFill>
              </a:rPr>
              <a:t>Empresas no emisoras de valores, o que no captan o administran ahorro del público. Res 414 de sept 8 de 2014.  </a:t>
            </a:r>
            <a:endParaRPr lang="es-CO" sz="1400" b="1" kern="1200" dirty="0">
              <a:solidFill>
                <a:schemeClr val="tx1"/>
              </a:solidFill>
            </a:endParaRPr>
          </a:p>
        </p:txBody>
      </p:sp>
      <p:sp>
        <p:nvSpPr>
          <p:cNvPr id="50" name="Forma libre 49"/>
          <p:cNvSpPr/>
          <p:nvPr/>
        </p:nvSpPr>
        <p:spPr>
          <a:xfrm rot="8064795">
            <a:off x="5604827" y="3622565"/>
            <a:ext cx="811236" cy="45719"/>
          </a:xfrm>
          <a:custGeom>
            <a:avLst/>
            <a:gdLst>
              <a:gd name="connsiteX0" fmla="*/ 0 w 1245675"/>
              <a:gd name="connsiteY0" fmla="*/ 27246 h 54492"/>
              <a:gd name="connsiteX1" fmla="*/ 1245675 w 1245675"/>
              <a:gd name="connsiteY1" fmla="*/ 27246 h 54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45675" h="54492">
                <a:moveTo>
                  <a:pt x="0" y="27246"/>
                </a:moveTo>
                <a:lnTo>
                  <a:pt x="1245675" y="27246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4395" tIns="-3897" rIns="604396" bIns="-3895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CO" sz="500" kern="1200"/>
          </a:p>
        </p:txBody>
      </p:sp>
      <p:sp>
        <p:nvSpPr>
          <p:cNvPr id="51" name="Forma libre 50"/>
          <p:cNvSpPr/>
          <p:nvPr/>
        </p:nvSpPr>
        <p:spPr>
          <a:xfrm>
            <a:off x="6314090" y="4986875"/>
            <a:ext cx="2794416" cy="678937"/>
          </a:xfrm>
          <a:custGeom>
            <a:avLst/>
            <a:gdLst>
              <a:gd name="connsiteX0" fmla="*/ 0 w 1778402"/>
              <a:gd name="connsiteY0" fmla="*/ 88920 h 889201"/>
              <a:gd name="connsiteX1" fmla="*/ 88920 w 1778402"/>
              <a:gd name="connsiteY1" fmla="*/ 0 h 889201"/>
              <a:gd name="connsiteX2" fmla="*/ 1689482 w 1778402"/>
              <a:gd name="connsiteY2" fmla="*/ 0 h 889201"/>
              <a:gd name="connsiteX3" fmla="*/ 1778402 w 1778402"/>
              <a:gd name="connsiteY3" fmla="*/ 88920 h 889201"/>
              <a:gd name="connsiteX4" fmla="*/ 1778402 w 1778402"/>
              <a:gd name="connsiteY4" fmla="*/ 800281 h 889201"/>
              <a:gd name="connsiteX5" fmla="*/ 1689482 w 1778402"/>
              <a:gd name="connsiteY5" fmla="*/ 889201 h 889201"/>
              <a:gd name="connsiteX6" fmla="*/ 88920 w 1778402"/>
              <a:gd name="connsiteY6" fmla="*/ 889201 h 889201"/>
              <a:gd name="connsiteX7" fmla="*/ 0 w 1778402"/>
              <a:gd name="connsiteY7" fmla="*/ 800281 h 889201"/>
              <a:gd name="connsiteX8" fmla="*/ 0 w 1778402"/>
              <a:gd name="connsiteY8" fmla="*/ 88920 h 889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78402" h="889201">
                <a:moveTo>
                  <a:pt x="0" y="88920"/>
                </a:moveTo>
                <a:cubicBezTo>
                  <a:pt x="0" y="39811"/>
                  <a:pt x="39811" y="0"/>
                  <a:pt x="88920" y="0"/>
                </a:cubicBezTo>
                <a:lnTo>
                  <a:pt x="1689482" y="0"/>
                </a:lnTo>
                <a:cubicBezTo>
                  <a:pt x="1738591" y="0"/>
                  <a:pt x="1778402" y="39811"/>
                  <a:pt x="1778402" y="88920"/>
                </a:cubicBezTo>
                <a:lnTo>
                  <a:pt x="1778402" y="800281"/>
                </a:lnTo>
                <a:cubicBezTo>
                  <a:pt x="1778402" y="849390"/>
                  <a:pt x="1738591" y="889201"/>
                  <a:pt x="1689482" y="889201"/>
                </a:cubicBezTo>
                <a:lnTo>
                  <a:pt x="88920" y="889201"/>
                </a:lnTo>
                <a:cubicBezTo>
                  <a:pt x="39811" y="889201"/>
                  <a:pt x="0" y="849390"/>
                  <a:pt x="0" y="800281"/>
                </a:cubicBezTo>
                <a:lnTo>
                  <a:pt x="0" y="8892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round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2394" tIns="32394" rIns="32394" bIns="32394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1400" b="1" kern="1200" dirty="0">
                <a:solidFill>
                  <a:schemeClr val="tx1"/>
                </a:solidFill>
              </a:rPr>
              <a:t>3. Entidades de Gobierno. 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1400" b="1" kern="1200" dirty="0">
                <a:solidFill>
                  <a:schemeClr val="tx1"/>
                </a:solidFill>
              </a:rPr>
              <a:t>Res 533 de oct 8 de 2015.  </a:t>
            </a:r>
            <a:endParaRPr lang="es-ES" sz="1400" b="1" kern="1200" dirty="0">
              <a:solidFill>
                <a:schemeClr val="tx1"/>
              </a:solidFill>
            </a:endParaRPr>
          </a:p>
        </p:txBody>
      </p:sp>
      <p:sp>
        <p:nvSpPr>
          <p:cNvPr id="32" name="Elipse 31"/>
          <p:cNvSpPr/>
          <p:nvPr/>
        </p:nvSpPr>
        <p:spPr>
          <a:xfrm>
            <a:off x="179512" y="3937613"/>
            <a:ext cx="1747108" cy="651865"/>
          </a:xfrm>
          <a:prstGeom prst="ellips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2">
              <a:hueOff val="2808911"/>
              <a:satOff val="-3503"/>
              <a:lumOff val="824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3" name="Grupo 32"/>
          <p:cNvGrpSpPr/>
          <p:nvPr/>
        </p:nvGrpSpPr>
        <p:grpSpPr>
          <a:xfrm>
            <a:off x="350712" y="4009621"/>
            <a:ext cx="2205064" cy="2952335"/>
            <a:chOff x="3276598" y="248825"/>
            <a:chExt cx="1982052" cy="2899706"/>
          </a:xfrm>
        </p:grpSpPr>
        <p:sp>
          <p:nvSpPr>
            <p:cNvPr id="34" name="Rectángulo 33"/>
            <p:cNvSpPr/>
            <p:nvPr/>
          </p:nvSpPr>
          <p:spPr>
            <a:xfrm>
              <a:off x="3859125" y="1921766"/>
              <a:ext cx="1399525" cy="122676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5" name="Rectángulo 34"/>
            <p:cNvSpPr/>
            <p:nvPr/>
          </p:nvSpPr>
          <p:spPr>
            <a:xfrm>
              <a:off x="3276598" y="248825"/>
              <a:ext cx="1399525" cy="3929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CO" sz="2000" b="1" dirty="0">
                  <a:solidFill>
                    <a:schemeClr val="accent5">
                      <a:lumMod val="75000"/>
                    </a:schemeClr>
                  </a:solidFill>
                  <a:latin typeface="Arial Narrow" pitchFamily="34" charset="0"/>
                  <a:cs typeface="Arial" charset="0"/>
                </a:rPr>
                <a:t>2011-2013</a:t>
              </a:r>
              <a:endParaRPr lang="es-CO" sz="1600" b="1" dirty="0">
                <a:solidFill>
                  <a:schemeClr val="accent5">
                    <a:lumMod val="75000"/>
                  </a:schemeClr>
                </a:solidFill>
                <a:latin typeface="Arial Narrow" pitchFamily="34" charset="0"/>
                <a:cs typeface="Arial" charset="0"/>
              </a:endParaRPr>
            </a:p>
          </p:txBody>
        </p:sp>
      </p:grpSp>
      <p:sp>
        <p:nvSpPr>
          <p:cNvPr id="29" name="CuadroTexto 28"/>
          <p:cNvSpPr txBox="1"/>
          <p:nvPr/>
        </p:nvSpPr>
        <p:spPr>
          <a:xfrm>
            <a:off x="5663092" y="3145532"/>
            <a:ext cx="7091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/>
              <a:t>2015</a:t>
            </a:r>
            <a:endParaRPr lang="es-ES" sz="1600" b="1" dirty="0"/>
          </a:p>
        </p:txBody>
      </p:sp>
      <p:sp>
        <p:nvSpPr>
          <p:cNvPr id="30" name="CuadroTexto 29"/>
          <p:cNvSpPr txBox="1"/>
          <p:nvPr/>
        </p:nvSpPr>
        <p:spPr>
          <a:xfrm>
            <a:off x="5735100" y="5255250"/>
            <a:ext cx="7091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/>
              <a:t>2017</a:t>
            </a:r>
            <a:endParaRPr lang="es-ES" sz="1600" b="1" dirty="0"/>
          </a:p>
        </p:txBody>
      </p:sp>
      <p:pic>
        <p:nvPicPr>
          <p:cNvPr id="31" name="Imagen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6" y="3217540"/>
            <a:ext cx="1043566" cy="709837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9276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Título"/>
          <p:cNvSpPr txBox="1">
            <a:spLocks/>
          </p:cNvSpPr>
          <p:nvPr/>
        </p:nvSpPr>
        <p:spPr bwMode="auto">
          <a:xfrm>
            <a:off x="72008" y="625252"/>
            <a:ext cx="5508104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r>
              <a:rPr lang="es-CO" sz="2900" kern="0" dirty="0"/>
              <a:t>Composición del Pasivo</a:t>
            </a:r>
          </a:p>
        </p:txBody>
      </p:sp>
      <p:graphicFrame>
        <p:nvGraphicFramePr>
          <p:cNvPr id="4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9091484"/>
              </p:ext>
            </p:extLst>
          </p:nvPr>
        </p:nvGraphicFramePr>
        <p:xfrm>
          <a:off x="1691680" y="1057052"/>
          <a:ext cx="5353311" cy="4302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5849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Rectángulo"/>
          <p:cNvSpPr/>
          <p:nvPr/>
        </p:nvSpPr>
        <p:spPr bwMode="auto">
          <a:xfrm>
            <a:off x="470559" y="-94828"/>
            <a:ext cx="7776864" cy="112930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CO" sz="3600" b="1" dirty="0">
                <a:solidFill>
                  <a:schemeClr val="bg1"/>
                </a:solidFill>
                <a:latin typeface="+mj-lt"/>
              </a:rPr>
              <a:t>Conceptos más representativos de los Pasivos del Sector Público 2015</a:t>
            </a:r>
            <a:endParaRPr kumimoji="0" lang="es-CO" sz="36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4008826863"/>
              </p:ext>
            </p:extLst>
          </p:nvPr>
        </p:nvGraphicFramePr>
        <p:xfrm>
          <a:off x="17294" y="1035093"/>
          <a:ext cx="3779912" cy="3555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188197623"/>
              </p:ext>
            </p:extLst>
          </p:nvPr>
        </p:nvGraphicFramePr>
        <p:xfrm>
          <a:off x="4727809" y="1035093"/>
          <a:ext cx="4440796" cy="3713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3791323673"/>
              </p:ext>
            </p:extLst>
          </p:nvPr>
        </p:nvGraphicFramePr>
        <p:xfrm>
          <a:off x="2627784" y="2133831"/>
          <a:ext cx="3792270" cy="3538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34016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Título"/>
          <p:cNvSpPr txBox="1">
            <a:spLocks/>
          </p:cNvSpPr>
          <p:nvPr/>
        </p:nvSpPr>
        <p:spPr bwMode="auto">
          <a:xfrm>
            <a:off x="-36512" y="683404"/>
            <a:ext cx="5508104" cy="949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r>
              <a:rPr lang="es-CO" kern="0" dirty="0"/>
              <a:t>Evolución conceptos Pasivo pensional</a:t>
            </a:r>
          </a:p>
        </p:txBody>
      </p:sp>
      <p:graphicFrame>
        <p:nvGraphicFramePr>
          <p:cNvPr id="4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378628"/>
              </p:ext>
            </p:extLst>
          </p:nvPr>
        </p:nvGraphicFramePr>
        <p:xfrm>
          <a:off x="611560" y="841276"/>
          <a:ext cx="7920880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45154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Título"/>
          <p:cNvSpPr txBox="1">
            <a:spLocks/>
          </p:cNvSpPr>
          <p:nvPr/>
        </p:nvSpPr>
        <p:spPr bwMode="auto">
          <a:xfrm>
            <a:off x="-36512" y="683404"/>
            <a:ext cx="4968552" cy="468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r>
              <a:rPr lang="es-CO" dirty="0"/>
              <a:t>Acciones Judiciales contra el Sector Público</a:t>
            </a:r>
            <a:endParaRPr lang="es-CO" kern="0" dirty="0"/>
          </a:p>
        </p:txBody>
      </p:sp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val="348861921"/>
              </p:ext>
            </p:extLst>
          </p:nvPr>
        </p:nvGraphicFramePr>
        <p:xfrm>
          <a:off x="0" y="337220"/>
          <a:ext cx="6732240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2 CuadroTexto"/>
          <p:cNvSpPr txBox="1"/>
          <p:nvPr/>
        </p:nvSpPr>
        <p:spPr>
          <a:xfrm>
            <a:off x="4535996" y="3505572"/>
            <a:ext cx="4392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>
                <a:solidFill>
                  <a:schemeClr val="accent5">
                    <a:lumMod val="75000"/>
                  </a:schemeClr>
                </a:solidFill>
              </a:rPr>
              <a:t>Entidades con mayores variaciones por concepto de Pretensiones:</a:t>
            </a:r>
          </a:p>
          <a:p>
            <a:r>
              <a:rPr lang="es-CO" sz="12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es-CO" sz="1200" b="1" dirty="0">
                <a:solidFill>
                  <a:schemeClr val="accent5">
                    <a:lumMod val="75000"/>
                  </a:schemeClr>
                </a:solidFill>
              </a:rPr>
              <a:t>Ministerio de Defensa Nacional                          $604.931,8 MM</a:t>
            </a:r>
          </a:p>
          <a:p>
            <a:pPr marL="342900" indent="-342900">
              <a:buFontTx/>
              <a:buChar char="-"/>
            </a:pPr>
            <a:r>
              <a:rPr lang="es-CO" sz="1200" b="1" dirty="0">
                <a:solidFill>
                  <a:schemeClr val="accent5">
                    <a:lumMod val="75000"/>
                  </a:schemeClr>
                </a:solidFill>
              </a:rPr>
              <a:t>Ministerio de Hacienda y Crédito Público         $271.513,5 MM</a:t>
            </a:r>
          </a:p>
        </p:txBody>
      </p:sp>
    </p:spTree>
    <p:extLst>
      <p:ext uri="{BB962C8B-B14F-4D97-AF65-F5344CB8AC3E}">
        <p14:creationId xmlns:p14="http://schemas.microsoft.com/office/powerpoint/2010/main" val="193292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Título"/>
          <p:cNvSpPr txBox="1">
            <a:spLocks/>
          </p:cNvSpPr>
          <p:nvPr/>
        </p:nvSpPr>
        <p:spPr bwMode="auto">
          <a:xfrm>
            <a:off x="-36512" y="683404"/>
            <a:ext cx="4536504" cy="468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r>
              <a:rPr lang="es-CO" kern="0" dirty="0"/>
              <a:t>Composición del Patrimonio 2015</a:t>
            </a:r>
          </a:p>
        </p:txBody>
      </p:sp>
      <p:graphicFrame>
        <p:nvGraphicFramePr>
          <p:cNvPr id="5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000464"/>
              </p:ext>
            </p:extLst>
          </p:nvPr>
        </p:nvGraphicFramePr>
        <p:xfrm>
          <a:off x="900112" y="1273324"/>
          <a:ext cx="7343776" cy="3546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45584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Título"/>
          <p:cNvSpPr txBox="1">
            <a:spLocks/>
          </p:cNvSpPr>
          <p:nvPr/>
        </p:nvSpPr>
        <p:spPr bwMode="auto">
          <a:xfrm>
            <a:off x="-72008" y="683404"/>
            <a:ext cx="5508104" cy="949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r>
              <a:rPr lang="es-CO" kern="0" dirty="0"/>
              <a:t>Impacto por la Transición (Res 743 de 2013)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221412"/>
              </p:ext>
            </p:extLst>
          </p:nvPr>
        </p:nvGraphicFramePr>
        <p:xfrm>
          <a:off x="2051720" y="1177381"/>
          <a:ext cx="4680521" cy="4466812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223883">
                  <a:extLst>
                    <a:ext uri="{9D8B030D-6E8A-4147-A177-3AD203B41FA5}">
                      <a16:colId xmlns:a16="http://schemas.microsoft.com/office/drawing/2014/main" val="1353683497"/>
                    </a:ext>
                  </a:extLst>
                </a:gridCol>
                <a:gridCol w="2319213">
                  <a:extLst>
                    <a:ext uri="{9D8B030D-6E8A-4147-A177-3AD203B41FA5}">
                      <a16:colId xmlns:a16="http://schemas.microsoft.com/office/drawing/2014/main" val="278131454"/>
                    </a:ext>
                  </a:extLst>
                </a:gridCol>
                <a:gridCol w="757762">
                  <a:extLst>
                    <a:ext uri="{9D8B030D-6E8A-4147-A177-3AD203B41FA5}">
                      <a16:colId xmlns:a16="http://schemas.microsoft.com/office/drawing/2014/main" val="3232131882"/>
                    </a:ext>
                  </a:extLst>
                </a:gridCol>
                <a:gridCol w="803598">
                  <a:extLst>
                    <a:ext uri="{9D8B030D-6E8A-4147-A177-3AD203B41FA5}">
                      <a16:colId xmlns:a16="http://schemas.microsoft.com/office/drawing/2014/main" val="3028828867"/>
                    </a:ext>
                  </a:extLst>
                </a:gridCol>
                <a:gridCol w="576065">
                  <a:extLst>
                    <a:ext uri="{9D8B030D-6E8A-4147-A177-3AD203B41FA5}">
                      <a16:colId xmlns:a16="http://schemas.microsoft.com/office/drawing/2014/main" val="3578528577"/>
                    </a:ext>
                  </a:extLst>
                </a:gridCol>
              </a:tblGrid>
              <a:tr h="143980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effectLst/>
                        </a:rPr>
                        <a:t>                                                                                                                                                          Miles de millones de pesos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4341419"/>
                  </a:ext>
                </a:extLst>
              </a:tr>
              <a:tr h="16326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 dirty="0">
                          <a:effectLst/>
                        </a:rPr>
                        <a:t>No</a:t>
                      </a:r>
                      <a:endParaRPr lang="es-E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 dirty="0">
                          <a:effectLst/>
                        </a:rPr>
                        <a:t>ENTIDAD</a:t>
                      </a:r>
                      <a:endParaRPr lang="es-E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 dirty="0">
                          <a:effectLst/>
                        </a:rPr>
                        <a:t>INCREMENTOS</a:t>
                      </a:r>
                      <a:endParaRPr lang="es-E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 dirty="0">
                          <a:effectLst/>
                        </a:rPr>
                        <a:t>DISMINUCIONES</a:t>
                      </a:r>
                      <a:endParaRPr lang="es-E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 dirty="0">
                          <a:effectLst/>
                        </a:rPr>
                        <a:t>VALOR NETO</a:t>
                      </a:r>
                      <a:endParaRPr lang="es-E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544213"/>
                  </a:ext>
                </a:extLst>
              </a:tr>
              <a:tr h="7672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 dirty="0">
                          <a:effectLst/>
                        </a:rPr>
                        <a:t> </a:t>
                      </a:r>
                      <a:endParaRPr lang="es-E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 dirty="0">
                          <a:effectLst/>
                        </a:rPr>
                        <a:t> </a:t>
                      </a:r>
                      <a:endParaRPr lang="es-ES" sz="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>
                          <a:effectLst/>
                        </a:rPr>
                        <a:t> </a:t>
                      </a:r>
                      <a:endParaRPr lang="es-E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 dirty="0">
                          <a:effectLst/>
                        </a:rPr>
                        <a:t> </a:t>
                      </a:r>
                      <a:endParaRPr lang="es-E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 dirty="0">
                          <a:effectLst/>
                        </a:rPr>
                        <a:t> </a:t>
                      </a:r>
                      <a:endParaRPr lang="es-E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2405042"/>
                  </a:ext>
                </a:extLst>
              </a:tr>
              <a:tr h="13303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 dirty="0">
                          <a:effectLst/>
                        </a:rPr>
                        <a:t>1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Ecopetrol S.A.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6.975,5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 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6.975,5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024977"/>
                  </a:ext>
                </a:extLst>
              </a:tr>
              <a:tr h="13303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 dirty="0">
                          <a:effectLst/>
                        </a:rPr>
                        <a:t>2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 dirty="0">
                          <a:effectLst/>
                        </a:rPr>
                        <a:t>La Previsora S.A. (Compañía de Seguros Generales)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 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(3,7)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(3,7)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026376"/>
                  </a:ext>
                </a:extLst>
              </a:tr>
              <a:tr h="13303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 dirty="0">
                          <a:effectLst/>
                        </a:rPr>
                        <a:t>3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Banco de la República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 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(153,5)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(153,5)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1425063"/>
                  </a:ext>
                </a:extLst>
              </a:tr>
              <a:tr h="13303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 dirty="0">
                          <a:effectLst/>
                        </a:rPr>
                        <a:t>4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Fiduciaria Agraria S.A.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2,6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 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2,6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7293497"/>
                  </a:ext>
                </a:extLst>
              </a:tr>
              <a:tr h="13303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 dirty="0">
                          <a:effectLst/>
                        </a:rPr>
                        <a:t>5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Banco Agrario de Colombia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 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(33,7)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(33,7)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975232"/>
                  </a:ext>
                </a:extLst>
              </a:tr>
              <a:tr h="13303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 dirty="0">
                          <a:effectLst/>
                        </a:rPr>
                        <a:t>6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Polipropileno del Caribe S.A.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175,8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 dirty="0">
                          <a:effectLst/>
                        </a:rPr>
                        <a:t> 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175,8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066879"/>
                  </a:ext>
                </a:extLst>
              </a:tr>
              <a:tr h="13303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 dirty="0">
                          <a:effectLst/>
                        </a:rPr>
                        <a:t>7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Bioenergy S.A.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 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800" u="none" strike="noStrike">
                          <a:effectLst/>
                        </a:rPr>
                        <a:t>(40,3)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(40,3)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2686684"/>
                  </a:ext>
                </a:extLst>
              </a:tr>
              <a:tr h="13303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 dirty="0">
                          <a:effectLst/>
                        </a:rPr>
                        <a:t>8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Oleoducto de Colombia S.A.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548,7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 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548,7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2593438"/>
                  </a:ext>
                </a:extLst>
              </a:tr>
              <a:tr h="13303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 dirty="0">
                          <a:effectLst/>
                        </a:rPr>
                        <a:t>9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Refinería de Cartagena S.A.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626,4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 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626,4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6758831"/>
                  </a:ext>
                </a:extLst>
              </a:tr>
              <a:tr h="13303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 dirty="0">
                          <a:effectLst/>
                        </a:rPr>
                        <a:t>10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Oleoducto Central S.A.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1.209,0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 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1.209,0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6777053"/>
                  </a:ext>
                </a:extLst>
              </a:tr>
              <a:tr h="13303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 dirty="0">
                          <a:effectLst/>
                        </a:rPr>
                        <a:t>11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Bioenergy Zona Franca S.A.S.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 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(20,3)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(20,3)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1031656"/>
                  </a:ext>
                </a:extLst>
              </a:tr>
              <a:tr h="15117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 dirty="0">
                          <a:effectLst/>
                        </a:rPr>
                        <a:t>12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Compounding and Masterbatching Industry Limitada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15,7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 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15,7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722099"/>
                  </a:ext>
                </a:extLst>
              </a:tr>
              <a:tr h="13303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 dirty="0">
                          <a:effectLst/>
                        </a:rPr>
                        <a:t>13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>
                          <a:effectLst/>
                        </a:rPr>
                        <a:t>Cenit Transporte y Logística de Hidrocarburos S.A.S.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386,2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 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386,2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25865"/>
                  </a:ext>
                </a:extLst>
              </a:tr>
              <a:tr h="13907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 dirty="0">
                          <a:effectLst/>
                        </a:rPr>
                        <a:t>14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E.S.P. Centrales Eléctricas de Norte de Santander S.A.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188,8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 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188,8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4160744"/>
                  </a:ext>
                </a:extLst>
              </a:tr>
              <a:tr h="13303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 dirty="0">
                          <a:effectLst/>
                        </a:rPr>
                        <a:t>15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E.S.P. Electrificadora Santander S.A.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279,2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 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279,2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1932660"/>
                  </a:ext>
                </a:extLst>
              </a:tr>
              <a:tr h="13303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 dirty="0">
                          <a:effectLst/>
                        </a:rPr>
                        <a:t>16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>
                          <a:effectLst/>
                        </a:rPr>
                        <a:t>E.S.P. Empresa de Energía del Quindío S.A.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63,3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 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63,3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8225660"/>
                  </a:ext>
                </a:extLst>
              </a:tr>
              <a:tr h="13303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 dirty="0">
                          <a:effectLst/>
                        </a:rPr>
                        <a:t>17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Fiduciaria Central S.A.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6,9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 dirty="0">
                          <a:effectLst/>
                        </a:rPr>
                        <a:t> 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6,9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5055660"/>
                  </a:ext>
                </a:extLst>
              </a:tr>
              <a:tr h="13303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 dirty="0">
                          <a:effectLst/>
                        </a:rPr>
                        <a:t>18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Emtelco S.A.S.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 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(0,6)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(0,6)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3599086"/>
                  </a:ext>
                </a:extLst>
              </a:tr>
              <a:tr h="13303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 dirty="0">
                          <a:effectLst/>
                        </a:rPr>
                        <a:t>19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E.S.P. Edatel S.A.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115,3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 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115,3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7664739"/>
                  </a:ext>
                </a:extLst>
              </a:tr>
              <a:tr h="13303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 dirty="0">
                          <a:effectLst/>
                        </a:rPr>
                        <a:t>20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 dirty="0">
                          <a:effectLst/>
                        </a:rPr>
                        <a:t>E.S.P. Aguas Nacionales EPM S.A.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 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(15,4)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(15,4)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981526"/>
                  </a:ext>
                </a:extLst>
              </a:tr>
              <a:tr h="13303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>
                          <a:effectLst/>
                        </a:rPr>
                        <a:t>21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 dirty="0">
                          <a:effectLst/>
                        </a:rPr>
                        <a:t>EPM Inversiones S.A.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74,1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 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74,1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0938030"/>
                  </a:ext>
                </a:extLst>
              </a:tr>
              <a:tr h="13303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>
                          <a:effectLst/>
                        </a:rPr>
                        <a:t>22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 dirty="0">
                          <a:effectLst/>
                        </a:rPr>
                        <a:t>Empresas Públicas de Medellín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7.963,7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 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7.963,7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7405067"/>
                  </a:ext>
                </a:extLst>
              </a:tr>
              <a:tr h="13303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>
                          <a:effectLst/>
                        </a:rPr>
                        <a:t>23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 dirty="0">
                          <a:effectLst/>
                        </a:rPr>
                        <a:t>Empresas Varias de Medellín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 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(81,2)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(81,2)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0679723"/>
                  </a:ext>
                </a:extLst>
              </a:tr>
              <a:tr h="13303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>
                          <a:effectLst/>
                        </a:rPr>
                        <a:t>24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 dirty="0">
                          <a:effectLst/>
                        </a:rPr>
                        <a:t>E.S.P. Empresa de Energía de Bogotá S.A.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5.567,5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 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5.567,5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9667512"/>
                  </a:ext>
                </a:extLst>
              </a:tr>
              <a:tr h="13303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>
                          <a:effectLst/>
                        </a:rPr>
                        <a:t>25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u="none" strike="noStrike" dirty="0">
                          <a:effectLst/>
                        </a:rPr>
                        <a:t>E.S.P. Aguas de </a:t>
                      </a:r>
                      <a:r>
                        <a:rPr lang="pt-BR" sz="800" u="none" strike="noStrike" dirty="0" err="1">
                          <a:effectLst/>
                        </a:rPr>
                        <a:t>Urabá</a:t>
                      </a:r>
                      <a:r>
                        <a:rPr lang="pt-BR" sz="800" u="none" strike="noStrike" dirty="0">
                          <a:effectLst/>
                        </a:rPr>
                        <a:t> S.A.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0,1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 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0,1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121626"/>
                  </a:ext>
                </a:extLst>
              </a:tr>
              <a:tr h="13303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>
                          <a:effectLst/>
                        </a:rPr>
                        <a:t>26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 dirty="0">
                          <a:effectLst/>
                        </a:rPr>
                        <a:t>E.S.P. Transportadora de Gas Internacional S.A.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1.946,3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 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1.946,3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0825780"/>
                  </a:ext>
                </a:extLst>
              </a:tr>
              <a:tr h="13303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>
                          <a:effectLst/>
                        </a:rPr>
                        <a:t>27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 dirty="0">
                          <a:effectLst/>
                        </a:rPr>
                        <a:t>E.S.P. Regional de Occidente S.A.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0,2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>
                          <a:effectLst/>
                        </a:rPr>
                        <a:t> 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0,2 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0143287"/>
                  </a:ext>
                </a:extLst>
              </a:tr>
              <a:tr h="13303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>
                          <a:effectLst/>
                        </a:rPr>
                        <a:t>28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u="none" strike="noStrike" dirty="0">
                          <a:effectLst/>
                        </a:rPr>
                        <a:t>E.S.P. Aguas de </a:t>
                      </a:r>
                      <a:r>
                        <a:rPr lang="pt-BR" sz="800" u="none" strike="noStrike" dirty="0" err="1">
                          <a:effectLst/>
                        </a:rPr>
                        <a:t>Malambo</a:t>
                      </a:r>
                      <a:r>
                        <a:rPr lang="pt-BR" sz="800" u="none" strike="noStrike" dirty="0">
                          <a:effectLst/>
                        </a:rPr>
                        <a:t> S.A.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 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(0,1)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>
                          <a:effectLst/>
                        </a:rPr>
                        <a:t>(0,1)</a:t>
                      </a:r>
                      <a:endParaRPr lang="es-ES" sz="800" b="0" i="0" u="none" strike="noStrike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666011"/>
                  </a:ext>
                </a:extLst>
              </a:tr>
              <a:tr h="121289"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 dirty="0">
                          <a:effectLst/>
                        </a:rPr>
                        <a:t> 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u="none" strike="noStrike" dirty="0">
                          <a:effectLst/>
                        </a:rPr>
                        <a:t> 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 dirty="0">
                          <a:effectLst/>
                        </a:rPr>
                        <a:t> 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 dirty="0">
                          <a:effectLst/>
                        </a:rPr>
                        <a:t> 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u="none" strike="noStrike" dirty="0">
                          <a:effectLst/>
                        </a:rPr>
                        <a:t> 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1227485"/>
                  </a:ext>
                </a:extLst>
              </a:tr>
              <a:tr h="157220"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u="none" strike="noStrike" dirty="0">
                          <a:effectLst/>
                        </a:rPr>
                        <a:t> </a:t>
                      </a:r>
                      <a:endParaRPr lang="es-E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1" u="none" strike="noStrike" dirty="0">
                          <a:effectLst/>
                        </a:rPr>
                        <a:t>TOTAL EFECTO</a:t>
                      </a:r>
                      <a:endParaRPr lang="es-E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b="1" u="none" strike="noStrike" dirty="0">
                          <a:effectLst/>
                        </a:rPr>
                        <a:t>26.145,3 </a:t>
                      </a:r>
                      <a:endParaRPr lang="es-ES" sz="800" b="1" i="0" u="none" strike="noStrike" dirty="0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b="1" u="none" strike="noStrike" dirty="0">
                          <a:effectLst/>
                        </a:rPr>
                        <a:t>(348,9)</a:t>
                      </a:r>
                      <a:endParaRPr lang="es-ES" sz="800" b="1" i="0" u="none" strike="noStrike" dirty="0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ES" sz="800" b="1" u="none" strike="noStrike" dirty="0">
                          <a:effectLst/>
                        </a:rPr>
                        <a:t>25.796,4 </a:t>
                      </a:r>
                      <a:endParaRPr lang="es-ES" sz="800" b="1" i="0" u="none" strike="noStrike" dirty="0">
                        <a:solidFill>
                          <a:srgbClr val="45454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99" marR="4699" marT="4699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09893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633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Título"/>
          <p:cNvSpPr txBox="1">
            <a:spLocks/>
          </p:cNvSpPr>
          <p:nvPr/>
        </p:nvSpPr>
        <p:spPr bwMode="auto">
          <a:xfrm>
            <a:off x="144016" y="697260"/>
            <a:ext cx="5508104" cy="949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r>
              <a:rPr lang="es-CO" kern="0" dirty="0"/>
              <a:t>ESTADO DE RESULTADOS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3156953"/>
              </p:ext>
            </p:extLst>
          </p:nvPr>
        </p:nvGraphicFramePr>
        <p:xfrm>
          <a:off x="146231" y="1179559"/>
          <a:ext cx="8820471" cy="3634075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3498623">
                  <a:extLst>
                    <a:ext uri="{9D8B030D-6E8A-4147-A177-3AD203B41FA5}">
                      <a16:colId xmlns:a16="http://schemas.microsoft.com/office/drawing/2014/main" val="3722066623"/>
                    </a:ext>
                  </a:extLst>
                </a:gridCol>
                <a:gridCol w="1116582">
                  <a:extLst>
                    <a:ext uri="{9D8B030D-6E8A-4147-A177-3AD203B41FA5}">
                      <a16:colId xmlns:a16="http://schemas.microsoft.com/office/drawing/2014/main" val="1858375198"/>
                    </a:ext>
                  </a:extLst>
                </a:gridCol>
                <a:gridCol w="669949">
                  <a:extLst>
                    <a:ext uri="{9D8B030D-6E8A-4147-A177-3AD203B41FA5}">
                      <a16:colId xmlns:a16="http://schemas.microsoft.com/office/drawing/2014/main" val="2435605786"/>
                    </a:ext>
                  </a:extLst>
                </a:gridCol>
                <a:gridCol w="1191021">
                  <a:extLst>
                    <a:ext uri="{9D8B030D-6E8A-4147-A177-3AD203B41FA5}">
                      <a16:colId xmlns:a16="http://schemas.microsoft.com/office/drawing/2014/main" val="186798949"/>
                    </a:ext>
                  </a:extLst>
                </a:gridCol>
                <a:gridCol w="521072">
                  <a:extLst>
                    <a:ext uri="{9D8B030D-6E8A-4147-A177-3AD203B41FA5}">
                      <a16:colId xmlns:a16="http://schemas.microsoft.com/office/drawing/2014/main" val="1921121669"/>
                    </a:ext>
                  </a:extLst>
                </a:gridCol>
                <a:gridCol w="967704">
                  <a:extLst>
                    <a:ext uri="{9D8B030D-6E8A-4147-A177-3AD203B41FA5}">
                      <a16:colId xmlns:a16="http://schemas.microsoft.com/office/drawing/2014/main" val="2248179244"/>
                    </a:ext>
                  </a:extLst>
                </a:gridCol>
                <a:gridCol w="855520">
                  <a:extLst>
                    <a:ext uri="{9D8B030D-6E8A-4147-A177-3AD203B41FA5}">
                      <a16:colId xmlns:a16="http://schemas.microsoft.com/office/drawing/2014/main" val="2043543673"/>
                    </a:ext>
                  </a:extLst>
                </a:gridCol>
              </a:tblGrid>
              <a:tr h="20157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600" b="1" u="none" strike="noStrike" dirty="0">
                          <a:effectLst/>
                        </a:rPr>
                        <a:t>CONCEPTO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effectLst/>
                        </a:rPr>
                        <a:t>2015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effectLst/>
                        </a:rPr>
                        <a:t>2014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>
                          <a:effectLst/>
                        </a:rPr>
                        <a:t>Variación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6710650"/>
                  </a:ext>
                </a:extLst>
              </a:tr>
              <a:tr h="20157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effectLst/>
                        </a:rPr>
                        <a:t>VALOR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>
                          <a:effectLst/>
                        </a:rPr>
                        <a:t>% PIB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effectLst/>
                        </a:rPr>
                        <a:t>VALOR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effectLst/>
                        </a:rPr>
                        <a:t>% PIB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 err="1">
                          <a:effectLst/>
                        </a:rPr>
                        <a:t>Abs</a:t>
                      </a:r>
                      <a:r>
                        <a:rPr lang="es-CO" sz="1600" b="1" u="none" strike="noStrike" dirty="0">
                          <a:effectLst/>
                        </a:rPr>
                        <a:t>.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u="none" strike="noStrike" dirty="0">
                          <a:effectLst/>
                        </a:rPr>
                        <a:t>%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767533209"/>
                  </a:ext>
                </a:extLst>
              </a:tr>
              <a:tr h="14095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effectLst/>
                        </a:rPr>
                        <a:t> </a:t>
                      </a:r>
                      <a:endParaRPr lang="es-CO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6550064"/>
                  </a:ext>
                </a:extLst>
              </a:tr>
              <a:tr h="153078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Ingresos operacionales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    372.462,3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46,5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     353.508,1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46,7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u="none" strike="noStrike">
                          <a:effectLst/>
                        </a:rPr>
                        <a:t>         18.954,2 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5,4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148448"/>
                  </a:ext>
                </a:extLst>
              </a:tr>
              <a:tr h="153078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Costo de ventas y operación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       96.722,0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12,1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     119.314,2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15,8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u="none" strike="noStrike">
                          <a:effectLst/>
                        </a:rPr>
                        <a:t>        (22.592,1)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(18,9)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89684"/>
                  </a:ext>
                </a:extLst>
              </a:tr>
              <a:tr h="153078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Gastos operacionales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    328.287,8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41,0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     267.465,2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35,3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u="none" strike="noStrike">
                          <a:effectLst/>
                        </a:rPr>
                        <a:t>         60.822,5 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22,7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1259427"/>
                  </a:ext>
                </a:extLst>
              </a:tr>
              <a:tr h="272815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u="none" strike="noStrike" dirty="0">
                          <a:effectLst/>
                        </a:rPr>
                        <a:t>Excedente (déficit) operacional 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1" u="none" strike="noStrike" dirty="0">
                          <a:effectLst/>
                        </a:rPr>
                        <a:t>    (52.547,5)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1" u="none" strike="noStrike" dirty="0">
                          <a:effectLst/>
                        </a:rPr>
                        <a:t>(6,6)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1" u="none" strike="noStrike" dirty="0">
                          <a:effectLst/>
                        </a:rPr>
                        <a:t>    (33.271,3)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1" u="none" strike="noStrike" dirty="0">
                          <a:effectLst/>
                        </a:rPr>
                        <a:t>(4,4)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1" u="none" strike="noStrike" dirty="0">
                          <a:effectLst/>
                        </a:rPr>
                        <a:t>    (19.276,2)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1" u="none" strike="noStrike" dirty="0">
                          <a:effectLst/>
                        </a:rPr>
                        <a:t>57,9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275552"/>
                  </a:ext>
                </a:extLst>
              </a:tr>
              <a:tr h="153078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Ingresos no operacionales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         8.024,9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1,0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         9.874,8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1,3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u="none" strike="noStrike" dirty="0">
                          <a:effectLst/>
                        </a:rPr>
                        <a:t>          (1.850,0)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(18,7)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1851295"/>
                  </a:ext>
                </a:extLst>
              </a:tr>
              <a:tr h="153078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Gastos no operacionales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         6.013,3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0,8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         4.633,0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0,6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u="none" strike="noStrike" dirty="0">
                          <a:effectLst/>
                        </a:rPr>
                        <a:t>           1.380,3 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29,8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3168777"/>
                  </a:ext>
                </a:extLst>
              </a:tr>
              <a:tr h="191254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u="none" strike="noStrike" dirty="0">
                          <a:effectLst/>
                        </a:rPr>
                        <a:t>Excedente (déficit) no operacional 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1" u="none" strike="noStrike" dirty="0">
                          <a:effectLst/>
                        </a:rPr>
                        <a:t>        2.011,5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1" u="none" strike="noStrike" dirty="0">
                          <a:effectLst/>
                        </a:rPr>
                        <a:t>0,3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1" u="none" strike="noStrike" dirty="0">
                          <a:effectLst/>
                        </a:rPr>
                        <a:t>         5.241,8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1" u="none" strike="noStrike" dirty="0">
                          <a:effectLst/>
                        </a:rPr>
                        <a:t>0,7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1" u="none" strike="noStrike" dirty="0">
                          <a:effectLst/>
                        </a:rPr>
                        <a:t>       (3.230,3)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1" u="none" strike="noStrike" dirty="0">
                          <a:effectLst/>
                        </a:rPr>
                        <a:t>(61,6)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272240"/>
                  </a:ext>
                </a:extLst>
              </a:tr>
              <a:tr h="256401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u="none" strike="noStrike" dirty="0">
                          <a:effectLst/>
                        </a:rPr>
                        <a:t>Excedente (déficit) de Actividades ordinarias 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1" u="none" strike="noStrike" dirty="0">
                          <a:effectLst/>
                        </a:rPr>
                        <a:t>    (50.535,9)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1" u="none" strike="noStrike" dirty="0">
                          <a:effectLst/>
                        </a:rPr>
                        <a:t>(6,3)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1" u="none" strike="noStrike" dirty="0">
                          <a:effectLst/>
                        </a:rPr>
                        <a:t>    (28.029,4)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1" u="none" strike="noStrike" dirty="0">
                          <a:effectLst/>
                        </a:rPr>
                        <a:t>(3,7)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1" u="none" strike="noStrike" dirty="0">
                          <a:effectLst/>
                        </a:rPr>
                        <a:t>    (22.506,5)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1" u="none" strike="noStrike" dirty="0">
                          <a:effectLst/>
                        </a:rPr>
                        <a:t>80,3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7960875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Partidas extraordinarias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       12.825,3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1,6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         4.046,0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0,5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u="none" strike="noStrike" dirty="0">
                          <a:effectLst/>
                        </a:rPr>
                        <a:t>           8.779,3 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…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405018"/>
                  </a:ext>
                </a:extLst>
              </a:tr>
              <a:tr h="239643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u="none" strike="noStrike" dirty="0">
                          <a:effectLst/>
                        </a:rPr>
                        <a:t>Excedente (déficit) antes de ajustes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1" u="none" strike="noStrike" dirty="0">
                          <a:effectLst/>
                        </a:rPr>
                        <a:t>    (37.710,7)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1" u="none" strike="noStrike" dirty="0">
                          <a:effectLst/>
                        </a:rPr>
                        <a:t>(4,7)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1" u="none" strike="noStrike" dirty="0">
                          <a:effectLst/>
                        </a:rPr>
                        <a:t>    (23.983,4)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1" u="none" strike="noStrike" dirty="0">
                          <a:effectLst/>
                        </a:rPr>
                        <a:t>(3,2)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1" u="none" strike="noStrike" dirty="0">
                          <a:effectLst/>
                        </a:rPr>
                        <a:t>    (13.727,2)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1" u="none" strike="noStrike" dirty="0">
                          <a:effectLst/>
                        </a:rPr>
                        <a:t>57,2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900160"/>
                  </a:ext>
                </a:extLst>
              </a:tr>
              <a:tr h="158328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Efecto neto por exposición a la inflación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               (0,4)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(0,0)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                (0,2)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(0,0)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u="none" strike="noStrike" dirty="0">
                          <a:effectLst/>
                        </a:rPr>
                        <a:t>                 (0,2)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71,4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085307"/>
                  </a:ext>
                </a:extLst>
              </a:tr>
              <a:tr h="158328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Participación del interés minoritario en los resultados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           (990,3)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(0,1)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         1.555,6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0,2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u="none" strike="noStrike" dirty="0">
                          <a:effectLst/>
                        </a:rPr>
                        <a:t>          (2.546,0)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 dirty="0">
                          <a:effectLst/>
                        </a:rPr>
                        <a:t>(163,7)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2642903"/>
                  </a:ext>
                </a:extLst>
              </a:tr>
              <a:tr h="395577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u="none" strike="noStrike" dirty="0">
                          <a:effectLst/>
                        </a:rPr>
                        <a:t>Excedente o déficit del ejercicio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1" u="none" strike="noStrike" dirty="0">
                          <a:effectLst/>
                        </a:rPr>
                        <a:t>    (36.720,8)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1" u="none" strike="noStrike" dirty="0">
                          <a:effectLst/>
                        </a:rPr>
                        <a:t>(4,6)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1" u="none" strike="noStrike" dirty="0">
                          <a:effectLst/>
                        </a:rPr>
                        <a:t>    (25.539,3)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1" u="none" strike="noStrike" dirty="0">
                          <a:effectLst/>
                        </a:rPr>
                        <a:t>(3,4)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1" u="none" strike="noStrike" dirty="0">
                          <a:effectLst/>
                        </a:rPr>
                        <a:t>    (11.181,4)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1" u="none" strike="noStrike" dirty="0">
                          <a:effectLst/>
                        </a:rPr>
                        <a:t>43,8</a:t>
                      </a:r>
                      <a:r>
                        <a:rPr lang="es-CO" sz="1100" b="1" u="none" strike="noStrike" dirty="0">
                          <a:effectLst/>
                        </a:rPr>
                        <a:t> </a:t>
                      </a: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5941237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520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Título"/>
          <p:cNvSpPr txBox="1">
            <a:spLocks/>
          </p:cNvSpPr>
          <p:nvPr/>
        </p:nvSpPr>
        <p:spPr bwMode="auto">
          <a:xfrm>
            <a:off x="1599542" y="625252"/>
            <a:ext cx="2908054" cy="949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r>
              <a:rPr lang="es-CO" sz="2800" kern="0" dirty="0"/>
              <a:t>Ingresos</a:t>
            </a:r>
          </a:p>
        </p:txBody>
      </p:sp>
      <p:graphicFrame>
        <p:nvGraphicFramePr>
          <p:cNvPr id="4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7637550"/>
              </p:ext>
            </p:extLst>
          </p:nvPr>
        </p:nvGraphicFramePr>
        <p:xfrm>
          <a:off x="1835696" y="1218888"/>
          <a:ext cx="5209295" cy="4230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91519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6 Título"/>
          <p:cNvSpPr>
            <a:spLocks noGrp="1"/>
          </p:cNvSpPr>
          <p:nvPr>
            <p:ph type="ctrTitle"/>
          </p:nvPr>
        </p:nvSpPr>
        <p:spPr>
          <a:xfrm>
            <a:off x="827584" y="160690"/>
            <a:ext cx="3241675" cy="588715"/>
          </a:xfrm>
        </p:spPr>
        <p:txBody>
          <a:bodyPr/>
          <a:lstStyle/>
          <a:p>
            <a:pPr>
              <a:defRPr/>
            </a:pPr>
            <a:r>
              <a:rPr lang="es-CO" dirty="0"/>
              <a:t>Ingresos fiscales</a:t>
            </a:r>
          </a:p>
        </p:txBody>
      </p:sp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1341203552"/>
              </p:ext>
            </p:extLst>
          </p:nvPr>
        </p:nvGraphicFramePr>
        <p:xfrm>
          <a:off x="-252536" y="985292"/>
          <a:ext cx="5184576" cy="4302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78077"/>
              </p:ext>
            </p:extLst>
          </p:nvPr>
        </p:nvGraphicFramePr>
        <p:xfrm>
          <a:off x="4499992" y="1599185"/>
          <a:ext cx="4499992" cy="303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6384">
                  <a:extLst>
                    <a:ext uri="{9D8B030D-6E8A-4147-A177-3AD203B41FA5}">
                      <a16:colId xmlns:a16="http://schemas.microsoft.com/office/drawing/2014/main" val="2318711162"/>
                    </a:ext>
                  </a:extLst>
                </a:gridCol>
                <a:gridCol w="1043608">
                  <a:extLst>
                    <a:ext uri="{9D8B030D-6E8A-4147-A177-3AD203B41FA5}">
                      <a16:colId xmlns:a16="http://schemas.microsoft.com/office/drawing/2014/main" val="2938841059"/>
                    </a:ext>
                  </a:extLst>
                </a:gridCol>
              </a:tblGrid>
              <a:tr h="616280">
                <a:tc gridSpan="2">
                  <a:txBody>
                    <a:bodyPr/>
                    <a:lstStyle/>
                    <a:p>
                      <a:pPr algn="ctr"/>
                      <a:r>
                        <a:rPr lang="es-CO" dirty="0"/>
                        <a:t>Principales</a:t>
                      </a:r>
                      <a:r>
                        <a:rPr lang="es-CO" baseline="0" dirty="0"/>
                        <a:t> Ingresos Tributarios 2015</a:t>
                      </a:r>
                    </a:p>
                    <a:p>
                      <a:pPr algn="ctr"/>
                      <a:r>
                        <a:rPr lang="es-CO" sz="1200" b="0" baseline="0" dirty="0"/>
                        <a:t>(En miles de millones de pesos)</a:t>
                      </a:r>
                      <a:endParaRPr lang="es-CO" sz="1200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6005375"/>
                  </a:ext>
                </a:extLst>
              </a:tr>
              <a:tr h="340189">
                <a:tc>
                  <a:txBody>
                    <a:bodyPr/>
                    <a:lstStyle/>
                    <a:p>
                      <a:r>
                        <a:rPr lang="es-CO" sz="1600" dirty="0">
                          <a:latin typeface="+mn-lt"/>
                        </a:rPr>
                        <a:t>Impuesto al Valor Agregado – IVA </a:t>
                      </a:r>
                      <a:endParaRPr lang="es-CO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600" dirty="0">
                          <a:latin typeface="+mn-lt"/>
                        </a:rPr>
                        <a:t>$41.220,5</a:t>
                      </a:r>
                      <a:endParaRPr lang="es-CO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4533441"/>
                  </a:ext>
                </a:extLst>
              </a:tr>
              <a:tr h="568154">
                <a:tc>
                  <a:txBody>
                    <a:bodyPr/>
                    <a:lstStyle/>
                    <a:p>
                      <a:r>
                        <a:rPr lang="es-CO" sz="1600" dirty="0">
                          <a:latin typeface="+mn-lt"/>
                        </a:rPr>
                        <a:t>Impuesto sobre la renta y complementarios </a:t>
                      </a:r>
                      <a:endParaRPr lang="es-CO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dirty="0">
                          <a:latin typeface="+mn-lt"/>
                        </a:rPr>
                        <a:t>$30.734,4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1850830"/>
                  </a:ext>
                </a:extLst>
              </a:tr>
              <a:tr h="501000">
                <a:tc>
                  <a:txBody>
                    <a:bodyPr/>
                    <a:lstStyle/>
                    <a:p>
                      <a:r>
                        <a:rPr lang="es-CO" sz="1600" dirty="0">
                          <a:latin typeface="+mn-lt"/>
                        </a:rPr>
                        <a:t>Impuesto sobre la renta para la equidad (CREE) </a:t>
                      </a:r>
                      <a:endParaRPr lang="es-CO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600" dirty="0">
                          <a:latin typeface="+mn-lt"/>
                        </a:rPr>
                        <a:t>$8.736,2</a:t>
                      </a:r>
                      <a:endParaRPr lang="es-CO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21228285"/>
                  </a:ext>
                </a:extLst>
              </a:tr>
              <a:tr h="497944">
                <a:tc>
                  <a:txBody>
                    <a:bodyPr/>
                    <a:lstStyle/>
                    <a:p>
                      <a:r>
                        <a:rPr lang="es-CO" sz="1600" dirty="0"/>
                        <a:t>Impuesto de industria y comercio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600" dirty="0"/>
                        <a:t>$6.923,1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37834487"/>
                  </a:ext>
                </a:extLst>
              </a:tr>
              <a:tr h="4201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dirty="0"/>
                        <a:t>Impuesto predial unificado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dirty="0"/>
                        <a:t>$6.815,8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79926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8062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6 Título"/>
          <p:cNvSpPr>
            <a:spLocks noGrp="1"/>
          </p:cNvSpPr>
          <p:nvPr>
            <p:ph type="ctrTitle"/>
          </p:nvPr>
        </p:nvSpPr>
        <p:spPr>
          <a:xfrm>
            <a:off x="539552" y="39876"/>
            <a:ext cx="7850187" cy="1020763"/>
          </a:xfrm>
        </p:spPr>
        <p:txBody>
          <a:bodyPr/>
          <a:lstStyle/>
          <a:p>
            <a:pPr algn="ctr">
              <a:defRPr/>
            </a:pPr>
            <a:r>
              <a:rPr lang="es-CO" dirty="0"/>
              <a:t>Otros conceptos representativos de los Ingresos</a:t>
            </a:r>
          </a:p>
        </p:txBody>
      </p:sp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1084123808"/>
              </p:ext>
            </p:extLst>
          </p:nvPr>
        </p:nvGraphicFramePr>
        <p:xfrm>
          <a:off x="2473911" y="2339073"/>
          <a:ext cx="4401126" cy="3258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728171126"/>
              </p:ext>
            </p:extLst>
          </p:nvPr>
        </p:nvGraphicFramePr>
        <p:xfrm>
          <a:off x="-455653" y="1060639"/>
          <a:ext cx="4400908" cy="327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4390089"/>
              </p:ext>
            </p:extLst>
          </p:nvPr>
        </p:nvGraphicFramePr>
        <p:xfrm>
          <a:off x="179512" y="4331804"/>
          <a:ext cx="2489707" cy="12784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0757">
                  <a:extLst>
                    <a:ext uri="{9D8B030D-6E8A-4147-A177-3AD203B41FA5}">
                      <a16:colId xmlns:a16="http://schemas.microsoft.com/office/drawing/2014/main" val="2318711162"/>
                    </a:ext>
                  </a:extLst>
                </a:gridCol>
                <a:gridCol w="1098950">
                  <a:extLst>
                    <a:ext uri="{9D8B030D-6E8A-4147-A177-3AD203B41FA5}">
                      <a16:colId xmlns:a16="http://schemas.microsoft.com/office/drawing/2014/main" val="2938841059"/>
                    </a:ext>
                  </a:extLst>
                </a:gridCol>
              </a:tblGrid>
              <a:tr h="520843">
                <a:tc gridSpan="2">
                  <a:txBody>
                    <a:bodyPr/>
                    <a:lstStyle/>
                    <a:p>
                      <a:pPr algn="ctr"/>
                      <a:r>
                        <a:rPr lang="es-CO" sz="900" dirty="0"/>
                        <a:t>Conceptos de ingresos por productos de</a:t>
                      </a:r>
                      <a:r>
                        <a:rPr lang="es-CO" sz="900" baseline="0" dirty="0"/>
                        <a:t> minas y minerales</a:t>
                      </a:r>
                    </a:p>
                    <a:p>
                      <a:pPr algn="ctr"/>
                      <a:r>
                        <a:rPr lang="es-CO" sz="900" b="0" baseline="0" dirty="0"/>
                        <a:t>(En miles de millones de </a:t>
                      </a:r>
                      <a:r>
                        <a:rPr lang="es-CO" sz="800" b="0" baseline="0" dirty="0"/>
                        <a:t>pesos</a:t>
                      </a:r>
                      <a:r>
                        <a:rPr lang="es-CO" sz="900" b="0" baseline="0" dirty="0"/>
                        <a:t>)</a:t>
                      </a:r>
                      <a:endParaRPr lang="es-CO" sz="1000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6005375"/>
                  </a:ext>
                </a:extLst>
              </a:tr>
              <a:tr h="252530">
                <a:tc>
                  <a:txBody>
                    <a:bodyPr/>
                    <a:lstStyle/>
                    <a:p>
                      <a:r>
                        <a:rPr lang="es-CO" sz="1000" dirty="0"/>
                        <a:t>Petróleo crudo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000" dirty="0">
                          <a:latin typeface="+mn-lt"/>
                        </a:rPr>
                        <a:t>$22.115,0</a:t>
                      </a:r>
                      <a:endParaRPr lang="es-CO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4533441"/>
                  </a:ext>
                </a:extLst>
              </a:tr>
              <a:tr h="252530">
                <a:tc>
                  <a:txBody>
                    <a:bodyPr/>
                    <a:lstStyle/>
                    <a:p>
                      <a:r>
                        <a:rPr lang="es-CO" sz="1000" dirty="0"/>
                        <a:t>Gas natural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dirty="0">
                          <a:latin typeface="+mn-lt"/>
                        </a:rPr>
                        <a:t>$2.064,7</a:t>
                      </a:r>
                      <a:endParaRPr lang="es-CO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1850830"/>
                  </a:ext>
                </a:extLst>
              </a:tr>
              <a:tr h="252530">
                <a:tc>
                  <a:txBody>
                    <a:bodyPr/>
                    <a:lstStyle/>
                    <a:p>
                      <a:r>
                        <a:rPr lang="es-CO" sz="1000" dirty="0"/>
                        <a:t>Productos</a:t>
                      </a:r>
                      <a:r>
                        <a:rPr lang="es-CO" sz="1000" baseline="0" dirty="0"/>
                        <a:t> de minas</a:t>
                      </a:r>
                      <a:endParaRPr lang="es-CO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000" dirty="0">
                          <a:latin typeface="+mn-lt"/>
                        </a:rPr>
                        <a:t>$52,5</a:t>
                      </a:r>
                      <a:endParaRPr lang="es-CO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1228285"/>
                  </a:ext>
                </a:extLst>
              </a:tr>
            </a:tbl>
          </a:graphicData>
        </a:graphic>
      </p:graphicFrame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760059701"/>
              </p:ext>
            </p:extLst>
          </p:nvPr>
        </p:nvGraphicFramePr>
        <p:xfrm>
          <a:off x="5416599" y="1056566"/>
          <a:ext cx="4400908" cy="327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353943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redondeado 24"/>
          <p:cNvSpPr/>
          <p:nvPr/>
        </p:nvSpPr>
        <p:spPr bwMode="auto">
          <a:xfrm>
            <a:off x="7596336" y="2137420"/>
            <a:ext cx="1475656" cy="2880320"/>
          </a:xfrm>
          <a:prstGeom prst="roundRect">
            <a:avLst/>
          </a:prstGeom>
          <a:solidFill>
            <a:srgbClr val="00FF00"/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488950">
              <a:lnSpc>
                <a:spcPct val="90000"/>
              </a:lnSpc>
              <a:spcAft>
                <a:spcPct val="35000"/>
              </a:spcAft>
            </a:pPr>
            <a:r>
              <a:rPr lang="es-ES" sz="2000" b="1" dirty="0">
                <a:solidFill>
                  <a:schemeClr val="tx1"/>
                </a:solidFill>
              </a:rPr>
              <a:t>Ley 298/96 crea la AUE   </a:t>
            </a:r>
            <a:r>
              <a:rPr lang="es-ES" sz="1900" b="1" dirty="0">
                <a:solidFill>
                  <a:schemeClr val="tx1"/>
                </a:solidFill>
              </a:rPr>
              <a:t>Contaduría</a:t>
            </a:r>
            <a:r>
              <a:rPr lang="es-ES" sz="2000" b="1" dirty="0">
                <a:solidFill>
                  <a:schemeClr val="tx1"/>
                </a:solidFill>
              </a:rPr>
              <a:t> General de la Nación - CGN.</a:t>
            </a:r>
          </a:p>
        </p:txBody>
      </p:sp>
      <p:sp>
        <p:nvSpPr>
          <p:cNvPr id="26" name="Rectángulo 25"/>
          <p:cNvSpPr/>
          <p:nvPr/>
        </p:nvSpPr>
        <p:spPr bwMode="auto">
          <a:xfrm>
            <a:off x="5738779" y="4830647"/>
            <a:ext cx="1428103" cy="864096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Rectángulo redondeado 9"/>
          <p:cNvSpPr/>
          <p:nvPr/>
        </p:nvSpPr>
        <p:spPr bwMode="auto">
          <a:xfrm>
            <a:off x="164991" y="1129308"/>
            <a:ext cx="1613218" cy="1656184"/>
          </a:xfrm>
          <a:prstGeom prst="roundRect">
            <a:avLst/>
          </a:prstGeom>
          <a:solidFill>
            <a:srgbClr val="00FF00"/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defTabSz="488950">
              <a:lnSpc>
                <a:spcPct val="90000"/>
              </a:lnSpc>
              <a:spcAft>
                <a:spcPct val="35000"/>
              </a:spcAft>
            </a:pPr>
            <a:r>
              <a:rPr lang="es-ES" sz="2000" b="1" dirty="0">
                <a:solidFill>
                  <a:schemeClr val="tx1"/>
                </a:solidFill>
              </a:rPr>
              <a:t>El artículo</a:t>
            </a:r>
          </a:p>
          <a:p>
            <a:pPr lvl="0" defTabSz="488950">
              <a:lnSpc>
                <a:spcPct val="90000"/>
              </a:lnSpc>
              <a:spcAft>
                <a:spcPct val="35000"/>
              </a:spcAft>
            </a:pPr>
            <a:r>
              <a:rPr lang="es-ES" sz="2000" b="1" dirty="0">
                <a:solidFill>
                  <a:schemeClr val="tx1"/>
                </a:solidFill>
              </a:rPr>
              <a:t>354 de la </a:t>
            </a:r>
          </a:p>
          <a:p>
            <a:pPr lvl="0" defTabSz="488950">
              <a:lnSpc>
                <a:spcPct val="90000"/>
              </a:lnSpc>
              <a:spcAft>
                <a:spcPct val="35000"/>
              </a:spcAft>
            </a:pPr>
            <a:r>
              <a:rPr lang="es-ES" sz="2000" b="1" dirty="0">
                <a:solidFill>
                  <a:schemeClr val="tx1"/>
                </a:solidFill>
              </a:rPr>
              <a:t>Carta </a:t>
            </a:r>
            <a:r>
              <a:rPr lang="es-ES" sz="2000" dirty="0">
                <a:solidFill>
                  <a:schemeClr val="tx1"/>
                </a:solidFill>
              </a:rPr>
              <a:t>establece</a:t>
            </a:r>
            <a:endParaRPr kumimoji="0" lang="es-CO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" name="8 Título"/>
          <p:cNvSpPr>
            <a:spLocks noGrp="1"/>
          </p:cNvSpPr>
          <p:nvPr>
            <p:ph type="ctrTitle"/>
          </p:nvPr>
        </p:nvSpPr>
        <p:spPr bwMode="auto">
          <a:xfrm>
            <a:off x="899592" y="192237"/>
            <a:ext cx="7632848" cy="10810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s-ES" sz="3600" dirty="0">
                <a:solidFill>
                  <a:srgbClr val="FFFFFF"/>
                </a:solidFill>
              </a:rPr>
              <a:t>Fundamento legal</a:t>
            </a:r>
            <a:endParaRPr lang="es-ES" altLang="es-ES" sz="3600" dirty="0">
              <a:solidFill>
                <a:srgbClr val="FFFFFF"/>
              </a:solidFill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279449390"/>
              </p:ext>
            </p:extLst>
          </p:nvPr>
        </p:nvGraphicFramePr>
        <p:xfrm>
          <a:off x="1015261" y="635309"/>
          <a:ext cx="6725091" cy="6326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4" name="Rectángulo 23"/>
          <p:cNvSpPr/>
          <p:nvPr/>
        </p:nvSpPr>
        <p:spPr>
          <a:xfrm>
            <a:off x="-2706199" y="6334138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88950">
              <a:lnSpc>
                <a:spcPct val="90000"/>
              </a:lnSpc>
              <a:spcAft>
                <a:spcPct val="35000"/>
              </a:spcAft>
            </a:pPr>
            <a:r>
              <a:rPr lang="es-ES" sz="2000" dirty="0"/>
              <a:t>: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6 Título"/>
          <p:cNvSpPr>
            <a:spLocks noGrp="1"/>
          </p:cNvSpPr>
          <p:nvPr>
            <p:ph type="ctrTitle"/>
          </p:nvPr>
        </p:nvSpPr>
        <p:spPr>
          <a:xfrm>
            <a:off x="3563889" y="193205"/>
            <a:ext cx="1728192" cy="648072"/>
          </a:xfrm>
        </p:spPr>
        <p:txBody>
          <a:bodyPr/>
          <a:lstStyle/>
          <a:p>
            <a:pPr algn="ctr">
              <a:defRPr/>
            </a:pPr>
            <a:r>
              <a:rPr lang="es-CO" dirty="0"/>
              <a:t>GASTOS</a:t>
            </a:r>
          </a:p>
        </p:txBody>
      </p:sp>
      <p:graphicFrame>
        <p:nvGraphicFramePr>
          <p:cNvPr id="4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0469102"/>
              </p:ext>
            </p:extLst>
          </p:nvPr>
        </p:nvGraphicFramePr>
        <p:xfrm>
          <a:off x="1475656" y="1197700"/>
          <a:ext cx="5569335" cy="4324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05322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214765637"/>
              </p:ext>
            </p:extLst>
          </p:nvPr>
        </p:nvGraphicFramePr>
        <p:xfrm>
          <a:off x="-37423" y="2074307"/>
          <a:ext cx="3635896" cy="3020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684715910"/>
              </p:ext>
            </p:extLst>
          </p:nvPr>
        </p:nvGraphicFramePr>
        <p:xfrm>
          <a:off x="1486409" y="973487"/>
          <a:ext cx="5076565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6 Título"/>
          <p:cNvSpPr txBox="1">
            <a:spLocks/>
          </p:cNvSpPr>
          <p:nvPr/>
        </p:nvSpPr>
        <p:spPr>
          <a:xfrm>
            <a:off x="1475656" y="8462"/>
            <a:ext cx="6266011" cy="110784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pPr algn="ctr">
              <a:defRPr/>
            </a:pPr>
            <a:r>
              <a:rPr lang="es-CO" kern="0"/>
              <a:t>Conceptos más representativos de los Gastos</a:t>
            </a:r>
            <a:endParaRPr lang="es-CO" kern="0" dirty="0"/>
          </a:p>
        </p:txBody>
      </p:sp>
      <p:sp>
        <p:nvSpPr>
          <p:cNvPr id="3" name="CuadroTexto 2"/>
          <p:cNvSpPr txBox="1"/>
          <p:nvPr/>
        </p:nvSpPr>
        <p:spPr>
          <a:xfrm>
            <a:off x="3743909" y="5010626"/>
            <a:ext cx="165618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/>
              <a:t>Continúa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2187904"/>
              </p:ext>
            </p:extLst>
          </p:nvPr>
        </p:nvGraphicFramePr>
        <p:xfrm>
          <a:off x="5962389" y="2593667"/>
          <a:ext cx="3181611" cy="2364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Flecha curvada hacia abajo 6"/>
          <p:cNvSpPr/>
          <p:nvPr/>
        </p:nvSpPr>
        <p:spPr bwMode="auto">
          <a:xfrm rot="1398185">
            <a:off x="5775132" y="1622698"/>
            <a:ext cx="1900295" cy="649713"/>
          </a:xfrm>
          <a:prstGeom prst="curvedDownArrow">
            <a:avLst/>
          </a:prstGeom>
          <a:solidFill>
            <a:srgbClr val="1B36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48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2343662569"/>
              </p:ext>
            </p:extLst>
          </p:nvPr>
        </p:nvGraphicFramePr>
        <p:xfrm>
          <a:off x="0" y="1070211"/>
          <a:ext cx="5027654" cy="4173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669444083"/>
              </p:ext>
            </p:extLst>
          </p:nvPr>
        </p:nvGraphicFramePr>
        <p:xfrm>
          <a:off x="4211960" y="1053239"/>
          <a:ext cx="5245506" cy="4177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6 Título"/>
          <p:cNvSpPr txBox="1">
            <a:spLocks/>
          </p:cNvSpPr>
          <p:nvPr/>
        </p:nvSpPr>
        <p:spPr>
          <a:xfrm>
            <a:off x="1475656" y="8462"/>
            <a:ext cx="6266011" cy="110784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pPr algn="ctr">
              <a:defRPr/>
            </a:pPr>
            <a:r>
              <a:rPr lang="es-CO" kern="0"/>
              <a:t>Conceptos más representativos de los Gastos</a:t>
            </a:r>
            <a:endParaRPr lang="es-CO" kern="0" dirty="0"/>
          </a:p>
        </p:txBody>
      </p:sp>
    </p:spTree>
    <p:extLst>
      <p:ext uri="{BB962C8B-B14F-4D97-AF65-F5344CB8AC3E}">
        <p14:creationId xmlns:p14="http://schemas.microsoft.com/office/powerpoint/2010/main" val="57673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6 Título"/>
          <p:cNvSpPr>
            <a:spLocks noGrp="1"/>
          </p:cNvSpPr>
          <p:nvPr>
            <p:ph type="ctrTitle"/>
          </p:nvPr>
        </p:nvSpPr>
        <p:spPr>
          <a:xfrm>
            <a:off x="2267745" y="213537"/>
            <a:ext cx="5544616" cy="699747"/>
          </a:xfrm>
        </p:spPr>
        <p:txBody>
          <a:bodyPr/>
          <a:lstStyle/>
          <a:p>
            <a:pPr>
              <a:defRPr/>
            </a:pPr>
            <a:r>
              <a:rPr lang="es-CO" dirty="0"/>
              <a:t>Costos de Ventas y Operación</a:t>
            </a:r>
          </a:p>
        </p:txBody>
      </p:sp>
      <p:graphicFrame>
        <p:nvGraphicFramePr>
          <p:cNvPr id="4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3344829"/>
              </p:ext>
            </p:extLst>
          </p:nvPr>
        </p:nvGraphicFramePr>
        <p:xfrm>
          <a:off x="1932423" y="1197701"/>
          <a:ext cx="5112568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99927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650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Título"/>
          <p:cNvSpPr txBox="1">
            <a:spLocks/>
          </p:cNvSpPr>
          <p:nvPr/>
        </p:nvSpPr>
        <p:spPr bwMode="auto">
          <a:xfrm>
            <a:off x="-72008" y="625252"/>
            <a:ext cx="5508104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r>
              <a:rPr lang="es-CO" sz="2900" kern="0" dirty="0"/>
              <a:t>COBERTURA NIVEL NACIONAL</a:t>
            </a:r>
          </a:p>
        </p:txBody>
      </p:sp>
      <p:sp>
        <p:nvSpPr>
          <p:cNvPr id="8" name="Text Box 61"/>
          <p:cNvSpPr txBox="1">
            <a:spLocks noChangeArrowheads="1"/>
          </p:cNvSpPr>
          <p:nvPr/>
        </p:nvSpPr>
        <p:spPr bwMode="auto">
          <a:xfrm>
            <a:off x="-612576" y="2490490"/>
            <a:ext cx="3438475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2800" b="1" dirty="0">
                <a:effectLst/>
                <a:latin typeface="+mn-lt"/>
                <a:ea typeface="Times New Roman"/>
                <a:cs typeface="Times New Roman"/>
              </a:rPr>
              <a:t>Estados Contables </a:t>
            </a:r>
          </a:p>
          <a:p>
            <a:pPr algn="r">
              <a:spcAft>
                <a:spcPts val="0"/>
              </a:spcAft>
            </a:pPr>
            <a:r>
              <a:rPr lang="es-ES" sz="2800" b="1" dirty="0">
                <a:effectLst/>
                <a:latin typeface="+mn-lt"/>
                <a:ea typeface="Times New Roman"/>
                <a:cs typeface="Times New Roman"/>
              </a:rPr>
              <a:t>Consolidados</a:t>
            </a:r>
          </a:p>
          <a:p>
            <a:pPr algn="r">
              <a:spcAft>
                <a:spcPts val="0"/>
              </a:spcAft>
            </a:pPr>
            <a:r>
              <a:rPr lang="es-MX" sz="1800" b="1" dirty="0">
                <a:effectLst/>
                <a:latin typeface="+mn-lt"/>
                <a:ea typeface="Times New Roman"/>
                <a:cs typeface="Times New Roman"/>
              </a:rPr>
              <a:t>A 31 de diciembre de 2015</a:t>
            </a:r>
            <a:endParaRPr lang="es-CO" sz="1800" dirty="0">
              <a:effectLst/>
              <a:latin typeface="+mn-lt"/>
              <a:ea typeface="Times New Roman"/>
              <a:cs typeface="Times New Roman"/>
            </a:endParaRPr>
          </a:p>
        </p:txBody>
      </p:sp>
      <p:pic>
        <p:nvPicPr>
          <p:cNvPr id="27" name="4 Imagen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440973"/>
            <a:ext cx="6048672" cy="46085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Flecha derecha 1"/>
          <p:cNvSpPr/>
          <p:nvPr/>
        </p:nvSpPr>
        <p:spPr bwMode="auto">
          <a:xfrm>
            <a:off x="2915816" y="2713484"/>
            <a:ext cx="1098029" cy="720080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679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Título"/>
          <p:cNvSpPr txBox="1">
            <a:spLocks/>
          </p:cNvSpPr>
          <p:nvPr/>
        </p:nvSpPr>
        <p:spPr bwMode="auto">
          <a:xfrm>
            <a:off x="72008" y="625252"/>
            <a:ext cx="5508104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r>
              <a:rPr lang="es-CO" sz="2900" kern="0" dirty="0"/>
              <a:t>BALANCE GENERAL</a:t>
            </a:r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3653714"/>
              </p:ext>
            </p:extLst>
          </p:nvPr>
        </p:nvGraphicFramePr>
        <p:xfrm>
          <a:off x="72008" y="1273320"/>
          <a:ext cx="9036496" cy="3816425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2593117">
                  <a:extLst>
                    <a:ext uri="{9D8B030D-6E8A-4147-A177-3AD203B41FA5}">
                      <a16:colId xmlns:a16="http://schemas.microsoft.com/office/drawing/2014/main" val="1296547236"/>
                    </a:ext>
                  </a:extLst>
                </a:gridCol>
                <a:gridCol w="1338382">
                  <a:extLst>
                    <a:ext uri="{9D8B030D-6E8A-4147-A177-3AD203B41FA5}">
                      <a16:colId xmlns:a16="http://schemas.microsoft.com/office/drawing/2014/main" val="101612097"/>
                    </a:ext>
                  </a:extLst>
                </a:gridCol>
                <a:gridCol w="250946">
                  <a:extLst>
                    <a:ext uri="{9D8B030D-6E8A-4147-A177-3AD203B41FA5}">
                      <a16:colId xmlns:a16="http://schemas.microsoft.com/office/drawing/2014/main" val="1542894273"/>
                    </a:ext>
                  </a:extLst>
                </a:gridCol>
                <a:gridCol w="669192">
                  <a:extLst>
                    <a:ext uri="{9D8B030D-6E8A-4147-A177-3AD203B41FA5}">
                      <a16:colId xmlns:a16="http://schemas.microsoft.com/office/drawing/2014/main" val="3452583533"/>
                    </a:ext>
                  </a:extLst>
                </a:gridCol>
                <a:gridCol w="1171085">
                  <a:extLst>
                    <a:ext uri="{9D8B030D-6E8A-4147-A177-3AD203B41FA5}">
                      <a16:colId xmlns:a16="http://schemas.microsoft.com/office/drawing/2014/main" val="3300003574"/>
                    </a:ext>
                  </a:extLst>
                </a:gridCol>
                <a:gridCol w="250946">
                  <a:extLst>
                    <a:ext uri="{9D8B030D-6E8A-4147-A177-3AD203B41FA5}">
                      <a16:colId xmlns:a16="http://schemas.microsoft.com/office/drawing/2014/main" val="2812833115"/>
                    </a:ext>
                  </a:extLst>
                </a:gridCol>
                <a:gridCol w="669192">
                  <a:extLst>
                    <a:ext uri="{9D8B030D-6E8A-4147-A177-3AD203B41FA5}">
                      <a16:colId xmlns:a16="http://schemas.microsoft.com/office/drawing/2014/main" val="248143473"/>
                    </a:ext>
                  </a:extLst>
                </a:gridCol>
                <a:gridCol w="1087436">
                  <a:extLst>
                    <a:ext uri="{9D8B030D-6E8A-4147-A177-3AD203B41FA5}">
                      <a16:colId xmlns:a16="http://schemas.microsoft.com/office/drawing/2014/main" val="461819288"/>
                    </a:ext>
                  </a:extLst>
                </a:gridCol>
                <a:gridCol w="1006200">
                  <a:extLst>
                    <a:ext uri="{9D8B030D-6E8A-4147-A177-3AD203B41FA5}">
                      <a16:colId xmlns:a16="http://schemas.microsoft.com/office/drawing/2014/main" val="22444104"/>
                    </a:ext>
                  </a:extLst>
                </a:gridCol>
              </a:tblGrid>
              <a:tr h="361937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                                                                                                                                                                         Miles de millones de pesos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8" marR="7038" marT="7038" marB="0" anchor="ctr"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74000">
                          <a:schemeClr val="accent6">
                            <a:lumMod val="20000"/>
                            <a:lumOff val="80000"/>
                          </a:schemeClr>
                        </a:gs>
                        <a:gs pos="83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1550784"/>
                  </a:ext>
                </a:extLst>
              </a:tr>
              <a:tr h="31819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200" b="1" u="none" strike="noStrike" dirty="0">
                          <a:effectLst/>
                        </a:rPr>
                        <a:t>CONCEPTO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8" marR="7038" marT="7038" marB="0" anchor="ctr"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74000">
                          <a:schemeClr val="accent6">
                            <a:lumMod val="20000"/>
                            <a:lumOff val="80000"/>
                          </a:schemeClr>
                        </a:gs>
                        <a:gs pos="83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effectLst/>
                        </a:rPr>
                        <a:t>2015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8" marR="7038" marT="7038" marB="0" anchor="b"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74000">
                          <a:schemeClr val="accent6">
                            <a:lumMod val="20000"/>
                            <a:lumOff val="80000"/>
                          </a:schemeClr>
                        </a:gs>
                        <a:gs pos="83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effectLst/>
                        </a:rPr>
                        <a:t>2014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8" marR="7038" marT="7038" marB="0" anchor="b"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74000">
                          <a:schemeClr val="accent6">
                            <a:lumMod val="20000"/>
                            <a:lumOff val="80000"/>
                          </a:schemeClr>
                        </a:gs>
                        <a:gs pos="83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effectLst/>
                        </a:rPr>
                        <a:t>Variación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8" marR="7038" marT="7038" marB="0" anchor="b"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74000">
                          <a:schemeClr val="accent6">
                            <a:lumMod val="20000"/>
                            <a:lumOff val="80000"/>
                          </a:schemeClr>
                        </a:gs>
                        <a:gs pos="83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2391025"/>
                  </a:ext>
                </a:extLst>
              </a:tr>
              <a:tr h="31819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effectLst/>
                        </a:rPr>
                        <a:t>VALOR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8" marR="7038" marT="7038" marB="0" anchor="b"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74000">
                          <a:schemeClr val="accent6">
                            <a:lumMod val="20000"/>
                            <a:lumOff val="80000"/>
                          </a:schemeClr>
                        </a:gs>
                        <a:gs pos="83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8" marR="7038" marT="7038" marB="0" anchor="b"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74000">
                          <a:schemeClr val="accent6">
                            <a:lumMod val="20000"/>
                            <a:lumOff val="80000"/>
                          </a:schemeClr>
                        </a:gs>
                        <a:gs pos="83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effectLst/>
                        </a:rPr>
                        <a:t>% PIB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8" marR="7038" marT="7038" marB="0" anchor="b"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74000">
                          <a:schemeClr val="accent6">
                            <a:lumMod val="20000"/>
                            <a:lumOff val="80000"/>
                          </a:schemeClr>
                        </a:gs>
                        <a:gs pos="83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effectLst/>
                        </a:rPr>
                        <a:t>VALOR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8" marR="7038" marT="7038" marB="0" anchor="b"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74000">
                          <a:schemeClr val="accent6">
                            <a:lumMod val="20000"/>
                            <a:lumOff val="80000"/>
                          </a:schemeClr>
                        </a:gs>
                        <a:gs pos="83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8" marR="7038" marT="7038" marB="0" anchor="b"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74000">
                          <a:schemeClr val="accent6">
                            <a:lumMod val="20000"/>
                            <a:lumOff val="80000"/>
                          </a:schemeClr>
                        </a:gs>
                        <a:gs pos="83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effectLst/>
                        </a:rPr>
                        <a:t>% PIB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8" marR="7038" marT="7038" marB="0" anchor="b"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74000">
                          <a:schemeClr val="accent6">
                            <a:lumMod val="20000"/>
                            <a:lumOff val="80000"/>
                          </a:schemeClr>
                        </a:gs>
                        <a:gs pos="83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 err="1">
                          <a:effectLst/>
                        </a:rPr>
                        <a:t>Abs</a:t>
                      </a:r>
                      <a:r>
                        <a:rPr lang="es-ES" sz="1200" b="1" u="none" strike="noStrike" dirty="0">
                          <a:effectLst/>
                        </a:rPr>
                        <a:t>.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8" marR="7038" marT="7038" marB="0" anchor="b"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74000">
                          <a:schemeClr val="accent6">
                            <a:lumMod val="20000"/>
                            <a:lumOff val="80000"/>
                          </a:schemeClr>
                        </a:gs>
                        <a:gs pos="83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u="none" strike="noStrike" dirty="0">
                          <a:effectLst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8" marR="7038" marT="7038" marB="0" anchor="ctr"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74000">
                          <a:schemeClr val="accent6">
                            <a:lumMod val="20000"/>
                            <a:lumOff val="80000"/>
                          </a:schemeClr>
                        </a:gs>
                        <a:gs pos="83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957965690"/>
                  </a:ext>
                </a:extLst>
              </a:tr>
              <a:tr h="22635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>
                          <a:effectLst/>
                        </a:rPr>
                        <a:t> 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8" marR="7038" marT="7038" marB="0" anchor="ctr"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74000">
                          <a:schemeClr val="accent6">
                            <a:lumMod val="20000"/>
                            <a:lumOff val="80000"/>
                          </a:schemeClr>
                        </a:gs>
                        <a:gs pos="83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</a:rPr>
                        <a:t> 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8" marR="7038" marT="7038" marB="0" anchor="b"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74000">
                          <a:schemeClr val="accent6">
                            <a:lumMod val="20000"/>
                            <a:lumOff val="80000"/>
                          </a:schemeClr>
                        </a:gs>
                        <a:gs pos="83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8" marR="7038" marT="7038" marB="0" anchor="ctr"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74000">
                          <a:schemeClr val="accent6">
                            <a:lumMod val="20000"/>
                            <a:lumOff val="80000"/>
                          </a:schemeClr>
                        </a:gs>
                        <a:gs pos="83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>
                          <a:effectLst/>
                        </a:rPr>
                        <a:t> 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8" marR="7038" marT="7038" marB="0" anchor="ctr"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74000">
                          <a:schemeClr val="accent6">
                            <a:lumMod val="20000"/>
                            <a:lumOff val="80000"/>
                          </a:schemeClr>
                        </a:gs>
                        <a:gs pos="83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</a:rPr>
                        <a:t> 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8" marR="7038" marT="7038" marB="0" anchor="b"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74000">
                          <a:schemeClr val="accent6">
                            <a:lumMod val="20000"/>
                            <a:lumOff val="80000"/>
                          </a:schemeClr>
                        </a:gs>
                        <a:gs pos="83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8" marR="7038" marT="7038" marB="0" anchor="ctr"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74000">
                          <a:schemeClr val="accent6">
                            <a:lumMod val="20000"/>
                            <a:lumOff val="80000"/>
                          </a:schemeClr>
                        </a:gs>
                        <a:gs pos="83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>
                          <a:effectLst/>
                        </a:rPr>
                        <a:t> 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8" marR="7038" marT="7038" marB="0" anchor="ctr"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74000">
                          <a:schemeClr val="accent6">
                            <a:lumMod val="20000"/>
                            <a:lumOff val="80000"/>
                          </a:schemeClr>
                        </a:gs>
                        <a:gs pos="83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</a:rPr>
                        <a:t> 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8" marR="7038" marT="7038" marB="0" anchor="b"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74000">
                          <a:schemeClr val="accent6">
                            <a:lumMod val="20000"/>
                            <a:lumOff val="80000"/>
                          </a:schemeClr>
                        </a:gs>
                        <a:gs pos="83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</a:rPr>
                        <a:t> 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8" marR="7038" marT="7038" marB="0" anchor="b"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74000">
                          <a:schemeClr val="accent6">
                            <a:lumMod val="20000"/>
                            <a:lumOff val="80000"/>
                          </a:schemeClr>
                        </a:gs>
                        <a:gs pos="83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277825313"/>
                  </a:ext>
                </a:extLst>
              </a:tr>
              <a:tr h="318198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Activo total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         581.539,1 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      72,6 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     559.837,3 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     73,9 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         21.701,9 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        3,9 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9172883"/>
                  </a:ext>
                </a:extLst>
              </a:tr>
              <a:tr h="318198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Pasivo total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         701.873,1 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+mn-lt"/>
                        </a:rPr>
                        <a:t>       87,6 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     684.749,0 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     90,4 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         17.124,1 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        2,5 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4586030"/>
                  </a:ext>
                </a:extLst>
              </a:tr>
              <a:tr h="364347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Interés minoritario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           17.882,3 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         2,2 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       20.939,4 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       2,8 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        (3.057,0)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   (14,6)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4561677"/>
                  </a:ext>
                </a:extLst>
              </a:tr>
              <a:tr h="318198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Patrimonio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       (138.216,3)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     (17,3)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   (145.851,1)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   (19,3)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           7.634,8 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        5,2 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1474296"/>
                  </a:ext>
                </a:extLst>
              </a:tr>
              <a:tr h="318198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1823272"/>
                  </a:ext>
                </a:extLst>
              </a:tr>
              <a:tr h="318198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1" u="none" strike="noStrike" dirty="0">
                          <a:effectLst/>
                          <a:latin typeface="+mn-lt"/>
                        </a:rPr>
                        <a:t>Contingencias y Control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9380072"/>
                  </a:ext>
                </a:extLst>
              </a:tr>
              <a:tr h="318198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Cuentas de Orden Deudoras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      1.109.518,9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+mn-lt"/>
                        </a:rPr>
                        <a:t>   1.078.346,8 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+mn-lt"/>
                        </a:rPr>
                        <a:t> 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         31.172,1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        2,9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7995928"/>
                  </a:ext>
                </a:extLst>
              </a:tr>
              <a:tr h="318198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Cuentas de Orden Acreedoras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+mn-lt"/>
                        </a:rPr>
                        <a:t>       3.640.972,2 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  2.080.632,3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   1.560.339,9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      75,0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38" marR="7038" marT="7038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34601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0333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Título"/>
          <p:cNvSpPr txBox="1">
            <a:spLocks/>
          </p:cNvSpPr>
          <p:nvPr/>
        </p:nvSpPr>
        <p:spPr bwMode="auto">
          <a:xfrm>
            <a:off x="-36512" y="697756"/>
            <a:ext cx="5508104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r>
              <a:rPr lang="es-ES" sz="2400" dirty="0"/>
              <a:t>BALANCE GENERAL DE LA NACIÓN</a:t>
            </a:r>
            <a:endParaRPr lang="es-CO" sz="2400" kern="0" dirty="0"/>
          </a:p>
        </p:txBody>
      </p:sp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1289599521"/>
              </p:ext>
            </p:extLst>
          </p:nvPr>
        </p:nvGraphicFramePr>
        <p:xfrm>
          <a:off x="323528" y="1129308"/>
          <a:ext cx="8712968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7399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/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3" name="Marcador de texto 2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7425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apacitacionesCGN_2015_abril28GF (2)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B369A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B369A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lantilla_presentacion_MHC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presentacion_MHCP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presentacion_MHCP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presentacion_MHCP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presentacion_MHC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presentacion_MHC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presentacion_MHC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4558</TotalTime>
  <Words>10118</Words>
  <Application>Microsoft Office PowerPoint</Application>
  <PresentationFormat>Presentación en pantalla (16:10)</PresentationFormat>
  <Paragraphs>1795</Paragraphs>
  <Slides>54</Slides>
  <Notes>50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54</vt:i4>
      </vt:variant>
    </vt:vector>
  </HeadingPairs>
  <TitlesOfParts>
    <vt:vector size="63" baseType="lpstr">
      <vt:lpstr>Andale WT</vt:lpstr>
      <vt:lpstr>Arial Narrow</vt:lpstr>
      <vt:lpstr>Calibri</vt:lpstr>
      <vt:lpstr>Calibri Light</vt:lpstr>
      <vt:lpstr>Sylfaen</vt:lpstr>
      <vt:lpstr>Tahoma</vt:lpstr>
      <vt:lpstr>Times New Roman</vt:lpstr>
      <vt:lpstr>Verdana</vt:lpstr>
      <vt:lpstr>CapacitacionesCGN_2015_abril28GF (2)</vt:lpstr>
      <vt:lpstr>Presentación de PowerPoint</vt:lpstr>
      <vt:lpstr>Presentación de PowerPoint</vt:lpstr>
      <vt:lpstr>Evolución Cronológica de la Contabilidad Púbica 1923 - 2000</vt:lpstr>
      <vt:lpstr>Evolución Cronológica de la Contabilidad Púbica 2007 - 2017</vt:lpstr>
      <vt:lpstr>Fundamento legal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Conceptos más representativos de los Activos del Nivel Nacional 2015</vt:lpstr>
      <vt:lpstr>Presentación de PowerPoint</vt:lpstr>
      <vt:lpstr>Presentación de PowerPoint</vt:lpstr>
      <vt:lpstr>Conceptos más representativos de los Pasivos del Nivel Nacional 2015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Ingresos fiscales</vt:lpstr>
      <vt:lpstr>Otros conceptos representativos de los Ingresos</vt:lpstr>
      <vt:lpstr>Gastos</vt:lpstr>
      <vt:lpstr>Principales componentes de los Gastos 2015</vt:lpstr>
      <vt:lpstr>Costos de ventas y operación</vt:lpstr>
      <vt:lpstr>Opiniones expresadas por la Contraloría General de la República sobre Balance de la hacienda o balance general</vt:lpstr>
      <vt:lpstr>Análisis de los fundamentos de la Abstención</vt:lpstr>
      <vt:lpstr>Resultado auditorías individuales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Ingresos fiscales</vt:lpstr>
      <vt:lpstr>Otros conceptos representativos de los Ingresos</vt:lpstr>
      <vt:lpstr>GASTOS</vt:lpstr>
      <vt:lpstr>Presentación de PowerPoint</vt:lpstr>
      <vt:lpstr>Presentación de PowerPoint</vt:lpstr>
      <vt:lpstr>Costos de Ventas y Operación</vt:lpstr>
      <vt:lpstr>Presentación de PowerPoint</vt:lpstr>
    </vt:vector>
  </TitlesOfParts>
  <Manager>Juan Carlos Tarazona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Rosalvina Robles Hernandez</dc:creator>
  <cp:keywords>Plantillas, Presentaciones, PowerPoint, Imágen Institucional</cp:keywords>
  <dc:description>Actualizada con Logo 15 años Calidad Agosto 2011</dc:description>
  <cp:lastModifiedBy>Carlos Estrada</cp:lastModifiedBy>
  <cp:revision>406</cp:revision>
  <cp:lastPrinted>2016-08-03T13:13:26Z</cp:lastPrinted>
  <dcterms:created xsi:type="dcterms:W3CDTF">2016-05-02T21:14:19Z</dcterms:created>
  <dcterms:modified xsi:type="dcterms:W3CDTF">2021-05-27T16:04:32Z</dcterms:modified>
</cp:coreProperties>
</file>