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3.xml" ContentType="application/vnd.openxmlformats-officedocument.drawingml.chart+xml"/>
  <Override PartName="/ppt/notesSlides/notesSlide35.xml" ContentType="application/vnd.openxmlformats-officedocument.presentationml.notesSlide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charts/chart27.xml" ContentType="application/vnd.openxmlformats-officedocument.drawingml.chart+xml"/>
  <Override PartName="/ppt/notesSlides/notesSlide37.xml" ContentType="application/vnd.openxmlformats-officedocument.presentationml.notesSlid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0.xml" ContentType="application/vnd.openxmlformats-officedocument.drawingml.chart+xml"/>
  <Override PartName="/ppt/notesSlides/notesSlide38.xml" ContentType="application/vnd.openxmlformats-officedocument.presentationml.notesSlide+xml"/>
  <Override PartName="/ppt/charts/chart3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9.xml" ContentType="application/vnd.openxmlformats-officedocument.presentationml.notesSlide+xml"/>
  <Override PartName="/ppt/charts/chart3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0.xml" ContentType="application/vnd.openxmlformats-officedocument.presentationml.notesSlide+xml"/>
  <Override PartName="/ppt/charts/chart33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4.xml" ContentType="application/vnd.openxmlformats-officedocument.drawingml.chart+xml"/>
  <Override PartName="/ppt/notesSlides/notesSlide44.xml" ContentType="application/vnd.openxmlformats-officedocument.presentationml.notesSlide+xml"/>
  <Override PartName="/ppt/charts/chart35.xml" ContentType="application/vnd.openxmlformats-officedocument.drawingml.chart+xml"/>
  <Override PartName="/ppt/notesSlides/notesSlide45.xml" ContentType="application/vnd.openxmlformats-officedocument.presentationml.notesSlide+xml"/>
  <Override PartName="/ppt/charts/chart3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46.xml" ContentType="application/vnd.openxmlformats-officedocument.presentationml.notesSlide+xml"/>
  <Override PartName="/ppt/charts/chart39.xml" ContentType="application/vnd.openxmlformats-officedocument.drawingml.chart+xml"/>
  <Override PartName="/ppt/notesSlides/notesSlide47.xml" ContentType="application/vnd.openxmlformats-officedocument.presentationml.notesSlide+xml"/>
  <Override PartName="/ppt/charts/chart4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2.xml" ContentType="application/vnd.openxmlformats-officedocument.drawingml.chart+xml"/>
  <Override PartName="/ppt/notesSlides/notesSlide48.xml" ContentType="application/vnd.openxmlformats-officedocument.presentationml.notesSlide+xml"/>
  <Override PartName="/ppt/charts/chart43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4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49.xml" ContentType="application/vnd.openxmlformats-officedocument.presentationml.notesSlide+xml"/>
  <Override PartName="/ppt/charts/chart45.xml" ContentType="application/vnd.openxmlformats-officedocument.drawingml.chart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27" r:id="rId2"/>
    <p:sldId id="365" r:id="rId3"/>
    <p:sldId id="402" r:id="rId4"/>
    <p:sldId id="403" r:id="rId5"/>
    <p:sldId id="368" r:id="rId6"/>
    <p:sldId id="383" r:id="rId7"/>
    <p:sldId id="385" r:id="rId8"/>
    <p:sldId id="387" r:id="rId9"/>
    <p:sldId id="482" r:id="rId10"/>
    <p:sldId id="481" r:id="rId11"/>
    <p:sldId id="461" r:id="rId12"/>
    <p:sldId id="388" r:id="rId13"/>
    <p:sldId id="483" r:id="rId14"/>
    <p:sldId id="462" r:id="rId15"/>
    <p:sldId id="394" r:id="rId16"/>
    <p:sldId id="396" r:id="rId17"/>
    <p:sldId id="397" r:id="rId18"/>
    <p:sldId id="398" r:id="rId19"/>
    <p:sldId id="399" r:id="rId20"/>
    <p:sldId id="400" r:id="rId21"/>
    <p:sldId id="401" r:id="rId22"/>
    <p:sldId id="408" r:id="rId23"/>
    <p:sldId id="463" r:id="rId24"/>
    <p:sldId id="464" r:id="rId25"/>
    <p:sldId id="465" r:id="rId26"/>
    <p:sldId id="456" r:id="rId27"/>
    <p:sldId id="479" r:id="rId28"/>
    <p:sldId id="457" r:id="rId29"/>
    <p:sldId id="484" r:id="rId30"/>
    <p:sldId id="485" r:id="rId31"/>
    <p:sldId id="370" r:id="rId32"/>
    <p:sldId id="417" r:id="rId33"/>
    <p:sldId id="424" r:id="rId34"/>
    <p:sldId id="423" r:id="rId35"/>
    <p:sldId id="425" r:id="rId36"/>
    <p:sldId id="426" r:id="rId37"/>
    <p:sldId id="427" r:id="rId38"/>
    <p:sldId id="428" r:id="rId39"/>
    <p:sldId id="466" r:id="rId40"/>
    <p:sldId id="432" r:id="rId41"/>
    <p:sldId id="468" r:id="rId42"/>
    <p:sldId id="435" r:id="rId43"/>
    <p:sldId id="439" r:id="rId44"/>
    <p:sldId id="480" r:id="rId45"/>
    <p:sldId id="440" r:id="rId46"/>
    <p:sldId id="441" r:id="rId47"/>
    <p:sldId id="470" r:id="rId48"/>
    <p:sldId id="471" r:id="rId49"/>
    <p:sldId id="472" r:id="rId50"/>
    <p:sldId id="473" r:id="rId51"/>
    <p:sldId id="475" r:id="rId52"/>
    <p:sldId id="476" r:id="rId53"/>
    <p:sldId id="477" r:id="rId54"/>
    <p:sldId id="486" r:id="rId55"/>
  </p:sldIdLst>
  <p:sldSz cx="9144000" cy="5715000" type="screen16x10"/>
  <p:notesSz cx="6797675" cy="99282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06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18E"/>
    <a:srgbClr val="D3B8DE"/>
    <a:srgbClr val="FF552D"/>
    <a:srgbClr val="85FFFC"/>
    <a:srgbClr val="F5E4D1"/>
    <a:srgbClr val="C19CD0"/>
    <a:srgbClr val="00FF00"/>
    <a:srgbClr val="FFFFFF"/>
    <a:srgbClr val="74B230"/>
    <a:srgbClr val="005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3825" autoAdjust="0"/>
  </p:normalViewPr>
  <p:slideViewPr>
    <p:cSldViewPr snapToObjects="1" showGuides="1">
      <p:cViewPr varScale="1">
        <p:scale>
          <a:sx n="81" d="100"/>
          <a:sy n="81" d="100"/>
        </p:scale>
        <p:origin x="1176" y="84"/>
      </p:cViewPr>
      <p:guideLst>
        <p:guide orient="horz" pos="320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thfinder1\GIT%20Proc%20Analisis%20Prod\SUBCONSOLIDACION\2015\BALANCE%20GENERAL%20DE%20LA%20NACION\Situacion%20financiera%20BGN\Cuadros\Nota%2020%20-%20Pasivos%20estimad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thfinder1\GIT%20Proc%20Analisis%20Prod\SUBCONSOLIDACION\2015\BALANCE%20GENERAL%20DE%20LA%20NACION\Situacion%20financiera%20BGN\Cuadros\Capitulo%202%20y%20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(</a:t>
            </a:r>
            <a:r>
              <a:rPr lang="en-US" sz="1200" dirty="0" err="1"/>
              <a:t>Cifras</a:t>
            </a:r>
            <a:r>
              <a:rPr lang="en-US" sz="1200" baseline="0" dirty="0"/>
              <a:t> </a:t>
            </a:r>
            <a:r>
              <a:rPr lang="en-US" sz="1200" baseline="0" dirty="0" err="1"/>
              <a:t>en</a:t>
            </a:r>
            <a:r>
              <a:rPr lang="en-US" sz="1200" baseline="0" dirty="0"/>
              <a:t> miles de </a:t>
            </a:r>
            <a:r>
              <a:rPr lang="en-US" sz="1200" baseline="0" dirty="0" err="1"/>
              <a:t>millones</a:t>
            </a:r>
            <a:r>
              <a:rPr lang="en-US" sz="1200" baseline="0" dirty="0"/>
              <a:t> de pesos)</a:t>
            </a:r>
            <a:endParaRPr lang="en-US" dirty="0"/>
          </a:p>
        </c:rich>
      </c:tx>
      <c:layout>
        <c:manualLayout>
          <c:xMode val="edge"/>
          <c:yMode val="edge"/>
          <c:x val="0.64039923926581255"/>
          <c:y val="0.15648615217970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9589185509602247"/>
          <c:y val="3.4320258375775667E-2"/>
          <c:w val="0.74530680801548366"/>
          <c:h val="0.767633186153831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2D-410E-A68F-B15678E615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2D-410E-A68F-B15678E615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2D-410E-A68F-B15678E6158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2D-410E-A68F-B15678E61585}"/>
              </c:ext>
            </c:extLst>
          </c:dPt>
          <c:dLbls>
            <c:dLbl>
              <c:idx val="3"/>
              <c:layout>
                <c:manualLayout>
                  <c:x val="-0.1067498348136756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2D-410E-A68F-B15678E61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Activo total</c:v>
                </c:pt>
                <c:pt idx="1">
                  <c:v>Pasivo total</c:v>
                </c:pt>
                <c:pt idx="2">
                  <c:v>Interés minoritario</c:v>
                </c:pt>
                <c:pt idx="3">
                  <c:v>Patrimonio</c:v>
                </c:pt>
              </c:strCache>
            </c:strRef>
          </c:cat>
          <c:val>
            <c:numRef>
              <c:f>Hoja1!$B$2:$B$5</c:f>
              <c:numCache>
                <c:formatCode>#,##0.0_);\(#,##0.0\)</c:formatCode>
                <c:ptCount val="4"/>
                <c:pt idx="0">
                  <c:v>581539.1</c:v>
                </c:pt>
                <c:pt idx="1">
                  <c:v>701873.1</c:v>
                </c:pt>
                <c:pt idx="2">
                  <c:v>17882.3</c:v>
                </c:pt>
                <c:pt idx="3">
                  <c:v>-138216.29999999999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2D-410E-A68F-B15678E61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586474824"/>
        <c:axId val="586476392"/>
      </c:barChart>
      <c:catAx>
        <c:axId val="586474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86476392"/>
        <c:crosses val="autoZero"/>
        <c:auto val="1"/>
        <c:lblAlgn val="ctr"/>
        <c:lblOffset val="100"/>
        <c:noMultiLvlLbl val="0"/>
      </c:catAx>
      <c:valAx>
        <c:axId val="586476392"/>
        <c:scaling>
          <c:orientation val="minMax"/>
        </c:scaling>
        <c:delete val="0"/>
        <c:axPos val="b"/>
        <c:numFmt formatCode="_(* #,##0.0_);_(* \(#,##0.0\);_(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86474824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05962203030072"/>
          <c:y val="0.91848858124356081"/>
          <c:w val="0.6749749540499399"/>
          <c:h val="8.1511418756439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3652043494563E-2"/>
          <c:y val="2.7391816986732084E-2"/>
          <c:w val="0.96201634795650548"/>
          <c:h val="0.80693629369362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3-21'!$D$5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3-21'!$C$6:$C$8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3-21'!$D$6:$D$8</c:f>
              <c:numCache>
                <c:formatCode>#,##0.0,,</c:formatCode>
                <c:ptCount val="3"/>
                <c:pt idx="0">
                  <c:v>467282147718</c:v>
                </c:pt>
                <c:pt idx="1">
                  <c:v>92180602833</c:v>
                </c:pt>
                <c:pt idx="2">
                  <c:v>260963039103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D-4521-B031-ECFEE462C84D}"/>
            </c:ext>
          </c:extLst>
        </c:ser>
        <c:ser>
          <c:idx val="1"/>
          <c:order val="1"/>
          <c:tx>
            <c:strRef>
              <c:f>'Graf 3-21'!$E$5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3-21'!$C$6:$C$8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3-21'!$E$6:$E$8</c:f>
              <c:numCache>
                <c:formatCode>#,##0.0,,</c:formatCode>
                <c:ptCount val="3"/>
                <c:pt idx="0">
                  <c:v>700752522855</c:v>
                </c:pt>
                <c:pt idx="1">
                  <c:v>91926280112</c:v>
                </c:pt>
                <c:pt idx="2">
                  <c:v>347055741791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CD-4521-B031-ECFEE462C84D}"/>
            </c:ext>
          </c:extLst>
        </c:ser>
        <c:ser>
          <c:idx val="2"/>
          <c:order val="2"/>
          <c:tx>
            <c:strRef>
              <c:f>'Graf 3-21'!$F$5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3-21'!$C$6:$C$8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3-21'!$F$6:$F$8</c:f>
              <c:numCache>
                <c:formatCode>#,##0.0,,</c:formatCode>
                <c:ptCount val="3"/>
                <c:pt idx="0">
                  <c:v>750067164296</c:v>
                </c:pt>
                <c:pt idx="1">
                  <c:v>96143027108</c:v>
                </c:pt>
                <c:pt idx="2">
                  <c:v>386752419379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CD-4521-B031-ECFEE462C84D}"/>
            </c:ext>
          </c:extLst>
        </c:ser>
        <c:ser>
          <c:idx val="3"/>
          <c:order val="3"/>
          <c:tx>
            <c:strRef>
              <c:f>'Graf 3-21'!$G$5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3-21'!$C$6:$C$8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3-21'!$G$6:$G$8</c:f>
              <c:numCache>
                <c:formatCode>#,##0.0,,</c:formatCode>
                <c:ptCount val="3"/>
                <c:pt idx="0">
                  <c:v>845318863152</c:v>
                </c:pt>
                <c:pt idx="1">
                  <c:v>92465301458</c:v>
                </c:pt>
                <c:pt idx="2">
                  <c:v>450478188950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CD-4521-B031-ECFEE462C84D}"/>
            </c:ext>
          </c:extLst>
        </c:ser>
        <c:ser>
          <c:idx val="4"/>
          <c:order val="4"/>
          <c:tx>
            <c:strRef>
              <c:f>'Graf 3-21'!$H$5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 3-21'!$C$6:$C$8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3-21'!$H$6:$H$8</c:f>
              <c:numCache>
                <c:formatCode>#,##0.0,,</c:formatCode>
                <c:ptCount val="3"/>
                <c:pt idx="0">
                  <c:v>838875927638</c:v>
                </c:pt>
                <c:pt idx="1">
                  <c:v>47957307544</c:v>
                </c:pt>
                <c:pt idx="2">
                  <c:v>53284509558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CD-4521-B031-ECFEE462C8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87624736"/>
        <c:axId val="587625128"/>
      </c:barChart>
      <c:catAx>
        <c:axId val="58762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87625128"/>
        <c:crosses val="autoZero"/>
        <c:auto val="1"/>
        <c:lblAlgn val="ctr"/>
        <c:lblOffset val="100"/>
        <c:noMultiLvlLbl val="0"/>
      </c:catAx>
      <c:valAx>
        <c:axId val="587625128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000" b="0"/>
                  <a:t>Miles de millones de pesos</a:t>
                </a:r>
              </a:p>
            </c:rich>
          </c:tx>
          <c:layout>
            <c:manualLayout>
              <c:xMode val="edge"/>
              <c:yMode val="edge"/>
              <c:x val="0.77586801029025243"/>
              <c:y val="4.37588054472664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.0,," sourceLinked="1"/>
        <c:majorTickMark val="none"/>
        <c:minorTickMark val="none"/>
        <c:tickLblPos val="nextTo"/>
        <c:crossAx val="58762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927694038245221"/>
          <c:y val="0.94599393959875189"/>
          <c:w val="0.32144611923509564"/>
          <c:h val="4.828359974316515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419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27974425308061E-2"/>
          <c:y val="0.20755264282059427"/>
          <c:w val="0.59089359424044463"/>
          <c:h val="0.7573424940264853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F83-4148-8057-E86F21A7DE1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F83-4148-8057-E86F21A7DE1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F83-4148-8057-E86F21A7DE12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F83-4148-8057-E86F21A7DE12}"/>
              </c:ext>
            </c:extLst>
          </c:dPt>
          <c:dLbls>
            <c:dLbl>
              <c:idx val="0"/>
              <c:layout>
                <c:manualLayout>
                  <c:x val="7.6760549194167679E-2"/>
                  <c:y val="-5.34197295762129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83-4148-8057-E86F21A7DE12}"/>
                </c:ext>
              </c:extLst>
            </c:dLbl>
            <c:dLbl>
              <c:idx val="1"/>
              <c:layout>
                <c:manualLayout>
                  <c:x val="5.8656181059247386E-2"/>
                  <c:y val="0.100906041738711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83-4148-8057-E86F21A7DE12}"/>
                </c:ext>
              </c:extLst>
            </c:dLbl>
            <c:dLbl>
              <c:idx val="2"/>
              <c:layout>
                <c:manualLayout>
                  <c:x val="0.14439032109985339"/>
                  <c:y val="-0.19614409040623029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47214534160425"/>
                      <c:h val="0.39021094682750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83-4148-8057-E86F21A7DE12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Créditos judiciales (Fallado por pagar)</c:v>
                </c:pt>
                <c:pt idx="1">
                  <c:v>Litigios (Valor provisionado)</c:v>
                </c:pt>
                <c:pt idx="2">
                  <c:v>Litigios y mecanismos alternativos de solución de conflictos (Pretensiones)</c:v>
                </c:pt>
              </c:strCache>
            </c:strRef>
          </c:cat>
          <c:val>
            <c:numRef>
              <c:f>Hoja1!$B$2:$B$5</c:f>
              <c:numCache>
                <c:formatCode>_(\ * #,##0.0,,_);_(\ * \(#,##0.0,,\)</c:formatCode>
                <c:ptCount val="4"/>
                <c:pt idx="0">
                  <c:v>2885100000</c:v>
                </c:pt>
                <c:pt idx="1">
                  <c:v>22762700000</c:v>
                </c:pt>
                <c:pt idx="2">
                  <c:v>1300542900000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83-4148-8057-E86F21A7D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s-CO" sz="1200" dirty="0">
                <a:latin typeface="+mj-lt"/>
              </a:rPr>
              <a:t>COMPOSICIÓN 2015</a:t>
            </a:r>
          </a:p>
        </c:rich>
      </c:tx>
      <c:layout>
        <c:manualLayout>
          <c:xMode val="edge"/>
          <c:yMode val="edge"/>
          <c:x val="0.39133475093455783"/>
          <c:y val="3.0179428983024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9704609694530065"/>
          <c:y val="0.15711734643863101"/>
          <c:w val="0.78336402544420125"/>
          <c:h val="0.76391757125025328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0-379F-4AD7-84E7-66BFAB888F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379F-4AD7-84E7-66BFAB888F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2-379F-4AD7-84E7-66BFAB888FA2}"/>
              </c:ext>
            </c:extLst>
          </c:dPt>
          <c:dLbls>
            <c:dLbl>
              <c:idx val="0"/>
              <c:layout>
                <c:manualLayout>
                  <c:x val="-4.6457607433217293E-3"/>
                  <c:y val="9.45651297133957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9F-4AD7-84E7-66BFAB888FA2}"/>
                </c:ext>
              </c:extLst>
            </c:dLbl>
            <c:dLbl>
              <c:idx val="1"/>
              <c:layout>
                <c:manualLayout>
                  <c:x val="0"/>
                  <c:y val="3.152584650322973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9F-4AD7-84E7-66BFAB888FA2}"/>
                </c:ext>
              </c:extLst>
            </c:dLbl>
            <c:dLbl>
              <c:idx val="2"/>
              <c:layout>
                <c:manualLayout>
                  <c:x val="-4.6457607433217293E-3"/>
                  <c:y val="6.3051693006459381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H</a:t>
                    </a:r>
                    <a:r>
                      <a:rPr lang="en-US"/>
                      <a:t>acienda </a:t>
                    </a:r>
                  </a:p>
                  <a:p>
                    <a:r>
                      <a:rPr lang="en-US"/>
                      <a:t>pública,   (190.400,5)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79F-4AD7-84E7-66BFAB888F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2-4'!$C$7:$C$9</c:f>
              <c:strCache>
                <c:ptCount val="3"/>
                <c:pt idx="0">
                  <c:v>Patrimonio institucional</c:v>
                </c:pt>
                <c:pt idx="1">
                  <c:v>Resultados consolidados del ejercicio</c:v>
                </c:pt>
                <c:pt idx="2">
                  <c:v>Hacienda pública</c:v>
                </c:pt>
              </c:strCache>
            </c:strRef>
          </c:cat>
          <c:val>
            <c:numRef>
              <c:f>'Graf 2-4'!$D$7:$D$9</c:f>
              <c:numCache>
                <c:formatCode>_(\ * #,##0.0,,_);_(\ * \(#,##0.0,,\)</c:formatCode>
                <c:ptCount val="3"/>
                <c:pt idx="0">
                  <c:v>105387232910.86</c:v>
                </c:pt>
                <c:pt idx="1">
                  <c:v>-53202999678.120003</c:v>
                </c:pt>
                <c:pt idx="2">
                  <c:v>-190400523461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9F-4AD7-84E7-66BFAB888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2"/>
        <c:axId val="587625912"/>
        <c:axId val="587623560"/>
      </c:barChart>
      <c:catAx>
        <c:axId val="58762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87623560"/>
        <c:crosses val="autoZero"/>
        <c:auto val="1"/>
        <c:lblAlgn val="ctr"/>
        <c:lblOffset val="100"/>
        <c:noMultiLvlLbl val="0"/>
      </c:catAx>
      <c:valAx>
        <c:axId val="587623560"/>
        <c:scaling>
          <c:orientation val="minMax"/>
        </c:scaling>
        <c:delete val="0"/>
        <c:axPos val="l"/>
        <c:numFmt formatCode="_(\ * #,##0.0,,_);_(\ * \(#,##0.0,,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58762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s-CO" sz="1200" b="1" i="0" u="none" strike="noStrike" kern="1200" cap="all" spc="150" baseline="0" dirty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r>
              <a:rPr lang="es-CO" sz="1200" b="1" i="0" u="none" strike="noStrike" kern="1200" cap="all" spc="150" baseline="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EVOLUCIÓN 2009 - 2015</a:t>
            </a:r>
          </a:p>
        </c:rich>
      </c:tx>
      <c:layout>
        <c:manualLayout>
          <c:xMode val="edge"/>
          <c:yMode val="edge"/>
          <c:x val="0.34556591452510599"/>
          <c:y val="2.0976424676574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86875364182523"/>
          <c:y val="9.747113225702983E-2"/>
          <c:w val="0.84213124635817482"/>
          <c:h val="0.7603728750133647"/>
        </c:manualLayout>
      </c:layout>
      <c:lineChart>
        <c:grouping val="standard"/>
        <c:varyColors val="0"/>
        <c:ser>
          <c:idx val="0"/>
          <c:order val="0"/>
          <c:tx>
            <c:strRef>
              <c:f>'Grafica 2-5'!$A$7</c:f>
              <c:strCache>
                <c:ptCount val="1"/>
                <c:pt idx="0">
                  <c:v>Resultado Consolidado</c:v>
                </c:pt>
              </c:strCache>
            </c:strRef>
          </c:tx>
          <c:spPr>
            <a:ln w="25400">
              <a:solidFill>
                <a:schemeClr val="accent1"/>
              </a:solidFill>
              <a:prstDash val="solid"/>
            </a:ln>
          </c:spPr>
          <c:cat>
            <c:numRef>
              <c:f>'Grafica 2-5'!$B$6:$H$6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'Grafica 2-5'!$B$7:$H$7</c:f>
              <c:numCache>
                <c:formatCode>_(\ * #,##0.0,,_);_(\ * \(#,##0.0,,\)</c:formatCode>
                <c:ptCount val="7"/>
                <c:pt idx="0">
                  <c:v>-15937255039.91</c:v>
                </c:pt>
                <c:pt idx="1">
                  <c:v>-16112439110.370001</c:v>
                </c:pt>
                <c:pt idx="2">
                  <c:v>11505887792.200001</c:v>
                </c:pt>
                <c:pt idx="3">
                  <c:v>18563673487.540001</c:v>
                </c:pt>
                <c:pt idx="4">
                  <c:v>-15648507017.870001</c:v>
                </c:pt>
                <c:pt idx="5">
                  <c:v>-46495468553.360001</c:v>
                </c:pt>
                <c:pt idx="6">
                  <c:v>-53202999678.120003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FE-499F-AFCD-E824F04F9078}"/>
            </c:ext>
          </c:extLst>
        </c:ser>
        <c:ser>
          <c:idx val="1"/>
          <c:order val="1"/>
          <c:tx>
            <c:strRef>
              <c:f>'Grafica 2-5'!$A$8</c:f>
              <c:strCache>
                <c:ptCount val="1"/>
                <c:pt idx="0">
                  <c:v>Patrimonio Institucional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'Grafica 2-5'!$B$6:$H$6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'Grafica 2-5'!$B$8:$H$8</c:f>
              <c:numCache>
                <c:formatCode>_(\ * #,##0.0,,_);_(\ * \(#,##0.0,,\)</c:formatCode>
                <c:ptCount val="7"/>
                <c:pt idx="0">
                  <c:v>5292110967.6800003</c:v>
                </c:pt>
                <c:pt idx="1">
                  <c:v>6447605120.1999998</c:v>
                </c:pt>
                <c:pt idx="2">
                  <c:v>14528364287.65</c:v>
                </c:pt>
                <c:pt idx="3">
                  <c:v>13685330311.860001</c:v>
                </c:pt>
                <c:pt idx="4">
                  <c:v>21659952646.23</c:v>
                </c:pt>
                <c:pt idx="5">
                  <c:v>28493262561.73</c:v>
                </c:pt>
                <c:pt idx="6">
                  <c:v>105387232910.86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E-499F-AFCD-E824F04F9078}"/>
            </c:ext>
          </c:extLst>
        </c:ser>
        <c:ser>
          <c:idx val="2"/>
          <c:order val="2"/>
          <c:tx>
            <c:strRef>
              <c:f>'Grafica 2-5'!$A$9</c:f>
              <c:strCache>
                <c:ptCount val="1"/>
                <c:pt idx="0">
                  <c:v>Hacienda Pública </c:v>
                </c:pt>
              </c:strCache>
            </c:strRef>
          </c:tx>
          <c:spPr>
            <a:ln w="25400">
              <a:solidFill>
                <a:schemeClr val="accent3">
                  <a:lumMod val="75000"/>
                </a:schemeClr>
              </a:solidFill>
              <a:prstDash val="solid"/>
            </a:ln>
          </c:spPr>
          <c:marker>
            <c:symbol val="triangle"/>
            <c:size val="7"/>
          </c:marker>
          <c:cat>
            <c:numRef>
              <c:f>'Grafica 2-5'!$B$6:$H$6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'Grafica 2-5'!$B$9:$H$9</c:f>
              <c:numCache>
                <c:formatCode>_(\ * #,##0.0,,_);_(\ * \(#,##0.0,,\)</c:formatCode>
                <c:ptCount val="7"/>
                <c:pt idx="0">
                  <c:v>-128613072726</c:v>
                </c:pt>
                <c:pt idx="1">
                  <c:v>-138442848125</c:v>
                </c:pt>
                <c:pt idx="2">
                  <c:v>-145279380157</c:v>
                </c:pt>
                <c:pt idx="3">
                  <c:v>-118694635154</c:v>
                </c:pt>
                <c:pt idx="4">
                  <c:v>-96241112543</c:v>
                </c:pt>
                <c:pt idx="5">
                  <c:v>-127848920077</c:v>
                </c:pt>
                <c:pt idx="6">
                  <c:v>-190400523461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FE-499F-AFCD-E824F04F9078}"/>
            </c:ext>
          </c:extLst>
        </c:ser>
        <c:ser>
          <c:idx val="4"/>
          <c:order val="3"/>
          <c:tx>
            <c:strRef>
              <c:f>'Grafica 2-5'!$A$11</c:f>
              <c:strCache>
                <c:ptCount val="1"/>
                <c:pt idx="0">
                  <c:v>Patrimonio </c:v>
                </c:pt>
              </c:strCache>
            </c:strRef>
          </c:tx>
          <c:cat>
            <c:numRef>
              <c:f>'Grafica 2-5'!$B$6:$H$6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'Grafica 2-5'!$B$11:$H$11</c:f>
              <c:numCache>
                <c:formatCode>_(\ * #,##0.0,,_);_(\ * \(#,##0.0,,\)</c:formatCode>
                <c:ptCount val="7"/>
                <c:pt idx="0">
                  <c:v>-139258216798.23001</c:v>
                </c:pt>
                <c:pt idx="1">
                  <c:v>-148107682115.17001</c:v>
                </c:pt>
                <c:pt idx="2">
                  <c:v>-119245128077.15001</c:v>
                </c:pt>
                <c:pt idx="3">
                  <c:v>-86445631354.600006</c:v>
                </c:pt>
                <c:pt idx="4">
                  <c:v>-90229666914.639999</c:v>
                </c:pt>
                <c:pt idx="5">
                  <c:v>-145851126068.63</c:v>
                </c:pt>
                <c:pt idx="6">
                  <c:v>-138216290228.26001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FE-499F-AFCD-E824F04F9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787080"/>
        <c:axId val="392789824"/>
      </c:lineChart>
      <c:catAx>
        <c:axId val="392787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419"/>
          </a:p>
        </c:txPr>
        <c:crossAx val="392789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78982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_(\ * #,##0.0,,_);_(\ * \(#,##0.0,,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419"/>
          </a:p>
        </c:txPr>
        <c:crossAx val="3927870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0764250838875609"/>
          <c:y val="0.91638271142948802"/>
          <c:w val="0.73876991701661676"/>
          <c:h val="8.2597027691649741E-2"/>
        </c:manualLayout>
      </c:layout>
      <c:overlay val="0"/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s-419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6102589777433"/>
          <c:y val="2.9237996544736302E-3"/>
          <c:w val="0.77221030225036713"/>
          <c:h val="0.9970762003455262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9850" h="25400"/>
            </a:sp3d>
          </c:spPr>
          <c:explosion val="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1-2561-4F34-847B-6F3C91DB773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3-2561-4F34-847B-6F3C91DB7734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5-2561-4F34-847B-6F3C91DB7734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7-2561-4F34-847B-6F3C91DB7734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9-2561-4F34-847B-6F3C91DB7734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B-2561-4F34-847B-6F3C91DB7734}"/>
              </c:ext>
            </c:extLst>
          </c:dPt>
          <c:dPt>
            <c:idx val="6"/>
            <c:bubble3D val="0"/>
            <c:spPr>
              <a:solidFill>
                <a:srgbClr val="F5E4D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D-2561-4F34-847B-6F3C91DB7734}"/>
              </c:ext>
            </c:extLst>
          </c:dPt>
          <c:dLbls>
            <c:dLbl>
              <c:idx val="0"/>
              <c:layout>
                <c:manualLayout>
                  <c:x val="0.24475752694145095"/>
                  <c:y val="0.18151105153931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92412417138836"/>
                      <c:h val="0.29074821627052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61-4F34-847B-6F3C91DB7734}"/>
                </c:ext>
              </c:extLst>
            </c:dLbl>
            <c:dLbl>
              <c:idx val="1"/>
              <c:layout>
                <c:manualLayout>
                  <c:x val="-0.16106833037069945"/>
                  <c:y val="1.0143144150545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61-4F34-847B-6F3C91DB7734}"/>
                </c:ext>
              </c:extLst>
            </c:dLbl>
            <c:dLbl>
              <c:idx val="2"/>
              <c:layout>
                <c:manualLayout>
                  <c:x val="-9.3769287980347865E-2"/>
                  <c:y val="-7.12879138241183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61-4F34-847B-6F3C91DB7734}"/>
                </c:ext>
              </c:extLst>
            </c:dLbl>
            <c:dLbl>
              <c:idx val="3"/>
              <c:layout>
                <c:manualLayout>
                  <c:x val="0.15081512933748101"/>
                  <c:y val="-6.1372397687558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52338166129688"/>
                      <c:h val="0.241296403801138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561-4F34-847B-6F3C91DB77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 2-2'!$A$4:$A$7</c:f>
              <c:strCache>
                <c:ptCount val="4"/>
                <c:pt idx="0">
                  <c:v>Ingresos fiscales</c:v>
                </c:pt>
                <c:pt idx="1">
                  <c:v>Otros ingresos</c:v>
                </c:pt>
                <c:pt idx="2">
                  <c:v>Venta de bienes</c:v>
                </c:pt>
                <c:pt idx="3">
                  <c:v>Otros conceptos de los Ingresos</c:v>
                </c:pt>
              </c:strCache>
            </c:strRef>
          </c:cat>
          <c:val>
            <c:numRef>
              <c:f>'Graf 2-2'!$C$4:$C$7</c:f>
              <c:numCache>
                <c:formatCode>0.0%</c:formatCode>
                <c:ptCount val="4"/>
                <c:pt idx="0">
                  <c:v>0.48227489317742028</c:v>
                </c:pt>
                <c:pt idx="1">
                  <c:v>0.26000556268361891</c:v>
                </c:pt>
                <c:pt idx="2">
                  <c:v>0.15732068997964407</c:v>
                </c:pt>
                <c:pt idx="3">
                  <c:v>0.10039885415931675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561-4F34-847B-6F3C91DB7734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600" b="1" baseline="0" dirty="0"/>
              <a:t>COMPOSICIÓN 2015</a:t>
            </a:r>
          </a:p>
        </c:rich>
      </c:tx>
      <c:layout>
        <c:manualLayout>
          <c:xMode val="edge"/>
          <c:yMode val="edge"/>
          <c:x val="0.34212518053549607"/>
          <c:y val="2.04826169411975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979-4F3F-9400-892810953278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979-4F3F-9400-892810953278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979-4F3F-9400-892810953278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979-4F3F-9400-892810953278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979-4F3F-9400-892810953278}"/>
              </c:ext>
            </c:extLst>
          </c:dPt>
          <c:dLbls>
            <c:dLbl>
              <c:idx val="0"/>
              <c:layout>
                <c:manualLayout>
                  <c:x val="-1.5694870708810131E-3"/>
                  <c:y val="2.029818324279758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79-4F3F-9400-892810953278}"/>
                </c:ext>
              </c:extLst>
            </c:dLbl>
            <c:dLbl>
              <c:idx val="1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979-4F3F-9400-892810953278}"/>
                </c:ext>
              </c:extLst>
            </c:dLbl>
            <c:dLbl>
              <c:idx val="2"/>
              <c:layout>
                <c:manualLayout>
                  <c:x val="-0.19444497486390402"/>
                  <c:y val="-0.15378128063743404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98957060326631"/>
                      <c:h val="0.172206255835121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79-4F3F-9400-892810953278}"/>
                </c:ext>
              </c:extLst>
            </c:dLbl>
            <c:dLbl>
              <c:idx val="3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979-4F3F-9400-892810953278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3"/>
                <c:pt idx="0">
                  <c:v>Tributarios</c:v>
                </c:pt>
                <c:pt idx="1">
                  <c:v>No tributarios</c:v>
                </c:pt>
                <c:pt idx="2">
                  <c:v>Otros ingresos fiscales</c:v>
                </c:pt>
              </c:strCache>
            </c:strRef>
          </c:cat>
          <c:val>
            <c:numRef>
              <c:f>Hoja1!$B$2:$B$6</c:f>
              <c:numCache>
                <c:formatCode>_(* #,##0.0,,_);_(* \(#,##0.0,,\)</c:formatCode>
                <c:ptCount val="5"/>
                <c:pt idx="0">
                  <c:v>104105840605</c:v>
                </c:pt>
                <c:pt idx="1">
                  <c:v>41283186670</c:v>
                </c:pt>
                <c:pt idx="2">
                  <c:v>1948246143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79-4F3F-9400-892810953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OTROS INGRESOS</a:t>
            </a:r>
          </a:p>
        </c:rich>
      </c:tx>
      <c:layout>
        <c:manualLayout>
          <c:xMode val="edge"/>
          <c:yMode val="edge"/>
          <c:x val="0.34212518053549607"/>
          <c:y val="2.048261694119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19D-4DF9-A7DD-DBE0D80AE12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19D-4DF9-A7DD-DBE0D80AE12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19D-4DF9-A7DD-DBE0D80AE124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19D-4DF9-A7DD-DBE0D80AE124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19D-4DF9-A7DD-DBE0D80AE124}"/>
              </c:ext>
            </c:extLst>
          </c:dPt>
          <c:dLbls>
            <c:dLbl>
              <c:idx val="0"/>
              <c:layout>
                <c:manualLayout>
                  <c:x val="-1.5694870708810131E-3"/>
                  <c:y val="2.02981832427975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D-4DF9-A7DD-DBE0D80AE124}"/>
                </c:ext>
              </c:extLst>
            </c:dLbl>
            <c:dLbl>
              <c:idx val="1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919D-4DF9-A7DD-DBE0D80AE124}"/>
                </c:ext>
              </c:extLst>
            </c:dLbl>
            <c:dLbl>
              <c:idx val="2"/>
              <c:layout>
                <c:manualLayout>
                  <c:x val="-2.0037826683444192E-2"/>
                  <c:y val="-9.1576935306257705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6024926348393"/>
                      <c:h val="0.172206255885071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19D-4DF9-A7DD-DBE0D80AE124}"/>
                </c:ext>
              </c:extLst>
            </c:dLbl>
            <c:dLbl>
              <c:idx val="3"/>
              <c:layout>
                <c:manualLayout>
                  <c:x val="-2.6451258570405577E-17"/>
                  <c:y val="3.897805075371887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9D-4DF9-A7DD-DBE0D80AE124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4"/>
                <c:pt idx="0">
                  <c:v>Ajuste por diferencia en cambio</c:v>
                </c:pt>
                <c:pt idx="1">
                  <c:v>Financieros</c:v>
                </c:pt>
                <c:pt idx="2">
                  <c:v>Extraordinarios</c:v>
                </c:pt>
                <c:pt idx="3">
                  <c:v>Otras cuentas de Otros ingresos</c:v>
                </c:pt>
              </c:strCache>
            </c:strRef>
          </c:cat>
          <c:val>
            <c:numRef>
              <c:f>Hoja1!$B$2:$B$6</c:f>
              <c:numCache>
                <c:formatCode>_(* #,##0.0,,_);_(* \(#,##0.0,,\)</c:formatCode>
                <c:ptCount val="5"/>
                <c:pt idx="0">
                  <c:v>39100851082</c:v>
                </c:pt>
                <c:pt idx="1">
                  <c:v>14960718795</c:v>
                </c:pt>
                <c:pt idx="2">
                  <c:v>10156015233</c:v>
                </c:pt>
                <c:pt idx="3">
                  <c:v>15215350797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9D-4DF9-A7DD-DBE0D80AE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VENTA DE BIENES</a:t>
            </a:r>
          </a:p>
        </c:rich>
      </c:tx>
      <c:layout>
        <c:manualLayout>
          <c:xMode val="edge"/>
          <c:yMode val="edge"/>
          <c:x val="0.34212518053549607"/>
          <c:y val="2.048261694119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43-4E43-B027-12A93C6D2B7C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43-4E43-B027-12A93C6D2B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43-4E43-B027-12A93C6D2B7C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43-4E43-B027-12A93C6D2B7C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A43-4E43-B027-12A93C6D2B7C}"/>
              </c:ext>
            </c:extLst>
          </c:dPt>
          <c:dLbls>
            <c:dLbl>
              <c:idx val="0"/>
              <c:layout>
                <c:manualLayout>
                  <c:x val="3.3059654962112259E-2"/>
                  <c:y val="0.12512331233673629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4445973421848"/>
                      <c:h val="0.296150148341645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43-4E43-B027-12A93C6D2B7C}"/>
                </c:ext>
              </c:extLst>
            </c:dLbl>
            <c:dLbl>
              <c:idx val="1"/>
              <c:layout>
                <c:manualLayout>
                  <c:x val="2.020037683132658E-2"/>
                  <c:y val="3.105927093252695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576888223975599"/>
                      <c:h val="0.201186427465444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43-4E43-B027-12A93C6D2B7C}"/>
                </c:ext>
              </c:extLst>
            </c:dLbl>
            <c:dLbl>
              <c:idx val="2"/>
              <c:layout>
                <c:manualLayout>
                  <c:x val="-9.9084584043165572E-2"/>
                  <c:y val="-0.1645230486491656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24794247005391"/>
                      <c:h val="0.17220623233618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43-4E43-B027-12A93C6D2B7C}"/>
                </c:ext>
              </c:extLst>
            </c:dLbl>
            <c:dLbl>
              <c:idx val="3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A43-4E43-B027-12A93C6D2B7C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3"/>
                <c:pt idx="0">
                  <c:v>Productos de minas y minerales*</c:v>
                </c:pt>
                <c:pt idx="1">
                  <c:v>Productos manufacturados</c:v>
                </c:pt>
                <c:pt idx="2">
                  <c:v>Otros ingresos por Venta de bienes</c:v>
                </c:pt>
              </c:strCache>
            </c:strRef>
          </c:cat>
          <c:val>
            <c:numRef>
              <c:f>Hoja1!$B$2:$B$6</c:f>
              <c:numCache>
                <c:formatCode>_(* #,##0.0,,_);_(* \(#,##0.0,,\)</c:formatCode>
                <c:ptCount val="5"/>
                <c:pt idx="0">
                  <c:v>24232295035</c:v>
                </c:pt>
                <c:pt idx="1">
                  <c:v>21435531410</c:v>
                </c:pt>
                <c:pt idx="2">
                  <c:v>2394392513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43-4E43-B027-12A93C6D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6102589777433"/>
          <c:y val="2.9237996544736302E-3"/>
          <c:w val="0.77221030225036713"/>
          <c:h val="0.9970762003455262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9850" h="25400"/>
            </a:sp3d>
          </c:spPr>
          <c:explosion val="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1-F04A-44C1-B3B8-D676B6C36CF0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3-F04A-44C1-B3B8-D676B6C36CF0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5-F04A-44C1-B3B8-D676B6C36CF0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7-F04A-44C1-B3B8-D676B6C36CF0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9-F04A-44C1-B3B8-D676B6C36CF0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B-F04A-44C1-B3B8-D676B6C36CF0}"/>
              </c:ext>
            </c:extLst>
          </c:dPt>
          <c:dPt>
            <c:idx val="6"/>
            <c:bubble3D val="0"/>
            <c:spPr>
              <a:solidFill>
                <a:srgbClr val="F5E4D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D-F04A-44C1-B3B8-D676B6C36CF0}"/>
              </c:ext>
            </c:extLst>
          </c:dPt>
          <c:dLbls>
            <c:dLbl>
              <c:idx val="0"/>
              <c:layout>
                <c:manualLayout>
                  <c:x val="0.22271136540384401"/>
                  <c:y val="0.18151111218247995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92412417138836"/>
                      <c:h val="0.29074821627052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4A-44C1-B3B8-D676B6C36CF0}"/>
                </c:ext>
              </c:extLst>
            </c:dLbl>
            <c:dLbl>
              <c:idx val="1"/>
              <c:layout>
                <c:manualLayout>
                  <c:x val="-0.18556406541248505"/>
                  <c:y val="0.184224668882036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15182109395251"/>
                      <c:h val="0.16288642836430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04A-44C1-B3B8-D676B6C36CF0}"/>
                </c:ext>
              </c:extLst>
            </c:dLbl>
            <c:dLbl>
              <c:idx val="2"/>
              <c:layout>
                <c:manualLayout>
                  <c:x val="-0.12806322059894587"/>
                  <c:y val="-5.62808958943806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97822464170647"/>
                      <c:h val="0.16288642836430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4A-44C1-B3B8-D676B6C36CF0}"/>
                </c:ext>
              </c:extLst>
            </c:dLbl>
            <c:dLbl>
              <c:idx val="3"/>
              <c:layout>
                <c:manualLayout>
                  <c:x val="-0.13991828840005432"/>
                  <c:y val="-7.6379342086574431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41399875322496"/>
                      <c:h val="0.24129644767966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4A-44C1-B3B8-D676B6C36CF0}"/>
                </c:ext>
              </c:extLst>
            </c:dLbl>
            <c:dLbl>
              <c:idx val="4"/>
              <c:layout>
                <c:manualLayout>
                  <c:x val="4.1953478934439382E-2"/>
                  <c:y val="-4.136744162083622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6126742090385"/>
                      <c:h val="0.18916553050364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04A-44C1-B3B8-D676B6C36CF0}"/>
                </c:ext>
              </c:extLst>
            </c:dLbl>
            <c:dLbl>
              <c:idx val="5"/>
              <c:layout>
                <c:manualLayout>
                  <c:x val="-7.5582747750249979E-2"/>
                  <c:y val="-2.704812439159445E-4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67621653149649"/>
                      <c:h val="0.17054001952569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04A-44C1-B3B8-D676B6C36CF0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 2-2'!$A$4:$A$9</c:f>
              <c:strCache>
                <c:ptCount val="6"/>
                <c:pt idx="0">
                  <c:v>Otros gastos </c:v>
                </c:pt>
                <c:pt idx="1">
                  <c:v>Transferencias</c:v>
                </c:pt>
                <c:pt idx="2">
                  <c:v>De operación</c:v>
                </c:pt>
                <c:pt idx="3">
                  <c:v>De administración</c:v>
                </c:pt>
                <c:pt idx="4">
                  <c:v>Gasto público social</c:v>
                </c:pt>
                <c:pt idx="5">
                  <c:v>Otros componentes de los Gastos</c:v>
                </c:pt>
              </c:strCache>
            </c:strRef>
          </c:cat>
          <c:val>
            <c:numRef>
              <c:f>'Graf 2-2'!$B$4:$B$9</c:f>
              <c:numCache>
                <c:formatCode>_(\ * #,##0.0,,_);_(\ * \(#,##0.0,,\)</c:formatCode>
                <c:ptCount val="6"/>
                <c:pt idx="0">
                  <c:v>110023466684</c:v>
                </c:pt>
                <c:pt idx="1">
                  <c:v>53693964369</c:v>
                </c:pt>
                <c:pt idx="2">
                  <c:v>48207499280</c:v>
                </c:pt>
                <c:pt idx="3">
                  <c:v>35430971323</c:v>
                </c:pt>
                <c:pt idx="4">
                  <c:v>24445511466</c:v>
                </c:pt>
                <c:pt idx="5">
                  <c:v>22518264645.119999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04A-44C1-B3B8-D676B6C36CF0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OTROS</a:t>
            </a:r>
            <a:r>
              <a:rPr lang="es-CO" sz="1400" b="1" baseline="0" dirty="0"/>
              <a:t> GASTOS</a:t>
            </a:r>
            <a:endParaRPr lang="es-CO" sz="1400" b="1" dirty="0"/>
          </a:p>
        </c:rich>
      </c:tx>
      <c:layout>
        <c:manualLayout>
          <c:xMode val="edge"/>
          <c:yMode val="edge"/>
          <c:x val="0.27492386066130642"/>
          <c:y val="1.3452652133383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2.6451674007225565E-2"/>
          <c:y val="8.8308038634766897E-2"/>
          <c:w val="0.77872394912897447"/>
          <c:h val="0.8278619871896193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FC5-4905-8FE1-E9F085EC4F7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FC5-4905-8FE1-E9F085EC4F73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FC5-4905-8FE1-E9F085EC4F7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FC5-4905-8FE1-E9F085EC4F73}"/>
              </c:ext>
            </c:extLst>
          </c:dPt>
          <c:dLbls>
            <c:dLbl>
              <c:idx val="0"/>
              <c:layout>
                <c:manualLayout>
                  <c:x val="-2.0159067195215128E-2"/>
                  <c:y val="1.05492702403056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5062234253069"/>
                      <c:h val="0.22245647232470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C5-4905-8FE1-E9F085EC4F73}"/>
                </c:ext>
              </c:extLst>
            </c:dLbl>
            <c:dLbl>
              <c:idx val="1"/>
              <c:layout>
                <c:manualLayout>
                  <c:x val="-1.0079599736713478E-2"/>
                  <c:y val="3.57187656269599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C5-4905-8FE1-E9F085EC4F73}"/>
                </c:ext>
              </c:extLst>
            </c:dLbl>
            <c:dLbl>
              <c:idx val="2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C5-4905-8FE1-E9F085EC4F73}"/>
                </c:ext>
              </c:extLst>
            </c:dLbl>
            <c:dLbl>
              <c:idx val="3"/>
              <c:layout>
                <c:manualLayout>
                  <c:x val="0.23855052710221825"/>
                  <c:y val="-0.16073444532131984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C5-4905-8FE1-E9F085EC4F73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Ajuste por diferencia en cambio</c:v>
                </c:pt>
                <c:pt idx="1">
                  <c:v>Intereses</c:v>
                </c:pt>
                <c:pt idx="2">
                  <c:v>Otras cuentas de Otros gastos</c:v>
                </c:pt>
              </c:strCache>
            </c:strRef>
          </c:cat>
          <c:val>
            <c:numRef>
              <c:f>Hoja1!$B$2:$B$5</c:f>
              <c:numCache>
                <c:formatCode>_(* #,##0.0,,_);_(* \(#,##0.0,,\)</c:formatCode>
                <c:ptCount val="4"/>
                <c:pt idx="0">
                  <c:v>70039211172</c:v>
                </c:pt>
                <c:pt idx="1">
                  <c:v>25002450226</c:v>
                </c:pt>
                <c:pt idx="2">
                  <c:v>14981805286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C5-4905-8FE1-E9F085EC4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6102589777433"/>
          <c:y val="2.9237996544736302E-3"/>
          <c:w val="0.77221030225036713"/>
          <c:h val="0.9970762003455262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9850" h="25400"/>
            </a:sp3d>
          </c:spPr>
          <c:explosion val="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1-288E-4E84-92B6-8B44A8A3007B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3-288E-4E84-92B6-8B44A8A3007B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5-288E-4E84-92B6-8B44A8A3007B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7-288E-4E84-92B6-8B44A8A3007B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9-288E-4E84-92B6-8B44A8A3007B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B-288E-4E84-92B6-8B44A8A3007B}"/>
              </c:ext>
            </c:extLst>
          </c:dPt>
          <c:dPt>
            <c:idx val="6"/>
            <c:bubble3D val="0"/>
            <c:spPr>
              <a:solidFill>
                <a:srgbClr val="F5E4D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D-288E-4E84-92B6-8B44A8A3007B}"/>
              </c:ext>
            </c:extLst>
          </c:dPt>
          <c:dLbls>
            <c:dLbl>
              <c:idx val="0"/>
              <c:layout>
                <c:manualLayout>
                  <c:x val="0.20919287545704182"/>
                  <c:y val="2.5639045557133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E-4E84-92B6-8B44A8A3007B}"/>
                </c:ext>
              </c:extLst>
            </c:dLbl>
            <c:dLbl>
              <c:idx val="1"/>
              <c:layout>
                <c:manualLayout>
                  <c:x val="0.12402335311508597"/>
                  <c:y val="9.11510730270018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91927131553284"/>
                      <c:h val="0.197016030839860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88E-4E84-92B6-8B44A8A3007B}"/>
                </c:ext>
              </c:extLst>
            </c:dLbl>
            <c:dLbl>
              <c:idx val="2"/>
              <c:layout>
                <c:manualLayout>
                  <c:x val="-0.18569136608278092"/>
                  <c:y val="0.18076827194225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E-4E84-92B6-8B44A8A3007B}"/>
                </c:ext>
              </c:extLst>
            </c:dLbl>
            <c:dLbl>
              <c:idx val="3"/>
              <c:layout>
                <c:manualLayout>
                  <c:x val="-0.14258851639941242"/>
                  <c:y val="-1.3832262062105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8E-4E84-92B6-8B44A8A3007B}"/>
                </c:ext>
              </c:extLst>
            </c:dLbl>
            <c:dLbl>
              <c:idx val="4"/>
              <c:layout>
                <c:manualLayout>
                  <c:x val="-0.16095102635291975"/>
                  <c:y val="-8.37000979080767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68593448940266"/>
                      <c:h val="0.202732049036777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88E-4E84-92B6-8B44A8A3007B}"/>
                </c:ext>
              </c:extLst>
            </c:dLbl>
            <c:dLbl>
              <c:idx val="5"/>
              <c:layout>
                <c:manualLayout>
                  <c:x val="2.9982972570948906E-2"/>
                  <c:y val="-2.7658796066966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75259847671246"/>
                      <c:h val="0.1804903366429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88E-4E84-92B6-8B44A8A3007B}"/>
                </c:ext>
              </c:extLst>
            </c:dLbl>
            <c:dLbl>
              <c:idx val="6"/>
              <c:layout>
                <c:manualLayout>
                  <c:x val="0.1198511674479996"/>
                  <c:y val="-8.3852705802317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33718689788054"/>
                      <c:h val="0.154010599813377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88E-4E84-92B6-8B44A8A30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 2-2'!$A$4:$A$10</c:f>
              <c:strCache>
                <c:ptCount val="7"/>
                <c:pt idx="0">
                  <c:v>Deudores</c:v>
                </c:pt>
                <c:pt idx="1">
                  <c:v>Propiedades, planta y equipo</c:v>
                </c:pt>
                <c:pt idx="2">
                  <c:v>Inversiones e instrumentos derivados</c:v>
                </c:pt>
                <c:pt idx="3">
                  <c:v>Otros Activos</c:v>
                </c:pt>
                <c:pt idx="4">
                  <c:v>Bienes de beneficio y uso público e históricos y culturales</c:v>
                </c:pt>
                <c:pt idx="5">
                  <c:v>Recursos Naturales no Renovables</c:v>
                </c:pt>
                <c:pt idx="6">
                  <c:v>Otros conceptos de los Activos</c:v>
                </c:pt>
              </c:strCache>
            </c:strRef>
          </c:cat>
          <c:val>
            <c:numRef>
              <c:f>'Graf 2-2'!$C$4:$C$10</c:f>
              <c:numCache>
                <c:formatCode>0.0%</c:formatCode>
                <c:ptCount val="7"/>
                <c:pt idx="0">
                  <c:v>0.23017123557353297</c:v>
                </c:pt>
                <c:pt idx="1">
                  <c:v>0.17427195701083914</c:v>
                </c:pt>
                <c:pt idx="2">
                  <c:v>0.14992338649404899</c:v>
                </c:pt>
                <c:pt idx="3">
                  <c:v>0.13987516146863752</c:v>
                </c:pt>
                <c:pt idx="4">
                  <c:v>0.12091382305653785</c:v>
                </c:pt>
                <c:pt idx="5">
                  <c:v>0.11233526724023161</c:v>
                </c:pt>
                <c:pt idx="6">
                  <c:v>7.2509169156171907E-2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8E-4E84-92B6-8B44A8A3007B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3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GASTOS DE OPERACIÓN</a:t>
            </a:r>
          </a:p>
        </c:rich>
      </c:tx>
      <c:layout>
        <c:manualLayout>
          <c:xMode val="edge"/>
          <c:yMode val="edge"/>
          <c:x val="0.40718443270080412"/>
          <c:y val="1.3679032278477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27744913299327417"/>
          <c:y val="0.10169256482663039"/>
          <c:w val="0.68585902167088963"/>
          <c:h val="0.8201387667813856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A113-4350-BF58-407B734229D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A113-4350-BF58-407B734229DA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A113-4350-BF58-407B734229DA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A113-4350-BF58-407B734229DA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A113-4350-BF58-407B734229DA}"/>
              </c:ext>
            </c:extLst>
          </c:dPt>
          <c:dPt>
            <c:idx val="5"/>
            <c:bubble3D val="0"/>
            <c:spPr>
              <a:solidFill>
                <a:srgbClr val="85FFFC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A113-4350-BF58-407B734229DA}"/>
              </c:ext>
            </c:extLst>
          </c:dPt>
          <c:dLbls>
            <c:dLbl>
              <c:idx val="0"/>
              <c:layout>
                <c:manualLayout>
                  <c:x val="-2.8598476489350108E-3"/>
                  <c:y val="6.8395161392385464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2530032904011"/>
                      <c:h val="0.193968677708805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113-4350-BF58-407B734229DA}"/>
                </c:ext>
              </c:extLst>
            </c:dLbl>
            <c:dLbl>
              <c:idx val="1"/>
              <c:layout>
                <c:manualLayout>
                  <c:x val="-5.2429934555397194E-17"/>
                  <c:y val="2.39383064873348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13-4350-BF58-407B734229DA}"/>
                </c:ext>
              </c:extLst>
            </c:dLbl>
            <c:dLbl>
              <c:idx val="2"/>
              <c:layout>
                <c:manualLayout>
                  <c:x val="-5.7196952978700215E-3"/>
                  <c:y val="1.02592742088578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13-4350-BF58-407B734229DA}"/>
                </c:ext>
              </c:extLst>
            </c:dLbl>
            <c:dLbl>
              <c:idx val="3"/>
              <c:layout>
                <c:manualLayout>
                  <c:x val="0.12297344890420546"/>
                  <c:y val="0.1795375679273008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2663423404271"/>
                      <c:h val="0.1742539070735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113-4350-BF58-407B734229DA}"/>
                </c:ext>
              </c:extLst>
            </c:dLbl>
            <c:dLbl>
              <c:idx val="4"/>
              <c:layout>
                <c:manualLayout>
                  <c:x val="-2.8598476489350108E-3"/>
                  <c:y val="-6.269484035354095E-17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13-4350-BF58-407B734229DA}"/>
                </c:ext>
              </c:extLst>
            </c:dLbl>
            <c:dLbl>
              <c:idx val="5"/>
              <c:layout>
                <c:manualLayout>
                  <c:x val="-8.5795429468050848E-3"/>
                  <c:y val="6.83951613923857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13-4350-BF58-407B734229DA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4"/>
                <c:pt idx="0">
                  <c:v>Proceso de compensación FOSYGA</c:v>
                </c:pt>
                <c:pt idx="1">
                  <c:v>Generales</c:v>
                </c:pt>
                <c:pt idx="2">
                  <c:v>Sueldos y salarios</c:v>
                </c:pt>
                <c:pt idx="3">
                  <c:v>Otros gastos de operación</c:v>
                </c:pt>
              </c:strCache>
            </c:strRef>
          </c:cat>
          <c:val>
            <c:numRef>
              <c:f>Hoja1!$B$2:$B$7</c:f>
              <c:numCache>
                <c:formatCode>_(* #,##0.0,,_);_(* \(#,##0.0,,\)</c:formatCode>
                <c:ptCount val="6"/>
                <c:pt idx="0">
                  <c:v>16909972425</c:v>
                </c:pt>
                <c:pt idx="1">
                  <c:v>15378354707</c:v>
                </c:pt>
                <c:pt idx="2">
                  <c:v>13511225526</c:v>
                </c:pt>
                <c:pt idx="3">
                  <c:v>2407880071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13-4350-BF58-407B73422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TRANSFERENCIAS GIRADAS</a:t>
            </a:r>
            <a:endParaRPr lang="es-CO" sz="1400" b="1" baseline="0" dirty="0"/>
          </a:p>
        </c:rich>
      </c:tx>
      <c:layout>
        <c:manualLayout>
          <c:xMode val="edge"/>
          <c:yMode val="edge"/>
          <c:x val="0.22986812647833624"/>
          <c:y val="2.04827003227253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9913877440161174"/>
          <c:h val="0.905375992724649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9D7-4CFF-9797-FF3D4123A528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9D7-4CFF-9797-FF3D4123A528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9D7-4CFF-9797-FF3D4123A528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9D7-4CFF-9797-FF3D4123A528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9D7-4CFF-9797-FF3D4123A528}"/>
              </c:ext>
            </c:extLst>
          </c:dPt>
          <c:dLbls>
            <c:dLbl>
              <c:idx val="0"/>
              <c:layout>
                <c:manualLayout>
                  <c:x val="-1.3395670666909262E-2"/>
                  <c:y val="-3.9481921135640446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4082462482891"/>
                      <c:h val="0.32357460624485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D7-4CFF-9797-FF3D4123A528}"/>
                </c:ext>
              </c:extLst>
            </c:dLbl>
            <c:dLbl>
              <c:idx val="1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9D7-4CFF-9797-FF3D4123A528}"/>
                </c:ext>
              </c:extLst>
            </c:dLbl>
            <c:dLbl>
              <c:idx val="2"/>
              <c:layout>
                <c:manualLayout>
                  <c:x val="2.4286128663675299E-17"/>
                  <c:y val="1.794659756386041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2605537053009"/>
                      <c:h val="0.28050311123722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9D7-4CFF-9797-FF3D4123A528}"/>
                </c:ext>
              </c:extLst>
            </c:dLbl>
            <c:dLbl>
              <c:idx val="3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B9D7-4CFF-9797-FF3D4123A528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3"/>
                <c:pt idx="0">
                  <c:v>SGP</c:v>
                </c:pt>
                <c:pt idx="1">
                  <c:v>Otras transferencias</c:v>
                </c:pt>
                <c:pt idx="2">
                  <c:v>Otros conceptos</c:v>
                </c:pt>
              </c:strCache>
            </c:strRef>
          </c:cat>
          <c:val>
            <c:numRef>
              <c:f>Hoja1!$B$2:$B$6</c:f>
              <c:numCache>
                <c:formatCode>_(\ * #,##0.0,,_);_(\ * \(#,##0.0,,\)</c:formatCode>
                <c:ptCount val="5"/>
                <c:pt idx="0">
                  <c:v>30663586090</c:v>
                </c:pt>
                <c:pt idx="1">
                  <c:v>15131677370</c:v>
                </c:pt>
                <c:pt idx="2">
                  <c:v>7898700909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D7-4CFF-9797-FF3D4123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6102589777433"/>
          <c:y val="2.9237996544736302E-3"/>
          <c:w val="0.77221030225036713"/>
          <c:h val="0.9970762003455262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9850" h="25400"/>
            </a:sp3d>
          </c:spPr>
          <c:explosion val="5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1-2A0D-4B93-8C06-0E99A998D957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3-2A0D-4B93-8C06-0E99A998D957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5-2A0D-4B93-8C06-0E99A998D957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7-2A0D-4B93-8C06-0E99A998D957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9-2A0D-4B93-8C06-0E99A998D957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B-2A0D-4B93-8C06-0E99A998D957}"/>
              </c:ext>
            </c:extLst>
          </c:dPt>
          <c:dPt>
            <c:idx val="6"/>
            <c:bubble3D val="0"/>
            <c:spPr>
              <a:solidFill>
                <a:srgbClr val="F5E4D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9850" h="25400"/>
              </a:sp3d>
            </c:spPr>
            <c:extLst>
              <c:ext xmlns:c16="http://schemas.microsoft.com/office/drawing/2014/chart" uri="{C3380CC4-5D6E-409C-BE32-E72D297353CC}">
                <c16:uniqueId val="{0000000D-2A0D-4B93-8C06-0E99A998D957}"/>
              </c:ext>
            </c:extLst>
          </c:dPt>
          <c:dLbls>
            <c:dLbl>
              <c:idx val="0"/>
              <c:layout>
                <c:manualLayout>
                  <c:x val="2.9195251453542109E-2"/>
                  <c:y val="0.13348857940509251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180621134688741"/>
                      <c:h val="0.29074831253499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0D-4B93-8C06-0E99A998D957}"/>
                </c:ext>
              </c:extLst>
            </c:dLbl>
            <c:dLbl>
              <c:idx val="1"/>
              <c:layout>
                <c:manualLayout>
                  <c:x val="-0.17821534489994939"/>
                  <c:y val="-0.1155544558269506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15182109395251"/>
                      <c:h val="0.237921635828968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0D-4B93-8C06-0E99A998D957}"/>
                </c:ext>
              </c:extLst>
            </c:dLbl>
            <c:dLbl>
              <c:idx val="2"/>
              <c:layout>
                <c:manualLayout>
                  <c:x val="0.18793166500018516"/>
                  <c:y val="-8.666790976963138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97822464170647"/>
                      <c:h val="0.300205111989160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A0D-4B93-8C06-0E99A998D957}"/>
                </c:ext>
              </c:extLst>
            </c:dLbl>
            <c:dLbl>
              <c:idx val="3"/>
              <c:layout>
                <c:manualLayout>
                  <c:x val="-0.13991828840005432"/>
                  <c:y val="-7.6379342086574431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241399875322496"/>
                      <c:h val="0.24129644767966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A0D-4B93-8C06-0E99A998D957}"/>
                </c:ext>
              </c:extLst>
            </c:dLbl>
            <c:dLbl>
              <c:idx val="4"/>
              <c:layout>
                <c:manualLayout>
                  <c:x val="4.1953478934439382E-2"/>
                  <c:y val="-4.136744162083622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6126742090385"/>
                      <c:h val="0.18916553050364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A0D-4B93-8C06-0E99A998D957}"/>
                </c:ext>
              </c:extLst>
            </c:dLbl>
            <c:dLbl>
              <c:idx val="5"/>
              <c:layout>
                <c:manualLayout>
                  <c:x val="-7.5582747750249979E-2"/>
                  <c:y val="-2.704812439159445E-4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67621653149649"/>
                      <c:h val="0.170540019525697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A0D-4B93-8C06-0E99A998D957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 2-2'!$A$4:$A$6</c:f>
              <c:strCache>
                <c:ptCount val="3"/>
                <c:pt idx="0">
                  <c:v>Costo de Venta de Bienes</c:v>
                </c:pt>
                <c:pt idx="1">
                  <c:v>Costo de Venta de Servicios</c:v>
                </c:pt>
                <c:pt idx="2">
                  <c:v>Costo de Operación de Servicios</c:v>
                </c:pt>
              </c:strCache>
            </c:strRef>
          </c:cat>
          <c:val>
            <c:numRef>
              <c:f>'Graf 2-2'!$B$4:$B$6</c:f>
              <c:numCache>
                <c:formatCode>_(\ * #,##0.0,,_);_(\ * \(#,##0.0,,\)</c:formatCode>
                <c:ptCount val="3"/>
                <c:pt idx="0">
                  <c:v>41247338821</c:v>
                </c:pt>
                <c:pt idx="1">
                  <c:v>14275509624</c:v>
                </c:pt>
                <c:pt idx="2">
                  <c:v>8865229161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0D-4B93-8C06-0E99A998D957}"/>
            </c:ext>
          </c:extLst>
        </c:ser>
        <c:dLbls>
          <c:dLblPos val="ctr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44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8886637060661"/>
          <c:y val="1.9596588033428383E-2"/>
          <c:w val="0.76105346645421212"/>
          <c:h val="0.95870829167129568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184-46FB-9DC3-6ADAB1DD8E96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184-46FB-9DC3-6ADAB1DD8E96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184-46FB-9DC3-6ADAB1DD8E96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184-46FB-9DC3-6ADAB1DD8E96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</c:spPr>
            <c:extLst>
              <c:ext xmlns:c16="http://schemas.microsoft.com/office/drawing/2014/chart" uri="{C3380CC4-5D6E-409C-BE32-E72D297353CC}">
                <c16:uniqueId val="{00000009-9184-46FB-9DC3-6ADAB1DD8E9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9184-46FB-9DC3-6ADAB1DD8E96}"/>
              </c:ext>
            </c:extLst>
          </c:dPt>
          <c:dLbls>
            <c:dLbl>
              <c:idx val="0"/>
              <c:layout>
                <c:manualLayout>
                  <c:x val="0.10019629239093931"/>
                  <c:y val="-6.2296318927526691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60682113506611"/>
                      <c:h val="0.273437725026437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184-46FB-9DC3-6ADAB1DD8E96}"/>
                </c:ext>
              </c:extLst>
            </c:dLbl>
            <c:dLbl>
              <c:idx val="1"/>
              <c:layout>
                <c:manualLayout>
                  <c:x val="0.15556401653224941"/>
                  <c:y val="-2.939488205014257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19727028022959"/>
                      <c:h val="0.27196798092393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184-46FB-9DC3-6ADAB1DD8E96}"/>
                </c:ext>
              </c:extLst>
            </c:dLbl>
            <c:dLbl>
              <c:idx val="2"/>
              <c:layout>
                <c:manualLayout>
                  <c:x val="0.17020183512459922"/>
                  <c:y val="0.12766765626864507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2267886544427"/>
                      <c:h val="0.245839196879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184-46FB-9DC3-6ADAB1DD8E96}"/>
                </c:ext>
              </c:extLst>
            </c:dLbl>
            <c:dLbl>
              <c:idx val="3"/>
              <c:layout>
                <c:manualLayout>
                  <c:x val="-0.1530816272159452"/>
                  <c:y val="6.0422684516535187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74834560118244"/>
                      <c:h val="0.28072112357886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184-46FB-9DC3-6ADAB1DD8E96}"/>
                </c:ext>
              </c:extLst>
            </c:dLbl>
            <c:dLbl>
              <c:idx val="4"/>
              <c:layout>
                <c:manualLayout>
                  <c:x val="-0.15359558051203426"/>
                  <c:y val="8.114736222724224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4-46FB-9DC3-6ADAB1DD8E96}"/>
                </c:ext>
              </c:extLst>
            </c:dLbl>
            <c:dLbl>
              <c:idx val="5"/>
              <c:layout>
                <c:manualLayout>
                  <c:x val="-0.19371170231335125"/>
                  <c:y val="-0.14458938718743186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4-46FB-9DC3-6ADAB1DD8E96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 2-3'!$B$4:$B$9</c:f>
              <c:strCache>
                <c:ptCount val="6"/>
                <c:pt idx="0">
                  <c:v>Inversiones e instrumentos derivados</c:v>
                </c:pt>
                <c:pt idx="1">
                  <c:v>Propiedades, planta y equipo</c:v>
                </c:pt>
                <c:pt idx="2">
                  <c:v>Deudores</c:v>
                </c:pt>
                <c:pt idx="3">
                  <c:v>Bienes de uso público e históricos y culturales</c:v>
                </c:pt>
                <c:pt idx="4">
                  <c:v>Otros activos</c:v>
                </c:pt>
                <c:pt idx="5">
                  <c:v>Otros grupos de Activos</c:v>
                </c:pt>
              </c:strCache>
            </c:strRef>
          </c:cat>
          <c:val>
            <c:numRef>
              <c:f>'Graf 2-3'!$C$4:$C$9</c:f>
              <c:numCache>
                <c:formatCode>_(\ * #,##0.0,,_);_(\ * \(#,##0.0,,\)</c:formatCode>
                <c:ptCount val="6"/>
                <c:pt idx="0">
                  <c:v>260239131244</c:v>
                </c:pt>
                <c:pt idx="1">
                  <c:v>204343859781</c:v>
                </c:pt>
                <c:pt idx="2">
                  <c:v>176993245646</c:v>
                </c:pt>
                <c:pt idx="3">
                  <c:v>176845826677</c:v>
                </c:pt>
                <c:pt idx="4">
                  <c:v>165478777931</c:v>
                </c:pt>
                <c:pt idx="5">
                  <c:v>149347296454.07001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84-46FB-9DC3-6ADAB1DD8E9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48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INVER.</a:t>
            </a:r>
            <a:r>
              <a:rPr lang="es-CO" sz="1400" b="1" baseline="0" dirty="0"/>
              <a:t> E INSTR. DERIVADOS</a:t>
            </a:r>
            <a:endParaRPr lang="es-CO" sz="1400" b="1" dirty="0"/>
          </a:p>
        </c:rich>
      </c:tx>
      <c:layout>
        <c:manualLayout>
          <c:xMode val="edge"/>
          <c:yMode val="edge"/>
          <c:x val="0.15732853039964947"/>
          <c:y val="6.309002760188707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2.6451674007225565E-2"/>
          <c:y val="8.8308038634766897E-2"/>
          <c:w val="0.77872394912897447"/>
          <c:h val="0.8278619871896193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CA1-4429-A148-0F2586C4DBF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CA1-4429-A148-0F2586C4DBF9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CA1-4429-A148-0F2586C4DBF9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CA1-4429-A148-0F2586C4DBF9}"/>
              </c:ext>
            </c:extLst>
          </c:dPt>
          <c:dLbls>
            <c:dLbl>
              <c:idx val="0"/>
              <c:layout>
                <c:manualLayout>
                  <c:x val="-2.0159067195215128E-2"/>
                  <c:y val="1.05492702403056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5062234253069"/>
                      <c:h val="0.22245647232470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A1-4429-A148-0F2586C4DBF9}"/>
                </c:ext>
              </c:extLst>
            </c:dLbl>
            <c:dLbl>
              <c:idx val="1"/>
              <c:layout>
                <c:manualLayout>
                  <c:x val="3.3598665789044825E-3"/>
                  <c:y val="3.2146889064263967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1-4429-A148-0F2586C4DBF9}"/>
                </c:ext>
              </c:extLst>
            </c:dLbl>
            <c:dLbl>
              <c:idx val="2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1-4429-A148-0F2586C4DBF9}"/>
                </c:ext>
              </c:extLst>
            </c:dLbl>
            <c:dLbl>
              <c:idx val="3"/>
              <c:layout>
                <c:manualLayout>
                  <c:x val="1.0079599736713447E-2"/>
                  <c:y val="0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1-4429-A148-0F2586C4DBF9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De las reservas internacionales</c:v>
                </c:pt>
                <c:pt idx="1">
                  <c:v>Administración de liquidez en títulos de deuda</c:v>
                </c:pt>
                <c:pt idx="2">
                  <c:v>Patrimoniales en entidades controladas</c:v>
                </c:pt>
                <c:pt idx="3">
                  <c:v>Otras inversiones</c:v>
                </c:pt>
              </c:strCache>
            </c:strRef>
          </c:cat>
          <c:val>
            <c:numRef>
              <c:f>Hoja1!$B$2:$B$5</c:f>
              <c:numCache>
                <c:formatCode>_(* #,##0.0,,_);_(* \(#,##0.0,,\)</c:formatCode>
                <c:ptCount val="4"/>
                <c:pt idx="0">
                  <c:v>150994475482</c:v>
                </c:pt>
                <c:pt idx="1">
                  <c:v>41798590025</c:v>
                </c:pt>
                <c:pt idx="2">
                  <c:v>32570741224</c:v>
                </c:pt>
                <c:pt idx="3">
                  <c:v>34875324513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A1-4429-A148-0F2586C4D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DEUDORES</a:t>
            </a:r>
          </a:p>
        </c:rich>
      </c:tx>
      <c:layout>
        <c:manualLayout>
          <c:xMode val="edge"/>
          <c:yMode val="edge"/>
          <c:x val="0.52157833865820447"/>
          <c:y val="3.41975806961927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29746806653581925"/>
          <c:y val="8.1174016408914737E-2"/>
          <c:w val="0.66584008812834461"/>
          <c:h val="0.7962004602940506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DEA-498D-B593-14D7485F1F6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DEA-498D-B593-14D7485F1F6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DEA-498D-B593-14D7485F1F64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DEA-498D-B593-14D7485F1F64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DEA-498D-B593-14D7485F1F64}"/>
              </c:ext>
            </c:extLst>
          </c:dPt>
          <c:dPt>
            <c:idx val="5"/>
            <c:bubble3D val="0"/>
            <c:spPr>
              <a:solidFill>
                <a:srgbClr val="85FFFC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DEA-498D-B593-14D7485F1F64}"/>
              </c:ext>
            </c:extLst>
          </c:dPt>
          <c:dLbls>
            <c:dLbl>
              <c:idx val="0"/>
              <c:layout>
                <c:manualLayout>
                  <c:x val="-2.8598476489350108E-3"/>
                  <c:y val="6.8395161392385464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2530032904011"/>
                      <c:h val="0.193968677708805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EA-498D-B593-14D7485F1F64}"/>
                </c:ext>
              </c:extLst>
            </c:dLbl>
            <c:dLbl>
              <c:idx val="1"/>
              <c:layout>
                <c:manualLayout>
                  <c:x val="-5.2429934555397194E-17"/>
                  <c:y val="2.3938306487334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98D-B593-14D7485F1F64}"/>
                </c:ext>
              </c:extLst>
            </c:dLbl>
            <c:dLbl>
              <c:idx val="2"/>
              <c:layout>
                <c:manualLayout>
                  <c:x val="-5.7196952978700215E-3"/>
                  <c:y val="1.02592742088578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A-498D-B593-14D7485F1F64}"/>
                </c:ext>
              </c:extLst>
            </c:dLbl>
            <c:dLbl>
              <c:idx val="3"/>
              <c:layout>
                <c:manualLayout>
                  <c:x val="1.2360396649609665E-3"/>
                  <c:y val="1.710148307098583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2663423404271"/>
                      <c:h val="0.1742539070735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DEA-498D-B593-14D7485F1F64}"/>
                </c:ext>
              </c:extLst>
            </c:dLbl>
            <c:dLbl>
              <c:idx val="4"/>
              <c:layout>
                <c:manualLayout>
                  <c:x val="8.5795429468050327E-3"/>
                  <c:y val="1.02592742088578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EA-498D-B593-14D7485F1F64}"/>
                </c:ext>
              </c:extLst>
            </c:dLbl>
            <c:dLbl>
              <c:idx val="5"/>
              <c:layout>
                <c:manualLayout>
                  <c:x val="-8.5795429468050848E-3"/>
                  <c:y val="6.83951613923857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EA-498D-B593-14D7485F1F64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5"/>
                <c:pt idx="0">
                  <c:v>Ingresos no tributarios</c:v>
                </c:pt>
                <c:pt idx="1">
                  <c:v>Recursos entregados en administración</c:v>
                </c:pt>
                <c:pt idx="2">
                  <c:v>Préstamos concedidos</c:v>
                </c:pt>
                <c:pt idx="3">
                  <c:v>Otros deudores</c:v>
                </c:pt>
                <c:pt idx="4">
                  <c:v>Otros conceptos de Deudores</c:v>
                </c:pt>
              </c:strCache>
            </c:strRef>
          </c:cat>
          <c:val>
            <c:numRef>
              <c:f>Hoja1!$B$2:$B$7</c:f>
              <c:numCache>
                <c:formatCode>_(* #,##0.0,,_);_(* \(#,##0.0,,\)</c:formatCode>
                <c:ptCount val="6"/>
                <c:pt idx="0">
                  <c:v>51914536251</c:v>
                </c:pt>
                <c:pt idx="1">
                  <c:v>44615538279</c:v>
                </c:pt>
                <c:pt idx="2">
                  <c:v>33050442326</c:v>
                </c:pt>
                <c:pt idx="3">
                  <c:v>20843613746</c:v>
                </c:pt>
                <c:pt idx="4">
                  <c:v>26569115044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EA-498D-B593-14D7485F1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PROPIEDADES, PLANTA Y EQUIPO</a:t>
            </a:r>
          </a:p>
        </c:rich>
      </c:tx>
      <c:layout>
        <c:manualLayout>
          <c:xMode val="edge"/>
          <c:yMode val="edge"/>
          <c:x val="0.17099204434283422"/>
          <c:y val="3.84291565759065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9913877440161174"/>
          <c:h val="0.905375992724649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794-4CA5-9D5F-7EE0B683D4F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794-4CA5-9D5F-7EE0B683D4F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794-4CA5-9D5F-7EE0B683D4F4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794-4CA5-9D5F-7EE0B683D4F4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794-4CA5-9D5F-7EE0B683D4F4}"/>
              </c:ext>
            </c:extLst>
          </c:dPt>
          <c:dLbls>
            <c:dLbl>
              <c:idx val="0"/>
              <c:layout>
                <c:manualLayout>
                  <c:x val="-1.6744456486484347E-2"/>
                  <c:y val="3.5895738719945365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4082462482891"/>
                      <c:h val="0.32357460624485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94-4CA5-9D5F-7EE0B683D4F4}"/>
                </c:ext>
              </c:extLst>
            </c:dLbl>
            <c:dLbl>
              <c:idx val="1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4794-4CA5-9D5F-7EE0B683D4F4}"/>
                </c:ext>
              </c:extLst>
            </c:dLbl>
            <c:dLbl>
              <c:idx val="2"/>
              <c:layout>
                <c:manualLayout>
                  <c:x val="-1.318471522333589E-7"/>
                  <c:y val="1.794659756386041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6065733716217"/>
                      <c:h val="0.28050311123722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794-4CA5-9D5F-7EE0B683D4F4}"/>
                </c:ext>
              </c:extLst>
            </c:dLbl>
            <c:dLbl>
              <c:idx val="3"/>
              <c:layout>
                <c:manualLayout>
                  <c:x val="3.3490495138795498E-3"/>
                  <c:y val="3.230376256640542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09494049738"/>
                      <c:h val="0.12905310822730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94-4CA5-9D5F-7EE0B683D4F4}"/>
                </c:ext>
              </c:extLst>
            </c:dLbl>
            <c:dLbl>
              <c:idx val="4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4794-4CA5-9D5F-7EE0B683D4F4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Plantas, ductos y túneles</c:v>
                </c:pt>
                <c:pt idx="1">
                  <c:v>Edificaciones</c:v>
                </c:pt>
                <c:pt idx="2">
                  <c:v>Maquinaria y equipo</c:v>
                </c:pt>
                <c:pt idx="3">
                  <c:v>Construcciones en curso</c:v>
                </c:pt>
                <c:pt idx="4">
                  <c:v>Otras PPE</c:v>
                </c:pt>
              </c:strCache>
            </c:strRef>
          </c:cat>
          <c:val>
            <c:numRef>
              <c:f>Hoja1!$B$2:$B$6</c:f>
              <c:numCache>
                <c:formatCode>_(\ * #,##0.0,,_);_(\ * \(#,##0.0,,\)</c:formatCode>
                <c:ptCount val="5"/>
                <c:pt idx="0">
                  <c:v>54817146890</c:v>
                </c:pt>
                <c:pt idx="1">
                  <c:v>48937924684</c:v>
                </c:pt>
                <c:pt idx="2">
                  <c:v>44624633350</c:v>
                </c:pt>
                <c:pt idx="3" formatCode="#,##0.0,,">
                  <c:v>28902442333</c:v>
                </c:pt>
                <c:pt idx="4" formatCode="#,##0.0,,">
                  <c:v>27061712524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94-4CA5-9D5F-7EE0B683D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8886637060661"/>
          <c:y val="1.9596588033428383E-2"/>
          <c:w val="0.76105346645421212"/>
          <c:h val="0.95870829167129568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540-4B56-8E9D-B6845463883A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540-4B56-8E9D-B6845463883A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540-4B56-8E9D-B6845463883A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540-4B56-8E9D-B6845463883A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</c:spPr>
            <c:extLst>
              <c:ext xmlns:c16="http://schemas.microsoft.com/office/drawing/2014/chart" uri="{C3380CC4-5D6E-409C-BE32-E72D297353CC}">
                <c16:uniqueId val="{00000009-2540-4B56-8E9D-B6845463883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540-4B56-8E9D-B6845463883A}"/>
              </c:ext>
            </c:extLst>
          </c:dPt>
          <c:dLbls>
            <c:dLbl>
              <c:idx val="0"/>
              <c:layout>
                <c:manualLayout>
                  <c:x val="0.20701162312168758"/>
                  <c:y val="-0.1953469594996268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606887184679"/>
                      <c:h val="0.33532166016641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540-4B56-8E9D-B6845463883A}"/>
                </c:ext>
              </c:extLst>
            </c:dLbl>
            <c:dLbl>
              <c:idx val="1"/>
              <c:layout>
                <c:manualLayout>
                  <c:x val="0.16053214353334766"/>
                  <c:y val="6.497828214019105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19727028022959"/>
                      <c:h val="0.27196798092393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540-4B56-8E9D-B6845463883A}"/>
                </c:ext>
              </c:extLst>
            </c:dLbl>
            <c:dLbl>
              <c:idx val="2"/>
              <c:layout>
                <c:manualLayout>
                  <c:x val="-0.16742163625011941"/>
                  <c:y val="0.12147919237043836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2267886544427"/>
                      <c:h val="0.245839196879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40-4B56-8E9D-B6845463883A}"/>
                </c:ext>
              </c:extLst>
            </c:dLbl>
            <c:dLbl>
              <c:idx val="3"/>
              <c:layout>
                <c:manualLayout>
                  <c:x val="-0.12078861347174266"/>
                  <c:y val="4.495163305441695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74834560118244"/>
                      <c:h val="0.28072112357886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540-4B56-8E9D-B6845463883A}"/>
                </c:ext>
              </c:extLst>
            </c:dLbl>
            <c:dLbl>
              <c:idx val="4"/>
              <c:layout>
                <c:manualLayout>
                  <c:x val="-0.14614338625911674"/>
                  <c:y val="-0.1106928664846206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40-4B56-8E9D-B6845463883A}"/>
                </c:ext>
              </c:extLst>
            </c:dLbl>
            <c:dLbl>
              <c:idx val="5"/>
              <c:layout>
                <c:manualLayout>
                  <c:x val="7.4568396938681308E-2"/>
                  <c:y val="-2.1659386773789379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40-4B56-8E9D-B6845463883A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 2-3'!$B$4:$B$9</c:f>
              <c:strCache>
                <c:ptCount val="6"/>
                <c:pt idx="0">
                  <c:v>Operaciones de crédito público y financiamiento con banca central</c:v>
                </c:pt>
                <c:pt idx="1">
                  <c:v>Pasivos estimados</c:v>
                </c:pt>
                <c:pt idx="2">
                  <c:v>Operaciones de banca central e instituciones financieras</c:v>
                </c:pt>
                <c:pt idx="3">
                  <c:v>Otros pasivos</c:v>
                </c:pt>
                <c:pt idx="4">
                  <c:v>Cuentas por pagar</c:v>
                </c:pt>
                <c:pt idx="5">
                  <c:v>Otros conceptos de los Pasivos</c:v>
                </c:pt>
              </c:strCache>
            </c:strRef>
          </c:cat>
          <c:val>
            <c:numRef>
              <c:f>'Graf 2-3'!$C$4:$C$9</c:f>
              <c:numCache>
                <c:formatCode>_(\ * #,##0.0,,_);_(\ * \(#,##0.0,,\)</c:formatCode>
                <c:ptCount val="6"/>
                <c:pt idx="0">
                  <c:v>402310536222</c:v>
                </c:pt>
                <c:pt idx="1">
                  <c:v>134257953753</c:v>
                </c:pt>
                <c:pt idx="2">
                  <c:v>125966489664</c:v>
                </c:pt>
                <c:pt idx="3">
                  <c:v>103165087012</c:v>
                </c:pt>
                <c:pt idx="4">
                  <c:v>85693889297</c:v>
                </c:pt>
                <c:pt idx="5">
                  <c:v>23968368544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40-4B56-8E9D-B6845463883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48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OPERACIONES DE CRÉDITO PÚBLICO</a:t>
            </a:r>
          </a:p>
        </c:rich>
      </c:tx>
      <c:layout>
        <c:manualLayout>
          <c:xMode val="edge"/>
          <c:yMode val="edge"/>
          <c:x val="8.3411465663750919E-2"/>
          <c:y val="2.737126197492711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2.6451674007225565E-2"/>
          <c:y val="8.8308038634766897E-2"/>
          <c:w val="0.77872394912897447"/>
          <c:h val="0.8278619871896193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CA1-4429-A148-0F2586C4DBF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CA1-4429-A148-0F2586C4DBF9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CA1-4429-A148-0F2586C4DBF9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CA1-4429-A148-0F2586C4DBF9}"/>
              </c:ext>
            </c:extLst>
          </c:dPt>
          <c:dLbls>
            <c:dLbl>
              <c:idx val="0"/>
              <c:layout>
                <c:manualLayout>
                  <c:x val="-2.0159067195215128E-2"/>
                  <c:y val="1.05492702403056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5062234253069"/>
                      <c:h val="0.222456472324706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CA1-4429-A148-0F2586C4DBF9}"/>
                </c:ext>
              </c:extLst>
            </c:dLbl>
            <c:dLbl>
              <c:idx val="1"/>
              <c:layout>
                <c:manualLayout>
                  <c:x val="2.0159199473426894E-2"/>
                  <c:y val="1.4287506250783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201932743407785"/>
                      <c:h val="0.132802370601037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CA1-4429-A148-0F2586C4DBF9}"/>
                </c:ext>
              </c:extLst>
            </c:dLbl>
            <c:dLbl>
              <c:idx val="2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1-4429-A148-0F2586C4DBF9}"/>
                </c:ext>
              </c:extLst>
            </c:dLbl>
            <c:dLbl>
              <c:idx val="3"/>
              <c:layout>
                <c:manualLayout>
                  <c:x val="1.0079599736713447E-2"/>
                  <c:y val="0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1-4429-A148-0F2586C4DBF9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Internas</c:v>
                </c:pt>
                <c:pt idx="1">
                  <c:v>Externas</c:v>
                </c:pt>
              </c:strCache>
            </c:strRef>
          </c:cat>
          <c:val>
            <c:numRef>
              <c:f>Hoja1!$B$2:$B$3</c:f>
              <c:numCache>
                <c:formatCode>_(* #,##0.0,,_);_(* \(#,##0.0,,\)</c:formatCode>
                <c:ptCount val="2"/>
                <c:pt idx="0">
                  <c:v>213977557506</c:v>
                </c:pt>
                <c:pt idx="1">
                  <c:v>188332978716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A1-4429-A148-0F2586C4D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OPERACIONES DE BANCA</a:t>
            </a:r>
            <a:r>
              <a:rPr lang="es-CO" sz="1400" b="1" baseline="0" dirty="0"/>
              <a:t> CENTRAL</a:t>
            </a:r>
            <a:endParaRPr lang="es-CO" sz="1400" b="1" dirty="0"/>
          </a:p>
        </c:rich>
      </c:tx>
      <c:layout>
        <c:manualLayout>
          <c:xMode val="edge"/>
          <c:yMode val="edge"/>
          <c:x val="0.3358575804878224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29746806653581925"/>
          <c:y val="8.1174016408914737E-2"/>
          <c:w val="0.66584008812834461"/>
          <c:h val="0.7962004602940506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0DEA-498D-B593-14D7485F1F6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0DEA-498D-B593-14D7485F1F6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0DEA-498D-B593-14D7485F1F64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0DEA-498D-B593-14D7485F1F64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0DEA-498D-B593-14D7485F1F64}"/>
              </c:ext>
            </c:extLst>
          </c:dPt>
          <c:dPt>
            <c:idx val="5"/>
            <c:bubble3D val="0"/>
            <c:spPr>
              <a:solidFill>
                <a:srgbClr val="85FFFC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0DEA-498D-B593-14D7485F1F64}"/>
              </c:ext>
            </c:extLst>
          </c:dPt>
          <c:dLbls>
            <c:dLbl>
              <c:idx val="0"/>
              <c:layout>
                <c:manualLayout>
                  <c:x val="-1.5729162069142613E-2"/>
                  <c:y val="0.11798151876572045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2758559501496"/>
                      <c:h val="0.27262311331004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DEA-498D-B593-14D7485F1F64}"/>
                </c:ext>
              </c:extLst>
            </c:dLbl>
            <c:dLbl>
              <c:idx val="1"/>
              <c:layout>
                <c:manualLayout>
                  <c:x val="1.1439390595740043E-2"/>
                  <c:y val="-3.419758069619336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98D-B593-14D7485F1F64}"/>
                </c:ext>
              </c:extLst>
            </c:dLbl>
            <c:dLbl>
              <c:idx val="2"/>
              <c:layout>
                <c:manualLayout>
                  <c:x val="-5.7196952978700215E-3"/>
                  <c:y val="1.02592742088578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A-498D-B593-14D7485F1F64}"/>
                </c:ext>
              </c:extLst>
            </c:dLbl>
            <c:dLbl>
              <c:idx val="3"/>
              <c:layout>
                <c:manualLayout>
                  <c:x val="1.2360396649609665E-3"/>
                  <c:y val="1.710148307098583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2663423404271"/>
                      <c:h val="0.1742539070735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DEA-498D-B593-14D7485F1F64}"/>
                </c:ext>
              </c:extLst>
            </c:dLbl>
            <c:dLbl>
              <c:idx val="4"/>
              <c:layout>
                <c:manualLayout>
                  <c:x val="8.5795429468050327E-3"/>
                  <c:y val="1.02592742088578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EA-498D-B593-14D7485F1F64}"/>
                </c:ext>
              </c:extLst>
            </c:dLbl>
            <c:dLbl>
              <c:idx val="5"/>
              <c:layout>
                <c:manualLayout>
                  <c:x val="-8.5795429468050848E-3"/>
                  <c:y val="6.83951613923857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EA-498D-B593-14D7485F1F64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Operaciones de banca central</c:v>
                </c:pt>
                <c:pt idx="1">
                  <c:v>Operaciones de captación y servicios financieros </c:v>
                </c:pt>
              </c:strCache>
            </c:strRef>
          </c:cat>
          <c:val>
            <c:numRef>
              <c:f>Hoja1!$B$2:$B$3</c:f>
              <c:numCache>
                <c:formatCode>_(* #,##0.0,,_);_(* \(#,##0.0,,\);</c:formatCode>
                <c:ptCount val="2"/>
                <c:pt idx="0">
                  <c:v>105024062157</c:v>
                </c:pt>
                <c:pt idx="1">
                  <c:v>20942427507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EA-498D-B593-14D7485F1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5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DEUDORES</a:t>
            </a:r>
          </a:p>
        </c:rich>
      </c:tx>
      <c:layout>
        <c:manualLayout>
          <c:xMode val="edge"/>
          <c:yMode val="edge"/>
          <c:x val="0.29651087115255592"/>
          <c:y val="9.7144961274764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2.9811540586130055E-2"/>
          <c:y val="9.4623913543221472E-2"/>
          <c:w val="0.75520488307664302"/>
          <c:h val="0.84023386139447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A16-4FBC-8F96-372A8069D74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A16-4FBC-8F96-372A8069D74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A16-4FBC-8F96-372A8069D741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A16-4FBC-8F96-372A8069D741}"/>
              </c:ext>
            </c:extLst>
          </c:dPt>
          <c:dLbls>
            <c:dLbl>
              <c:idx val="0"/>
              <c:layout>
                <c:manualLayout>
                  <c:x val="-1.343946631561793E-2"/>
                  <c:y val="1.4952624023627466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6-4FBC-8F96-372A8069D741}"/>
                </c:ext>
              </c:extLst>
            </c:dLbl>
            <c:dLbl>
              <c:idx val="2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16-4FBC-8F96-372A8069D741}"/>
                </c:ext>
              </c:extLst>
            </c:dLbl>
            <c:dLbl>
              <c:idx val="3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16-4FBC-8F96-372A8069D741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Ingresos no tributarios</c:v>
                </c:pt>
                <c:pt idx="1">
                  <c:v>Préstamos concedidos</c:v>
                </c:pt>
                <c:pt idx="2">
                  <c:v>Recursos entregados en admón.</c:v>
                </c:pt>
                <c:pt idx="3">
                  <c:v>Otras cuentas de Deudores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30.5</c:v>
                </c:pt>
                <c:pt idx="1">
                  <c:v>25</c:v>
                </c:pt>
                <c:pt idx="2">
                  <c:v>21.9</c:v>
                </c:pt>
                <c:pt idx="3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16-4FBC-8F96-372A8069D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PASIVOS ESTIMADOS</a:t>
            </a:r>
          </a:p>
        </c:rich>
      </c:tx>
      <c:layout>
        <c:manualLayout>
          <c:xMode val="edge"/>
          <c:yMode val="edge"/>
          <c:x val="0.29825091567847217"/>
          <c:y val="2.40719915733615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9913877440161174"/>
          <c:h val="0.905375992724649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794-4CA5-9D5F-7EE0B683D4F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794-4CA5-9D5F-7EE0B683D4F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794-4CA5-9D5F-7EE0B683D4F4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794-4CA5-9D5F-7EE0B683D4F4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794-4CA5-9D5F-7EE0B683D4F4}"/>
              </c:ext>
            </c:extLst>
          </c:dPt>
          <c:dLbls>
            <c:dLbl>
              <c:idx val="0"/>
              <c:layout>
                <c:manualLayout>
                  <c:x val="-3.3487858195752058E-3"/>
                  <c:y val="2.8262135831781505E-7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4082462482891"/>
                      <c:h val="0.32357460624485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94-4CA5-9D5F-7EE0B683D4F4}"/>
                </c:ext>
              </c:extLst>
            </c:dLbl>
            <c:dLbl>
              <c:idx val="1"/>
              <c:layout>
                <c:manualLayout>
                  <c:x val="-1.0046753000181948E-2"/>
                  <c:y val="0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96427733257394"/>
                      <c:h val="0.22980451363266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794-4CA5-9D5F-7EE0B683D4F4}"/>
                </c:ext>
              </c:extLst>
            </c:dLbl>
            <c:dLbl>
              <c:idx val="2"/>
              <c:layout>
                <c:manualLayout>
                  <c:x val="1.5070129500272866E-2"/>
                  <c:y val="1.794659756386041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6631437107583"/>
                      <c:h val="0.28050311123722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794-4CA5-9D5F-7EE0B683D4F4}"/>
                </c:ext>
              </c:extLst>
            </c:dLbl>
            <c:dLbl>
              <c:idx val="3"/>
              <c:layout>
                <c:manualLayout>
                  <c:x val="-3.3487858195750831E-3"/>
                  <c:y val="2.333053443981479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809494049738"/>
                      <c:h val="0.190071059488121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794-4CA5-9D5F-7EE0B683D4F4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Provisión para pensiones</c:v>
                </c:pt>
                <c:pt idx="1">
                  <c:v>Provisión para contingencias</c:v>
                </c:pt>
                <c:pt idx="2">
                  <c:v>Provisión fondos de garantías</c:v>
                </c:pt>
                <c:pt idx="3">
                  <c:v>Otras provisiones</c:v>
                </c:pt>
              </c:strCache>
            </c:strRef>
          </c:cat>
          <c:val>
            <c:numRef>
              <c:f>Hoja1!$B$2:$B$5</c:f>
              <c:numCache>
                <c:formatCode>#,##0.0,,</c:formatCode>
                <c:ptCount val="4"/>
                <c:pt idx="0">
                  <c:v>71051334082</c:v>
                </c:pt>
                <c:pt idx="1">
                  <c:v>30632073271</c:v>
                </c:pt>
                <c:pt idx="2">
                  <c:v>14935011349</c:v>
                </c:pt>
                <c:pt idx="3">
                  <c:v>17639535051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94-4CA5-9D5F-7EE0B683D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14610923277956E-2"/>
          <c:y val="4.1763327971100384E-2"/>
          <c:w val="0.95919335332726774"/>
          <c:h val="0.77650768094832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3-23'!$F$10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3-23'!$C$11:$C$13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3-23'!$F$11:$F$13</c:f>
              <c:numCache>
                <c:formatCode>#,##0.0,,</c:formatCode>
                <c:ptCount val="3"/>
                <c:pt idx="0">
                  <c:v>827019961892</c:v>
                </c:pt>
                <c:pt idx="1">
                  <c:v>119948559086</c:v>
                </c:pt>
                <c:pt idx="2">
                  <c:v>439897917797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3-42B9-B001-4FF5805AF1FD}"/>
            </c:ext>
          </c:extLst>
        </c:ser>
        <c:ser>
          <c:idx val="1"/>
          <c:order val="1"/>
          <c:tx>
            <c:strRef>
              <c:f>'Graf 3-23'!$G$10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3-23'!$C$11:$C$13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3-23'!$G$11:$G$13</c:f>
              <c:numCache>
                <c:formatCode>#,##0.0,,</c:formatCode>
                <c:ptCount val="3"/>
                <c:pt idx="0">
                  <c:v>922866262053</c:v>
                </c:pt>
                <c:pt idx="1">
                  <c:v>116604950670</c:v>
                </c:pt>
                <c:pt idx="2">
                  <c:v>503884171439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3-42B9-B001-4FF5805AF1FD}"/>
            </c:ext>
          </c:extLst>
        </c:ser>
        <c:ser>
          <c:idx val="2"/>
          <c:order val="2"/>
          <c:tx>
            <c:strRef>
              <c:f>'Graf 3-23'!$H$10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3-23'!$C$11:$C$13</c:f>
              <c:strCache>
                <c:ptCount val="3"/>
                <c:pt idx="0">
                  <c:v>Total Cálculo actuarial de pensiones</c:v>
                </c:pt>
                <c:pt idx="1">
                  <c:v>Provisión para pensiones
(Cálculo actuarial amortizado)</c:v>
                </c:pt>
                <c:pt idx="2">
                  <c:v>Cálculo actuarial por amortizar</c:v>
                </c:pt>
              </c:strCache>
            </c:strRef>
          </c:cat>
          <c:val>
            <c:numRef>
              <c:f>'Graf 3-23'!$H$11:$H$13</c:f>
              <c:numCache>
                <c:formatCode>#,##0.0,,</c:formatCode>
                <c:ptCount val="3"/>
                <c:pt idx="0">
                  <c:v>911226117571</c:v>
                </c:pt>
                <c:pt idx="1">
                  <c:v>71051334082</c:v>
                </c:pt>
                <c:pt idx="2">
                  <c:v>102538905753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3-42B9-B001-4FF5805AF1F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66376416"/>
        <c:axId val="466375632"/>
      </c:barChart>
      <c:catAx>
        <c:axId val="4663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66375632"/>
        <c:crosses val="autoZero"/>
        <c:auto val="1"/>
        <c:lblAlgn val="ctr"/>
        <c:lblOffset val="100"/>
        <c:noMultiLvlLbl val="0"/>
      </c:catAx>
      <c:valAx>
        <c:axId val="466375632"/>
        <c:scaling>
          <c:orientation val="minMax"/>
        </c:scaling>
        <c:delete val="1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000" b="0"/>
                  <a:t>Miles de millones de pesos</a:t>
                </a:r>
              </a:p>
            </c:rich>
          </c:tx>
          <c:layout>
            <c:manualLayout>
              <c:xMode val="edge"/>
              <c:yMode val="edge"/>
              <c:x val="0.77200022443919558"/>
              <c:y val="9.16552003153914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#,##0.0,," sourceLinked="1"/>
        <c:majorTickMark val="none"/>
        <c:minorTickMark val="none"/>
        <c:tickLblPos val="nextTo"/>
        <c:crossAx val="46637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27974425308061E-2"/>
          <c:y val="0.20755264282059427"/>
          <c:w val="0.59089359424044463"/>
          <c:h val="0.7573424940264853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519-4E7B-946F-E2850D7F5BC6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519-4E7B-946F-E2850D7F5BC6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519-4E7B-946F-E2850D7F5BC6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519-4E7B-946F-E2850D7F5BC6}"/>
              </c:ext>
            </c:extLst>
          </c:dPt>
          <c:dLbls>
            <c:dLbl>
              <c:idx val="0"/>
              <c:layout>
                <c:manualLayout>
                  <c:x val="-2.6657843451808015E-2"/>
                  <c:y val="3.35228793044903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19-4E7B-946F-E2850D7F5BC6}"/>
                </c:ext>
              </c:extLst>
            </c:dLbl>
            <c:dLbl>
              <c:idx val="1"/>
              <c:layout>
                <c:manualLayout>
                  <c:x val="5.8656181059247386E-2"/>
                  <c:y val="0.100906041738711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19-4E7B-946F-E2850D7F5BC6}"/>
                </c:ext>
              </c:extLst>
            </c:dLbl>
            <c:dLbl>
              <c:idx val="2"/>
              <c:layout>
                <c:manualLayout>
                  <c:x val="0.14439032109985339"/>
                  <c:y val="-0.19614409040623029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47214534160425"/>
                      <c:h val="0.390210946827504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519-4E7B-946F-E2850D7F5BC6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Créditos judiciales (Fallado por pagar)</c:v>
                </c:pt>
                <c:pt idx="1">
                  <c:v>Litigios (Valor provisionado)</c:v>
                </c:pt>
                <c:pt idx="2">
                  <c:v>Litigios y mecanismos alternativos de solución de conflictos (Pretensiones)</c:v>
                </c:pt>
              </c:strCache>
            </c:strRef>
          </c:cat>
          <c:val>
            <c:numRef>
              <c:f>Hoja1!$B$2:$B$5</c:f>
              <c:numCache>
                <c:formatCode>_(\ * #,##0.0,,_);_(\ * \(#,##0.0,,\)</c:formatCode>
                <c:ptCount val="4"/>
                <c:pt idx="0">
                  <c:v>3450544090</c:v>
                </c:pt>
                <c:pt idx="1">
                  <c:v>27562067885</c:v>
                </c:pt>
                <c:pt idx="2">
                  <c:v>1335428182355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19-4E7B-946F-E2850D7F5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56588218377096"/>
          <c:y val="4.482684810029814E-2"/>
          <c:w val="0.92165243057522461"/>
          <c:h val="0.87388476925821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2-8 '!$C$6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532-4341-A847-ACA1707A94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532-4341-A847-ACA1707A948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D532-4341-A847-ACA1707A94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 2-8 '!$A$7:$A$9</c:f>
              <c:strCache>
                <c:ptCount val="3"/>
                <c:pt idx="0">
                  <c:v>Hacienda Pública </c:v>
                </c:pt>
                <c:pt idx="1">
                  <c:v>Patrimonio Institucional</c:v>
                </c:pt>
                <c:pt idx="2">
                  <c:v>Resultado Consolidado</c:v>
                </c:pt>
              </c:strCache>
            </c:strRef>
          </c:cat>
          <c:val>
            <c:numRef>
              <c:f>'Graf 2-8 '!$C$7:$C$9</c:f>
              <c:numCache>
                <c:formatCode>#,##0.0,,</c:formatCode>
                <c:ptCount val="3"/>
                <c:pt idx="0">
                  <c:v>33928017299</c:v>
                </c:pt>
                <c:pt idx="1">
                  <c:v>239552490791.20001</c:v>
                </c:pt>
                <c:pt idx="2" formatCode="_(\ * #,##0.0,,_);_(\ * \(#,##0.0,,\)">
                  <c:v>-36720761349.610001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32-4341-A847-ACA1707A9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756760"/>
        <c:axId val="389755976"/>
      </c:barChart>
      <c:catAx>
        <c:axId val="389756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s-419"/>
          </a:p>
        </c:txPr>
        <c:crossAx val="389755976"/>
        <c:crosses val="autoZero"/>
        <c:auto val="1"/>
        <c:lblAlgn val="ctr"/>
        <c:lblOffset val="100"/>
        <c:noMultiLvlLbl val="0"/>
      </c:catAx>
      <c:valAx>
        <c:axId val="389755976"/>
        <c:scaling>
          <c:orientation val="minMax"/>
        </c:scaling>
        <c:delete val="0"/>
        <c:axPos val="l"/>
        <c:numFmt formatCode="_(\ * #,##0.0,,_);_(\ * \(#,##0.0,,\)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/>
            </a:pPr>
            <a:endParaRPr lang="es-419"/>
          </a:p>
        </c:txPr>
        <c:crossAx val="3897567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8886637060661"/>
          <c:y val="1.9596588033428383E-2"/>
          <c:w val="0.76105346645421212"/>
          <c:h val="0.95870829167129568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4E4-4F3A-8770-F717B691BB0B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4E4-4F3A-8770-F717B691BB0B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4E4-4F3A-8770-F717B691BB0B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4E4-4F3A-8770-F717B691BB0B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</c:spPr>
            <c:extLst>
              <c:ext xmlns:c16="http://schemas.microsoft.com/office/drawing/2014/chart" uri="{C3380CC4-5D6E-409C-BE32-E72D297353CC}">
                <c16:uniqueId val="{00000009-A4E4-4F3A-8770-F717B691BB0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A4E4-4F3A-8770-F717B691BB0B}"/>
              </c:ext>
            </c:extLst>
          </c:dPt>
          <c:dLbls>
            <c:dLbl>
              <c:idx val="0"/>
              <c:layout>
                <c:manualLayout>
                  <c:x val="0.20701162312168758"/>
                  <c:y val="-0.1953469594996268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606887184679"/>
                      <c:h val="0.33532166016641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E4-4F3A-8770-F717B691BB0B}"/>
                </c:ext>
              </c:extLst>
            </c:dLbl>
            <c:dLbl>
              <c:idx val="1"/>
              <c:layout>
                <c:manualLayout>
                  <c:x val="-3.3225670543648514E-2"/>
                  <c:y val="6.497828214019105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19727028022959"/>
                      <c:h val="0.27196798092393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4E4-4F3A-8770-F717B691BB0B}"/>
                </c:ext>
              </c:extLst>
            </c:dLbl>
            <c:dLbl>
              <c:idx val="2"/>
              <c:layout>
                <c:manualLayout>
                  <c:x val="-0.13264459269783804"/>
                  <c:y val="5.340683393852924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2267886544427"/>
                      <c:h val="0.245839196879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4E4-4F3A-8770-F717B691BB0B}"/>
                </c:ext>
              </c:extLst>
            </c:dLbl>
            <c:dLbl>
              <c:idx val="3"/>
              <c:layout>
                <c:manualLayout>
                  <c:x val="4.3160306131869539E-2"/>
                  <c:y val="-3.8677354562943411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97123011371193"/>
                      <c:h val="0.20955444521758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4E4-4F3A-8770-F717B691BB0B}"/>
                </c:ext>
              </c:extLst>
            </c:dLbl>
            <c:dLbl>
              <c:idx val="4"/>
              <c:layout>
                <c:manualLayout>
                  <c:x val="-0.14614338625911674"/>
                  <c:y val="-0.1106928664846206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E4-4F3A-8770-F717B691BB0B}"/>
                </c:ext>
              </c:extLst>
            </c:dLbl>
            <c:dLbl>
              <c:idx val="5"/>
              <c:layout>
                <c:manualLayout>
                  <c:x val="7.4568396938681308E-2"/>
                  <c:y val="-2.1659386773789379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E4-4F3A-8770-F717B691BB0B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 2-3'!$B$4:$B$7</c:f>
              <c:strCache>
                <c:ptCount val="4"/>
                <c:pt idx="0">
                  <c:v>Ingresos fiscales</c:v>
                </c:pt>
                <c:pt idx="1">
                  <c:v>Otros ingresos</c:v>
                </c:pt>
                <c:pt idx="2">
                  <c:v>Venta de servicios</c:v>
                </c:pt>
                <c:pt idx="3">
                  <c:v>Otros conceptos de los Ingresos</c:v>
                </c:pt>
              </c:strCache>
            </c:strRef>
          </c:cat>
          <c:val>
            <c:numRef>
              <c:f>'Graf 2-3'!$C$4:$C$7</c:f>
              <c:numCache>
                <c:formatCode>_(* #,##0.0,,_);_(* \(#,##0.0,,\)</c:formatCode>
                <c:ptCount val="4"/>
                <c:pt idx="0">
                  <c:v>183411291828</c:v>
                </c:pt>
                <c:pt idx="1">
                  <c:v>105264776399</c:v>
                </c:pt>
                <c:pt idx="2">
                  <c:v>70410979161</c:v>
                </c:pt>
                <c:pt idx="3">
                  <c:v>34897364491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E4-4F3A-8770-F717B691BB0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48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COMPOSICIÓN 2015</a:t>
            </a:r>
          </a:p>
        </c:rich>
      </c:tx>
      <c:layout>
        <c:manualLayout>
          <c:xMode val="edge"/>
          <c:yMode val="edge"/>
          <c:x val="0.34212518053549607"/>
          <c:y val="2.04826169411975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F36-4E95-81C8-E299723F04B8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F36-4E95-81C8-E299723F04B8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F36-4E95-81C8-E299723F04B8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F36-4E95-81C8-E299723F04B8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F36-4E95-81C8-E299723F04B8}"/>
              </c:ext>
            </c:extLst>
          </c:dPt>
          <c:dLbls>
            <c:dLbl>
              <c:idx val="0"/>
              <c:layout>
                <c:manualLayout>
                  <c:x val="-1.5694870708810131E-3"/>
                  <c:y val="2.029818324279758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36-4E95-81C8-E299723F04B8}"/>
                </c:ext>
              </c:extLst>
            </c:dLbl>
            <c:dLbl>
              <c:idx val="1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F36-4E95-81C8-E299723F04B8}"/>
                </c:ext>
              </c:extLst>
            </c:dLbl>
            <c:dLbl>
              <c:idx val="2"/>
              <c:layout>
                <c:manualLayout>
                  <c:x val="-0.22200267678591268"/>
                  <c:y val="-0.14140448819526874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98957060326631"/>
                      <c:h val="0.21552502938270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F36-4E95-81C8-E299723F04B8}"/>
                </c:ext>
              </c:extLst>
            </c:dLbl>
            <c:dLbl>
              <c:idx val="3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F36-4E95-81C8-E299723F04B8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3"/>
                <c:pt idx="0">
                  <c:v>Tributarios</c:v>
                </c:pt>
                <c:pt idx="1">
                  <c:v>No tributarios</c:v>
                </c:pt>
                <c:pt idx="2">
                  <c:v>Otros ingresos fiscales</c:v>
                </c:pt>
              </c:strCache>
            </c:strRef>
          </c:cat>
          <c:val>
            <c:numRef>
              <c:f>Hoja1!$B$2:$B$7</c:f>
              <c:numCache>
                <c:formatCode>_(* #,##0.0,,_);_(* \(#,##0.0,,\)</c:formatCode>
                <c:ptCount val="6"/>
                <c:pt idx="0">
                  <c:v>128147867826</c:v>
                </c:pt>
                <c:pt idx="1">
                  <c:v>53301129553</c:v>
                </c:pt>
                <c:pt idx="2">
                  <c:v>1962294449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36-4E95-81C8-E299723F0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VENTAS DE SERVICIOS</a:t>
            </a:r>
          </a:p>
        </c:rich>
      </c:tx>
      <c:layout>
        <c:manualLayout>
          <c:xMode val="edge"/>
          <c:yMode val="edge"/>
          <c:x val="0.30749767218661778"/>
          <c:y val="1.2686895149657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919D-4DF9-A7DD-DBE0D80AE12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919D-4DF9-A7DD-DBE0D80AE12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919D-4DF9-A7DD-DBE0D80AE124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919D-4DF9-A7DD-DBE0D80AE124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919D-4DF9-A7DD-DBE0D80AE124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D-4DF9-A7DD-DBE0D80AE124}"/>
                </c:ext>
              </c:extLst>
            </c:dLbl>
            <c:dLbl>
              <c:idx val="1"/>
              <c:layout>
                <c:manualLayout>
                  <c:x val="1.1542500714589751E-2"/>
                  <c:y val="1.948902537685943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9D-4DF9-A7DD-DBE0D80AE124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9D-4DF9-A7DD-DBE0D80AE124}"/>
                </c:ext>
              </c:extLst>
            </c:dLbl>
            <c:dLbl>
              <c:idx val="3"/>
              <c:layout>
                <c:manualLayout>
                  <c:x val="1.7313751071884785E-2"/>
                  <c:y val="3.508024567834698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9D-4DF9-A7DD-DBE0D80AE124}"/>
                </c:ext>
              </c:extLst>
            </c:dLbl>
            <c:dLbl>
              <c:idx val="4"/>
              <c:layout>
                <c:manualLayout>
                  <c:x val="-2.0199376250532277E-2"/>
                  <c:y val="-1.559122030148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9D-4DF9-A7DD-DBE0D80AE1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Servicio de energía</c:v>
                </c:pt>
                <c:pt idx="1">
                  <c:v>Servicios de transporte</c:v>
                </c:pt>
                <c:pt idx="2">
                  <c:v>Servicios de salud</c:v>
                </c:pt>
                <c:pt idx="3">
                  <c:v>Servicios de seguros y reaseguros</c:v>
                </c:pt>
                <c:pt idx="4">
                  <c:v>Otros ingresos por venta de servicios</c:v>
                </c:pt>
              </c:strCache>
            </c:strRef>
          </c:cat>
          <c:val>
            <c:numRef>
              <c:f>Hoja1!$B$2:$B$6</c:f>
              <c:numCache>
                <c:formatCode>_(* #,##0.0,,_);_(* \(#,##0.0,,\)</c:formatCode>
                <c:ptCount val="5"/>
                <c:pt idx="0">
                  <c:v>14135622751</c:v>
                </c:pt>
                <c:pt idx="1">
                  <c:v>9201234904</c:v>
                </c:pt>
                <c:pt idx="2">
                  <c:v>8344811373</c:v>
                </c:pt>
                <c:pt idx="3">
                  <c:v>7165246041</c:v>
                </c:pt>
                <c:pt idx="4">
                  <c:v>31564064092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9D-4DF9-A7DD-DBE0D80AE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VENTA DE BIENES</a:t>
            </a:r>
          </a:p>
        </c:rich>
      </c:tx>
      <c:layout>
        <c:manualLayout>
          <c:xMode val="edge"/>
          <c:yMode val="edge"/>
          <c:x val="0.34212518053549607"/>
          <c:y val="2.048261694119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43-4E43-B027-12A93C6D2B7C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43-4E43-B027-12A93C6D2B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43-4E43-B027-12A93C6D2B7C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43-4E43-B027-12A93C6D2B7C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A43-4E43-B027-12A93C6D2B7C}"/>
              </c:ext>
            </c:extLst>
          </c:dPt>
          <c:dLbls>
            <c:dLbl>
              <c:idx val="0"/>
              <c:layout>
                <c:manualLayout>
                  <c:x val="-5.627247831583846E-2"/>
                  <c:y val="1.941204433282943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74833102623367"/>
                      <c:h val="0.20359352096271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43-4E43-B027-12A93C6D2B7C}"/>
                </c:ext>
              </c:extLst>
            </c:dLbl>
            <c:dLbl>
              <c:idx val="1"/>
              <c:layout>
                <c:manualLayout>
                  <c:x val="4.905805801893609E-2"/>
                  <c:y val="-3.88240886656588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174952986974508"/>
                      <c:h val="0.238535200761808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43-4E43-B027-12A93C6D2B7C}"/>
                </c:ext>
              </c:extLst>
            </c:dLbl>
            <c:dLbl>
              <c:idx val="2"/>
              <c:layout>
                <c:manualLayout>
                  <c:x val="0.18180339148193964"/>
                  <c:y val="-0.132001901463240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3-4E43-B027-12A93C6D2B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Productos de minas y minerales*</c:v>
                </c:pt>
                <c:pt idx="1">
                  <c:v>Productos manufacturados</c:v>
                </c:pt>
                <c:pt idx="2">
                  <c:v>Otros ingresos por Venta de bienes</c:v>
                </c:pt>
              </c:strCache>
            </c:strRef>
          </c:cat>
          <c:val>
            <c:numRef>
              <c:f>Hoja1!$B$2:$B$4</c:f>
              <c:numCache>
                <c:formatCode>_(* #,##0.0,,_);_(* \(#,##0.0,,\)</c:formatCode>
                <c:ptCount val="3"/>
                <c:pt idx="0">
                  <c:v>24232295035</c:v>
                </c:pt>
                <c:pt idx="1">
                  <c:v>21475784050</c:v>
                </c:pt>
                <c:pt idx="2">
                  <c:v>3300372371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43-4E43-B027-12A93C6D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OTROS INGRESOS</a:t>
            </a:r>
          </a:p>
        </c:rich>
      </c:tx>
      <c:layout>
        <c:manualLayout>
          <c:xMode val="edge"/>
          <c:yMode val="edge"/>
          <c:x val="0.34212518053549607"/>
          <c:y val="2.048261694119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FD-4AA4-B170-C230D9008ECD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FD-4AA4-B170-C230D9008ECD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FD-4AA4-B170-C230D9008ECD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FD-4AA4-B170-C230D9008ECD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FD-4AA4-B170-C230D9008ECD}"/>
              </c:ext>
            </c:extLst>
          </c:dPt>
          <c:dLbls>
            <c:dLbl>
              <c:idx val="0"/>
              <c:layout>
                <c:manualLayout>
                  <c:x val="4.0400753662653249E-2"/>
                  <c:y val="8.541299506444947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FD-4AA4-B170-C230D9008ECD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FD-4AA4-B170-C230D9008E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Ajuste por diferencia en cambio</c:v>
                </c:pt>
                <c:pt idx="1">
                  <c:v>Financieros</c:v>
                </c:pt>
                <c:pt idx="2">
                  <c:v>Extraordinarios</c:v>
                </c:pt>
                <c:pt idx="3">
                  <c:v>Otros conceptos</c:v>
                </c:pt>
              </c:strCache>
            </c:strRef>
          </c:cat>
          <c:val>
            <c:numRef>
              <c:f>Hoja1!$B$2:$B$5</c:f>
              <c:numCache>
                <c:formatCode>_(* #,##0.0,,_);_(* \(#,##0.0,,\)</c:formatCode>
                <c:ptCount val="4"/>
                <c:pt idx="0">
                  <c:v>46341093698</c:v>
                </c:pt>
                <c:pt idx="1">
                  <c:v>22023607764</c:v>
                </c:pt>
                <c:pt idx="2">
                  <c:v>13497616456</c:v>
                </c:pt>
                <c:pt idx="3">
                  <c:v>23402458481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FD-4AA4-B170-C230D900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8886637060661"/>
          <c:y val="1.9596588033428383E-2"/>
          <c:w val="0.76105346645421212"/>
          <c:h val="0.95870829167129568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642-47D9-B135-3F2F6B295167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642-47D9-B135-3F2F6B29516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642-47D9-B135-3F2F6B295167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642-47D9-B135-3F2F6B295167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</c:spPr>
            <c:extLst>
              <c:ext xmlns:c16="http://schemas.microsoft.com/office/drawing/2014/chart" uri="{C3380CC4-5D6E-409C-BE32-E72D297353CC}">
                <c16:uniqueId val="{00000009-4642-47D9-B135-3F2F6B29516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642-47D9-B135-3F2F6B295167}"/>
              </c:ext>
            </c:extLst>
          </c:dPt>
          <c:dLbls>
            <c:dLbl>
              <c:idx val="0"/>
              <c:layout>
                <c:manualLayout>
                  <c:x val="0.23433644305562293"/>
                  <c:y val="-0.1025210161833870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606887184679"/>
                      <c:h val="0.33532166016641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42-47D9-B135-3F2F6B295167}"/>
                </c:ext>
              </c:extLst>
            </c:dLbl>
            <c:dLbl>
              <c:idx val="1"/>
              <c:layout>
                <c:manualLayout>
                  <c:x val="0.21269770886176967"/>
                  <c:y val="0.13923903679318284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19727028022959"/>
                      <c:h val="0.27196798092393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42-47D9-B135-3F2F6B295167}"/>
                </c:ext>
              </c:extLst>
            </c:dLbl>
            <c:dLbl>
              <c:idx val="2"/>
              <c:layout>
                <c:manualLayout>
                  <c:x val="-0.16245338937301176"/>
                  <c:y val="0.12147919237043836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43051867476384"/>
                      <c:h val="0.2458391562730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42-47D9-B135-3F2F6B295167}"/>
                </c:ext>
              </c:extLst>
            </c:dLbl>
            <c:dLbl>
              <c:idx val="3"/>
              <c:layout>
                <c:manualLayout>
                  <c:x val="-0.11054131700546584"/>
                  <c:y val="-1.392376967861270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91383899441534"/>
                      <c:h val="0.20955444521758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642-47D9-B135-3F2F6B295167}"/>
                </c:ext>
              </c:extLst>
            </c:dLbl>
            <c:dLbl>
              <c:idx val="4"/>
              <c:layout>
                <c:manualLayout>
                  <c:x val="4.8856562885813942E-2"/>
                  <c:y val="-2.3958107968510322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03874217418719"/>
                      <c:h val="0.22729979320036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642-47D9-B135-3F2F6B295167}"/>
                </c:ext>
              </c:extLst>
            </c:dLbl>
            <c:dLbl>
              <c:idx val="5"/>
              <c:layout>
                <c:manualLayout>
                  <c:x val="7.4568396938681308E-2"/>
                  <c:y val="-2.1659386773789379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42-47D9-B135-3F2F6B295167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 2-3'!$B$4:$B$8</c:f>
              <c:strCache>
                <c:ptCount val="5"/>
                <c:pt idx="0">
                  <c:v>Otros gastos </c:v>
                </c:pt>
                <c:pt idx="1">
                  <c:v>Gasto público social</c:v>
                </c:pt>
                <c:pt idx="2">
                  <c:v>De administración</c:v>
                </c:pt>
                <c:pt idx="3">
                  <c:v>De operación</c:v>
                </c:pt>
                <c:pt idx="4">
                  <c:v>Otros grupos de los Gastos</c:v>
                </c:pt>
              </c:strCache>
            </c:strRef>
          </c:cat>
          <c:val>
            <c:numRef>
              <c:f>'Graf 2-3'!$C$4:$C$8</c:f>
              <c:numCache>
                <c:formatCode>_(\ * #,##0.0,,_);_(\ * \(#,##0.0,,\)</c:formatCode>
                <c:ptCount val="5"/>
                <c:pt idx="0">
                  <c:v>123416782903</c:v>
                </c:pt>
                <c:pt idx="1">
                  <c:v>75285916158</c:v>
                </c:pt>
                <c:pt idx="2">
                  <c:v>56818102633</c:v>
                </c:pt>
                <c:pt idx="3">
                  <c:v>53092504015</c:v>
                </c:pt>
                <c:pt idx="4">
                  <c:v>25369841964.610001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42-47D9-B135-3F2F6B29516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48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PROPIEDADES,</a:t>
            </a:r>
            <a:r>
              <a:rPr lang="es-CO" sz="1400" b="1" baseline="0" dirty="0"/>
              <a:t> PLANTA Y EQUIPO*</a:t>
            </a:r>
            <a:endParaRPr lang="es-CO" sz="1400" b="1" dirty="0"/>
          </a:p>
        </c:rich>
      </c:tx>
      <c:layout>
        <c:manualLayout>
          <c:xMode val="edge"/>
          <c:yMode val="edge"/>
          <c:x val="0.3271086985306238"/>
          <c:y val="1.3679032278477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26600974239753411"/>
          <c:y val="9.4853048687391833E-2"/>
          <c:w val="0.68585902167088963"/>
          <c:h val="0.8201387667813856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EC2-4FD6-A0D9-AE6F870774E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EC2-4FD6-A0D9-AE6F870774E9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EC2-4FD6-A0D9-AE6F870774E9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EC2-4FD6-A0D9-AE6F870774E9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3EC2-4FD6-A0D9-AE6F870774E9}"/>
              </c:ext>
            </c:extLst>
          </c:dPt>
          <c:dPt>
            <c:idx val="5"/>
            <c:bubble3D val="0"/>
            <c:spPr>
              <a:solidFill>
                <a:srgbClr val="85FFFC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EC2-4FD6-A0D9-AE6F870774E9}"/>
              </c:ext>
            </c:extLst>
          </c:dPt>
          <c:dLbls>
            <c:dLbl>
              <c:idx val="0"/>
              <c:layout>
                <c:manualLayout>
                  <c:x val="0"/>
                  <c:y val="3.41975806961926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C2-4FD6-A0D9-AE6F870774E9}"/>
                </c:ext>
              </c:extLst>
            </c:dLbl>
            <c:dLbl>
              <c:idx val="1"/>
              <c:layout>
                <c:manualLayout>
                  <c:x val="1.7159085893609961E-2"/>
                  <c:y val="-3.419758069619147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2-4FD6-A0D9-AE6F870774E9}"/>
                </c:ext>
              </c:extLst>
            </c:dLbl>
            <c:dLbl>
              <c:idx val="2"/>
              <c:layout>
                <c:manualLayout>
                  <c:x val="-8.5795429468050327E-3"/>
                  <c:y val="3.0777822626573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C2-4FD6-A0D9-AE6F870774E9}"/>
                </c:ext>
              </c:extLst>
            </c:dLbl>
            <c:dLbl>
              <c:idx val="3"/>
              <c:layout>
                <c:manualLayout>
                  <c:x val="-1.1439390595740095E-2"/>
                  <c:y val="2.2228696724814222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2663423404271"/>
                      <c:h val="0.1742539070735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C2-4FD6-A0D9-AE6F870774E9}"/>
                </c:ext>
              </c:extLst>
            </c:dLbl>
            <c:dLbl>
              <c:idx val="4"/>
              <c:layout>
                <c:manualLayout>
                  <c:x val="-2.8598476489350108E-3"/>
                  <c:y val="-6.269484035354095E-17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C2-4FD6-A0D9-AE6F870774E9}"/>
                </c:ext>
              </c:extLst>
            </c:dLbl>
            <c:dLbl>
              <c:idx val="5"/>
              <c:layout>
                <c:manualLayout>
                  <c:x val="-8.5795429468050848E-3"/>
                  <c:y val="6.83951613923857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C2-4FD6-A0D9-AE6F870774E9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Maquinaria y equipo</c:v>
                </c:pt>
                <c:pt idx="1">
                  <c:v>Plantas, ductos y túneles</c:v>
                </c:pt>
                <c:pt idx="2">
                  <c:v>Edificaciones</c:v>
                </c:pt>
                <c:pt idx="3">
                  <c:v>Construcciones en curso</c:v>
                </c:pt>
                <c:pt idx="4">
                  <c:v>Equipos de transporte, tracción y elevación</c:v>
                </c:pt>
                <c:pt idx="5">
                  <c:v>Otras PPE´s</c:v>
                </c:pt>
              </c:strCache>
            </c:strRef>
          </c:cat>
          <c:val>
            <c:numRef>
              <c:f>Hoja1!$B$2:$B$7</c:f>
              <c:numCache>
                <c:formatCode>_(* #,##0.0,,_);_(* \(#,##0.0,,\)</c:formatCode>
                <c:ptCount val="6"/>
                <c:pt idx="0">
                  <c:v>41450670361</c:v>
                </c:pt>
                <c:pt idx="1">
                  <c:v>29470181182</c:v>
                </c:pt>
                <c:pt idx="2">
                  <c:v>18027748758</c:v>
                </c:pt>
                <c:pt idx="3">
                  <c:v>13066373585</c:v>
                </c:pt>
                <c:pt idx="4">
                  <c:v>10922944596</c:v>
                </c:pt>
                <c:pt idx="5">
                  <c:v>32520276698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C2-4FD6-A0D9-AE6F87077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GASTO PÚBLICO SOCIAL</a:t>
            </a:r>
          </a:p>
        </c:rich>
      </c:tx>
      <c:layout>
        <c:manualLayout>
          <c:xMode val="edge"/>
          <c:yMode val="edge"/>
          <c:x val="0.23733682151524685"/>
          <c:y val="2.0482653331845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43-4E43-B027-12A93C6D2B7C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43-4E43-B027-12A93C6D2B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43-4E43-B027-12A93C6D2B7C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43-4E43-B027-12A93C6D2B7C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A43-4E43-B027-12A93C6D2B7C}"/>
              </c:ext>
            </c:extLst>
          </c:dPt>
          <c:dLbls>
            <c:dLbl>
              <c:idx val="0"/>
              <c:layout>
                <c:manualLayout>
                  <c:x val="4.3522286935417593E-3"/>
                  <c:y val="-2.319388947131945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74833102623367"/>
                      <c:h val="0.203593520962715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43-4E43-B027-12A93C6D2B7C}"/>
                </c:ext>
              </c:extLst>
            </c:dLbl>
            <c:dLbl>
              <c:idx val="1"/>
              <c:layout>
                <c:manualLayout>
                  <c:x val="-4.1692280321338135E-4"/>
                  <c:y val="2.314581334176408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26811327936777"/>
                      <c:h val="0.30160916449991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43-4E43-B027-12A93C6D2B7C}"/>
                </c:ext>
              </c:extLst>
            </c:dLbl>
            <c:dLbl>
              <c:idx val="2"/>
              <c:layout>
                <c:manualLayout>
                  <c:x val="1.2559535719840659E-2"/>
                  <c:y val="-4.183914931855623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3-4E43-B027-12A93C6D2B7C}"/>
                </c:ext>
              </c:extLst>
            </c:dLbl>
            <c:dLbl>
              <c:idx val="3"/>
              <c:layout>
                <c:manualLayout>
                  <c:x val="-1.0478847579798762E-2"/>
                  <c:y val="2.522959093297504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43-4E43-B027-12A93C6D2B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Salud</c:v>
                </c:pt>
                <c:pt idx="1">
                  <c:v>Desarrollo comunitario y bienestar social</c:v>
                </c:pt>
                <c:pt idx="2">
                  <c:v>Educación</c:v>
                </c:pt>
                <c:pt idx="3">
                  <c:v>Otros GPS</c:v>
                </c:pt>
              </c:strCache>
            </c:strRef>
          </c:cat>
          <c:val>
            <c:numRef>
              <c:f>Hoja1!$B$2:$B$5</c:f>
              <c:numCache>
                <c:formatCode>_(\ * #,##0.0,,_);_(\ * \(#,##0.0,,\)</c:formatCode>
                <c:ptCount val="4"/>
                <c:pt idx="0">
                  <c:v>21914369526</c:v>
                </c:pt>
                <c:pt idx="1">
                  <c:v>20369923037</c:v>
                </c:pt>
                <c:pt idx="2">
                  <c:v>17896594394</c:v>
                </c:pt>
                <c:pt idx="3">
                  <c:v>15105029201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43-4E43-B027-12A93C6D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TRANSFERENCIAS GIRADAS</a:t>
            </a:r>
          </a:p>
        </c:rich>
      </c:tx>
      <c:layout>
        <c:manualLayout>
          <c:xMode val="edge"/>
          <c:yMode val="edge"/>
          <c:x val="0.40353546147838149"/>
          <c:y val="4.1837326716784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34285762124586211"/>
          <c:y val="0.14557518300435751"/>
          <c:w val="0.53191400090415464"/>
          <c:h val="0.8333320989025910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FD-4AA4-B170-C230D9008ECD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FD-4AA4-B170-C230D9008ECD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FD-4AA4-B170-C230D9008ECD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FD-4AA4-B170-C230D9008ECD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FD-4AA4-B170-C230D9008ECD}"/>
              </c:ext>
            </c:extLst>
          </c:dPt>
          <c:dLbls>
            <c:dLbl>
              <c:idx val="0"/>
              <c:layout>
                <c:manualLayout>
                  <c:x val="5.4475811892489377E-3"/>
                  <c:y val="-6.240417731363188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777975280173162"/>
                      <c:h val="0.18938125509013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FD-4AA4-B170-C230D9008ECD}"/>
                </c:ext>
              </c:extLst>
            </c:dLbl>
            <c:dLbl>
              <c:idx val="1"/>
              <c:layout>
                <c:manualLayout>
                  <c:x val="-0.24582232277140154"/>
                  <c:y val="-8.31555753064474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FD-4AA4-B170-C230D9008ECD}"/>
                </c:ext>
              </c:extLst>
            </c:dLbl>
            <c:dLbl>
              <c:idx val="2"/>
              <c:layout>
                <c:manualLayout>
                  <c:x val="-0.26228266554254698"/>
                  <c:y val="-0.2093060647582367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FD-4AA4-B170-C230D9008E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Otras transferencias</c:v>
                </c:pt>
                <c:pt idx="1">
                  <c:v>Transferencias al sector privado</c:v>
                </c:pt>
                <c:pt idx="2">
                  <c:v>Sistema general de participaciones</c:v>
                </c:pt>
              </c:strCache>
            </c:strRef>
          </c:cat>
          <c:val>
            <c:numRef>
              <c:f>Hoja1!$B$2:$B$4</c:f>
              <c:numCache>
                <c:formatCode>_(\ * #,##0.0,,_);_(\ * \(#,##0.0,,\)</c:formatCode>
                <c:ptCount val="3"/>
                <c:pt idx="0">
                  <c:v>13375126667</c:v>
                </c:pt>
                <c:pt idx="1">
                  <c:v>371981897</c:v>
                </c:pt>
                <c:pt idx="2">
                  <c:v>157682545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FD-4AA4-B170-C230D900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es-CO" sz="1200" b="1" dirty="0"/>
              <a:t>Otras transferencias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122845531353836E-2"/>
          <c:y val="6.0885749301585607E-2"/>
          <c:w val="0.93287715446864616"/>
          <c:h val="0.84137502347363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 3-37'!$B$1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olSlant"/>
            </a:sp3d>
          </c:spPr>
          <c:invertIfNegative val="0"/>
          <c:dLbls>
            <c:dLbl>
              <c:idx val="0"/>
              <c:layout>
                <c:manualLayout>
                  <c:x val="-1.2357689408706119E-2"/>
                  <c:y val="-2.09800662646557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F9-4FAB-ABF4-115A0E9DBD81}"/>
                </c:ext>
              </c:extLst>
            </c:dLbl>
            <c:dLbl>
              <c:idx val="1"/>
              <c:layout>
                <c:manualLayout>
                  <c:x val="-1.3389792557517647E-3"/>
                  <c:y val="9.340266922346994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9-4FAB-ABF4-115A0E9DBD81}"/>
                </c:ext>
              </c:extLst>
            </c:dLbl>
            <c:dLbl>
              <c:idx val="2"/>
              <c:layout>
                <c:manualLayout>
                  <c:x val="-1.6073089901779381E-3"/>
                  <c:y val="3.13191056343146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F9-4FAB-ABF4-115A0E9DBD81}"/>
                </c:ext>
              </c:extLst>
            </c:dLbl>
            <c:dLbl>
              <c:idx val="3"/>
              <c:layout>
                <c:manualLayout>
                  <c:x val="-2.3893412125962871E-3"/>
                  <c:y val="-1.6066294448770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F9-4FAB-ABF4-115A0E9DBD81}"/>
                </c:ext>
              </c:extLst>
            </c:dLbl>
            <c:dLbl>
              <c:idx val="4"/>
              <c:layout>
                <c:manualLayout>
                  <c:x val="-7.4252486000780157E-4"/>
                  <c:y val="5.772033517729048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F9-4FAB-ABF4-115A0E9DBD81}"/>
                </c:ext>
              </c:extLst>
            </c:dLbl>
            <c:dLbl>
              <c:idx val="5"/>
              <c:layout>
                <c:manualLayout>
                  <c:x val="-2.3802283245670221E-2"/>
                  <c:y val="-8.00950693358660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F9-4FAB-ABF4-115A0E9DBD81}"/>
                </c:ext>
              </c:extLst>
            </c:dLbl>
            <c:dLbl>
              <c:idx val="6"/>
              <c:layout>
                <c:manualLayout>
                  <c:x val="9.3255563102277988E-3"/>
                  <c:y val="-5.06489344879961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F9-4FAB-ABF4-115A0E9DBD81}"/>
                </c:ext>
              </c:extLst>
            </c:dLbl>
            <c:dLbl>
              <c:idx val="7"/>
              <c:layout>
                <c:manualLayout>
                  <c:x val="1.047512158623270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F9-4FAB-ABF4-115A0E9DBD81}"/>
                </c:ext>
              </c:extLst>
            </c:dLbl>
            <c:dLbl>
              <c:idx val="8"/>
              <c:layout>
                <c:manualLayout>
                  <c:x val="1.1971567527123082E-2"/>
                  <c:y val="-1.6549439299784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F9-4FAB-ABF4-115A0E9DBD81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3-37'!$A$2:$A$3</c:f>
              <c:strCache>
                <c:ptCount val="2"/>
                <c:pt idx="0">
                  <c:v>Para pago de pensiones y/o cesantías</c:v>
                </c:pt>
                <c:pt idx="1">
                  <c:v>Otras subcuentas</c:v>
                </c:pt>
              </c:strCache>
            </c:strRef>
          </c:cat>
          <c:val>
            <c:numRef>
              <c:f>'Graf 3-37'!$B$2:$B$3</c:f>
              <c:numCache>
                <c:formatCode>_(* #,##0.0,,_);_(* \(#,##0.0,,\)</c:formatCode>
                <c:ptCount val="2"/>
                <c:pt idx="0">
                  <c:v>19285332142</c:v>
                </c:pt>
                <c:pt idx="1">
                  <c:v>1970689084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F9-4FAB-ABF4-115A0E9DBD81}"/>
            </c:ext>
          </c:extLst>
        </c:ser>
        <c:ser>
          <c:idx val="1"/>
          <c:order val="1"/>
          <c:tx>
            <c:strRef>
              <c:f>'Graf 3-37'!$C$1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0032368275246471E-3"/>
                  <c:y val="-7.3057878508384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F9-4FAB-ABF4-115A0E9DBD81}"/>
                </c:ext>
              </c:extLst>
            </c:dLbl>
            <c:dLbl>
              <c:idx val="1"/>
              <c:layout>
                <c:manualLayout>
                  <c:x val="-8.2111247820772191E-5"/>
                  <c:y val="-1.1379521557214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F9-4FAB-ABF4-115A0E9DBD81}"/>
                </c:ext>
              </c:extLst>
            </c:dLbl>
            <c:dLbl>
              <c:idx val="2"/>
              <c:layout>
                <c:manualLayout>
                  <c:x val="1.1332206412514737E-3"/>
                  <c:y val="-3.85295254674802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F9-4FAB-ABF4-115A0E9DBD81}"/>
                </c:ext>
              </c:extLst>
            </c:dLbl>
            <c:dLbl>
              <c:idx val="3"/>
              <c:layout>
                <c:manualLayout>
                  <c:x val="-9.5618494699010309E-4"/>
                  <c:y val="2.56653969548735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F9-4FAB-ABF4-115A0E9DBD81}"/>
                </c:ext>
              </c:extLst>
            </c:dLbl>
            <c:dLbl>
              <c:idx val="4"/>
              <c:layout>
                <c:manualLayout>
                  <c:x val="9.4967157102521542E-4"/>
                  <c:y val="1.4897836670679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F9-4FAB-ABF4-115A0E9DBD81}"/>
                </c:ext>
              </c:extLst>
            </c:dLbl>
            <c:dLbl>
              <c:idx val="5"/>
              <c:layout>
                <c:manualLayout>
                  <c:x val="-6.5989520437082991E-3"/>
                  <c:y val="-2.0110987053421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F9-4FAB-ABF4-115A0E9DBD81}"/>
                </c:ext>
              </c:extLst>
            </c:dLbl>
            <c:dLbl>
              <c:idx val="6"/>
              <c:layout>
                <c:manualLayout>
                  <c:x val="1.8531515176752521E-2"/>
                  <c:y val="-1.3339812674716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F9-4FAB-ABF4-115A0E9DBD81}"/>
                </c:ext>
              </c:extLst>
            </c:dLbl>
            <c:dLbl>
              <c:idx val="7"/>
              <c:layout>
                <c:manualLayout>
                  <c:x val="2.3482740621087041E-2"/>
                  <c:y val="-2.4613786919134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F9-4FAB-ABF4-115A0E9DBD81}"/>
                </c:ext>
              </c:extLst>
            </c:dLbl>
            <c:dLbl>
              <c:idx val="8"/>
              <c:layout>
                <c:manualLayout>
                  <c:x val="8.7114777992896228E-3"/>
                  <c:y val="-2.5102728601672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AF9-4FAB-ABF4-115A0E9DBD81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 3-37'!$A$2:$A$3</c:f>
              <c:strCache>
                <c:ptCount val="2"/>
                <c:pt idx="0">
                  <c:v>Para pago de pensiones y/o cesantías</c:v>
                </c:pt>
                <c:pt idx="1">
                  <c:v>Otras subcuentas</c:v>
                </c:pt>
              </c:strCache>
            </c:strRef>
          </c:cat>
          <c:val>
            <c:numRef>
              <c:f>'Graf 3-37'!$C$2:$C$3</c:f>
              <c:numCache>
                <c:formatCode>_(* #,##0.0,,_);_(* \(#,##0.0,,\)</c:formatCode>
                <c:ptCount val="2"/>
                <c:pt idx="0">
                  <c:v>10417408262</c:v>
                </c:pt>
                <c:pt idx="1">
                  <c:v>2957718405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AF9-4FAB-ABF4-115A0E9DBD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0016768"/>
        <c:axId val="300015592"/>
      </c:barChart>
      <c:catAx>
        <c:axId val="30001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s-419"/>
          </a:p>
        </c:txPr>
        <c:crossAx val="300015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001559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s-CO"/>
                  <a:t>(Miles de millones de pesos)</a:t>
                </a:r>
              </a:p>
            </c:rich>
          </c:tx>
          <c:layout>
            <c:manualLayout>
              <c:xMode val="edge"/>
              <c:yMode val="edge"/>
              <c:x val="0.69111886763819219"/>
              <c:y val="0.17754400031801854"/>
            </c:manualLayout>
          </c:layout>
          <c:overlay val="0"/>
        </c:title>
        <c:numFmt formatCode="_(* #,##0.0,,_);_(* \(#,##0.0,,\)" sourceLinked="1"/>
        <c:majorTickMark val="out"/>
        <c:minorTickMark val="none"/>
        <c:tickLblPos val="nextTo"/>
        <c:crossAx val="30001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0472876178647539"/>
          <c:y val="0.34765570034082816"/>
          <c:w val="0.30589465753805134"/>
          <c:h val="0.1617657192363914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419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OTROS GASTOS</a:t>
            </a:r>
          </a:p>
        </c:rich>
      </c:tx>
      <c:layout>
        <c:manualLayout>
          <c:xMode val="edge"/>
          <c:yMode val="edge"/>
          <c:x val="0.34212518053549607"/>
          <c:y val="2.048261694119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43-4E43-B027-12A93C6D2B7C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43-4E43-B027-12A93C6D2B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43-4E43-B027-12A93C6D2B7C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43-4E43-B027-12A93C6D2B7C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6A43-4E43-B027-12A93C6D2B7C}"/>
              </c:ext>
            </c:extLst>
          </c:dPt>
          <c:dLbls>
            <c:dLbl>
              <c:idx val="0"/>
              <c:layout>
                <c:manualLayout>
                  <c:x val="-3.6064214191884325E-2"/>
                  <c:y val="1.48471215015688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874837449036863"/>
                      <c:h val="0.237069582147671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43-4E43-B027-12A93C6D2B7C}"/>
                </c:ext>
              </c:extLst>
            </c:dLbl>
            <c:dLbl>
              <c:idx val="1"/>
              <c:layout>
                <c:manualLayout>
                  <c:x val="-6.5146686705171274E-3"/>
                  <c:y val="2.50847985622285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174952986974508"/>
                      <c:h val="0.238535200761808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43-4E43-B027-12A93C6D2B7C}"/>
                </c:ext>
              </c:extLst>
            </c:dLbl>
            <c:dLbl>
              <c:idx val="2"/>
              <c:layout>
                <c:manualLayout>
                  <c:x val="1.0033506681247356E-2"/>
                  <c:y val="1.40757825370675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43-4E43-B027-12A93C6D2B7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Ajuste por diferencia en cambio</c:v>
                </c:pt>
                <c:pt idx="1">
                  <c:v>Intereses</c:v>
                </c:pt>
                <c:pt idx="2">
                  <c:v>Otros conceptos de Otros gastos</c:v>
                </c:pt>
              </c:strCache>
            </c:strRef>
          </c:cat>
          <c:val>
            <c:numRef>
              <c:f>Hoja1!$B$2:$B$4</c:f>
              <c:numCache>
                <c:formatCode>_(\ * #,##0.0,,_);_(\ * \(#,##0.0,,\)</c:formatCode>
                <c:ptCount val="3"/>
                <c:pt idx="0">
                  <c:v>76221258718</c:v>
                </c:pt>
                <c:pt idx="1">
                  <c:v>26474888170</c:v>
                </c:pt>
                <c:pt idx="2">
                  <c:v>20720636015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43-4E43-B027-12A93C6D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baseline="0" dirty="0"/>
              <a:t>GASTOS DE ADMINISTRACIÓN</a:t>
            </a:r>
          </a:p>
        </c:rich>
      </c:tx>
      <c:layout>
        <c:manualLayout>
          <c:xMode val="edge"/>
          <c:yMode val="edge"/>
          <c:x val="0.27675499751596894"/>
          <c:y val="1.744231420200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7709269282579718"/>
          <c:h val="0.8725251287868599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86FD-4AA4-B170-C230D9008ECD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86FD-4AA4-B170-C230D9008ECD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86FD-4AA4-B170-C230D9008ECD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86FD-4AA4-B170-C230D9008ECD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86FD-4AA4-B170-C230D9008ECD}"/>
              </c:ext>
            </c:extLst>
          </c:dPt>
          <c:dLbls>
            <c:dLbl>
              <c:idx val="0"/>
              <c:layout>
                <c:manualLayout>
                  <c:x val="-1.407433334362786E-2"/>
                  <c:y val="1.85260550254021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48844439411564"/>
                      <c:h val="0.216956917053010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FD-4AA4-B170-C230D9008ECD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FD-4AA4-B170-C230D9008ECD}"/>
                </c:ext>
              </c:extLst>
            </c:dLbl>
            <c:dLbl>
              <c:idx val="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FD-4AA4-B170-C230D9008ECD}"/>
                </c:ext>
              </c:extLst>
            </c:dLbl>
            <c:dLbl>
              <c:idx val="3"/>
              <c:layout>
                <c:manualLayout>
                  <c:x val="-0.13558272547967726"/>
                  <c:y val="-0.1003304128748505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FD-4AA4-B170-C230D9008E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Contribuciones imputadas </c:v>
                </c:pt>
                <c:pt idx="1">
                  <c:v>Sueldos y salarios</c:v>
                </c:pt>
                <c:pt idx="2">
                  <c:v>Generales</c:v>
                </c:pt>
                <c:pt idx="3">
                  <c:v>Otros gastos de administración</c:v>
                </c:pt>
              </c:strCache>
            </c:strRef>
          </c:cat>
          <c:val>
            <c:numRef>
              <c:f>Hoja1!$B$2:$B$5</c:f>
              <c:numCache>
                <c:formatCode>_(\ * #,##0.0,,_);_(\ * \(#,##0.0,,\)</c:formatCode>
                <c:ptCount val="4"/>
                <c:pt idx="0">
                  <c:v>21687697761</c:v>
                </c:pt>
                <c:pt idx="1">
                  <c:v>17807709505</c:v>
                </c:pt>
                <c:pt idx="2">
                  <c:v>13559434366</c:v>
                </c:pt>
                <c:pt idx="3">
                  <c:v>3763261001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FD-4AA4-B170-C230D900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2"/>
        <c:holeSize val="3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8886637060661"/>
          <c:y val="1.9596588033428383E-2"/>
          <c:w val="0.76105346645421212"/>
          <c:h val="0.95870829167129568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7D1-4B6E-9064-E04BB61FFADB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7D1-4B6E-9064-E04BB61FFADB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7D1-4B6E-9064-E04BB61FFADB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17D1-4B6E-9064-E04BB61FFADB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</c:spPr>
            <c:extLst>
              <c:ext xmlns:c16="http://schemas.microsoft.com/office/drawing/2014/chart" uri="{C3380CC4-5D6E-409C-BE32-E72D297353CC}">
                <c16:uniqueId val="{00000009-17D1-4B6E-9064-E04BB61FFAD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17D1-4B6E-9064-E04BB61FFADB}"/>
              </c:ext>
            </c:extLst>
          </c:dPt>
          <c:dLbls>
            <c:dLbl>
              <c:idx val="0"/>
              <c:layout>
                <c:manualLayout>
                  <c:x val="0.23433644305562293"/>
                  <c:y val="-0.1365571953993417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8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1606887184679"/>
                      <c:h val="0.33532166016641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D1-4B6E-9064-E04BB61FFADB}"/>
                </c:ext>
              </c:extLst>
            </c:dLbl>
            <c:dLbl>
              <c:idx val="1"/>
              <c:layout>
                <c:manualLayout>
                  <c:x val="-0.16263421826369839"/>
                  <c:y val="0.13923903679318284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19727028022959"/>
                      <c:h val="0.27196798092393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7D1-4B6E-9064-E04BB61FFADB}"/>
                </c:ext>
              </c:extLst>
            </c:dLbl>
            <c:dLbl>
              <c:idx val="2"/>
              <c:layout>
                <c:manualLayout>
                  <c:x val="-0.13637050891059052"/>
                  <c:y val="-0.15122783628329795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3923570307524"/>
                      <c:h val="0.2458391562730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7D1-4B6E-9064-E04BB61FFADB}"/>
                </c:ext>
              </c:extLst>
            </c:dLbl>
            <c:dLbl>
              <c:idx val="3"/>
              <c:layout>
                <c:manualLayout>
                  <c:x val="-0.11054131700546584"/>
                  <c:y val="-1.3923769678612708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91383899441534"/>
                      <c:h val="0.20955444521758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7D1-4B6E-9064-E04BB61FFADB}"/>
                </c:ext>
              </c:extLst>
            </c:dLbl>
            <c:dLbl>
              <c:idx val="4"/>
              <c:layout>
                <c:manualLayout>
                  <c:x val="4.8856562885813942E-2"/>
                  <c:y val="-2.3958107968510322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5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03874217418719"/>
                      <c:h val="0.227299793200365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7D1-4B6E-9064-E04BB61FFADB}"/>
                </c:ext>
              </c:extLst>
            </c:dLbl>
            <c:dLbl>
              <c:idx val="5"/>
              <c:layout>
                <c:manualLayout>
                  <c:x val="7.4568396938681308E-2"/>
                  <c:y val="-2.1659386773789379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/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D1-4B6E-9064-E04BB61FFADB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 2-3'!$B$4:$B$6</c:f>
              <c:strCache>
                <c:ptCount val="3"/>
                <c:pt idx="0">
                  <c:v>Costo de Venta de Bienes</c:v>
                </c:pt>
                <c:pt idx="1">
                  <c:v>Costo de Venta de Servicios</c:v>
                </c:pt>
                <c:pt idx="2">
                  <c:v>Costo de Operación de Servicios</c:v>
                </c:pt>
              </c:strCache>
            </c:strRef>
          </c:cat>
          <c:val>
            <c:numRef>
              <c:f>'Graf 2-3'!$C$4:$C$6</c:f>
              <c:numCache>
                <c:formatCode>_(* #,##0.0,,_);_(* \(#,##0.0,,\)</c:formatCode>
                <c:ptCount val="3"/>
                <c:pt idx="0">
                  <c:v>41838946102</c:v>
                </c:pt>
                <c:pt idx="1">
                  <c:v>40748331579</c:v>
                </c:pt>
                <c:pt idx="2">
                  <c:v>14134747874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D1-4B6E-9064-E04BB61FFAD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48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INV.</a:t>
            </a:r>
            <a:r>
              <a:rPr lang="es-CO" sz="1400" b="1" baseline="0" dirty="0"/>
              <a:t> E INSTR. DERIVADOS</a:t>
            </a:r>
          </a:p>
        </c:rich>
      </c:tx>
      <c:layout>
        <c:manualLayout>
          <c:xMode val="edge"/>
          <c:yMode val="edge"/>
          <c:x val="0.26335730314560934"/>
          <c:y val="2.04827003227253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9913877440161174"/>
          <c:h val="0.905375992724649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6CC-4B42-B896-0F1466EA9947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6CC-4B42-B896-0F1466EA9947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6CC-4B42-B896-0F1466EA9947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6CC-4B42-B896-0F1466EA9947}"/>
              </c:ext>
            </c:extLst>
          </c:dPt>
          <c:dLbls>
            <c:dLbl>
              <c:idx val="0"/>
              <c:layout>
                <c:manualLayout>
                  <c:x val="-8.3724260139705249E-3"/>
                  <c:y val="5.3839368759543704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71008920778317"/>
                      <c:h val="0.299992962728177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CC-4B42-B896-0F1466EA9947}"/>
                </c:ext>
              </c:extLst>
            </c:dLbl>
            <c:dLbl>
              <c:idx val="1"/>
              <c:layout>
                <c:manualLayout>
                  <c:x val="-3.0140259000545878E-2"/>
                  <c:y val="-1.076787375190875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269941222539534"/>
                      <c:h val="0.229804513632665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6CC-4B42-B896-0F1466EA9947}"/>
                </c:ext>
              </c:extLst>
            </c:dLbl>
            <c:dLbl>
              <c:idx val="2"/>
              <c:layout>
                <c:manualLayout>
                  <c:x val="1.3395670666909235E-2"/>
                  <c:y val="2.871447131576917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2605537053009"/>
                      <c:h val="0.28050311123722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CC-4B42-B896-0F1466EA9947}"/>
                </c:ext>
              </c:extLst>
            </c:dLbl>
            <c:dLbl>
              <c:idx val="3"/>
              <c:layout>
                <c:manualLayout>
                  <c:x val="-1.0046753000182011E-2"/>
                  <c:y val="-2.1535747503817509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CC-4B42-B896-0F1466EA9947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Administración de liquidez en títulos de deuda</c:v>
                </c:pt>
                <c:pt idx="1">
                  <c:v>Patrimoniales en entidades controladas</c:v>
                </c:pt>
                <c:pt idx="2">
                  <c:v>Con fines de política en títulos de deuda</c:v>
                </c:pt>
                <c:pt idx="3">
                  <c:v>Otras inversiones</c:v>
                </c:pt>
              </c:strCache>
            </c:strRef>
          </c:cat>
          <c:val>
            <c:numRef>
              <c:f>Hoja1!$B$2:$B$5</c:f>
              <c:numCache>
                <c:formatCode>#,##0.0,,</c:formatCode>
                <c:ptCount val="4"/>
                <c:pt idx="0">
                  <c:v>37853546704</c:v>
                </c:pt>
                <c:pt idx="1">
                  <c:v>25488607206</c:v>
                </c:pt>
                <c:pt idx="2">
                  <c:v>15845390419</c:v>
                </c:pt>
                <c:pt idx="3">
                  <c:v>7998773026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CC-4B42-B896-0F1466EA9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8886637060661"/>
          <c:y val="1.9596588033428383E-2"/>
          <c:w val="0.76105346645421212"/>
          <c:h val="0.95870829167129568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786-4E23-85EF-E232DA8A35F8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5786-4E23-85EF-E232DA8A35F8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786-4E23-85EF-E232DA8A35F8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86-4E23-85EF-E232DA8A35F8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</c:spPr>
            <c:extLst>
              <c:ext xmlns:c16="http://schemas.microsoft.com/office/drawing/2014/chart" uri="{C3380CC4-5D6E-409C-BE32-E72D297353CC}">
                <c16:uniqueId val="{00000006-5786-4E23-85EF-E232DA8A35F8}"/>
              </c:ext>
            </c:extLst>
          </c:dPt>
          <c:dLbls>
            <c:dLbl>
              <c:idx val="0"/>
              <c:layout>
                <c:manualLayout>
                  <c:x val="0.20520200355020765"/>
                  <c:y val="4.8751013261900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38502196167857"/>
                      <c:h val="0.45633921333843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86-4E23-85EF-E232DA8A35F8}"/>
                </c:ext>
              </c:extLst>
            </c:dLbl>
            <c:dLbl>
              <c:idx val="1"/>
              <c:layout>
                <c:manualLayout>
                  <c:x val="-0.16516039732111415"/>
                  <c:y val="9.14507441559991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34259810281313"/>
                      <c:h val="0.27196798092393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786-4E23-85EF-E232DA8A35F8}"/>
                </c:ext>
              </c:extLst>
            </c:dLbl>
            <c:dLbl>
              <c:idx val="2"/>
              <c:layout>
                <c:manualLayout>
                  <c:x val="-0.11027089983167657"/>
                  <c:y val="1.3354226073646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/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2267886544427"/>
                      <c:h val="0.245839196879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86-4E23-85EF-E232DA8A35F8}"/>
                </c:ext>
              </c:extLst>
            </c:dLbl>
            <c:dLbl>
              <c:idx val="3"/>
              <c:layout>
                <c:manualLayout>
                  <c:x val="-0.14659989526989439"/>
                  <c:y val="-0.139522306163512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82481695198644"/>
                      <c:h val="0.19253647742843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86-4E23-85EF-E232DA8A35F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1"/>
                  </a:pPr>
                  <a:endParaRPr lang="es-419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86-4E23-85EF-E232DA8A3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s-419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'Graf 2-3'!$B$4:$B$8</c:f>
              <c:strCache>
                <c:ptCount val="5"/>
                <c:pt idx="0">
                  <c:v>Operaciones de crédito público y financiamiento con banca central</c:v>
                </c:pt>
                <c:pt idx="1">
                  <c:v>Pasivos estimados</c:v>
                </c:pt>
                <c:pt idx="2">
                  <c:v>Otros pasivos</c:v>
                </c:pt>
                <c:pt idx="3">
                  <c:v>Cuentas por pagar</c:v>
                </c:pt>
                <c:pt idx="4">
                  <c:v>Otros conceptos de los Pasivos</c:v>
                </c:pt>
              </c:strCache>
            </c:strRef>
          </c:cat>
          <c:val>
            <c:numRef>
              <c:f>'Graf 2-3'!$D$4:$D$8</c:f>
              <c:numCache>
                <c:formatCode>0.0%</c:formatCode>
                <c:ptCount val="5"/>
                <c:pt idx="0">
                  <c:v>0.53560741424512426</c:v>
                </c:pt>
                <c:pt idx="1">
                  <c:v>0.14696201210234916</c:v>
                </c:pt>
                <c:pt idx="2">
                  <c:v>0.13331052069688965</c:v>
                </c:pt>
                <c:pt idx="3">
                  <c:v>9.7837820260266259E-2</c:v>
                </c:pt>
                <c:pt idx="4">
                  <c:v>8.6282232695370664E-2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86-4E23-85EF-E232DA8A35F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77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OPERACIONES</a:t>
            </a:r>
            <a:r>
              <a:rPr lang="es-CO" sz="1400" b="1" baseline="0" dirty="0"/>
              <a:t> DE CRÉDITO PÚBLICO</a:t>
            </a:r>
            <a:endParaRPr lang="es-CO" sz="1400" b="1" dirty="0"/>
          </a:p>
        </c:rich>
      </c:tx>
      <c:layout>
        <c:manualLayout>
          <c:xMode val="edge"/>
          <c:yMode val="edge"/>
          <c:x val="6.6612132769228491E-2"/>
          <c:y val="1.3452652133383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2.9811540586130055E-2"/>
          <c:y val="9.4623913543221472E-2"/>
          <c:w val="0.75520488307664302"/>
          <c:h val="0.8402338613944734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EA16-4FBC-8F96-372A8069D74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EA16-4FBC-8F96-372A8069D741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EA16-4FBC-8F96-372A8069D741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EA16-4FBC-8F96-372A8069D741}"/>
              </c:ext>
            </c:extLst>
          </c:dPt>
          <c:dLbls>
            <c:dLbl>
              <c:idx val="0"/>
              <c:layout>
                <c:manualLayout>
                  <c:x val="0"/>
                  <c:y val="-3.73815600590694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6-4FBC-8F96-372A8069D741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Internas</c:v>
                </c:pt>
                <c:pt idx="1">
                  <c:v>Externas</c:v>
                </c:pt>
              </c:strCache>
            </c:strRef>
          </c:cat>
          <c:val>
            <c:numRef>
              <c:f>Hoja1!$B$2:$B$3</c:f>
              <c:numCache>
                <c:formatCode>#,##0.0,,</c:formatCode>
                <c:ptCount val="2"/>
                <c:pt idx="0">
                  <c:v>206999066715</c:v>
                </c:pt>
                <c:pt idx="1">
                  <c:v>170306472522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16-4FBC-8F96-372A8069D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PASIVOS ESTIMADOS</a:t>
            </a:r>
          </a:p>
        </c:rich>
      </c:tx>
      <c:layout>
        <c:manualLayout>
          <c:xMode val="edge"/>
          <c:yMode val="edge"/>
          <c:x val="0.4272033662433492"/>
          <c:y val="1.3679032278477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26600974239753411"/>
          <c:y val="9.4853048687391833E-2"/>
          <c:w val="0.68585902167088963"/>
          <c:h val="0.8201387667813856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3EC2-4FD6-A0D9-AE6F870774E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3EC2-4FD6-A0D9-AE6F870774E9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3EC2-4FD6-A0D9-AE6F870774E9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3EC2-4FD6-A0D9-AE6F870774E9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3EC2-4FD6-A0D9-AE6F870774E9}"/>
              </c:ext>
            </c:extLst>
          </c:dPt>
          <c:dPt>
            <c:idx val="5"/>
            <c:bubble3D val="0"/>
            <c:spPr>
              <a:solidFill>
                <a:srgbClr val="85FFFC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3EC2-4FD6-A0D9-AE6F870774E9}"/>
              </c:ext>
            </c:extLst>
          </c:dPt>
          <c:dLbls>
            <c:dLbl>
              <c:idx val="0"/>
              <c:layout>
                <c:manualLayout>
                  <c:x val="0"/>
                  <c:y val="3.4197580696192671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C2-4FD6-A0D9-AE6F870774E9}"/>
                </c:ext>
              </c:extLst>
            </c:dLbl>
            <c:dLbl>
              <c:idx val="1"/>
              <c:layout>
                <c:manualLayout>
                  <c:x val="-2.0018933542545126E-2"/>
                  <c:y val="-1.253896807070819E-16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C2-4FD6-A0D9-AE6F870774E9}"/>
                </c:ext>
              </c:extLst>
            </c:dLbl>
            <c:dLbl>
              <c:idx val="2"/>
              <c:layout>
                <c:manualLayout>
                  <c:x val="-5.7196952978700215E-3"/>
                  <c:y val="1.0259274208857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C2-4FD6-A0D9-AE6F870774E9}"/>
                </c:ext>
              </c:extLst>
            </c:dLbl>
            <c:dLbl>
              <c:idx val="3"/>
              <c:layout>
                <c:manualLayout>
                  <c:x val="-5.7196952978700736E-3"/>
                  <c:y val="1.710148307098583E-3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32663423404271"/>
                      <c:h val="0.174253907073594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EC2-4FD6-A0D9-AE6F870774E9}"/>
                </c:ext>
              </c:extLst>
            </c:dLbl>
            <c:dLbl>
              <c:idx val="4"/>
              <c:layout>
                <c:manualLayout>
                  <c:x val="-2.8598476489350108E-3"/>
                  <c:y val="-6.269484035354095E-17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C2-4FD6-A0D9-AE6F870774E9}"/>
                </c:ext>
              </c:extLst>
            </c:dLbl>
            <c:dLbl>
              <c:idx val="5"/>
              <c:layout>
                <c:manualLayout>
                  <c:x val="-8.5795429468050848E-3"/>
                  <c:y val="6.83951613923857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C2-4FD6-A0D9-AE6F870774E9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4"/>
                <c:pt idx="0">
                  <c:v>Provisión para pensiones</c:v>
                </c:pt>
                <c:pt idx="1">
                  <c:v>Provisión para contingencias</c:v>
                </c:pt>
                <c:pt idx="2">
                  <c:v>Provisión fondos de garantías</c:v>
                </c:pt>
                <c:pt idx="3">
                  <c:v>Otros Pasivos estimados</c:v>
                </c:pt>
              </c:strCache>
            </c:strRef>
          </c:cat>
          <c:val>
            <c:numRef>
              <c:f>Hoja1!$B$2:$B$7</c:f>
              <c:numCache>
                <c:formatCode>_(* #,##0.0,,_);_(* \(#,##0.0,,\)</c:formatCode>
                <c:ptCount val="6"/>
                <c:pt idx="0">
                  <c:v>47957307544</c:v>
                </c:pt>
                <c:pt idx="1">
                  <c:v>25023307671</c:v>
                </c:pt>
                <c:pt idx="2">
                  <c:v>14935011349</c:v>
                </c:pt>
                <c:pt idx="3">
                  <c:v>15233058214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C2-4FD6-A0D9-AE6F87077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O" sz="1400" b="1" dirty="0"/>
              <a:t>CUENTAS</a:t>
            </a:r>
            <a:r>
              <a:rPr lang="es-CO" sz="1400" b="1" baseline="0" dirty="0"/>
              <a:t> POR PAGAR</a:t>
            </a:r>
          </a:p>
        </c:rich>
      </c:tx>
      <c:layout>
        <c:manualLayout>
          <c:xMode val="edge"/>
          <c:yMode val="edge"/>
          <c:x val="0.30354431514633717"/>
          <c:y val="2.04827003227253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685291395391158E-2"/>
          <c:y val="9.4624007275350572E-2"/>
          <c:w val="0.79913877440161174"/>
          <c:h val="0.9053759927246494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6CC-4B42-B896-0F1466EA9947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6CC-4B42-B896-0F1466EA9947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6CC-4B42-B896-0F1466EA9947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6CC-4B42-B896-0F1466EA9947}"/>
              </c:ext>
            </c:extLst>
          </c:dPt>
          <c:dPt>
            <c:idx val="4"/>
            <c:bubble3D val="0"/>
            <c:spPr>
              <a:solidFill>
                <a:srgbClr val="D3B8DE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532F-400F-8C5B-7E9B6414FFB0}"/>
              </c:ext>
            </c:extLst>
          </c:dPt>
          <c:dLbls>
            <c:dLbl>
              <c:idx val="0"/>
              <c:layout>
                <c:manualLayout>
                  <c:x val="6.6978353334545097E-3"/>
                  <c:y val="5.74286600101800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CC-4B42-B896-0F1466EA9947}"/>
                </c:ext>
              </c:extLst>
            </c:dLbl>
            <c:dLbl>
              <c:idx val="1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6CC-4B42-B896-0F1466EA9947}"/>
                </c:ext>
              </c:extLst>
            </c:dLbl>
            <c:dLbl>
              <c:idx val="2"/>
              <c:layout>
                <c:manualLayout>
                  <c:x val="2.4286128663675299E-17"/>
                  <c:y val="1.7946597563860415E-2"/>
                </c:manualLayout>
              </c:layout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2605537053009"/>
                      <c:h val="0.28050311123722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CC-4B42-B896-0F1466EA9947}"/>
                </c:ext>
              </c:extLst>
            </c:dLbl>
            <c:dLbl>
              <c:idx val="3"/>
              <c:numFmt formatCode="0.0%_);\(0.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419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6CC-4B42-B896-0F1466EA9947}"/>
                </c:ext>
              </c:extLst>
            </c:dLbl>
            <c:numFmt formatCode="0.0%_);\(0.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Acreedores</c:v>
                </c:pt>
                <c:pt idx="1">
                  <c:v>Intereses por pagar</c:v>
                </c:pt>
                <c:pt idx="2">
                  <c:v>Adquisición de bienes y servicios nacionales</c:v>
                </c:pt>
                <c:pt idx="3">
                  <c:v>Recursos recibidos en admón.</c:v>
                </c:pt>
                <c:pt idx="4">
                  <c:v>Otras cuentas de CxP</c:v>
                </c:pt>
              </c:strCache>
            </c:strRef>
          </c:cat>
          <c:val>
            <c:numRef>
              <c:f>Hoja1!$B$2:$B$6</c:f>
              <c:numCache>
                <c:formatCode>#,##0.0,,</c:formatCode>
                <c:ptCount val="5"/>
                <c:pt idx="0">
                  <c:v>25430819588</c:v>
                </c:pt>
                <c:pt idx="1">
                  <c:v>10447819900</c:v>
                </c:pt>
                <c:pt idx="2">
                  <c:v>10339816713</c:v>
                </c:pt>
                <c:pt idx="3">
                  <c:v>6650801291</c:v>
                </c:pt>
                <c:pt idx="4">
                  <c:v>15800477883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CC-4B42-B896-0F1466EA9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419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519E5-4128-4FA7-9339-EF4E8BC15A2D}" type="doc">
      <dgm:prSet loTypeId="urn:microsoft.com/office/officeart/2005/8/layout/arrow6" loCatId="process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s-CO"/>
        </a:p>
      </dgm:t>
    </dgm:pt>
    <dgm:pt modelId="{1E4B3C1D-B3E8-4BC9-B346-5F2348E1F31D}">
      <dgm:prSet phldrT="[Texto]" custT="1"/>
      <dgm:spPr/>
      <dgm:t>
        <a:bodyPr/>
        <a:lstStyle/>
        <a:p>
          <a:pPr algn="just"/>
          <a:r>
            <a:rPr lang="es-ES" sz="1600" b="1" i="1" dirty="0">
              <a:latin typeface="+mn-lt"/>
            </a:rPr>
            <a:t>Corresponden al Contador General las funciones de uniformar, centralizar y consolidar la contabilidad pública, elaborar el balance general y …</a:t>
          </a:r>
          <a:endParaRPr lang="es-CO" sz="1600" b="1" dirty="0">
            <a:latin typeface="+mn-lt"/>
          </a:endParaRPr>
        </a:p>
      </dgm:t>
    </dgm:pt>
    <dgm:pt modelId="{CEB298D5-98E5-4DA6-8F56-2FAEF5CEA491}" type="parTrans" cxnId="{F9FA69D3-7F75-4C6B-B4AB-354E55782FA9}">
      <dgm:prSet/>
      <dgm:spPr/>
      <dgm:t>
        <a:bodyPr/>
        <a:lstStyle/>
        <a:p>
          <a:endParaRPr lang="es-CO"/>
        </a:p>
      </dgm:t>
    </dgm:pt>
    <dgm:pt modelId="{EFBA72D2-C737-4A7D-8083-3AC2A37C4857}" type="sibTrans" cxnId="{F9FA69D3-7F75-4C6B-B4AB-354E55782FA9}">
      <dgm:prSet/>
      <dgm:spPr/>
      <dgm:t>
        <a:bodyPr/>
        <a:lstStyle/>
        <a:p>
          <a:endParaRPr lang="es-CO"/>
        </a:p>
      </dgm:t>
    </dgm:pt>
    <dgm:pt modelId="{C842F8FC-1974-4DC7-BE3D-357FF0ED13E7}">
      <dgm:prSet phldrT="[Texto]" custT="1"/>
      <dgm:spPr/>
      <dgm:t>
        <a:bodyPr/>
        <a:lstStyle/>
        <a:p>
          <a:pPr algn="just"/>
          <a:r>
            <a:rPr lang="es-ES" sz="1800" b="1" i="1" dirty="0">
              <a:latin typeface="+mn-lt"/>
            </a:rPr>
            <a:t>Habrá un Contador General, funcionario de la rama ejecutiva, quien llevará la contabilidad general de la Nación y  …  </a:t>
          </a:r>
          <a:endParaRPr lang="es-CO" sz="1800" b="1" dirty="0">
            <a:latin typeface="+mn-lt"/>
          </a:endParaRPr>
        </a:p>
      </dgm:t>
    </dgm:pt>
    <dgm:pt modelId="{D817EA07-C7D3-4918-8003-8682AE12D5FD}" type="parTrans" cxnId="{F601FE27-BDED-4967-9830-B292530A23E6}">
      <dgm:prSet/>
      <dgm:spPr/>
      <dgm:t>
        <a:bodyPr/>
        <a:lstStyle/>
        <a:p>
          <a:endParaRPr lang="es-CO"/>
        </a:p>
      </dgm:t>
    </dgm:pt>
    <dgm:pt modelId="{7AF2DADA-E3B3-49AF-BFCC-F13A6761AFF7}" type="sibTrans" cxnId="{F601FE27-BDED-4967-9830-B292530A23E6}">
      <dgm:prSet/>
      <dgm:spPr/>
      <dgm:t>
        <a:bodyPr/>
        <a:lstStyle/>
        <a:p>
          <a:endParaRPr lang="es-CO"/>
        </a:p>
      </dgm:t>
    </dgm:pt>
    <dgm:pt modelId="{25219D64-3E44-45B3-B773-79E7E8DD94E8}" type="pres">
      <dgm:prSet presAssocID="{7ED519E5-4128-4FA7-9339-EF4E8BC15A2D}" presName="compositeShape" presStyleCnt="0">
        <dgm:presLayoutVars>
          <dgm:chMax val="2"/>
          <dgm:dir/>
          <dgm:resizeHandles val="exact"/>
        </dgm:presLayoutVars>
      </dgm:prSet>
      <dgm:spPr/>
    </dgm:pt>
    <dgm:pt modelId="{0EB5F7D6-34BB-455B-AAB0-50BD62D1E3AE}" type="pres">
      <dgm:prSet presAssocID="{7ED519E5-4128-4FA7-9339-EF4E8BC15A2D}" presName="ribbon" presStyleLbl="node1" presStyleIdx="0" presStyleCnt="1" custScaleY="157240" custLinFactNeighborY="-4704"/>
      <dgm:spPr>
        <a:ln>
          <a:solidFill>
            <a:schemeClr val="tx1"/>
          </a:solidFill>
        </a:ln>
      </dgm:spPr>
    </dgm:pt>
    <dgm:pt modelId="{E7E95C54-F75F-4942-8512-8206B47D1368}" type="pres">
      <dgm:prSet presAssocID="{7ED519E5-4128-4FA7-9339-EF4E8BC15A2D}" presName="leftArrowText" presStyleLbl="node1" presStyleIdx="0" presStyleCnt="1" custScaleX="103533" custScaleY="160570" custLinFactNeighborX="2667" custLinFactNeighborY="-12670">
        <dgm:presLayoutVars>
          <dgm:chMax val="0"/>
          <dgm:bulletEnabled val="1"/>
        </dgm:presLayoutVars>
      </dgm:prSet>
      <dgm:spPr/>
    </dgm:pt>
    <dgm:pt modelId="{BCAAB5B5-6EB7-4107-8729-7F2D3774012B}" type="pres">
      <dgm:prSet presAssocID="{7ED519E5-4128-4FA7-9339-EF4E8BC15A2D}" presName="rightArrowText" presStyleLbl="node1" presStyleIdx="0" presStyleCnt="1" custScaleX="100000" custLinFactNeighborX="-3159" custLinFactNeighborY="873">
        <dgm:presLayoutVars>
          <dgm:chMax val="0"/>
          <dgm:bulletEnabled val="1"/>
        </dgm:presLayoutVars>
      </dgm:prSet>
      <dgm:spPr/>
    </dgm:pt>
  </dgm:ptLst>
  <dgm:cxnLst>
    <dgm:cxn modelId="{A853C71E-B153-476D-A6DD-E3B3D3F79A04}" type="presOf" srcId="{1E4B3C1D-B3E8-4BC9-B346-5F2348E1F31D}" destId="{E7E95C54-F75F-4942-8512-8206B47D1368}" srcOrd="0" destOrd="0" presId="urn:microsoft.com/office/officeart/2005/8/layout/arrow6"/>
    <dgm:cxn modelId="{F601FE27-BDED-4967-9830-B292530A23E6}" srcId="{7ED519E5-4128-4FA7-9339-EF4E8BC15A2D}" destId="{C842F8FC-1974-4DC7-BE3D-357FF0ED13E7}" srcOrd="1" destOrd="0" parTransId="{D817EA07-C7D3-4918-8003-8682AE12D5FD}" sibTransId="{7AF2DADA-E3B3-49AF-BFCC-F13A6761AFF7}"/>
    <dgm:cxn modelId="{881F495B-D2D8-443A-AF81-C9C88FC853F0}" type="presOf" srcId="{C842F8FC-1974-4DC7-BE3D-357FF0ED13E7}" destId="{BCAAB5B5-6EB7-4107-8729-7F2D3774012B}" srcOrd="0" destOrd="0" presId="urn:microsoft.com/office/officeart/2005/8/layout/arrow6"/>
    <dgm:cxn modelId="{0F2AAD7C-8E4E-47B3-A38C-E75FE1229E23}" type="presOf" srcId="{7ED519E5-4128-4FA7-9339-EF4E8BC15A2D}" destId="{25219D64-3E44-45B3-B773-79E7E8DD94E8}" srcOrd="0" destOrd="0" presId="urn:microsoft.com/office/officeart/2005/8/layout/arrow6"/>
    <dgm:cxn modelId="{F9FA69D3-7F75-4C6B-B4AB-354E55782FA9}" srcId="{7ED519E5-4128-4FA7-9339-EF4E8BC15A2D}" destId="{1E4B3C1D-B3E8-4BC9-B346-5F2348E1F31D}" srcOrd="0" destOrd="0" parTransId="{CEB298D5-98E5-4DA6-8F56-2FAEF5CEA491}" sibTransId="{EFBA72D2-C737-4A7D-8083-3AC2A37C4857}"/>
    <dgm:cxn modelId="{1CF7C99A-E87C-4EB9-A63F-96CD0124554B}" type="presParOf" srcId="{25219D64-3E44-45B3-B773-79E7E8DD94E8}" destId="{0EB5F7D6-34BB-455B-AAB0-50BD62D1E3AE}" srcOrd="0" destOrd="0" presId="urn:microsoft.com/office/officeart/2005/8/layout/arrow6"/>
    <dgm:cxn modelId="{9B4F0832-4C5D-423A-A1F5-AF64714C278E}" type="presParOf" srcId="{25219D64-3E44-45B3-B773-79E7E8DD94E8}" destId="{E7E95C54-F75F-4942-8512-8206B47D1368}" srcOrd="1" destOrd="0" presId="urn:microsoft.com/office/officeart/2005/8/layout/arrow6"/>
    <dgm:cxn modelId="{7C5789F3-814F-4F3C-A5B2-4FB49E8AE8BD}" type="presParOf" srcId="{25219D64-3E44-45B3-B773-79E7E8DD94E8}" destId="{BCAAB5B5-6EB7-4107-8729-7F2D3774012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5F7D6-34BB-455B-AAB0-50BD62D1E3AE}">
      <dsp:nvSpPr>
        <dsp:cNvPr id="0" name=""/>
        <dsp:cNvSpPr/>
      </dsp:nvSpPr>
      <dsp:spPr>
        <a:xfrm>
          <a:off x="0" y="921877"/>
          <a:ext cx="6725091" cy="4229813"/>
        </a:xfrm>
        <a:prstGeom prst="leftRightRibb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E95C54-F75F-4942-8512-8206B47D1368}">
      <dsp:nvSpPr>
        <dsp:cNvPr id="0" name=""/>
        <dsp:cNvSpPr/>
      </dsp:nvSpPr>
      <dsp:spPr>
        <a:xfrm>
          <a:off x="826995" y="1722864"/>
          <a:ext cx="2297687" cy="2116501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1" kern="1200" dirty="0">
              <a:latin typeface="+mn-lt"/>
            </a:rPr>
            <a:t>Corresponden al Contador General las funciones de uniformar, centralizar y consolidar la contabilidad pública, elaborar el balance general y …</a:t>
          </a:r>
          <a:endParaRPr lang="es-CO" sz="1600" b="1" kern="1200" dirty="0">
            <a:latin typeface="+mn-lt"/>
          </a:endParaRPr>
        </a:p>
      </dsp:txBody>
      <dsp:txXfrm>
        <a:off x="826995" y="1722864"/>
        <a:ext cx="2297687" cy="2116501"/>
      </dsp:txXfrm>
    </dsp:sp>
    <dsp:sp modelId="{BCAAB5B5-6EB7-4107-8729-7F2D3774012B}">
      <dsp:nvSpPr>
        <dsp:cNvPr id="0" name=""/>
        <dsp:cNvSpPr/>
      </dsp:nvSpPr>
      <dsp:spPr>
        <a:xfrm>
          <a:off x="3279691" y="2730974"/>
          <a:ext cx="2622785" cy="131811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i="1" kern="1200" dirty="0">
              <a:latin typeface="+mn-lt"/>
            </a:rPr>
            <a:t>Habrá un Contador General, funcionario de la rama ejecutiva, quien llevará la contabilidad general de la Nación y  …  </a:t>
          </a:r>
          <a:endParaRPr lang="es-CO" sz="1800" b="1" kern="1200" dirty="0">
            <a:latin typeface="+mn-lt"/>
          </a:endParaRPr>
        </a:p>
      </dsp:txBody>
      <dsp:txXfrm>
        <a:off x="3279691" y="2730974"/>
        <a:ext cx="2622785" cy="1318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0.72968</cdr:x>
      <cdr:y>0.9173</cdr:y>
    </cdr:from>
    <cdr:to>
      <cdr:x>0.99671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3240360" y="3406583"/>
          <a:ext cx="1185808" cy="307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dirty="0"/>
            <a:t>*Costo histórico</a:t>
          </a:r>
          <a:endParaRPr lang="es-CO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</cdr:x>
      <cdr:y>0.31152</cdr:y>
    </cdr:from>
    <cdr:to>
      <cdr:x>0.64714</cdr:x>
      <cdr:y>0.41623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267075" y="1133475"/>
          <a:ext cx="10477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0.8046</cdr:x>
      <cdr:y>0.7839</cdr:y>
    </cdr:from>
    <cdr:to>
      <cdr:x>0.98097</cdr:x>
      <cdr:y>1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D960954F-5C80-4229-A167-6802137BCB79}"/>
            </a:ext>
          </a:extLst>
        </cdr:cNvPr>
        <cdr:cNvCxnSpPr/>
      </cdr:nvCxnSpPr>
      <cdr:spPr bwMode="auto">
        <a:xfrm xmlns:a="http://schemas.openxmlformats.org/drawingml/2006/main">
          <a:off x="4171528" y="3600400"/>
          <a:ext cx="914400" cy="91440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1B369A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64575DB-0CCA-4D2E-9527-896B2BD03A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336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4538"/>
            <a:ext cx="59563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3" y="4716585"/>
            <a:ext cx="5436909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Esta plantilla se puede usar como archivo de inicio para presentar materiales educativos en un entorno de grupo.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Secciones</a:t>
            </a:r>
          </a:p>
          <a:p>
            <a:pPr lvl="0"/>
            <a:r>
              <a:rPr lang="es-ES" noProof="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Notas</a:t>
            </a:r>
          </a:p>
          <a:p>
            <a:pPr lvl="0"/>
            <a:r>
              <a:rPr lang="es-ES" noProof="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/>
            <a:r>
              <a:rPr lang="es-ES" noProof="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Colores coordinados </a:t>
            </a:r>
          </a:p>
          <a:p>
            <a:pPr lvl="0"/>
            <a:r>
              <a:rPr lang="es-ES" noProof="0" dirty="0"/>
              <a:t>Preste especial atención a los gráficos, diagramas y cuadros de texto. </a:t>
            </a:r>
          </a:p>
          <a:p>
            <a:pPr lvl="0"/>
            <a:r>
              <a:rPr lang="es-ES" noProof="0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Gráficos y tablas</a:t>
            </a:r>
          </a:p>
          <a:p>
            <a:pPr lvl="0"/>
            <a:r>
              <a:rPr lang="es-ES" noProof="0" dirty="0"/>
              <a:t>En breve: si es posible, use colores y estilos uniformes y que no distraigan.</a:t>
            </a:r>
          </a:p>
          <a:p>
            <a:pPr lvl="0"/>
            <a:r>
              <a:rPr lang="es-ES" noProof="0" dirty="0"/>
              <a:t>Etiquete todos los gráficos y tablas.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5616690-2DF4-4030-ACFF-ECD9CE9C0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798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lang="es-ES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Esta plantilla se </a:t>
            </a:r>
            <a:r>
              <a:rPr altLang="es-ES" b="1" dirty="0"/>
              <a:t>debe usar </a:t>
            </a:r>
            <a:r>
              <a:rPr altLang="es-ES" dirty="0"/>
              <a:t>como archivo de inicio para presentaciones externas de la Contaduría General de la nación. En formato presentación en pantalla 16:10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Nota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lang="es-CO" altLang="es-ES" dirty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319615-C0A3-4F73-B2DC-0A5764D57A50}" type="slidenum">
              <a:rPr lang="es-ES" altLang="es-ES" smtClean="0"/>
              <a:pPr/>
              <a:t>1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069584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860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0161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2992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32597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7555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0986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99565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117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2856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3080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/>
              <a:t> se </a:t>
            </a:r>
            <a:r>
              <a:rPr altLang="es-ES" b="1"/>
              <a:t>debe usar </a:t>
            </a:r>
            <a:r>
              <a:rPr altLang="es-ES"/>
              <a:t>para nombrar los </a:t>
            </a:r>
            <a:r>
              <a:rPr altLang="es-ES" b="1"/>
              <a:t>Capítulos</a:t>
            </a:r>
            <a:r>
              <a:rPr altLang="es-ES"/>
              <a:t> en presentaciones de varios temas o conferencistas.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BDAF01-D24E-4AAC-A6F7-87928425AC70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87365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5894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3825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470266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296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3877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15477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75116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finaliza la presentación, SOLO  digitar el correo a quien deben contactar</a:t>
            </a:r>
          </a:p>
          <a:p>
            <a:pPr eaLnBrk="1" hangingPunct="1"/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EF0998-8F05-4387-A267-9A4470896183}" type="slidenum">
              <a:rPr lang="es-ES" altLang="es-ES" smtClean="0"/>
              <a:pPr/>
              <a:t>31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44367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/>
              <a:t> se </a:t>
            </a:r>
            <a:r>
              <a:rPr altLang="es-ES" b="1"/>
              <a:t>debe usar </a:t>
            </a:r>
            <a:r>
              <a:rPr altLang="es-ES"/>
              <a:t>para nombrar los </a:t>
            </a:r>
            <a:r>
              <a:rPr altLang="es-ES" b="1"/>
              <a:t>Capítulos</a:t>
            </a:r>
            <a:r>
              <a:rPr altLang="es-ES"/>
              <a:t> en presentaciones de varios temas o conferencistas.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1BDAF01-D24E-4AAC-A6F7-87928425AC70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851763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68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0394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34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1681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3736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04108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37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4471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38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8301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39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37539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40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01231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448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 err="1"/>
              <a:t>imágen</a:t>
            </a:r>
            <a:r>
              <a:rPr altLang="es-ES" b="1" dirty="0"/>
              <a:t> y texto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42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09180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43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381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94050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44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82280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45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3323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46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6609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47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29023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1371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49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34387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50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864125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51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18418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52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655530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imágenes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53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10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/>
              <a:t>imágenes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A871EF-D622-48D2-B1DF-903B92E5C368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78548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finaliza la presentación, SOLO  digitar el correo a quien deben contactar</a:t>
            </a:r>
          </a:p>
          <a:p>
            <a:pPr eaLnBrk="1" hangingPunct="1"/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BEF0998-8F05-4387-A267-9A4470896183}" type="slidenum">
              <a:rPr lang="es-ES" altLang="es-ES" smtClean="0"/>
              <a:pPr/>
              <a:t>54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2995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 dirty="0"/>
              <a:t>Este </a:t>
            </a:r>
            <a:r>
              <a:rPr altLang="es-ES" dirty="0" err="1"/>
              <a:t>slide</a:t>
            </a:r>
            <a:r>
              <a:rPr altLang="es-ES" dirty="0"/>
              <a:t> se </a:t>
            </a:r>
            <a:r>
              <a:rPr altLang="es-ES" b="1" dirty="0"/>
              <a:t>debe usar </a:t>
            </a:r>
            <a:r>
              <a:rPr altLang="es-ES" dirty="0"/>
              <a:t>para </a:t>
            </a:r>
            <a:r>
              <a:rPr altLang="es-ES" b="1" dirty="0" err="1"/>
              <a:t>imágen</a:t>
            </a:r>
            <a:r>
              <a:rPr altLang="es-ES" b="1" dirty="0"/>
              <a:t> y texto 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Secciones</a:t>
            </a:r>
            <a:endParaRPr altLang="es-ES" dirty="0"/>
          </a:p>
          <a:p>
            <a:pPr eaLnBrk="1" hangingPunct="1"/>
            <a:r>
              <a:rPr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 dirty="0"/>
          </a:p>
          <a:p>
            <a:pPr eaLnBrk="1" hangingPunct="1"/>
            <a:r>
              <a:rPr altLang="es-ES" b="1" dirty="0"/>
              <a:t>Notas</a:t>
            </a:r>
          </a:p>
          <a:p>
            <a:pPr eaLnBrk="1" hangingPunct="1"/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Colores coordinados </a:t>
            </a:r>
          </a:p>
          <a:p>
            <a:pPr eaLnBrk="1" hangingPunct="1"/>
            <a:r>
              <a:rPr altLang="es-ES" dirty="0"/>
              <a:t>Preste especial atención a los gráficos, diagramas y cuadros de texto. </a:t>
            </a:r>
          </a:p>
          <a:p>
            <a:pPr eaLnBrk="1" hangingPunct="1"/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Gráficos y tablas</a:t>
            </a:r>
          </a:p>
          <a:p>
            <a:pPr eaLnBrk="1" hangingPunct="1"/>
            <a:r>
              <a:rPr altLang="es-ES" dirty="0"/>
              <a:t>En breve: si es posible, use colores y estilos uniformes y que no distraigan.</a:t>
            </a:r>
          </a:p>
          <a:p>
            <a:pPr eaLnBrk="1" hangingPunct="1"/>
            <a:r>
              <a:rPr altLang="es-ES" dirty="0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 dirty="0"/>
          </a:p>
          <a:p>
            <a:pPr eaLnBrk="1" hangingPunct="1"/>
            <a:r>
              <a:rPr altLang="es-ES" b="1" dirty="0"/>
              <a:t>Derechos de autor</a:t>
            </a:r>
          </a:p>
          <a:p>
            <a:pPr eaLnBrk="1" hangingPunct="1"/>
            <a:r>
              <a:rPr altLang="es-ES" dirty="0"/>
              <a:t>Digite la fuente de donde toma la imagen</a:t>
            </a:r>
          </a:p>
          <a:p>
            <a:pPr eaLnBrk="1" hangingPunct="1"/>
            <a:endParaRPr altLang="es-ES" dirty="0"/>
          </a:p>
          <a:p>
            <a:endParaRPr altLang="es-ES" dirty="0"/>
          </a:p>
          <a:p>
            <a:endParaRPr altLang="es-ES" dirty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110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879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090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se </a:t>
            </a:r>
            <a:r>
              <a:rPr altLang="es-ES" b="1"/>
              <a:t>debe usar </a:t>
            </a:r>
            <a:r>
              <a:rPr altLang="es-ES"/>
              <a:t>para </a:t>
            </a:r>
            <a:r>
              <a:rPr altLang="es-ES" b="1"/>
              <a:t>imágen y texto 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Secciones</a:t>
            </a:r>
            <a:endParaRPr altLang="es-ES"/>
          </a:p>
          <a:p>
            <a:pPr eaLnBrk="1" hangingPunct="1"/>
            <a:r>
              <a:rPr altLang="es-ES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altLang="es-ES" b="1"/>
          </a:p>
          <a:p>
            <a:pPr eaLnBrk="1" hangingPunct="1"/>
            <a:r>
              <a:rPr altLang="es-ES" b="1"/>
              <a:t>Notas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Derechos de autor</a:t>
            </a:r>
          </a:p>
          <a:p>
            <a:pPr eaLnBrk="1" hangingPunct="1"/>
            <a:r>
              <a:rPr altLang="es-ES"/>
              <a:t>Digite la fuente de donde toma la imagen</a:t>
            </a:r>
          </a:p>
          <a:p>
            <a:pPr eaLnBrk="1" hangingPunct="1"/>
            <a:endParaRPr altLang="es-ES"/>
          </a:p>
          <a:p>
            <a:endParaRPr altLang="es-ES"/>
          </a:p>
          <a:p>
            <a:endParaRPr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DCB5FFB-8795-4993-8EE8-809D35EDF101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6997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201863"/>
            <a:ext cx="9180513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4298950"/>
            <a:ext cx="6259512" cy="4460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84228" y="2137420"/>
            <a:ext cx="8280260" cy="112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538" y="2190750"/>
            <a:ext cx="4716462" cy="11001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5018088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018088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110163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171582"/>
            <a:ext cx="4320480" cy="108977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2497138"/>
            <a:ext cx="2070100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2195736" y="157427"/>
            <a:ext cx="6697439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2617473"/>
            <a:ext cx="1720850" cy="73876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88" y="704850"/>
            <a:ext cx="4641850" cy="4206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1597" y="1537354"/>
            <a:ext cx="4572000" cy="354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8"/>
          </p:nvPr>
        </p:nvSpPr>
        <p:spPr>
          <a:xfrm>
            <a:off x="4788025" y="157428"/>
            <a:ext cx="4105151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696246"/>
            <a:ext cx="4553257" cy="541075"/>
          </a:xfrm>
          <a:prstGeom prst="rect">
            <a:avLst/>
          </a:prstGeom>
        </p:spPr>
        <p:txBody>
          <a:bodyPr/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11561" y="1297782"/>
            <a:ext cx="3965203" cy="1195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4" y="1117865"/>
            <a:ext cx="8885237" cy="395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376488"/>
            <a:ext cx="9144000" cy="322103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ct val="20000"/>
              </a:spcBef>
              <a:defRPr/>
            </a:pPr>
            <a:endParaRPr lang="es-ES" dirty="0"/>
          </a:p>
        </p:txBody>
      </p:sp>
      <p:pic>
        <p:nvPicPr>
          <p:cNvPr id="3" name="Picture 2" descr="F:\CONTADURIA\CONTADURIA 2015\4. ABRIL\SERVICIO EN LINEA\servicios en linea 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68313" y="2417763"/>
            <a:ext cx="842486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1. Boletín de Deudores Morosos del Estado (BDME)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2. Información financiera, económica, social y ambiental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3. Normatividad contable pública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4. Asistencia y apoyo técnico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5. Solicitud de asignación de código institucional para el envío de la información financiera, económica, social y ambiental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6. Constancias de remisión e inclusión de la información financiera, económica social y ambiental de las entidades en la base de datos de la Contaduría General de la Nación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7. Emisión de conceptos y soluciones de consultas</a:t>
            </a:r>
          </a:p>
          <a:p>
            <a:r>
              <a:rPr lang="es-ES" altLang="es-ES" sz="1800">
                <a:solidFill>
                  <a:schemeClr val="bg1"/>
                </a:solidFill>
                <a:latin typeface="Calibri Light" pitchFamily="34" charset="0"/>
              </a:rPr>
              <a:t>8. Solicitudes específicas de capacitación</a:t>
            </a: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119063" y="5526088"/>
            <a:ext cx="292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000"/>
              <a:t>Cuentas Claras, Estado Transparente</a:t>
            </a: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380288" y="5521325"/>
            <a:ext cx="2232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ES" sz="1000"/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1512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11113"/>
            <a:ext cx="9151937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257175"/>
            <a:ext cx="1422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-11113"/>
            <a:ext cx="2235200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268288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081338" y="3044825"/>
            <a:ext cx="188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 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Contaduria_CGN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19100" y="1717675"/>
            <a:ext cx="828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es-CO" altLang="es-CO" sz="3200" i="1" dirty="0">
                <a:latin typeface="Calibri" pitchFamily="34" charset="0"/>
              </a:rPr>
              <a:t>“POR PERMITIRNOS HACER PÚBLICO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2270" y="841276"/>
            <a:ext cx="599171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kern="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9000" endPos="43000" dir="5400000" sy="-100000" algn="bl" rotWithShape="0"/>
                </a:effectLst>
                <a:latin typeface="Calibri"/>
                <a:cs typeface="+mn-cs"/>
              </a:rPr>
              <a:t>G  r  a  c  i  a  s</a:t>
            </a:r>
          </a:p>
        </p:txBody>
      </p:sp>
      <p:pic>
        <p:nvPicPr>
          <p:cNvPr id="10" name="Picture 4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4683125"/>
            <a:ext cx="520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2974975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532188"/>
            <a:ext cx="4937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5035550"/>
            <a:ext cx="5572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402013" y="2114550"/>
            <a:ext cx="2319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3200" b="1" i="1" dirty="0">
                <a:latin typeface="Calibri" pitchFamily="34" charset="0"/>
                <a:cs typeface="+mn-cs"/>
              </a:rPr>
              <a:t>LO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</a:t>
            </a:r>
            <a:r>
              <a:rPr lang="es-CO" altLang="es-CO" sz="3200" b="1" i="1" dirty="0">
                <a:latin typeface="Calibri" pitchFamily="34" charset="0"/>
                <a:cs typeface="+mn-cs"/>
              </a:rPr>
              <a:t>PÚBLICO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”</a:t>
            </a:r>
          </a:p>
        </p:txBody>
      </p:sp>
      <p:sp>
        <p:nvSpPr>
          <p:cNvPr id="15" name="15 Rectángulo"/>
          <p:cNvSpPr>
            <a:spLocks noChangeArrowheads="1"/>
          </p:cNvSpPr>
          <p:nvPr/>
        </p:nvSpPr>
        <p:spPr bwMode="auto">
          <a:xfrm>
            <a:off x="3641725" y="3544888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 err="1">
                <a:latin typeface="Calibri" pitchFamily="34" charset="0"/>
                <a:cs typeface="+mn-cs"/>
              </a:rPr>
              <a:t>CGNOficial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pic>
        <p:nvPicPr>
          <p:cNvPr id="16" name="Picture 12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4179888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4011613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/>
          <p:cNvSpPr>
            <a:spLocks noChangeArrowheads="1"/>
          </p:cNvSpPr>
          <p:nvPr/>
        </p:nvSpPr>
        <p:spPr bwMode="auto">
          <a:xfrm>
            <a:off x="5435600" y="5173663"/>
            <a:ext cx="2417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727575" y="4657725"/>
            <a:ext cx="301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+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ContaduríaGeneraldelaNaciónCG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20" name="20 Rectángulo"/>
          <p:cNvSpPr>
            <a:spLocks noChangeArrowheads="1"/>
          </p:cNvSpPr>
          <p:nvPr/>
        </p:nvSpPr>
        <p:spPr bwMode="auto">
          <a:xfrm>
            <a:off x="3941763" y="4157663"/>
            <a:ext cx="325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Contaduría-General-de-la-Nación</a:t>
            </a:r>
          </a:p>
        </p:txBody>
      </p:sp>
      <p:sp>
        <p:nvSpPr>
          <p:cNvPr id="54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622632" y="2641476"/>
            <a:ext cx="8081631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ES" sz="1800" b="0" baseline="0" dirty="0" smtClean="0">
                <a:solidFill>
                  <a:schemeClr val="bg1">
                    <a:lumMod val="50000"/>
                  </a:schemeClr>
                </a:solidFill>
                <a:latin typeface="Sylfaen"/>
                <a:ea typeface="+mn-ea"/>
                <a:cs typeface="+mn-cs"/>
              </a:defRPr>
            </a:lvl1pPr>
            <a:lvl4pPr marL="1371600" indent="0" algn="ctr">
              <a:buNone/>
              <a:defRPr sz="1600"/>
            </a:lvl4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22" name="21 Imagen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3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8" grpId="0"/>
      <p:bldP spid="19" grpId="0"/>
      <p:bldP spid="20" grpId="0"/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80" y="7916"/>
            <a:ext cx="9132152" cy="388169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3" y="3318223"/>
            <a:ext cx="9132152" cy="240218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797717"/>
            <a:ext cx="2875779" cy="3721596"/>
          </a:xfrm>
          <a:prstGeom prst="rect">
            <a:avLst/>
          </a:prstGeom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364085" y="4180940"/>
            <a:ext cx="3648075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  <a:endParaRPr lang="es-ES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0" r:id="rId10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72008" y="625252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Composición del Activo 2015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297712"/>
              </p:ext>
            </p:extLst>
          </p:nvPr>
        </p:nvGraphicFramePr>
        <p:xfrm>
          <a:off x="1115616" y="1201316"/>
          <a:ext cx="64807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9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 bwMode="auto">
          <a:xfrm>
            <a:off x="5722312" y="4871544"/>
            <a:ext cx="3419872" cy="8412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809418" y="120229"/>
            <a:ext cx="7824423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>
                <a:solidFill>
                  <a:srgbClr val="FFFFFF"/>
                </a:solidFill>
              </a:rPr>
              <a:t>Conceptos más representativos de los Activos del Nivel Nacional 2015</a:t>
            </a:r>
            <a:endParaRPr lang="es-ES" altLang="es-ES" sz="2800" dirty="0">
              <a:solidFill>
                <a:srgbClr val="FFFFFF"/>
              </a:solidFill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636193511"/>
              </p:ext>
            </p:extLst>
          </p:nvPr>
        </p:nvGraphicFramePr>
        <p:xfrm>
          <a:off x="0" y="1044278"/>
          <a:ext cx="3779912" cy="339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858426316"/>
              </p:ext>
            </p:extLst>
          </p:nvPr>
        </p:nvGraphicFramePr>
        <p:xfrm>
          <a:off x="4716016" y="1035092"/>
          <a:ext cx="4440796" cy="371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2587544623"/>
              </p:ext>
            </p:extLst>
          </p:nvPr>
        </p:nvGraphicFramePr>
        <p:xfrm>
          <a:off x="2555776" y="2125365"/>
          <a:ext cx="3792270" cy="353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296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72008" y="625252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Composición del Pasivo 2015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60046"/>
              </p:ext>
            </p:extLst>
          </p:nvPr>
        </p:nvGraphicFramePr>
        <p:xfrm>
          <a:off x="755576" y="1129308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1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 bwMode="auto">
          <a:xfrm>
            <a:off x="5722312" y="4871544"/>
            <a:ext cx="3419872" cy="8412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809418" y="120229"/>
            <a:ext cx="7824423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>
                <a:solidFill>
                  <a:srgbClr val="FFFFFF"/>
                </a:solidFill>
              </a:rPr>
              <a:t>Conceptos más representativos de los Pasivos del Nivel Nacional 2015</a:t>
            </a:r>
            <a:endParaRPr lang="es-ES" altLang="es-ES" sz="2800" dirty="0">
              <a:solidFill>
                <a:srgbClr val="FFFFFF"/>
              </a:solidFill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696062149"/>
              </p:ext>
            </p:extLst>
          </p:nvPr>
        </p:nvGraphicFramePr>
        <p:xfrm>
          <a:off x="0" y="1044278"/>
          <a:ext cx="3779912" cy="3397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2792287102"/>
              </p:ext>
            </p:extLst>
          </p:nvPr>
        </p:nvGraphicFramePr>
        <p:xfrm>
          <a:off x="4716016" y="1035092"/>
          <a:ext cx="4440796" cy="371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Gráfico 31"/>
          <p:cNvGraphicFramePr/>
          <p:nvPr>
            <p:extLst>
              <p:ext uri="{D42A27DB-BD31-4B8C-83A1-F6EECF244321}">
                <p14:modId xmlns:p14="http://schemas.microsoft.com/office/powerpoint/2010/main" val="4261084292"/>
              </p:ext>
            </p:extLst>
          </p:nvPr>
        </p:nvGraphicFramePr>
        <p:xfrm>
          <a:off x="2555776" y="2125365"/>
          <a:ext cx="3792270" cy="353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005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144016" y="697260"/>
            <a:ext cx="5508104" cy="3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kern="0" dirty="0"/>
              <a:t>Evolución conceptos Pasivo pensional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867410"/>
              </p:ext>
            </p:extLst>
          </p:nvPr>
        </p:nvGraphicFramePr>
        <p:xfrm>
          <a:off x="1115616" y="913284"/>
          <a:ext cx="7344815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8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-36512" y="683404"/>
            <a:ext cx="5508104" cy="9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300" kern="0" dirty="0"/>
              <a:t>Acciones Judiciales contra la Nación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88012" y="4174628"/>
            <a:ext cx="445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Entidades con mayores variaciones por concepto de Pretensiones:</a:t>
            </a:r>
          </a:p>
          <a:p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Ministerio de Defensa Nacional 	           $604.931,8 MM</a:t>
            </a:r>
          </a:p>
          <a:p>
            <a:pPr marL="342900" indent="-342900">
              <a:buFontTx/>
              <a:buChar char="-"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Ministerio de Hacienda y Crédito Público:     $271.047,4 MM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50607588"/>
              </p:ext>
            </p:extLst>
          </p:nvPr>
        </p:nvGraphicFramePr>
        <p:xfrm>
          <a:off x="-234404" y="0"/>
          <a:ext cx="7542708" cy="570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5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179512" y="683404"/>
            <a:ext cx="5508104" cy="9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300" kern="0" dirty="0"/>
              <a:t>  Patrimonio Nivel Nacional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181541"/>
              </p:ext>
            </p:extLst>
          </p:nvPr>
        </p:nvGraphicFramePr>
        <p:xfrm>
          <a:off x="45186" y="1158384"/>
          <a:ext cx="4022758" cy="378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943438"/>
              </p:ext>
            </p:extLst>
          </p:nvPr>
        </p:nvGraphicFramePr>
        <p:xfrm>
          <a:off x="4141004" y="1158384"/>
          <a:ext cx="4976900" cy="374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66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144016" y="755412"/>
            <a:ext cx="5508104" cy="3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1800" kern="0" dirty="0"/>
              <a:t>Impacto por la Transición (Res. 743 de 2013)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52775"/>
              </p:ext>
            </p:extLst>
          </p:nvPr>
        </p:nvGraphicFramePr>
        <p:xfrm>
          <a:off x="539552" y="1201314"/>
          <a:ext cx="8496944" cy="388844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29978">
                  <a:extLst>
                    <a:ext uri="{9D8B030D-6E8A-4147-A177-3AD203B41FA5}">
                      <a16:colId xmlns:a16="http://schemas.microsoft.com/office/drawing/2014/main" val="3386760178"/>
                    </a:ext>
                  </a:extLst>
                </a:gridCol>
                <a:gridCol w="4105753">
                  <a:extLst>
                    <a:ext uri="{9D8B030D-6E8A-4147-A177-3AD203B41FA5}">
                      <a16:colId xmlns:a16="http://schemas.microsoft.com/office/drawing/2014/main" val="2874752069"/>
                    </a:ext>
                  </a:extLst>
                </a:gridCol>
                <a:gridCol w="1373244">
                  <a:extLst>
                    <a:ext uri="{9D8B030D-6E8A-4147-A177-3AD203B41FA5}">
                      <a16:colId xmlns:a16="http://schemas.microsoft.com/office/drawing/2014/main" val="1212951640"/>
                    </a:ext>
                  </a:extLst>
                </a:gridCol>
                <a:gridCol w="1486380">
                  <a:extLst>
                    <a:ext uri="{9D8B030D-6E8A-4147-A177-3AD203B41FA5}">
                      <a16:colId xmlns:a16="http://schemas.microsoft.com/office/drawing/2014/main" val="871560641"/>
                    </a:ext>
                  </a:extLst>
                </a:gridCol>
                <a:gridCol w="1201589">
                  <a:extLst>
                    <a:ext uri="{9D8B030D-6E8A-4147-A177-3AD203B41FA5}">
                      <a16:colId xmlns:a16="http://schemas.microsoft.com/office/drawing/2014/main" val="2421054648"/>
                    </a:ext>
                  </a:extLst>
                </a:gridCol>
              </a:tblGrid>
              <a:tr h="270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No.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ENTIDAD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INCREMENTOS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DISMINUCIONES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VALOR NETO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8496751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Ecopetrol S.A.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6.975,5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6.975,5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518955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>
                          <a:effectLst/>
                        </a:rPr>
                        <a:t>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La Previsora S.A. (Compañía de Seguros Generales)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(3,7)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(3,7)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66261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Fiduciaria Agraria S.A.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2,6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2,6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63945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Banco Agrario de Colombia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(33,7)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(33,7)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47819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5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Polipropileno del Caribe S.A.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175,8 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175,8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453770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Bioenergy S.A.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(40,3)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(40,3)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47934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7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Oleoducto de Colombia S.A.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548,7 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548,7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995577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8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Refinería de Cartagena S.A.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626,4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626,4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23421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9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Oleoducto Central S.A.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1.209,0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1.209,0 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541819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10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Bioenergy Zona Franca S.A.S.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 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(20,3)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(20,3)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794251"/>
                  </a:ext>
                </a:extLst>
              </a:tr>
              <a:tr h="2683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Compounding and Masterbatching Industry Limitada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15,7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15,7 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18639"/>
                  </a:ext>
                </a:extLst>
              </a:tr>
              <a:tr h="3578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12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Cenit Transporte y Logística de Hidrocarburos S.A.S.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>
                          <a:effectLst/>
                        </a:rPr>
                        <a:t>386,2 </a:t>
                      </a:r>
                      <a:endParaRPr lang="es-CO" sz="12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200" u="none" strike="noStrike" dirty="0">
                          <a:effectLst/>
                        </a:rPr>
                        <a:t>386,2 </a:t>
                      </a:r>
                      <a:endParaRPr lang="es-CO" sz="1200" b="0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39253"/>
                  </a:ext>
                </a:extLst>
              </a:tr>
              <a:tr h="3078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r>
                        <a:rPr lang="es-CO" sz="1600" b="1" u="none" strike="noStrike" dirty="0">
                          <a:effectLst/>
                        </a:rPr>
                        <a:t>TOTAL EFECTO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1" u="none" strike="noStrike" dirty="0">
                          <a:effectLst/>
                        </a:rPr>
                        <a:t>9.939,9 </a:t>
                      </a:r>
                      <a:endParaRPr lang="es-CO" sz="1600" b="1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1" u="none" strike="noStrike" dirty="0">
                          <a:effectLst/>
                        </a:rPr>
                        <a:t>(98,1)</a:t>
                      </a:r>
                      <a:endParaRPr lang="es-CO" sz="1600" b="1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1" u="none" strike="noStrike" dirty="0">
                          <a:effectLst/>
                        </a:rPr>
                        <a:t>9.841,8 </a:t>
                      </a:r>
                      <a:endParaRPr lang="es-CO" sz="1600" b="1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2533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75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144016" y="697260"/>
            <a:ext cx="5508104" cy="9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kern="0" dirty="0"/>
              <a:t>ESTADO DE RESULTADOS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08372"/>
              </p:ext>
            </p:extLst>
          </p:nvPr>
        </p:nvGraphicFramePr>
        <p:xfrm>
          <a:off x="107502" y="1201315"/>
          <a:ext cx="9001001" cy="38164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93909">
                  <a:extLst>
                    <a:ext uri="{9D8B030D-6E8A-4147-A177-3AD203B41FA5}">
                      <a16:colId xmlns:a16="http://schemas.microsoft.com/office/drawing/2014/main" val="1088386725"/>
                    </a:ext>
                  </a:extLst>
                </a:gridCol>
                <a:gridCol w="979593">
                  <a:extLst>
                    <a:ext uri="{9D8B030D-6E8A-4147-A177-3AD203B41FA5}">
                      <a16:colId xmlns:a16="http://schemas.microsoft.com/office/drawing/2014/main" val="781892380"/>
                    </a:ext>
                  </a:extLst>
                </a:gridCol>
                <a:gridCol w="658414">
                  <a:extLst>
                    <a:ext uri="{9D8B030D-6E8A-4147-A177-3AD203B41FA5}">
                      <a16:colId xmlns:a16="http://schemas.microsoft.com/office/drawing/2014/main" val="3265498831"/>
                    </a:ext>
                  </a:extLst>
                </a:gridCol>
                <a:gridCol w="1144195">
                  <a:extLst>
                    <a:ext uri="{9D8B030D-6E8A-4147-A177-3AD203B41FA5}">
                      <a16:colId xmlns:a16="http://schemas.microsoft.com/office/drawing/2014/main" val="3122434042"/>
                    </a:ext>
                  </a:extLst>
                </a:gridCol>
                <a:gridCol w="658414">
                  <a:extLst>
                    <a:ext uri="{9D8B030D-6E8A-4147-A177-3AD203B41FA5}">
                      <a16:colId xmlns:a16="http://schemas.microsoft.com/office/drawing/2014/main" val="403555800"/>
                    </a:ext>
                  </a:extLst>
                </a:gridCol>
                <a:gridCol w="1108062">
                  <a:extLst>
                    <a:ext uri="{9D8B030D-6E8A-4147-A177-3AD203B41FA5}">
                      <a16:colId xmlns:a16="http://schemas.microsoft.com/office/drawing/2014/main" val="1864804674"/>
                    </a:ext>
                  </a:extLst>
                </a:gridCol>
                <a:gridCol w="658414">
                  <a:extLst>
                    <a:ext uri="{9D8B030D-6E8A-4147-A177-3AD203B41FA5}">
                      <a16:colId xmlns:a16="http://schemas.microsoft.com/office/drawing/2014/main" val="3725406921"/>
                    </a:ext>
                  </a:extLst>
                </a:gridCol>
              </a:tblGrid>
              <a:tr h="2798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CONCEPTO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2015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2014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Variación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299530"/>
                  </a:ext>
                </a:extLst>
              </a:tr>
              <a:tr h="27981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% PIB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% PIB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err="1">
                          <a:effectLst/>
                        </a:rPr>
                        <a:t>Abs</a:t>
                      </a:r>
                      <a:r>
                        <a:rPr lang="es-CO" sz="1600" b="1" u="none" strike="noStrike" dirty="0">
                          <a:effectLst/>
                        </a:rPr>
                        <a:t>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b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67967836"/>
                  </a:ext>
                </a:extLst>
              </a:tr>
              <a:tr h="29653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Ingresos operacionales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290.019,4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36,2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289.154,2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38,2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     865,3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0,3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82232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Costo de ventas y operación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64.388,1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8,0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92.869,7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12,3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(28.481,6)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(30,7)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04696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Gastos operacionales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291.728,8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36,4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245.346,6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32,4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46.382,2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18,9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91654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Excedente (déficit) operacional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(66.097,4)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(8,3)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(49.062,1)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(6,5)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(17.035,4)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(34,7)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515705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Ingresos no operacionales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5.329,8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0,7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  6.207,5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0,8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   (877,6)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(14,1)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364281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Gastos no operacionales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2.896,6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0,4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  2.696,8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0,4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    199,8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7,4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02690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Excedente (déficit) no operacional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2.433,2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0,3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    3.510,6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0,5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 (1.077,4)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(30,7)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412208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Excedente (déficit) de actividades ordinarias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(63.664,2)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(7,9)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(45.551,4)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(6,0)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(18.112,8)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39,8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41274"/>
                  </a:ext>
                </a:extLst>
              </a:tr>
              <a:tr h="2123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Partidas extraordinarias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9.527,2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1,2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     529,8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0,1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 8.997,4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…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69136"/>
                  </a:ext>
                </a:extLst>
              </a:tr>
              <a:tr h="29060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Excedente (déficit) antes de ajustes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(54.137,0)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(6,8)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(45.021,6)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(5,9)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 (9.115,4)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20,2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00845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Efecto neto por exposición a la inflación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     (0,5)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(0,0)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         (0,3)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(0,0)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        (0,2)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54,3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0370"/>
                  </a:ext>
                </a:extLst>
              </a:tr>
              <a:tr h="2389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Participación del interés minoritario en los resultados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(934,5)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(0,1)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   1.473,5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0,2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   (2.408,0)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(163,4)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97655"/>
                  </a:ext>
                </a:extLst>
              </a:tr>
              <a:tr h="3065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Excedente o déficit del ejercicio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(53.203,0)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(6,6)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(46.495,5)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(6,1)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           (6.707,5)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1" u="none" strike="noStrike" dirty="0">
                          <a:effectLst/>
                        </a:rPr>
                        <a:t>(14,4)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5" marR="9105" marT="910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8832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5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37220"/>
            <a:ext cx="3869853" cy="502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1512168" y="697260"/>
            <a:ext cx="550810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400" kern="0" dirty="0"/>
              <a:t>Ingresos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953256"/>
              </p:ext>
            </p:extLst>
          </p:nvPr>
        </p:nvGraphicFramePr>
        <p:xfrm>
          <a:off x="899592" y="1201316"/>
          <a:ext cx="67687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934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574898" y="256113"/>
            <a:ext cx="7850187" cy="588715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Ingresos fiscales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42713242"/>
              </p:ext>
            </p:extLst>
          </p:nvPr>
        </p:nvGraphicFramePr>
        <p:xfrm>
          <a:off x="-108520" y="1183432"/>
          <a:ext cx="474389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15328"/>
              </p:ext>
            </p:extLst>
          </p:nvPr>
        </p:nvGraphicFramePr>
        <p:xfrm>
          <a:off x="4255864" y="1183432"/>
          <a:ext cx="4716016" cy="384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309">
                  <a:extLst>
                    <a:ext uri="{9D8B030D-6E8A-4147-A177-3AD203B41FA5}">
                      <a16:colId xmlns:a16="http://schemas.microsoft.com/office/drawing/2014/main" val="2318711162"/>
                    </a:ext>
                  </a:extLst>
                </a:gridCol>
                <a:gridCol w="1093707">
                  <a:extLst>
                    <a:ext uri="{9D8B030D-6E8A-4147-A177-3AD203B41FA5}">
                      <a16:colId xmlns:a16="http://schemas.microsoft.com/office/drawing/2014/main" val="2938841059"/>
                    </a:ext>
                  </a:extLst>
                </a:gridCol>
              </a:tblGrid>
              <a:tr h="98491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b="1" dirty="0"/>
                        <a:t>Principales</a:t>
                      </a:r>
                      <a:r>
                        <a:rPr lang="es-CO" sz="1800" b="1" baseline="0" dirty="0"/>
                        <a:t> Ingresos Tributarios 2015</a:t>
                      </a:r>
                    </a:p>
                    <a:p>
                      <a:pPr algn="ctr"/>
                      <a:r>
                        <a:rPr lang="es-CO" sz="1800" b="1" baseline="0" dirty="0"/>
                        <a:t>(En miles de millones de pesos)</a:t>
                      </a:r>
                      <a:endParaRPr lang="es-CO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05375"/>
                  </a:ext>
                </a:extLst>
              </a:tr>
              <a:tr h="543678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+mn-lt"/>
                        </a:rPr>
                        <a:t>Impuesto al Valor Agregado – IVA 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>
                          <a:latin typeface="+mn-lt"/>
                        </a:rPr>
                        <a:t>$41.220,5</a:t>
                      </a:r>
                      <a:endParaRPr lang="es-C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33441"/>
                  </a:ext>
                </a:extLst>
              </a:tr>
              <a:tr h="487120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+mn-lt"/>
                        </a:rPr>
                        <a:t>Impuesto sobre la renta y complementarios 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latin typeface="+mn-lt"/>
                        </a:rPr>
                        <a:t>$30.734,4</a:t>
                      </a:r>
                      <a:endParaRPr lang="es-C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50830"/>
                  </a:ext>
                </a:extLst>
              </a:tr>
              <a:tr h="516058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+mn-lt"/>
                        </a:rPr>
                        <a:t>Impuesto sobre la renta para la equidad (CREE)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>
                          <a:latin typeface="+mn-lt"/>
                        </a:rPr>
                        <a:t>$8.736,2</a:t>
                      </a:r>
                      <a:endParaRPr lang="es-C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228285"/>
                  </a:ext>
                </a:extLst>
              </a:tr>
              <a:tr h="487120">
                <a:tc>
                  <a:txBody>
                    <a:bodyPr/>
                    <a:lstStyle/>
                    <a:p>
                      <a:r>
                        <a:rPr lang="es-CO" sz="1600" b="1" dirty="0" err="1">
                          <a:latin typeface="+mn-lt"/>
                        </a:rPr>
                        <a:t>Gravámen</a:t>
                      </a:r>
                      <a:r>
                        <a:rPr lang="es-CO" sz="1600" b="1" dirty="0">
                          <a:latin typeface="+mn-lt"/>
                        </a:rPr>
                        <a:t> a los movimientos financieros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>
                          <a:latin typeface="+mn-lt"/>
                        </a:rPr>
                        <a:t>$6.767,0</a:t>
                      </a:r>
                      <a:endParaRPr lang="es-C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834487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r>
                        <a:rPr lang="es-CO" sz="1600" b="1" dirty="0">
                          <a:latin typeface="+mn-lt"/>
                        </a:rPr>
                        <a:t>Impuesto sobre aduana y recargos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>
                          <a:latin typeface="+mn-lt"/>
                        </a:rPr>
                        <a:t>$5.247,0</a:t>
                      </a:r>
                      <a:endParaRPr lang="es-C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92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4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539552" y="39876"/>
            <a:ext cx="7850187" cy="1020763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Otros conceptos representativos de los Ingresos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96860569"/>
              </p:ext>
            </p:extLst>
          </p:nvPr>
        </p:nvGraphicFramePr>
        <p:xfrm>
          <a:off x="-612576" y="1057299"/>
          <a:ext cx="4608730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103899185"/>
              </p:ext>
            </p:extLst>
          </p:nvPr>
        </p:nvGraphicFramePr>
        <p:xfrm>
          <a:off x="2555786" y="1059676"/>
          <a:ext cx="4608502" cy="410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12270"/>
              </p:ext>
            </p:extLst>
          </p:nvPr>
        </p:nvGraphicFramePr>
        <p:xfrm>
          <a:off x="6660232" y="2137420"/>
          <a:ext cx="2365347" cy="293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209">
                  <a:extLst>
                    <a:ext uri="{9D8B030D-6E8A-4147-A177-3AD203B41FA5}">
                      <a16:colId xmlns:a16="http://schemas.microsoft.com/office/drawing/2014/main" val="2318711162"/>
                    </a:ext>
                  </a:extLst>
                </a:gridCol>
                <a:gridCol w="953138">
                  <a:extLst>
                    <a:ext uri="{9D8B030D-6E8A-4147-A177-3AD203B41FA5}">
                      <a16:colId xmlns:a16="http://schemas.microsoft.com/office/drawing/2014/main" val="2938841059"/>
                    </a:ext>
                  </a:extLst>
                </a:gridCol>
              </a:tblGrid>
              <a:tr h="128221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b="1" dirty="0"/>
                        <a:t>*Conceptos de ingresos por productos de</a:t>
                      </a:r>
                      <a:r>
                        <a:rPr lang="es-CO" sz="1400" b="1" baseline="0" dirty="0"/>
                        <a:t> minas y minerales</a:t>
                      </a:r>
                    </a:p>
                    <a:p>
                      <a:pPr algn="ctr"/>
                      <a:r>
                        <a:rPr lang="es-CO" sz="1400" b="0" baseline="0" dirty="0"/>
                        <a:t>(En miles de millones de</a:t>
                      </a:r>
                    </a:p>
                    <a:p>
                      <a:pPr algn="ctr"/>
                      <a:r>
                        <a:rPr lang="es-CO" sz="1400" b="0" baseline="0" dirty="0"/>
                        <a:t> pesos)</a:t>
                      </a:r>
                      <a:endParaRPr lang="es-CO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05375"/>
                  </a:ext>
                </a:extLst>
              </a:tr>
              <a:tr h="517987">
                <a:tc>
                  <a:txBody>
                    <a:bodyPr/>
                    <a:lstStyle/>
                    <a:p>
                      <a:r>
                        <a:rPr lang="es-CO" sz="1400" b="1" dirty="0"/>
                        <a:t>Petróleo crudo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>
                          <a:latin typeface="+mn-lt"/>
                        </a:rPr>
                        <a:t>$22.115,0</a:t>
                      </a:r>
                      <a:endParaRPr lang="es-CO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533441"/>
                  </a:ext>
                </a:extLst>
              </a:tr>
              <a:tr h="391184">
                <a:tc>
                  <a:txBody>
                    <a:bodyPr/>
                    <a:lstStyle/>
                    <a:p>
                      <a:r>
                        <a:rPr lang="es-CO" sz="1400" b="1" dirty="0"/>
                        <a:t>Gas natural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latin typeface="+mn-lt"/>
                        </a:rPr>
                        <a:t>$2.064,7</a:t>
                      </a:r>
                      <a:endParaRPr lang="es-CO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50830"/>
                  </a:ext>
                </a:extLst>
              </a:tr>
              <a:tr h="743505">
                <a:tc>
                  <a:txBody>
                    <a:bodyPr/>
                    <a:lstStyle/>
                    <a:p>
                      <a:r>
                        <a:rPr lang="es-CO" sz="1400" b="1" dirty="0"/>
                        <a:t>Productos</a:t>
                      </a:r>
                      <a:r>
                        <a:rPr lang="es-CO" sz="1400" b="1" baseline="0" dirty="0"/>
                        <a:t> de minas</a:t>
                      </a:r>
                      <a:endParaRPr lang="es-CO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>
                          <a:latin typeface="+mn-lt"/>
                        </a:rPr>
                        <a:t>$52,5</a:t>
                      </a:r>
                      <a:endParaRPr lang="es-CO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228285"/>
                  </a:ext>
                </a:extLst>
              </a:tr>
            </a:tbl>
          </a:graphicData>
        </a:graphic>
      </p:graphicFrame>
      <p:sp>
        <p:nvSpPr>
          <p:cNvPr id="3" name="Flecha curvada hacia abajo 2"/>
          <p:cNvSpPr/>
          <p:nvPr/>
        </p:nvSpPr>
        <p:spPr bwMode="auto">
          <a:xfrm rot="868668">
            <a:off x="5708705" y="767704"/>
            <a:ext cx="2263701" cy="112427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755576" y="290698"/>
            <a:ext cx="7850187" cy="525091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Gastos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174762"/>
              </p:ext>
            </p:extLst>
          </p:nvPr>
        </p:nvGraphicFramePr>
        <p:xfrm>
          <a:off x="755576" y="1057300"/>
          <a:ext cx="62696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4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1531377" y="-1"/>
            <a:ext cx="5985084" cy="1035093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Principales componentes de los Gastos 2015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97976546"/>
              </p:ext>
            </p:extLst>
          </p:nvPr>
        </p:nvGraphicFramePr>
        <p:xfrm>
          <a:off x="17294" y="1035093"/>
          <a:ext cx="3779912" cy="355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02195728"/>
              </p:ext>
            </p:extLst>
          </p:nvPr>
        </p:nvGraphicFramePr>
        <p:xfrm>
          <a:off x="4716016" y="1035092"/>
          <a:ext cx="4440796" cy="371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584417401"/>
              </p:ext>
            </p:extLst>
          </p:nvPr>
        </p:nvGraphicFramePr>
        <p:xfrm>
          <a:off x="2627784" y="2133831"/>
          <a:ext cx="3792270" cy="353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18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395536" y="265212"/>
            <a:ext cx="7850187" cy="648072"/>
          </a:xfrm>
        </p:spPr>
        <p:txBody>
          <a:bodyPr/>
          <a:lstStyle/>
          <a:p>
            <a:pPr>
              <a:defRPr/>
            </a:pPr>
            <a:r>
              <a:rPr lang="es-CO" dirty="0"/>
              <a:t>Costos de ventas y operación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371333"/>
              </p:ext>
            </p:extLst>
          </p:nvPr>
        </p:nvGraphicFramePr>
        <p:xfrm>
          <a:off x="1187624" y="1129308"/>
          <a:ext cx="5725293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7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668448"/>
              </p:ext>
            </p:extLst>
          </p:nvPr>
        </p:nvGraphicFramePr>
        <p:xfrm>
          <a:off x="268982" y="1057301"/>
          <a:ext cx="8604448" cy="3888433"/>
        </p:xfrm>
        <a:graphic>
          <a:graphicData uri="http://schemas.openxmlformats.org/drawingml/2006/table">
            <a:tbl>
              <a:tblPr/>
              <a:tblGrid>
                <a:gridCol w="1451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9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3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PERIODO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DICTAMEN - OPINIÓN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ESTADOS FINANCIEROS AUDITADOS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8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Razonable con salvedad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/>
                        <a:t>Nivel Nacional</a:t>
                      </a:r>
                      <a:r>
                        <a:rPr lang="es-CO" sz="1800" b="0" baseline="0" dirty="0"/>
                        <a:t> (Hacienda Pública Nacional) </a:t>
                      </a:r>
                      <a:endParaRPr lang="es-CO" sz="1800" b="0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8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Razonable con salvedad</a:t>
                      </a:r>
                      <a:endParaRPr lang="en-US" sz="18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/>
                        <a:t>Nivel Nacional</a:t>
                      </a:r>
                      <a:r>
                        <a:rPr lang="es-CO" sz="1800" b="0" baseline="0" dirty="0"/>
                        <a:t> (Hacienda Pública Nacional) </a:t>
                      </a:r>
                      <a:endParaRPr lang="es-CO" sz="1800" b="0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8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Negación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Abstención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/>
                        <a:t>Nivel Nacional</a:t>
                      </a:r>
                      <a:r>
                        <a:rPr lang="es-CO" sz="1800" b="0" baseline="0" dirty="0"/>
                        <a:t> (Hacienda Pública Nacional)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baseline="0" dirty="0"/>
                        <a:t>Sector Público. Con Recursos de Ley</a:t>
                      </a:r>
                      <a:endParaRPr lang="es-CO" sz="1800" b="0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18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Razonable con salvedad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8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Sector Público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en-US" sz="18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Abstención de opinión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/>
                        <a:t>Nivel Nacional</a:t>
                      </a:r>
                      <a:r>
                        <a:rPr lang="es-CO" sz="1800" b="0" baseline="0" dirty="0"/>
                        <a:t> (Hacienda Pública Nacional)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baseline="0" dirty="0"/>
                        <a:t>Sector Público </a:t>
                      </a:r>
                      <a:endParaRPr lang="es-CO" sz="1800" b="0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8 Título"/>
          <p:cNvSpPr>
            <a:spLocks noGrp="1"/>
          </p:cNvSpPr>
          <p:nvPr>
            <p:ph type="ctrTitle"/>
          </p:nvPr>
        </p:nvSpPr>
        <p:spPr bwMode="auto">
          <a:xfrm>
            <a:off x="150813" y="-23787"/>
            <a:ext cx="8742362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/>
              <a:t>Opiniones expresadas por la Contraloría General de la República sobre Balance de la hacienda o balance general</a:t>
            </a:r>
            <a:endParaRPr lang="es-ES" altLang="es-ES" sz="2800" dirty="0"/>
          </a:p>
        </p:txBody>
      </p:sp>
    </p:spTree>
    <p:extLst>
      <p:ext uri="{BB962C8B-B14F-4D97-AF65-F5344CB8AC3E}">
        <p14:creationId xmlns:p14="http://schemas.microsoft.com/office/powerpoint/2010/main" val="37847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 bwMode="auto">
          <a:xfrm>
            <a:off x="5722312" y="4871544"/>
            <a:ext cx="3419872" cy="8412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809418" y="120229"/>
            <a:ext cx="7824423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2800" dirty="0"/>
              <a:t>Análisis de los fundamentos de la Abstención</a:t>
            </a:r>
            <a:endParaRPr lang="es-ES" altLang="es-ES" sz="2800" dirty="0">
              <a:solidFill>
                <a:srgbClr val="FFFFFF"/>
              </a:solidFill>
            </a:endParaRPr>
          </a:p>
        </p:txBody>
      </p:sp>
      <p:sp>
        <p:nvSpPr>
          <p:cNvPr id="37" name="Arco de bloque 36"/>
          <p:cNvSpPr/>
          <p:nvPr/>
        </p:nvSpPr>
        <p:spPr>
          <a:xfrm>
            <a:off x="-3852936" y="508249"/>
            <a:ext cx="5879112" cy="5879112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ángulo 30"/>
          <p:cNvSpPr/>
          <p:nvPr/>
        </p:nvSpPr>
        <p:spPr bwMode="auto">
          <a:xfrm>
            <a:off x="5722312" y="4871544"/>
            <a:ext cx="3419872" cy="8412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809417" y="4450786"/>
            <a:ext cx="8155069" cy="998997"/>
            <a:chOff x="1302750" y="4305457"/>
            <a:chExt cx="7283180" cy="671394"/>
          </a:xfrm>
        </p:grpSpPr>
        <p:sp>
          <p:nvSpPr>
            <p:cNvPr id="56" name="Forma libre 55"/>
            <p:cNvSpPr/>
            <p:nvPr/>
          </p:nvSpPr>
          <p:spPr>
            <a:xfrm>
              <a:off x="2585859" y="4323595"/>
              <a:ext cx="6000071" cy="459684"/>
            </a:xfrm>
            <a:custGeom>
              <a:avLst/>
              <a:gdLst>
                <a:gd name="connsiteX0" fmla="*/ 0 w 6000071"/>
                <a:gd name="connsiteY0" fmla="*/ 0 h 459684"/>
                <a:gd name="connsiteX1" fmla="*/ 6000071 w 6000071"/>
                <a:gd name="connsiteY1" fmla="*/ 0 h 459684"/>
                <a:gd name="connsiteX2" fmla="*/ 6000071 w 6000071"/>
                <a:gd name="connsiteY2" fmla="*/ 459684 h 459684"/>
                <a:gd name="connsiteX3" fmla="*/ 0 w 6000071"/>
                <a:gd name="connsiteY3" fmla="*/ 459684 h 459684"/>
                <a:gd name="connsiteX4" fmla="*/ 0 w 6000071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071" h="459684">
                  <a:moveTo>
                    <a:pt x="0" y="0"/>
                  </a:moveTo>
                  <a:lnTo>
                    <a:pt x="6000071" y="0"/>
                  </a:lnTo>
                  <a:lnTo>
                    <a:pt x="6000071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800" b="1" dirty="0">
                  <a:solidFill>
                    <a:schemeClr val="tx1"/>
                  </a:solidFill>
                </a:rPr>
                <a:t>Se disminuyeron en $3,3 billones.</a:t>
              </a:r>
              <a:endParaRPr lang="es-CO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Elipse 57"/>
            <p:cNvSpPr/>
            <p:nvPr/>
          </p:nvSpPr>
          <p:spPr>
            <a:xfrm>
              <a:off x="1302750" y="4305457"/>
              <a:ext cx="1570411" cy="574605"/>
            </a:xfrm>
            <a:prstGeom prst="ellipse">
              <a:avLst/>
            </a:prstGeom>
          </p:spPr>
          <p:style>
            <a:lnRef idx="2">
              <a:schemeClr val="accent2">
                <a:hueOff val="3745215"/>
                <a:satOff val="-4671"/>
                <a:lumOff val="109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ángulo 58"/>
            <p:cNvSpPr/>
            <p:nvPr/>
          </p:nvSpPr>
          <p:spPr>
            <a:xfrm>
              <a:off x="1549189" y="4392076"/>
              <a:ext cx="107753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s-US" sz="16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Saldos por</a:t>
              </a:r>
            </a:p>
            <a:p>
              <a:pPr lvl="0" algn="ctr"/>
              <a:r>
                <a:rPr lang="es-US" sz="16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conciliar</a:t>
              </a:r>
              <a:endParaRPr lang="es-CO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989594" y="3427917"/>
            <a:ext cx="7974892" cy="1825362"/>
            <a:chOff x="1475656" y="3374969"/>
            <a:chExt cx="7110273" cy="1226765"/>
          </a:xfrm>
        </p:grpSpPr>
        <p:sp>
          <p:nvSpPr>
            <p:cNvPr id="62" name="Forma libre 61"/>
            <p:cNvSpPr/>
            <p:nvPr/>
          </p:nvSpPr>
          <p:spPr>
            <a:xfrm>
              <a:off x="2758764" y="3451416"/>
              <a:ext cx="5827165" cy="459684"/>
            </a:xfrm>
            <a:custGeom>
              <a:avLst/>
              <a:gdLst>
                <a:gd name="connsiteX0" fmla="*/ 0 w 5827165"/>
                <a:gd name="connsiteY0" fmla="*/ 0 h 459684"/>
                <a:gd name="connsiteX1" fmla="*/ 5827165 w 5827165"/>
                <a:gd name="connsiteY1" fmla="*/ 0 h 459684"/>
                <a:gd name="connsiteX2" fmla="*/ 5827165 w 5827165"/>
                <a:gd name="connsiteY2" fmla="*/ 459684 h 459684"/>
                <a:gd name="connsiteX3" fmla="*/ 0 w 5827165"/>
                <a:gd name="connsiteY3" fmla="*/ 459684 h 459684"/>
                <a:gd name="connsiteX4" fmla="*/ 0 w 5827165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7165" h="459684">
                  <a:moveTo>
                    <a:pt x="0" y="0"/>
                  </a:moveTo>
                  <a:lnTo>
                    <a:pt x="5827165" y="0"/>
                  </a:lnTo>
                  <a:lnTo>
                    <a:pt x="5827165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1800" b="1" dirty="0">
                  <a:solidFill>
                    <a:schemeClr val="tx1"/>
                  </a:solidFill>
                </a:rPr>
                <a:t>El cálculo actuarial siempre se ha revelado sin impacto patrimonial</a:t>
              </a:r>
              <a:endParaRPr lang="es-CO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Elipse 62"/>
            <p:cNvSpPr/>
            <p:nvPr/>
          </p:nvSpPr>
          <p:spPr>
            <a:xfrm>
              <a:off x="1475656" y="3384890"/>
              <a:ext cx="1570411" cy="574605"/>
            </a:xfrm>
            <a:prstGeom prst="ellipse">
              <a:avLst/>
            </a:prstGeom>
          </p:spPr>
          <p:style>
            <a:lnRef idx="2">
              <a:schemeClr val="accent2">
                <a:hueOff val="2808911"/>
                <a:satOff val="-3503"/>
                <a:lumOff val="82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4" name="Grupo 63"/>
            <p:cNvGrpSpPr/>
            <p:nvPr/>
          </p:nvGrpSpPr>
          <p:grpSpPr>
            <a:xfrm>
              <a:off x="1513660" y="3374969"/>
              <a:ext cx="1462805" cy="1226765"/>
              <a:chOff x="3810999" y="1921766"/>
              <a:chExt cx="1462805" cy="1226765"/>
            </a:xfrm>
          </p:grpSpPr>
          <p:sp>
            <p:nvSpPr>
              <p:cNvPr id="68" name="Rectángulo 67"/>
              <p:cNvSpPr/>
              <p:nvPr/>
            </p:nvSpPr>
            <p:spPr>
              <a:xfrm>
                <a:off x="3859125" y="1921766"/>
                <a:ext cx="1399525" cy="122676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Rectángulo 70"/>
              <p:cNvSpPr/>
              <p:nvPr/>
            </p:nvSpPr>
            <p:spPr>
              <a:xfrm>
                <a:off x="3810999" y="1973955"/>
                <a:ext cx="1462805" cy="6465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0970" tIns="140970" rIns="140970" bIns="140970" numCol="1" spcCol="1270" anchor="t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1600" b="1" kern="1200" dirty="0"/>
                  <a:t>Fondos de reservas</a:t>
                </a:r>
                <a:endParaRPr lang="es-CO" sz="1600" kern="1200" dirty="0"/>
              </a:p>
            </p:txBody>
          </p:sp>
        </p:grpSp>
      </p:grpSp>
      <p:grpSp>
        <p:nvGrpSpPr>
          <p:cNvPr id="72" name="Grupo 71"/>
          <p:cNvGrpSpPr/>
          <p:nvPr/>
        </p:nvGrpSpPr>
        <p:grpSpPr>
          <a:xfrm>
            <a:off x="989593" y="2504291"/>
            <a:ext cx="7974893" cy="854982"/>
            <a:chOff x="1475656" y="2497460"/>
            <a:chExt cx="7110273" cy="574605"/>
          </a:xfrm>
        </p:grpSpPr>
        <p:sp>
          <p:nvSpPr>
            <p:cNvPr id="73" name="Forma libre 72"/>
            <p:cNvSpPr/>
            <p:nvPr/>
          </p:nvSpPr>
          <p:spPr>
            <a:xfrm>
              <a:off x="2758764" y="2554921"/>
              <a:ext cx="5827165" cy="459684"/>
            </a:xfrm>
            <a:custGeom>
              <a:avLst/>
              <a:gdLst>
                <a:gd name="connsiteX0" fmla="*/ 0 w 5827165"/>
                <a:gd name="connsiteY0" fmla="*/ 0 h 459684"/>
                <a:gd name="connsiteX1" fmla="*/ 5827165 w 5827165"/>
                <a:gd name="connsiteY1" fmla="*/ 0 h 459684"/>
                <a:gd name="connsiteX2" fmla="*/ 5827165 w 5827165"/>
                <a:gd name="connsiteY2" fmla="*/ 459684 h 459684"/>
                <a:gd name="connsiteX3" fmla="*/ 0 w 5827165"/>
                <a:gd name="connsiteY3" fmla="*/ 459684 h 459684"/>
                <a:gd name="connsiteX4" fmla="*/ 0 w 5827165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7165" h="459684">
                  <a:moveTo>
                    <a:pt x="0" y="0"/>
                  </a:moveTo>
                  <a:lnTo>
                    <a:pt x="5827165" y="0"/>
                  </a:lnTo>
                  <a:lnTo>
                    <a:pt x="5827165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1800" b="1" dirty="0">
                  <a:solidFill>
                    <a:schemeClr val="tx1"/>
                  </a:solidFill>
                </a:rPr>
                <a:t>Corresponde a un párrafo introductorio</a:t>
              </a:r>
              <a:endParaRPr lang="es-CO" sz="1800" b="1" dirty="0"/>
            </a:p>
          </p:txBody>
        </p:sp>
        <p:sp>
          <p:nvSpPr>
            <p:cNvPr id="74" name="Elipse 73"/>
            <p:cNvSpPr/>
            <p:nvPr/>
          </p:nvSpPr>
          <p:spPr>
            <a:xfrm>
              <a:off x="1475656" y="2497460"/>
              <a:ext cx="1570411" cy="574605"/>
            </a:xfrm>
            <a:prstGeom prst="ellipse">
              <a:avLst/>
            </a:prstGeom>
          </p:spPr>
          <p:style>
            <a:lnRef idx="2">
              <a:schemeClr val="accent2">
                <a:hueOff val="1872608"/>
                <a:satOff val="-2336"/>
                <a:lumOff val="54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" name="Rectángulo 74"/>
            <p:cNvSpPr/>
            <p:nvPr/>
          </p:nvSpPr>
          <p:spPr>
            <a:xfrm>
              <a:off x="1519539" y="2545685"/>
              <a:ext cx="1399525" cy="520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t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600" b="1" kern="1200" dirty="0"/>
                <a:t>Revelación en notas</a:t>
              </a:r>
              <a:endParaRPr lang="es-CO" sz="1600" kern="1200" dirty="0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871818" y="1561357"/>
            <a:ext cx="8092669" cy="1014129"/>
            <a:chOff x="1302750" y="1642079"/>
            <a:chExt cx="7283180" cy="681563"/>
          </a:xfrm>
        </p:grpSpPr>
        <p:sp>
          <p:nvSpPr>
            <p:cNvPr id="77" name="Forma libre 76"/>
            <p:cNvSpPr/>
            <p:nvPr/>
          </p:nvSpPr>
          <p:spPr>
            <a:xfrm>
              <a:off x="2585859" y="1714730"/>
              <a:ext cx="6000071" cy="459684"/>
            </a:xfrm>
            <a:custGeom>
              <a:avLst/>
              <a:gdLst>
                <a:gd name="connsiteX0" fmla="*/ 0 w 6000071"/>
                <a:gd name="connsiteY0" fmla="*/ 0 h 459684"/>
                <a:gd name="connsiteX1" fmla="*/ 6000071 w 6000071"/>
                <a:gd name="connsiteY1" fmla="*/ 0 h 459684"/>
                <a:gd name="connsiteX2" fmla="*/ 6000071 w 6000071"/>
                <a:gd name="connsiteY2" fmla="*/ 459684 h 459684"/>
                <a:gd name="connsiteX3" fmla="*/ 0 w 6000071"/>
                <a:gd name="connsiteY3" fmla="*/ 459684 h 459684"/>
                <a:gd name="connsiteX4" fmla="*/ 0 w 6000071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071" h="459684">
                  <a:moveTo>
                    <a:pt x="0" y="0"/>
                  </a:moveTo>
                  <a:lnTo>
                    <a:pt x="6000071" y="0"/>
                  </a:lnTo>
                  <a:lnTo>
                    <a:pt x="6000071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000" b="1" dirty="0">
                  <a:solidFill>
                    <a:schemeClr val="tx1"/>
                  </a:solidFill>
                </a:rPr>
                <a:t>El 84,6% presentó opiniones con y sin salvedades. </a:t>
              </a:r>
            </a:p>
          </p:txBody>
        </p:sp>
        <p:sp>
          <p:nvSpPr>
            <p:cNvPr id="78" name="Elipse 77"/>
            <p:cNvSpPr/>
            <p:nvPr/>
          </p:nvSpPr>
          <p:spPr>
            <a:xfrm>
              <a:off x="1302750" y="1642079"/>
              <a:ext cx="1570411" cy="574605"/>
            </a:xfrm>
            <a:prstGeom prst="ellipse">
              <a:avLst/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" name="Rectángulo 78"/>
            <p:cNvSpPr/>
            <p:nvPr/>
          </p:nvSpPr>
          <p:spPr>
            <a:xfrm>
              <a:off x="1385130" y="1738867"/>
              <a:ext cx="13536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CO" sz="1600" b="1" dirty="0">
                  <a:latin typeface="+mn-lt"/>
                </a:rPr>
                <a:t>Auditorias</a:t>
              </a:r>
            </a:p>
            <a:p>
              <a:pPr lvl="0" algn="ctr"/>
              <a:r>
                <a:rPr lang="es-CO" sz="1600" b="1" dirty="0">
                  <a:latin typeface="+mn-lt"/>
                </a:rPr>
                <a:t> individuales</a:t>
              </a:r>
              <a:endParaRPr lang="es-CO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6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8 Título"/>
          <p:cNvSpPr>
            <a:spLocks noGrp="1"/>
          </p:cNvSpPr>
          <p:nvPr>
            <p:ph type="ctrTitle"/>
          </p:nvPr>
        </p:nvSpPr>
        <p:spPr bwMode="auto">
          <a:xfrm>
            <a:off x="150813" y="192237"/>
            <a:ext cx="8742362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/>
              <a:t>Resultado auditorías individuales</a:t>
            </a:r>
            <a:endParaRPr lang="es-ES" alt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82"/>
          <a:stretch/>
        </p:blipFill>
        <p:spPr>
          <a:xfrm>
            <a:off x="323527" y="1057300"/>
            <a:ext cx="8569647" cy="238168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0813" y="3577580"/>
            <a:ext cx="8993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71 entidades de la muestra auditada, que representaron el 84,6% de los activos y el 83,9% de los Pasivos, no presentaron dictamen Adverso o negativo, ni Abstención de opinión. </a:t>
            </a:r>
          </a:p>
          <a:p>
            <a:pPr algn="just"/>
            <a:endParaRPr lang="es-CO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C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 entidades fueron dictaminadas (Adversa o negativa, Con y Sin salvedades), lo que equivale al 93% del total de la muestra auditada.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9512" y="336155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Fuente: Informe de Auditoría CGR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752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31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19" y="3970055"/>
            <a:ext cx="724862" cy="6876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5" name="Rectángulo 34"/>
          <p:cNvSpPr/>
          <p:nvPr/>
        </p:nvSpPr>
        <p:spPr bwMode="auto">
          <a:xfrm>
            <a:off x="5722312" y="4871544"/>
            <a:ext cx="3419872" cy="84127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809418" y="120229"/>
            <a:ext cx="7824423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>
                <a:solidFill>
                  <a:srgbClr val="FFFFFF"/>
                </a:solidFill>
              </a:rPr>
              <a:t>Evolución Cronológica de la Contabilidad Púbica</a:t>
            </a:r>
            <a:br>
              <a:rPr lang="es-ES" sz="2800" dirty="0">
                <a:solidFill>
                  <a:srgbClr val="FFFFFF"/>
                </a:solidFill>
              </a:rPr>
            </a:br>
            <a:r>
              <a:rPr lang="es-ES" sz="2800" dirty="0">
                <a:solidFill>
                  <a:srgbClr val="FFFFFF"/>
                </a:solidFill>
              </a:rPr>
              <a:t>1923 - 2000</a:t>
            </a:r>
            <a:endParaRPr lang="es-ES" altLang="es-ES" sz="2800" dirty="0">
              <a:solidFill>
                <a:srgbClr val="FFFFFF"/>
              </a:solidFill>
            </a:endParaRPr>
          </a:p>
        </p:txBody>
      </p:sp>
      <p:sp>
        <p:nvSpPr>
          <p:cNvPr id="37" name="Arco de bloque 36"/>
          <p:cNvSpPr/>
          <p:nvPr/>
        </p:nvSpPr>
        <p:spPr>
          <a:xfrm>
            <a:off x="-3080400" y="508249"/>
            <a:ext cx="5879112" cy="5879112"/>
          </a:xfrm>
          <a:prstGeom prst="blockArc">
            <a:avLst>
              <a:gd name="adj1" fmla="val 18900000"/>
              <a:gd name="adj2" fmla="val 2700000"/>
              <a:gd name="adj3" fmla="val 36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0" name="Grupo 69"/>
          <p:cNvGrpSpPr/>
          <p:nvPr/>
        </p:nvGrpSpPr>
        <p:grpSpPr>
          <a:xfrm>
            <a:off x="1046020" y="1161460"/>
            <a:ext cx="7961667" cy="759936"/>
            <a:chOff x="809419" y="4711006"/>
            <a:chExt cx="7776511" cy="759936"/>
          </a:xfrm>
        </p:grpSpPr>
        <p:grpSp>
          <p:nvGrpSpPr>
            <p:cNvPr id="60" name="Grupo 59"/>
            <p:cNvGrpSpPr/>
            <p:nvPr/>
          </p:nvGrpSpPr>
          <p:grpSpPr>
            <a:xfrm>
              <a:off x="924628" y="4711006"/>
              <a:ext cx="7661302" cy="759936"/>
              <a:chOff x="924628" y="4711006"/>
              <a:chExt cx="7661302" cy="759936"/>
            </a:xfrm>
          </p:grpSpPr>
          <p:sp>
            <p:nvSpPr>
              <p:cNvPr id="48" name="Forma libre 47"/>
              <p:cNvSpPr/>
              <p:nvPr/>
            </p:nvSpPr>
            <p:spPr>
              <a:xfrm>
                <a:off x="2207737" y="4711006"/>
                <a:ext cx="6378193" cy="759936"/>
              </a:xfrm>
              <a:custGeom>
                <a:avLst/>
                <a:gdLst>
                  <a:gd name="connsiteX0" fmla="*/ 0 w 6378193"/>
                  <a:gd name="connsiteY0" fmla="*/ 0 h 759936"/>
                  <a:gd name="connsiteX1" fmla="*/ 6378193 w 6378193"/>
                  <a:gd name="connsiteY1" fmla="*/ 0 h 759936"/>
                  <a:gd name="connsiteX2" fmla="*/ 6378193 w 6378193"/>
                  <a:gd name="connsiteY2" fmla="*/ 759936 h 759936"/>
                  <a:gd name="connsiteX3" fmla="*/ 0 w 6378193"/>
                  <a:gd name="connsiteY3" fmla="*/ 759936 h 759936"/>
                  <a:gd name="connsiteX4" fmla="*/ 0 w 6378193"/>
                  <a:gd name="connsiteY4" fmla="*/ 0 h 759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8193" h="759936">
                    <a:moveTo>
                      <a:pt x="0" y="0"/>
                    </a:moveTo>
                    <a:lnTo>
                      <a:pt x="6378193" y="0"/>
                    </a:lnTo>
                    <a:lnTo>
                      <a:pt x="6378193" y="759936"/>
                    </a:lnTo>
                    <a:lnTo>
                      <a:pt x="0" y="759936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0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4875" tIns="45720" rIns="45720" bIns="45720" numCol="1" spcCol="1270" anchor="ctr" anchorCtr="0">
                <a:noAutofit/>
              </a:bodyPr>
              <a:lstStyle/>
              <a:p>
                <a:pPr lvl="0" algn="just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altLang="es-CO" sz="2000" b="1" u="none" kern="1200" dirty="0">
                    <a:solidFill>
                      <a:schemeClr val="tx1"/>
                    </a:solidFill>
                  </a:rPr>
                  <a:t>Ley 42. Determina la reorganización de la Contabilidad oficial y la Creación del Departamento de la Contraloría.</a:t>
                </a:r>
                <a:endParaRPr lang="es-CO" sz="20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924628" y="4803672"/>
                <a:ext cx="1570411" cy="667270"/>
              </a:xfrm>
              <a:prstGeom prst="ellipse">
                <a:avLst/>
              </a:prstGeom>
            </p:spPr>
            <p:style>
              <a:lnRef idx="2">
                <a:schemeClr val="accent2">
                  <a:hueOff val="4681519"/>
                  <a:satOff val="-5839"/>
                  <a:lumOff val="1373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50" name="Rectángulo 49"/>
            <p:cNvSpPr/>
            <p:nvPr/>
          </p:nvSpPr>
          <p:spPr>
            <a:xfrm>
              <a:off x="809419" y="4873724"/>
              <a:ext cx="18013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CO" altLang="es-CO" sz="2800" b="1" dirty="0">
                  <a:latin typeface="+mn-lt"/>
                </a:rPr>
                <a:t>1923</a:t>
              </a:r>
              <a:endParaRPr lang="es-CO" sz="2800" dirty="0">
                <a:latin typeface="+mn-lt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424142" y="2262221"/>
            <a:ext cx="7612353" cy="595279"/>
            <a:chOff x="1302750" y="3997306"/>
            <a:chExt cx="7352732" cy="595279"/>
          </a:xfrm>
        </p:grpSpPr>
        <p:sp>
          <p:nvSpPr>
            <p:cNvPr id="46" name="Forma libre 45"/>
            <p:cNvSpPr/>
            <p:nvPr/>
          </p:nvSpPr>
          <p:spPr>
            <a:xfrm>
              <a:off x="2585858" y="3997306"/>
              <a:ext cx="6069624" cy="537819"/>
            </a:xfrm>
            <a:custGeom>
              <a:avLst/>
              <a:gdLst>
                <a:gd name="connsiteX0" fmla="*/ 0 w 6000071"/>
                <a:gd name="connsiteY0" fmla="*/ 0 h 459684"/>
                <a:gd name="connsiteX1" fmla="*/ 6000071 w 6000071"/>
                <a:gd name="connsiteY1" fmla="*/ 0 h 459684"/>
                <a:gd name="connsiteX2" fmla="*/ 6000071 w 6000071"/>
                <a:gd name="connsiteY2" fmla="*/ 459684 h 459684"/>
                <a:gd name="connsiteX3" fmla="*/ 0 w 6000071"/>
                <a:gd name="connsiteY3" fmla="*/ 459684 h 459684"/>
                <a:gd name="connsiteX4" fmla="*/ 0 w 6000071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071" h="459684">
                  <a:moveTo>
                    <a:pt x="0" y="0"/>
                  </a:moveTo>
                  <a:lnTo>
                    <a:pt x="6000071" y="0"/>
                  </a:lnTo>
                  <a:lnTo>
                    <a:pt x="6000071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2000" b="1" kern="120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Art 354 CP. Crea la figura del Contador General de la Nación</a:t>
              </a:r>
              <a:r>
                <a:rPr lang="es-CO" sz="2000" b="1" kern="1200" dirty="0">
                  <a:solidFill>
                    <a:schemeClr val="tx1"/>
                  </a:solidFill>
                  <a:ea typeface="Verdana" pitchFamily="34" charset="0"/>
                  <a:cs typeface="Verdana" pitchFamily="34" charset="0"/>
                </a:rPr>
                <a:t>.</a:t>
              </a:r>
              <a:endParaRPr lang="es-CO" sz="20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Elipse 46"/>
            <p:cNvSpPr/>
            <p:nvPr/>
          </p:nvSpPr>
          <p:spPr>
            <a:xfrm>
              <a:off x="1302750" y="4017980"/>
              <a:ext cx="1570411" cy="574605"/>
            </a:xfrm>
            <a:prstGeom prst="ellipse">
              <a:avLst/>
            </a:prstGeom>
          </p:spPr>
          <p:style>
            <a:lnRef idx="2">
              <a:schemeClr val="accent2">
                <a:hueOff val="3745215"/>
                <a:satOff val="-4671"/>
                <a:lumOff val="109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tángulo 50"/>
            <p:cNvSpPr/>
            <p:nvPr/>
          </p:nvSpPr>
          <p:spPr>
            <a:xfrm>
              <a:off x="1641487" y="3997357"/>
              <a:ext cx="8929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s-US" sz="2800" b="1" dirty="0"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1991</a:t>
              </a:r>
              <a:endParaRPr lang="es-CO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1597049" y="3073524"/>
            <a:ext cx="7460812" cy="1240178"/>
            <a:chOff x="1475656" y="3361556"/>
            <a:chExt cx="7110273" cy="1240178"/>
          </a:xfrm>
        </p:grpSpPr>
        <p:sp>
          <p:nvSpPr>
            <p:cNvPr id="44" name="Forma libre 43"/>
            <p:cNvSpPr/>
            <p:nvPr/>
          </p:nvSpPr>
          <p:spPr>
            <a:xfrm>
              <a:off x="2758764" y="3477936"/>
              <a:ext cx="5827165" cy="459684"/>
            </a:xfrm>
            <a:custGeom>
              <a:avLst/>
              <a:gdLst>
                <a:gd name="connsiteX0" fmla="*/ 0 w 5827165"/>
                <a:gd name="connsiteY0" fmla="*/ 0 h 459684"/>
                <a:gd name="connsiteX1" fmla="*/ 5827165 w 5827165"/>
                <a:gd name="connsiteY1" fmla="*/ 0 h 459684"/>
                <a:gd name="connsiteX2" fmla="*/ 5827165 w 5827165"/>
                <a:gd name="connsiteY2" fmla="*/ 459684 h 459684"/>
                <a:gd name="connsiteX3" fmla="*/ 0 w 5827165"/>
                <a:gd name="connsiteY3" fmla="*/ 459684 h 459684"/>
                <a:gd name="connsiteX4" fmla="*/ 0 w 5827165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7165" h="459684">
                  <a:moveTo>
                    <a:pt x="0" y="0"/>
                  </a:moveTo>
                  <a:lnTo>
                    <a:pt x="5827165" y="0"/>
                  </a:lnTo>
                  <a:lnTo>
                    <a:pt x="5827165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000" b="1" dirty="0">
                  <a:solidFill>
                    <a:schemeClr val="tx1"/>
                  </a:solidFill>
                </a:rPr>
                <a:t>Expedición del Primer CGC -   </a:t>
              </a:r>
              <a:r>
                <a:rPr lang="es-CO" sz="2000" b="1" kern="1200" dirty="0">
                  <a:solidFill>
                    <a:schemeClr val="tx1"/>
                  </a:solidFill>
                </a:rPr>
                <a:t>Res. 4444.</a:t>
              </a:r>
            </a:p>
          </p:txBody>
        </p:sp>
        <p:sp>
          <p:nvSpPr>
            <p:cNvPr id="45" name="Elipse 44"/>
            <p:cNvSpPr/>
            <p:nvPr/>
          </p:nvSpPr>
          <p:spPr>
            <a:xfrm>
              <a:off x="1475656" y="3435023"/>
              <a:ext cx="1570411" cy="574605"/>
            </a:xfrm>
            <a:prstGeom prst="ellipse">
              <a:avLst/>
            </a:prstGeom>
          </p:spPr>
          <p:style>
            <a:lnRef idx="2">
              <a:schemeClr val="accent2">
                <a:hueOff val="2808911"/>
                <a:satOff val="-3503"/>
                <a:lumOff val="82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2" name="Grupo 51"/>
            <p:cNvGrpSpPr/>
            <p:nvPr/>
          </p:nvGrpSpPr>
          <p:grpSpPr>
            <a:xfrm>
              <a:off x="1513660" y="3361556"/>
              <a:ext cx="1447651" cy="1240178"/>
              <a:chOff x="3810999" y="1908353"/>
              <a:chExt cx="1447651" cy="1240178"/>
            </a:xfrm>
          </p:grpSpPr>
          <p:sp>
            <p:nvSpPr>
              <p:cNvPr id="53" name="Rectángulo 52"/>
              <p:cNvSpPr/>
              <p:nvPr/>
            </p:nvSpPr>
            <p:spPr>
              <a:xfrm>
                <a:off x="3859125" y="1921766"/>
                <a:ext cx="1399525" cy="122676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Rectángulo 53"/>
              <p:cNvSpPr/>
              <p:nvPr/>
            </p:nvSpPr>
            <p:spPr>
              <a:xfrm>
                <a:off x="3810999" y="1908353"/>
                <a:ext cx="1399525" cy="12267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0970" tIns="140970" rIns="140970" bIns="140970" numCol="1" spcCol="1270" anchor="t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CO" sz="2800" b="1" kern="1200" dirty="0"/>
                  <a:t>1995</a:t>
                </a:r>
                <a:endParaRPr lang="es-CO" sz="2800" kern="1200" dirty="0"/>
              </a:p>
            </p:txBody>
          </p:sp>
        </p:grpSp>
      </p:grpSp>
      <p:grpSp>
        <p:nvGrpSpPr>
          <p:cNvPr id="66" name="Grupo 65"/>
          <p:cNvGrpSpPr/>
          <p:nvPr/>
        </p:nvGrpSpPr>
        <p:grpSpPr>
          <a:xfrm>
            <a:off x="1597048" y="3937620"/>
            <a:ext cx="7427681" cy="1226765"/>
            <a:chOff x="1475656" y="4009628"/>
            <a:chExt cx="7110273" cy="1226765"/>
          </a:xfrm>
        </p:grpSpPr>
        <p:sp>
          <p:nvSpPr>
            <p:cNvPr id="42" name="Forma libre 41"/>
            <p:cNvSpPr/>
            <p:nvPr/>
          </p:nvSpPr>
          <p:spPr>
            <a:xfrm>
              <a:off x="2758764" y="4183346"/>
              <a:ext cx="5827165" cy="459684"/>
            </a:xfrm>
            <a:custGeom>
              <a:avLst/>
              <a:gdLst>
                <a:gd name="connsiteX0" fmla="*/ 0 w 5827165"/>
                <a:gd name="connsiteY0" fmla="*/ 0 h 459684"/>
                <a:gd name="connsiteX1" fmla="*/ 5827165 w 5827165"/>
                <a:gd name="connsiteY1" fmla="*/ 0 h 459684"/>
                <a:gd name="connsiteX2" fmla="*/ 5827165 w 5827165"/>
                <a:gd name="connsiteY2" fmla="*/ 459684 h 459684"/>
                <a:gd name="connsiteX3" fmla="*/ 0 w 5827165"/>
                <a:gd name="connsiteY3" fmla="*/ 459684 h 459684"/>
                <a:gd name="connsiteX4" fmla="*/ 0 w 5827165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7165" h="459684">
                  <a:moveTo>
                    <a:pt x="0" y="0"/>
                  </a:moveTo>
                  <a:lnTo>
                    <a:pt x="5827165" y="0"/>
                  </a:lnTo>
                  <a:lnTo>
                    <a:pt x="5827165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872608"/>
                <a:satOff val="-2336"/>
                <a:lumOff val="549"/>
                <a:alphaOff val="0"/>
              </a:schemeClr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000" b="1" dirty="0">
                  <a:solidFill>
                    <a:schemeClr val="tx1"/>
                  </a:solidFill>
                </a:rPr>
                <a:t>La Ley 298 crea la UAE CGN.</a:t>
              </a:r>
              <a:endParaRPr lang="es-CO" sz="2000" b="1" dirty="0"/>
            </a:p>
          </p:txBody>
        </p:sp>
        <p:sp>
          <p:nvSpPr>
            <p:cNvPr id="43" name="Elipse 42"/>
            <p:cNvSpPr/>
            <p:nvPr/>
          </p:nvSpPr>
          <p:spPr>
            <a:xfrm>
              <a:off x="1475656" y="4081636"/>
              <a:ext cx="1570411" cy="574605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>
                <a:hueOff val="1872608"/>
                <a:satOff val="-2336"/>
                <a:lumOff val="54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ángulo 54"/>
            <p:cNvSpPr/>
            <p:nvPr/>
          </p:nvSpPr>
          <p:spPr>
            <a:xfrm>
              <a:off x="1561098" y="4009628"/>
              <a:ext cx="1399525" cy="122676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t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b="1" kern="1200" dirty="0"/>
                <a:t>1996</a:t>
              </a:r>
              <a:endParaRPr lang="es-CO" sz="2800" kern="1200" dirty="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1496151" y="4875183"/>
            <a:ext cx="7540345" cy="574605"/>
            <a:chOff x="1302750" y="1705372"/>
            <a:chExt cx="7283180" cy="574605"/>
          </a:xfrm>
        </p:grpSpPr>
        <p:sp>
          <p:nvSpPr>
            <p:cNvPr id="40" name="Forma libre 39"/>
            <p:cNvSpPr/>
            <p:nvPr/>
          </p:nvSpPr>
          <p:spPr>
            <a:xfrm>
              <a:off x="2585859" y="1762832"/>
              <a:ext cx="6000071" cy="459684"/>
            </a:xfrm>
            <a:custGeom>
              <a:avLst/>
              <a:gdLst>
                <a:gd name="connsiteX0" fmla="*/ 0 w 6000071"/>
                <a:gd name="connsiteY0" fmla="*/ 0 h 459684"/>
                <a:gd name="connsiteX1" fmla="*/ 6000071 w 6000071"/>
                <a:gd name="connsiteY1" fmla="*/ 0 h 459684"/>
                <a:gd name="connsiteX2" fmla="*/ 6000071 w 6000071"/>
                <a:gd name="connsiteY2" fmla="*/ 459684 h 459684"/>
                <a:gd name="connsiteX3" fmla="*/ 0 w 6000071"/>
                <a:gd name="connsiteY3" fmla="*/ 459684 h 459684"/>
                <a:gd name="connsiteX4" fmla="*/ 0 w 6000071"/>
                <a:gd name="connsiteY4" fmla="*/ 0 h 45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071" h="459684">
                  <a:moveTo>
                    <a:pt x="0" y="0"/>
                  </a:moveTo>
                  <a:lnTo>
                    <a:pt x="6000071" y="0"/>
                  </a:lnTo>
                  <a:lnTo>
                    <a:pt x="6000071" y="459684"/>
                  </a:lnTo>
                  <a:lnTo>
                    <a:pt x="0" y="459684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4875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000" b="1" dirty="0">
                  <a:solidFill>
                    <a:schemeClr val="tx1"/>
                  </a:solidFill>
                </a:rPr>
                <a:t>Se actualiza el CGC. Resolución 400</a:t>
              </a:r>
              <a:endParaRPr lang="es-CO" sz="2000" b="1" dirty="0"/>
            </a:p>
          </p:txBody>
        </p:sp>
        <p:sp>
          <p:nvSpPr>
            <p:cNvPr id="41" name="Elipse 40"/>
            <p:cNvSpPr/>
            <p:nvPr/>
          </p:nvSpPr>
          <p:spPr>
            <a:xfrm>
              <a:off x="1302750" y="1705372"/>
              <a:ext cx="1570411" cy="574605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tángulo 56"/>
            <p:cNvSpPr/>
            <p:nvPr/>
          </p:nvSpPr>
          <p:spPr>
            <a:xfrm>
              <a:off x="1604282" y="1728913"/>
              <a:ext cx="915635" cy="52322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txBody>
            <a:bodyPr wrap="none">
              <a:spAutoFit/>
            </a:bodyPr>
            <a:lstStyle/>
            <a:p>
              <a:pPr lvl="0"/>
              <a:r>
                <a:rPr lang="es-CO" sz="2800" b="1" dirty="0">
                  <a:latin typeface="+mn-lt"/>
                </a:rPr>
                <a:t>2000</a:t>
              </a:r>
              <a:endParaRPr lang="es-CO" sz="2800" dirty="0">
                <a:latin typeface="+mn-lt"/>
              </a:endParaRPr>
            </a:p>
          </p:txBody>
        </p:sp>
      </p:grpSp>
      <p:pic>
        <p:nvPicPr>
          <p:cNvPr id="10" name="Picture 6" descr="http://186.116.129.40/induccion/images/foot_lg_cg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32" y="1417340"/>
            <a:ext cx="90078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30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9343">
            <a:off x="2052853" y="212669"/>
            <a:ext cx="3968455" cy="514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0" y="1201316"/>
            <a:ext cx="901858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005843"/>
                </a:solidFill>
                <a:effectLst/>
                <a:latin typeface="+mj-lt"/>
                <a:ea typeface="Times New Roman"/>
                <a:cs typeface="Times New Roman"/>
              </a:rPr>
              <a:t>Estados Contables Consolidados</a:t>
            </a:r>
          </a:p>
          <a:p>
            <a:pPr algn="ctr">
              <a:spcAft>
                <a:spcPts val="0"/>
              </a:spcAft>
            </a:pPr>
            <a:endParaRPr lang="es-ES" sz="3200" b="1" dirty="0">
              <a:solidFill>
                <a:srgbClr val="005843"/>
              </a:solidFill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005843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es-ES" sz="3200" b="1" dirty="0">
                <a:solidFill>
                  <a:srgbClr val="005843"/>
                </a:solidFill>
                <a:latin typeface="+mj-lt"/>
                <a:ea typeface="Times New Roman"/>
                <a:cs typeface="Times New Roman"/>
              </a:rPr>
              <a:t>NIVEL NACIONAL</a:t>
            </a: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005843"/>
                </a:solidFill>
                <a:latin typeface="+mj-lt"/>
                <a:ea typeface="Times New Roman"/>
                <a:cs typeface="Times New Roman"/>
              </a:rPr>
              <a:t>NIVEL TERRITORIAL </a:t>
            </a: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005843"/>
                </a:solidFill>
                <a:latin typeface="+mj-lt"/>
                <a:ea typeface="Times New Roman"/>
                <a:cs typeface="Times New Roman"/>
              </a:rPr>
              <a:t>BANCO DE LA REPÚBLICA </a:t>
            </a:r>
          </a:p>
          <a:p>
            <a:pPr algn="ctr">
              <a:spcAft>
                <a:spcPts val="0"/>
              </a:spcAft>
            </a:pPr>
            <a:r>
              <a:rPr lang="es-ES" sz="3200" b="1" dirty="0">
                <a:solidFill>
                  <a:srgbClr val="005843"/>
                </a:solidFill>
                <a:latin typeface="+mj-lt"/>
                <a:ea typeface="Times New Roman"/>
                <a:cs typeface="Times New Roman"/>
              </a:rPr>
              <a:t> SISTEMA GENERAL DE REGALIAS</a:t>
            </a:r>
            <a:endParaRPr lang="es-CO" sz="3200" b="1" dirty="0">
              <a:solidFill>
                <a:srgbClr val="005843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s-MX" sz="3200" b="1" dirty="0">
              <a:solidFill>
                <a:srgbClr val="005843"/>
              </a:solidFill>
              <a:effectLst/>
              <a:latin typeface="+mj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s-MX" sz="2800" b="1" dirty="0">
                <a:solidFill>
                  <a:srgbClr val="005843"/>
                </a:solidFill>
                <a:effectLst/>
                <a:latin typeface="+mj-lt"/>
                <a:ea typeface="Times New Roman"/>
                <a:cs typeface="Times New Roman"/>
              </a:rPr>
              <a:t>A 31 de diciembre de 2015</a:t>
            </a:r>
            <a:endParaRPr lang="es-CO" sz="2800" dirty="0">
              <a:solidFill>
                <a:srgbClr val="005843"/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7" name="4 Rectángulo"/>
          <p:cNvSpPr/>
          <p:nvPr/>
        </p:nvSpPr>
        <p:spPr bwMode="auto">
          <a:xfrm>
            <a:off x="2335101" y="197768"/>
            <a:ext cx="459921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rPr>
              <a:t>SECTOR PÚBLICO </a:t>
            </a:r>
          </a:p>
        </p:txBody>
      </p:sp>
    </p:spTree>
    <p:extLst>
      <p:ext uri="{BB962C8B-B14F-4D97-AF65-F5344CB8AC3E}">
        <p14:creationId xmlns:p14="http://schemas.microsoft.com/office/powerpoint/2010/main" val="24318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0" y="625252"/>
            <a:ext cx="446563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3200" kern="0" dirty="0"/>
              <a:t>COBERTURA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129308"/>
            <a:ext cx="3384376" cy="409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97260"/>
            <a:ext cx="4680520" cy="439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2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 bwMode="auto">
          <a:xfrm>
            <a:off x="684076" y="217406"/>
            <a:ext cx="7776864" cy="787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INFORMACIÓN POR NIVELES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98293"/>
              </p:ext>
            </p:extLst>
          </p:nvPr>
        </p:nvGraphicFramePr>
        <p:xfrm>
          <a:off x="107504" y="1705372"/>
          <a:ext cx="8856985" cy="261859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89324575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97556757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79269686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043013622"/>
                    </a:ext>
                  </a:extLst>
                </a:gridCol>
                <a:gridCol w="1141855">
                  <a:extLst>
                    <a:ext uri="{9D8B030D-6E8A-4147-A177-3AD203B41FA5}">
                      <a16:colId xmlns:a16="http://schemas.microsoft.com/office/drawing/2014/main" val="2326658520"/>
                    </a:ext>
                  </a:extLst>
                </a:gridCol>
                <a:gridCol w="881224">
                  <a:extLst>
                    <a:ext uri="{9D8B030D-6E8A-4147-A177-3AD203B41FA5}">
                      <a16:colId xmlns:a16="http://schemas.microsoft.com/office/drawing/2014/main" val="1239999257"/>
                    </a:ext>
                  </a:extLst>
                </a:gridCol>
                <a:gridCol w="1101529">
                  <a:extLst>
                    <a:ext uri="{9D8B030D-6E8A-4147-A177-3AD203B41FA5}">
                      <a16:colId xmlns:a16="http://schemas.microsoft.com/office/drawing/2014/main" val="536887543"/>
                    </a:ext>
                  </a:extLst>
                </a:gridCol>
                <a:gridCol w="1123864">
                  <a:extLst>
                    <a:ext uri="{9D8B030D-6E8A-4147-A177-3AD203B41FA5}">
                      <a16:colId xmlns:a16="http://schemas.microsoft.com/office/drawing/2014/main" val="686941564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3683772942"/>
                    </a:ext>
                  </a:extLst>
                </a:gridCol>
              </a:tblGrid>
              <a:tr h="119486">
                <a:tc gridSpan="9"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760385"/>
                  </a:ext>
                </a:extLst>
              </a:tr>
              <a:tr h="17300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</a:t>
                      </a:r>
                      <a:r>
                        <a:rPr lang="es-CO" sz="1200" u="none" strike="noStrike" dirty="0">
                          <a:effectLst/>
                        </a:rPr>
                        <a:t>Miles de millones pesos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073" marR="9073" marT="9073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20838"/>
                  </a:ext>
                </a:extLst>
              </a:tr>
              <a:tr h="77768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CONCEPTO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NIVEL NACIONAL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NIVEL TERRITORIAL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SISTEMA GRAL. REGALÍAS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BANCO DE LA REPÚBLICA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TOTAL AGREGADO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ELIMINACIONES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SECTOR </a:t>
                      </a:r>
                      <a:br>
                        <a:rPr lang="es-ES" sz="1200" u="none" strike="noStrike" dirty="0">
                          <a:effectLst/>
                        </a:rPr>
                      </a:br>
                      <a:r>
                        <a:rPr lang="es-ES" sz="1200" u="none" strike="noStrike" dirty="0">
                          <a:effectLst/>
                        </a:rPr>
                        <a:t>PÚBLICO CONSOLIDADO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PART. / PIB (%)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8264"/>
                  </a:ext>
                </a:extLst>
              </a:tr>
              <a:tr h="99897"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 dirty="0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Andale WT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19224"/>
                  </a:ext>
                </a:extLst>
              </a:tr>
              <a:tr h="285628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ACTIVOS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581.539,1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401.298,8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17.113,2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170.266,3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1.170.217,5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(36.969,4)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1.133.248,1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149,9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07111"/>
                  </a:ext>
                </a:extLst>
              </a:tr>
              <a:tr h="240355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PASIVOS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701.873,1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100.131,4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275,3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107.190,1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909.469,9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(34.107,6)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875.362,3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115,8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6753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INTERÉS MINORITARIO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 17.882,3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   6.325,6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       0,0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            0,0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24.208,0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(3.081,9)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21.126,1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2,8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329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PATRIMONIO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(138.216,3)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>
                          <a:effectLst/>
                        </a:rPr>
                        <a:t>      294.841,8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16.837,9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63.076,3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236.539,7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    220,1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  236.759,7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31,3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3" marR="9073" marT="907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7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2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 bwMode="auto">
          <a:xfrm>
            <a:off x="467544" y="197768"/>
            <a:ext cx="7776864" cy="787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INFORMACIÓN POR NIVELES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91050"/>
              </p:ext>
            </p:extLst>
          </p:nvPr>
        </p:nvGraphicFramePr>
        <p:xfrm>
          <a:off x="98300" y="1561356"/>
          <a:ext cx="8938195" cy="28966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77356">
                  <a:extLst>
                    <a:ext uri="{9D8B030D-6E8A-4147-A177-3AD203B41FA5}">
                      <a16:colId xmlns:a16="http://schemas.microsoft.com/office/drawing/2014/main" val="109693501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22491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07678817"/>
                    </a:ext>
                  </a:extLst>
                </a:gridCol>
                <a:gridCol w="914157">
                  <a:extLst>
                    <a:ext uri="{9D8B030D-6E8A-4147-A177-3AD203B41FA5}">
                      <a16:colId xmlns:a16="http://schemas.microsoft.com/office/drawing/2014/main" val="3302355600"/>
                    </a:ext>
                  </a:extLst>
                </a:gridCol>
                <a:gridCol w="1000152">
                  <a:extLst>
                    <a:ext uri="{9D8B030D-6E8A-4147-A177-3AD203B41FA5}">
                      <a16:colId xmlns:a16="http://schemas.microsoft.com/office/drawing/2014/main" val="1559866597"/>
                    </a:ext>
                  </a:extLst>
                </a:gridCol>
                <a:gridCol w="831705">
                  <a:extLst>
                    <a:ext uri="{9D8B030D-6E8A-4147-A177-3AD203B41FA5}">
                      <a16:colId xmlns:a16="http://schemas.microsoft.com/office/drawing/2014/main" val="3600570806"/>
                    </a:ext>
                  </a:extLst>
                </a:gridCol>
                <a:gridCol w="1126486">
                  <a:extLst>
                    <a:ext uri="{9D8B030D-6E8A-4147-A177-3AD203B41FA5}">
                      <a16:colId xmlns:a16="http://schemas.microsoft.com/office/drawing/2014/main" val="1581389455"/>
                    </a:ext>
                  </a:extLst>
                </a:gridCol>
                <a:gridCol w="1038754">
                  <a:extLst>
                    <a:ext uri="{9D8B030D-6E8A-4147-A177-3AD203B41FA5}">
                      <a16:colId xmlns:a16="http://schemas.microsoft.com/office/drawing/2014/main" val="867847063"/>
                    </a:ext>
                  </a:extLst>
                </a:gridCol>
                <a:gridCol w="705369">
                  <a:extLst>
                    <a:ext uri="{9D8B030D-6E8A-4147-A177-3AD203B41FA5}">
                      <a16:colId xmlns:a16="http://schemas.microsoft.com/office/drawing/2014/main" val="1070070910"/>
                    </a:ext>
                  </a:extLst>
                </a:gridCol>
              </a:tblGrid>
              <a:tr h="43204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Miles de millones pesos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034704"/>
                  </a:ext>
                </a:extLst>
              </a:tr>
              <a:tr h="170814">
                <a:tc gridSpan="9"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82916"/>
                  </a:ext>
                </a:extLst>
              </a:tr>
              <a:tr h="7859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CONCEPTO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NIVEL NACIONAL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NIVEL TERRITORIAL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SISTEMA GRAL. REGALÍAS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BANCO DE LA REPÚBLICA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TOTAL AGREGADO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ELIMINACIONES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SECTOR PÚBLICO CONSOLIDADO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PART. / PIB (%)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68861"/>
                  </a:ext>
                </a:extLst>
              </a:tr>
              <a:tr h="170814"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56361"/>
                  </a:ext>
                </a:extLst>
              </a:tr>
              <a:tr h="17081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INGRESOS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305.504,8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135.809,7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>
                          <a:effectLst/>
                        </a:rPr>
                        <a:t>   10.691,0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       2.665,9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>
                          <a:effectLst/>
                        </a:rPr>
                        <a:t>     454.671,4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  60.687,0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>
                          <a:effectLst/>
                        </a:rPr>
                        <a:t>           393.984,4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52,1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651718"/>
                  </a:ext>
                </a:extLst>
              </a:tr>
              <a:tr h="17081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GASTOS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     294.319,7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91.421,8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     6.681,7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    802,4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393.225,5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  59.242,3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           333.983,1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44,2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83839"/>
                  </a:ext>
                </a:extLst>
              </a:tr>
              <a:tr h="17081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</a:rPr>
                        <a:t>COSTO VENTAS Y OPERACIÓN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       64.388,1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         31.740,3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             0,0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2.258,6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1200" u="none" strike="noStrike" dirty="0">
                          <a:effectLst/>
                        </a:rPr>
                        <a:t>       98.386,9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    1.664,9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96.722,0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12,8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84672"/>
                  </a:ext>
                </a:extLst>
              </a:tr>
              <a:tr h="170814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5246"/>
                  </a:ext>
                </a:extLst>
              </a:tr>
              <a:tr h="364003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</a:rPr>
                        <a:t>RESULTADOS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(53.203,0)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12.647,6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4.009,4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 (395,0)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(36.941,0)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        (220,3)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(36.720,8)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           (4,9)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00" marR="9300" marT="930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54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2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72008" y="625252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BALANCE GENERAL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98470"/>
              </p:ext>
            </p:extLst>
          </p:nvPr>
        </p:nvGraphicFramePr>
        <p:xfrm>
          <a:off x="251523" y="1417334"/>
          <a:ext cx="8712968" cy="338438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139161">
                  <a:extLst>
                    <a:ext uri="{9D8B030D-6E8A-4147-A177-3AD203B41FA5}">
                      <a16:colId xmlns:a16="http://schemas.microsoft.com/office/drawing/2014/main" val="3661863213"/>
                    </a:ext>
                  </a:extLst>
                </a:gridCol>
                <a:gridCol w="1201223">
                  <a:extLst>
                    <a:ext uri="{9D8B030D-6E8A-4147-A177-3AD203B41FA5}">
                      <a16:colId xmlns:a16="http://schemas.microsoft.com/office/drawing/2014/main" val="2384488637"/>
                    </a:ext>
                  </a:extLst>
                </a:gridCol>
                <a:gridCol w="641749">
                  <a:extLst>
                    <a:ext uri="{9D8B030D-6E8A-4147-A177-3AD203B41FA5}">
                      <a16:colId xmlns:a16="http://schemas.microsoft.com/office/drawing/2014/main" val="1351415708"/>
                    </a:ext>
                  </a:extLst>
                </a:gridCol>
                <a:gridCol w="608838">
                  <a:extLst>
                    <a:ext uri="{9D8B030D-6E8A-4147-A177-3AD203B41FA5}">
                      <a16:colId xmlns:a16="http://schemas.microsoft.com/office/drawing/2014/main" val="2146469035"/>
                    </a:ext>
                  </a:extLst>
                </a:gridCol>
                <a:gridCol w="1024328">
                  <a:extLst>
                    <a:ext uri="{9D8B030D-6E8A-4147-A177-3AD203B41FA5}">
                      <a16:colId xmlns:a16="http://schemas.microsoft.com/office/drawing/2014/main" val="3029887364"/>
                    </a:ext>
                  </a:extLst>
                </a:gridCol>
                <a:gridCol w="641749">
                  <a:extLst>
                    <a:ext uri="{9D8B030D-6E8A-4147-A177-3AD203B41FA5}">
                      <a16:colId xmlns:a16="http://schemas.microsoft.com/office/drawing/2014/main" val="2650712222"/>
                    </a:ext>
                  </a:extLst>
                </a:gridCol>
                <a:gridCol w="608838">
                  <a:extLst>
                    <a:ext uri="{9D8B030D-6E8A-4147-A177-3AD203B41FA5}">
                      <a16:colId xmlns:a16="http://schemas.microsoft.com/office/drawing/2014/main" val="2592072204"/>
                    </a:ext>
                  </a:extLst>
                </a:gridCol>
                <a:gridCol w="1217675">
                  <a:extLst>
                    <a:ext uri="{9D8B030D-6E8A-4147-A177-3AD203B41FA5}">
                      <a16:colId xmlns:a16="http://schemas.microsoft.com/office/drawing/2014/main" val="476716839"/>
                    </a:ext>
                  </a:extLst>
                </a:gridCol>
                <a:gridCol w="629407">
                  <a:extLst>
                    <a:ext uri="{9D8B030D-6E8A-4147-A177-3AD203B41FA5}">
                      <a16:colId xmlns:a16="http://schemas.microsoft.com/office/drawing/2014/main" val="2622490404"/>
                    </a:ext>
                  </a:extLst>
                </a:gridCol>
              </a:tblGrid>
              <a:tr h="4965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Miles de millones de pesos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6109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extLst>
                  <a:ext uri="{0D108BD9-81ED-4DB2-BD59-A6C34878D82A}">
                    <a16:rowId xmlns:a16="http://schemas.microsoft.com/office/drawing/2014/main" val="2289522546"/>
                  </a:ext>
                </a:extLst>
              </a:tr>
              <a:tr h="205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CONCEPTO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2015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Variación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50932"/>
                  </a:ext>
                </a:extLst>
              </a:tr>
              <a:tr h="2054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VALOR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% PAR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% PIB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VALOR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% PAR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% PIB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effectLst/>
                        </a:rPr>
                        <a:t>Abs.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extLst>
                  <a:ext uri="{0D108BD9-81ED-4DB2-BD59-A6C34878D82A}">
                    <a16:rowId xmlns:a16="http://schemas.microsoft.com/office/drawing/2014/main" val="336389828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extLst>
                  <a:ext uri="{0D108BD9-81ED-4DB2-BD59-A6C34878D82A}">
                    <a16:rowId xmlns:a16="http://schemas.microsoft.com/office/drawing/2014/main" val="904817339"/>
                  </a:ext>
                </a:extLst>
              </a:tr>
              <a:tr h="35308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Activo 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   1.133.248,1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141,5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  993.772,6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131,2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       139.475,6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14,0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extLst>
                  <a:ext uri="{0D108BD9-81ED-4DB2-BD59-A6C34878D82A}">
                    <a16:rowId xmlns:a16="http://schemas.microsoft.com/office/drawing/2014/main" val="2302905101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Pasivo 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  875.362,3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109,3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841.325,4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111,1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     34.036,9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4,0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extLst>
                  <a:ext uri="{0D108BD9-81ED-4DB2-BD59-A6C34878D82A}">
                    <a16:rowId xmlns:a16="http://schemas.microsoft.com/office/drawing/2014/main" val="863098012"/>
                  </a:ext>
                </a:extLst>
              </a:tr>
              <a:tr h="21967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Interés minoritario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             21.126,1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    100,0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2,6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        22.022,0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    100,0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 dirty="0">
                          <a:effectLst/>
                        </a:rPr>
                        <a:t>2,9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                 (896,0)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(4,1)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extLst>
                  <a:ext uri="{0D108BD9-81ED-4DB2-BD59-A6C34878D82A}">
                    <a16:rowId xmlns:a16="http://schemas.microsoft.com/office/drawing/2014/main" val="404941301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Privado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     21.126,1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2,6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 22.022,0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2,9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          (896,0)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(4,1)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extLst>
                  <a:ext uri="{0D108BD9-81ED-4DB2-BD59-A6C34878D82A}">
                    <a16:rowId xmlns:a16="http://schemas.microsoft.com/office/drawing/2014/main" val="2225880964"/>
                  </a:ext>
                </a:extLst>
              </a:tr>
              <a:tr h="2604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Patrimonio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      236.759,7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29,6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  130.425,2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    100,0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17,2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   106.334,6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u="none" strike="noStrike">
                          <a:effectLst/>
                        </a:rPr>
                        <a:t>81,5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extLst>
                  <a:ext uri="{0D108BD9-81ED-4DB2-BD59-A6C34878D82A}">
                    <a16:rowId xmlns:a16="http://schemas.microsoft.com/office/drawing/2014/main" val="3960307536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extLst>
                  <a:ext uri="{0D108BD9-81ED-4DB2-BD59-A6C34878D82A}">
                    <a16:rowId xmlns:a16="http://schemas.microsoft.com/office/drawing/2014/main" val="4078924790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 dirty="0">
                          <a:effectLst/>
                        </a:rPr>
                        <a:t>Contingencias y Control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extLst>
                  <a:ext uri="{0D108BD9-81ED-4DB2-BD59-A6C34878D82A}">
                    <a16:rowId xmlns:a16="http://schemas.microsoft.com/office/drawing/2014/main" val="3312387151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Cuentas de Orden Deudoras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1.326.593,1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1.259.100,2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      67.492,9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5,4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extLst>
                  <a:ext uri="{0D108BD9-81ED-4DB2-BD59-A6C34878D82A}">
                    <a16:rowId xmlns:a16="http://schemas.microsoft.com/office/drawing/2014/main" val="3843529437"/>
                  </a:ext>
                </a:extLst>
              </a:tr>
              <a:tr h="205467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Cuentas de Orden Acreedoras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3.780.575,7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2.215.006,5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       1.565.569,2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      70,7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53" marR="7653" marT="7653" marB="0" anchor="ctr"/>
                </a:tc>
                <a:extLst>
                  <a:ext uri="{0D108BD9-81ED-4DB2-BD59-A6C34878D82A}">
                    <a16:rowId xmlns:a16="http://schemas.microsoft.com/office/drawing/2014/main" val="3998940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72008" y="609236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Composición del Activo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767237"/>
              </p:ext>
            </p:extLst>
          </p:nvPr>
        </p:nvGraphicFramePr>
        <p:xfrm>
          <a:off x="1637680" y="1041036"/>
          <a:ext cx="576064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97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 bwMode="auto">
          <a:xfrm>
            <a:off x="470559" y="0"/>
            <a:ext cx="7776864" cy="10344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3200" b="1" dirty="0">
                <a:solidFill>
                  <a:schemeClr val="bg1"/>
                </a:solidFill>
                <a:latin typeface="+mj-lt"/>
              </a:rPr>
              <a:t>Conceptos más representativos de los Activos del Sector Público 2015</a:t>
            </a:r>
            <a:endParaRPr kumimoji="0" lang="es-CO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11589082"/>
              </p:ext>
            </p:extLst>
          </p:nvPr>
        </p:nvGraphicFramePr>
        <p:xfrm>
          <a:off x="17294" y="1035093"/>
          <a:ext cx="3779912" cy="355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388144305"/>
              </p:ext>
            </p:extLst>
          </p:nvPr>
        </p:nvGraphicFramePr>
        <p:xfrm>
          <a:off x="4727809" y="1035093"/>
          <a:ext cx="4440796" cy="371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79719334"/>
              </p:ext>
            </p:extLst>
          </p:nvPr>
        </p:nvGraphicFramePr>
        <p:xfrm>
          <a:off x="2627784" y="2133831"/>
          <a:ext cx="3792270" cy="353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97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150118" y="-22820"/>
            <a:ext cx="8742362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800" dirty="0">
                <a:solidFill>
                  <a:srgbClr val="FFFFFF"/>
                </a:solidFill>
              </a:rPr>
              <a:t>Evolución Cronológica de la Contabilidad Púbica</a:t>
            </a:r>
            <a:br>
              <a:rPr lang="es-ES" sz="2800" dirty="0">
                <a:solidFill>
                  <a:srgbClr val="FFFFFF"/>
                </a:solidFill>
              </a:rPr>
            </a:br>
            <a:r>
              <a:rPr lang="es-ES" sz="2800" dirty="0">
                <a:solidFill>
                  <a:srgbClr val="FFFFFF"/>
                </a:solidFill>
              </a:rPr>
              <a:t>2007 - 2017</a:t>
            </a:r>
            <a:endParaRPr lang="es-ES" altLang="es-ES" sz="2800" dirty="0">
              <a:solidFill>
                <a:srgbClr val="FFFFFF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 rot="18832800">
            <a:off x="5858187" y="1828773"/>
            <a:ext cx="70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2">
                    <a:lumMod val="75000"/>
                  </a:schemeClr>
                </a:solidFill>
              </a:rPr>
              <a:t>2015</a:t>
            </a:r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652120" y="4061891"/>
            <a:ext cx="70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2">
                    <a:lumMod val="75000"/>
                  </a:schemeClr>
                </a:solidFill>
              </a:rPr>
              <a:t>2016</a:t>
            </a:r>
            <a:endParaRPr lang="es-E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 rot="2081165">
            <a:off x="6164699" y="5000020"/>
            <a:ext cx="70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 bwMode="auto">
          <a:xfrm rot="156754">
            <a:off x="5751268" y="4779076"/>
            <a:ext cx="3375722" cy="87671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Arco de bloque 15"/>
          <p:cNvSpPr/>
          <p:nvPr/>
        </p:nvSpPr>
        <p:spPr>
          <a:xfrm>
            <a:off x="-4341407" y="-43797"/>
            <a:ext cx="5879112" cy="5879112"/>
          </a:xfrm>
          <a:prstGeom prst="blockArc">
            <a:avLst>
              <a:gd name="adj1" fmla="val 19282872"/>
              <a:gd name="adj2" fmla="val 2700000"/>
              <a:gd name="adj3" fmla="val 367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bre 21"/>
          <p:cNvSpPr/>
          <p:nvPr/>
        </p:nvSpPr>
        <p:spPr>
          <a:xfrm>
            <a:off x="1533767" y="1058267"/>
            <a:ext cx="7560840" cy="827442"/>
          </a:xfrm>
          <a:custGeom>
            <a:avLst/>
            <a:gdLst>
              <a:gd name="connsiteX0" fmla="*/ 0 w 6378193"/>
              <a:gd name="connsiteY0" fmla="*/ 0 h 759936"/>
              <a:gd name="connsiteX1" fmla="*/ 6378193 w 6378193"/>
              <a:gd name="connsiteY1" fmla="*/ 0 h 759936"/>
              <a:gd name="connsiteX2" fmla="*/ 6378193 w 6378193"/>
              <a:gd name="connsiteY2" fmla="*/ 759936 h 759936"/>
              <a:gd name="connsiteX3" fmla="*/ 0 w 6378193"/>
              <a:gd name="connsiteY3" fmla="*/ 759936 h 759936"/>
              <a:gd name="connsiteX4" fmla="*/ 0 w 6378193"/>
              <a:gd name="connsiteY4" fmla="*/ 0 h 75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93" h="759936">
                <a:moveTo>
                  <a:pt x="0" y="0"/>
                </a:moveTo>
                <a:lnTo>
                  <a:pt x="6378193" y="0"/>
                </a:lnTo>
                <a:lnTo>
                  <a:pt x="6378193" y="759936"/>
                </a:lnTo>
                <a:lnTo>
                  <a:pt x="0" y="7599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875" tIns="45720" rIns="45720" bIns="45720" numCol="1" spcCol="1270" anchor="ctr" anchorCtr="0">
            <a:noAutofit/>
          </a:bodyPr>
          <a:lstStyle/>
          <a:p>
            <a:pPr lvl="0"/>
            <a:r>
              <a:rPr lang="es-CO" altLang="es-CO" sz="1800" b="1" dirty="0">
                <a:solidFill>
                  <a:schemeClr val="tx1"/>
                </a:solidFill>
              </a:rPr>
              <a:t>Resoluciones: 354: Adopta el RCP.</a:t>
            </a:r>
          </a:p>
          <a:p>
            <a:pPr lvl="0"/>
            <a:r>
              <a:rPr lang="es-CO" altLang="es-CO" sz="1800" b="1" dirty="0">
                <a:solidFill>
                  <a:schemeClr val="tx1"/>
                </a:solidFill>
              </a:rPr>
              <a:t>                          355: Adopta el PGCP</a:t>
            </a:r>
          </a:p>
          <a:p>
            <a:pPr lvl="0"/>
            <a:r>
              <a:rPr lang="es-CO" altLang="es-CO" sz="1800" b="1" dirty="0">
                <a:solidFill>
                  <a:schemeClr val="tx1"/>
                </a:solidFill>
              </a:rPr>
              <a:t>                          356: Adopta el Manual de procedimientos.</a:t>
            </a:r>
          </a:p>
        </p:txBody>
      </p:sp>
      <p:sp>
        <p:nvSpPr>
          <p:cNvPr id="24" name="Elipse 23"/>
          <p:cNvSpPr/>
          <p:nvPr/>
        </p:nvSpPr>
        <p:spPr>
          <a:xfrm>
            <a:off x="190871" y="1202747"/>
            <a:ext cx="1366415" cy="574633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orma libre 25"/>
          <p:cNvSpPr/>
          <p:nvPr/>
        </p:nvSpPr>
        <p:spPr>
          <a:xfrm>
            <a:off x="1619672" y="1993404"/>
            <a:ext cx="7416824" cy="692307"/>
          </a:xfrm>
          <a:custGeom>
            <a:avLst/>
            <a:gdLst>
              <a:gd name="connsiteX0" fmla="*/ 0 w 6000071"/>
              <a:gd name="connsiteY0" fmla="*/ 0 h 459684"/>
              <a:gd name="connsiteX1" fmla="*/ 6000071 w 6000071"/>
              <a:gd name="connsiteY1" fmla="*/ 0 h 459684"/>
              <a:gd name="connsiteX2" fmla="*/ 6000071 w 6000071"/>
              <a:gd name="connsiteY2" fmla="*/ 459684 h 459684"/>
              <a:gd name="connsiteX3" fmla="*/ 0 w 6000071"/>
              <a:gd name="connsiteY3" fmla="*/ 459684 h 459684"/>
              <a:gd name="connsiteX4" fmla="*/ 0 w 6000071"/>
              <a:gd name="connsiteY4" fmla="*/ 0 h 45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0071" h="459684">
                <a:moveTo>
                  <a:pt x="0" y="0"/>
                </a:moveTo>
                <a:lnTo>
                  <a:pt x="6000071" y="0"/>
                </a:lnTo>
                <a:lnTo>
                  <a:pt x="6000071" y="459684"/>
                </a:lnTo>
                <a:lnTo>
                  <a:pt x="0" y="459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3745215"/>
              <a:satOff val="-4671"/>
              <a:lumOff val="1098"/>
              <a:alphaOff val="0"/>
            </a:schemeClr>
          </a:fillRef>
          <a:effectRef idx="0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875" tIns="45720" rIns="45720" bIns="45720" numCol="1" spcCol="1270" anchor="ctr" anchorCtr="0">
            <a:noAutofit/>
          </a:bodyPr>
          <a:lstStyle/>
          <a:p>
            <a:pPr lvl="0" algn="just"/>
            <a:r>
              <a:rPr lang="es-US" sz="18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Expedición Ley 1314. Convergencia hacia Normas  Internacionales</a:t>
            </a:r>
            <a:r>
              <a:rPr lang="es-CO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27" name="Elipse 26"/>
          <p:cNvSpPr/>
          <p:nvPr/>
        </p:nvSpPr>
        <p:spPr>
          <a:xfrm>
            <a:off x="323528" y="2053850"/>
            <a:ext cx="1356114" cy="659634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hueOff val="3745215"/>
              <a:satOff val="-4671"/>
              <a:lumOff val="109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ángulo 27"/>
          <p:cNvSpPr/>
          <p:nvPr/>
        </p:nvSpPr>
        <p:spPr>
          <a:xfrm>
            <a:off x="486422" y="2169358"/>
            <a:ext cx="91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2000" b="1" dirty="0">
                <a:solidFill>
                  <a:schemeClr val="accent5">
                    <a:lumMod val="75000"/>
                  </a:schemeClr>
                </a:solidFill>
              </a:rPr>
              <a:t>2009</a:t>
            </a:r>
            <a:endParaRPr lang="es-CO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42189" y="1211702"/>
            <a:ext cx="19639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altLang="es-CO" sz="2000" b="1" dirty="0">
                <a:solidFill>
                  <a:schemeClr val="accent5">
                    <a:lumMod val="75000"/>
                  </a:schemeClr>
                </a:solidFill>
              </a:rPr>
              <a:t>2007 </a:t>
            </a:r>
          </a:p>
        </p:txBody>
      </p:sp>
      <p:sp>
        <p:nvSpPr>
          <p:cNvPr id="45" name="Forma libre 44"/>
          <p:cNvSpPr/>
          <p:nvPr/>
        </p:nvSpPr>
        <p:spPr>
          <a:xfrm>
            <a:off x="1904158" y="3865612"/>
            <a:ext cx="3747962" cy="1080120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>
                <a:solidFill>
                  <a:schemeClr val="tx1"/>
                </a:solidFill>
              </a:rPr>
              <a:t>Desarrollo de la Estrategia de Convergencia hacia Normas Internacionales NIIF - NICSP.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>
                <a:solidFill>
                  <a:schemeClr val="tx1"/>
                </a:solidFill>
              </a:rPr>
              <a:t>Se definen 3 Modelos de Contabilidad Pública</a:t>
            </a:r>
          </a:p>
        </p:txBody>
      </p:sp>
      <p:sp>
        <p:nvSpPr>
          <p:cNvPr id="46" name="Forma libre 45"/>
          <p:cNvSpPr/>
          <p:nvPr/>
        </p:nvSpPr>
        <p:spPr>
          <a:xfrm>
            <a:off x="5713651" y="4118925"/>
            <a:ext cx="519517" cy="466767"/>
          </a:xfrm>
          <a:custGeom>
            <a:avLst/>
            <a:gdLst>
              <a:gd name="connsiteX0" fmla="*/ 0 w 1245675"/>
              <a:gd name="connsiteY0" fmla="*/ 27246 h 54492"/>
              <a:gd name="connsiteX1" fmla="*/ 1245675 w 124567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5675" h="54492">
                <a:moveTo>
                  <a:pt x="0" y="27246"/>
                </a:moveTo>
                <a:lnTo>
                  <a:pt x="1245675" y="2724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396" tIns="-3896" rIns="604395" bIns="-389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 kern="1200"/>
          </a:p>
        </p:txBody>
      </p:sp>
      <p:sp>
        <p:nvSpPr>
          <p:cNvPr id="47" name="Forma libre 46"/>
          <p:cNvSpPr/>
          <p:nvPr/>
        </p:nvSpPr>
        <p:spPr>
          <a:xfrm>
            <a:off x="6314089" y="2785492"/>
            <a:ext cx="2794415" cy="889201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>
                <a:solidFill>
                  <a:schemeClr val="tx1"/>
                </a:solidFill>
              </a:rPr>
              <a:t>1. Empresas emisoras de valores, o que captan o administran ahorro del público. Res 743 de dic 23 de 2013</a:t>
            </a:r>
            <a:r>
              <a:rPr lang="es-MX" sz="1400" kern="1200" dirty="0">
                <a:solidFill>
                  <a:schemeClr val="tx1"/>
                </a:solidFill>
              </a:rPr>
              <a:t>. </a:t>
            </a:r>
            <a:endParaRPr lang="es-CO" sz="1400" kern="1200" dirty="0">
              <a:solidFill>
                <a:schemeClr val="tx1"/>
              </a:solidFill>
            </a:endParaRPr>
          </a:p>
        </p:txBody>
      </p:sp>
      <p:sp>
        <p:nvSpPr>
          <p:cNvPr id="48" name="Forma libre 47"/>
          <p:cNvSpPr/>
          <p:nvPr/>
        </p:nvSpPr>
        <p:spPr>
          <a:xfrm rot="1690429">
            <a:off x="5613803" y="4936534"/>
            <a:ext cx="752034" cy="331426"/>
          </a:xfrm>
          <a:custGeom>
            <a:avLst/>
            <a:gdLst>
              <a:gd name="connsiteX0" fmla="*/ 0 w 711360"/>
              <a:gd name="connsiteY0" fmla="*/ 27246 h 54492"/>
              <a:gd name="connsiteX1" fmla="*/ 711360 w 711360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1360" h="54492">
                <a:moveTo>
                  <a:pt x="0" y="27246"/>
                </a:moveTo>
                <a:lnTo>
                  <a:pt x="711360" y="2724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0596" tIns="9462" rIns="350596" bIns="946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 kern="1200"/>
          </a:p>
        </p:txBody>
      </p:sp>
      <p:sp>
        <p:nvSpPr>
          <p:cNvPr id="49" name="Forma libre 48"/>
          <p:cNvSpPr/>
          <p:nvPr/>
        </p:nvSpPr>
        <p:spPr>
          <a:xfrm>
            <a:off x="6300192" y="3758911"/>
            <a:ext cx="2794415" cy="1161501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kern="1200" dirty="0">
                <a:solidFill>
                  <a:schemeClr val="tx1"/>
                </a:solidFill>
              </a:rPr>
              <a:t>2. </a:t>
            </a:r>
            <a:r>
              <a:rPr lang="es-MX" sz="1400" b="1" kern="1200" dirty="0">
                <a:solidFill>
                  <a:schemeClr val="tx1"/>
                </a:solidFill>
              </a:rPr>
              <a:t>Empresas no emisoras de valores, o que no captan o administran ahorro del público. Res 414 de sept 8 de 2014.  </a:t>
            </a:r>
            <a:endParaRPr lang="es-CO" sz="1400" b="1" kern="1200" dirty="0">
              <a:solidFill>
                <a:schemeClr val="tx1"/>
              </a:solidFill>
            </a:endParaRPr>
          </a:p>
        </p:txBody>
      </p:sp>
      <p:sp>
        <p:nvSpPr>
          <p:cNvPr id="50" name="Forma libre 49"/>
          <p:cNvSpPr/>
          <p:nvPr/>
        </p:nvSpPr>
        <p:spPr>
          <a:xfrm rot="8064795">
            <a:off x="5604827" y="3622565"/>
            <a:ext cx="811236" cy="45719"/>
          </a:xfrm>
          <a:custGeom>
            <a:avLst/>
            <a:gdLst>
              <a:gd name="connsiteX0" fmla="*/ 0 w 1245675"/>
              <a:gd name="connsiteY0" fmla="*/ 27246 h 54492"/>
              <a:gd name="connsiteX1" fmla="*/ 1245675 w 1245675"/>
              <a:gd name="connsiteY1" fmla="*/ 27246 h 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5675" h="54492">
                <a:moveTo>
                  <a:pt x="0" y="27246"/>
                </a:moveTo>
                <a:lnTo>
                  <a:pt x="1245675" y="27246"/>
                </a:lnTo>
              </a:path>
            </a:pathLst>
          </a:custGeom>
          <a:noFill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4395" tIns="-3897" rIns="604396" bIns="-389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500" kern="1200"/>
          </a:p>
        </p:txBody>
      </p:sp>
      <p:sp>
        <p:nvSpPr>
          <p:cNvPr id="51" name="Forma libre 50"/>
          <p:cNvSpPr/>
          <p:nvPr/>
        </p:nvSpPr>
        <p:spPr>
          <a:xfrm>
            <a:off x="6314090" y="4986875"/>
            <a:ext cx="2794416" cy="678937"/>
          </a:xfrm>
          <a:custGeom>
            <a:avLst/>
            <a:gdLst>
              <a:gd name="connsiteX0" fmla="*/ 0 w 1778402"/>
              <a:gd name="connsiteY0" fmla="*/ 88920 h 889201"/>
              <a:gd name="connsiteX1" fmla="*/ 88920 w 1778402"/>
              <a:gd name="connsiteY1" fmla="*/ 0 h 889201"/>
              <a:gd name="connsiteX2" fmla="*/ 1689482 w 1778402"/>
              <a:gd name="connsiteY2" fmla="*/ 0 h 889201"/>
              <a:gd name="connsiteX3" fmla="*/ 1778402 w 1778402"/>
              <a:gd name="connsiteY3" fmla="*/ 88920 h 889201"/>
              <a:gd name="connsiteX4" fmla="*/ 1778402 w 1778402"/>
              <a:gd name="connsiteY4" fmla="*/ 800281 h 889201"/>
              <a:gd name="connsiteX5" fmla="*/ 1689482 w 1778402"/>
              <a:gd name="connsiteY5" fmla="*/ 889201 h 889201"/>
              <a:gd name="connsiteX6" fmla="*/ 88920 w 1778402"/>
              <a:gd name="connsiteY6" fmla="*/ 889201 h 889201"/>
              <a:gd name="connsiteX7" fmla="*/ 0 w 1778402"/>
              <a:gd name="connsiteY7" fmla="*/ 800281 h 889201"/>
              <a:gd name="connsiteX8" fmla="*/ 0 w 1778402"/>
              <a:gd name="connsiteY8" fmla="*/ 88920 h 8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02" h="889201">
                <a:moveTo>
                  <a:pt x="0" y="88920"/>
                </a:moveTo>
                <a:cubicBezTo>
                  <a:pt x="0" y="39811"/>
                  <a:pt x="39811" y="0"/>
                  <a:pt x="88920" y="0"/>
                </a:cubicBezTo>
                <a:lnTo>
                  <a:pt x="1689482" y="0"/>
                </a:lnTo>
                <a:cubicBezTo>
                  <a:pt x="1738591" y="0"/>
                  <a:pt x="1778402" y="39811"/>
                  <a:pt x="1778402" y="88920"/>
                </a:cubicBezTo>
                <a:lnTo>
                  <a:pt x="1778402" y="800281"/>
                </a:lnTo>
                <a:cubicBezTo>
                  <a:pt x="1778402" y="849390"/>
                  <a:pt x="1738591" y="889201"/>
                  <a:pt x="1689482" y="889201"/>
                </a:cubicBezTo>
                <a:lnTo>
                  <a:pt x="88920" y="889201"/>
                </a:lnTo>
                <a:cubicBezTo>
                  <a:pt x="39811" y="889201"/>
                  <a:pt x="0" y="849390"/>
                  <a:pt x="0" y="800281"/>
                </a:cubicBezTo>
                <a:lnTo>
                  <a:pt x="0" y="889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94" tIns="32394" rIns="32394" bIns="3239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>
                <a:solidFill>
                  <a:schemeClr val="tx1"/>
                </a:solidFill>
              </a:rPr>
              <a:t>3. Entidades de Gobierno.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400" b="1" kern="1200" dirty="0">
                <a:solidFill>
                  <a:schemeClr val="tx1"/>
                </a:solidFill>
              </a:rPr>
              <a:t>Res 533 de oct 8 de 2015.  </a:t>
            </a:r>
            <a:endParaRPr lang="es-ES" sz="1400" b="1" kern="1200" dirty="0">
              <a:solidFill>
                <a:schemeClr val="tx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179512" y="3937613"/>
            <a:ext cx="1747108" cy="651865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hueOff val="2808911"/>
              <a:satOff val="-3503"/>
              <a:lumOff val="824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upo 32"/>
          <p:cNvGrpSpPr/>
          <p:nvPr/>
        </p:nvGrpSpPr>
        <p:grpSpPr>
          <a:xfrm>
            <a:off x="350712" y="4009621"/>
            <a:ext cx="2205064" cy="2952335"/>
            <a:chOff x="3276598" y="248825"/>
            <a:chExt cx="1982052" cy="2899706"/>
          </a:xfrm>
        </p:grpSpPr>
        <p:sp>
          <p:nvSpPr>
            <p:cNvPr id="34" name="Rectángulo 33"/>
            <p:cNvSpPr/>
            <p:nvPr/>
          </p:nvSpPr>
          <p:spPr>
            <a:xfrm>
              <a:off x="3859125" y="1921766"/>
              <a:ext cx="1399525" cy="12267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3276598" y="248825"/>
              <a:ext cx="1399525" cy="392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000" b="1" dirty="0">
                  <a:solidFill>
                    <a:schemeClr val="accent5">
                      <a:lumMod val="75000"/>
                    </a:schemeClr>
                  </a:solidFill>
                  <a:latin typeface="Arial Narrow" pitchFamily="34" charset="0"/>
                  <a:cs typeface="Arial" charset="0"/>
                </a:rPr>
                <a:t>2011-2013</a:t>
              </a:r>
              <a:endParaRPr lang="es-CO" sz="16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  <a:cs typeface="Arial" charset="0"/>
              </a:endParaRPr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5663092" y="3145532"/>
            <a:ext cx="70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2015</a:t>
            </a:r>
            <a:endParaRPr lang="es-ES" sz="1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735100" y="5255250"/>
            <a:ext cx="709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2017</a:t>
            </a:r>
            <a:endParaRPr lang="es-ES" sz="1600" b="1" dirty="0"/>
          </a:p>
        </p:txBody>
      </p:sp>
      <p:pic>
        <p:nvPicPr>
          <p:cNvPr id="31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3217540"/>
            <a:ext cx="1043566" cy="70983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276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72008" y="625252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Composición del Pasivo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091484"/>
              </p:ext>
            </p:extLst>
          </p:nvPr>
        </p:nvGraphicFramePr>
        <p:xfrm>
          <a:off x="1691680" y="1057052"/>
          <a:ext cx="5353311" cy="430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4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 bwMode="auto">
          <a:xfrm>
            <a:off x="470559" y="-94828"/>
            <a:ext cx="7776864" cy="11293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3600" b="1" dirty="0">
                <a:solidFill>
                  <a:schemeClr val="bg1"/>
                </a:solidFill>
                <a:latin typeface="+mj-lt"/>
              </a:rPr>
              <a:t>Conceptos más representativos de los Pasivos del Sector Público 2015</a:t>
            </a:r>
            <a:endParaRPr kumimoji="0" lang="es-CO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08826863"/>
              </p:ext>
            </p:extLst>
          </p:nvPr>
        </p:nvGraphicFramePr>
        <p:xfrm>
          <a:off x="17294" y="1035093"/>
          <a:ext cx="3779912" cy="3555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8197623"/>
              </p:ext>
            </p:extLst>
          </p:nvPr>
        </p:nvGraphicFramePr>
        <p:xfrm>
          <a:off x="4727809" y="1035093"/>
          <a:ext cx="4440796" cy="371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791323673"/>
              </p:ext>
            </p:extLst>
          </p:nvPr>
        </p:nvGraphicFramePr>
        <p:xfrm>
          <a:off x="2627784" y="2133831"/>
          <a:ext cx="3792270" cy="353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40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-36512" y="683404"/>
            <a:ext cx="5508104" cy="9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kern="0" dirty="0"/>
              <a:t>Evolución conceptos Pasivo pensional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78628"/>
              </p:ext>
            </p:extLst>
          </p:nvPr>
        </p:nvGraphicFramePr>
        <p:xfrm>
          <a:off x="611560" y="841276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51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-36512" y="683404"/>
            <a:ext cx="4968552" cy="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dirty="0"/>
              <a:t>Acciones Judiciales contra el Sector Público</a:t>
            </a:r>
            <a:endParaRPr lang="es-CO" kern="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8861921"/>
              </p:ext>
            </p:extLst>
          </p:nvPr>
        </p:nvGraphicFramePr>
        <p:xfrm>
          <a:off x="0" y="337220"/>
          <a:ext cx="67322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2 CuadroTexto"/>
          <p:cNvSpPr txBox="1"/>
          <p:nvPr/>
        </p:nvSpPr>
        <p:spPr>
          <a:xfrm>
            <a:off x="4535996" y="35055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Entidades con mayores variaciones por concepto de Pretensiones:</a:t>
            </a:r>
          </a:p>
          <a:p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Ministerio de Defensa Nacional                          $604.931,8 MM</a:t>
            </a:r>
          </a:p>
          <a:p>
            <a:pPr marL="342900" indent="-342900">
              <a:buFontTx/>
              <a:buChar char="-"/>
            </a:pPr>
            <a:r>
              <a:rPr lang="es-CO" sz="1200" b="1" dirty="0">
                <a:solidFill>
                  <a:schemeClr val="accent5">
                    <a:lumMod val="75000"/>
                  </a:schemeClr>
                </a:solidFill>
              </a:rPr>
              <a:t>Ministerio de Hacienda y Crédito Público         $271.513,5 MM</a:t>
            </a:r>
          </a:p>
        </p:txBody>
      </p:sp>
    </p:spTree>
    <p:extLst>
      <p:ext uri="{BB962C8B-B14F-4D97-AF65-F5344CB8AC3E}">
        <p14:creationId xmlns:p14="http://schemas.microsoft.com/office/powerpoint/2010/main" val="19329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-36512" y="683404"/>
            <a:ext cx="4536504" cy="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kern="0" dirty="0"/>
              <a:t>Composición del Patrimonio 2015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00464"/>
              </p:ext>
            </p:extLst>
          </p:nvPr>
        </p:nvGraphicFramePr>
        <p:xfrm>
          <a:off x="900112" y="1273324"/>
          <a:ext cx="7343776" cy="354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55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-72008" y="683404"/>
            <a:ext cx="5508104" cy="9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kern="0" dirty="0"/>
              <a:t>Impacto por la Transición (Res 743 de 2013)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21412"/>
              </p:ext>
            </p:extLst>
          </p:nvPr>
        </p:nvGraphicFramePr>
        <p:xfrm>
          <a:off x="2051720" y="1177381"/>
          <a:ext cx="4680521" cy="446681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3883">
                  <a:extLst>
                    <a:ext uri="{9D8B030D-6E8A-4147-A177-3AD203B41FA5}">
                      <a16:colId xmlns:a16="http://schemas.microsoft.com/office/drawing/2014/main" val="1353683497"/>
                    </a:ext>
                  </a:extLst>
                </a:gridCol>
                <a:gridCol w="2319213">
                  <a:extLst>
                    <a:ext uri="{9D8B030D-6E8A-4147-A177-3AD203B41FA5}">
                      <a16:colId xmlns:a16="http://schemas.microsoft.com/office/drawing/2014/main" val="278131454"/>
                    </a:ext>
                  </a:extLst>
                </a:gridCol>
                <a:gridCol w="757762">
                  <a:extLst>
                    <a:ext uri="{9D8B030D-6E8A-4147-A177-3AD203B41FA5}">
                      <a16:colId xmlns:a16="http://schemas.microsoft.com/office/drawing/2014/main" val="3232131882"/>
                    </a:ext>
                  </a:extLst>
                </a:gridCol>
                <a:gridCol w="803598">
                  <a:extLst>
                    <a:ext uri="{9D8B030D-6E8A-4147-A177-3AD203B41FA5}">
                      <a16:colId xmlns:a16="http://schemas.microsoft.com/office/drawing/2014/main" val="3028828867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578528577"/>
                    </a:ext>
                  </a:extLst>
                </a:gridCol>
              </a:tblGrid>
              <a:tr h="1439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800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Miles de millones de pesos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341419"/>
                  </a:ext>
                </a:extLst>
              </a:tr>
              <a:tr h="1632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No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ENTIDAD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INCREMENTOS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DISMINUCIONES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VALOR NETO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544213"/>
                  </a:ext>
                </a:extLst>
              </a:tr>
              <a:tr h="7672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05042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Ecopetrol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6.975,5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6.975,5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24977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2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 dirty="0">
                          <a:effectLst/>
                        </a:rPr>
                        <a:t>La Previsora S.A. (Compañía de Seguros Generales)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(3,7)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(3,7)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26376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3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Banco de la República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(153,5)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(153,5)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25063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4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Fiduciaria Agraria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2,6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2,6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93497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Banco Agrario de Colombia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(33,7)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(33,7)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975232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6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Polipropileno del Caribe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175,8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175,8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66879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7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Bioenergy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u="none" strike="noStrike">
                          <a:effectLst/>
                        </a:rPr>
                        <a:t>(40,3)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(40,3)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686684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8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Oleoducto de Colombia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548,7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548,7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593438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9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Refinería de Cartagena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626,4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626,4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58831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Oleoducto Central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1.209,0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1.209,0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77053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11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Bioenergy Zona Franca S.A.S.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(20,3)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(20,3)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31656"/>
                  </a:ext>
                </a:extLst>
              </a:tr>
              <a:tr h="1511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12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Compounding and Masterbatching Industry Limitada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15,7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15,7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722099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13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Cenit Transporte y Logística de Hidrocarburos S.A.S.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386,2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386,2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5865"/>
                  </a:ext>
                </a:extLst>
              </a:tr>
              <a:tr h="139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14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E.S.P. Centrales Eléctricas de Norte de Santander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188,8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188,8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60744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15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E.S.P. Electrificadora Santander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279,2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279,2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32660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16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u="none" strike="noStrike">
                          <a:effectLst/>
                        </a:rPr>
                        <a:t>E.S.P. Empresa de Energía del Quindío S.A.</a:t>
                      </a:r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63,3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63,3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25660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17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Fiduciaria Central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6,9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6,9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55660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18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Emtelco S.A.S.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(0,6)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(0,6)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599086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19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E.S.P. Edatel S.A.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115,3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115,3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664739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20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E.S.P. Aguas Nacionales EPM S.A.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(15,4)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(15,4)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81526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21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EPM Inversiones S.A.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74,1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74,1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38030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22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Empresas Públicas de Medellín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7.963,7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7.963,7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405067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23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Empresas Varias de Medellín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(81,2)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(81,2)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79723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24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E.S.P. Empresa de Energía de Bogotá S.A.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5.567,5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5.567,5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667512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25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E.S.P. Aguas de </a:t>
                      </a:r>
                      <a:r>
                        <a:rPr lang="pt-BR" sz="800" u="none" strike="noStrike" dirty="0" err="1">
                          <a:effectLst/>
                        </a:rPr>
                        <a:t>Urabá</a:t>
                      </a:r>
                      <a:r>
                        <a:rPr lang="pt-BR" sz="800" u="none" strike="noStrike" dirty="0">
                          <a:effectLst/>
                        </a:rPr>
                        <a:t> S.A.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0,1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0,1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121626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26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E.S.P. Transportadora de Gas Internacional S.A.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1.946,3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1.946,3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825780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27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E.S.P. Regional de Occidente S.A.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0,2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0,2 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43287"/>
                  </a:ext>
                </a:extLst>
              </a:tr>
              <a:tr h="133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28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u="none" strike="noStrike" dirty="0">
                          <a:effectLst/>
                        </a:rPr>
                        <a:t>E.S.P. Aguas de </a:t>
                      </a:r>
                      <a:r>
                        <a:rPr lang="pt-BR" sz="800" u="none" strike="noStrike" dirty="0" err="1">
                          <a:effectLst/>
                        </a:rPr>
                        <a:t>Malambo</a:t>
                      </a:r>
                      <a:r>
                        <a:rPr lang="pt-BR" sz="800" u="none" strike="noStrike" dirty="0">
                          <a:effectLst/>
                        </a:rPr>
                        <a:t> S.A.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 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(0,1)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>
                          <a:effectLst/>
                        </a:rPr>
                        <a:t>(0,1)</a:t>
                      </a:r>
                      <a:endParaRPr lang="es-ES" sz="800" b="0" i="0" u="none" strike="noStrike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66011"/>
                  </a:ext>
                </a:extLst>
              </a:tr>
              <a:tr h="121289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u="none" strike="noStrike" dirty="0">
                          <a:effectLst/>
                        </a:rPr>
                        <a:t> 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27485"/>
                  </a:ext>
                </a:extLst>
              </a:tr>
              <a:tr h="1572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u="none" strike="noStrike" dirty="0">
                          <a:effectLst/>
                        </a:rPr>
                        <a:t> 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u="none" strike="noStrike" dirty="0">
                          <a:effectLst/>
                        </a:rPr>
                        <a:t>TOTAL EFECTO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b="1" u="none" strike="noStrike" dirty="0">
                          <a:effectLst/>
                        </a:rPr>
                        <a:t>26.145,3 </a:t>
                      </a:r>
                      <a:endParaRPr lang="es-ES" sz="800" b="1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b="1" u="none" strike="noStrike" dirty="0">
                          <a:effectLst/>
                        </a:rPr>
                        <a:t>(348,9)</a:t>
                      </a:r>
                      <a:endParaRPr lang="es-ES" sz="800" b="1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800" b="1" u="none" strike="noStrike" dirty="0">
                          <a:effectLst/>
                        </a:rPr>
                        <a:t>25.796,4 </a:t>
                      </a:r>
                      <a:endParaRPr lang="es-ES" sz="800" b="1" i="0" u="none" strike="noStrike" dirty="0">
                        <a:solidFill>
                          <a:srgbClr val="45454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99" marR="4699" marT="4699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989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144016" y="697260"/>
            <a:ext cx="5508104" cy="9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kern="0" dirty="0"/>
              <a:t>ESTADO DE RESULTADOS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56953"/>
              </p:ext>
            </p:extLst>
          </p:nvPr>
        </p:nvGraphicFramePr>
        <p:xfrm>
          <a:off x="146231" y="1179559"/>
          <a:ext cx="8820471" cy="36340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98623">
                  <a:extLst>
                    <a:ext uri="{9D8B030D-6E8A-4147-A177-3AD203B41FA5}">
                      <a16:colId xmlns:a16="http://schemas.microsoft.com/office/drawing/2014/main" val="3722066623"/>
                    </a:ext>
                  </a:extLst>
                </a:gridCol>
                <a:gridCol w="1116582">
                  <a:extLst>
                    <a:ext uri="{9D8B030D-6E8A-4147-A177-3AD203B41FA5}">
                      <a16:colId xmlns:a16="http://schemas.microsoft.com/office/drawing/2014/main" val="1858375198"/>
                    </a:ext>
                  </a:extLst>
                </a:gridCol>
                <a:gridCol w="669949">
                  <a:extLst>
                    <a:ext uri="{9D8B030D-6E8A-4147-A177-3AD203B41FA5}">
                      <a16:colId xmlns:a16="http://schemas.microsoft.com/office/drawing/2014/main" val="2435605786"/>
                    </a:ext>
                  </a:extLst>
                </a:gridCol>
                <a:gridCol w="1191021">
                  <a:extLst>
                    <a:ext uri="{9D8B030D-6E8A-4147-A177-3AD203B41FA5}">
                      <a16:colId xmlns:a16="http://schemas.microsoft.com/office/drawing/2014/main" val="186798949"/>
                    </a:ext>
                  </a:extLst>
                </a:gridCol>
                <a:gridCol w="521072">
                  <a:extLst>
                    <a:ext uri="{9D8B030D-6E8A-4147-A177-3AD203B41FA5}">
                      <a16:colId xmlns:a16="http://schemas.microsoft.com/office/drawing/2014/main" val="1921121669"/>
                    </a:ext>
                  </a:extLst>
                </a:gridCol>
                <a:gridCol w="967704">
                  <a:extLst>
                    <a:ext uri="{9D8B030D-6E8A-4147-A177-3AD203B41FA5}">
                      <a16:colId xmlns:a16="http://schemas.microsoft.com/office/drawing/2014/main" val="2248179244"/>
                    </a:ext>
                  </a:extLst>
                </a:gridCol>
                <a:gridCol w="855520">
                  <a:extLst>
                    <a:ext uri="{9D8B030D-6E8A-4147-A177-3AD203B41FA5}">
                      <a16:colId xmlns:a16="http://schemas.microsoft.com/office/drawing/2014/main" val="2043543673"/>
                    </a:ext>
                  </a:extLst>
                </a:gridCol>
              </a:tblGrid>
              <a:tr h="2015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CONCEPTO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2015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2014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>
                          <a:effectLst/>
                        </a:rPr>
                        <a:t>Variación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10650"/>
                  </a:ext>
                </a:extLst>
              </a:tr>
              <a:tr h="2015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>
                          <a:effectLst/>
                        </a:rPr>
                        <a:t>% PIB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VALOR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effectLst/>
                        </a:rPr>
                        <a:t>% PIB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 err="1">
                          <a:effectLst/>
                        </a:rPr>
                        <a:t>Abs</a:t>
                      </a:r>
                      <a:r>
                        <a:rPr lang="es-CO" sz="1600" b="1" u="none" strike="noStrike" dirty="0">
                          <a:effectLst/>
                        </a:rPr>
                        <a:t>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%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67533209"/>
                  </a:ext>
                </a:extLst>
              </a:tr>
              <a:tr h="1409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 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50064"/>
                  </a:ext>
                </a:extLst>
              </a:tr>
              <a:tr h="153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Ingresos operacionales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372.462,3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46,5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353.508,1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46,7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         18.954,2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5,4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48448"/>
                  </a:ext>
                </a:extLst>
              </a:tr>
              <a:tr h="153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Costo de ventas y operación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96.722,0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12,1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119.314,2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15,8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        (22.592,1)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(18,9)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9684"/>
                  </a:ext>
                </a:extLst>
              </a:tr>
              <a:tr h="153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Gastos operacionales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328.287,8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41,0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267.465,2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35,3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         60.822,5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22,7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59427"/>
                  </a:ext>
                </a:extLst>
              </a:tr>
              <a:tr h="272815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</a:rPr>
                        <a:t>Excedente (déficit) operacional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(52.547,5)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(6,6)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(33.271,3)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(4,4)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(19.276,2)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57,9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5552"/>
                  </a:ext>
                </a:extLst>
              </a:tr>
              <a:tr h="153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Ingresos no operacionales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8.024,9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1,0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9.874,8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1,3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          (1.850,0)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(18,7)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51295"/>
                  </a:ext>
                </a:extLst>
              </a:tr>
              <a:tr h="153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Gastos no operacionales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6.013,3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0,8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4.633,0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0,6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           1.380,3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29,8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68777"/>
                  </a:ext>
                </a:extLst>
              </a:tr>
              <a:tr h="19125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</a:rPr>
                        <a:t>Excedente (déficit) no operacional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    2.011,5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0,3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     5.241,8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0,7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   (3.230,3)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(61,6)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72240"/>
                  </a:ext>
                </a:extLst>
              </a:tr>
              <a:tr h="256401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</a:rPr>
                        <a:t>Excedente (déficit) de Actividades ordinarias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(50.535,9)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(6,3)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(28.029,4)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(3,7)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(22.506,5)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80,3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6087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Partidas extraordinarias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12.825,3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1,6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         4.046,0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0,5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           8.779,3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…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405018"/>
                  </a:ext>
                </a:extLst>
              </a:tr>
              <a:tr h="239643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</a:rPr>
                        <a:t>Excedente (déficit) antes de ajustes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(37.710,7)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(4,7)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(23.983,4)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(3,2)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u="none" strike="noStrike" dirty="0">
                          <a:effectLst/>
                        </a:rPr>
                        <a:t>    (13.727,2)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57,2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00160"/>
                  </a:ext>
                </a:extLst>
              </a:tr>
              <a:tr h="15832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Efecto neto por exposición a la inflación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   (0,4)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(0,0)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     (0,2)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(0,0)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                 (0,2)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71,4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85307"/>
                  </a:ext>
                </a:extLst>
              </a:tr>
              <a:tr h="158328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Participación del interés minoritario en los resultados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  (990,3)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(0,1)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         1.555,6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effectLst/>
                        </a:rPr>
                        <a:t>0,2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          (2.546,0)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effectLst/>
                        </a:rPr>
                        <a:t>(163,7)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42903"/>
                  </a:ext>
                </a:extLst>
              </a:tr>
              <a:tr h="3955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Excedente o déficit del ejercicio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    (36.720,8)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(4,6)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    (25.539,3)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(3,4)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    (11.181,4)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u="none" strike="noStrike" dirty="0">
                          <a:effectLst/>
                        </a:rPr>
                        <a:t>43,8</a:t>
                      </a:r>
                      <a:r>
                        <a:rPr lang="es-CO" sz="1100" b="1" u="none" strike="noStrike" dirty="0">
                          <a:effectLst/>
                        </a:rPr>
                        <a:t>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412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1599542" y="625252"/>
            <a:ext cx="2908054" cy="9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800" kern="0" dirty="0"/>
              <a:t>Ingresos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637550"/>
              </p:ext>
            </p:extLst>
          </p:nvPr>
        </p:nvGraphicFramePr>
        <p:xfrm>
          <a:off x="1835696" y="1218888"/>
          <a:ext cx="5209295" cy="423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15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827584" y="160690"/>
            <a:ext cx="3241675" cy="588715"/>
          </a:xfrm>
        </p:spPr>
        <p:txBody>
          <a:bodyPr/>
          <a:lstStyle/>
          <a:p>
            <a:pPr>
              <a:defRPr/>
            </a:pPr>
            <a:r>
              <a:rPr lang="es-CO" dirty="0"/>
              <a:t>Ingresos fiscales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41203552"/>
              </p:ext>
            </p:extLst>
          </p:nvPr>
        </p:nvGraphicFramePr>
        <p:xfrm>
          <a:off x="-252536" y="985292"/>
          <a:ext cx="5184576" cy="4302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8077"/>
              </p:ext>
            </p:extLst>
          </p:nvPr>
        </p:nvGraphicFramePr>
        <p:xfrm>
          <a:off x="4499992" y="1599185"/>
          <a:ext cx="4499992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318711162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938841059"/>
                    </a:ext>
                  </a:extLst>
                </a:gridCol>
              </a:tblGrid>
              <a:tr h="616280">
                <a:tc gridSpan="2">
                  <a:txBody>
                    <a:bodyPr/>
                    <a:lstStyle/>
                    <a:p>
                      <a:pPr algn="ctr"/>
                      <a:r>
                        <a:rPr lang="es-CO" dirty="0"/>
                        <a:t>Principales</a:t>
                      </a:r>
                      <a:r>
                        <a:rPr lang="es-CO" baseline="0" dirty="0"/>
                        <a:t> Ingresos Tributarios 2015</a:t>
                      </a:r>
                    </a:p>
                    <a:p>
                      <a:pPr algn="ctr"/>
                      <a:r>
                        <a:rPr lang="es-CO" sz="1200" b="0" baseline="0" dirty="0"/>
                        <a:t>(En miles de millones de pesos)</a:t>
                      </a:r>
                      <a:endParaRPr lang="es-CO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05375"/>
                  </a:ext>
                </a:extLst>
              </a:tr>
              <a:tr h="340189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+mn-lt"/>
                        </a:rPr>
                        <a:t>Impuesto al Valor Agregado – IVA 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+mn-lt"/>
                        </a:rPr>
                        <a:t>$41.220,5</a:t>
                      </a:r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533441"/>
                  </a:ext>
                </a:extLst>
              </a:tr>
              <a:tr h="568154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+mn-lt"/>
                        </a:rPr>
                        <a:t>Impuesto sobre la renta y complementarios 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latin typeface="+mn-lt"/>
                        </a:rPr>
                        <a:t>$30.734,4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850830"/>
                  </a:ext>
                </a:extLst>
              </a:tr>
              <a:tr h="501000">
                <a:tc>
                  <a:txBody>
                    <a:bodyPr/>
                    <a:lstStyle/>
                    <a:p>
                      <a:r>
                        <a:rPr lang="es-CO" sz="1600" dirty="0">
                          <a:latin typeface="+mn-lt"/>
                        </a:rPr>
                        <a:t>Impuesto sobre la renta para la equidad (CREE) </a:t>
                      </a:r>
                      <a:endParaRPr lang="es-CO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>
                          <a:latin typeface="+mn-lt"/>
                        </a:rPr>
                        <a:t>$8.736,2</a:t>
                      </a:r>
                      <a:endParaRPr lang="es-CO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228285"/>
                  </a:ext>
                </a:extLst>
              </a:tr>
              <a:tr h="497944">
                <a:tc>
                  <a:txBody>
                    <a:bodyPr/>
                    <a:lstStyle/>
                    <a:p>
                      <a:r>
                        <a:rPr lang="es-CO" sz="1600" dirty="0"/>
                        <a:t>Impuesto de industria y comercio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dirty="0"/>
                        <a:t>$6.923,1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834487"/>
                  </a:ext>
                </a:extLst>
              </a:tr>
              <a:tr h="420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Impuesto predial unificado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/>
                        <a:t>$6.815,8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992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0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539552" y="39876"/>
            <a:ext cx="7850187" cy="1020763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Otros conceptos representativos de los Ingresos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84123808"/>
              </p:ext>
            </p:extLst>
          </p:nvPr>
        </p:nvGraphicFramePr>
        <p:xfrm>
          <a:off x="2473911" y="2339073"/>
          <a:ext cx="4401126" cy="325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728171126"/>
              </p:ext>
            </p:extLst>
          </p:nvPr>
        </p:nvGraphicFramePr>
        <p:xfrm>
          <a:off x="-455653" y="1060639"/>
          <a:ext cx="4400908" cy="327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90089"/>
              </p:ext>
            </p:extLst>
          </p:nvPr>
        </p:nvGraphicFramePr>
        <p:xfrm>
          <a:off x="179512" y="4331804"/>
          <a:ext cx="2489707" cy="127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57">
                  <a:extLst>
                    <a:ext uri="{9D8B030D-6E8A-4147-A177-3AD203B41FA5}">
                      <a16:colId xmlns:a16="http://schemas.microsoft.com/office/drawing/2014/main" val="2318711162"/>
                    </a:ext>
                  </a:extLst>
                </a:gridCol>
                <a:gridCol w="1098950">
                  <a:extLst>
                    <a:ext uri="{9D8B030D-6E8A-4147-A177-3AD203B41FA5}">
                      <a16:colId xmlns:a16="http://schemas.microsoft.com/office/drawing/2014/main" val="2938841059"/>
                    </a:ext>
                  </a:extLst>
                </a:gridCol>
              </a:tblGrid>
              <a:tr h="520843">
                <a:tc gridSpan="2">
                  <a:txBody>
                    <a:bodyPr/>
                    <a:lstStyle/>
                    <a:p>
                      <a:pPr algn="ctr"/>
                      <a:r>
                        <a:rPr lang="es-CO" sz="900" dirty="0"/>
                        <a:t>Conceptos de ingresos por productos de</a:t>
                      </a:r>
                      <a:r>
                        <a:rPr lang="es-CO" sz="900" baseline="0" dirty="0"/>
                        <a:t> minas y minerales</a:t>
                      </a:r>
                    </a:p>
                    <a:p>
                      <a:pPr algn="ctr"/>
                      <a:r>
                        <a:rPr lang="es-CO" sz="900" b="0" baseline="0" dirty="0"/>
                        <a:t>(En miles de millones de </a:t>
                      </a:r>
                      <a:r>
                        <a:rPr lang="es-CO" sz="800" b="0" baseline="0" dirty="0"/>
                        <a:t>pesos</a:t>
                      </a:r>
                      <a:r>
                        <a:rPr lang="es-CO" sz="900" b="0" baseline="0" dirty="0"/>
                        <a:t>)</a:t>
                      </a:r>
                      <a:endParaRPr lang="es-CO" sz="1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05375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r>
                        <a:rPr lang="es-CO" sz="1000" dirty="0"/>
                        <a:t>Petróleo crudo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000" dirty="0">
                          <a:latin typeface="+mn-lt"/>
                        </a:rPr>
                        <a:t>$22.115,0</a:t>
                      </a:r>
                      <a:endParaRPr lang="es-C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533441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r>
                        <a:rPr lang="es-CO" sz="1000" dirty="0"/>
                        <a:t>Gas natural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latin typeface="+mn-lt"/>
                        </a:rPr>
                        <a:t>$2.064,7</a:t>
                      </a:r>
                      <a:endParaRPr lang="es-C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850830"/>
                  </a:ext>
                </a:extLst>
              </a:tr>
              <a:tr h="252530">
                <a:tc>
                  <a:txBody>
                    <a:bodyPr/>
                    <a:lstStyle/>
                    <a:p>
                      <a:r>
                        <a:rPr lang="es-CO" sz="1000" dirty="0"/>
                        <a:t>Productos</a:t>
                      </a:r>
                      <a:r>
                        <a:rPr lang="es-CO" sz="1000" baseline="0" dirty="0"/>
                        <a:t> de minas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000" dirty="0">
                          <a:latin typeface="+mn-lt"/>
                        </a:rPr>
                        <a:t>$52,5</a:t>
                      </a:r>
                      <a:endParaRPr lang="es-C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228285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760059701"/>
              </p:ext>
            </p:extLst>
          </p:nvPr>
        </p:nvGraphicFramePr>
        <p:xfrm>
          <a:off x="5416599" y="1056566"/>
          <a:ext cx="4400908" cy="327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39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 bwMode="auto">
          <a:xfrm>
            <a:off x="7596336" y="2137420"/>
            <a:ext cx="1475656" cy="288032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Ley 298/96 crea la AUE   </a:t>
            </a:r>
            <a:r>
              <a:rPr lang="es-ES" sz="1900" b="1" dirty="0">
                <a:solidFill>
                  <a:schemeClr val="tx1"/>
                </a:solidFill>
              </a:rPr>
              <a:t>Contaduría</a:t>
            </a:r>
            <a:r>
              <a:rPr lang="es-ES" sz="2000" b="1" dirty="0">
                <a:solidFill>
                  <a:schemeClr val="tx1"/>
                </a:solidFill>
              </a:rPr>
              <a:t> General de la Nación - CGN.</a:t>
            </a:r>
          </a:p>
        </p:txBody>
      </p:sp>
      <p:sp>
        <p:nvSpPr>
          <p:cNvPr id="26" name="Rectángulo 25"/>
          <p:cNvSpPr/>
          <p:nvPr/>
        </p:nvSpPr>
        <p:spPr bwMode="auto">
          <a:xfrm>
            <a:off x="5738779" y="4830647"/>
            <a:ext cx="1428103" cy="86409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164991" y="1129308"/>
            <a:ext cx="1613218" cy="1656184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El artículo</a:t>
            </a:r>
          </a:p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354 de la </a:t>
            </a:r>
          </a:p>
          <a:p>
            <a:pPr lvl="0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b="1" dirty="0">
                <a:solidFill>
                  <a:schemeClr val="tx1"/>
                </a:solidFill>
              </a:rPr>
              <a:t>Carta </a:t>
            </a:r>
            <a:r>
              <a:rPr lang="es-ES" sz="2000" dirty="0">
                <a:solidFill>
                  <a:schemeClr val="tx1"/>
                </a:solidFill>
              </a:rPr>
              <a:t>establece</a:t>
            </a:r>
            <a:endParaRPr kumimoji="0" lang="es-C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8 Título"/>
          <p:cNvSpPr>
            <a:spLocks noGrp="1"/>
          </p:cNvSpPr>
          <p:nvPr>
            <p:ph type="ctrTitle"/>
          </p:nvPr>
        </p:nvSpPr>
        <p:spPr bwMode="auto">
          <a:xfrm>
            <a:off x="899592" y="192237"/>
            <a:ext cx="7632848" cy="108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3600" dirty="0">
                <a:solidFill>
                  <a:srgbClr val="FFFFFF"/>
                </a:solidFill>
              </a:rPr>
              <a:t>Fundamento legal</a:t>
            </a:r>
            <a:endParaRPr lang="es-ES" altLang="es-ES" sz="3600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79449390"/>
              </p:ext>
            </p:extLst>
          </p:nvPr>
        </p:nvGraphicFramePr>
        <p:xfrm>
          <a:off x="1015261" y="635309"/>
          <a:ext cx="6725091" cy="6326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ángulo 23"/>
          <p:cNvSpPr/>
          <p:nvPr/>
        </p:nvSpPr>
        <p:spPr>
          <a:xfrm>
            <a:off x="-2706199" y="633413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s-ES" sz="2000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3563889" y="193205"/>
            <a:ext cx="1728192" cy="648072"/>
          </a:xfrm>
        </p:spPr>
        <p:txBody>
          <a:bodyPr/>
          <a:lstStyle/>
          <a:p>
            <a:pPr algn="ctr">
              <a:defRPr/>
            </a:pPr>
            <a:r>
              <a:rPr lang="es-CO" dirty="0"/>
              <a:t>GASTOS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469102"/>
              </p:ext>
            </p:extLst>
          </p:nvPr>
        </p:nvGraphicFramePr>
        <p:xfrm>
          <a:off x="1475656" y="1197700"/>
          <a:ext cx="5569335" cy="432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3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14765637"/>
              </p:ext>
            </p:extLst>
          </p:nvPr>
        </p:nvGraphicFramePr>
        <p:xfrm>
          <a:off x="-37423" y="2074307"/>
          <a:ext cx="3635896" cy="302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84715910"/>
              </p:ext>
            </p:extLst>
          </p:nvPr>
        </p:nvGraphicFramePr>
        <p:xfrm>
          <a:off x="1486409" y="973487"/>
          <a:ext cx="507656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6 Título"/>
          <p:cNvSpPr txBox="1">
            <a:spLocks/>
          </p:cNvSpPr>
          <p:nvPr/>
        </p:nvSpPr>
        <p:spPr>
          <a:xfrm>
            <a:off x="1475656" y="8462"/>
            <a:ext cx="6266011" cy="11078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es-CO" kern="0"/>
              <a:t>Conceptos más representativos de los Gastos</a:t>
            </a:r>
            <a:endParaRPr lang="es-CO" kern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3743909" y="5010626"/>
            <a:ext cx="16561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Continúa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87904"/>
              </p:ext>
            </p:extLst>
          </p:nvPr>
        </p:nvGraphicFramePr>
        <p:xfrm>
          <a:off x="5962389" y="2593667"/>
          <a:ext cx="3181611" cy="236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Flecha curvada hacia abajo 6"/>
          <p:cNvSpPr/>
          <p:nvPr/>
        </p:nvSpPr>
        <p:spPr bwMode="auto">
          <a:xfrm rot="1398185">
            <a:off x="5775132" y="1622698"/>
            <a:ext cx="1900295" cy="649713"/>
          </a:xfrm>
          <a:prstGeom prst="curved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343662569"/>
              </p:ext>
            </p:extLst>
          </p:nvPr>
        </p:nvGraphicFramePr>
        <p:xfrm>
          <a:off x="0" y="1070211"/>
          <a:ext cx="5027654" cy="417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69444083"/>
              </p:ext>
            </p:extLst>
          </p:nvPr>
        </p:nvGraphicFramePr>
        <p:xfrm>
          <a:off x="4211960" y="1053239"/>
          <a:ext cx="5245506" cy="417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6 Título"/>
          <p:cNvSpPr txBox="1">
            <a:spLocks/>
          </p:cNvSpPr>
          <p:nvPr/>
        </p:nvSpPr>
        <p:spPr>
          <a:xfrm>
            <a:off x="1475656" y="8462"/>
            <a:ext cx="6266011" cy="110784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es-CO" kern="0"/>
              <a:t>Conceptos más representativos de los Gastos</a:t>
            </a:r>
            <a:endParaRPr lang="es-CO" kern="0" dirty="0"/>
          </a:p>
        </p:txBody>
      </p:sp>
    </p:spTree>
    <p:extLst>
      <p:ext uri="{BB962C8B-B14F-4D97-AF65-F5344CB8AC3E}">
        <p14:creationId xmlns:p14="http://schemas.microsoft.com/office/powerpoint/2010/main" val="576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Título"/>
          <p:cNvSpPr>
            <a:spLocks noGrp="1"/>
          </p:cNvSpPr>
          <p:nvPr>
            <p:ph type="ctrTitle"/>
          </p:nvPr>
        </p:nvSpPr>
        <p:spPr>
          <a:xfrm>
            <a:off x="2267745" y="213537"/>
            <a:ext cx="5544616" cy="699747"/>
          </a:xfrm>
        </p:spPr>
        <p:txBody>
          <a:bodyPr/>
          <a:lstStyle/>
          <a:p>
            <a:pPr>
              <a:defRPr/>
            </a:pPr>
            <a:r>
              <a:rPr lang="es-CO" dirty="0"/>
              <a:t>Costos de Ventas y Operación</a:t>
            </a: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344829"/>
              </p:ext>
            </p:extLst>
          </p:nvPr>
        </p:nvGraphicFramePr>
        <p:xfrm>
          <a:off x="1932423" y="1197701"/>
          <a:ext cx="51125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99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5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-72008" y="625252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COBERTURA NIVEL NACIONAL</a:t>
            </a:r>
          </a:p>
        </p:txBody>
      </p:sp>
      <p:sp>
        <p:nvSpPr>
          <p:cNvPr id="8" name="Text Box 61"/>
          <p:cNvSpPr txBox="1">
            <a:spLocks noChangeArrowheads="1"/>
          </p:cNvSpPr>
          <p:nvPr/>
        </p:nvSpPr>
        <p:spPr bwMode="auto">
          <a:xfrm>
            <a:off x="-612576" y="2490490"/>
            <a:ext cx="34384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2800" b="1" dirty="0">
                <a:effectLst/>
                <a:latin typeface="+mn-lt"/>
                <a:ea typeface="Times New Roman"/>
                <a:cs typeface="Times New Roman"/>
              </a:rPr>
              <a:t>Estados Contables </a:t>
            </a:r>
          </a:p>
          <a:p>
            <a:pPr algn="r">
              <a:spcAft>
                <a:spcPts val="0"/>
              </a:spcAft>
            </a:pPr>
            <a:r>
              <a:rPr lang="es-ES" sz="2800" b="1" dirty="0">
                <a:effectLst/>
                <a:latin typeface="+mn-lt"/>
                <a:ea typeface="Times New Roman"/>
                <a:cs typeface="Times New Roman"/>
              </a:rPr>
              <a:t>Consolidados</a:t>
            </a:r>
          </a:p>
          <a:p>
            <a:pPr algn="r">
              <a:spcAft>
                <a:spcPts val="0"/>
              </a:spcAft>
            </a:pPr>
            <a:r>
              <a:rPr lang="es-MX" sz="1800" b="1" dirty="0">
                <a:effectLst/>
                <a:latin typeface="+mn-lt"/>
                <a:ea typeface="Times New Roman"/>
                <a:cs typeface="Times New Roman"/>
              </a:rPr>
              <a:t>A 31 de diciembre de 2015</a:t>
            </a:r>
            <a:endParaRPr lang="es-CO" sz="1800" dirty="0">
              <a:effectLst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27" name="4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40973"/>
            <a:ext cx="604867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 derecha 1"/>
          <p:cNvSpPr/>
          <p:nvPr/>
        </p:nvSpPr>
        <p:spPr bwMode="auto">
          <a:xfrm>
            <a:off x="2915816" y="2713484"/>
            <a:ext cx="1098029" cy="7200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72008" y="625252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O" sz="2900" kern="0" dirty="0"/>
              <a:t>BALANCE GENERAL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653714"/>
              </p:ext>
            </p:extLst>
          </p:nvPr>
        </p:nvGraphicFramePr>
        <p:xfrm>
          <a:off x="72008" y="1273320"/>
          <a:ext cx="9036496" cy="381642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93117">
                  <a:extLst>
                    <a:ext uri="{9D8B030D-6E8A-4147-A177-3AD203B41FA5}">
                      <a16:colId xmlns:a16="http://schemas.microsoft.com/office/drawing/2014/main" val="1296547236"/>
                    </a:ext>
                  </a:extLst>
                </a:gridCol>
                <a:gridCol w="1338382">
                  <a:extLst>
                    <a:ext uri="{9D8B030D-6E8A-4147-A177-3AD203B41FA5}">
                      <a16:colId xmlns:a16="http://schemas.microsoft.com/office/drawing/2014/main" val="101612097"/>
                    </a:ext>
                  </a:extLst>
                </a:gridCol>
                <a:gridCol w="250946">
                  <a:extLst>
                    <a:ext uri="{9D8B030D-6E8A-4147-A177-3AD203B41FA5}">
                      <a16:colId xmlns:a16="http://schemas.microsoft.com/office/drawing/2014/main" val="1542894273"/>
                    </a:ext>
                  </a:extLst>
                </a:gridCol>
                <a:gridCol w="669192">
                  <a:extLst>
                    <a:ext uri="{9D8B030D-6E8A-4147-A177-3AD203B41FA5}">
                      <a16:colId xmlns:a16="http://schemas.microsoft.com/office/drawing/2014/main" val="3452583533"/>
                    </a:ext>
                  </a:extLst>
                </a:gridCol>
                <a:gridCol w="1171085">
                  <a:extLst>
                    <a:ext uri="{9D8B030D-6E8A-4147-A177-3AD203B41FA5}">
                      <a16:colId xmlns:a16="http://schemas.microsoft.com/office/drawing/2014/main" val="3300003574"/>
                    </a:ext>
                  </a:extLst>
                </a:gridCol>
                <a:gridCol w="250946">
                  <a:extLst>
                    <a:ext uri="{9D8B030D-6E8A-4147-A177-3AD203B41FA5}">
                      <a16:colId xmlns:a16="http://schemas.microsoft.com/office/drawing/2014/main" val="2812833115"/>
                    </a:ext>
                  </a:extLst>
                </a:gridCol>
                <a:gridCol w="669192">
                  <a:extLst>
                    <a:ext uri="{9D8B030D-6E8A-4147-A177-3AD203B41FA5}">
                      <a16:colId xmlns:a16="http://schemas.microsoft.com/office/drawing/2014/main" val="248143473"/>
                    </a:ext>
                  </a:extLst>
                </a:gridCol>
                <a:gridCol w="1087436">
                  <a:extLst>
                    <a:ext uri="{9D8B030D-6E8A-4147-A177-3AD203B41FA5}">
                      <a16:colId xmlns:a16="http://schemas.microsoft.com/office/drawing/2014/main" val="461819288"/>
                    </a:ext>
                  </a:extLst>
                </a:gridCol>
                <a:gridCol w="1006200">
                  <a:extLst>
                    <a:ext uri="{9D8B030D-6E8A-4147-A177-3AD203B41FA5}">
                      <a16:colId xmlns:a16="http://schemas.microsoft.com/office/drawing/2014/main" val="22444104"/>
                    </a:ext>
                  </a:extLst>
                </a:gridCol>
              </a:tblGrid>
              <a:tr h="36193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Miles de millones de pesos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550784"/>
                  </a:ext>
                </a:extLst>
              </a:tr>
              <a:tr h="3181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CONCEPTO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2015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2014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Variación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91025"/>
                  </a:ext>
                </a:extLst>
              </a:tr>
              <a:tr h="3181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VALOR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% PIB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VALOR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% PIB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err="1">
                          <a:effectLst/>
                        </a:rPr>
                        <a:t>Abs</a:t>
                      </a:r>
                      <a:r>
                        <a:rPr lang="es-ES" sz="1200" b="1" u="none" strike="noStrike" dirty="0">
                          <a:effectLst/>
                        </a:rPr>
                        <a:t>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%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57965690"/>
                  </a:ext>
                </a:extLst>
              </a:tr>
              <a:tr h="226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38" marR="7038" marT="7038" marB="0" anchor="b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</a:schemeClr>
                        </a:gs>
                        <a:gs pos="74000">
                          <a:schemeClr val="accent6">
                            <a:lumMod val="20000"/>
                            <a:lumOff val="80000"/>
                          </a:schemeClr>
                        </a:gs>
                        <a:gs pos="8300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7825313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Activo total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581.539,1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72,6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559.837,3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73,9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21.701,9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3,9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172883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Pasivo total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701.873,1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  <a:latin typeface="+mn-lt"/>
                        </a:rPr>
                        <a:t>       87,6 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684.749,0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90,4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17.124,1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2,5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86030"/>
                  </a:ext>
                </a:extLst>
              </a:tr>
              <a:tr h="364347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Interés minoritario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  17.882,3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2,2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20.939,4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2,8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(3.057,0)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(14,6)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61677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Patrimonio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(138.216,3)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     (17,3)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(145.851,1)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(19,3)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  7.634,8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5,2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74296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23272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u="none" strike="noStrike" dirty="0">
                          <a:effectLst/>
                          <a:latin typeface="+mn-lt"/>
                        </a:rPr>
                        <a:t>Contingencias y Control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80072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Cuentas de Orden Deudoras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1.109.518,9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  <a:latin typeface="+mn-lt"/>
                        </a:rPr>
                        <a:t>   1.078.346,8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 31.172,1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  2,9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95928"/>
                  </a:ext>
                </a:extLst>
              </a:tr>
              <a:tr h="31819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Cuentas de Orden Acreedoras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>
                          <a:effectLst/>
                          <a:latin typeface="+mn-lt"/>
                        </a:rPr>
                        <a:t>       3.640.972,2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2.080.632,3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1.560.339,9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u="none" strike="noStrike" dirty="0">
                          <a:effectLst/>
                          <a:latin typeface="+mn-lt"/>
                        </a:rPr>
                        <a:t>       75,0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8" marR="7038" marT="70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46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3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-36512" y="697756"/>
            <a:ext cx="550810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ES" sz="2400" dirty="0"/>
              <a:t>BALANCE GENERAL DE LA NACIÓN</a:t>
            </a:r>
            <a:endParaRPr lang="es-CO" sz="2400" kern="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89599521"/>
              </p:ext>
            </p:extLst>
          </p:nvPr>
        </p:nvGraphicFramePr>
        <p:xfrm>
          <a:off x="323528" y="1129308"/>
          <a:ext cx="871296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9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Marcador de texto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2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apacitacionesCGN_2015_abril28GF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4558</TotalTime>
  <Words>10118</Words>
  <Application>Microsoft Office PowerPoint</Application>
  <PresentationFormat>Presentación en pantalla (16:10)</PresentationFormat>
  <Paragraphs>1795</Paragraphs>
  <Slides>54</Slides>
  <Notes>50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Andale WT</vt:lpstr>
      <vt:lpstr>Arial Narrow</vt:lpstr>
      <vt:lpstr>Calibri</vt:lpstr>
      <vt:lpstr>Calibri Light</vt:lpstr>
      <vt:lpstr>Sylfaen</vt:lpstr>
      <vt:lpstr>Tahoma</vt:lpstr>
      <vt:lpstr>Times New Roman</vt:lpstr>
      <vt:lpstr>Verdana</vt:lpstr>
      <vt:lpstr>CapacitacionesCGN_2015_abril28GF (2)</vt:lpstr>
      <vt:lpstr>Presentación de PowerPoint</vt:lpstr>
      <vt:lpstr>Presentación de PowerPoint</vt:lpstr>
      <vt:lpstr>Evolución Cronológica de la Contabilidad Púbica 1923 - 2000</vt:lpstr>
      <vt:lpstr>Evolución Cronológica de la Contabilidad Púbica 2007 - 2017</vt:lpstr>
      <vt:lpstr>Fundamento legal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Conceptos más representativos de los Activos del Nivel Nacional 2015</vt:lpstr>
      <vt:lpstr>Presentación de PowerPoint</vt:lpstr>
      <vt:lpstr>Presentación de PowerPoint</vt:lpstr>
      <vt:lpstr>Conceptos más representativos de los Pasivos del Nivel Nacional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Ingresos fiscales</vt:lpstr>
      <vt:lpstr>Otros conceptos representativos de los Ingresos</vt:lpstr>
      <vt:lpstr>Gastos</vt:lpstr>
      <vt:lpstr>Principales componentes de los Gastos 2015</vt:lpstr>
      <vt:lpstr>Costos de ventas y operación</vt:lpstr>
      <vt:lpstr>Opiniones expresadas por la Contraloría General de la República sobre Balance de la hacienda o balance general</vt:lpstr>
      <vt:lpstr>Análisis de los fundamentos de la Abstención</vt:lpstr>
      <vt:lpstr>Resultado auditorías individuales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Ingresos fiscales</vt:lpstr>
      <vt:lpstr>Otros conceptos representativos de los Ingresos</vt:lpstr>
      <vt:lpstr>GASTOS</vt:lpstr>
      <vt:lpstr>Presentación de PowerPoint</vt:lpstr>
      <vt:lpstr>Presentación de PowerPoint</vt:lpstr>
      <vt:lpstr>Costos de Ventas y Operación</vt:lpstr>
      <vt:lpstr>Presentación de PowerPoint</vt:lpstr>
    </vt:vector>
  </TitlesOfParts>
  <Manager>Juan Carlos Tarazona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Rosalvina Robles Hernandez</dc:creator>
  <cp:keywords>Plantillas, Presentaciones, PowerPoint, Imágen Institucional</cp:keywords>
  <dc:description>Actualizada con Logo 15 años Calidad Agosto 2011</dc:description>
  <cp:lastModifiedBy>Carlos Estrada</cp:lastModifiedBy>
  <cp:revision>406</cp:revision>
  <cp:lastPrinted>2016-08-03T13:13:26Z</cp:lastPrinted>
  <dcterms:created xsi:type="dcterms:W3CDTF">2016-05-02T21:14:19Z</dcterms:created>
  <dcterms:modified xsi:type="dcterms:W3CDTF">2021-05-27T16:04:32Z</dcterms:modified>
</cp:coreProperties>
</file>