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2.xml" ContentType="application/vnd.openxmlformats-officedocument.presentationml.notesSlide+xml"/>
  <Override PartName="/ppt/charts/chart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notesSlides/notesSlide15.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9.xml" ContentType="application/vnd.openxmlformats-officedocument.drawingml.chart+xml"/>
  <Override PartName="/ppt/notesSlides/notesSlide25.xml" ContentType="application/vnd.openxmlformats-officedocument.presentationml.notesSlide+xml"/>
  <Override PartName="/ppt/charts/chart10.xml" ContentType="application/vnd.openxmlformats-officedocument.drawingml.chart+xml"/>
  <Override PartName="/ppt/notesSlides/notesSlide26.xml" ContentType="application/vnd.openxmlformats-officedocument.presentationml.notesSlide+xml"/>
  <Override PartName="/ppt/charts/chart11.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2.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5.xml" ContentType="application/vnd.openxmlformats-officedocument.drawingml.chart+xml"/>
  <Override PartName="/ppt/theme/themeOverride1.xml" ContentType="application/vnd.openxmlformats-officedocument.themeOverride+xml"/>
  <Override PartName="/ppt/charts/chart16.xml" ContentType="application/vnd.openxmlformats-officedocument.drawingml.chart+xml"/>
  <Override PartName="/ppt/theme/themeOverride2.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7.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18.xml" ContentType="application/vnd.openxmlformats-officedocument.drawingml.chart+xml"/>
  <Override PartName="/ppt/notesSlides/notesSlide65.xml" ContentType="application/vnd.openxmlformats-officedocument.presentationml.notesSlide+xml"/>
  <Override PartName="/ppt/charts/chart19.xml" ContentType="application/vnd.openxmlformats-officedocument.drawingml.chart+xml"/>
  <Override PartName="/ppt/notesSlides/notesSlide66.xml" ContentType="application/vnd.openxmlformats-officedocument.presentationml.notesSlide+xml"/>
  <Override PartName="/ppt/charts/chart20.xml" ContentType="application/vnd.openxmlformats-officedocument.drawingml.chart+xml"/>
  <Override PartName="/ppt/notesSlides/notesSlide67.xml" ContentType="application/vnd.openxmlformats-officedocument.presentationml.notesSlide+xml"/>
  <Override PartName="/ppt/charts/chart21.xml" ContentType="application/vnd.openxmlformats-officedocument.drawingml.chart+xml"/>
  <Override PartName="/ppt/notesSlides/notesSlide68.xml" ContentType="application/vnd.openxmlformats-officedocument.presentationml.notesSlide+xml"/>
  <Override PartName="/ppt/charts/chart22.xml" ContentType="application/vnd.openxmlformats-officedocument.drawingml.chart+xml"/>
  <Override PartName="/ppt/notesSlides/notesSlide69.xml" ContentType="application/vnd.openxmlformats-officedocument.presentationml.notesSlide+xml"/>
  <Override PartName="/ppt/charts/chart23.xml" ContentType="application/vnd.openxmlformats-officedocument.drawingml.chart+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2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2.xml" ContentType="application/vnd.openxmlformats-officedocument.presentationml.notesSlide+xml"/>
  <Override PartName="/ppt/charts/chart25.xml" ContentType="application/vnd.openxmlformats-officedocument.drawingml.chart+xml"/>
  <Override PartName="/ppt/notesSlides/notesSlide73.xml" ContentType="application/vnd.openxmlformats-officedocument.presentationml.notesSlide+xml"/>
  <Override PartName="/ppt/charts/chart26.xml" ContentType="application/vnd.openxmlformats-officedocument.drawingml.chart+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902" r:id="rId2"/>
    <p:sldMasterId id="2147483913" r:id="rId3"/>
    <p:sldMasterId id="2147483953" r:id="rId4"/>
    <p:sldMasterId id="2147483968" r:id="rId5"/>
    <p:sldMasterId id="2147484007" r:id="rId6"/>
    <p:sldMasterId id="2147484019" r:id="rId7"/>
  </p:sldMasterIdLst>
  <p:notesMasterIdLst>
    <p:notesMasterId r:id="rId107"/>
  </p:notesMasterIdLst>
  <p:handoutMasterIdLst>
    <p:handoutMasterId r:id="rId108"/>
  </p:handoutMasterIdLst>
  <p:sldIdLst>
    <p:sldId id="487" r:id="rId8"/>
    <p:sldId id="543" r:id="rId9"/>
    <p:sldId id="368" r:id="rId10"/>
    <p:sldId id="544" r:id="rId11"/>
    <p:sldId id="374" r:id="rId12"/>
    <p:sldId id="478" r:id="rId13"/>
    <p:sldId id="488" r:id="rId14"/>
    <p:sldId id="533" r:id="rId15"/>
    <p:sldId id="465" r:id="rId16"/>
    <p:sldId id="489" r:id="rId17"/>
    <p:sldId id="449" r:id="rId18"/>
    <p:sldId id="456" r:id="rId19"/>
    <p:sldId id="534" r:id="rId20"/>
    <p:sldId id="535" r:id="rId21"/>
    <p:sldId id="536" r:id="rId22"/>
    <p:sldId id="490" r:id="rId23"/>
    <p:sldId id="446" r:id="rId24"/>
    <p:sldId id="380" r:id="rId25"/>
    <p:sldId id="551" r:id="rId26"/>
    <p:sldId id="552" r:id="rId27"/>
    <p:sldId id="553" r:id="rId28"/>
    <p:sldId id="389" r:id="rId29"/>
    <p:sldId id="432" r:id="rId30"/>
    <p:sldId id="453" r:id="rId31"/>
    <p:sldId id="454" r:id="rId32"/>
    <p:sldId id="481" r:id="rId33"/>
    <p:sldId id="433" r:id="rId34"/>
    <p:sldId id="457" r:id="rId35"/>
    <p:sldId id="383" r:id="rId36"/>
    <p:sldId id="482" r:id="rId37"/>
    <p:sldId id="392" r:id="rId38"/>
    <p:sldId id="491" r:id="rId39"/>
    <p:sldId id="462" r:id="rId40"/>
    <p:sldId id="394" r:id="rId41"/>
    <p:sldId id="550" r:id="rId42"/>
    <p:sldId id="546" r:id="rId43"/>
    <p:sldId id="547" r:id="rId44"/>
    <p:sldId id="548" r:id="rId45"/>
    <p:sldId id="526" r:id="rId46"/>
    <p:sldId id="464" r:id="rId47"/>
    <p:sldId id="559" r:id="rId48"/>
    <p:sldId id="485" r:id="rId49"/>
    <p:sldId id="494" r:id="rId50"/>
    <p:sldId id="402" r:id="rId51"/>
    <p:sldId id="405" r:id="rId52"/>
    <p:sldId id="495" r:id="rId53"/>
    <p:sldId id="496" r:id="rId54"/>
    <p:sldId id="391" r:id="rId55"/>
    <p:sldId id="497" r:id="rId56"/>
    <p:sldId id="498" r:id="rId57"/>
    <p:sldId id="499" r:id="rId58"/>
    <p:sldId id="500" r:id="rId59"/>
    <p:sldId id="501" r:id="rId60"/>
    <p:sldId id="502" r:id="rId61"/>
    <p:sldId id="503" r:id="rId62"/>
    <p:sldId id="504" r:id="rId63"/>
    <p:sldId id="414" r:id="rId64"/>
    <p:sldId id="415" r:id="rId65"/>
    <p:sldId id="505" r:id="rId66"/>
    <p:sldId id="506" r:id="rId67"/>
    <p:sldId id="527" r:id="rId68"/>
    <p:sldId id="434" r:id="rId69"/>
    <p:sldId id="556" r:id="rId70"/>
    <p:sldId id="435" r:id="rId71"/>
    <p:sldId id="476" r:id="rId72"/>
    <p:sldId id="507" r:id="rId73"/>
    <p:sldId id="510" r:id="rId74"/>
    <p:sldId id="511" r:id="rId75"/>
    <p:sldId id="512" r:id="rId76"/>
    <p:sldId id="473" r:id="rId77"/>
    <p:sldId id="420" r:id="rId78"/>
    <p:sldId id="513" r:id="rId79"/>
    <p:sldId id="514" r:id="rId80"/>
    <p:sldId id="515" r:id="rId81"/>
    <p:sldId id="554" r:id="rId82"/>
    <p:sldId id="529" r:id="rId83"/>
    <p:sldId id="436" r:id="rId84"/>
    <p:sldId id="422" r:id="rId85"/>
    <p:sldId id="530" r:id="rId86"/>
    <p:sldId id="430" r:id="rId87"/>
    <p:sldId id="516" r:id="rId88"/>
    <p:sldId id="426" r:id="rId89"/>
    <p:sldId id="429" r:id="rId90"/>
    <p:sldId id="517" r:id="rId91"/>
    <p:sldId id="427" r:id="rId92"/>
    <p:sldId id="440" r:id="rId93"/>
    <p:sldId id="441" r:id="rId94"/>
    <p:sldId id="524" r:id="rId95"/>
    <p:sldId id="528" r:id="rId96"/>
    <p:sldId id="557" r:id="rId97"/>
    <p:sldId id="438" r:id="rId98"/>
    <p:sldId id="519" r:id="rId99"/>
    <p:sldId id="439" r:id="rId100"/>
    <p:sldId id="520" r:id="rId101"/>
    <p:sldId id="521" r:id="rId102"/>
    <p:sldId id="522" r:id="rId103"/>
    <p:sldId id="523" r:id="rId104"/>
    <p:sldId id="442" r:id="rId105"/>
    <p:sldId id="558" r:id="rId106"/>
  </p:sldIdLst>
  <p:sldSz cx="9144000" cy="5715000" type="screen16x10"/>
  <p:notesSz cx="7010400" cy="9296400"/>
  <p:defaultTex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p:defaultTextStyle>
  <p:extLst>
    <p:ext uri="{EFAFB233-063F-42B5-8137-9DF3F51BA10A}">
      <p15:sldGuideLst xmlns:p15="http://schemas.microsoft.com/office/powerpoint/2012/main">
        <p15:guide id="1" orient="horz" pos="3206">
          <p15:clr>
            <a:srgbClr val="A4A3A4"/>
          </p15:clr>
        </p15:guide>
        <p15:guide id="2" pos="15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FFF268"/>
    <a:srgbClr val="61B9F6"/>
    <a:srgbClr val="FFF3A8"/>
    <a:srgbClr val="74B230"/>
    <a:srgbClr val="CCFFCC"/>
    <a:srgbClr val="008080"/>
    <a:srgbClr val="00918E"/>
    <a:srgbClr val="005843"/>
    <a:srgbClr val="3039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546" autoAdjust="0"/>
    <p:restoredTop sz="97112" autoAdjust="0"/>
  </p:normalViewPr>
  <p:slideViewPr>
    <p:cSldViewPr snapToObjects="1" showGuides="1">
      <p:cViewPr varScale="1">
        <p:scale>
          <a:sx n="82" d="100"/>
          <a:sy n="82" d="100"/>
        </p:scale>
        <p:origin x="390" y="84"/>
      </p:cViewPr>
      <p:guideLst>
        <p:guide orient="horz" pos="3206"/>
        <p:guide pos="158"/>
      </p:guideLst>
    </p:cSldViewPr>
  </p:slideViewPr>
  <p:outlineViewPr>
    <p:cViewPr>
      <p:scale>
        <a:sx n="33" d="100"/>
        <a:sy n="33" d="100"/>
      </p:scale>
      <p:origin x="0" y="-19376"/>
    </p:cViewPr>
  </p:outlineViewPr>
  <p:notesTextViewPr>
    <p:cViewPr>
      <p:scale>
        <a:sx n="1" d="1"/>
        <a:sy n="1" d="1"/>
      </p:scale>
      <p:origin x="0" y="0"/>
    </p:cViewPr>
  </p:notesTextViewPr>
  <p:sorterViewPr>
    <p:cViewPr>
      <p:scale>
        <a:sx n="100" d="100"/>
        <a:sy n="100" d="100"/>
      </p:scale>
      <p:origin x="0" y="0"/>
    </p:cViewPr>
  </p:sorterViewPr>
  <p:notesViewPr>
    <p:cSldViewPr snapToObjects="1"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tableStyles" Target="tableStyles.xml"/><Relationship Id="rId16" Type="http://schemas.openxmlformats.org/officeDocument/2006/relationships/slide" Target="slides/slide9.xml"/><Relationship Id="rId107" Type="http://schemas.openxmlformats.org/officeDocument/2006/relationships/notesMaster" Target="notesMasters/notesMaster1.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handoutMaster" Target="handoutMasters/handoutMaster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presProps" Target="presProp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viewProps" Target="view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2.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xml"/><Relationship Id="rId1" Type="http://schemas.microsoft.com/office/2011/relationships/chartStyle" Target="style1.xm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xml"/><Relationship Id="rId1" Type="http://schemas.microsoft.com/office/2011/relationships/chartStyle" Target="style2.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Miles de Pesos</c:v>
                </c:pt>
              </c:strCache>
            </c:strRef>
          </c:tx>
          <c:spPr>
            <a:solidFill>
              <a:schemeClr val="bg1"/>
            </a:solidFill>
            <a:ln>
              <a:noFill/>
            </a:ln>
            <a:effectLst>
              <a:outerShdw blurRad="40000" dist="23000" dir="5400000" rotWithShape="0">
                <a:srgbClr val="000000">
                  <a:alpha val="35000"/>
                </a:srgbClr>
              </a:outerShdw>
            </a:effectLst>
            <a:sp3d/>
          </c:spPr>
          <c:invertIfNegative val="0"/>
          <c:dPt>
            <c:idx val="0"/>
            <c:invertIfNegative val="0"/>
            <c:bubble3D val="0"/>
            <c:spPr>
              <a:solidFill>
                <a:srgbClr val="FF0000"/>
              </a:soli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1-5AD6-4407-BB1E-B980B4F253E4}"/>
              </c:ext>
            </c:extLst>
          </c:dPt>
          <c:dPt>
            <c:idx val="1"/>
            <c:invertIfNegative val="0"/>
            <c:bubble3D val="0"/>
            <c:spPr>
              <a:solidFill>
                <a:srgbClr val="FFFF00"/>
              </a:soli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3-5AD6-4407-BB1E-B980B4F253E4}"/>
              </c:ext>
            </c:extLst>
          </c:dPt>
          <c:dPt>
            <c:idx val="2"/>
            <c:invertIfNegative val="0"/>
            <c:bubble3D val="0"/>
            <c:spPr>
              <a:solidFill>
                <a:srgbClr val="61B9F6"/>
              </a:soli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5-5AD6-4407-BB1E-B980B4F253E4}"/>
              </c:ext>
            </c:extLst>
          </c:dPt>
          <c:dPt>
            <c:idx val="3"/>
            <c:invertIfNegative val="0"/>
            <c:bubble3D val="0"/>
            <c:spPr>
              <a:solidFill>
                <a:schemeClr val="accent5">
                  <a:lumMod val="50000"/>
                </a:schemeClr>
              </a:soli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7-5AD6-4407-BB1E-B980B4F253E4}"/>
              </c:ext>
            </c:extLst>
          </c:dPt>
          <c:dLbls>
            <c:dLbl>
              <c:idx val="0"/>
              <c:layout>
                <c:manualLayout>
                  <c:x val="-4.1666666666666666E-3"/>
                  <c:y val="-3.46152561971870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AD6-4407-BB1E-B980B4F253E4}"/>
                </c:ext>
              </c:extLst>
            </c:dLbl>
            <c:dLbl>
              <c:idx val="1"/>
              <c:layout>
                <c:manualLayout>
                  <c:x val="6.9444444444444441E-3"/>
                  <c:y val="-5.7692093661978389E-2"/>
                </c:manualLayout>
              </c:layout>
              <c:spPr>
                <a:solidFill>
                  <a:schemeClr val="bg1"/>
                </a:solidFill>
              </c:spPr>
              <c:txPr>
                <a:bodyPr/>
                <a:lstStyle/>
                <a:p>
                  <a:pPr algn="ctr" rtl="0">
                    <a:defRPr lang="en-US" sz="1400" b="1" i="0" u="none" strike="noStrike" kern="1200" baseline="0">
                      <a:solidFill>
                        <a:srgbClr val="000000"/>
                      </a:solidFill>
                      <a:latin typeface="Arial" panose="020B0604020202020204" pitchFamily="34" charset="0"/>
                      <a:ea typeface="+mn-ea"/>
                      <a:cs typeface="Arial" panose="020B0604020202020204" pitchFamily="34" charset="0"/>
                    </a:defRPr>
                  </a:pPr>
                  <a:endParaRPr lang="es-419"/>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AD6-4407-BB1E-B980B4F253E4}"/>
                </c:ext>
              </c:extLst>
            </c:dLbl>
            <c:dLbl>
              <c:idx val="2"/>
              <c:layout>
                <c:manualLayout>
                  <c:x val="1.1111111111111112E-2"/>
                  <c:y val="-3.46152561971870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AD6-4407-BB1E-B980B4F253E4}"/>
                </c:ext>
              </c:extLst>
            </c:dLbl>
            <c:spPr>
              <a:solidFill>
                <a:schemeClr val="bg1"/>
              </a:solidFill>
            </c:spPr>
            <c:txPr>
              <a:bodyPr/>
              <a:lstStyle/>
              <a:p>
                <a:pPr>
                  <a:defRPr sz="1400" b="1">
                    <a:latin typeface="Arial" panose="020B0604020202020204" pitchFamily="34" charset="0"/>
                    <a:cs typeface="Arial" panose="020B0604020202020204" pitchFamily="34" charset="0"/>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4"/>
                <c:pt idx="0">
                  <c:v>PRESUPUESTO POR LEY</c:v>
                </c:pt>
                <c:pt idx="1">
                  <c:v>APLAZADO </c:v>
                </c:pt>
                <c:pt idx="2">
                  <c:v>AJUSTE FUNCIONAMIENTO</c:v>
                </c:pt>
                <c:pt idx="3">
                  <c:v>PRESUPUESTO FINAL ASIGNADO</c:v>
                </c:pt>
              </c:strCache>
            </c:strRef>
          </c:cat>
          <c:val>
            <c:numRef>
              <c:f>Sheet1!$B$2:$B$6</c:f>
              <c:numCache>
                <c:formatCode>_(* #,##0.0_);_(* \(#,##0.0\);_(* "-"??_);_(@_)</c:formatCode>
                <c:ptCount val="5"/>
                <c:pt idx="0">
                  <c:v>28405.3</c:v>
                </c:pt>
                <c:pt idx="1">
                  <c:v>6422</c:v>
                </c:pt>
                <c:pt idx="2">
                  <c:v>385</c:v>
                </c:pt>
                <c:pt idx="3">
                  <c:v>22368.3</c:v>
                </c:pt>
              </c:numCache>
            </c:numRef>
          </c:val>
          <c:extLst>
            <c:ext xmlns:c16="http://schemas.microsoft.com/office/drawing/2014/chart" uri="{C3380CC4-5D6E-409C-BE32-E72D297353CC}">
              <c16:uniqueId val="{00000008-5AD6-4407-BB1E-B980B4F253E4}"/>
            </c:ext>
          </c:extLst>
        </c:ser>
        <c:dLbls>
          <c:showLegendKey val="0"/>
          <c:showVal val="0"/>
          <c:showCatName val="0"/>
          <c:showSerName val="0"/>
          <c:showPercent val="0"/>
          <c:showBubbleSize val="0"/>
        </c:dLbls>
        <c:gapWidth val="150"/>
        <c:shape val="box"/>
        <c:axId val="269425544"/>
        <c:axId val="269427112"/>
        <c:axId val="0"/>
      </c:bar3DChart>
      <c:catAx>
        <c:axId val="269425544"/>
        <c:scaling>
          <c:orientation val="minMax"/>
        </c:scaling>
        <c:delete val="1"/>
        <c:axPos val="b"/>
        <c:numFmt formatCode="General" sourceLinked="1"/>
        <c:majorTickMark val="none"/>
        <c:minorTickMark val="none"/>
        <c:tickLblPos val="nextTo"/>
        <c:crossAx val="269427112"/>
        <c:crosses val="autoZero"/>
        <c:auto val="1"/>
        <c:lblAlgn val="ctr"/>
        <c:lblOffset val="100"/>
        <c:noMultiLvlLbl val="0"/>
      </c:catAx>
      <c:valAx>
        <c:axId val="269427112"/>
        <c:scaling>
          <c:orientation val="minMax"/>
        </c:scaling>
        <c:delete val="0"/>
        <c:axPos val="l"/>
        <c:majorGridlines>
          <c:spPr>
            <a:ln w="9525" cap="flat" cmpd="sng" algn="ctr">
              <a:solidFill>
                <a:schemeClr val="tx2">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419"/>
          </a:p>
        </c:txPr>
        <c:crossAx val="269425544"/>
        <c:crosses val="autoZero"/>
        <c:crossBetween val="between"/>
      </c:valAx>
      <c:spPr>
        <a:noFill/>
        <a:ln>
          <a:noFill/>
        </a:ln>
        <a:effectLst/>
      </c:spPr>
    </c:plotArea>
    <c:legend>
      <c:legendPos val="b"/>
      <c:layout>
        <c:manualLayout>
          <c:xMode val="edge"/>
          <c:yMode val="edge"/>
          <c:x val="6.5362751531058624E-2"/>
          <c:y val="0.89927255721113697"/>
          <c:w val="0.89427438757655298"/>
          <c:h val="6.6112186591676031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Presupuesto de la entidad 2015</c:v>
                </c:pt>
              </c:strCache>
            </c:strRef>
          </c:tx>
          <c:spPr>
            <a:solidFill>
              <a:schemeClr val="accent1"/>
            </a:solidFill>
            <a:ln w="19050">
              <a:solidFill>
                <a:schemeClr val="lt1"/>
              </a:solidFill>
            </a:ln>
            <a:effectLst/>
          </c:spPr>
          <c:invertIfNegative val="0"/>
          <c:dPt>
            <c:idx val="0"/>
            <c:invertIfNegative val="0"/>
            <c:bubble3D val="0"/>
            <c:explosion val="18"/>
            <c:extLst>
              <c:ext xmlns:c16="http://schemas.microsoft.com/office/drawing/2014/chart" uri="{C3380CC4-5D6E-409C-BE32-E72D297353CC}">
                <c16:uniqueId val="{00000000-CE4F-4C85-944A-BA48A8B81D06}"/>
              </c:ext>
            </c:extLst>
          </c:dPt>
          <c:dPt>
            <c:idx val="1"/>
            <c:invertIfNegative val="0"/>
            <c:bubble3D val="0"/>
            <c:spPr>
              <a:solidFill>
                <a:srgbClr val="0033FF"/>
              </a:solidFill>
              <a:ln w="19050">
                <a:solidFill>
                  <a:schemeClr val="lt1"/>
                </a:solidFill>
              </a:ln>
              <a:effectLst/>
            </c:spPr>
            <c:extLst>
              <c:ext xmlns:c16="http://schemas.microsoft.com/office/drawing/2014/chart" uri="{C3380CC4-5D6E-409C-BE32-E72D297353CC}">
                <c16:uniqueId val="{00000001-CE4F-4C85-944A-BA48A8B81D06}"/>
              </c:ext>
            </c:extLst>
          </c:dPt>
          <c:dPt>
            <c:idx val="2"/>
            <c:invertIfNegative val="0"/>
            <c:bubble3D val="0"/>
            <c:spPr>
              <a:solidFill>
                <a:srgbClr val="FF0000"/>
              </a:solidFill>
              <a:ln w="19050">
                <a:solidFill>
                  <a:schemeClr val="lt1"/>
                </a:solidFill>
              </a:ln>
              <a:effectLst/>
            </c:spPr>
            <c:extLst>
              <c:ext xmlns:c16="http://schemas.microsoft.com/office/drawing/2014/chart" uri="{C3380CC4-5D6E-409C-BE32-E72D297353CC}">
                <c16:uniqueId val="{00000003-CE4F-4C85-944A-BA48A8B81D06}"/>
              </c:ext>
            </c:extLst>
          </c:dPt>
          <c:dPt>
            <c:idx val="3"/>
            <c:invertIfNegative val="0"/>
            <c:bubble3D val="0"/>
            <c:spPr>
              <a:solidFill>
                <a:schemeClr val="tx1"/>
              </a:solidFill>
              <a:ln w="19050">
                <a:solidFill>
                  <a:schemeClr val="lt1"/>
                </a:solidFill>
              </a:ln>
              <a:effectLst/>
            </c:spPr>
            <c:extLst>
              <c:ext xmlns:c16="http://schemas.microsoft.com/office/drawing/2014/chart" uri="{C3380CC4-5D6E-409C-BE32-E72D297353CC}">
                <c16:uniqueId val="{00000004-CE4F-4C85-944A-BA48A8B81D06}"/>
              </c:ext>
            </c:extLst>
          </c:dPt>
          <c:dPt>
            <c:idx val="4"/>
            <c:invertIfNegative val="0"/>
            <c:bubble3D val="0"/>
            <c:spPr>
              <a:solidFill>
                <a:srgbClr val="FFC000"/>
              </a:solidFill>
              <a:ln w="19050">
                <a:solidFill>
                  <a:schemeClr val="lt1"/>
                </a:solidFill>
              </a:ln>
              <a:effectLst/>
            </c:spPr>
            <c:extLst>
              <c:ext xmlns:c16="http://schemas.microsoft.com/office/drawing/2014/chart" uri="{C3380CC4-5D6E-409C-BE32-E72D297353CC}">
                <c16:uniqueId val="{00000005-CE4F-4C85-944A-BA48A8B81D06}"/>
              </c:ext>
            </c:extLst>
          </c:dPt>
          <c:dPt>
            <c:idx val="5"/>
            <c:invertIfNegative val="0"/>
            <c:bubble3D val="0"/>
            <c:extLst>
              <c:ext xmlns:c16="http://schemas.microsoft.com/office/drawing/2014/chart" uri="{C3380CC4-5D6E-409C-BE32-E72D297353CC}">
                <c16:uniqueId val="{00000006-CE4F-4C85-944A-BA48A8B81D06}"/>
              </c:ext>
            </c:extLst>
          </c:dPt>
          <c:dLbls>
            <c:dLbl>
              <c:idx val="0"/>
              <c:layout>
                <c:manualLayout>
                  <c:x val="4.3380881177136968E-4"/>
                  <c:y val="-5.4826165449779078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CE4F-4C85-944A-BA48A8B81D06}"/>
                </c:ext>
              </c:extLst>
            </c:dLbl>
            <c:dLbl>
              <c:idx val="1"/>
              <c:layout>
                <c:manualLayout>
                  <c:x val="4.0236877141155798E-3"/>
                  <c:y val="-3.8081203531459898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CE4F-4C85-944A-BA48A8B81D06}"/>
                </c:ext>
              </c:extLst>
            </c:dLbl>
            <c:dLbl>
              <c:idx val="2"/>
              <c:layout>
                <c:manualLayout>
                  <c:x val="0"/>
                  <c:y val="-3.6369407219231875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CE4F-4C85-944A-BA48A8B81D06}"/>
                </c:ext>
              </c:extLst>
            </c:dLbl>
            <c:dLbl>
              <c:idx val="3"/>
              <c:layout>
                <c:manualLayout>
                  <c:x val="1.4456499368922578E-3"/>
                  <c:y val="-5.1523326893911821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CE4F-4C85-944A-BA48A8B81D06}"/>
                </c:ext>
              </c:extLst>
            </c:dLbl>
            <c:dLbl>
              <c:idx val="4"/>
              <c:layout>
                <c:manualLayout>
                  <c:x val="0"/>
                  <c:y val="-3.6369407219231875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CE4F-4C85-944A-BA48A8B81D06}"/>
                </c:ext>
              </c:extLst>
            </c:dLbl>
            <c:spPr>
              <a:solidFill>
                <a:schemeClr val="bg1"/>
              </a:solidFill>
              <a:ln>
                <a:solidFill>
                  <a:schemeClr val="tx1"/>
                </a:solid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Contratación directa</c:v>
                </c:pt>
                <c:pt idx="1">
                  <c:v>Licitación pública</c:v>
                </c:pt>
                <c:pt idx="2">
                  <c:v>Selección abreviada</c:v>
                </c:pt>
                <c:pt idx="3">
                  <c:v>Mínima cuantia</c:v>
                </c:pt>
                <c:pt idx="4">
                  <c:v>Acuerdo macro de precios</c:v>
                </c:pt>
                <c:pt idx="5">
                  <c:v>Concursos de méritos</c:v>
                </c:pt>
              </c:strCache>
            </c:strRef>
          </c:cat>
          <c:val>
            <c:numRef>
              <c:f>Hoja1!$B$2:$B$7</c:f>
              <c:numCache>
                <c:formatCode>_("$"\ * #,##0.0_);_("$"\ * \(#,##0.0\);_("$"\ * "-"??_);_(@_)</c:formatCode>
                <c:ptCount val="6"/>
                <c:pt idx="0">
                  <c:v>11188.1</c:v>
                </c:pt>
                <c:pt idx="1">
                  <c:v>803.7</c:v>
                </c:pt>
                <c:pt idx="2">
                  <c:v>2084.1</c:v>
                </c:pt>
                <c:pt idx="3">
                  <c:v>116.9</c:v>
                </c:pt>
                <c:pt idx="4">
                  <c:v>37</c:v>
                </c:pt>
                <c:pt idx="5">
                  <c:v>0</c:v>
                </c:pt>
              </c:numCache>
            </c:numRef>
          </c:val>
          <c:extLst>
            <c:ext xmlns:c16="http://schemas.microsoft.com/office/drawing/2014/chart" uri="{C3380CC4-5D6E-409C-BE32-E72D297353CC}">
              <c16:uniqueId val="{00000007-CE4F-4C85-944A-BA48A8B81D06}"/>
            </c:ext>
          </c:extLst>
        </c:ser>
        <c:dLbls>
          <c:showLegendKey val="0"/>
          <c:showVal val="0"/>
          <c:showCatName val="0"/>
          <c:showSerName val="0"/>
          <c:showPercent val="0"/>
          <c:showBubbleSize val="0"/>
        </c:dLbls>
        <c:gapWidth val="100"/>
        <c:overlap val="100"/>
        <c:axId val="314593544"/>
        <c:axId val="314597856"/>
        <c:extLst>
          <c:ext xmlns:c15="http://schemas.microsoft.com/office/drawing/2012/chart" uri="{02D57815-91ED-43cb-92C2-25804820EDAC}">
            <c15:filteredBarSeries>
              <c15:ser>
                <c:idx val="1"/>
                <c:order val="1"/>
                <c:tx>
                  <c:strRef>
                    <c:extLst>
                      <c:ext uri="{02D57815-91ED-43cb-92C2-25804820EDAC}">
                        <c15:formulaRef>
                          <c15:sqref>Hoja1!$C$1</c15:sqref>
                        </c15:formulaRef>
                      </c:ext>
                    </c:extLst>
                    <c:strCache>
                      <c:ptCount val="1"/>
                      <c:pt idx="0">
                        <c:v>Presupuesto de la entidad 2016</c:v>
                      </c:pt>
                    </c:strCache>
                  </c:strRef>
                </c:tx>
                <c:spPr>
                  <a:solidFill>
                    <a:schemeClr val="accent2"/>
                  </a:solidFill>
                  <a:ln w="19050">
                    <a:solidFill>
                      <a:schemeClr val="lt1"/>
                    </a:solidFill>
                  </a:ln>
                  <a:effectLst/>
                </c:spPr>
                <c:invertIfNegative val="0"/>
                <c:dPt>
                  <c:idx val="0"/>
                  <c:invertIfNegative val="0"/>
                  <c:bubble3D val="0"/>
                  <c:extLst>
                    <c:ext xmlns:c16="http://schemas.microsoft.com/office/drawing/2014/chart" uri="{C3380CC4-5D6E-409C-BE32-E72D297353CC}">
                      <c16:uniqueId val="{00000009-CE4F-4C85-944A-BA48A8B81D06}"/>
                    </c:ext>
                  </c:extLst>
                </c:dPt>
                <c:dPt>
                  <c:idx val="1"/>
                  <c:invertIfNegative val="0"/>
                  <c:bubble3D val="0"/>
                  <c:extLst>
                    <c:ext xmlns:c16="http://schemas.microsoft.com/office/drawing/2014/chart" uri="{C3380CC4-5D6E-409C-BE32-E72D297353CC}">
                      <c16:uniqueId val="{0000000B-CE4F-4C85-944A-BA48A8B81D06}"/>
                    </c:ext>
                  </c:extLst>
                </c:dPt>
                <c:dPt>
                  <c:idx val="2"/>
                  <c:invertIfNegative val="0"/>
                  <c:bubble3D val="0"/>
                  <c:extLst>
                    <c:ext xmlns:c16="http://schemas.microsoft.com/office/drawing/2014/chart" uri="{C3380CC4-5D6E-409C-BE32-E72D297353CC}">
                      <c16:uniqueId val="{0000000D-CE4F-4C85-944A-BA48A8B81D06}"/>
                    </c:ext>
                  </c:extLst>
                </c:dPt>
                <c:dPt>
                  <c:idx val="3"/>
                  <c:invertIfNegative val="0"/>
                  <c:bubble3D val="0"/>
                  <c:extLst>
                    <c:ext xmlns:c16="http://schemas.microsoft.com/office/drawing/2014/chart" uri="{C3380CC4-5D6E-409C-BE32-E72D297353CC}">
                      <c16:uniqueId val="{0000000F-CE4F-4C85-944A-BA48A8B81D06}"/>
                    </c:ext>
                  </c:extLst>
                </c:dPt>
                <c:dPt>
                  <c:idx val="4"/>
                  <c:invertIfNegative val="0"/>
                  <c:bubble3D val="0"/>
                  <c:extLst>
                    <c:ext xmlns:c16="http://schemas.microsoft.com/office/drawing/2014/chart" uri="{C3380CC4-5D6E-409C-BE32-E72D297353CC}">
                      <c16:uniqueId val="{00000011-CE4F-4C85-944A-BA48A8B81D06}"/>
                    </c:ext>
                  </c:extLst>
                </c:dPt>
                <c:dPt>
                  <c:idx val="5"/>
                  <c:invertIfNegative val="0"/>
                  <c:bubble3D val="0"/>
                  <c:extLst>
                    <c:ext xmlns:c16="http://schemas.microsoft.com/office/drawing/2014/chart" uri="{C3380CC4-5D6E-409C-BE32-E72D297353CC}">
                      <c16:uniqueId val="{00000013-CE4F-4C85-944A-BA48A8B81D06}"/>
                    </c:ext>
                  </c:extLst>
                </c:dPt>
                <c:cat>
                  <c:strRef>
                    <c:extLst>
                      <c:ext uri="{02D57815-91ED-43cb-92C2-25804820EDAC}">
                        <c15:formulaRef>
                          <c15:sqref>Hoja1!$A$2:$A$7</c15:sqref>
                        </c15:formulaRef>
                      </c:ext>
                    </c:extLst>
                    <c:strCache>
                      <c:ptCount val="6"/>
                      <c:pt idx="0">
                        <c:v>Contratación directa</c:v>
                      </c:pt>
                      <c:pt idx="1">
                        <c:v>Licitación pública</c:v>
                      </c:pt>
                      <c:pt idx="2">
                        <c:v>Selección abreviada</c:v>
                      </c:pt>
                      <c:pt idx="3">
                        <c:v>Mínima cuantia</c:v>
                      </c:pt>
                      <c:pt idx="4">
                        <c:v>Acuerdo macro de precios</c:v>
                      </c:pt>
                      <c:pt idx="5">
                        <c:v>Concursos de méritos</c:v>
                      </c:pt>
                    </c:strCache>
                  </c:strRef>
                </c:cat>
                <c:val>
                  <c:numRef>
                    <c:extLst>
                      <c:ext uri="{02D57815-91ED-43cb-92C2-25804820EDAC}">
                        <c15:formulaRef>
                          <c15:sqref>Hoja1!$C$2:$C$7</c15:sqref>
                        </c15:formulaRef>
                      </c:ext>
                    </c:extLst>
                    <c:numCache>
                      <c:formatCode>General</c:formatCode>
                      <c:ptCount val="6"/>
                    </c:numCache>
                  </c:numRef>
                </c:val>
                <c:extLst>
                  <c:ext xmlns:c16="http://schemas.microsoft.com/office/drawing/2014/chart" uri="{C3380CC4-5D6E-409C-BE32-E72D297353CC}">
                    <c16:uniqueId val="{00000014-CE4F-4C85-944A-BA48A8B81D06}"/>
                  </c:ext>
                </c:extLst>
              </c15:ser>
            </c15:filteredBarSeries>
          </c:ext>
        </c:extLst>
      </c:barChart>
      <c:catAx>
        <c:axId val="31459354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419"/>
          </a:p>
        </c:txPr>
        <c:crossAx val="314597856"/>
        <c:crosses val="autoZero"/>
        <c:auto val="1"/>
        <c:lblAlgn val="ctr"/>
        <c:lblOffset val="100"/>
        <c:noMultiLvlLbl val="0"/>
      </c:catAx>
      <c:valAx>
        <c:axId val="314597856"/>
        <c:scaling>
          <c:orientation val="minMax"/>
          <c:min val="0"/>
        </c:scaling>
        <c:delete val="1"/>
        <c:axPos val="l"/>
        <c:majorGridlines>
          <c:spPr>
            <a:ln w="9525" cap="flat" cmpd="sng" algn="ctr">
              <a:solidFill>
                <a:schemeClr val="tx1">
                  <a:lumMod val="15000"/>
                  <a:lumOff val="85000"/>
                </a:schemeClr>
              </a:solidFill>
              <a:round/>
            </a:ln>
            <a:effectLst/>
          </c:spPr>
        </c:majorGridlines>
        <c:numFmt formatCode="&quot;$&quot;\ #,##0" sourceLinked="0"/>
        <c:majorTickMark val="out"/>
        <c:minorTickMark val="none"/>
        <c:tickLblPos val="nextTo"/>
        <c:crossAx val="314593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s-CO" sz="2800" b="1" dirty="0">
                <a:solidFill>
                  <a:schemeClr val="tx1"/>
                </a:solidFill>
              </a:rPr>
              <a:t>MADUREZ DEL MECI</a:t>
            </a:r>
          </a:p>
        </c:rich>
      </c:tx>
      <c:layout>
        <c:manualLayout>
          <c:xMode val="edge"/>
          <c:yMode val="edge"/>
          <c:x val="6.8977597549557595E-2"/>
          <c:y val="0.115350899701926"/>
        </c:manualLayout>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7962920207797"/>
          <c:y val="0.16525096364435801"/>
          <c:w val="0.56081352907985504"/>
          <c:h val="0.80371846281098003"/>
        </c:manualLayout>
      </c:layout>
      <c:area3DChart>
        <c:grouping val="standard"/>
        <c:varyColors val="0"/>
        <c:ser>
          <c:idx val="0"/>
          <c:order val="0"/>
          <c:tx>
            <c:strRef>
              <c:f>Hoja1!$B$1</c:f>
              <c:strCache>
                <c:ptCount val="1"/>
                <c:pt idx="0">
                  <c:v>Alcanzado</c:v>
                </c:pt>
              </c:strCache>
            </c:strRef>
          </c:tx>
          <c:spPr>
            <a:solidFill>
              <a:srgbClr val="FFC000"/>
            </a:solidFill>
            <a:ln>
              <a:noFill/>
            </a:ln>
            <a:effectLst/>
            <a:sp3d/>
          </c:spPr>
          <c:dLbls>
            <c:dLbl>
              <c:idx val="0"/>
              <c:layout>
                <c:manualLayout>
                  <c:x val="0.21165441999582399"/>
                  <c:y val="2.95265544859089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CFC-43B8-9D2E-4FC06E1820E5}"/>
                </c:ext>
              </c:extLst>
            </c:dLbl>
            <c:dLbl>
              <c:idx val="1"/>
              <c:delete val="1"/>
              <c:extLst>
                <c:ext xmlns:c15="http://schemas.microsoft.com/office/drawing/2012/chart" uri="{CE6537A1-D6FC-4f65-9D91-7224C49458BB}"/>
                <c:ext xmlns:c16="http://schemas.microsoft.com/office/drawing/2014/chart" uri="{C3380CC4-5D6E-409C-BE32-E72D297353CC}">
                  <c16:uniqueId val="{00000001-1CFC-43B8-9D2E-4FC06E1820E5}"/>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1"/>
                <c:pt idx="0">
                  <c:v>Deseable</c:v>
                </c:pt>
              </c:strCache>
            </c:strRef>
          </c:cat>
          <c:val>
            <c:numRef>
              <c:f>Hoja1!$B$2:$B$3</c:f>
              <c:numCache>
                <c:formatCode>0%</c:formatCode>
                <c:ptCount val="2"/>
                <c:pt idx="0">
                  <c:v>0.92</c:v>
                </c:pt>
                <c:pt idx="1">
                  <c:v>0.92</c:v>
                </c:pt>
              </c:numCache>
            </c:numRef>
          </c:val>
          <c:extLst>
            <c:ext xmlns:c16="http://schemas.microsoft.com/office/drawing/2014/chart" uri="{C3380CC4-5D6E-409C-BE32-E72D297353CC}">
              <c16:uniqueId val="{00000002-1CFC-43B8-9D2E-4FC06E1820E5}"/>
            </c:ext>
          </c:extLst>
        </c:ser>
        <c:ser>
          <c:idx val="1"/>
          <c:order val="1"/>
          <c:tx>
            <c:strRef>
              <c:f>Hoja1!$C$1</c:f>
              <c:strCache>
                <c:ptCount val="1"/>
                <c:pt idx="0">
                  <c:v>Deseable</c:v>
                </c:pt>
              </c:strCache>
            </c:strRef>
          </c:tx>
          <c:spPr>
            <a:solidFill>
              <a:schemeClr val="accent5">
                <a:lumMod val="60000"/>
                <a:lumOff val="40000"/>
              </a:schemeClr>
            </a:solidFill>
            <a:ln w="25400">
              <a:noFill/>
            </a:ln>
            <a:effectLst/>
            <a:sp3d/>
          </c:spPr>
          <c:dLbls>
            <c:dLbl>
              <c:idx val="0"/>
              <c:layout>
                <c:manualLayout>
                  <c:x val="0.265566394900421"/>
                  <c:y val="-0.1003902852520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FC-43B8-9D2E-4FC06E1820E5}"/>
                </c:ext>
              </c:extLst>
            </c:dLbl>
            <c:dLbl>
              <c:idx val="1"/>
              <c:delete val="1"/>
              <c:extLst>
                <c:ext xmlns:c15="http://schemas.microsoft.com/office/drawing/2012/chart" uri="{CE6537A1-D6FC-4f65-9D91-7224C49458BB}"/>
                <c:ext xmlns:c16="http://schemas.microsoft.com/office/drawing/2014/chart" uri="{C3380CC4-5D6E-409C-BE32-E72D297353CC}">
                  <c16:uniqueId val="{00000004-1CFC-43B8-9D2E-4FC06E1820E5}"/>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1"/>
                <c:pt idx="0">
                  <c:v>Deseable</c:v>
                </c:pt>
              </c:strCache>
            </c:strRef>
          </c:cat>
          <c:val>
            <c:numRef>
              <c:f>Hoja1!$C$2:$C$3</c:f>
              <c:numCache>
                <c:formatCode>0%</c:formatCode>
                <c:ptCount val="2"/>
                <c:pt idx="0">
                  <c:v>1</c:v>
                </c:pt>
                <c:pt idx="1">
                  <c:v>1</c:v>
                </c:pt>
              </c:numCache>
            </c:numRef>
          </c:val>
          <c:extLst>
            <c:ext xmlns:c16="http://schemas.microsoft.com/office/drawing/2014/chart" uri="{C3380CC4-5D6E-409C-BE32-E72D297353CC}">
              <c16:uniqueId val="{00000005-1CFC-43B8-9D2E-4FC06E1820E5}"/>
            </c:ext>
          </c:extLst>
        </c:ser>
        <c:dLbls>
          <c:showLegendKey val="0"/>
          <c:showVal val="1"/>
          <c:showCatName val="0"/>
          <c:showSerName val="0"/>
          <c:showPercent val="0"/>
          <c:showBubbleSize val="0"/>
        </c:dLbls>
        <c:axId val="314592368"/>
        <c:axId val="314593152"/>
        <c:axId val="315161128"/>
      </c:area3DChart>
      <c:catAx>
        <c:axId val="314592368"/>
        <c:scaling>
          <c:orientation val="minMax"/>
        </c:scaling>
        <c:delete val="1"/>
        <c:axPos val="b"/>
        <c:numFmt formatCode="General" sourceLinked="1"/>
        <c:majorTickMark val="none"/>
        <c:minorTickMark val="none"/>
        <c:tickLblPos val="nextTo"/>
        <c:crossAx val="314593152"/>
        <c:crosses val="autoZero"/>
        <c:auto val="1"/>
        <c:lblAlgn val="ctr"/>
        <c:lblOffset val="100"/>
        <c:noMultiLvlLbl val="0"/>
      </c:catAx>
      <c:valAx>
        <c:axId val="314593152"/>
        <c:scaling>
          <c:orientation val="minMax"/>
          <c:min val="0.4"/>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419"/>
          </a:p>
        </c:txPr>
        <c:crossAx val="314592368"/>
        <c:crosses val="autoZero"/>
        <c:crossBetween val="midCat"/>
      </c:valAx>
      <c:serAx>
        <c:axId val="315161128"/>
        <c:scaling>
          <c:orientation val="minMax"/>
        </c:scaling>
        <c:delete val="0"/>
        <c:axPos val="b"/>
        <c:majorTickMark val="out"/>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s-419"/>
          </a:p>
        </c:txPr>
        <c:crossAx val="314593152"/>
        <c:crosses val="autoZero"/>
      </c:serAx>
      <c:spPr>
        <a:noFill/>
        <a:ln>
          <a:noFill/>
        </a:ln>
        <a:effectLst/>
      </c:spPr>
    </c:plotArea>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4587888503009001"/>
          <c:y val="2.33722952179976E-2"/>
          <c:w val="0.75412111496990997"/>
          <c:h val="0.82526008858267696"/>
        </c:manualLayout>
      </c:layout>
      <c:bar3DChart>
        <c:barDir val="col"/>
        <c:grouping val="stacked"/>
        <c:varyColors val="0"/>
        <c:ser>
          <c:idx val="0"/>
          <c:order val="0"/>
          <c:tx>
            <c:strRef>
              <c:f>Hoja1!$B$1</c:f>
              <c:strCache>
                <c:ptCount val="1"/>
                <c:pt idx="0">
                  <c:v>Funcionamiento</c:v>
                </c:pt>
              </c:strCache>
            </c:strRef>
          </c:tx>
          <c:spPr>
            <a:solidFill>
              <a:schemeClr val="accent1"/>
            </a:solidFill>
            <a:ln w="25400">
              <a:solidFill>
                <a:schemeClr val="lt1"/>
              </a:solidFill>
            </a:ln>
            <a:effectLst/>
            <a:sp3d contourW="25400">
              <a:contourClr>
                <a:schemeClr val="lt1"/>
              </a:contourClr>
            </a:sp3d>
          </c:spPr>
          <c:invertIfNegative val="0"/>
          <c:dPt>
            <c:idx val="0"/>
            <c:invertIfNegative val="0"/>
            <c:bubble3D val="0"/>
            <c:explosion val="18"/>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410D-432F-8190-B8B75409B852}"/>
              </c:ext>
            </c:extLst>
          </c:dPt>
          <c:dPt>
            <c:idx val="1"/>
            <c:invertIfNegative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410D-432F-8190-B8B75409B852}"/>
              </c:ext>
            </c:extLst>
          </c:dPt>
          <c:dPt>
            <c:idx val="2"/>
            <c:invertIfNegative val="0"/>
            <c:bubble3D val="0"/>
            <c:extLst>
              <c:ext xmlns:c16="http://schemas.microsoft.com/office/drawing/2014/chart" uri="{C3380CC4-5D6E-409C-BE32-E72D297353CC}">
                <c16:uniqueId val="{00000004-410D-432F-8190-B8B75409B852}"/>
              </c:ext>
            </c:extLst>
          </c:dPt>
          <c:dLbls>
            <c:dLbl>
              <c:idx val="0"/>
              <c:layout>
                <c:manualLayout>
                  <c:x val="5.7447014435695602E-2"/>
                  <c:y val="-0.32973203740157497"/>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410D-432F-8190-B8B75409B852}"/>
                </c:ext>
              </c:extLst>
            </c:dLbl>
            <c:dLbl>
              <c:idx val="1"/>
              <c:layout>
                <c:manualLayout>
                  <c:x val="6.5418635170603701E-2"/>
                  <c:y val="-0.32796850393700799"/>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410D-432F-8190-B8B75409B852}"/>
                </c:ext>
              </c:extLst>
            </c:dLbl>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2"/>
                <c:pt idx="0">
                  <c:v>Meta</c:v>
                </c:pt>
                <c:pt idx="1">
                  <c:v>Logro</c:v>
                </c:pt>
              </c:strCache>
            </c:strRef>
          </c:cat>
          <c:val>
            <c:numRef>
              <c:f>Hoja1!$B$2:$B$5</c:f>
              <c:numCache>
                <c:formatCode>0%</c:formatCode>
                <c:ptCount val="3"/>
                <c:pt idx="0">
                  <c:v>1</c:v>
                </c:pt>
                <c:pt idx="1">
                  <c:v>0.99</c:v>
                </c:pt>
              </c:numCache>
            </c:numRef>
          </c:val>
          <c:extLst>
            <c:ext xmlns:c16="http://schemas.microsoft.com/office/drawing/2014/chart" uri="{C3380CC4-5D6E-409C-BE32-E72D297353CC}">
              <c16:uniqueId val="{00000005-410D-432F-8190-B8B75409B852}"/>
            </c:ext>
          </c:extLst>
        </c:ser>
        <c:dLbls>
          <c:showLegendKey val="0"/>
          <c:showVal val="0"/>
          <c:showCatName val="0"/>
          <c:showSerName val="0"/>
          <c:showPercent val="0"/>
          <c:showBubbleSize val="0"/>
        </c:dLbls>
        <c:gapWidth val="100"/>
        <c:shape val="box"/>
        <c:axId val="315512000"/>
        <c:axId val="315510432"/>
        <c:axId val="0"/>
        <c:extLst>
          <c:ext xmlns:c15="http://schemas.microsoft.com/office/drawing/2012/chart" uri="{02D57815-91ED-43cb-92C2-25804820EDAC}">
            <c15:filteredBarSeries>
              <c15:ser>
                <c:idx val="1"/>
                <c:order val="1"/>
                <c:tx>
                  <c:strRef>
                    <c:extLst>
                      <c:ext uri="{02D57815-91ED-43cb-92C2-25804820EDAC}">
                        <c15:formulaRef>
                          <c15:sqref>Hoja1!$C$1</c15:sqref>
                        </c15:formulaRef>
                      </c:ext>
                    </c:extLst>
                    <c:strCache>
                      <c:ptCount val="1"/>
                      <c:pt idx="0">
                        <c:v>Columna1</c:v>
                      </c:pt>
                    </c:strCache>
                  </c:strRef>
                </c:tx>
                <c:spPr>
                  <a:solidFill>
                    <a:schemeClr val="accent2"/>
                  </a:solidFill>
                  <a:ln w="25400">
                    <a:solidFill>
                      <a:schemeClr val="lt1"/>
                    </a:solidFill>
                  </a:ln>
                  <a:effectLst/>
                  <a:sp3d contourW="25400">
                    <a:contourClr>
                      <a:schemeClr val="lt1"/>
                    </a:contourClr>
                  </a:sp3d>
                </c:spPr>
                <c:invertIfNegative val="0"/>
                <c:dPt>
                  <c:idx val="0"/>
                  <c:invertIfNegative val="0"/>
                  <c:bubble3D val="0"/>
                  <c:extLst>
                    <c:ext xmlns:c16="http://schemas.microsoft.com/office/drawing/2014/chart" uri="{C3380CC4-5D6E-409C-BE32-E72D297353CC}">
                      <c16:uniqueId val="{00000007-410D-432F-8190-B8B75409B852}"/>
                    </c:ext>
                  </c:extLst>
                </c:dPt>
                <c:dPt>
                  <c:idx val="1"/>
                  <c:invertIfNegative val="0"/>
                  <c:bubble3D val="0"/>
                  <c:extLst>
                    <c:ext xmlns:c16="http://schemas.microsoft.com/office/drawing/2014/chart" uri="{C3380CC4-5D6E-409C-BE32-E72D297353CC}">
                      <c16:uniqueId val="{00000009-410D-432F-8190-B8B75409B852}"/>
                    </c:ext>
                  </c:extLst>
                </c:dPt>
                <c:dPt>
                  <c:idx val="2"/>
                  <c:invertIfNegative val="0"/>
                  <c:bubble3D val="0"/>
                  <c:extLst>
                    <c:ext xmlns:c16="http://schemas.microsoft.com/office/drawing/2014/chart" uri="{C3380CC4-5D6E-409C-BE32-E72D297353CC}">
                      <c16:uniqueId val="{0000000B-410D-432F-8190-B8B75409B852}"/>
                    </c:ext>
                  </c:extLst>
                </c:dPt>
                <c:cat>
                  <c:strRef>
                    <c:extLst>
                      <c:ext uri="{02D57815-91ED-43cb-92C2-25804820EDAC}">
                        <c15:formulaRef>
                          <c15:sqref>Hoja1!$A$2:$A$5</c15:sqref>
                        </c15:formulaRef>
                      </c:ext>
                    </c:extLst>
                    <c:strCache>
                      <c:ptCount val="2"/>
                      <c:pt idx="0">
                        <c:v>Meta</c:v>
                      </c:pt>
                      <c:pt idx="1">
                        <c:v>Logro</c:v>
                      </c:pt>
                    </c:strCache>
                  </c:strRef>
                </c:cat>
                <c:val>
                  <c:numRef>
                    <c:extLst>
                      <c:ext uri="{02D57815-91ED-43cb-92C2-25804820EDAC}">
                        <c15:formulaRef>
                          <c15:sqref>Hoja1!$C$2:$C$5</c15:sqref>
                        </c15:formulaRef>
                      </c:ext>
                    </c:extLst>
                    <c:numCache>
                      <c:formatCode>0%</c:formatCode>
                      <c:ptCount val="3"/>
                      <c:pt idx="0">
                        <c:v>0.5</c:v>
                      </c:pt>
                      <c:pt idx="1">
                        <c:v>0.5</c:v>
                      </c:pt>
                    </c:numCache>
                  </c:numRef>
                </c:val>
                <c:extLst>
                  <c:ext xmlns:c16="http://schemas.microsoft.com/office/drawing/2014/chart" uri="{C3380CC4-5D6E-409C-BE32-E72D297353CC}">
                    <c16:uniqueId val="{0000000C-410D-432F-8190-B8B75409B852}"/>
                  </c:ext>
                </c:extLst>
              </c15:ser>
            </c15:filteredBarSeries>
          </c:ext>
        </c:extLst>
      </c:bar3DChart>
      <c:catAx>
        <c:axId val="3155120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s-419"/>
          </a:p>
        </c:txPr>
        <c:crossAx val="315510432"/>
        <c:crosses val="autoZero"/>
        <c:auto val="1"/>
        <c:lblAlgn val="ctr"/>
        <c:lblOffset val="100"/>
        <c:noMultiLvlLbl val="0"/>
      </c:catAx>
      <c:valAx>
        <c:axId val="315510432"/>
        <c:scaling>
          <c:orientation val="minMax"/>
          <c:min val="0.1"/>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419"/>
          </a:p>
        </c:txPr>
        <c:crossAx val="3155120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0633026202917"/>
          <c:y val="3.0515572927766601E-2"/>
          <c:w val="0.85640734818171405"/>
          <c:h val="0.860057332677165"/>
        </c:manualLayout>
      </c:layout>
      <c:line3DChart>
        <c:grouping val="standard"/>
        <c:varyColors val="0"/>
        <c:ser>
          <c:idx val="0"/>
          <c:order val="0"/>
          <c:tx>
            <c:strRef>
              <c:f>Hoja1!$B$1</c:f>
              <c:strCache>
                <c:ptCount val="1"/>
                <c:pt idx="0">
                  <c:v>Funcionamiento</c:v>
                </c:pt>
              </c:strCache>
            </c:strRef>
          </c:tx>
          <c:spPr>
            <a:solidFill>
              <a:srgbClr val="FFC000"/>
            </a:solidFill>
            <a:ln w="25400">
              <a:solidFill>
                <a:schemeClr val="tx1"/>
              </a:solidFill>
            </a:ln>
            <a:effectLst/>
            <a:sp3d contourW="25400">
              <a:contourClr>
                <a:schemeClr val="tx1"/>
              </a:contourClr>
            </a:sp3d>
          </c:spPr>
          <c:dPt>
            <c:idx val="0"/>
            <c:bubble3D val="0"/>
            <c:explosion val="18"/>
            <c:spPr>
              <a:solidFill>
                <a:srgbClr val="FFC000"/>
              </a:solidFill>
              <a:ln w="25400">
                <a:solidFill>
                  <a:schemeClr val="tx1"/>
                </a:solidFill>
              </a:ln>
              <a:effectLst/>
              <a:sp3d contourW="25400">
                <a:contourClr>
                  <a:schemeClr val="tx1"/>
                </a:contourClr>
              </a:sp3d>
            </c:spPr>
            <c:extLst>
              <c:ext xmlns:c16="http://schemas.microsoft.com/office/drawing/2014/chart" uri="{C3380CC4-5D6E-409C-BE32-E72D297353CC}">
                <c16:uniqueId val="{00000001-8C48-40C3-822D-FC3672E09F22}"/>
              </c:ext>
            </c:extLst>
          </c:dPt>
          <c:dPt>
            <c:idx val="1"/>
            <c:bubble3D val="0"/>
            <c:extLst>
              <c:ext xmlns:c16="http://schemas.microsoft.com/office/drawing/2014/chart" uri="{C3380CC4-5D6E-409C-BE32-E72D297353CC}">
                <c16:uniqueId val="{00000002-8C48-40C3-822D-FC3672E09F22}"/>
              </c:ext>
            </c:extLst>
          </c:dPt>
          <c:dPt>
            <c:idx val="2"/>
            <c:bubble3D val="0"/>
            <c:extLst>
              <c:ext xmlns:c16="http://schemas.microsoft.com/office/drawing/2014/chart" uri="{C3380CC4-5D6E-409C-BE32-E72D297353CC}">
                <c16:uniqueId val="{00000003-8C48-40C3-822D-FC3672E09F22}"/>
              </c:ext>
            </c:extLst>
          </c:dPt>
          <c:dLbls>
            <c:dLbl>
              <c:idx val="0"/>
              <c:layout>
                <c:manualLayout>
                  <c:x val="5.3640091863517104E-3"/>
                  <c:y val="-7.6607037401574804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8C48-40C3-822D-FC3672E09F22}"/>
                </c:ext>
              </c:extLst>
            </c:dLbl>
            <c:dLbl>
              <c:idx val="1"/>
              <c:layout>
                <c:manualLayout>
                  <c:x val="1.5418635170603601E-2"/>
                  <c:y val="1.8906742125984199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8C48-40C3-822D-FC3672E09F22}"/>
                </c:ext>
              </c:extLst>
            </c:dLbl>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Hoja1!$A$2:$A$9</c:f>
              <c:numCache>
                <c:formatCode>General</c:formatCode>
                <c:ptCount val="4"/>
                <c:pt idx="0">
                  <c:v>2012</c:v>
                </c:pt>
                <c:pt idx="1">
                  <c:v>2013</c:v>
                </c:pt>
                <c:pt idx="2">
                  <c:v>2014</c:v>
                </c:pt>
                <c:pt idx="3">
                  <c:v>2015</c:v>
                </c:pt>
              </c:numCache>
            </c:numRef>
          </c:cat>
          <c:val>
            <c:numRef>
              <c:f>Hoja1!$B$2:$B$9</c:f>
              <c:numCache>
                <c:formatCode>_(* #,##0.00_);_(* \(#,##0.00\);_(* "-"??_);_(@_)</c:formatCode>
                <c:ptCount val="4"/>
                <c:pt idx="0">
                  <c:v>21.09</c:v>
                </c:pt>
                <c:pt idx="1">
                  <c:v>20.45</c:v>
                </c:pt>
                <c:pt idx="2">
                  <c:v>23.48</c:v>
                </c:pt>
                <c:pt idx="3">
                  <c:v>20.37</c:v>
                </c:pt>
              </c:numCache>
            </c:numRef>
          </c:val>
          <c:smooth val="0"/>
          <c:extLst>
            <c:ext xmlns:c16="http://schemas.microsoft.com/office/drawing/2014/chart" uri="{C3380CC4-5D6E-409C-BE32-E72D297353CC}">
              <c16:uniqueId val="{00000004-8C48-40C3-822D-FC3672E09F22}"/>
            </c:ext>
          </c:extLst>
        </c:ser>
        <c:dLbls>
          <c:showLegendKey val="0"/>
          <c:showVal val="0"/>
          <c:showCatName val="0"/>
          <c:showSerName val="0"/>
          <c:showPercent val="0"/>
          <c:showBubbleSize val="0"/>
        </c:dLbls>
        <c:axId val="315507688"/>
        <c:axId val="315508472"/>
        <c:axId val="315931624"/>
        <c:extLst>
          <c:ext xmlns:c15="http://schemas.microsoft.com/office/drawing/2012/chart" uri="{02D57815-91ED-43cb-92C2-25804820EDAC}">
            <c15:filteredLineSeries>
              <c15:ser>
                <c:idx val="1"/>
                <c:order val="1"/>
                <c:tx>
                  <c:strRef>
                    <c:extLst>
                      <c:ext uri="{02D57815-91ED-43cb-92C2-25804820EDAC}">
                        <c15:formulaRef>
                          <c15:sqref>Hoja1!$C$1</c15:sqref>
                        </c15:formulaRef>
                      </c:ext>
                    </c:extLst>
                    <c:strCache>
                      <c:ptCount val="1"/>
                      <c:pt idx="0">
                        <c:v>Columna1</c:v>
                      </c:pt>
                    </c:strCache>
                  </c:strRef>
                </c:tx>
                <c:spPr>
                  <a:solidFill>
                    <a:schemeClr val="accent2"/>
                  </a:solidFill>
                  <a:ln w="25400">
                    <a:solidFill>
                      <a:schemeClr val="lt1"/>
                    </a:solidFill>
                  </a:ln>
                  <a:effectLst/>
                  <a:sp3d contourW="25400">
                    <a:contourClr>
                      <a:schemeClr val="lt1"/>
                    </a:contourClr>
                  </a:sp3d>
                </c:spPr>
                <c:dPt>
                  <c:idx val="0"/>
                  <c:bubble3D val="0"/>
                  <c:extLst>
                    <c:ext xmlns:c16="http://schemas.microsoft.com/office/drawing/2014/chart" uri="{C3380CC4-5D6E-409C-BE32-E72D297353CC}">
                      <c16:uniqueId val="{00000006-8C48-40C3-822D-FC3672E09F22}"/>
                    </c:ext>
                  </c:extLst>
                </c:dPt>
                <c:dPt>
                  <c:idx val="1"/>
                  <c:bubble3D val="0"/>
                  <c:extLst>
                    <c:ext xmlns:c16="http://schemas.microsoft.com/office/drawing/2014/chart" uri="{C3380CC4-5D6E-409C-BE32-E72D297353CC}">
                      <c16:uniqueId val="{00000008-8C48-40C3-822D-FC3672E09F22}"/>
                    </c:ext>
                  </c:extLst>
                </c:dPt>
                <c:dPt>
                  <c:idx val="2"/>
                  <c:bubble3D val="0"/>
                  <c:extLst>
                    <c:ext xmlns:c16="http://schemas.microsoft.com/office/drawing/2014/chart" uri="{C3380CC4-5D6E-409C-BE32-E72D297353CC}">
                      <c16:uniqueId val="{0000000A-8C48-40C3-822D-FC3672E09F22}"/>
                    </c:ext>
                  </c:extLst>
                </c:dPt>
                <c:cat>
                  <c:numRef>
                    <c:extLst>
                      <c:ext uri="{02D57815-91ED-43cb-92C2-25804820EDAC}">
                        <c15:formulaRef>
                          <c15:sqref>Hoja1!$A$2:$A$9</c15:sqref>
                        </c15:formulaRef>
                      </c:ext>
                    </c:extLst>
                    <c:numCache>
                      <c:formatCode>General</c:formatCode>
                      <c:ptCount val="4"/>
                      <c:pt idx="0">
                        <c:v>2012</c:v>
                      </c:pt>
                      <c:pt idx="1">
                        <c:v>2013</c:v>
                      </c:pt>
                      <c:pt idx="2">
                        <c:v>2014</c:v>
                      </c:pt>
                      <c:pt idx="3">
                        <c:v>2015</c:v>
                      </c:pt>
                    </c:numCache>
                  </c:numRef>
                </c:cat>
                <c:val>
                  <c:numRef>
                    <c:extLst>
                      <c:ext uri="{02D57815-91ED-43cb-92C2-25804820EDAC}">
                        <c15:formulaRef>
                          <c15:sqref>Hoja1!$C$2:$C$9</c15:sqref>
                        </c15:formulaRef>
                      </c:ext>
                    </c:extLst>
                    <c:numCache>
                      <c:formatCode>_(* #,##0_);_(* \(#,##0\);_(* "-"??_);_(@_)</c:formatCode>
                      <c:ptCount val="4"/>
                      <c:pt idx="0">
                        <c:v>508</c:v>
                      </c:pt>
                      <c:pt idx="1">
                        <c:v>592</c:v>
                      </c:pt>
                      <c:pt idx="2">
                        <c:v>602</c:v>
                      </c:pt>
                      <c:pt idx="3">
                        <c:v>697</c:v>
                      </c:pt>
                    </c:numCache>
                  </c:numRef>
                </c:val>
                <c:smooth val="0"/>
                <c:extLst>
                  <c:ext xmlns:c16="http://schemas.microsoft.com/office/drawing/2014/chart" uri="{C3380CC4-5D6E-409C-BE32-E72D297353CC}">
                    <c16:uniqueId val="{0000000B-8C48-40C3-822D-FC3672E09F22}"/>
                  </c:ext>
                </c:extLst>
              </c15:ser>
            </c15:filteredLineSeries>
          </c:ext>
        </c:extLst>
      </c:line3DChart>
      <c:catAx>
        <c:axId val="31550768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419"/>
          </a:p>
        </c:txPr>
        <c:crossAx val="315508472"/>
        <c:crosses val="autoZero"/>
        <c:auto val="1"/>
        <c:lblAlgn val="ctr"/>
        <c:lblOffset val="100"/>
        <c:noMultiLvlLbl val="0"/>
      </c:catAx>
      <c:valAx>
        <c:axId val="315508472"/>
        <c:scaling>
          <c:orientation val="minMax"/>
          <c:max val="24"/>
          <c:min val="20"/>
        </c:scaling>
        <c:delete val="1"/>
        <c:axPos val="l"/>
        <c:majorGridlines>
          <c:spPr>
            <a:ln w="9525" cap="flat" cmpd="sng" algn="ctr">
              <a:solidFill>
                <a:schemeClr val="tx1">
                  <a:lumMod val="15000"/>
                  <a:lumOff val="85000"/>
                </a:schemeClr>
              </a:solidFill>
              <a:round/>
            </a:ln>
            <a:effectLst/>
          </c:spPr>
        </c:majorGridlines>
        <c:numFmt formatCode="#,##0.0" sourceLinked="0"/>
        <c:majorTickMark val="out"/>
        <c:minorTickMark val="none"/>
        <c:tickLblPos val="nextTo"/>
        <c:crossAx val="315507688"/>
        <c:crosses val="autoZero"/>
        <c:crossBetween val="between"/>
      </c:valAx>
      <c:serAx>
        <c:axId val="315931624"/>
        <c:scaling>
          <c:orientation val="minMax"/>
        </c:scaling>
        <c:delete val="1"/>
        <c:axPos val="b"/>
        <c:majorTickMark val="out"/>
        <c:minorTickMark val="none"/>
        <c:tickLblPos val="nextTo"/>
        <c:crossAx val="315508472"/>
        <c:crosses val="autoZero"/>
      </c:serAx>
      <c:spPr>
        <a:noFill/>
        <a:ln>
          <a:noFill/>
        </a:ln>
        <a:effectLst/>
      </c:spPr>
    </c:plotArea>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62843017442499"/>
          <c:y val="4.6547398092178199E-2"/>
          <c:w val="0.85644078083989506"/>
          <c:h val="0.84077559055118101"/>
        </c:manualLayout>
      </c:layout>
      <c:lineChart>
        <c:grouping val="standard"/>
        <c:varyColors val="0"/>
        <c:ser>
          <c:idx val="0"/>
          <c:order val="0"/>
          <c:tx>
            <c:strRef>
              <c:f>Hoja1!$B$1</c:f>
              <c:strCache>
                <c:ptCount val="1"/>
                <c:pt idx="0">
                  <c:v>Funcionamiento</c:v>
                </c:pt>
              </c:strCache>
            </c:strRef>
          </c:tx>
          <c:spPr>
            <a:ln w="47625" cap="sq" cmpd="sng">
              <a:solidFill>
                <a:schemeClr val="tx1">
                  <a:lumMod val="85000"/>
                  <a:lumOff val="15000"/>
                </a:schemeClr>
              </a:solidFill>
              <a:round/>
              <a:headEnd type="oval"/>
            </a:ln>
            <a:effectLst/>
          </c:spPr>
          <c:marker>
            <c:symbol val="none"/>
          </c:marker>
          <c:dPt>
            <c:idx val="0"/>
            <c:bubble3D val="0"/>
            <c:explosion val="18"/>
            <c:spPr>
              <a:ln w="47625" cap="sq" cmpd="sng">
                <a:solidFill>
                  <a:schemeClr val="tx1">
                    <a:lumMod val="85000"/>
                    <a:lumOff val="15000"/>
                  </a:schemeClr>
                </a:solidFill>
                <a:round/>
                <a:headEnd type="oval"/>
              </a:ln>
              <a:effectLst/>
            </c:spPr>
            <c:extLst>
              <c:ext xmlns:c16="http://schemas.microsoft.com/office/drawing/2014/chart" uri="{C3380CC4-5D6E-409C-BE32-E72D297353CC}">
                <c16:uniqueId val="{00000001-DD9E-4651-AF52-0AF6FA9FF9E9}"/>
              </c:ext>
            </c:extLst>
          </c:dPt>
          <c:dPt>
            <c:idx val="1"/>
            <c:bubble3D val="0"/>
            <c:extLst>
              <c:ext xmlns:c16="http://schemas.microsoft.com/office/drawing/2014/chart" uri="{C3380CC4-5D6E-409C-BE32-E72D297353CC}">
                <c16:uniqueId val="{00000003-DD9E-4651-AF52-0AF6FA9FF9E9}"/>
              </c:ext>
            </c:extLst>
          </c:dPt>
          <c:dPt>
            <c:idx val="2"/>
            <c:bubble3D val="0"/>
            <c:extLst>
              <c:ext xmlns:c16="http://schemas.microsoft.com/office/drawing/2014/chart" uri="{C3380CC4-5D6E-409C-BE32-E72D297353CC}">
                <c16:uniqueId val="{00000005-DD9E-4651-AF52-0AF6FA9FF9E9}"/>
              </c:ext>
            </c:extLst>
          </c:dPt>
          <c:dLbls>
            <c:dLbl>
              <c:idx val="0"/>
              <c:layout>
                <c:manualLayout>
                  <c:x val="5.3640091863517104E-3"/>
                  <c:y val="-7.6607037401574804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DD9E-4651-AF52-0AF6FA9FF9E9}"/>
                </c:ext>
              </c:extLst>
            </c:dLbl>
            <c:dLbl>
              <c:idx val="1"/>
              <c:layout>
                <c:manualLayout>
                  <c:x val="1.5418635170603601E-2"/>
                  <c:y val="1.8906742125984199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DD9E-4651-AF52-0AF6FA9FF9E9}"/>
                </c:ext>
              </c:extLst>
            </c:dLbl>
            <c:spPr>
              <a:solidFill>
                <a:schemeClr val="bg1"/>
              </a:solidFill>
              <a:ln>
                <a:noFill/>
              </a:ln>
              <a:effectLst>
                <a:outerShdw blurRad="50800" dist="50800" dir="5400000" algn="ctr" rotWithShape="0">
                  <a:schemeClr val="accent2">
                    <a:lumMod val="20000"/>
                    <a:lumOff val="80000"/>
                  </a:schemeClr>
                </a:outerShdw>
              </a:effectLst>
            </c:spPr>
            <c:txPr>
              <a:bodyPr rot="0" vert="horz"/>
              <a:lstStyle/>
              <a:p>
                <a:pPr>
                  <a:defRPr/>
                </a:pPr>
                <a:endParaRPr lang="es-419"/>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Hoja1!$A$2:$A$9</c:f>
              <c:numCache>
                <c:formatCode>General</c:formatCode>
                <c:ptCount val="4"/>
                <c:pt idx="0">
                  <c:v>2012</c:v>
                </c:pt>
                <c:pt idx="1">
                  <c:v>2013</c:v>
                </c:pt>
                <c:pt idx="2">
                  <c:v>2014</c:v>
                </c:pt>
                <c:pt idx="3">
                  <c:v>2015</c:v>
                </c:pt>
              </c:numCache>
            </c:numRef>
          </c:cat>
          <c:val>
            <c:numRef>
              <c:f>Hoja1!$B$2:$B$9</c:f>
              <c:numCache>
                <c:formatCode>_(* #,##0_);_(* \(#,##0\);_(* "-"??_);_(@_)</c:formatCode>
                <c:ptCount val="4"/>
                <c:pt idx="0">
                  <c:v>508</c:v>
                </c:pt>
                <c:pt idx="1">
                  <c:v>592</c:v>
                </c:pt>
                <c:pt idx="2">
                  <c:v>602</c:v>
                </c:pt>
                <c:pt idx="3">
                  <c:v>697</c:v>
                </c:pt>
              </c:numCache>
            </c:numRef>
          </c:val>
          <c:smooth val="0"/>
          <c:extLst>
            <c:ext xmlns:c16="http://schemas.microsoft.com/office/drawing/2014/chart" uri="{C3380CC4-5D6E-409C-BE32-E72D297353CC}">
              <c16:uniqueId val="{00000006-DD9E-4651-AF52-0AF6FA9FF9E9}"/>
            </c:ext>
          </c:extLst>
        </c:ser>
        <c:dLbls>
          <c:showLegendKey val="0"/>
          <c:showVal val="0"/>
          <c:showCatName val="0"/>
          <c:showSerName val="0"/>
          <c:showPercent val="0"/>
          <c:showBubbleSize val="0"/>
        </c:dLbls>
        <c:smooth val="0"/>
        <c:axId val="315512392"/>
        <c:axId val="315510824"/>
        <c:extLst>
          <c:ext xmlns:c15="http://schemas.microsoft.com/office/drawing/2012/chart" uri="{02D57815-91ED-43cb-92C2-25804820EDAC}">
            <c15:filteredLineSeries>
              <c15:ser>
                <c:idx val="1"/>
                <c:order val="1"/>
                <c:tx>
                  <c:strRef>
                    <c:extLst>
                      <c:ext uri="{02D57815-91ED-43cb-92C2-25804820EDAC}">
                        <c15:formulaRef>
                          <c15:sqref>Hoja1!$C$1</c15:sqref>
                        </c15:formulaRef>
                      </c:ext>
                    </c:extLst>
                    <c:strCache>
                      <c:ptCount val="1"/>
                      <c:pt idx="0">
                        <c:v>Columna1</c:v>
                      </c:pt>
                    </c:strCache>
                  </c:strRef>
                </c:tx>
                <c:spPr>
                  <a:ln w="28575" cap="rnd">
                    <a:solidFill>
                      <a:schemeClr val="accent2"/>
                    </a:solidFill>
                    <a:round/>
                  </a:ln>
                  <a:effectLst/>
                </c:spPr>
                <c:marker>
                  <c:symbol val="none"/>
                </c:marker>
                <c:dPt>
                  <c:idx val="0"/>
                  <c:bubble3D val="0"/>
                  <c:spPr>
                    <a:ln w="25400" cap="rnd">
                      <a:solidFill>
                        <a:schemeClr val="lt1"/>
                      </a:solidFill>
                      <a:round/>
                    </a:ln>
                    <a:effectLst/>
                  </c:spPr>
                  <c:extLst>
                    <c:ext xmlns:c16="http://schemas.microsoft.com/office/drawing/2014/chart" uri="{C3380CC4-5D6E-409C-BE32-E72D297353CC}">
                      <c16:uniqueId val="{00000008-DD9E-4651-AF52-0AF6FA9FF9E9}"/>
                    </c:ext>
                  </c:extLst>
                </c:dPt>
                <c:dPt>
                  <c:idx val="1"/>
                  <c:bubble3D val="0"/>
                  <c:spPr>
                    <a:ln w="25400" cap="rnd">
                      <a:solidFill>
                        <a:schemeClr val="lt1"/>
                      </a:solidFill>
                      <a:round/>
                    </a:ln>
                    <a:effectLst/>
                  </c:spPr>
                  <c:extLst>
                    <c:ext xmlns:c16="http://schemas.microsoft.com/office/drawing/2014/chart" uri="{C3380CC4-5D6E-409C-BE32-E72D297353CC}">
                      <c16:uniqueId val="{0000000A-DD9E-4651-AF52-0AF6FA9FF9E9}"/>
                    </c:ext>
                  </c:extLst>
                </c:dPt>
                <c:dPt>
                  <c:idx val="2"/>
                  <c:bubble3D val="0"/>
                  <c:spPr>
                    <a:ln w="25400" cap="rnd">
                      <a:solidFill>
                        <a:schemeClr val="lt1"/>
                      </a:solidFill>
                      <a:round/>
                    </a:ln>
                    <a:effectLst/>
                  </c:spPr>
                  <c:extLst>
                    <c:ext xmlns:c16="http://schemas.microsoft.com/office/drawing/2014/chart" uri="{C3380CC4-5D6E-409C-BE32-E72D297353CC}">
                      <c16:uniqueId val="{0000000C-DD9E-4651-AF52-0AF6FA9FF9E9}"/>
                    </c:ext>
                  </c:extLst>
                </c:dPt>
                <c:cat>
                  <c:numRef>
                    <c:extLst>
                      <c:ext uri="{02D57815-91ED-43cb-92C2-25804820EDAC}">
                        <c15:formulaRef>
                          <c15:sqref>Hoja1!$A$2:$A$9</c15:sqref>
                        </c15:formulaRef>
                      </c:ext>
                    </c:extLst>
                    <c:numCache>
                      <c:formatCode>General</c:formatCode>
                      <c:ptCount val="4"/>
                      <c:pt idx="0">
                        <c:v>2012</c:v>
                      </c:pt>
                      <c:pt idx="1">
                        <c:v>2013</c:v>
                      </c:pt>
                      <c:pt idx="2">
                        <c:v>2014</c:v>
                      </c:pt>
                      <c:pt idx="3">
                        <c:v>2015</c:v>
                      </c:pt>
                    </c:numCache>
                  </c:numRef>
                </c:cat>
                <c:val>
                  <c:numRef>
                    <c:extLst>
                      <c:ext uri="{02D57815-91ED-43cb-92C2-25804820EDAC}">
                        <c15:formulaRef>
                          <c15:sqref>Hoja1!$C$2:$C$9</c15:sqref>
                        </c15:formulaRef>
                      </c:ext>
                    </c:extLst>
                    <c:numCache>
                      <c:formatCode>_(* #,##0_);_(* \(#,##0\);_(* "-"??_);_(@_)</c:formatCode>
                      <c:ptCount val="4"/>
                      <c:pt idx="0">
                        <c:v>508</c:v>
                      </c:pt>
                      <c:pt idx="1">
                        <c:v>592</c:v>
                      </c:pt>
                      <c:pt idx="2">
                        <c:v>602</c:v>
                      </c:pt>
                      <c:pt idx="3">
                        <c:v>697</c:v>
                      </c:pt>
                    </c:numCache>
                  </c:numRef>
                </c:val>
                <c:smooth val="0"/>
                <c:extLst>
                  <c:ext xmlns:c16="http://schemas.microsoft.com/office/drawing/2014/chart" uri="{C3380CC4-5D6E-409C-BE32-E72D297353CC}">
                    <c16:uniqueId val="{0000000D-DD9E-4651-AF52-0AF6FA9FF9E9}"/>
                  </c:ext>
                </c:extLst>
              </c15:ser>
            </c15:filteredLineSeries>
          </c:ext>
        </c:extLst>
      </c:lineChart>
      <c:catAx>
        <c:axId val="31551239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vert="horz"/>
          <a:lstStyle/>
          <a:p>
            <a:pPr>
              <a:defRPr/>
            </a:pPr>
            <a:endParaRPr lang="es-419"/>
          </a:p>
        </c:txPr>
        <c:crossAx val="315510824"/>
        <c:crosses val="autoZero"/>
        <c:auto val="1"/>
        <c:lblAlgn val="ctr"/>
        <c:lblOffset val="100"/>
        <c:noMultiLvlLbl val="0"/>
      </c:catAx>
      <c:valAx>
        <c:axId val="315510824"/>
        <c:scaling>
          <c:orientation val="minMax"/>
          <c:max val="800"/>
          <c:min val="500"/>
        </c:scaling>
        <c:delete val="1"/>
        <c:axPos val="l"/>
        <c:majorGridlines>
          <c:spPr>
            <a:ln w="9525" cap="flat" cmpd="sng" algn="ctr">
              <a:solidFill>
                <a:schemeClr val="tx1">
                  <a:lumMod val="15000"/>
                  <a:lumOff val="85000"/>
                </a:schemeClr>
              </a:solidFill>
              <a:round/>
            </a:ln>
            <a:effectLst/>
          </c:spPr>
        </c:majorGridlines>
        <c:numFmt formatCode="#,##0.0" sourceLinked="0"/>
        <c:majorTickMark val="out"/>
        <c:minorTickMark val="none"/>
        <c:tickLblPos val="nextTo"/>
        <c:crossAx val="315512392"/>
        <c:crosses val="autoZero"/>
        <c:crossBetween val="between"/>
      </c:valAx>
      <c:spPr>
        <a:noFill/>
        <a:ln>
          <a:noFill/>
        </a:ln>
        <a:effectLst/>
      </c:spPr>
    </c:plotArea>
    <c:plotVisOnly val="1"/>
    <c:dispBlanksAs val="gap"/>
    <c:showDLblsOverMax val="0"/>
  </c:chart>
  <c:spPr>
    <a:noFill/>
    <a:ln>
      <a:noFill/>
    </a:ln>
    <a:effectLst/>
  </c:spPr>
  <c:txPr>
    <a:bodyPr/>
    <a:lstStyle/>
    <a:p>
      <a:pPr>
        <a:defRPr sz="1600" b="1">
          <a:solidFill>
            <a:schemeClr val="tx1"/>
          </a:solidFill>
        </a:defRPr>
      </a:pPr>
      <a:endParaRPr lang="es-419"/>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solidFill>
                  <a:sysClr val="windowText" lastClr="000000"/>
                </a:solidFill>
              </a:rPr>
              <a:t>EVENTOS REALIZADOS</a:t>
            </a:r>
          </a:p>
        </c:rich>
      </c:tx>
      <c:layout>
        <c:manualLayout>
          <c:xMode val="edge"/>
          <c:yMode val="edge"/>
          <c:x val="0.35329150670501602"/>
          <c:y val="0"/>
        </c:manualLayout>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0358705161854805E-2"/>
          <c:y val="8.3750000000000005E-2"/>
          <c:w val="0.890196850393701"/>
          <c:h val="0.720887649460484"/>
        </c:manualLayout>
      </c:layout>
      <c:bar3DChart>
        <c:barDir val="col"/>
        <c:grouping val="clustered"/>
        <c:varyColors val="0"/>
        <c:ser>
          <c:idx val="0"/>
          <c:order val="0"/>
          <c:spPr>
            <a:solidFill>
              <a:schemeClr val="accent2">
                <a:lumMod val="60000"/>
                <a:lumOff val="40000"/>
              </a:schemeClr>
            </a:solidFill>
            <a:ln>
              <a:noFill/>
            </a:ln>
            <a:effectLst/>
            <a:sp3d/>
          </c:spPr>
          <c:invertIfNegative val="0"/>
          <c:dPt>
            <c:idx val="1"/>
            <c:invertIfNegative val="0"/>
            <c:bubble3D val="0"/>
            <c:spPr>
              <a:solidFill>
                <a:srgbClr val="00B050"/>
              </a:solidFill>
              <a:ln>
                <a:noFill/>
              </a:ln>
              <a:effectLst/>
              <a:sp3d/>
            </c:spPr>
            <c:extLst>
              <c:ext xmlns:c16="http://schemas.microsoft.com/office/drawing/2014/chart" uri="{C3380CC4-5D6E-409C-BE32-E72D297353CC}">
                <c16:uniqueId val="{00000001-566F-4D5D-BBA2-95408F3B38AC}"/>
              </c:ext>
            </c:extLst>
          </c:dPt>
          <c:dLbls>
            <c:spPr>
              <a:solidFill>
                <a:srgbClr val="808080">
                  <a:lumMod val="20000"/>
                  <a:lumOff val="80000"/>
                </a:srgbClr>
              </a:soli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Hoja1!$F$25:$F$26</c:f>
              <c:strCache>
                <c:ptCount val="2"/>
                <c:pt idx="0">
                  <c:v>META</c:v>
                </c:pt>
                <c:pt idx="1">
                  <c:v>LOGRO</c:v>
                </c:pt>
              </c:strCache>
            </c:strRef>
          </c:cat>
          <c:val>
            <c:numRef>
              <c:f>Hoja1!$G$25:$G$26</c:f>
              <c:numCache>
                <c:formatCode>General</c:formatCode>
                <c:ptCount val="2"/>
                <c:pt idx="0">
                  <c:v>100</c:v>
                </c:pt>
                <c:pt idx="1">
                  <c:v>76</c:v>
                </c:pt>
              </c:numCache>
            </c:numRef>
          </c:val>
          <c:extLst>
            <c:ext xmlns:c16="http://schemas.microsoft.com/office/drawing/2014/chart" uri="{C3380CC4-5D6E-409C-BE32-E72D297353CC}">
              <c16:uniqueId val="{00000000-98DF-4B56-BC28-C7017D534FE8}"/>
            </c:ext>
          </c:extLst>
        </c:ser>
        <c:dLbls>
          <c:showLegendKey val="0"/>
          <c:showVal val="1"/>
          <c:showCatName val="0"/>
          <c:showSerName val="0"/>
          <c:showPercent val="0"/>
          <c:showBubbleSize val="0"/>
        </c:dLbls>
        <c:gapWidth val="150"/>
        <c:shape val="box"/>
        <c:axId val="316708288"/>
        <c:axId val="316709072"/>
        <c:axId val="0"/>
      </c:bar3DChart>
      <c:catAx>
        <c:axId val="3167082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s-419"/>
          </a:p>
        </c:txPr>
        <c:crossAx val="316709072"/>
        <c:crosses val="autoZero"/>
        <c:auto val="1"/>
        <c:lblAlgn val="ctr"/>
        <c:lblOffset val="100"/>
        <c:noMultiLvlLbl val="0"/>
      </c:catAx>
      <c:valAx>
        <c:axId val="316709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316708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s-ES" sz="2400" b="1" dirty="0">
                <a:solidFill>
                  <a:sysClr val="windowText" lastClr="000000"/>
                </a:solidFill>
              </a:rPr>
              <a:t>PERSONAS</a:t>
            </a:r>
            <a:r>
              <a:rPr lang="es-ES" sz="2400" b="1" baseline="0" dirty="0">
                <a:solidFill>
                  <a:sysClr val="windowText" lastClr="000000"/>
                </a:solidFill>
              </a:rPr>
              <a:t> CAPACITADAS</a:t>
            </a:r>
            <a:endParaRPr lang="es-ES" sz="2400" b="1" dirty="0">
              <a:solidFill>
                <a:sysClr val="windowText" lastClr="000000"/>
              </a:solidFill>
            </a:endParaRPr>
          </a:p>
        </c:rich>
      </c:tx>
      <c:layout>
        <c:manualLayout>
          <c:xMode val="edge"/>
          <c:yMode val="edge"/>
          <c:x val="0.26483935729529101"/>
          <c:y val="0"/>
        </c:manualLayout>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2"/>
            </a:solidFill>
            <a:ln w="9525" cap="flat" cmpd="sng" algn="ctr">
              <a:solidFill>
                <a:schemeClr val="accent1">
                  <a:shade val="95000"/>
                </a:schemeClr>
              </a:solidFill>
              <a:round/>
            </a:ln>
            <a:effectLst/>
            <a:sp3d contourW="9525">
              <a:contourClr>
                <a:schemeClr val="accent1">
                  <a:shade val="95000"/>
                </a:schemeClr>
              </a:contourClr>
            </a:sp3d>
          </c:spPr>
          <c:invertIfNegative val="0"/>
          <c:dPt>
            <c:idx val="1"/>
            <c:invertIfNegative val="0"/>
            <c:bubble3D val="0"/>
            <c:spPr>
              <a:solidFill>
                <a:srgbClr val="00918E"/>
              </a:solidFill>
              <a:ln w="9525" cap="flat" cmpd="sng" algn="ctr">
                <a:solidFill>
                  <a:schemeClr val="accent1">
                    <a:shade val="95000"/>
                  </a:schemeClr>
                </a:solidFill>
                <a:round/>
              </a:ln>
              <a:effectLst/>
              <a:sp3d contourW="9525">
                <a:contourClr>
                  <a:schemeClr val="accent1">
                    <a:shade val="95000"/>
                  </a:schemeClr>
                </a:contourClr>
              </a:sp3d>
            </c:spPr>
            <c:extLst>
              <c:ext xmlns:c16="http://schemas.microsoft.com/office/drawing/2014/chart" uri="{C3380CC4-5D6E-409C-BE32-E72D297353CC}">
                <c16:uniqueId val="{00000001-6359-41FF-93C6-E07EAA5AEFA9}"/>
              </c:ext>
            </c:extLst>
          </c:dPt>
          <c:dLbls>
            <c:spPr>
              <a:solidFill>
                <a:srgbClr val="808080">
                  <a:lumMod val="20000"/>
                  <a:lumOff val="80000"/>
                </a:srgbClr>
              </a:solid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ysClr val="windowText" lastClr="000000"/>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Hoja1!$C$7:$C$8</c:f>
              <c:strCache>
                <c:ptCount val="2"/>
                <c:pt idx="0">
                  <c:v>META</c:v>
                </c:pt>
                <c:pt idx="1">
                  <c:v>LOGRO</c:v>
                </c:pt>
              </c:strCache>
            </c:strRef>
          </c:cat>
          <c:val>
            <c:numRef>
              <c:f>Hoja1!$D$7:$D$8</c:f>
              <c:numCache>
                <c:formatCode>#,##0</c:formatCode>
                <c:ptCount val="2"/>
                <c:pt idx="0">
                  <c:v>13183</c:v>
                </c:pt>
                <c:pt idx="1">
                  <c:v>8695</c:v>
                </c:pt>
              </c:numCache>
            </c:numRef>
          </c:val>
          <c:extLst>
            <c:ext xmlns:c16="http://schemas.microsoft.com/office/drawing/2014/chart" uri="{C3380CC4-5D6E-409C-BE32-E72D297353CC}">
              <c16:uniqueId val="{00000000-FC08-49EE-828F-AE621C0E0373}"/>
            </c:ext>
          </c:extLst>
        </c:ser>
        <c:dLbls>
          <c:showLegendKey val="0"/>
          <c:showVal val="0"/>
          <c:showCatName val="0"/>
          <c:showSerName val="0"/>
          <c:showPercent val="0"/>
          <c:showBubbleSize val="0"/>
        </c:dLbls>
        <c:gapWidth val="150"/>
        <c:shape val="box"/>
        <c:axId val="316702016"/>
        <c:axId val="316702408"/>
        <c:axId val="0"/>
      </c:bar3DChart>
      <c:catAx>
        <c:axId val="3167020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419"/>
          </a:p>
        </c:txPr>
        <c:crossAx val="316702408"/>
        <c:crosses val="autoZero"/>
        <c:auto val="1"/>
        <c:lblAlgn val="ctr"/>
        <c:lblOffset val="100"/>
        <c:noMultiLvlLbl val="0"/>
      </c:catAx>
      <c:valAx>
        <c:axId val="3167024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419"/>
          </a:p>
        </c:txPr>
        <c:crossAx val="316702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200" dirty="0"/>
              <a:t>(M</a:t>
            </a:r>
            <a:r>
              <a:rPr lang="en-US" sz="1200" baseline="0" dirty="0"/>
              <a:t>iles de millones de pesos)</a:t>
            </a:r>
            <a:endParaRPr lang="en-US" dirty="0"/>
          </a:p>
        </c:rich>
      </c:tx>
      <c:layout>
        <c:manualLayout>
          <c:xMode val="edge"/>
          <c:yMode val="edge"/>
          <c:x val="0.63755460862771496"/>
          <c:y val="0.159635536527687"/>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s-419"/>
        </a:p>
      </c:txPr>
    </c:title>
    <c:autoTitleDeleted val="0"/>
    <c:plotArea>
      <c:layout>
        <c:manualLayout>
          <c:layoutTarget val="inner"/>
          <c:xMode val="edge"/>
          <c:yMode val="edge"/>
          <c:x val="0.195891855096022"/>
          <c:y val="3.4320258375775702E-2"/>
          <c:w val="0.74530680801548399"/>
          <c:h val="0.76763318615383203"/>
        </c:manualLayout>
      </c:layout>
      <c:barChart>
        <c:barDir val="bar"/>
        <c:grouping val="clustered"/>
        <c:varyColors val="0"/>
        <c:ser>
          <c:idx val="0"/>
          <c:order val="0"/>
          <c:tx>
            <c:strRef>
              <c:f>Hoja1!$B$1</c:f>
              <c:strCache>
                <c:ptCount val="1"/>
                <c:pt idx="0">
                  <c:v>2015</c:v>
                </c:pt>
              </c:strCache>
            </c:strRef>
          </c:tx>
          <c:spPr>
            <a:solidFill>
              <a:schemeClr val="accent1"/>
            </a:solidFill>
            <a:ln>
              <a:noFill/>
            </a:ln>
            <a:effectLst>
              <a:outerShdw blurRad="50800" dist="38100" dir="2700000" algn="tl" rotWithShape="0">
                <a:prstClr val="black">
                  <a:alpha val="40000"/>
                </a:prstClr>
              </a:outerShdw>
            </a:effectLst>
          </c:spPr>
          <c:invertIfNegative val="0"/>
          <c:dPt>
            <c:idx val="0"/>
            <c:invertIfNegative val="0"/>
            <c:bubble3D val="0"/>
            <c:spPr>
              <a:solidFill>
                <a:schemeClr val="accent5"/>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642D-410E-A68F-B15678E61585}"/>
              </c:ext>
            </c:extLst>
          </c:dPt>
          <c:dPt>
            <c:idx val="1"/>
            <c:invertIfNegative val="0"/>
            <c:bubble3D val="0"/>
            <c:spPr>
              <a:solidFill>
                <a:schemeClr val="accent4"/>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642D-410E-A68F-B15678E61585}"/>
              </c:ext>
            </c:extLst>
          </c:dPt>
          <c:dPt>
            <c:idx val="2"/>
            <c:invertIfNegative val="0"/>
            <c:bubble3D val="0"/>
            <c:spPr>
              <a:solidFill>
                <a:schemeClr val="accent2">
                  <a:lumMod val="75000"/>
                </a:schemeClr>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642D-410E-A68F-B15678E61585}"/>
              </c:ext>
            </c:extLst>
          </c:dPt>
          <c:dPt>
            <c:idx val="3"/>
            <c:invertIfNegative val="0"/>
            <c:bubble3D val="0"/>
            <c:spPr>
              <a:solidFill>
                <a:srgbClr val="FF0000"/>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642D-410E-A68F-B15678E61585}"/>
              </c:ext>
            </c:extLst>
          </c:dPt>
          <c:dLbls>
            <c:dLbl>
              <c:idx val="3"/>
              <c:layout>
                <c:manualLayout>
                  <c:x val="-0.106749834813676"/>
                  <c:y val="0"/>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419"/>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42D-410E-A68F-B15678E6158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Activo total</c:v>
                </c:pt>
                <c:pt idx="1">
                  <c:v>Pasivo total</c:v>
                </c:pt>
                <c:pt idx="2">
                  <c:v>Interés minoritario</c:v>
                </c:pt>
                <c:pt idx="3">
                  <c:v>Patrimonio</c:v>
                </c:pt>
              </c:strCache>
            </c:strRef>
          </c:cat>
          <c:val>
            <c:numRef>
              <c:f>Hoja1!$B$2:$B$5</c:f>
              <c:numCache>
                <c:formatCode>#,##0.0_);\(#,##0.0\)</c:formatCode>
                <c:ptCount val="4"/>
                <c:pt idx="0">
                  <c:v>581539.1</c:v>
                </c:pt>
                <c:pt idx="1">
                  <c:v>701873.1</c:v>
                </c:pt>
                <c:pt idx="2">
                  <c:v>17882.3</c:v>
                </c:pt>
                <c:pt idx="3">
                  <c:v>-138216.29999999999</c:v>
                </c:pt>
              </c:numCache>
            </c:numRef>
          </c:val>
          <c:extLst>
            <c:ext xmlns:c16="http://schemas.microsoft.com/office/drawing/2014/chart" uri="{C3380CC4-5D6E-409C-BE32-E72D297353CC}">
              <c16:uniqueId val="{00000008-642D-410E-A68F-B15678E61585}"/>
            </c:ext>
          </c:extLst>
        </c:ser>
        <c:dLbls>
          <c:showLegendKey val="0"/>
          <c:showVal val="0"/>
          <c:showCatName val="0"/>
          <c:showSerName val="0"/>
          <c:showPercent val="0"/>
          <c:showBubbleSize val="0"/>
        </c:dLbls>
        <c:gapWidth val="52"/>
        <c:axId val="316705936"/>
        <c:axId val="316707112"/>
      </c:barChart>
      <c:catAx>
        <c:axId val="316705936"/>
        <c:scaling>
          <c:orientation val="minMax"/>
        </c:scaling>
        <c:delete val="0"/>
        <c:axPos val="l"/>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419"/>
          </a:p>
        </c:txPr>
        <c:crossAx val="316707112"/>
        <c:crosses val="autoZero"/>
        <c:auto val="1"/>
        <c:lblAlgn val="ctr"/>
        <c:lblOffset val="100"/>
        <c:noMultiLvlLbl val="0"/>
      </c:catAx>
      <c:valAx>
        <c:axId val="316707112"/>
        <c:scaling>
          <c:orientation val="minMax"/>
        </c:scaling>
        <c:delete val="0"/>
        <c:axPos val="b"/>
        <c:numFmt formatCode="_(* #,##0.0_);_(* \(#,##0.0\);_(* &quot;-&quot;??_);_(@_)"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419"/>
          </a:p>
        </c:txPr>
        <c:crossAx val="316705936"/>
        <c:crosses val="autoZero"/>
        <c:crossBetween val="between"/>
        <c:majorUnit val="200000"/>
      </c:valAx>
      <c:spPr>
        <a:noFill/>
        <a:ln>
          <a:noFill/>
        </a:ln>
        <a:effectLst/>
      </c:spPr>
    </c:plotArea>
    <c:legend>
      <c:legendPos val="b"/>
      <c:layout>
        <c:manualLayout>
          <c:xMode val="edge"/>
          <c:yMode val="edge"/>
          <c:x val="0.164059622030301"/>
          <c:y val="0.91848858124356103"/>
          <c:w val="0.67497495404994001"/>
          <c:h val="8.1511418756439205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419"/>
        </a:p>
      </c:txPr>
    </c:legend>
    <c:plotVisOnly val="1"/>
    <c:dispBlanksAs val="gap"/>
    <c:showDLblsOverMax val="0"/>
  </c:chart>
  <c:spPr>
    <a:noFill/>
    <a:ln>
      <a:noFill/>
    </a:ln>
    <a:effectLst/>
  </c:spPr>
  <c:txPr>
    <a:bodyPr/>
    <a:lstStyle/>
    <a:p>
      <a:pPr>
        <a:defRPr>
          <a:solidFill>
            <a:schemeClr val="tx1"/>
          </a:solidFill>
        </a:defRPr>
      </a:pPr>
      <a:endParaRPr lang="es-419"/>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floor>
    <c:sideWall>
      <c:thickness val="0"/>
      <c:spPr>
        <a:noFill/>
        <a:ln>
          <a:noFill/>
        </a:ln>
        <a:effectLst/>
      </c:spPr>
    </c:sideWall>
    <c:backWall>
      <c:thickness val="0"/>
      <c:spPr>
        <a:noFill/>
        <a:ln>
          <a:noFill/>
        </a:ln>
        <a:effectLst/>
      </c:spPr>
    </c:backWall>
    <c:plotArea>
      <c:layout/>
      <c:bar3DChart>
        <c:barDir val="col"/>
        <c:grouping val="clustered"/>
        <c:varyColors val="0"/>
        <c:ser>
          <c:idx val="0"/>
          <c:order val="0"/>
          <c:tx>
            <c:strRef>
              <c:f>Hoja1!$B$1</c:f>
              <c:strCache>
                <c:ptCount val="1"/>
                <c:pt idx="0">
                  <c:v>Apropiación</c:v>
                </c:pt>
              </c:strCache>
            </c:strRef>
          </c:tx>
          <c:spPr>
            <a:solidFill>
              <a:schemeClr val="accent1"/>
            </a:solidFill>
            <a:ln w="19050">
              <a:solidFill>
                <a:schemeClr val="lt1"/>
              </a:solidFill>
            </a:ln>
            <a:effectLst/>
          </c:spPr>
          <c:invertIfNegative val="0"/>
          <c:dPt>
            <c:idx val="0"/>
            <c:invertIfNegative val="0"/>
            <c:bubble3D val="0"/>
            <c:explosion val="18"/>
            <c:spPr>
              <a:solidFill>
                <a:srgbClr val="C00000"/>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01-FAD2-487A-BB31-04E6511770D0}"/>
              </c:ext>
            </c:extLst>
          </c:dPt>
          <c:dPt>
            <c:idx val="1"/>
            <c:invertIfNegative val="0"/>
            <c:bubble3D val="0"/>
            <c:spPr>
              <a:solidFill>
                <a:srgbClr val="0070C0"/>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03-FAD2-487A-BB31-04E6511770D0}"/>
              </c:ext>
            </c:extLst>
          </c:dPt>
          <c:dPt>
            <c:idx val="2"/>
            <c:invertIfNegative val="0"/>
            <c:bubble3D val="0"/>
            <c:spPr>
              <a:solidFill>
                <a:schemeClr val="accent3">
                  <a:lumMod val="75000"/>
                </a:schemeClr>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05-FAD2-487A-BB31-04E6511770D0}"/>
              </c:ext>
            </c:extLst>
          </c:dPt>
          <c:dPt>
            <c:idx val="3"/>
            <c:invertIfNegative val="0"/>
            <c:bubble3D val="0"/>
            <c:spPr>
              <a:solidFill>
                <a:srgbClr val="FF6600"/>
              </a:solidFill>
              <a:ln w="19050">
                <a:solidFill>
                  <a:schemeClr val="lt1"/>
                </a:solidFill>
              </a:ln>
              <a:effectLst/>
            </c:spPr>
            <c:extLst>
              <c:ext xmlns:c16="http://schemas.microsoft.com/office/drawing/2014/chart" uri="{C3380CC4-5D6E-409C-BE32-E72D297353CC}">
                <c16:uniqueId val="{00000007-F1E8-4520-823A-F08E2103002C}"/>
              </c:ext>
            </c:extLst>
          </c:dPt>
          <c:dPt>
            <c:idx val="4"/>
            <c:invertIfNegative val="0"/>
            <c:bubble3D val="0"/>
            <c:spPr>
              <a:solidFill>
                <a:srgbClr val="FFC000"/>
              </a:solidFill>
              <a:ln w="19050">
                <a:solidFill>
                  <a:schemeClr val="lt1"/>
                </a:solidFill>
              </a:ln>
              <a:effectLst/>
            </c:spPr>
            <c:extLst>
              <c:ext xmlns:c16="http://schemas.microsoft.com/office/drawing/2014/chart" uri="{C3380CC4-5D6E-409C-BE32-E72D297353CC}">
                <c16:uniqueId val="{00000009-F1E8-4520-823A-F08E2103002C}"/>
              </c:ext>
            </c:extLst>
          </c:dPt>
          <c:dLbls>
            <c:dLbl>
              <c:idx val="0"/>
              <c:layout>
                <c:manualLayout>
                  <c:x val="1.38717420910785E-2"/>
                  <c:y val="-2.93948820501426E-3"/>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AD2-487A-BB31-04E6511770D0}"/>
                </c:ext>
              </c:extLst>
            </c:dLbl>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eparator>
</c:separator>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NIVEL DIRECTIVO</c:v>
                </c:pt>
                <c:pt idx="1">
                  <c:v>ASESOR</c:v>
                </c:pt>
                <c:pt idx="2">
                  <c:v>PROFESIONAL</c:v>
                </c:pt>
                <c:pt idx="3">
                  <c:v>TÉCNICO</c:v>
                </c:pt>
                <c:pt idx="4">
                  <c:v>ASITENCIAL</c:v>
                </c:pt>
                <c:pt idx="5">
                  <c:v>TOTAL</c:v>
                </c:pt>
              </c:strCache>
            </c:strRef>
          </c:cat>
          <c:val>
            <c:numRef>
              <c:f>Hoja1!$B$2:$B$7</c:f>
              <c:numCache>
                <c:formatCode>_(* #,##0_);_(* \(#,##0\);_(* "-"??_);_(@_)</c:formatCode>
                <c:ptCount val="6"/>
                <c:pt idx="0">
                  <c:v>5</c:v>
                </c:pt>
                <c:pt idx="1">
                  <c:v>25</c:v>
                </c:pt>
                <c:pt idx="2">
                  <c:v>29</c:v>
                </c:pt>
                <c:pt idx="3">
                  <c:v>8</c:v>
                </c:pt>
                <c:pt idx="4">
                  <c:v>23</c:v>
                </c:pt>
                <c:pt idx="5">
                  <c:v>90</c:v>
                </c:pt>
              </c:numCache>
            </c:numRef>
          </c:val>
          <c:extLst xmlns:c15="http://schemas.microsoft.com/office/drawing/2012/chart">
            <c:ext xmlns:c16="http://schemas.microsoft.com/office/drawing/2014/chart" uri="{C3380CC4-5D6E-409C-BE32-E72D297353CC}">
              <c16:uniqueId val="{00000006-FAD2-487A-BB31-04E6511770D0}"/>
            </c:ext>
          </c:extLst>
        </c:ser>
        <c:dLbls>
          <c:showLegendKey val="0"/>
          <c:showVal val="1"/>
          <c:showCatName val="0"/>
          <c:showSerName val="0"/>
          <c:showPercent val="0"/>
          <c:showBubbleSize val="0"/>
        </c:dLbls>
        <c:gapWidth val="100"/>
        <c:shape val="box"/>
        <c:axId val="316703976"/>
        <c:axId val="316706328"/>
        <c:axId val="0"/>
        <c:extLst>
          <c:ext xmlns:c15="http://schemas.microsoft.com/office/drawing/2012/chart" uri="{02D57815-91ED-43cb-92C2-25804820EDAC}">
            <c15:filteredBarSeries>
              <c15:ser>
                <c:idx val="1"/>
                <c:order val="1"/>
                <c:tx>
                  <c:strRef>
                    <c:extLst>
                      <c:ext uri="{02D57815-91ED-43cb-92C2-25804820EDAC}">
                        <c15:formulaRef>
                          <c15:sqref>Hoja1!$C$1</c15:sqref>
                        </c15:formulaRef>
                      </c:ext>
                    </c:extLst>
                    <c:strCache>
                      <c:ptCount val="1"/>
                      <c:pt idx="0">
                        <c:v>Ejecución</c:v>
                      </c:pt>
                    </c:strCache>
                  </c:strRef>
                </c:tx>
                <c:invertIfNegative val="0"/>
                <c:dLbls>
                  <c:spPr>
                    <a:noFill/>
                    <a:ln>
                      <a:noFill/>
                    </a:ln>
                    <a:effectLst/>
                  </c:spPr>
                  <c:showLegendKey val="0"/>
                  <c:showVal val="1"/>
                  <c:showCatName val="0"/>
                  <c:showSerName val="0"/>
                  <c:showPercent val="0"/>
                  <c:showBubbleSize val="0"/>
                  <c:showLeaderLines val="0"/>
                  <c:extLst>
                    <c:ext uri="{CE6537A1-D6FC-4f65-9D91-7224C49458BB}">
                      <c15:showLeaderLines val="1"/>
                    </c:ext>
                  </c:extLst>
                </c:dLbls>
                <c:cat>
                  <c:strRef>
                    <c:extLst>
                      <c:ext uri="{02D57815-91ED-43cb-92C2-25804820EDAC}">
                        <c15:formulaRef>
                          <c15:sqref>Hoja1!$A$2:$A$7</c15:sqref>
                        </c15:formulaRef>
                      </c:ext>
                    </c:extLst>
                    <c:strCache>
                      <c:ptCount val="6"/>
                      <c:pt idx="0">
                        <c:v>NIVEL DIRECTIVO</c:v>
                      </c:pt>
                      <c:pt idx="1">
                        <c:v>ASESOR</c:v>
                      </c:pt>
                      <c:pt idx="2">
                        <c:v>PROFESIONAL</c:v>
                      </c:pt>
                      <c:pt idx="3">
                        <c:v>TÉCNICO</c:v>
                      </c:pt>
                      <c:pt idx="4">
                        <c:v>ASITENCIAL</c:v>
                      </c:pt>
                      <c:pt idx="5">
                        <c:v>TOTAL</c:v>
                      </c:pt>
                    </c:strCache>
                  </c:strRef>
                </c:cat>
                <c:val>
                  <c:numRef>
                    <c:extLst>
                      <c:ext uri="{02D57815-91ED-43cb-92C2-25804820EDAC}">
                        <c15:formulaRef>
                          <c15:sqref>Hoja1!$C$2:$C$7</c15:sqref>
                        </c15:formulaRef>
                      </c:ext>
                    </c:extLst>
                    <c:numCache>
                      <c:formatCode>"$"\ #,##0.0</c:formatCode>
                      <c:ptCount val="6"/>
                      <c:pt idx="0">
                        <c:v>5350</c:v>
                      </c:pt>
                      <c:pt idx="1">
                        <c:v>2178</c:v>
                      </c:pt>
                      <c:pt idx="2">
                        <c:v>2582</c:v>
                      </c:pt>
                      <c:pt idx="3">
                        <c:v>711</c:v>
                      </c:pt>
                      <c:pt idx="4">
                        <c:v>93</c:v>
                      </c:pt>
                    </c:numCache>
                  </c:numRef>
                </c:val>
                <c:extLst>
                  <c:ext xmlns:c16="http://schemas.microsoft.com/office/drawing/2014/chart" uri="{C3380CC4-5D6E-409C-BE32-E72D297353CC}">
                    <c16:uniqueId val="{0000000A-F1E8-4520-823A-F08E2103002C}"/>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Hoja1!$D$1</c15:sqref>
                        </c15:formulaRef>
                      </c:ext>
                    </c:extLst>
                    <c:strCache>
                      <c:ptCount val="1"/>
                      <c:pt idx="0">
                        <c:v>% Ejecución</c:v>
                      </c:pt>
                    </c:strCache>
                  </c:strRef>
                </c:tx>
                <c:invertIfNegative val="0"/>
                <c:dLbls>
                  <c:spPr>
                    <a:noFill/>
                    <a:ln>
                      <a:noFill/>
                    </a:ln>
                    <a:effectLst/>
                  </c:sp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ext>
                  </c:extLst>
                </c:dLbls>
                <c:cat>
                  <c:strRef>
                    <c:extLst xmlns:c15="http://schemas.microsoft.com/office/drawing/2012/chart">
                      <c:ext xmlns:c15="http://schemas.microsoft.com/office/drawing/2012/chart" uri="{02D57815-91ED-43cb-92C2-25804820EDAC}">
                        <c15:formulaRef>
                          <c15:sqref>Hoja1!$A$2:$A$7</c15:sqref>
                        </c15:formulaRef>
                      </c:ext>
                    </c:extLst>
                    <c:strCache>
                      <c:ptCount val="6"/>
                      <c:pt idx="0">
                        <c:v>NIVEL DIRECTIVO</c:v>
                      </c:pt>
                      <c:pt idx="1">
                        <c:v>ASESOR</c:v>
                      </c:pt>
                      <c:pt idx="2">
                        <c:v>PROFESIONAL</c:v>
                      </c:pt>
                      <c:pt idx="3">
                        <c:v>TÉCNICO</c:v>
                      </c:pt>
                      <c:pt idx="4">
                        <c:v>ASITENCIAL</c:v>
                      </c:pt>
                      <c:pt idx="5">
                        <c:v>TOTAL</c:v>
                      </c:pt>
                    </c:strCache>
                  </c:strRef>
                </c:cat>
                <c:val>
                  <c:numRef>
                    <c:extLst xmlns:c15="http://schemas.microsoft.com/office/drawing/2012/chart">
                      <c:ext xmlns:c15="http://schemas.microsoft.com/office/drawing/2012/chart" uri="{02D57815-91ED-43cb-92C2-25804820EDAC}">
                        <c15:formulaRef>
                          <c15:sqref>Hoja1!$D$2:$D$7</c15:sqref>
                        </c15:formulaRef>
                      </c:ext>
                    </c:extLst>
                    <c:numCache>
                      <c:formatCode>0.0%</c:formatCode>
                      <c:ptCount val="6"/>
                      <c:pt idx="0">
                        <c:v>1070</c:v>
                      </c:pt>
                      <c:pt idx="1">
                        <c:v>87.12</c:v>
                      </c:pt>
                      <c:pt idx="2">
                        <c:v>89.034482758620626</c:v>
                      </c:pt>
                      <c:pt idx="3">
                        <c:v>88.874999999999986</c:v>
                      </c:pt>
                      <c:pt idx="4">
                        <c:v>4.0434782608695654</c:v>
                      </c:pt>
                      <c:pt idx="5">
                        <c:v>0</c:v>
                      </c:pt>
                    </c:numCache>
                  </c:numRef>
                </c:val>
                <c:extLst xmlns:c15="http://schemas.microsoft.com/office/drawing/2012/chart">
                  <c:ext xmlns:c16="http://schemas.microsoft.com/office/drawing/2014/chart" uri="{C3380CC4-5D6E-409C-BE32-E72D297353CC}">
                    <c16:uniqueId val="{0000000B-F1E8-4520-823A-F08E2103002C}"/>
                  </c:ext>
                </c:extLst>
              </c15:ser>
            </c15:filteredBarSeries>
          </c:ext>
        </c:extLst>
      </c:bar3DChart>
      <c:catAx>
        <c:axId val="316703976"/>
        <c:scaling>
          <c:orientation val="minMax"/>
        </c:scaling>
        <c:delete val="0"/>
        <c:axPos val="b"/>
        <c:numFmt formatCode="General" sourceLinked="1"/>
        <c:majorTickMark val="out"/>
        <c:minorTickMark val="none"/>
        <c:tickLblPos val="nextTo"/>
        <c:txPr>
          <a:bodyPr/>
          <a:lstStyle/>
          <a:p>
            <a:pPr>
              <a:defRPr sz="1400" b="1"/>
            </a:pPr>
            <a:endParaRPr lang="es-419"/>
          </a:p>
        </c:txPr>
        <c:crossAx val="316706328"/>
        <c:crosses val="autoZero"/>
        <c:auto val="1"/>
        <c:lblAlgn val="ctr"/>
        <c:lblOffset val="100"/>
        <c:noMultiLvlLbl val="0"/>
      </c:catAx>
      <c:valAx>
        <c:axId val="316706328"/>
        <c:scaling>
          <c:orientation val="minMax"/>
          <c:min val="2"/>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out"/>
        <c:minorTickMark val="none"/>
        <c:tickLblPos val="nextTo"/>
        <c:crossAx val="316703976"/>
        <c:crosses val="autoZero"/>
        <c:crossBetween val="between"/>
      </c:valAx>
    </c:plotArea>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floor>
    <c:sideWall>
      <c:thickness val="0"/>
      <c:spPr>
        <a:noFill/>
        <a:ln>
          <a:noFill/>
        </a:ln>
        <a:effectLst/>
      </c:spPr>
    </c:sideWall>
    <c:backWall>
      <c:thickness val="0"/>
      <c:spPr>
        <a:noFill/>
        <a:ln>
          <a:noFill/>
        </a:ln>
        <a:effectLst/>
      </c:spPr>
    </c:backWall>
    <c:plotArea>
      <c:layout>
        <c:manualLayout>
          <c:layoutTarget val="inner"/>
          <c:xMode val="edge"/>
          <c:yMode val="edge"/>
          <c:x val="4.3547853061629199E-2"/>
          <c:y val="3.6272747642240498E-2"/>
          <c:w val="0.94099261483654695"/>
          <c:h val="0.82124451832661005"/>
        </c:manualLayout>
      </c:layout>
      <c:bar3DChart>
        <c:barDir val="col"/>
        <c:grouping val="clustered"/>
        <c:varyColors val="0"/>
        <c:ser>
          <c:idx val="0"/>
          <c:order val="0"/>
          <c:tx>
            <c:strRef>
              <c:f>Hoja1!$B$1</c:f>
              <c:strCache>
                <c:ptCount val="1"/>
                <c:pt idx="0">
                  <c:v>Directivo</c:v>
                </c:pt>
              </c:strCache>
            </c:strRef>
          </c:tx>
          <c:spPr>
            <a:solidFill>
              <a:srgbClr val="008080"/>
            </a:solidFill>
            <a:ln w="19050">
              <a:solidFill>
                <a:schemeClr val="lt1"/>
              </a:solidFill>
            </a:ln>
            <a:effectLst/>
          </c:spPr>
          <c:invertIfNegative val="0"/>
          <c:dPt>
            <c:idx val="0"/>
            <c:invertIfNegative val="0"/>
            <c:bubble3D val="0"/>
            <c:explosion val="18"/>
            <c:spPr>
              <a:solidFill>
                <a:srgbClr val="0033FF"/>
              </a:solidFill>
              <a:ln w="19050">
                <a:solidFill>
                  <a:schemeClr val="lt1"/>
                </a:solidFill>
              </a:ln>
              <a:effectLst/>
            </c:spPr>
            <c:extLst>
              <c:ext xmlns:c16="http://schemas.microsoft.com/office/drawing/2014/chart" uri="{C3380CC4-5D6E-409C-BE32-E72D297353CC}">
                <c16:uniqueId val="{00000000-CE4F-4C85-944A-BA48A8B81D06}"/>
              </c:ext>
            </c:extLst>
          </c:dPt>
          <c:dPt>
            <c:idx val="1"/>
            <c:invertIfNegative val="0"/>
            <c:bubble3D val="0"/>
            <c:spPr>
              <a:solidFill>
                <a:srgbClr val="FFC000"/>
              </a:solidFill>
              <a:ln w="19050">
                <a:solidFill>
                  <a:schemeClr val="lt1"/>
                </a:solidFill>
              </a:ln>
              <a:effectLst/>
            </c:spPr>
            <c:extLst>
              <c:ext xmlns:c16="http://schemas.microsoft.com/office/drawing/2014/chart" uri="{C3380CC4-5D6E-409C-BE32-E72D297353CC}">
                <c16:uniqueId val="{00000001-CE4F-4C85-944A-BA48A8B81D06}"/>
              </c:ext>
            </c:extLst>
          </c:dPt>
          <c:dPt>
            <c:idx val="2"/>
            <c:invertIfNegative val="0"/>
            <c:bubble3D val="0"/>
            <c:extLst>
              <c:ext xmlns:c16="http://schemas.microsoft.com/office/drawing/2014/chart" uri="{C3380CC4-5D6E-409C-BE32-E72D297353CC}">
                <c16:uniqueId val="{00000003-CE4F-4C85-944A-BA48A8B81D06}"/>
              </c:ext>
            </c:extLst>
          </c:dPt>
          <c:dPt>
            <c:idx val="3"/>
            <c:invertIfNegative val="0"/>
            <c:bubble3D val="0"/>
            <c:extLst>
              <c:ext xmlns:c16="http://schemas.microsoft.com/office/drawing/2014/chart" uri="{C3380CC4-5D6E-409C-BE32-E72D297353CC}">
                <c16:uniqueId val="{00000004-CE4F-4C85-944A-BA48A8B81D06}"/>
              </c:ext>
            </c:extLst>
          </c:dPt>
          <c:dPt>
            <c:idx val="4"/>
            <c:invertIfNegative val="0"/>
            <c:bubble3D val="0"/>
            <c:extLst>
              <c:ext xmlns:c16="http://schemas.microsoft.com/office/drawing/2014/chart" uri="{C3380CC4-5D6E-409C-BE32-E72D297353CC}">
                <c16:uniqueId val="{00000005-CE4F-4C85-944A-BA48A8B81D06}"/>
              </c:ext>
            </c:extLst>
          </c:dPt>
          <c:dPt>
            <c:idx val="5"/>
            <c:invertIfNegative val="0"/>
            <c:bubble3D val="0"/>
            <c:extLst>
              <c:ext xmlns:c16="http://schemas.microsoft.com/office/drawing/2014/chart" uri="{C3380CC4-5D6E-409C-BE32-E72D297353CC}">
                <c16:uniqueId val="{00000006-CE4F-4C85-944A-BA48A8B81D06}"/>
              </c:ext>
            </c:extLst>
          </c:dPt>
          <c:dLbls>
            <c:dLbl>
              <c:idx val="0"/>
              <c:layout>
                <c:manualLayout>
                  <c:x val="9.1911089238844897E-3"/>
                  <c:y val="-4.84820374015748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CE4F-4C85-944A-BA48A8B81D06}"/>
                </c:ext>
              </c:extLst>
            </c:dLbl>
            <c:dLbl>
              <c:idx val="1"/>
              <c:layout>
                <c:manualLayout>
                  <c:x val="5.00196850393701E-3"/>
                  <c:y val="-4.6718257874015803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CE4F-4C85-944A-BA48A8B81D06}"/>
                </c:ext>
              </c:extLst>
            </c:dLbl>
            <c:dLbl>
              <c:idx val="2"/>
              <c:layout>
                <c:manualLayout>
                  <c:x val="-1.04166666666668E-2"/>
                  <c:y val="-0.05"/>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CE4F-4C85-944A-BA48A8B81D06}"/>
                </c:ext>
              </c:extLst>
            </c:dLbl>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t" anchorCtr="0">
                <a:spAutoFit/>
              </a:bodyPr>
              <a:lstStyle/>
              <a:p>
                <a:pPr>
                  <a:defRPr sz="20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Hombre</c:v>
                </c:pt>
                <c:pt idx="1">
                  <c:v>Mujer</c:v>
                </c:pt>
                <c:pt idx="2">
                  <c:v>Total</c:v>
                </c:pt>
              </c:strCache>
            </c:strRef>
          </c:cat>
          <c:val>
            <c:numRef>
              <c:f>Hoja1!$B$2:$B$4</c:f>
              <c:numCache>
                <c:formatCode>General</c:formatCode>
                <c:ptCount val="3"/>
                <c:pt idx="0">
                  <c:v>47</c:v>
                </c:pt>
                <c:pt idx="1">
                  <c:v>43</c:v>
                </c:pt>
                <c:pt idx="2">
                  <c:v>90</c:v>
                </c:pt>
              </c:numCache>
            </c:numRef>
          </c:val>
          <c:extLst>
            <c:ext xmlns:c16="http://schemas.microsoft.com/office/drawing/2014/chart" uri="{C3380CC4-5D6E-409C-BE32-E72D297353CC}">
              <c16:uniqueId val="{00000007-CE4F-4C85-944A-BA48A8B81D06}"/>
            </c:ext>
          </c:extLst>
        </c:ser>
        <c:dLbls>
          <c:showLegendKey val="0"/>
          <c:showVal val="0"/>
          <c:showCatName val="0"/>
          <c:showSerName val="0"/>
          <c:showPercent val="0"/>
          <c:showBubbleSize val="0"/>
        </c:dLbls>
        <c:gapWidth val="100"/>
        <c:shape val="box"/>
        <c:axId val="316707896"/>
        <c:axId val="345730432"/>
        <c:axId val="0"/>
      </c:bar3DChart>
      <c:catAx>
        <c:axId val="3167078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s-419"/>
          </a:p>
        </c:txPr>
        <c:crossAx val="345730432"/>
        <c:crosses val="autoZero"/>
        <c:auto val="1"/>
        <c:lblAlgn val="ctr"/>
        <c:lblOffset val="100"/>
        <c:noMultiLvlLbl val="0"/>
      </c:catAx>
      <c:valAx>
        <c:axId val="345730432"/>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crossAx val="316707896"/>
        <c:crosses val="autoZero"/>
        <c:crossBetween val="between"/>
      </c:valAx>
    </c:plotArea>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6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2500000000000003E-3"/>
          <c:y val="5.3124999999999999E-2"/>
          <c:w val="0.94583333333333297"/>
          <c:h val="0.79321628937007904"/>
        </c:manualLayout>
      </c:layout>
      <c:pie3DChart>
        <c:varyColors val="1"/>
        <c:ser>
          <c:idx val="0"/>
          <c:order val="0"/>
          <c:tx>
            <c:strRef>
              <c:f>Hoja1!$B$1</c:f>
              <c:strCache>
                <c:ptCount val="1"/>
                <c:pt idx="0">
                  <c:v>Columna1</c:v>
                </c:pt>
              </c:strCache>
            </c:strRef>
          </c:tx>
          <c:explosion val="1"/>
          <c:dPt>
            <c:idx val="0"/>
            <c:bubble3D val="0"/>
            <c:explosion val="8"/>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AE42-42A1-A698-5D357730D51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E42-42A1-A698-5D357730D51B}"/>
              </c:ext>
            </c:extLst>
          </c:dPt>
          <c:dLbls>
            <c:dLbl>
              <c:idx val="0"/>
              <c:spPr>
                <a:solidFill>
                  <a:schemeClr val="bg1"/>
                </a:solidFill>
                <a:ln>
                  <a:noFill/>
                </a:ln>
                <a:effectLst>
                  <a:glow rad="127000">
                    <a:schemeClr val="bg1"/>
                  </a:glow>
                  <a:outerShdw blurRad="50800" dist="50800" dir="5400000" algn="ctr" rotWithShape="0">
                    <a:srgbClr val="FFFF00"/>
                  </a:outerShdw>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s-419"/>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E42-42A1-A698-5D357730D51B}"/>
                </c:ext>
              </c:extLst>
            </c:dLbl>
            <c:dLbl>
              <c:idx val="1"/>
              <c:layout>
                <c:manualLayout>
                  <c:x val="-0.219731791338583"/>
                  <c:y val="4.1191683070866097E-2"/>
                </c:manualLayout>
              </c:layout>
              <c:spPr>
                <a:solidFill>
                  <a:schemeClr val="bg1"/>
                </a:solidFill>
                <a:ln>
                  <a:noFill/>
                </a:ln>
                <a:effectLst>
                  <a:glow rad="127000">
                    <a:schemeClr val="bg1"/>
                  </a:glow>
                  <a:outerShdw blurRad="50800" dist="50800" dir="5400000" algn="ctr" rotWithShape="0">
                    <a:srgbClr val="FFFF00"/>
                  </a:outerShdw>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s-419"/>
                </a:p>
              </c:txPr>
              <c:dLblPos val="bestFit"/>
              <c:showLegendKey val="0"/>
              <c:showVal val="1"/>
              <c:showCatName val="0"/>
              <c:showSerName val="0"/>
              <c:showPercent val="0"/>
              <c:showBubbleSize val="0"/>
              <c:extLst>
                <c:ext xmlns:c15="http://schemas.microsoft.com/office/drawing/2012/chart" uri="{CE6537A1-D6FC-4f65-9D91-7224C49458BB}">
                  <c15:layout>
                    <c:manualLayout>
                      <c:w val="0.23188533464566899"/>
                      <c:h val="0.14321875000000001"/>
                    </c:manualLayout>
                  </c15:layout>
                </c:ext>
                <c:ext xmlns:c16="http://schemas.microsoft.com/office/drawing/2014/chart" uri="{C3380CC4-5D6E-409C-BE32-E72D297353CC}">
                  <c16:uniqueId val="{00000003-AE42-42A1-A698-5D357730D51B}"/>
                </c:ext>
              </c:extLst>
            </c:dLbl>
            <c:spPr>
              <a:noFill/>
              <a:ln>
                <a:noFill/>
              </a:ln>
              <a:effectLst>
                <a:glow rad="127000">
                  <a:schemeClr val="bg1"/>
                </a:glow>
                <a:outerShdw blurRad="50800" dist="50800" dir="5400000" algn="ctr" rotWithShape="0">
                  <a:srgbClr val="FFFF00"/>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s-419"/>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Funcionamiento</c:v>
                </c:pt>
                <c:pt idx="1">
                  <c:v>Inversión</c:v>
                </c:pt>
              </c:strCache>
            </c:strRef>
          </c:cat>
          <c:val>
            <c:numRef>
              <c:f>Hoja1!$B$2:$B$3</c:f>
              <c:numCache>
                <c:formatCode>_("$"\ * #,##0.0_);_("$"\ * \(#,##0.0\);_("$"\ * "-"??_);_(@_)</c:formatCode>
                <c:ptCount val="2"/>
                <c:pt idx="0">
                  <c:v>11434.3</c:v>
                </c:pt>
                <c:pt idx="1">
                  <c:v>10934</c:v>
                </c:pt>
              </c:numCache>
            </c:numRef>
          </c:val>
          <c:extLst>
            <c:ext xmlns:c16="http://schemas.microsoft.com/office/drawing/2014/chart" uri="{C3380CC4-5D6E-409C-BE32-E72D297353CC}">
              <c16:uniqueId val="{00000004-AE42-42A1-A698-5D357730D51B}"/>
            </c:ext>
          </c:extLst>
        </c:ser>
        <c:dLbls>
          <c:dLblPos val="ctr"/>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0.18137253937007899"/>
          <c:y val="0.87134128937007904"/>
          <c:w val="0.81862746062992098"/>
          <c:h val="0.10365871062992101"/>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floor>
    <c:sideWall>
      <c:thickness val="0"/>
      <c:spPr>
        <a:noFill/>
        <a:ln>
          <a:noFill/>
        </a:ln>
        <a:effectLst/>
      </c:spPr>
    </c:sideWall>
    <c:backWall>
      <c:thickness val="0"/>
      <c:spPr>
        <a:noFill/>
        <a:ln>
          <a:noFill/>
        </a:ln>
        <a:effectLst/>
      </c:spPr>
    </c:backWall>
    <c:plotArea>
      <c:layout/>
      <c:bar3DChart>
        <c:barDir val="col"/>
        <c:grouping val="clustered"/>
        <c:varyColors val="0"/>
        <c:ser>
          <c:idx val="0"/>
          <c:order val="0"/>
          <c:tx>
            <c:strRef>
              <c:f>Hoja1!$B$1</c:f>
              <c:strCache>
                <c:ptCount val="1"/>
                <c:pt idx="0">
                  <c:v>Directivo</c:v>
                </c:pt>
              </c:strCache>
            </c:strRef>
          </c:tx>
          <c:spPr>
            <a:solidFill>
              <a:srgbClr val="008080"/>
            </a:solidFill>
            <a:ln w="19050">
              <a:solidFill>
                <a:schemeClr val="lt1"/>
              </a:solidFill>
            </a:ln>
            <a:effectLst/>
          </c:spPr>
          <c:invertIfNegative val="0"/>
          <c:dPt>
            <c:idx val="0"/>
            <c:invertIfNegative val="0"/>
            <c:bubble3D val="0"/>
            <c:explosion val="18"/>
            <c:extLst>
              <c:ext xmlns:c16="http://schemas.microsoft.com/office/drawing/2014/chart" uri="{C3380CC4-5D6E-409C-BE32-E72D297353CC}">
                <c16:uniqueId val="{00000000-CE4F-4C85-944A-BA48A8B81D06}"/>
              </c:ext>
            </c:extLst>
          </c:dPt>
          <c:dPt>
            <c:idx val="1"/>
            <c:invertIfNegative val="0"/>
            <c:bubble3D val="0"/>
            <c:extLst>
              <c:ext xmlns:c16="http://schemas.microsoft.com/office/drawing/2014/chart" uri="{C3380CC4-5D6E-409C-BE32-E72D297353CC}">
                <c16:uniqueId val="{00000001-CE4F-4C85-944A-BA48A8B81D06}"/>
              </c:ext>
            </c:extLst>
          </c:dPt>
          <c:dPt>
            <c:idx val="2"/>
            <c:invertIfNegative val="0"/>
            <c:bubble3D val="0"/>
            <c:extLst>
              <c:ext xmlns:c16="http://schemas.microsoft.com/office/drawing/2014/chart" uri="{C3380CC4-5D6E-409C-BE32-E72D297353CC}">
                <c16:uniqueId val="{00000003-CE4F-4C85-944A-BA48A8B81D06}"/>
              </c:ext>
            </c:extLst>
          </c:dPt>
          <c:dPt>
            <c:idx val="3"/>
            <c:invertIfNegative val="0"/>
            <c:bubble3D val="0"/>
            <c:extLst>
              <c:ext xmlns:c16="http://schemas.microsoft.com/office/drawing/2014/chart" uri="{C3380CC4-5D6E-409C-BE32-E72D297353CC}">
                <c16:uniqueId val="{00000004-CE4F-4C85-944A-BA48A8B81D06}"/>
              </c:ext>
            </c:extLst>
          </c:dPt>
          <c:dPt>
            <c:idx val="4"/>
            <c:invertIfNegative val="0"/>
            <c:bubble3D val="0"/>
            <c:extLst>
              <c:ext xmlns:c16="http://schemas.microsoft.com/office/drawing/2014/chart" uri="{C3380CC4-5D6E-409C-BE32-E72D297353CC}">
                <c16:uniqueId val="{00000005-CE4F-4C85-944A-BA48A8B81D06}"/>
              </c:ext>
            </c:extLst>
          </c:dPt>
          <c:dPt>
            <c:idx val="5"/>
            <c:invertIfNegative val="0"/>
            <c:bubble3D val="0"/>
            <c:extLst>
              <c:ext xmlns:c16="http://schemas.microsoft.com/office/drawing/2014/chart" uri="{C3380CC4-5D6E-409C-BE32-E72D297353CC}">
                <c16:uniqueId val="{00000006-CE4F-4C85-944A-BA48A8B81D06}"/>
              </c:ext>
            </c:extLst>
          </c:dPt>
          <c:dLbls>
            <c:dLbl>
              <c:idx val="0"/>
              <c:layout>
                <c:manualLayout>
                  <c:x val="-3.3088910761154902E-3"/>
                  <c:y val="-5.7857037401574801E-2"/>
                </c:manualLayout>
              </c:layout>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t" anchorCtr="0">
                  <a:spAutoFit/>
                </a:bodyPr>
                <a:lstStyle/>
                <a:p>
                  <a:pPr>
                    <a:defRPr sz="20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CE4F-4C85-944A-BA48A8B81D06}"/>
                </c:ext>
              </c:extLst>
            </c:dLbl>
            <c:dLbl>
              <c:idx val="1"/>
              <c:layout>
                <c:manualLayout>
                  <c:x val="5.00196850393701E-3"/>
                  <c:y val="-4.6718257874015803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CE4F-4C85-944A-BA48A8B81D06}"/>
                </c:ext>
              </c:extLst>
            </c:dLbl>
            <c:dLbl>
              <c:idx val="2"/>
              <c:layout>
                <c:manualLayout>
                  <c:x val="0"/>
                  <c:y val="3.1250000000001099E-3"/>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CE4F-4C85-944A-BA48A8B81D06}"/>
                </c:ext>
              </c:extLst>
            </c:dLbl>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t" anchorCtr="0">
                <a:spAutoFit/>
              </a:bodyPr>
              <a:lstStyle/>
              <a:p>
                <a:pPr>
                  <a:defRPr sz="16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Hombre</c:v>
                </c:pt>
                <c:pt idx="1">
                  <c:v>Mujer</c:v>
                </c:pt>
              </c:strCache>
            </c:strRef>
          </c:cat>
          <c:val>
            <c:numRef>
              <c:f>Hoja1!$B$2:$B$3</c:f>
              <c:numCache>
                <c:formatCode>General</c:formatCode>
                <c:ptCount val="2"/>
                <c:pt idx="0">
                  <c:v>3</c:v>
                </c:pt>
                <c:pt idx="1">
                  <c:v>2</c:v>
                </c:pt>
              </c:numCache>
            </c:numRef>
          </c:val>
          <c:extLst>
            <c:ext xmlns:c16="http://schemas.microsoft.com/office/drawing/2014/chart" uri="{C3380CC4-5D6E-409C-BE32-E72D297353CC}">
              <c16:uniqueId val="{00000007-CE4F-4C85-944A-BA48A8B81D06}"/>
            </c:ext>
          </c:extLst>
        </c:ser>
        <c:ser>
          <c:idx val="1"/>
          <c:order val="1"/>
          <c:tx>
            <c:strRef>
              <c:f>Hoja1!$C$1</c:f>
              <c:strCache>
                <c:ptCount val="1"/>
                <c:pt idx="0">
                  <c:v>Asesor </c:v>
                </c:pt>
              </c:strCache>
            </c:strRef>
          </c:tx>
          <c:spPr>
            <a:solidFill>
              <a:schemeClr val="accent2"/>
            </a:solidFill>
            <a:ln w="19050">
              <a:solidFill>
                <a:schemeClr val="lt1"/>
              </a:solidFill>
            </a:ln>
            <a:effectLst/>
          </c:spPr>
          <c:invertIfNegative val="0"/>
          <c:dPt>
            <c:idx val="0"/>
            <c:invertIfNegative val="0"/>
            <c:bubble3D val="0"/>
            <c:extLst xmlns:c15="http://schemas.microsoft.com/office/drawing/2012/chart">
              <c:ext xmlns:c16="http://schemas.microsoft.com/office/drawing/2014/chart" uri="{C3380CC4-5D6E-409C-BE32-E72D297353CC}">
                <c16:uniqueId val="{00000009-CE4F-4C85-944A-BA48A8B81D06}"/>
              </c:ext>
            </c:extLst>
          </c:dPt>
          <c:dPt>
            <c:idx val="1"/>
            <c:invertIfNegative val="0"/>
            <c:bubble3D val="0"/>
            <c:extLst xmlns:c15="http://schemas.microsoft.com/office/drawing/2012/chart">
              <c:ext xmlns:c16="http://schemas.microsoft.com/office/drawing/2014/chart" uri="{C3380CC4-5D6E-409C-BE32-E72D297353CC}">
                <c16:uniqueId val="{0000000B-CE4F-4C85-944A-BA48A8B81D06}"/>
              </c:ext>
            </c:extLst>
          </c:dPt>
          <c:dPt>
            <c:idx val="2"/>
            <c:invertIfNegative val="0"/>
            <c:bubble3D val="0"/>
            <c:extLst xmlns:c15="http://schemas.microsoft.com/office/drawing/2012/chart">
              <c:ext xmlns:c16="http://schemas.microsoft.com/office/drawing/2014/chart" uri="{C3380CC4-5D6E-409C-BE32-E72D297353CC}">
                <c16:uniqueId val="{0000000D-CE4F-4C85-944A-BA48A8B81D06}"/>
              </c:ext>
            </c:extLst>
          </c:dPt>
          <c:dPt>
            <c:idx val="3"/>
            <c:invertIfNegative val="0"/>
            <c:bubble3D val="0"/>
            <c:extLst xmlns:c15="http://schemas.microsoft.com/office/drawing/2012/chart">
              <c:ext xmlns:c16="http://schemas.microsoft.com/office/drawing/2014/chart" uri="{C3380CC4-5D6E-409C-BE32-E72D297353CC}">
                <c16:uniqueId val="{0000000F-CE4F-4C85-944A-BA48A8B81D06}"/>
              </c:ext>
            </c:extLst>
          </c:dPt>
          <c:dPt>
            <c:idx val="4"/>
            <c:invertIfNegative val="0"/>
            <c:bubble3D val="0"/>
            <c:extLst xmlns:c15="http://schemas.microsoft.com/office/drawing/2012/chart">
              <c:ext xmlns:c16="http://schemas.microsoft.com/office/drawing/2014/chart" uri="{C3380CC4-5D6E-409C-BE32-E72D297353CC}">
                <c16:uniqueId val="{00000011-CE4F-4C85-944A-BA48A8B81D06}"/>
              </c:ext>
            </c:extLst>
          </c:dPt>
          <c:dPt>
            <c:idx val="5"/>
            <c:invertIfNegative val="0"/>
            <c:bubble3D val="0"/>
            <c:extLst xmlns:c15="http://schemas.microsoft.com/office/drawing/2012/chart">
              <c:ext xmlns:c16="http://schemas.microsoft.com/office/drawing/2014/chart" uri="{C3380CC4-5D6E-409C-BE32-E72D297353CC}">
                <c16:uniqueId val="{00000013-CE4F-4C85-944A-BA48A8B81D06}"/>
              </c:ext>
            </c:extLst>
          </c:dPt>
          <c:dLbls>
            <c:dLbl>
              <c:idx val="0"/>
              <c:layout>
                <c:manualLayout>
                  <c:x val="-2.5000000000000001E-2"/>
                  <c:y val="1.8749999999999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4F-4C85-944A-BA48A8B81D06}"/>
                </c:ext>
              </c:extLst>
            </c:dLbl>
            <c:spPr>
              <a:solidFill>
                <a:schemeClr val="bg1">
                  <a:lumMod val="95000"/>
                </a:schemeClr>
              </a:solidFill>
              <a:ln>
                <a:noFill/>
              </a:ln>
              <a:effectLst/>
            </c:spPr>
            <c:txPr>
              <a:bodyPr wrap="square" lIns="38100" tIns="19050" rIns="38100" bIns="19050" anchor="ctr">
                <a:spAutoFit/>
              </a:bodyPr>
              <a:lstStyle/>
              <a:p>
                <a:pPr>
                  <a:defRPr sz="2000" b="1"/>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Hoja1!$A$2:$A$3</c:f>
              <c:strCache>
                <c:ptCount val="2"/>
                <c:pt idx="0">
                  <c:v>Hombre</c:v>
                </c:pt>
                <c:pt idx="1">
                  <c:v>Mujer</c:v>
                </c:pt>
              </c:strCache>
            </c:strRef>
          </c:cat>
          <c:val>
            <c:numRef>
              <c:f>Hoja1!$C$2:$C$3</c:f>
              <c:numCache>
                <c:formatCode>General</c:formatCode>
                <c:ptCount val="2"/>
                <c:pt idx="0">
                  <c:v>15</c:v>
                </c:pt>
                <c:pt idx="1">
                  <c:v>10</c:v>
                </c:pt>
              </c:numCache>
            </c:numRef>
          </c:val>
          <c:extLst xmlns:c15="http://schemas.microsoft.com/office/drawing/2012/chart">
            <c:ext xmlns:c16="http://schemas.microsoft.com/office/drawing/2014/chart" uri="{C3380CC4-5D6E-409C-BE32-E72D297353CC}">
              <c16:uniqueId val="{00000014-CE4F-4C85-944A-BA48A8B81D06}"/>
            </c:ext>
          </c:extLst>
        </c:ser>
        <c:ser>
          <c:idx val="2"/>
          <c:order val="2"/>
          <c:tx>
            <c:strRef>
              <c:f>Hoja1!$D$1</c:f>
              <c:strCache>
                <c:ptCount val="1"/>
                <c:pt idx="0">
                  <c:v>Profesional </c:v>
                </c:pt>
              </c:strCache>
            </c:strRef>
          </c:tx>
          <c:spPr>
            <a:solidFill>
              <a:schemeClr val="accent3">
                <a:lumMod val="85000"/>
              </a:schemeClr>
            </a:solidFill>
          </c:spPr>
          <c:invertIfNegative val="0"/>
          <c:dLbls>
            <c:spPr>
              <a:noFill/>
              <a:ln>
                <a:noFill/>
              </a:ln>
              <a:effectLst/>
            </c:spPr>
            <c:txPr>
              <a:bodyPr wrap="square" lIns="38100" tIns="19050" rIns="38100" bIns="19050" anchor="ctr">
                <a:spAutoFit/>
              </a:bodyPr>
              <a:lstStyle/>
              <a:p>
                <a:pPr>
                  <a:defRPr sz="2000" b="1"/>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Hoja1!$A$2:$A$3</c:f>
              <c:strCache>
                <c:ptCount val="2"/>
                <c:pt idx="0">
                  <c:v>Hombre</c:v>
                </c:pt>
                <c:pt idx="1">
                  <c:v>Mujer</c:v>
                </c:pt>
              </c:strCache>
            </c:strRef>
          </c:cat>
          <c:val>
            <c:numRef>
              <c:f>Hoja1!$D$2:$D$3</c:f>
              <c:numCache>
                <c:formatCode>General</c:formatCode>
                <c:ptCount val="2"/>
                <c:pt idx="0">
                  <c:v>15</c:v>
                </c:pt>
                <c:pt idx="1">
                  <c:v>14</c:v>
                </c:pt>
              </c:numCache>
            </c:numRef>
          </c:val>
          <c:extLst>
            <c:ext xmlns:c16="http://schemas.microsoft.com/office/drawing/2014/chart" uri="{C3380CC4-5D6E-409C-BE32-E72D297353CC}">
              <c16:uniqueId val="{0000000C-2751-4C7D-9681-4CBBE244C23C}"/>
            </c:ext>
          </c:extLst>
        </c:ser>
        <c:ser>
          <c:idx val="3"/>
          <c:order val="3"/>
          <c:tx>
            <c:strRef>
              <c:f>Hoja1!$E$1</c:f>
              <c:strCache>
                <c:ptCount val="1"/>
                <c:pt idx="0">
                  <c:v>Técnico</c:v>
                </c:pt>
              </c:strCache>
            </c:strRef>
          </c:tx>
          <c:invertIfNegative val="0"/>
          <c:dLbls>
            <c:dLbl>
              <c:idx val="1"/>
              <c:layout>
                <c:manualLayout>
                  <c:x val="4.1666666666666701E-3"/>
                  <c:y val="-9.37499999999999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751-4C7D-9681-4CBBE244C23C}"/>
                </c:ext>
              </c:extLst>
            </c:dLbl>
            <c:spPr>
              <a:noFill/>
              <a:ln>
                <a:noFill/>
              </a:ln>
              <a:effectLst/>
            </c:spPr>
            <c:txPr>
              <a:bodyPr wrap="square" lIns="38100" tIns="19050" rIns="38100" bIns="19050" anchor="ctr">
                <a:spAutoFit/>
              </a:bodyPr>
              <a:lstStyle/>
              <a:p>
                <a:pPr>
                  <a:defRPr sz="2000" b="1"/>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Hoja1!$A$2:$A$3</c:f>
              <c:strCache>
                <c:ptCount val="2"/>
                <c:pt idx="0">
                  <c:v>Hombre</c:v>
                </c:pt>
                <c:pt idx="1">
                  <c:v>Mujer</c:v>
                </c:pt>
              </c:strCache>
            </c:strRef>
          </c:cat>
          <c:val>
            <c:numRef>
              <c:f>Hoja1!$E$2:$E$3</c:f>
              <c:numCache>
                <c:formatCode>General</c:formatCode>
                <c:ptCount val="2"/>
                <c:pt idx="0">
                  <c:v>4</c:v>
                </c:pt>
                <c:pt idx="1">
                  <c:v>4</c:v>
                </c:pt>
              </c:numCache>
            </c:numRef>
          </c:val>
          <c:extLst>
            <c:ext xmlns:c16="http://schemas.microsoft.com/office/drawing/2014/chart" uri="{C3380CC4-5D6E-409C-BE32-E72D297353CC}">
              <c16:uniqueId val="{0000000E-2751-4C7D-9681-4CBBE244C23C}"/>
            </c:ext>
          </c:extLst>
        </c:ser>
        <c:ser>
          <c:idx val="4"/>
          <c:order val="4"/>
          <c:tx>
            <c:strRef>
              <c:f>Hoja1!$F$1</c:f>
              <c:strCache>
                <c:ptCount val="1"/>
                <c:pt idx="0">
                  <c:v>Asistencial</c:v>
                </c:pt>
              </c:strCache>
            </c:strRef>
          </c:tx>
          <c:invertIfNegative val="0"/>
          <c:dLbls>
            <c:spPr>
              <a:noFill/>
              <a:ln>
                <a:noFill/>
              </a:ln>
              <a:effectLst/>
            </c:spPr>
            <c:txPr>
              <a:bodyPr wrap="square" lIns="38100" tIns="19050" rIns="38100" bIns="19050" anchor="ctr">
                <a:spAutoFit/>
              </a:bodyPr>
              <a:lstStyle/>
              <a:p>
                <a:pPr>
                  <a:defRPr sz="2000" b="1"/>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Hoja1!$A$2:$A$3</c:f>
              <c:strCache>
                <c:ptCount val="2"/>
                <c:pt idx="0">
                  <c:v>Hombre</c:v>
                </c:pt>
                <c:pt idx="1">
                  <c:v>Mujer</c:v>
                </c:pt>
              </c:strCache>
            </c:strRef>
          </c:cat>
          <c:val>
            <c:numRef>
              <c:f>Hoja1!$F$2:$F$3</c:f>
              <c:numCache>
                <c:formatCode>General</c:formatCode>
                <c:ptCount val="2"/>
                <c:pt idx="0">
                  <c:v>10</c:v>
                </c:pt>
                <c:pt idx="1">
                  <c:v>13</c:v>
                </c:pt>
              </c:numCache>
            </c:numRef>
          </c:val>
          <c:extLst>
            <c:ext xmlns:c16="http://schemas.microsoft.com/office/drawing/2014/chart" uri="{C3380CC4-5D6E-409C-BE32-E72D297353CC}">
              <c16:uniqueId val="{0000000F-2751-4C7D-9681-4CBBE244C23C}"/>
            </c:ext>
          </c:extLst>
        </c:ser>
        <c:dLbls>
          <c:showLegendKey val="0"/>
          <c:showVal val="0"/>
          <c:showCatName val="0"/>
          <c:showSerName val="0"/>
          <c:showPercent val="0"/>
          <c:showBubbleSize val="0"/>
        </c:dLbls>
        <c:gapWidth val="100"/>
        <c:shape val="box"/>
        <c:axId val="345727296"/>
        <c:axId val="345727688"/>
        <c:axId val="0"/>
      </c:bar3DChart>
      <c:catAx>
        <c:axId val="3457272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419"/>
          </a:p>
        </c:txPr>
        <c:crossAx val="345727688"/>
        <c:crosses val="autoZero"/>
        <c:auto val="1"/>
        <c:lblAlgn val="ctr"/>
        <c:lblOffset val="100"/>
        <c:noMultiLvlLbl val="0"/>
      </c:catAx>
      <c:valAx>
        <c:axId val="345727688"/>
        <c:scaling>
          <c:orientation val="minMax"/>
          <c:max val="16"/>
          <c:min val="0"/>
        </c:scaling>
        <c:delete val="0"/>
        <c:axPos val="l"/>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crossAx val="345727296"/>
        <c:crosses val="autoZero"/>
        <c:crossBetween val="between"/>
      </c:valAx>
    </c:plotArea>
    <c:legend>
      <c:legendPos val="r"/>
      <c:overlay val="0"/>
      <c:txPr>
        <a:bodyPr/>
        <a:lstStyle/>
        <a:p>
          <a:pPr>
            <a:defRPr sz="2000" b="1">
              <a:solidFill>
                <a:schemeClr val="tx1"/>
              </a:solidFill>
            </a:defRPr>
          </a:pPr>
          <a:endParaRPr lang="es-419"/>
        </a:p>
      </c:txPr>
    </c:legend>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9000692100481101E-2"/>
          <c:y val="2.0553942190016002E-2"/>
          <c:w val="0.95099930789951903"/>
          <c:h val="0.89169689326944501"/>
        </c:manualLayout>
      </c:layout>
      <c:bar3DChart>
        <c:barDir val="col"/>
        <c:grouping val="stacked"/>
        <c:varyColors val="0"/>
        <c:ser>
          <c:idx val="0"/>
          <c:order val="0"/>
          <c:tx>
            <c:strRef>
              <c:f>Hoja1!$B$1</c:f>
              <c:strCache>
                <c:ptCount val="1"/>
                <c:pt idx="0">
                  <c:v>Funcionamiento</c:v>
                </c:pt>
              </c:strCache>
            </c:strRef>
          </c:tx>
          <c:spPr>
            <a:solidFill>
              <a:schemeClr val="accent1"/>
            </a:solidFill>
            <a:ln w="25400">
              <a:solidFill>
                <a:schemeClr val="lt1"/>
              </a:solidFill>
            </a:ln>
            <a:effectLst/>
            <a:sp3d contourW="25400">
              <a:contourClr>
                <a:schemeClr val="lt1"/>
              </a:contourClr>
            </a:sp3d>
          </c:spPr>
          <c:invertIfNegative val="0"/>
          <c:dPt>
            <c:idx val="0"/>
            <c:invertIfNegative val="0"/>
            <c:bubble3D val="0"/>
            <c:explosion val="18"/>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0-FEED-4152-B55D-B03CCEB8A1C5}"/>
              </c:ext>
            </c:extLst>
          </c:dPt>
          <c:dPt>
            <c:idx val="1"/>
            <c:invertIfNegative val="0"/>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FEED-4152-B55D-B03CCEB8A1C5}"/>
              </c:ext>
            </c:extLst>
          </c:dPt>
          <c:dPt>
            <c:idx val="2"/>
            <c:invertIfNegative val="0"/>
            <c:bubble3D val="0"/>
            <c:extLst>
              <c:ext xmlns:c16="http://schemas.microsoft.com/office/drawing/2014/chart" uri="{C3380CC4-5D6E-409C-BE32-E72D297353CC}">
                <c16:uniqueId val="{00000002-FEED-4152-B55D-B03CCEB8A1C5}"/>
              </c:ext>
            </c:extLst>
          </c:dPt>
          <c:dLbls>
            <c:dLbl>
              <c:idx val="0"/>
              <c:layout>
                <c:manualLayout>
                  <c:x val="-1.33859908136483E-2"/>
                  <c:y val="-0.13285703740157501"/>
                </c:manualLayout>
              </c:layout>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FEED-4152-B55D-B03CCEB8A1C5}"/>
                </c:ext>
              </c:extLst>
            </c:dLbl>
            <c:dLbl>
              <c:idx val="1"/>
              <c:layout>
                <c:manualLayout>
                  <c:x val="-1.2480314960629901E-3"/>
                  <c:y val="-0.293593503937008"/>
                </c:manualLayout>
              </c:layout>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EED-4152-B55D-B03CCEB8A1C5}"/>
                </c:ext>
              </c:extLst>
            </c:dLbl>
            <c:dLbl>
              <c:idx val="2"/>
              <c:layout>
                <c:manualLayout>
                  <c:x val="8.5416666666666696E-2"/>
                  <c:y val="-0.33124999999999999"/>
                </c:manualLayout>
              </c:layout>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FEED-4152-B55D-B03CCEB8A1C5}"/>
                </c:ext>
              </c:extLst>
            </c:dLbl>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3"/>
                <c:pt idx="0">
                  <c:v>Hasta 29</c:v>
                </c:pt>
                <c:pt idx="1">
                  <c:v>30 a 49</c:v>
                </c:pt>
                <c:pt idx="2">
                  <c:v>50 o más</c:v>
                </c:pt>
              </c:strCache>
            </c:strRef>
          </c:cat>
          <c:val>
            <c:numRef>
              <c:f>Hoja1!$B$2:$B$5</c:f>
              <c:numCache>
                <c:formatCode>_(* #,##0_);_(* \(#,##0\);_(* "-"??_);_(@_)</c:formatCode>
                <c:ptCount val="4"/>
                <c:pt idx="0">
                  <c:v>2</c:v>
                </c:pt>
                <c:pt idx="1">
                  <c:v>38</c:v>
                </c:pt>
                <c:pt idx="2">
                  <c:v>50</c:v>
                </c:pt>
              </c:numCache>
            </c:numRef>
          </c:val>
          <c:extLst>
            <c:ext xmlns:c16="http://schemas.microsoft.com/office/drawing/2014/chart" uri="{C3380CC4-5D6E-409C-BE32-E72D297353CC}">
              <c16:uniqueId val="{00000003-FEED-4152-B55D-B03CCEB8A1C5}"/>
            </c:ext>
          </c:extLst>
        </c:ser>
        <c:dLbls>
          <c:showLegendKey val="0"/>
          <c:showVal val="0"/>
          <c:showCatName val="0"/>
          <c:showSerName val="0"/>
          <c:showPercent val="0"/>
          <c:showBubbleSize val="0"/>
        </c:dLbls>
        <c:gapWidth val="100"/>
        <c:shape val="box"/>
        <c:axId val="345730040"/>
        <c:axId val="345728864"/>
        <c:axId val="0"/>
        <c:extLst>
          <c:ext xmlns:c15="http://schemas.microsoft.com/office/drawing/2012/chart" uri="{02D57815-91ED-43cb-92C2-25804820EDAC}">
            <c15:filteredBarSeries>
              <c15:ser>
                <c:idx val="1"/>
                <c:order val="1"/>
                <c:tx>
                  <c:strRef>
                    <c:extLst>
                      <c:ext uri="{02D57815-91ED-43cb-92C2-25804820EDAC}">
                        <c15:formulaRef>
                          <c15:sqref>Hoja1!$C$1</c15:sqref>
                        </c15:formulaRef>
                      </c:ext>
                    </c:extLst>
                    <c:strCache>
                      <c:ptCount val="1"/>
                      <c:pt idx="0">
                        <c:v>Columna1</c:v>
                      </c:pt>
                    </c:strCache>
                  </c:strRef>
                </c:tx>
                <c:spPr>
                  <a:solidFill>
                    <a:schemeClr val="accent2"/>
                  </a:solidFill>
                  <a:ln w="25400">
                    <a:solidFill>
                      <a:schemeClr val="lt1"/>
                    </a:solidFill>
                  </a:ln>
                  <a:effectLst/>
                  <a:sp3d contourW="25400">
                    <a:contourClr>
                      <a:schemeClr val="lt1"/>
                    </a:contourClr>
                  </a:sp3d>
                </c:spPr>
                <c:invertIfNegative val="0"/>
                <c:dPt>
                  <c:idx val="0"/>
                  <c:invertIfNegative val="0"/>
                  <c:bubble3D val="0"/>
                  <c:extLst>
                    <c:ext xmlns:c16="http://schemas.microsoft.com/office/drawing/2014/chart" uri="{C3380CC4-5D6E-409C-BE32-E72D297353CC}">
                      <c16:uniqueId val="{00000005-FEED-4152-B55D-B03CCEB8A1C5}"/>
                    </c:ext>
                  </c:extLst>
                </c:dPt>
                <c:dPt>
                  <c:idx val="1"/>
                  <c:invertIfNegative val="0"/>
                  <c:bubble3D val="0"/>
                  <c:extLst>
                    <c:ext xmlns:c16="http://schemas.microsoft.com/office/drawing/2014/chart" uri="{C3380CC4-5D6E-409C-BE32-E72D297353CC}">
                      <c16:uniqueId val="{00000007-FEED-4152-B55D-B03CCEB8A1C5}"/>
                    </c:ext>
                  </c:extLst>
                </c:dPt>
                <c:dPt>
                  <c:idx val="2"/>
                  <c:invertIfNegative val="0"/>
                  <c:bubble3D val="0"/>
                  <c:extLst>
                    <c:ext xmlns:c16="http://schemas.microsoft.com/office/drawing/2014/chart" uri="{C3380CC4-5D6E-409C-BE32-E72D297353CC}">
                      <c16:uniqueId val="{00000009-FEED-4152-B55D-B03CCEB8A1C5}"/>
                    </c:ext>
                  </c:extLst>
                </c:dPt>
                <c:cat>
                  <c:strRef>
                    <c:extLst>
                      <c:ext uri="{02D57815-91ED-43cb-92C2-25804820EDAC}">
                        <c15:formulaRef>
                          <c15:sqref>Hoja1!$A$2:$A$5</c15:sqref>
                        </c15:formulaRef>
                      </c:ext>
                    </c:extLst>
                    <c:strCache>
                      <c:ptCount val="3"/>
                      <c:pt idx="0">
                        <c:v>Hasta 29</c:v>
                      </c:pt>
                      <c:pt idx="1">
                        <c:v>30 a 49</c:v>
                      </c:pt>
                      <c:pt idx="2">
                        <c:v>50 o mas</c:v>
                      </c:pt>
                    </c:strCache>
                  </c:strRef>
                </c:cat>
                <c:val>
                  <c:numRef>
                    <c:extLst>
                      <c:ext uri="{02D57815-91ED-43cb-92C2-25804820EDAC}">
                        <c15:formulaRef>
                          <c15:sqref>Hoja1!$C$2:$C$5</c15:sqref>
                        </c15:formulaRef>
                      </c:ext>
                    </c:extLst>
                    <c:numCache>
                      <c:formatCode>0%</c:formatCode>
                      <c:ptCount val="4"/>
                      <c:pt idx="0">
                        <c:v>0.5</c:v>
                      </c:pt>
                      <c:pt idx="1">
                        <c:v>0.5</c:v>
                      </c:pt>
                    </c:numCache>
                  </c:numRef>
                </c:val>
                <c:extLst>
                  <c:ext xmlns:c16="http://schemas.microsoft.com/office/drawing/2014/chart" uri="{C3380CC4-5D6E-409C-BE32-E72D297353CC}">
                    <c16:uniqueId val="{0000000A-FEED-4152-B55D-B03CCEB8A1C5}"/>
                  </c:ext>
                </c:extLst>
              </c15:ser>
            </c15:filteredBarSeries>
          </c:ext>
        </c:extLst>
      </c:bar3DChart>
      <c:catAx>
        <c:axId val="3457300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419"/>
          </a:p>
        </c:txPr>
        <c:crossAx val="345728864"/>
        <c:crosses val="autoZero"/>
        <c:auto val="1"/>
        <c:lblAlgn val="ctr"/>
        <c:lblOffset val="100"/>
        <c:noMultiLvlLbl val="0"/>
      </c:catAx>
      <c:valAx>
        <c:axId val="345728864"/>
        <c:scaling>
          <c:orientation val="minMax"/>
          <c:max val="51"/>
          <c:min val="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419"/>
          </a:p>
        </c:txPr>
        <c:crossAx val="345730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Hoja1!$B$1</c:f>
              <c:strCache>
                <c:ptCount val="1"/>
                <c:pt idx="0">
                  <c:v>Funcionamiento</c:v>
                </c:pt>
              </c:strCache>
            </c:strRef>
          </c:tx>
          <c:spPr>
            <a:solidFill>
              <a:schemeClr val="accent1"/>
            </a:solidFill>
            <a:ln w="25400">
              <a:solidFill>
                <a:schemeClr val="lt1"/>
              </a:solidFill>
            </a:ln>
            <a:effectLst/>
            <a:sp3d contourW="25400">
              <a:contourClr>
                <a:schemeClr val="lt1"/>
              </a:contourClr>
            </a:sp3d>
          </c:spPr>
          <c:invertIfNegative val="0"/>
          <c:dPt>
            <c:idx val="0"/>
            <c:invertIfNegative val="0"/>
            <c:bubble3D val="0"/>
            <c:explosion val="18"/>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0-FEED-4152-B55D-B03CCEB8A1C5}"/>
              </c:ext>
            </c:extLst>
          </c:dPt>
          <c:dPt>
            <c:idx val="1"/>
            <c:invertIfNegative val="0"/>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FEED-4152-B55D-B03CCEB8A1C5}"/>
              </c:ext>
            </c:extLst>
          </c:dPt>
          <c:dPt>
            <c:idx val="2"/>
            <c:invertIfNegative val="0"/>
            <c:bubble3D val="0"/>
            <c:extLst>
              <c:ext xmlns:c16="http://schemas.microsoft.com/office/drawing/2014/chart" uri="{C3380CC4-5D6E-409C-BE32-E72D297353CC}">
                <c16:uniqueId val="{00000002-FEED-4152-B55D-B03CCEB8A1C5}"/>
              </c:ext>
            </c:extLst>
          </c:dPt>
          <c:dPt>
            <c:idx val="3"/>
            <c:invertIfNegative val="0"/>
            <c:bubble3D val="0"/>
            <c:spPr>
              <a:solidFill>
                <a:srgbClr val="0070C0"/>
              </a:solidFill>
              <a:ln w="25400">
                <a:solidFill>
                  <a:schemeClr val="lt1"/>
                </a:solidFill>
              </a:ln>
              <a:effectLst/>
              <a:sp3d contourW="25400">
                <a:contourClr>
                  <a:schemeClr val="lt1"/>
                </a:contourClr>
              </a:sp3d>
            </c:spPr>
            <c:extLst>
              <c:ext xmlns:c16="http://schemas.microsoft.com/office/drawing/2014/chart" uri="{C3380CC4-5D6E-409C-BE32-E72D297353CC}">
                <c16:uniqueId val="{00000006-150B-47CF-9D06-9E4A7D8BC163}"/>
              </c:ext>
            </c:extLst>
          </c:dPt>
          <c:dLbls>
            <c:dLbl>
              <c:idx val="0"/>
              <c:layout>
                <c:manualLayout>
                  <c:x val="2.4454948913674519E-2"/>
                  <c:y val="-0.2921250774711883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FEED-4152-B55D-B03CCEB8A1C5}"/>
                </c:ext>
              </c:extLst>
            </c:dLbl>
            <c:dLbl>
              <c:idx val="1"/>
              <c:layout>
                <c:manualLayout>
                  <c:x val="1.54186351706037E-2"/>
                  <c:y val="-0.18109350393700799"/>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EED-4152-B55D-B03CCEB8A1C5}"/>
                </c:ext>
              </c:extLst>
            </c:dLbl>
            <c:dLbl>
              <c:idx val="2"/>
              <c:layout>
                <c:manualLayout>
                  <c:x val="2.4327156248709996E-2"/>
                  <c:y val="-0.14802795426633358"/>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FEED-4152-B55D-B03CCEB8A1C5}"/>
                </c:ext>
              </c:extLst>
            </c:dLbl>
            <c:dLbl>
              <c:idx val="3"/>
              <c:layout>
                <c:manualLayout>
                  <c:x val="2.8834811951556478E-2"/>
                  <c:y val="-0.34126676324424621"/>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6-150B-47CF-9D06-9E4A7D8BC163}"/>
                </c:ext>
              </c:extLst>
            </c:dLbl>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0 A 5</c:v>
                </c:pt>
                <c:pt idx="1">
                  <c:v>5 A 10</c:v>
                </c:pt>
                <c:pt idx="2">
                  <c:v>10 A 15</c:v>
                </c:pt>
                <c:pt idx="3">
                  <c:v>15 A 20</c:v>
                </c:pt>
              </c:strCache>
            </c:strRef>
          </c:cat>
          <c:val>
            <c:numRef>
              <c:f>Hoja1!$B$2:$B$5</c:f>
              <c:numCache>
                <c:formatCode>_(* #,##0_);_(* \(#,##0\);_(* "-"??_);_(@_)</c:formatCode>
                <c:ptCount val="4"/>
                <c:pt idx="0">
                  <c:v>38</c:v>
                </c:pt>
                <c:pt idx="1">
                  <c:v>5</c:v>
                </c:pt>
                <c:pt idx="2">
                  <c:v>4</c:v>
                </c:pt>
                <c:pt idx="3" formatCode="General">
                  <c:v>43</c:v>
                </c:pt>
              </c:numCache>
            </c:numRef>
          </c:val>
          <c:extLst>
            <c:ext xmlns:c16="http://schemas.microsoft.com/office/drawing/2014/chart" uri="{C3380CC4-5D6E-409C-BE32-E72D297353CC}">
              <c16:uniqueId val="{00000003-FEED-4152-B55D-B03CCEB8A1C5}"/>
            </c:ext>
          </c:extLst>
        </c:ser>
        <c:dLbls>
          <c:showLegendKey val="0"/>
          <c:showVal val="0"/>
          <c:showCatName val="0"/>
          <c:showSerName val="0"/>
          <c:showPercent val="0"/>
          <c:showBubbleSize val="0"/>
        </c:dLbls>
        <c:gapWidth val="100"/>
        <c:shape val="box"/>
        <c:axId val="345729256"/>
        <c:axId val="345723768"/>
        <c:axId val="0"/>
        <c:extLst>
          <c:ext xmlns:c15="http://schemas.microsoft.com/office/drawing/2012/chart" uri="{02D57815-91ED-43cb-92C2-25804820EDAC}">
            <c15:filteredBarSeries>
              <c15:ser>
                <c:idx val="1"/>
                <c:order val="1"/>
                <c:tx>
                  <c:strRef>
                    <c:extLst>
                      <c:ext uri="{02D57815-91ED-43cb-92C2-25804820EDAC}">
                        <c15:formulaRef>
                          <c15:sqref>Hoja1!$C$1</c15:sqref>
                        </c15:formulaRef>
                      </c:ext>
                    </c:extLst>
                    <c:strCache>
                      <c:ptCount val="1"/>
                      <c:pt idx="0">
                        <c:v>Columna1</c:v>
                      </c:pt>
                    </c:strCache>
                  </c:strRef>
                </c:tx>
                <c:spPr>
                  <a:solidFill>
                    <a:schemeClr val="accent2"/>
                  </a:solidFill>
                  <a:ln w="25400">
                    <a:solidFill>
                      <a:schemeClr val="lt1"/>
                    </a:solidFill>
                  </a:ln>
                  <a:effectLst/>
                  <a:sp3d contourW="25400">
                    <a:contourClr>
                      <a:schemeClr val="lt1"/>
                    </a:contourClr>
                  </a:sp3d>
                </c:spPr>
                <c:invertIfNegative val="0"/>
                <c:dPt>
                  <c:idx val="0"/>
                  <c:invertIfNegative val="0"/>
                  <c:bubble3D val="0"/>
                  <c:extLst>
                    <c:ext xmlns:c16="http://schemas.microsoft.com/office/drawing/2014/chart" uri="{C3380CC4-5D6E-409C-BE32-E72D297353CC}">
                      <c16:uniqueId val="{00000005-FEED-4152-B55D-B03CCEB8A1C5}"/>
                    </c:ext>
                  </c:extLst>
                </c:dPt>
                <c:dPt>
                  <c:idx val="1"/>
                  <c:invertIfNegative val="0"/>
                  <c:bubble3D val="0"/>
                  <c:extLst>
                    <c:ext xmlns:c16="http://schemas.microsoft.com/office/drawing/2014/chart" uri="{C3380CC4-5D6E-409C-BE32-E72D297353CC}">
                      <c16:uniqueId val="{00000007-FEED-4152-B55D-B03CCEB8A1C5}"/>
                    </c:ext>
                  </c:extLst>
                </c:dPt>
                <c:dPt>
                  <c:idx val="2"/>
                  <c:invertIfNegative val="0"/>
                  <c:bubble3D val="0"/>
                  <c:extLst>
                    <c:ext xmlns:c16="http://schemas.microsoft.com/office/drawing/2014/chart" uri="{C3380CC4-5D6E-409C-BE32-E72D297353CC}">
                      <c16:uniqueId val="{00000009-FEED-4152-B55D-B03CCEB8A1C5}"/>
                    </c:ext>
                  </c:extLst>
                </c:dPt>
                <c:cat>
                  <c:strRef>
                    <c:extLst>
                      <c:ext uri="{02D57815-91ED-43cb-92C2-25804820EDAC}">
                        <c15:formulaRef>
                          <c15:sqref>Hoja1!$A$2:$A$5</c15:sqref>
                        </c15:formulaRef>
                      </c:ext>
                    </c:extLst>
                    <c:strCache>
                      <c:ptCount val="4"/>
                      <c:pt idx="0">
                        <c:v>0 A 5</c:v>
                      </c:pt>
                      <c:pt idx="1">
                        <c:v>5 A 10</c:v>
                      </c:pt>
                      <c:pt idx="2">
                        <c:v>10 A 15</c:v>
                      </c:pt>
                      <c:pt idx="3">
                        <c:v>15 A 20</c:v>
                      </c:pt>
                    </c:strCache>
                  </c:strRef>
                </c:cat>
                <c:val>
                  <c:numRef>
                    <c:extLst>
                      <c:ext uri="{02D57815-91ED-43cb-92C2-25804820EDAC}">
                        <c15:formulaRef>
                          <c15:sqref>Hoja1!$C$2:$C$5</c15:sqref>
                        </c15:formulaRef>
                      </c:ext>
                    </c:extLst>
                    <c:numCache>
                      <c:formatCode>0%</c:formatCode>
                      <c:ptCount val="4"/>
                      <c:pt idx="0">
                        <c:v>0.5</c:v>
                      </c:pt>
                      <c:pt idx="1">
                        <c:v>0.5</c:v>
                      </c:pt>
                    </c:numCache>
                  </c:numRef>
                </c:val>
                <c:extLst>
                  <c:ext xmlns:c16="http://schemas.microsoft.com/office/drawing/2014/chart" uri="{C3380CC4-5D6E-409C-BE32-E72D297353CC}">
                    <c16:uniqueId val="{0000000A-FEED-4152-B55D-B03CCEB8A1C5}"/>
                  </c:ext>
                </c:extLst>
              </c15:ser>
            </c15:filteredBarSeries>
          </c:ext>
        </c:extLst>
      </c:bar3DChart>
      <c:catAx>
        <c:axId val="3457292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419"/>
          </a:p>
        </c:txPr>
        <c:crossAx val="345723768"/>
        <c:crosses val="autoZero"/>
        <c:auto val="1"/>
        <c:lblAlgn val="ctr"/>
        <c:lblOffset val="100"/>
        <c:noMultiLvlLbl val="0"/>
      </c:catAx>
      <c:valAx>
        <c:axId val="345723768"/>
        <c:scaling>
          <c:orientation val="minMax"/>
          <c:max val="51"/>
          <c:min val="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419"/>
          </a:p>
        </c:txPr>
        <c:crossAx val="345729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6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Hoja1!$B$1</c:f>
              <c:strCache>
                <c:ptCount val="1"/>
                <c:pt idx="0">
                  <c:v>Columna1</c:v>
                </c:pt>
              </c:strCache>
            </c:strRef>
          </c:tx>
          <c:dPt>
            <c:idx val="0"/>
            <c:bubble3D val="0"/>
            <c:explosion val="11"/>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B844-4CD2-B90B-76DA50A3A4BA}"/>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B844-4CD2-B90B-76DA50A3A4BA}"/>
              </c:ext>
            </c:extLst>
          </c:dPt>
          <c:dPt>
            <c:idx val="2"/>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B844-4CD2-B90B-76DA50A3A4BA}"/>
              </c:ext>
            </c:extLst>
          </c:dPt>
          <c:dPt>
            <c:idx val="3"/>
            <c:bubble3D val="0"/>
            <c:spPr>
              <a:solidFill>
                <a:schemeClr val="accent3">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B844-4CD2-B90B-76DA50A3A4BA}"/>
              </c:ext>
            </c:extLst>
          </c:dPt>
          <c:dLbls>
            <c:dLbl>
              <c:idx val="0"/>
              <c:layout>
                <c:manualLayout>
                  <c:x val="0.21559530839895"/>
                  <c:y val="-0.21765378937007901"/>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r>
                      <a:rPr lang="en-US" sz="1800" dirty="0"/>
                      <a:t> 34 
38%</a:t>
                    </a:r>
                  </a:p>
                </c:rich>
              </c:tx>
              <c:spPr>
                <a:solidFill>
                  <a:schemeClr val="bg1">
                    <a:lumMod val="95000"/>
                  </a:schemeClr>
                </a:solidFill>
                <a:ln>
                  <a:noFill/>
                </a:ln>
                <a:effectLst>
                  <a:glow rad="127000">
                    <a:schemeClr val="bg1"/>
                  </a:glow>
                  <a:outerShdw blurRad="50800" dist="50800" dir="5400000" algn="ctr" rotWithShape="0">
                    <a:srgbClr val="FFFF00"/>
                  </a:outerShdw>
                </a:effectLst>
              </c:spPr>
              <c:dLblPos val="bestFit"/>
              <c:showLegendKey val="0"/>
              <c:showVal val="1"/>
              <c:showCatName val="0"/>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B844-4CD2-B90B-76DA50A3A4BA}"/>
                </c:ext>
              </c:extLst>
            </c:dLbl>
            <c:dLbl>
              <c:idx val="1"/>
              <c:layout>
                <c:manualLayout>
                  <c:x val="0.13065780839895"/>
                  <c:y val="8.3696112204724393E-2"/>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r>
                      <a:rPr lang="en-US" sz="1800" dirty="0"/>
                      <a:t> 18 
20%</a:t>
                    </a:r>
                  </a:p>
                </c:rich>
              </c:tx>
              <c:spPr>
                <a:solidFill>
                  <a:schemeClr val="bg1">
                    <a:lumMod val="95000"/>
                  </a:schemeClr>
                </a:solidFill>
                <a:ln>
                  <a:noFill/>
                </a:ln>
                <a:effectLst>
                  <a:glow rad="127000">
                    <a:schemeClr val="bg1"/>
                  </a:glow>
                  <a:outerShdw blurRad="50800" dist="50800" dir="5400000" algn="ctr" rotWithShape="0">
                    <a:srgbClr val="FFFF00"/>
                  </a:outerShdw>
                </a:effectLst>
              </c:spPr>
              <c:dLblPos val="bestFit"/>
              <c:showLegendKey val="0"/>
              <c:showVal val="1"/>
              <c:showCatName val="0"/>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3-B844-4CD2-B90B-76DA50A3A4BA}"/>
                </c:ext>
              </c:extLst>
            </c:dLbl>
            <c:dLbl>
              <c:idx val="2"/>
              <c:layout>
                <c:manualLayout>
                  <c:x val="-0.143492290026247"/>
                  <c:y val="8.5519685039370005E-2"/>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r>
                      <a:rPr lang="en-US" sz="1800" dirty="0"/>
                      <a:t> 31 
34%</a:t>
                    </a:r>
                  </a:p>
                </c:rich>
              </c:tx>
              <c:spPr>
                <a:solidFill>
                  <a:schemeClr val="bg1">
                    <a:lumMod val="95000"/>
                  </a:schemeClr>
                </a:solidFill>
                <a:ln>
                  <a:noFill/>
                </a:ln>
                <a:effectLst>
                  <a:glow rad="127000">
                    <a:schemeClr val="bg1"/>
                  </a:glow>
                  <a:outerShdw blurRad="50800" dist="50800" dir="5400000" algn="ctr" rotWithShape="0">
                    <a:srgbClr val="FFFF00"/>
                  </a:outerShdw>
                </a:effectLst>
              </c:spPr>
              <c:dLblPos val="bestFit"/>
              <c:showLegendKey val="0"/>
              <c:showVal val="1"/>
              <c:showCatName val="0"/>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5-B844-4CD2-B90B-76DA50A3A4BA}"/>
                </c:ext>
              </c:extLst>
            </c:dLbl>
            <c:dLbl>
              <c:idx val="3"/>
              <c:layout>
                <c:manualLayout>
                  <c:x val="-9.0146161417322804E-2"/>
                  <c:y val="-0.24912426181102401"/>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r>
                      <a:rPr lang="en-US" sz="1800" dirty="0"/>
                      <a:t> 7 
8%</a:t>
                    </a:r>
                  </a:p>
                </c:rich>
              </c:tx>
              <c:spPr>
                <a:solidFill>
                  <a:schemeClr val="bg1">
                    <a:lumMod val="95000"/>
                  </a:schemeClr>
                </a:solidFill>
                <a:ln>
                  <a:noFill/>
                </a:ln>
                <a:effectLst>
                  <a:glow rad="127000">
                    <a:schemeClr val="bg1"/>
                  </a:glow>
                  <a:outerShdw blurRad="50800" dist="50800" dir="5400000" algn="ctr" rotWithShape="0">
                    <a:srgbClr val="FFFF00"/>
                  </a:outerShdw>
                </a:effectLst>
              </c:spPr>
              <c:dLblPos val="bestFit"/>
              <c:showLegendKey val="0"/>
              <c:showVal val="1"/>
              <c:showCatName val="0"/>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7-B844-4CD2-B90B-76DA50A3A4BA}"/>
                </c:ext>
              </c:extLst>
            </c:dLbl>
            <c:spPr>
              <a:solidFill>
                <a:schemeClr val="bg1">
                  <a:lumMod val="95000"/>
                </a:schemeClr>
              </a:solidFill>
              <a:ln>
                <a:noFill/>
              </a:ln>
              <a:effectLst>
                <a:glow rad="127000">
                  <a:schemeClr val="bg1"/>
                </a:glow>
                <a:outerShdw blurRad="50800" dist="50800" dir="5400000" algn="ctr" rotWithShape="0">
                  <a:srgbClr val="FFFF00"/>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419"/>
              </a:p>
            </c:txPr>
            <c:dLblPos val="ct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Hoja1!$A$2:$A$5</c:f>
              <c:strCache>
                <c:ptCount val="4"/>
                <c:pt idx="0">
                  <c:v>Secundaria/tecnológica</c:v>
                </c:pt>
                <c:pt idx="1">
                  <c:v>Profesional</c:v>
                </c:pt>
                <c:pt idx="2">
                  <c:v>Especialización</c:v>
                </c:pt>
                <c:pt idx="3">
                  <c:v>Maestria</c:v>
                </c:pt>
              </c:strCache>
            </c:strRef>
          </c:cat>
          <c:val>
            <c:numRef>
              <c:f>Hoja1!$B$2:$B$5</c:f>
              <c:numCache>
                <c:formatCode>_(* #,##0_);_(* \(#,##0\);_(* "-"??_);_(@_)</c:formatCode>
                <c:ptCount val="4"/>
                <c:pt idx="0">
                  <c:v>34</c:v>
                </c:pt>
                <c:pt idx="1">
                  <c:v>18</c:v>
                </c:pt>
                <c:pt idx="2">
                  <c:v>31</c:v>
                </c:pt>
                <c:pt idx="3">
                  <c:v>7</c:v>
                </c:pt>
              </c:numCache>
            </c:numRef>
          </c:val>
          <c:extLst>
            <c:ext xmlns:c16="http://schemas.microsoft.com/office/drawing/2014/chart" uri="{C3380CC4-5D6E-409C-BE32-E72D297353CC}">
              <c16:uniqueId val="{00000008-B844-4CD2-B90B-76DA50A3A4BA}"/>
            </c:ext>
          </c:extLst>
        </c:ser>
        <c:ser>
          <c:idx val="1"/>
          <c:order val="1"/>
          <c:tx>
            <c:strRef>
              <c:f>Hoja1!$C$1</c:f>
              <c:strCache>
                <c:ptCount val="1"/>
                <c:pt idx="0">
                  <c:v>Columna2</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A-B844-4CD2-B90B-76DA50A3A4BA}"/>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C-B844-4CD2-B90B-76DA50A3A4BA}"/>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E-B844-4CD2-B90B-76DA50A3A4BA}"/>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10-B844-4CD2-B90B-76DA50A3A4B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419"/>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Hoja1!$A$2:$A$5</c:f>
              <c:strCache>
                <c:ptCount val="4"/>
                <c:pt idx="0">
                  <c:v>Secundaria/tecnológica</c:v>
                </c:pt>
                <c:pt idx="1">
                  <c:v>Profesional</c:v>
                </c:pt>
                <c:pt idx="2">
                  <c:v>Especialización</c:v>
                </c:pt>
                <c:pt idx="3">
                  <c:v>Maestria</c:v>
                </c:pt>
              </c:strCache>
            </c:strRef>
          </c:cat>
          <c:val>
            <c:numRef>
              <c:f>Hoja1!$C$2:$C$5</c:f>
              <c:numCache>
                <c:formatCode>0.0%</c:formatCode>
                <c:ptCount val="4"/>
                <c:pt idx="0">
                  <c:v>0.37777777777777799</c:v>
                </c:pt>
                <c:pt idx="1">
                  <c:v>0.2</c:v>
                </c:pt>
                <c:pt idx="2">
                  <c:v>0.344444444444444</c:v>
                </c:pt>
                <c:pt idx="3">
                  <c:v>7.7777777777777807E-2</c:v>
                </c:pt>
              </c:numCache>
            </c:numRef>
          </c:val>
          <c:extLst>
            <c:ext xmlns:c16="http://schemas.microsoft.com/office/drawing/2014/chart" uri="{C3380CC4-5D6E-409C-BE32-E72D297353CC}">
              <c16:uniqueId val="{00000011-B844-4CD2-B90B-76DA50A3A4BA}"/>
            </c:ext>
          </c:extLst>
        </c:ser>
        <c:dLbls>
          <c:dLblPos val="ctr"/>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9.2056758530183705E-2"/>
          <c:y val="0.81246751968503905"/>
          <c:w val="0.86796981627296599"/>
          <c:h val="0.16878248031496099"/>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62" b="1" i="0" u="none" strike="noStrike" kern="1200" spc="0" baseline="0">
                <a:solidFill>
                  <a:schemeClr val="tx1">
                    <a:lumMod val="65000"/>
                    <a:lumOff val="35000"/>
                  </a:schemeClr>
                </a:solidFill>
                <a:latin typeface="+mn-lt"/>
                <a:ea typeface="+mn-ea"/>
                <a:cs typeface="+mn-cs"/>
              </a:defRPr>
            </a:pPr>
            <a:r>
              <a:rPr lang="en-US" b="1" dirty="0"/>
              <a:t>Cobertura Por Nivel Ocupacional</a:t>
            </a:r>
          </a:p>
        </c:rich>
      </c:tx>
      <c:layout>
        <c:manualLayout>
          <c:xMode val="edge"/>
          <c:yMode val="edge"/>
          <c:x val="0.34436906795330102"/>
          <c:y val="0"/>
        </c:manualLayout>
      </c:layout>
      <c:overlay val="0"/>
      <c:spPr>
        <a:noFill/>
        <a:ln>
          <a:noFill/>
        </a:ln>
        <a:effectLst/>
      </c:spPr>
      <c:txPr>
        <a:bodyPr rot="0" spcFirstLastPara="1" vertOverflow="ellipsis" vert="horz" wrap="square" anchor="ctr" anchorCtr="1"/>
        <a:lstStyle/>
        <a:p>
          <a:pPr algn="ctr">
            <a:defRPr sz="1862" b="1" i="0" u="none" strike="noStrike" kern="1200" spc="0" baseline="0">
              <a:solidFill>
                <a:schemeClr val="tx1">
                  <a:lumMod val="65000"/>
                  <a:lumOff val="35000"/>
                </a:schemeClr>
              </a:solidFill>
              <a:latin typeface="+mn-lt"/>
              <a:ea typeface="+mn-ea"/>
              <a:cs typeface="+mn-cs"/>
            </a:defRPr>
          </a:pPr>
          <a:endParaRPr lang="es-419"/>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Hoja1!$B$1</c:f>
              <c:strCache>
                <c:ptCount val="1"/>
                <c:pt idx="0">
                  <c:v>Solicitada</c:v>
                </c:pt>
              </c:strCache>
            </c:strRef>
          </c:tx>
          <c:spPr>
            <a:solidFill>
              <a:srgbClr val="FFC0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Directivo</c:v>
                </c:pt>
                <c:pt idx="1">
                  <c:v>Asesor</c:v>
                </c:pt>
                <c:pt idx="2">
                  <c:v>Profesional</c:v>
                </c:pt>
                <c:pt idx="3">
                  <c:v>Técnico</c:v>
                </c:pt>
                <c:pt idx="4">
                  <c:v>Asistencial</c:v>
                </c:pt>
              </c:strCache>
            </c:strRef>
          </c:cat>
          <c:val>
            <c:numRef>
              <c:f>Hoja1!$B$2:$B$6</c:f>
              <c:numCache>
                <c:formatCode>0%</c:formatCode>
                <c:ptCount val="5"/>
                <c:pt idx="0">
                  <c:v>1</c:v>
                </c:pt>
                <c:pt idx="1">
                  <c:v>1</c:v>
                </c:pt>
                <c:pt idx="2">
                  <c:v>1</c:v>
                </c:pt>
                <c:pt idx="3">
                  <c:v>1</c:v>
                </c:pt>
                <c:pt idx="4">
                  <c:v>1</c:v>
                </c:pt>
              </c:numCache>
            </c:numRef>
          </c:val>
          <c:extLst>
            <c:ext xmlns:c16="http://schemas.microsoft.com/office/drawing/2014/chart" uri="{C3380CC4-5D6E-409C-BE32-E72D297353CC}">
              <c16:uniqueId val="{00000000-9A54-4196-ACD4-3F564C8469EB}"/>
            </c:ext>
          </c:extLst>
        </c:ser>
        <c:ser>
          <c:idx val="1"/>
          <c:order val="1"/>
          <c:tx>
            <c:strRef>
              <c:f>Hoja1!$C$1</c:f>
              <c:strCache>
                <c:ptCount val="1"/>
                <c:pt idx="0">
                  <c:v>Atendida</c:v>
                </c:pt>
              </c:strCache>
            </c:strRef>
          </c:tx>
          <c:spPr>
            <a:solidFill>
              <a:srgbClr val="008080"/>
            </a:solidFill>
            <a:ln>
              <a:noFill/>
            </a:ln>
            <a:effectLst/>
            <a:sp3d/>
          </c:spPr>
          <c:invertIfNegative val="0"/>
          <c:dLbls>
            <c:delete val="1"/>
          </c:dLbls>
          <c:cat>
            <c:strRef>
              <c:f>Hoja1!$A$2:$A$6</c:f>
              <c:strCache>
                <c:ptCount val="5"/>
                <c:pt idx="0">
                  <c:v>Directivo</c:v>
                </c:pt>
                <c:pt idx="1">
                  <c:v>Asesor</c:v>
                </c:pt>
                <c:pt idx="2">
                  <c:v>Profesional</c:v>
                </c:pt>
                <c:pt idx="3">
                  <c:v>Técnico</c:v>
                </c:pt>
                <c:pt idx="4">
                  <c:v>Asistencial</c:v>
                </c:pt>
              </c:strCache>
            </c:strRef>
          </c:cat>
          <c:val>
            <c:numRef>
              <c:f>Hoja1!$C$2:$C$6</c:f>
              <c:numCache>
                <c:formatCode>0%</c:formatCode>
                <c:ptCount val="5"/>
                <c:pt idx="0">
                  <c:v>1</c:v>
                </c:pt>
                <c:pt idx="1">
                  <c:v>1</c:v>
                </c:pt>
                <c:pt idx="2">
                  <c:v>1</c:v>
                </c:pt>
                <c:pt idx="3">
                  <c:v>1</c:v>
                </c:pt>
                <c:pt idx="4">
                  <c:v>1</c:v>
                </c:pt>
              </c:numCache>
            </c:numRef>
          </c:val>
          <c:extLst>
            <c:ext xmlns:c16="http://schemas.microsoft.com/office/drawing/2014/chart" uri="{C3380CC4-5D6E-409C-BE32-E72D297353CC}">
              <c16:uniqueId val="{00000001-9A54-4196-ACD4-3F564C8469EB}"/>
            </c:ext>
          </c:extLst>
        </c:ser>
        <c:dLbls>
          <c:showLegendKey val="0"/>
          <c:showVal val="1"/>
          <c:showCatName val="0"/>
          <c:showSerName val="0"/>
          <c:showPercent val="0"/>
          <c:showBubbleSize val="0"/>
        </c:dLbls>
        <c:gapWidth val="150"/>
        <c:shape val="box"/>
        <c:axId val="345726120"/>
        <c:axId val="345729648"/>
        <c:axId val="0"/>
      </c:bar3DChart>
      <c:catAx>
        <c:axId val="3457261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419"/>
          </a:p>
        </c:txPr>
        <c:crossAx val="345729648"/>
        <c:crosses val="autoZero"/>
        <c:auto val="1"/>
        <c:lblAlgn val="ctr"/>
        <c:lblOffset val="100"/>
        <c:noMultiLvlLbl val="0"/>
      </c:catAx>
      <c:valAx>
        <c:axId val="3457296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419"/>
          </a:p>
        </c:txPr>
        <c:crossAx val="345726120"/>
        <c:crosses val="autoZero"/>
        <c:crossBetween val="between"/>
      </c:valAx>
      <c:spPr>
        <a:noFill/>
        <a:ln>
          <a:noFill/>
        </a:ln>
        <a:effectLst/>
      </c:spPr>
    </c:plotArea>
    <c:legend>
      <c:legendPos val="r"/>
      <c:layout>
        <c:manualLayout>
          <c:xMode val="edge"/>
          <c:yMode val="edge"/>
          <c:x val="0.78385244375797103"/>
          <c:y val="0.39772431637307898"/>
          <c:w val="0.21415081643074699"/>
          <c:h val="0.21851742752567699"/>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6263591679777504E-2"/>
          <c:y val="2.0780397160172201E-2"/>
          <c:w val="0.92373640832022197"/>
          <c:h val="0.82641310463711903"/>
        </c:manualLayout>
      </c:layout>
      <c:bar3DChart>
        <c:barDir val="col"/>
        <c:grouping val="stacked"/>
        <c:varyColors val="0"/>
        <c:ser>
          <c:idx val="0"/>
          <c:order val="0"/>
          <c:tx>
            <c:strRef>
              <c:f>Hoja1!$B$1</c:f>
              <c:strCache>
                <c:ptCount val="1"/>
                <c:pt idx="0">
                  <c:v>Funcionamiento</c:v>
                </c:pt>
              </c:strCache>
            </c:strRef>
          </c:tx>
          <c:spPr>
            <a:solidFill>
              <a:schemeClr val="accent1"/>
            </a:solidFill>
            <a:ln w="25400">
              <a:solidFill>
                <a:schemeClr val="lt1"/>
              </a:solidFill>
            </a:ln>
            <a:effectLst/>
            <a:sp3d contourW="25400">
              <a:contourClr>
                <a:schemeClr val="lt1"/>
              </a:contourClr>
            </a:sp3d>
          </c:spPr>
          <c:invertIfNegative val="0"/>
          <c:dPt>
            <c:idx val="0"/>
            <c:invertIfNegative val="0"/>
            <c:bubble3D val="0"/>
            <c:explosion val="18"/>
            <c:extLst>
              <c:ext xmlns:c16="http://schemas.microsoft.com/office/drawing/2014/chart" uri="{C3380CC4-5D6E-409C-BE32-E72D297353CC}">
                <c16:uniqueId val="{00000000-FEED-4152-B55D-B03CCEB8A1C5}"/>
              </c:ext>
            </c:extLst>
          </c:dPt>
          <c:dPt>
            <c:idx val="1"/>
            <c:invertIfNegative val="0"/>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FEED-4152-B55D-B03CCEB8A1C5}"/>
              </c:ext>
            </c:extLst>
          </c:dPt>
          <c:dPt>
            <c:idx val="2"/>
            <c:invertIfNegative val="0"/>
            <c:bubble3D val="0"/>
            <c:extLst>
              <c:ext xmlns:c16="http://schemas.microsoft.com/office/drawing/2014/chart" uri="{C3380CC4-5D6E-409C-BE32-E72D297353CC}">
                <c16:uniqueId val="{00000002-FEED-4152-B55D-B03CCEB8A1C5}"/>
              </c:ext>
            </c:extLst>
          </c:dPt>
          <c:dLbls>
            <c:dLbl>
              <c:idx val="0"/>
              <c:layout>
                <c:manualLayout>
                  <c:x val="-0.14671932414698199"/>
                  <c:y val="-0.31410703740157497"/>
                </c:manualLayout>
              </c:layout>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FEED-4152-B55D-B03CCEB8A1C5}"/>
                </c:ext>
              </c:extLst>
            </c:dLbl>
            <c:dLbl>
              <c:idx val="1"/>
              <c:layout>
                <c:manualLayout>
                  <c:x val="0.26125188648294001"/>
                  <c:y val="2.5156742125984299E-2"/>
                </c:manualLayout>
              </c:layout>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EED-4152-B55D-B03CCEB8A1C5}"/>
                </c:ext>
              </c:extLst>
            </c:dLbl>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2"/>
                <c:pt idx="0">
                  <c:v>Vr aprobado</c:v>
                </c:pt>
                <c:pt idx="1">
                  <c:v>Vr desembolso</c:v>
                </c:pt>
              </c:strCache>
            </c:strRef>
          </c:cat>
          <c:val>
            <c:numRef>
              <c:f>Hoja1!$B$2:$B$5</c:f>
              <c:numCache>
                <c:formatCode>"$"\ #,##0.0</c:formatCode>
                <c:ptCount val="4"/>
                <c:pt idx="0">
                  <c:v>105.6</c:v>
                </c:pt>
                <c:pt idx="1">
                  <c:v>105.6</c:v>
                </c:pt>
              </c:numCache>
            </c:numRef>
          </c:val>
          <c:extLst>
            <c:ext xmlns:c16="http://schemas.microsoft.com/office/drawing/2014/chart" uri="{C3380CC4-5D6E-409C-BE32-E72D297353CC}">
              <c16:uniqueId val="{00000003-FEED-4152-B55D-B03CCEB8A1C5}"/>
            </c:ext>
          </c:extLst>
        </c:ser>
        <c:dLbls>
          <c:showLegendKey val="0"/>
          <c:showVal val="0"/>
          <c:showCatName val="0"/>
          <c:showSerName val="0"/>
          <c:showPercent val="0"/>
          <c:showBubbleSize val="0"/>
        </c:dLbls>
        <c:gapWidth val="100"/>
        <c:shape val="box"/>
        <c:axId val="345724944"/>
        <c:axId val="345723376"/>
        <c:axId val="0"/>
        <c:extLst>
          <c:ext xmlns:c15="http://schemas.microsoft.com/office/drawing/2012/chart" uri="{02D57815-91ED-43cb-92C2-25804820EDAC}">
            <c15:filteredBarSeries>
              <c15:ser>
                <c:idx val="1"/>
                <c:order val="1"/>
                <c:tx>
                  <c:strRef>
                    <c:extLst>
                      <c:ext uri="{02D57815-91ED-43cb-92C2-25804820EDAC}">
                        <c15:formulaRef>
                          <c15:sqref>Hoja1!$C$1</c15:sqref>
                        </c15:formulaRef>
                      </c:ext>
                    </c:extLst>
                    <c:strCache>
                      <c:ptCount val="1"/>
                      <c:pt idx="0">
                        <c:v>Columna1</c:v>
                      </c:pt>
                    </c:strCache>
                  </c:strRef>
                </c:tx>
                <c:spPr>
                  <a:solidFill>
                    <a:schemeClr val="accent2"/>
                  </a:solidFill>
                  <a:ln w="25400">
                    <a:solidFill>
                      <a:schemeClr val="lt1"/>
                    </a:solidFill>
                  </a:ln>
                  <a:effectLst/>
                  <a:sp3d contourW="25400">
                    <a:contourClr>
                      <a:schemeClr val="lt1"/>
                    </a:contourClr>
                  </a:sp3d>
                </c:spPr>
                <c:invertIfNegative val="0"/>
                <c:dPt>
                  <c:idx val="0"/>
                  <c:invertIfNegative val="0"/>
                  <c:bubble3D val="0"/>
                  <c:extLst>
                    <c:ext xmlns:c16="http://schemas.microsoft.com/office/drawing/2014/chart" uri="{C3380CC4-5D6E-409C-BE32-E72D297353CC}">
                      <c16:uniqueId val="{00000005-FEED-4152-B55D-B03CCEB8A1C5}"/>
                    </c:ext>
                  </c:extLst>
                </c:dPt>
                <c:dPt>
                  <c:idx val="1"/>
                  <c:invertIfNegative val="0"/>
                  <c:bubble3D val="0"/>
                  <c:extLst>
                    <c:ext xmlns:c16="http://schemas.microsoft.com/office/drawing/2014/chart" uri="{C3380CC4-5D6E-409C-BE32-E72D297353CC}">
                      <c16:uniqueId val="{00000007-FEED-4152-B55D-B03CCEB8A1C5}"/>
                    </c:ext>
                  </c:extLst>
                </c:dPt>
                <c:dPt>
                  <c:idx val="2"/>
                  <c:invertIfNegative val="0"/>
                  <c:bubble3D val="0"/>
                  <c:extLst>
                    <c:ext xmlns:c16="http://schemas.microsoft.com/office/drawing/2014/chart" uri="{C3380CC4-5D6E-409C-BE32-E72D297353CC}">
                      <c16:uniqueId val="{00000009-FEED-4152-B55D-B03CCEB8A1C5}"/>
                    </c:ext>
                  </c:extLst>
                </c:dPt>
                <c:cat>
                  <c:strRef>
                    <c:extLst>
                      <c:ext uri="{02D57815-91ED-43cb-92C2-25804820EDAC}">
                        <c15:formulaRef>
                          <c15:sqref>Hoja1!$A$2:$A$5</c15:sqref>
                        </c15:formulaRef>
                      </c:ext>
                    </c:extLst>
                    <c:strCache>
                      <c:ptCount val="2"/>
                      <c:pt idx="0">
                        <c:v>Vr aprobado</c:v>
                      </c:pt>
                      <c:pt idx="1">
                        <c:v>Vr desembolso</c:v>
                      </c:pt>
                    </c:strCache>
                  </c:strRef>
                </c:cat>
                <c:val>
                  <c:numRef>
                    <c:extLst>
                      <c:ext uri="{02D57815-91ED-43cb-92C2-25804820EDAC}">
                        <c15:formulaRef>
                          <c15:sqref>Hoja1!$C$2:$C$5</c15:sqref>
                        </c15:formulaRef>
                      </c:ext>
                    </c:extLst>
                    <c:numCache>
                      <c:formatCode>0%</c:formatCode>
                      <c:ptCount val="4"/>
                      <c:pt idx="0">
                        <c:v>0.5</c:v>
                      </c:pt>
                      <c:pt idx="1">
                        <c:v>0.5</c:v>
                      </c:pt>
                    </c:numCache>
                  </c:numRef>
                </c:val>
                <c:extLst>
                  <c:ext xmlns:c16="http://schemas.microsoft.com/office/drawing/2014/chart" uri="{C3380CC4-5D6E-409C-BE32-E72D297353CC}">
                    <c16:uniqueId val="{0000000A-FEED-4152-B55D-B03CCEB8A1C5}"/>
                  </c:ext>
                </c:extLst>
              </c15:ser>
            </c15:filteredBarSeries>
          </c:ext>
        </c:extLst>
      </c:bar3DChart>
      <c:catAx>
        <c:axId val="34572494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419"/>
          </a:p>
        </c:txPr>
        <c:crossAx val="345723376"/>
        <c:crosses val="autoZero"/>
        <c:auto val="1"/>
        <c:lblAlgn val="ctr"/>
        <c:lblOffset val="100"/>
        <c:noMultiLvlLbl val="0"/>
      </c:catAx>
      <c:valAx>
        <c:axId val="345723376"/>
        <c:scaling>
          <c:orientation val="minMax"/>
          <c:max val="110"/>
          <c:min val="0"/>
        </c:scaling>
        <c:delete val="0"/>
        <c:axPos val="l"/>
        <c:majorGridlines>
          <c:spPr>
            <a:ln w="9525" cap="flat" cmpd="sng" algn="ctr">
              <a:solidFill>
                <a:schemeClr val="tx1">
                  <a:lumMod val="15000"/>
                  <a:lumOff val="85000"/>
                </a:schemeClr>
              </a:solidFill>
              <a:round/>
            </a:ln>
            <a:effectLst/>
          </c:spPr>
        </c:majorGridlines>
        <c:numFmt formatCode="&quot;$&quot;\ #,##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419"/>
          </a:p>
        </c:txPr>
        <c:crossAx val="34572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floor>
    <c:sideWall>
      <c:thickness val="0"/>
      <c:spPr>
        <a:noFill/>
        <a:ln>
          <a:noFill/>
        </a:ln>
        <a:effectLst/>
      </c:spPr>
    </c:sideWall>
    <c:backWall>
      <c:thickness val="0"/>
      <c:spPr>
        <a:noFill/>
        <a:ln>
          <a:noFill/>
        </a:ln>
        <a:effectLst/>
      </c:spPr>
    </c:backWall>
    <c:plotArea>
      <c:layout/>
      <c:bar3DChart>
        <c:barDir val="col"/>
        <c:grouping val="clustered"/>
        <c:varyColors val="0"/>
        <c:ser>
          <c:idx val="0"/>
          <c:order val="0"/>
          <c:tx>
            <c:strRef>
              <c:f>Hoja1!$B$1</c:f>
              <c:strCache>
                <c:ptCount val="1"/>
                <c:pt idx="0">
                  <c:v>Directivo</c:v>
                </c:pt>
              </c:strCache>
            </c:strRef>
          </c:tx>
          <c:spPr>
            <a:solidFill>
              <a:srgbClr val="008080"/>
            </a:solidFill>
            <a:ln w="19050">
              <a:solidFill>
                <a:schemeClr val="lt1"/>
              </a:solidFill>
            </a:ln>
            <a:effectLst/>
          </c:spPr>
          <c:invertIfNegative val="0"/>
          <c:dPt>
            <c:idx val="0"/>
            <c:invertIfNegative val="0"/>
            <c:bubble3D val="0"/>
            <c:explosion val="18"/>
            <c:spPr>
              <a:solidFill>
                <a:srgbClr val="0033FF"/>
              </a:solidFill>
              <a:ln w="19050">
                <a:solidFill>
                  <a:schemeClr val="lt1"/>
                </a:solidFill>
              </a:ln>
              <a:effectLst/>
            </c:spPr>
            <c:extLst>
              <c:ext xmlns:c16="http://schemas.microsoft.com/office/drawing/2014/chart" uri="{C3380CC4-5D6E-409C-BE32-E72D297353CC}">
                <c16:uniqueId val="{00000000-CE4F-4C85-944A-BA48A8B81D06}"/>
              </c:ext>
            </c:extLst>
          </c:dPt>
          <c:dPt>
            <c:idx val="1"/>
            <c:invertIfNegative val="0"/>
            <c:bubble3D val="0"/>
            <c:spPr>
              <a:solidFill>
                <a:srgbClr val="FFC000"/>
              </a:solidFill>
              <a:ln w="19050">
                <a:solidFill>
                  <a:schemeClr val="lt1"/>
                </a:solidFill>
              </a:ln>
              <a:effectLst/>
            </c:spPr>
            <c:extLst>
              <c:ext xmlns:c16="http://schemas.microsoft.com/office/drawing/2014/chart" uri="{C3380CC4-5D6E-409C-BE32-E72D297353CC}">
                <c16:uniqueId val="{00000001-CE4F-4C85-944A-BA48A8B81D06}"/>
              </c:ext>
            </c:extLst>
          </c:dPt>
          <c:dPt>
            <c:idx val="2"/>
            <c:invertIfNegative val="0"/>
            <c:bubble3D val="0"/>
            <c:extLst>
              <c:ext xmlns:c16="http://schemas.microsoft.com/office/drawing/2014/chart" uri="{C3380CC4-5D6E-409C-BE32-E72D297353CC}">
                <c16:uniqueId val="{00000003-CE4F-4C85-944A-BA48A8B81D06}"/>
              </c:ext>
            </c:extLst>
          </c:dPt>
          <c:dPt>
            <c:idx val="3"/>
            <c:invertIfNegative val="0"/>
            <c:bubble3D val="0"/>
            <c:extLst>
              <c:ext xmlns:c16="http://schemas.microsoft.com/office/drawing/2014/chart" uri="{C3380CC4-5D6E-409C-BE32-E72D297353CC}">
                <c16:uniqueId val="{00000004-CE4F-4C85-944A-BA48A8B81D06}"/>
              </c:ext>
            </c:extLst>
          </c:dPt>
          <c:dPt>
            <c:idx val="4"/>
            <c:invertIfNegative val="0"/>
            <c:bubble3D val="0"/>
            <c:extLst>
              <c:ext xmlns:c16="http://schemas.microsoft.com/office/drawing/2014/chart" uri="{C3380CC4-5D6E-409C-BE32-E72D297353CC}">
                <c16:uniqueId val="{00000005-CE4F-4C85-944A-BA48A8B81D06}"/>
              </c:ext>
            </c:extLst>
          </c:dPt>
          <c:dPt>
            <c:idx val="5"/>
            <c:invertIfNegative val="0"/>
            <c:bubble3D val="0"/>
            <c:extLst>
              <c:ext xmlns:c16="http://schemas.microsoft.com/office/drawing/2014/chart" uri="{C3380CC4-5D6E-409C-BE32-E72D297353CC}">
                <c16:uniqueId val="{00000006-CE4F-4C85-944A-BA48A8B81D06}"/>
              </c:ext>
            </c:extLst>
          </c:dPt>
          <c:dLbls>
            <c:dLbl>
              <c:idx val="0"/>
              <c:layout>
                <c:manualLayout>
                  <c:x val="9.1911089238844897E-3"/>
                  <c:y val="-4.84820374015748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CE4F-4C85-944A-BA48A8B81D06}"/>
                </c:ext>
              </c:extLst>
            </c:dLbl>
            <c:dLbl>
              <c:idx val="1"/>
              <c:layout>
                <c:manualLayout>
                  <c:x val="5.00196850393701E-3"/>
                  <c:y val="-4.6718257874015803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CE4F-4C85-944A-BA48A8B81D06}"/>
                </c:ext>
              </c:extLst>
            </c:dLbl>
            <c:dLbl>
              <c:idx val="2"/>
              <c:layout>
                <c:manualLayout>
                  <c:x val="-1.04166666666668E-2"/>
                  <c:y val="-0.05"/>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CE4F-4C85-944A-BA48A8B81D06}"/>
                </c:ext>
              </c:extLst>
            </c:dLbl>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t" anchorCtr="0">
                <a:spAutoFit/>
              </a:bodyPr>
              <a:lstStyle/>
              <a:p>
                <a:pPr>
                  <a:defRPr sz="16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BENEFICIARIOS </c:v>
                </c:pt>
                <c:pt idx="1">
                  <c:v>TOTAL SERVIDORES PÚBLICOS </c:v>
                </c:pt>
              </c:strCache>
            </c:strRef>
          </c:cat>
          <c:val>
            <c:numRef>
              <c:f>Hoja1!$B$2:$B$3</c:f>
              <c:numCache>
                <c:formatCode>General</c:formatCode>
                <c:ptCount val="2"/>
                <c:pt idx="0">
                  <c:v>56</c:v>
                </c:pt>
                <c:pt idx="1">
                  <c:v>90</c:v>
                </c:pt>
              </c:numCache>
            </c:numRef>
          </c:val>
          <c:extLst>
            <c:ext xmlns:c16="http://schemas.microsoft.com/office/drawing/2014/chart" uri="{C3380CC4-5D6E-409C-BE32-E72D297353CC}">
              <c16:uniqueId val="{00000007-CE4F-4C85-944A-BA48A8B81D06}"/>
            </c:ext>
          </c:extLst>
        </c:ser>
        <c:dLbls>
          <c:showLegendKey val="0"/>
          <c:showVal val="0"/>
          <c:showCatName val="0"/>
          <c:showSerName val="0"/>
          <c:showPercent val="0"/>
          <c:showBubbleSize val="0"/>
        </c:dLbls>
        <c:gapWidth val="100"/>
        <c:shape val="box"/>
        <c:axId val="345725336"/>
        <c:axId val="345726512"/>
        <c:axId val="0"/>
      </c:bar3DChart>
      <c:catAx>
        <c:axId val="3457253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419"/>
          </a:p>
        </c:txPr>
        <c:crossAx val="345726512"/>
        <c:crosses val="autoZero"/>
        <c:auto val="1"/>
        <c:lblAlgn val="ctr"/>
        <c:lblOffset val="100"/>
        <c:noMultiLvlLbl val="0"/>
      </c:catAx>
      <c:valAx>
        <c:axId val="345726512"/>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crossAx val="345725336"/>
        <c:crosses val="autoZero"/>
        <c:crossBetween val="between"/>
      </c:valAx>
    </c:plotArea>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271011554271699"/>
          <c:y val="2.5000000000000001E-2"/>
          <c:w val="0.81862987445839297"/>
          <c:h val="0.83311983267716505"/>
        </c:manualLayout>
      </c:layout>
      <c:bar3DChart>
        <c:barDir val="col"/>
        <c:grouping val="stacked"/>
        <c:varyColors val="0"/>
        <c:ser>
          <c:idx val="0"/>
          <c:order val="0"/>
          <c:tx>
            <c:strRef>
              <c:f>Hoja1!$B$1</c:f>
              <c:strCache>
                <c:ptCount val="1"/>
                <c:pt idx="0">
                  <c:v>Funcionamiento</c:v>
                </c:pt>
              </c:strCache>
            </c:strRef>
          </c:tx>
          <c:spPr>
            <a:solidFill>
              <a:schemeClr val="accent1"/>
            </a:solidFill>
            <a:ln w="25400">
              <a:solidFill>
                <a:schemeClr val="lt1"/>
              </a:solidFill>
            </a:ln>
            <a:effectLst/>
            <a:sp3d contourW="25400">
              <a:contourClr>
                <a:schemeClr val="lt1"/>
              </a:contourClr>
            </a:sp3d>
          </c:spPr>
          <c:invertIfNegative val="0"/>
          <c:dPt>
            <c:idx val="0"/>
            <c:invertIfNegative val="0"/>
            <c:bubble3D val="0"/>
            <c:explosion val="18"/>
            <c:extLst>
              <c:ext xmlns:c16="http://schemas.microsoft.com/office/drawing/2014/chart" uri="{C3380CC4-5D6E-409C-BE32-E72D297353CC}">
                <c16:uniqueId val="{00000000-FEED-4152-B55D-B03CCEB8A1C5}"/>
              </c:ext>
            </c:extLst>
          </c:dPt>
          <c:dPt>
            <c:idx val="1"/>
            <c:invertIfNegative val="0"/>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FEED-4152-B55D-B03CCEB8A1C5}"/>
              </c:ext>
            </c:extLst>
          </c:dPt>
          <c:dPt>
            <c:idx val="2"/>
            <c:invertIfNegative val="0"/>
            <c:bubble3D val="0"/>
            <c:extLst>
              <c:ext xmlns:c16="http://schemas.microsoft.com/office/drawing/2014/chart" uri="{C3380CC4-5D6E-409C-BE32-E72D297353CC}">
                <c16:uniqueId val="{00000002-FEED-4152-B55D-B03CCEB8A1C5}"/>
              </c:ext>
            </c:extLst>
          </c:dPt>
          <c:dLbls>
            <c:dLbl>
              <c:idx val="0"/>
              <c:layout>
                <c:manualLayout>
                  <c:x val="-0.14231005582713033"/>
                  <c:y val="-0.3135998112075718"/>
                </c:manualLayout>
              </c:layout>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noAutofit/>
                </a:bodyPr>
                <a:lstStyle/>
                <a:p>
                  <a:pPr>
                    <a:defRPr sz="17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extLst>
                <c:ext xmlns:c15="http://schemas.microsoft.com/office/drawing/2012/chart" uri="{CE6537A1-D6FC-4f65-9D91-7224C49458BB}">
                  <c15:layout>
                    <c:manualLayout>
                      <c:w val="0.24097548189090101"/>
                      <c:h val="0.122130169290634"/>
                    </c:manualLayout>
                  </c15:layout>
                </c:ext>
                <c:ext xmlns:c16="http://schemas.microsoft.com/office/drawing/2014/chart" uri="{C3380CC4-5D6E-409C-BE32-E72D297353CC}">
                  <c16:uniqueId val="{00000000-FEED-4152-B55D-B03CCEB8A1C5}"/>
                </c:ext>
              </c:extLst>
            </c:dLbl>
            <c:dLbl>
              <c:idx val="1"/>
              <c:layout>
                <c:manualLayout>
                  <c:x val="0.15322585684923906"/>
                  <c:y val="-0.36526436489831415"/>
                </c:manualLayout>
              </c:layout>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noAutofit/>
                </a:bodyPr>
                <a:lstStyle/>
                <a:p>
                  <a:pPr>
                    <a:defRPr sz="17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extLst>
                <c:ext xmlns:c15="http://schemas.microsoft.com/office/drawing/2012/chart" uri="{CE6537A1-D6FC-4f65-9D91-7224C49458BB}">
                  <c15:layout>
                    <c:manualLayout>
                      <c:w val="0.20570162343073001"/>
                      <c:h val="0.14051716191701499"/>
                    </c:manualLayout>
                  </c15:layout>
                </c:ext>
                <c:ext xmlns:c16="http://schemas.microsoft.com/office/drawing/2014/chart" uri="{C3380CC4-5D6E-409C-BE32-E72D297353CC}">
                  <c16:uniqueId val="{00000001-FEED-4152-B55D-B03CCEB8A1C5}"/>
                </c:ext>
              </c:extLst>
            </c:dLbl>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spAutoFit/>
              </a:bodyPr>
              <a:lstStyle/>
              <a:p>
                <a:pPr>
                  <a:defRPr sz="17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2"/>
                <c:pt idx="0">
                  <c:v>Apropiación</c:v>
                </c:pt>
                <c:pt idx="1">
                  <c:v>Ejecución</c:v>
                </c:pt>
              </c:strCache>
            </c:strRef>
          </c:cat>
          <c:val>
            <c:numRef>
              <c:f>Hoja1!$B$2:$B$5</c:f>
              <c:numCache>
                <c:formatCode>"$"\ #,##0.0</c:formatCode>
                <c:ptCount val="4"/>
                <c:pt idx="0">
                  <c:v>11434.3</c:v>
                </c:pt>
                <c:pt idx="1">
                  <c:v>11237.2</c:v>
                </c:pt>
              </c:numCache>
            </c:numRef>
          </c:val>
          <c:extLst>
            <c:ext xmlns:c16="http://schemas.microsoft.com/office/drawing/2014/chart" uri="{C3380CC4-5D6E-409C-BE32-E72D297353CC}">
              <c16:uniqueId val="{00000003-FEED-4152-B55D-B03CCEB8A1C5}"/>
            </c:ext>
          </c:extLst>
        </c:ser>
        <c:dLbls>
          <c:showLegendKey val="0"/>
          <c:showVal val="0"/>
          <c:showCatName val="0"/>
          <c:showSerName val="0"/>
          <c:showPercent val="0"/>
          <c:showBubbleSize val="0"/>
        </c:dLbls>
        <c:gapWidth val="100"/>
        <c:shape val="box"/>
        <c:axId val="269426720"/>
        <c:axId val="269427896"/>
        <c:axId val="0"/>
        <c:extLst>
          <c:ext xmlns:c15="http://schemas.microsoft.com/office/drawing/2012/chart" uri="{02D57815-91ED-43cb-92C2-25804820EDAC}">
            <c15:filteredBarSeries>
              <c15:ser>
                <c:idx val="1"/>
                <c:order val="1"/>
                <c:tx>
                  <c:strRef>
                    <c:extLst>
                      <c:ext uri="{02D57815-91ED-43cb-92C2-25804820EDAC}">
                        <c15:formulaRef>
                          <c15:sqref>Hoja1!$C$1</c15:sqref>
                        </c15:formulaRef>
                      </c:ext>
                    </c:extLst>
                    <c:strCache>
                      <c:ptCount val="1"/>
                      <c:pt idx="0">
                        <c:v>Columna1</c:v>
                      </c:pt>
                    </c:strCache>
                  </c:strRef>
                </c:tx>
                <c:spPr>
                  <a:solidFill>
                    <a:schemeClr val="accent2"/>
                  </a:solidFill>
                  <a:ln w="25400">
                    <a:solidFill>
                      <a:schemeClr val="lt1"/>
                    </a:solidFill>
                  </a:ln>
                  <a:effectLst/>
                  <a:sp3d contourW="25400">
                    <a:contourClr>
                      <a:schemeClr val="lt1"/>
                    </a:contourClr>
                  </a:sp3d>
                </c:spPr>
                <c:invertIfNegative val="0"/>
                <c:dPt>
                  <c:idx val="0"/>
                  <c:invertIfNegative val="0"/>
                  <c:bubble3D val="0"/>
                  <c:extLst>
                    <c:ext xmlns:c16="http://schemas.microsoft.com/office/drawing/2014/chart" uri="{C3380CC4-5D6E-409C-BE32-E72D297353CC}">
                      <c16:uniqueId val="{00000005-FEED-4152-B55D-B03CCEB8A1C5}"/>
                    </c:ext>
                  </c:extLst>
                </c:dPt>
                <c:dPt>
                  <c:idx val="1"/>
                  <c:invertIfNegative val="0"/>
                  <c:bubble3D val="0"/>
                  <c:extLst>
                    <c:ext xmlns:c16="http://schemas.microsoft.com/office/drawing/2014/chart" uri="{C3380CC4-5D6E-409C-BE32-E72D297353CC}">
                      <c16:uniqueId val="{00000007-FEED-4152-B55D-B03CCEB8A1C5}"/>
                    </c:ext>
                  </c:extLst>
                </c:dPt>
                <c:dPt>
                  <c:idx val="2"/>
                  <c:invertIfNegative val="0"/>
                  <c:bubble3D val="0"/>
                  <c:extLst>
                    <c:ext xmlns:c16="http://schemas.microsoft.com/office/drawing/2014/chart" uri="{C3380CC4-5D6E-409C-BE32-E72D297353CC}">
                      <c16:uniqueId val="{00000009-FEED-4152-B55D-B03CCEB8A1C5}"/>
                    </c:ext>
                  </c:extLst>
                </c:dPt>
                <c:cat>
                  <c:strRef>
                    <c:extLst>
                      <c:ext uri="{02D57815-91ED-43cb-92C2-25804820EDAC}">
                        <c15:formulaRef>
                          <c15:sqref>Hoja1!$A$2:$A$5</c15:sqref>
                        </c15:formulaRef>
                      </c:ext>
                    </c:extLst>
                    <c:strCache>
                      <c:ptCount val="2"/>
                      <c:pt idx="0">
                        <c:v>Apropiación</c:v>
                      </c:pt>
                      <c:pt idx="1">
                        <c:v>Ejecución</c:v>
                      </c:pt>
                    </c:strCache>
                  </c:strRef>
                </c:cat>
                <c:val>
                  <c:numRef>
                    <c:extLst>
                      <c:ext uri="{02D57815-91ED-43cb-92C2-25804820EDAC}">
                        <c15:formulaRef>
                          <c15:sqref>Hoja1!$C$2:$C$5</c15:sqref>
                        </c15:formulaRef>
                      </c:ext>
                    </c:extLst>
                    <c:numCache>
                      <c:formatCode>0%</c:formatCode>
                      <c:ptCount val="3"/>
                      <c:pt idx="0">
                        <c:v>0.5</c:v>
                      </c:pt>
                      <c:pt idx="1">
                        <c:v>0.5</c:v>
                      </c:pt>
                    </c:numCache>
                  </c:numRef>
                </c:val>
                <c:extLst>
                  <c:ext xmlns:c16="http://schemas.microsoft.com/office/drawing/2014/chart" uri="{C3380CC4-5D6E-409C-BE32-E72D297353CC}">
                    <c16:uniqueId val="{0000000A-FEED-4152-B55D-B03CCEB8A1C5}"/>
                  </c:ext>
                </c:extLst>
              </c15:ser>
            </c15:filteredBarSeries>
          </c:ext>
        </c:extLst>
      </c:bar3DChart>
      <c:catAx>
        <c:axId val="2694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419"/>
          </a:p>
        </c:txPr>
        <c:crossAx val="269427896"/>
        <c:crosses val="autoZero"/>
        <c:auto val="1"/>
        <c:lblAlgn val="ctr"/>
        <c:lblOffset val="100"/>
        <c:noMultiLvlLbl val="0"/>
      </c:catAx>
      <c:valAx>
        <c:axId val="269427896"/>
        <c:scaling>
          <c:orientation val="minMax"/>
          <c:max val="11300"/>
          <c:min val="9000"/>
        </c:scaling>
        <c:delete val="1"/>
        <c:axPos val="l"/>
        <c:majorGridlines>
          <c:spPr>
            <a:ln w="9525" cap="flat" cmpd="sng" algn="ctr">
              <a:solidFill>
                <a:schemeClr val="tx1">
                  <a:lumMod val="15000"/>
                  <a:lumOff val="85000"/>
                </a:schemeClr>
              </a:solidFill>
              <a:round/>
            </a:ln>
            <a:effectLst/>
          </c:spPr>
        </c:majorGridlines>
        <c:numFmt formatCode="&quot;$&quot;\ #,##0.0" sourceLinked="1"/>
        <c:majorTickMark val="out"/>
        <c:minorTickMark val="none"/>
        <c:tickLblPos val="nextTo"/>
        <c:crossAx val="269426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Hoja1!$B$1</c:f>
              <c:strCache>
                <c:ptCount val="1"/>
                <c:pt idx="0">
                  <c:v>INVERSION</c:v>
                </c:pt>
              </c:strCache>
            </c:strRef>
          </c:tx>
          <c:spPr>
            <a:solidFill>
              <a:srgbClr val="FF6600"/>
            </a:solidFill>
            <a:ln w="25400">
              <a:solidFill>
                <a:schemeClr val="lt1"/>
              </a:solidFill>
            </a:ln>
            <a:effectLst/>
            <a:sp3d contourW="25400">
              <a:contourClr>
                <a:schemeClr val="lt1"/>
              </a:contourClr>
            </a:sp3d>
          </c:spPr>
          <c:invertIfNegative val="0"/>
          <c:dPt>
            <c:idx val="0"/>
            <c:invertIfNegative val="0"/>
            <c:bubble3D val="0"/>
            <c:explosion val="18"/>
            <c:extLst>
              <c:ext xmlns:c16="http://schemas.microsoft.com/office/drawing/2014/chart" uri="{C3380CC4-5D6E-409C-BE32-E72D297353CC}">
                <c16:uniqueId val="{00000000-FD77-4BCE-AAB6-E19725E667D5}"/>
              </c:ext>
            </c:extLst>
          </c:dPt>
          <c:dPt>
            <c:idx val="1"/>
            <c:invertIfNegative val="0"/>
            <c:bubble3D val="0"/>
            <c:spPr>
              <a:solidFill>
                <a:srgbClr val="00918E"/>
              </a:solidFill>
              <a:ln w="25400">
                <a:solidFill>
                  <a:schemeClr val="lt1"/>
                </a:solidFill>
              </a:ln>
              <a:effectLst/>
              <a:sp3d contourW="25400">
                <a:contourClr>
                  <a:schemeClr val="lt1"/>
                </a:contourClr>
              </a:sp3d>
            </c:spPr>
            <c:extLst>
              <c:ext xmlns:c16="http://schemas.microsoft.com/office/drawing/2014/chart" uri="{C3380CC4-5D6E-409C-BE32-E72D297353CC}">
                <c16:uniqueId val="{00000001-FD77-4BCE-AAB6-E19725E667D5}"/>
              </c:ext>
            </c:extLst>
          </c:dPt>
          <c:dPt>
            <c:idx val="2"/>
            <c:invertIfNegative val="0"/>
            <c:bubble3D val="0"/>
            <c:extLst>
              <c:ext xmlns:c16="http://schemas.microsoft.com/office/drawing/2014/chart" uri="{C3380CC4-5D6E-409C-BE32-E72D297353CC}">
                <c16:uniqueId val="{00000002-FD77-4BCE-AAB6-E19725E667D5}"/>
              </c:ext>
            </c:extLst>
          </c:dPt>
          <c:dLbls>
            <c:dLbl>
              <c:idx val="0"/>
              <c:layout>
                <c:manualLayout>
                  <c:x val="4.6674663115538273E-3"/>
                  <c:y val="-0.34689055364808496"/>
                </c:manualLayout>
              </c:layout>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noAutofit/>
                </a:bodyPr>
                <a:lstStyle/>
                <a:p>
                  <a:pPr>
                    <a:defRPr sz="17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extLst>
                <c:ext xmlns:c15="http://schemas.microsoft.com/office/drawing/2012/chart" uri="{CE6537A1-D6FC-4f65-9D91-7224C49458BB}">
                  <c15:layout>
                    <c:manualLayout>
                      <c:w val="0.25008393066325701"/>
                      <c:h val="0.134806284006525"/>
                    </c:manualLayout>
                  </c15:layout>
                </c:ext>
                <c:ext xmlns:c16="http://schemas.microsoft.com/office/drawing/2014/chart" uri="{C3380CC4-5D6E-409C-BE32-E72D297353CC}">
                  <c16:uniqueId val="{00000000-FD77-4BCE-AAB6-E19725E667D5}"/>
                </c:ext>
              </c:extLst>
            </c:dLbl>
            <c:dLbl>
              <c:idx val="1"/>
              <c:layout>
                <c:manualLayout>
                  <c:x val="0.17198234211019717"/>
                  <c:y val="-0.35813575803894282"/>
                </c:manualLayout>
              </c:layout>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noAutofit/>
                </a:bodyPr>
                <a:lstStyle/>
                <a:p>
                  <a:pPr>
                    <a:defRPr sz="17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extLst>
                <c:ext xmlns:c15="http://schemas.microsoft.com/office/drawing/2012/chart" uri="{CE6537A1-D6FC-4f65-9D91-7224C49458BB}">
                  <c15:layout>
                    <c:manualLayout>
                      <c:w val="0.282693497236498"/>
                      <c:h val="0.12575213592343801"/>
                    </c:manualLayout>
                  </c15:layout>
                </c:ext>
                <c:ext xmlns:c16="http://schemas.microsoft.com/office/drawing/2014/chart" uri="{C3380CC4-5D6E-409C-BE32-E72D297353CC}">
                  <c16:uniqueId val="{00000001-FD77-4BCE-AAB6-E19725E667D5}"/>
                </c:ext>
              </c:extLst>
            </c:dLbl>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spAutoFit/>
              </a:bodyPr>
              <a:lstStyle/>
              <a:p>
                <a:pPr>
                  <a:defRPr sz="17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2"/>
                <c:pt idx="0">
                  <c:v>Apropiación</c:v>
                </c:pt>
                <c:pt idx="1">
                  <c:v>Ejecución</c:v>
                </c:pt>
              </c:strCache>
            </c:strRef>
          </c:cat>
          <c:val>
            <c:numRef>
              <c:f>Hoja1!$B$2:$B$5</c:f>
              <c:numCache>
                <c:formatCode>"$"\ #,##0.0</c:formatCode>
                <c:ptCount val="3"/>
                <c:pt idx="0">
                  <c:v>10934</c:v>
                </c:pt>
                <c:pt idx="1">
                  <c:v>10913.6</c:v>
                </c:pt>
              </c:numCache>
            </c:numRef>
          </c:val>
          <c:extLst>
            <c:ext xmlns:c16="http://schemas.microsoft.com/office/drawing/2014/chart" uri="{C3380CC4-5D6E-409C-BE32-E72D297353CC}">
              <c16:uniqueId val="{00000003-FD77-4BCE-AAB6-E19725E667D5}"/>
            </c:ext>
          </c:extLst>
        </c:ser>
        <c:dLbls>
          <c:showLegendKey val="0"/>
          <c:showVal val="0"/>
          <c:showCatName val="0"/>
          <c:showSerName val="0"/>
          <c:showPercent val="0"/>
          <c:showBubbleSize val="0"/>
        </c:dLbls>
        <c:gapWidth val="100"/>
        <c:shape val="box"/>
        <c:axId val="269426328"/>
        <c:axId val="269425152"/>
        <c:axId val="0"/>
        <c:extLst>
          <c:ext xmlns:c15="http://schemas.microsoft.com/office/drawing/2012/chart" uri="{02D57815-91ED-43cb-92C2-25804820EDAC}">
            <c15:filteredBarSeries>
              <c15:ser>
                <c:idx val="1"/>
                <c:order val="1"/>
                <c:tx>
                  <c:strRef>
                    <c:extLst>
                      <c:ext uri="{02D57815-91ED-43cb-92C2-25804820EDAC}">
                        <c15:formulaRef>
                          <c15:sqref>Hoja1!$C$1</c15:sqref>
                        </c15:formulaRef>
                      </c:ext>
                    </c:extLst>
                    <c:strCache>
                      <c:ptCount val="1"/>
                      <c:pt idx="0">
                        <c:v>Columna1</c:v>
                      </c:pt>
                    </c:strCache>
                  </c:strRef>
                </c:tx>
                <c:spPr>
                  <a:solidFill>
                    <a:schemeClr val="accent2"/>
                  </a:solidFill>
                  <a:ln w="25400">
                    <a:solidFill>
                      <a:schemeClr val="lt1"/>
                    </a:solidFill>
                  </a:ln>
                  <a:effectLst/>
                  <a:sp3d contourW="25400">
                    <a:contourClr>
                      <a:schemeClr val="lt1"/>
                    </a:contourClr>
                  </a:sp3d>
                </c:spPr>
                <c:invertIfNegative val="0"/>
                <c:dPt>
                  <c:idx val="0"/>
                  <c:invertIfNegative val="0"/>
                  <c:bubble3D val="0"/>
                  <c:extLst>
                    <c:ext xmlns:c16="http://schemas.microsoft.com/office/drawing/2014/chart" uri="{C3380CC4-5D6E-409C-BE32-E72D297353CC}">
                      <c16:uniqueId val="{00000005-FD77-4BCE-AAB6-E19725E667D5}"/>
                    </c:ext>
                  </c:extLst>
                </c:dPt>
                <c:dPt>
                  <c:idx val="1"/>
                  <c:invertIfNegative val="0"/>
                  <c:bubble3D val="0"/>
                  <c:extLst>
                    <c:ext xmlns:c16="http://schemas.microsoft.com/office/drawing/2014/chart" uri="{C3380CC4-5D6E-409C-BE32-E72D297353CC}">
                      <c16:uniqueId val="{00000007-FD77-4BCE-AAB6-E19725E667D5}"/>
                    </c:ext>
                  </c:extLst>
                </c:dPt>
                <c:dPt>
                  <c:idx val="2"/>
                  <c:invertIfNegative val="0"/>
                  <c:bubble3D val="0"/>
                  <c:extLst>
                    <c:ext xmlns:c16="http://schemas.microsoft.com/office/drawing/2014/chart" uri="{C3380CC4-5D6E-409C-BE32-E72D297353CC}">
                      <c16:uniqueId val="{00000009-FD77-4BCE-AAB6-E19725E667D5}"/>
                    </c:ext>
                  </c:extLst>
                </c:dPt>
                <c:cat>
                  <c:strRef>
                    <c:extLst>
                      <c:ext uri="{02D57815-91ED-43cb-92C2-25804820EDAC}">
                        <c15:formulaRef>
                          <c15:sqref>Hoja1!$A$2:$A$5</c15:sqref>
                        </c15:formulaRef>
                      </c:ext>
                    </c:extLst>
                    <c:strCache>
                      <c:ptCount val="2"/>
                      <c:pt idx="0">
                        <c:v>Apropiación</c:v>
                      </c:pt>
                      <c:pt idx="1">
                        <c:v>Ejecución</c:v>
                      </c:pt>
                    </c:strCache>
                  </c:strRef>
                </c:cat>
                <c:val>
                  <c:numRef>
                    <c:extLst>
                      <c:ext uri="{02D57815-91ED-43cb-92C2-25804820EDAC}">
                        <c15:formulaRef>
                          <c15:sqref>Hoja1!$C$2:$C$5</c15:sqref>
                        </c15:formulaRef>
                      </c:ext>
                    </c:extLst>
                    <c:numCache>
                      <c:formatCode>General</c:formatCode>
                      <c:ptCount val="3"/>
                    </c:numCache>
                  </c:numRef>
                </c:val>
                <c:extLst>
                  <c:ext xmlns:c16="http://schemas.microsoft.com/office/drawing/2014/chart" uri="{C3380CC4-5D6E-409C-BE32-E72D297353CC}">
                    <c16:uniqueId val="{0000000A-FD77-4BCE-AAB6-E19725E667D5}"/>
                  </c:ext>
                </c:extLst>
              </c15:ser>
            </c15:filteredBarSeries>
          </c:ext>
        </c:extLst>
      </c:bar3DChart>
      <c:catAx>
        <c:axId val="2694263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419"/>
          </a:p>
        </c:txPr>
        <c:crossAx val="269425152"/>
        <c:crosses val="autoZero"/>
        <c:auto val="1"/>
        <c:lblAlgn val="ctr"/>
        <c:lblOffset val="100"/>
        <c:noMultiLvlLbl val="0"/>
      </c:catAx>
      <c:valAx>
        <c:axId val="269425152"/>
        <c:scaling>
          <c:orientation val="minMax"/>
          <c:min val="9000"/>
        </c:scaling>
        <c:delete val="1"/>
        <c:axPos val="l"/>
        <c:majorGridlines>
          <c:spPr>
            <a:ln w="9525" cap="flat" cmpd="sng" algn="ctr">
              <a:solidFill>
                <a:schemeClr val="tx1">
                  <a:lumMod val="15000"/>
                  <a:lumOff val="85000"/>
                </a:schemeClr>
              </a:solidFill>
              <a:round/>
            </a:ln>
            <a:effectLst/>
          </c:spPr>
        </c:majorGridlines>
        <c:numFmt formatCode="&quot;$&quot;\ #,##0.0" sourceLinked="1"/>
        <c:majorTickMark val="out"/>
        <c:minorTickMark val="none"/>
        <c:tickLblPos val="nextTo"/>
        <c:crossAx val="269426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Apropiación</c:v>
                </c:pt>
              </c:strCache>
            </c:strRef>
          </c:tx>
          <c:spPr>
            <a:solidFill>
              <a:schemeClr val="accent1"/>
            </a:solidFill>
            <a:ln w="19050">
              <a:solidFill>
                <a:schemeClr val="lt1"/>
              </a:solidFill>
            </a:ln>
            <a:effectLst/>
          </c:spPr>
          <c:invertIfNegative val="0"/>
          <c:dPt>
            <c:idx val="0"/>
            <c:invertIfNegative val="0"/>
            <c:bubble3D val="0"/>
            <c:explosion val="18"/>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AD2-487A-BB31-04E6511770D0}"/>
              </c:ext>
            </c:extLst>
          </c:dPt>
          <c:dPt>
            <c:idx val="1"/>
            <c:invertIfNegative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3-FAD2-487A-BB31-04E6511770D0}"/>
              </c:ext>
            </c:extLst>
          </c:dPt>
          <c:dPt>
            <c:idx val="2"/>
            <c:invertIfNegative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5-FAD2-487A-BB31-04E6511770D0}"/>
              </c:ext>
            </c:extLst>
          </c:dPt>
          <c:dLbls>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419"/>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Sistemas de Información</c:v>
                </c:pt>
                <c:pt idx="1">
                  <c:v>Regulación Contable </c:v>
                </c:pt>
                <c:pt idx="2">
                  <c:v>Capacitación</c:v>
                </c:pt>
                <c:pt idx="3">
                  <c:v>SIGI</c:v>
                </c:pt>
                <c:pt idx="4">
                  <c:v>Gestión Documental</c:v>
                </c:pt>
              </c:strCache>
            </c:strRef>
          </c:cat>
          <c:val>
            <c:numRef>
              <c:f>Hoja1!$B$2:$B$6</c:f>
              <c:numCache>
                <c:formatCode>"$"\ #,##0.0</c:formatCode>
                <c:ptCount val="5"/>
                <c:pt idx="0">
                  <c:v>5350</c:v>
                </c:pt>
                <c:pt idx="1">
                  <c:v>2178</c:v>
                </c:pt>
                <c:pt idx="2">
                  <c:v>2600</c:v>
                </c:pt>
                <c:pt idx="3">
                  <c:v>711</c:v>
                </c:pt>
                <c:pt idx="4">
                  <c:v>95</c:v>
                </c:pt>
              </c:numCache>
            </c:numRef>
          </c:val>
          <c:extLst>
            <c:ext xmlns:c16="http://schemas.microsoft.com/office/drawing/2014/chart" uri="{C3380CC4-5D6E-409C-BE32-E72D297353CC}">
              <c16:uniqueId val="{00000006-FAD2-487A-BB31-04E6511770D0}"/>
            </c:ext>
          </c:extLst>
        </c:ser>
        <c:ser>
          <c:idx val="1"/>
          <c:order val="1"/>
          <c:tx>
            <c:strRef>
              <c:f>Hoja1!$C$1</c:f>
              <c:strCache>
                <c:ptCount val="1"/>
                <c:pt idx="0">
                  <c:v>Ejecución</c:v>
                </c:pt>
              </c:strCache>
            </c:strRef>
          </c:tx>
          <c:spPr>
            <a:solidFill>
              <a:schemeClr val="accent2"/>
            </a:solidFill>
            <a:ln w="19050">
              <a:solidFill>
                <a:schemeClr val="lt1"/>
              </a:solidFill>
            </a:ln>
            <a:effectLst/>
          </c:spPr>
          <c:invertIfNegative val="0"/>
          <c:dPt>
            <c:idx val="0"/>
            <c:invertIfNegative val="0"/>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8-FAD2-487A-BB31-04E6511770D0}"/>
              </c:ext>
            </c:extLst>
          </c:dPt>
          <c:dPt>
            <c:idx val="1"/>
            <c:invertIfNegative val="0"/>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A-FAD2-487A-BB31-04E6511770D0}"/>
              </c:ext>
            </c:extLst>
          </c:dPt>
          <c:dPt>
            <c:idx val="2"/>
            <c:invertIfNegative val="0"/>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C-FAD2-487A-BB31-04E6511770D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Sistemas de Información</c:v>
                </c:pt>
                <c:pt idx="1">
                  <c:v>Regulación Contable </c:v>
                </c:pt>
                <c:pt idx="2">
                  <c:v>Capacitación</c:v>
                </c:pt>
                <c:pt idx="3">
                  <c:v>SIGI</c:v>
                </c:pt>
                <c:pt idx="4">
                  <c:v>Gestión Documental</c:v>
                </c:pt>
              </c:strCache>
            </c:strRef>
          </c:cat>
          <c:val>
            <c:numRef>
              <c:f>Hoja1!$C$2:$C$6</c:f>
              <c:numCache>
                <c:formatCode>"$"\ #,##0.0</c:formatCode>
                <c:ptCount val="5"/>
                <c:pt idx="0">
                  <c:v>5350</c:v>
                </c:pt>
                <c:pt idx="1">
                  <c:v>2178</c:v>
                </c:pt>
                <c:pt idx="2">
                  <c:v>2582</c:v>
                </c:pt>
                <c:pt idx="3">
                  <c:v>711</c:v>
                </c:pt>
                <c:pt idx="4">
                  <c:v>93</c:v>
                </c:pt>
              </c:numCache>
            </c:numRef>
          </c:val>
          <c:extLst xmlns:c15="http://schemas.microsoft.com/office/drawing/2012/chart">
            <c:ext xmlns:c16="http://schemas.microsoft.com/office/drawing/2014/chart" uri="{C3380CC4-5D6E-409C-BE32-E72D297353CC}">
              <c16:uniqueId val="{0000000D-FAD2-487A-BB31-04E6511770D0}"/>
            </c:ext>
          </c:extLst>
        </c:ser>
        <c:dLbls>
          <c:showLegendKey val="0"/>
          <c:showVal val="0"/>
          <c:showCatName val="0"/>
          <c:showSerName val="0"/>
          <c:showPercent val="0"/>
          <c:showBubbleSize val="0"/>
        </c:dLbls>
        <c:gapWidth val="100"/>
        <c:axId val="314594720"/>
        <c:axId val="314596288"/>
      </c:barChart>
      <c:catAx>
        <c:axId val="3145947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419"/>
          </a:p>
        </c:txPr>
        <c:crossAx val="314596288"/>
        <c:crosses val="autoZero"/>
        <c:auto val="1"/>
        <c:lblAlgn val="ctr"/>
        <c:lblOffset val="100"/>
        <c:noMultiLvlLbl val="0"/>
      </c:catAx>
      <c:valAx>
        <c:axId val="314596288"/>
        <c:scaling>
          <c:orientation val="minMax"/>
        </c:scaling>
        <c:delete val="1"/>
        <c:axPos val="b"/>
        <c:majorGridlines>
          <c:spPr>
            <a:ln w="9525" cap="flat" cmpd="sng" algn="ctr">
              <a:solidFill>
                <a:schemeClr val="tx1">
                  <a:lumMod val="15000"/>
                  <a:lumOff val="85000"/>
                </a:schemeClr>
              </a:solidFill>
              <a:round/>
            </a:ln>
            <a:effectLst/>
          </c:spPr>
        </c:majorGridlines>
        <c:numFmt formatCode="&quot;$&quot;\ #,##0.0" sourceLinked="1"/>
        <c:majorTickMark val="out"/>
        <c:minorTickMark val="none"/>
        <c:tickLblPos val="nextTo"/>
        <c:crossAx val="31459472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floor>
    <c:sideWall>
      <c:thickness val="0"/>
      <c:spPr>
        <a:noFill/>
        <a:ln>
          <a:noFill/>
        </a:ln>
        <a:effectLst/>
      </c:spPr>
    </c:sideWall>
    <c:backWall>
      <c:thickness val="0"/>
      <c:spPr>
        <a:noFill/>
        <a:ln>
          <a:noFill/>
        </a:ln>
        <a:effectLst/>
      </c:spPr>
    </c:backWall>
    <c:plotArea>
      <c:layout>
        <c:manualLayout>
          <c:layoutTarget val="inner"/>
          <c:xMode val="edge"/>
          <c:yMode val="edge"/>
          <c:x val="0"/>
          <c:y val="3.2308328298406797E-2"/>
          <c:w val="0.64649022279921498"/>
          <c:h val="0.92999862202011796"/>
        </c:manualLayout>
      </c:layout>
      <c:bar3DChart>
        <c:barDir val="col"/>
        <c:grouping val="clustered"/>
        <c:varyColors val="0"/>
        <c:ser>
          <c:idx val="2"/>
          <c:order val="2"/>
          <c:tx>
            <c:strRef>
              <c:f>Hoja1!$D$1</c:f>
              <c:strCache>
                <c:ptCount val="1"/>
                <c:pt idx="0">
                  <c:v>% Ejecución</c:v>
                </c:pt>
              </c:strCache>
            </c:strRef>
          </c:tx>
          <c:invertIfNegative val="0"/>
          <c:dPt>
            <c:idx val="0"/>
            <c:invertIfNegative val="0"/>
            <c:bubble3D val="0"/>
            <c:spPr>
              <a:solidFill>
                <a:srgbClr val="FF0000"/>
              </a:solidFill>
            </c:spPr>
            <c:extLst>
              <c:ext xmlns:c16="http://schemas.microsoft.com/office/drawing/2014/chart" uri="{C3380CC4-5D6E-409C-BE32-E72D297353CC}">
                <c16:uniqueId val="{00000001-ED1B-4370-A4A6-6B67389DED7A}"/>
              </c:ext>
            </c:extLst>
          </c:dPt>
          <c:dPt>
            <c:idx val="1"/>
            <c:invertIfNegative val="0"/>
            <c:bubble3D val="0"/>
            <c:spPr>
              <a:solidFill>
                <a:srgbClr val="00918E"/>
              </a:solidFill>
            </c:spPr>
            <c:extLst>
              <c:ext xmlns:c16="http://schemas.microsoft.com/office/drawing/2014/chart" uri="{C3380CC4-5D6E-409C-BE32-E72D297353CC}">
                <c16:uniqueId val="{00000003-ED1B-4370-A4A6-6B67389DED7A}"/>
              </c:ext>
            </c:extLst>
          </c:dPt>
          <c:dPt>
            <c:idx val="2"/>
            <c:invertIfNegative val="0"/>
            <c:bubble3D val="0"/>
            <c:spPr>
              <a:solidFill>
                <a:srgbClr val="FFC000"/>
              </a:solidFill>
            </c:spPr>
            <c:extLst>
              <c:ext xmlns:c16="http://schemas.microsoft.com/office/drawing/2014/chart" uri="{C3380CC4-5D6E-409C-BE32-E72D297353CC}">
                <c16:uniqueId val="{00000005-ED1B-4370-A4A6-6B67389DED7A}"/>
              </c:ext>
            </c:extLst>
          </c:dPt>
          <c:dPt>
            <c:idx val="3"/>
            <c:invertIfNegative val="0"/>
            <c:bubble3D val="0"/>
            <c:spPr>
              <a:solidFill>
                <a:srgbClr val="00B050"/>
              </a:solidFill>
            </c:spPr>
            <c:extLst>
              <c:ext xmlns:c16="http://schemas.microsoft.com/office/drawing/2014/chart" uri="{C3380CC4-5D6E-409C-BE32-E72D297353CC}">
                <c16:uniqueId val="{00000007-ED1B-4370-A4A6-6B67389DED7A}"/>
              </c:ext>
            </c:extLst>
          </c:dPt>
          <c:dPt>
            <c:idx val="4"/>
            <c:invertIfNegative val="0"/>
            <c:bubble3D val="0"/>
            <c:spPr>
              <a:solidFill>
                <a:schemeClr val="bg2">
                  <a:lumMod val="60000"/>
                  <a:lumOff val="40000"/>
                </a:schemeClr>
              </a:solidFill>
            </c:spPr>
            <c:extLst>
              <c:ext xmlns:c16="http://schemas.microsoft.com/office/drawing/2014/chart" uri="{C3380CC4-5D6E-409C-BE32-E72D297353CC}">
                <c16:uniqueId val="{00000009-ED1B-4370-A4A6-6B67389DED7A}"/>
              </c:ext>
            </c:extLst>
          </c:dPt>
          <c:dLbls>
            <c:spPr>
              <a:solidFill>
                <a:schemeClr val="accent3"/>
              </a:solidFill>
              <a:ln>
                <a:noFill/>
              </a:ln>
              <a:effectLst/>
            </c:spPr>
            <c:txPr>
              <a:bodyPr wrap="square" lIns="38100" tIns="19050" rIns="38100" bIns="19050" anchor="ctr">
                <a:spAutoFit/>
              </a:bodyPr>
              <a:lstStyle/>
              <a:p>
                <a:pPr>
                  <a:defRPr sz="1050" b="1"/>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Hoja1!$A$2:$A$6</c:f>
              <c:strCache>
                <c:ptCount val="5"/>
                <c:pt idx="0">
                  <c:v>Sistemas de Información</c:v>
                </c:pt>
                <c:pt idx="1">
                  <c:v>Regulación Contable </c:v>
                </c:pt>
                <c:pt idx="2">
                  <c:v>Capacitación</c:v>
                </c:pt>
                <c:pt idx="3">
                  <c:v>SIGI</c:v>
                </c:pt>
                <c:pt idx="4">
                  <c:v>Gestión Documental</c:v>
                </c:pt>
              </c:strCache>
            </c:strRef>
          </c:cat>
          <c:val>
            <c:numRef>
              <c:f>Hoja1!$D$2:$D$6</c:f>
              <c:numCache>
                <c:formatCode>0.0%</c:formatCode>
                <c:ptCount val="5"/>
                <c:pt idx="0">
                  <c:v>1</c:v>
                </c:pt>
                <c:pt idx="1">
                  <c:v>1</c:v>
                </c:pt>
                <c:pt idx="2">
                  <c:v>0.99307692307692297</c:v>
                </c:pt>
                <c:pt idx="3">
                  <c:v>1</c:v>
                </c:pt>
                <c:pt idx="4">
                  <c:v>0.97894736842105301</c:v>
                </c:pt>
              </c:numCache>
            </c:numRef>
          </c:val>
          <c:extLst>
            <c:ext xmlns:c16="http://schemas.microsoft.com/office/drawing/2014/chart" uri="{C3380CC4-5D6E-409C-BE32-E72D297353CC}">
              <c16:uniqueId val="{0000000A-ED1B-4370-A4A6-6B67389DED7A}"/>
            </c:ext>
          </c:extLst>
        </c:ser>
        <c:dLbls>
          <c:showLegendKey val="0"/>
          <c:showVal val="1"/>
          <c:showCatName val="0"/>
          <c:showSerName val="0"/>
          <c:showPercent val="0"/>
          <c:showBubbleSize val="0"/>
        </c:dLbls>
        <c:gapWidth val="100"/>
        <c:shape val="box"/>
        <c:axId val="314595112"/>
        <c:axId val="314594328"/>
        <c:axId val="0"/>
        <c:extLst>
          <c:ext xmlns:c15="http://schemas.microsoft.com/office/drawing/2012/chart" uri="{02D57815-91ED-43cb-92C2-25804820EDAC}">
            <c15:filteredBarSeries>
              <c15:ser>
                <c:idx val="0"/>
                <c:order val="0"/>
                <c:tx>
                  <c:strRef>
                    <c:extLst>
                      <c:ext uri="{02D57815-91ED-43cb-92C2-25804820EDAC}">
                        <c15:formulaRef>
                          <c15:sqref>Hoja1!$B$1</c15:sqref>
                        </c15:formulaRef>
                      </c:ext>
                    </c:extLst>
                    <c:strCache>
                      <c:ptCount val="1"/>
                      <c:pt idx="0">
                        <c:v>Apropiación</c:v>
                      </c:pt>
                    </c:strCache>
                  </c:strRef>
                </c:tx>
                <c:spPr>
                  <a:solidFill>
                    <a:schemeClr val="accent1"/>
                  </a:solidFill>
                  <a:ln w="19050">
                    <a:solidFill>
                      <a:schemeClr val="lt1"/>
                    </a:solidFill>
                  </a:ln>
                  <a:effectLst/>
                </c:spPr>
                <c:invertIfNegative val="0"/>
                <c:dPt>
                  <c:idx val="0"/>
                  <c:invertIfNegative val="0"/>
                  <c:bubble3D val="0"/>
                  <c:explosion val="18"/>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AD2-487A-BB31-04E6511770D0}"/>
                    </c:ext>
                  </c:extLst>
                </c:dPt>
                <c:dPt>
                  <c:idx val="1"/>
                  <c:invertIfNegative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3-FAD2-487A-BB31-04E6511770D0}"/>
                    </c:ext>
                  </c:extLst>
                </c:dPt>
                <c:dPt>
                  <c:idx val="2"/>
                  <c:invertIfNegative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5-FAD2-487A-BB31-04E6511770D0}"/>
                    </c:ext>
                  </c:extLst>
                </c:dPt>
                <c:dLbls>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eparator>
</c:separator>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Hoja1!$A$2:$A$6</c15:sqref>
                        </c15:formulaRef>
                      </c:ext>
                    </c:extLst>
                    <c:strCache>
                      <c:ptCount val="5"/>
                      <c:pt idx="0">
                        <c:v>Sistemas de Información</c:v>
                      </c:pt>
                      <c:pt idx="1">
                        <c:v>Regulación Contable </c:v>
                      </c:pt>
                      <c:pt idx="2">
                        <c:v>Capacitación</c:v>
                      </c:pt>
                      <c:pt idx="3">
                        <c:v>SIGI</c:v>
                      </c:pt>
                      <c:pt idx="4">
                        <c:v>Gestión Documental</c:v>
                      </c:pt>
                    </c:strCache>
                  </c:strRef>
                </c:cat>
                <c:val>
                  <c:numRef>
                    <c:extLst>
                      <c:ext uri="{02D57815-91ED-43cb-92C2-25804820EDAC}">
                        <c15:formulaRef>
                          <c15:sqref>Hoja1!$B$2:$B$6</c15:sqref>
                        </c15:formulaRef>
                      </c:ext>
                    </c:extLst>
                    <c:numCache>
                      <c:formatCode>"$"\ #,##0.0</c:formatCode>
                      <c:ptCount val="5"/>
                      <c:pt idx="0">
                        <c:v>5350</c:v>
                      </c:pt>
                      <c:pt idx="1">
                        <c:v>2178</c:v>
                      </c:pt>
                      <c:pt idx="2">
                        <c:v>2600</c:v>
                      </c:pt>
                      <c:pt idx="3">
                        <c:v>711</c:v>
                      </c:pt>
                      <c:pt idx="4">
                        <c:v>95</c:v>
                      </c:pt>
                    </c:numCache>
                  </c:numRef>
                </c:val>
                <c:extLst>
                  <c:ext xmlns:c16="http://schemas.microsoft.com/office/drawing/2014/chart" uri="{C3380CC4-5D6E-409C-BE32-E72D297353CC}">
                    <c16:uniqueId val="{00000006-FAD2-487A-BB31-04E6511770D0}"/>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Hoja1!$C$1</c15:sqref>
                        </c15:formulaRef>
                      </c:ext>
                    </c:extLst>
                    <c:strCache>
                      <c:ptCount val="1"/>
                      <c:pt idx="0">
                        <c:v>Ejecución</c:v>
                      </c:pt>
                    </c:strCache>
                  </c:strRef>
                </c:tx>
                <c:spPr>
                  <a:solidFill>
                    <a:schemeClr val="accent2"/>
                  </a:solidFill>
                  <a:ln w="19050">
                    <a:solidFill>
                      <a:schemeClr val="lt1"/>
                    </a:solidFill>
                  </a:ln>
                  <a:effectLst/>
                </c:spPr>
                <c:invertIfNegative val="0"/>
                <c:dPt>
                  <c:idx val="0"/>
                  <c:invertIfNegative val="0"/>
                  <c:bubble3D val="0"/>
                  <c:spPr>
                    <a:solidFill>
                      <a:schemeClr val="accent2"/>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08-FAD2-487A-BB31-04E6511770D0}"/>
                    </c:ext>
                  </c:extLst>
                </c:dPt>
                <c:dPt>
                  <c:idx val="1"/>
                  <c:invertIfNegative val="0"/>
                  <c:bubble3D val="0"/>
                  <c:spPr>
                    <a:solidFill>
                      <a:schemeClr val="accent2"/>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0A-FAD2-487A-BB31-04E6511770D0}"/>
                    </c:ext>
                  </c:extLst>
                </c:dPt>
                <c:dPt>
                  <c:idx val="2"/>
                  <c:invertIfNegative val="0"/>
                  <c:bubble3D val="0"/>
                  <c:spPr>
                    <a:solidFill>
                      <a:schemeClr val="accent2"/>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0C-FAD2-487A-BB31-04E6511770D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Hoja1!$A$2:$A$6</c15:sqref>
                        </c15:formulaRef>
                      </c:ext>
                    </c:extLst>
                    <c:strCache>
                      <c:ptCount val="5"/>
                      <c:pt idx="0">
                        <c:v>Sistemas de Información</c:v>
                      </c:pt>
                      <c:pt idx="1">
                        <c:v>Regulación Contable </c:v>
                      </c:pt>
                      <c:pt idx="2">
                        <c:v>Capacitación</c:v>
                      </c:pt>
                      <c:pt idx="3">
                        <c:v>SIGI</c:v>
                      </c:pt>
                      <c:pt idx="4">
                        <c:v>Gestión Documental</c:v>
                      </c:pt>
                    </c:strCache>
                  </c:strRef>
                </c:cat>
                <c:val>
                  <c:numRef>
                    <c:extLst xmlns:c15="http://schemas.microsoft.com/office/drawing/2012/chart">
                      <c:ext xmlns:c15="http://schemas.microsoft.com/office/drawing/2012/chart" uri="{02D57815-91ED-43cb-92C2-25804820EDAC}">
                        <c15:formulaRef>
                          <c15:sqref>Hoja1!$C$2:$C$6</c15:sqref>
                        </c15:formulaRef>
                      </c:ext>
                    </c:extLst>
                    <c:numCache>
                      <c:formatCode>"$"\ #,##0.0</c:formatCode>
                      <c:ptCount val="5"/>
                      <c:pt idx="0">
                        <c:v>5350</c:v>
                      </c:pt>
                      <c:pt idx="1">
                        <c:v>2178</c:v>
                      </c:pt>
                      <c:pt idx="2">
                        <c:v>2582</c:v>
                      </c:pt>
                      <c:pt idx="3">
                        <c:v>711</c:v>
                      </c:pt>
                      <c:pt idx="4">
                        <c:v>93</c:v>
                      </c:pt>
                    </c:numCache>
                  </c:numRef>
                </c:val>
                <c:extLst xmlns:c15="http://schemas.microsoft.com/office/drawing/2012/chart">
                  <c:ext xmlns:c16="http://schemas.microsoft.com/office/drawing/2014/chart" uri="{C3380CC4-5D6E-409C-BE32-E72D297353CC}">
                    <c16:uniqueId val="{0000000D-FAD2-487A-BB31-04E6511770D0}"/>
                  </c:ext>
                </c:extLst>
              </c15:ser>
            </c15:filteredBarSeries>
          </c:ext>
        </c:extLst>
      </c:bar3DChart>
      <c:catAx>
        <c:axId val="314595112"/>
        <c:scaling>
          <c:orientation val="minMax"/>
        </c:scaling>
        <c:delete val="1"/>
        <c:axPos val="b"/>
        <c:numFmt formatCode="General" sourceLinked="1"/>
        <c:majorTickMark val="out"/>
        <c:minorTickMark val="none"/>
        <c:tickLblPos val="nextTo"/>
        <c:crossAx val="314594328"/>
        <c:crosses val="autoZero"/>
        <c:auto val="1"/>
        <c:lblAlgn val="ctr"/>
        <c:lblOffset val="100"/>
        <c:noMultiLvlLbl val="0"/>
      </c:catAx>
      <c:valAx>
        <c:axId val="314594328"/>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314595112"/>
        <c:crosses val="autoZero"/>
        <c:crossBetween val="between"/>
      </c:valAx>
    </c:plotArea>
    <c:legend>
      <c:legendPos val="r"/>
      <c:legendEntry>
        <c:idx val="0"/>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419"/>
          </a:p>
        </c:txPr>
      </c:legendEntry>
      <c:legendEntry>
        <c:idx val="1"/>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419"/>
          </a:p>
        </c:txPr>
      </c:legendEntry>
      <c:legendEntry>
        <c:idx val="2"/>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419"/>
          </a:p>
        </c:txPr>
      </c:legendEntry>
      <c:legendEntry>
        <c:idx val="3"/>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419"/>
          </a:p>
        </c:txPr>
      </c:legendEntry>
      <c:legendEntry>
        <c:idx val="4"/>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419"/>
          </a:p>
        </c:txPr>
      </c:legendEntry>
      <c:layout>
        <c:manualLayout>
          <c:xMode val="edge"/>
          <c:yMode val="edge"/>
          <c:x val="0.639810212497397"/>
          <c:y val="0.31336993413425901"/>
          <c:w val="0.34833302835632601"/>
          <c:h val="0.4258801070808940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dLbls>
          <c:showLegendKey val="0"/>
          <c:showVal val="0"/>
          <c:showCatName val="0"/>
          <c:showSerName val="0"/>
          <c:showPercent val="0"/>
          <c:showBubbleSize val="0"/>
        </c:dLbls>
        <c:gapWidth val="100"/>
        <c:shape val="box"/>
        <c:axId val="314595504"/>
        <c:axId val="314599032"/>
        <c:axId val="0"/>
        <c:extLst>
          <c:ext xmlns:c15="http://schemas.microsoft.com/office/drawing/2012/chart" uri="{02D57815-91ED-43cb-92C2-25804820EDAC}">
            <c15:filteredBarSeries>
              <c15:ser>
                <c:idx val="1"/>
                <c:order val="0"/>
                <c:tx>
                  <c:strRef>
                    <c:extLst>
                      <c:ext uri="{02D57815-91ED-43cb-92C2-25804820EDAC}">
                        <c15:formulaRef>
                          <c15:sqref>Hoja1!$C$1</c15:sqref>
                        </c15:formulaRef>
                      </c:ext>
                    </c:extLst>
                    <c:strCache>
                      <c:ptCount val="1"/>
                      <c:pt idx="0">
                        <c:v>Columna1</c:v>
                      </c:pt>
                    </c:strCache>
                  </c:strRef>
                </c:tx>
                <c:spPr>
                  <a:solidFill>
                    <a:schemeClr val="accent2"/>
                  </a:solidFill>
                  <a:ln w="25400">
                    <a:solidFill>
                      <a:schemeClr val="lt1"/>
                    </a:solidFill>
                  </a:ln>
                  <a:effectLst/>
                  <a:sp3d contourW="25400">
                    <a:contourClr>
                      <a:schemeClr val="lt1"/>
                    </a:contourClr>
                  </a:sp3d>
                </c:spPr>
                <c:invertIfNegative val="0"/>
                <c:dPt>
                  <c:idx val="0"/>
                  <c:invertIfNegative val="0"/>
                  <c:bubble3D val="0"/>
                  <c:extLst>
                    <c:ext xmlns:c16="http://schemas.microsoft.com/office/drawing/2014/chart" uri="{C3380CC4-5D6E-409C-BE32-E72D297353CC}">
                      <c16:uniqueId val="{00000005-FD77-4BCE-AAB6-E19725E667D5}"/>
                    </c:ext>
                  </c:extLst>
                </c:dPt>
                <c:dPt>
                  <c:idx val="1"/>
                  <c:invertIfNegative val="0"/>
                  <c:bubble3D val="0"/>
                  <c:extLst>
                    <c:ext xmlns:c16="http://schemas.microsoft.com/office/drawing/2014/chart" uri="{C3380CC4-5D6E-409C-BE32-E72D297353CC}">
                      <c16:uniqueId val="{00000007-FD77-4BCE-AAB6-E19725E667D5}"/>
                    </c:ext>
                  </c:extLst>
                </c:dPt>
                <c:dPt>
                  <c:idx val="2"/>
                  <c:invertIfNegative val="0"/>
                  <c:bubble3D val="0"/>
                  <c:extLst>
                    <c:ext xmlns:c16="http://schemas.microsoft.com/office/drawing/2014/chart" uri="{C3380CC4-5D6E-409C-BE32-E72D297353CC}">
                      <c16:uniqueId val="{00000009-FD77-4BCE-AAB6-E19725E667D5}"/>
                    </c:ext>
                  </c:extLst>
                </c:dPt>
                <c:cat>
                  <c:strRef>
                    <c:extLst>
                      <c:ext uri="{02D57815-91ED-43cb-92C2-25804820EDAC}">
                        <c15:formulaRef>
                          <c15:sqref>Hoja1!$A$2:$A$5</c15:sqref>
                        </c15:formulaRef>
                      </c:ext>
                    </c:extLst>
                    <c:strCache>
                      <c:ptCount val="2"/>
                      <c:pt idx="0">
                        <c:v>Apropiación</c:v>
                      </c:pt>
                      <c:pt idx="1">
                        <c:v>Ejecución</c:v>
                      </c:pt>
                    </c:strCache>
                  </c:strRef>
                </c:cat>
                <c:val>
                  <c:numRef>
                    <c:extLst>
                      <c:ext uri="{02D57815-91ED-43cb-92C2-25804820EDAC}">
                        <c15:formulaRef>
                          <c15:sqref>Hoja1!$C$2:$C$5</c15:sqref>
                        </c15:formulaRef>
                      </c:ext>
                    </c:extLst>
                    <c:numCache>
                      <c:formatCode>General</c:formatCode>
                      <c:ptCount val="3"/>
                    </c:numCache>
                  </c:numRef>
                </c:val>
                <c:extLst>
                  <c:ext xmlns:c16="http://schemas.microsoft.com/office/drawing/2014/chart" uri="{C3380CC4-5D6E-409C-BE32-E72D297353CC}">
                    <c16:uniqueId val="{0000000A-FD77-4BCE-AAB6-E19725E667D5}"/>
                  </c:ext>
                </c:extLst>
              </c15:ser>
            </c15:filteredBarSeries>
          </c:ext>
        </c:extLst>
      </c:bar3DChart>
      <c:catAx>
        <c:axId val="3145955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419"/>
          </a:p>
        </c:txPr>
        <c:crossAx val="314599032"/>
        <c:crosses val="autoZero"/>
        <c:auto val="1"/>
        <c:lblAlgn val="ctr"/>
        <c:lblOffset val="100"/>
        <c:noMultiLvlLbl val="0"/>
      </c:catAx>
      <c:valAx>
        <c:axId val="314599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419"/>
          </a:p>
        </c:txPr>
        <c:crossAx val="314595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Hoja1!$B$1</c:f>
              <c:strCache>
                <c:ptCount val="1"/>
                <c:pt idx="0">
                  <c:v>INVERSION</c:v>
                </c:pt>
              </c:strCache>
            </c:strRef>
          </c:tx>
          <c:spPr>
            <a:solidFill>
              <a:srgbClr val="FF6600"/>
            </a:solidFill>
            <a:ln w="25400">
              <a:solidFill>
                <a:schemeClr val="lt1"/>
              </a:solidFill>
            </a:ln>
            <a:effectLst/>
            <a:sp3d contourW="25400">
              <a:contourClr>
                <a:schemeClr val="lt1"/>
              </a:contourClr>
            </a:sp3d>
          </c:spPr>
          <c:invertIfNegative val="0"/>
          <c:dPt>
            <c:idx val="0"/>
            <c:invertIfNegative val="0"/>
            <c:bubble3D val="0"/>
            <c:explosion val="18"/>
            <c:extLst>
              <c:ext xmlns:c16="http://schemas.microsoft.com/office/drawing/2014/chart" uri="{C3380CC4-5D6E-409C-BE32-E72D297353CC}">
                <c16:uniqueId val="{00000000-FD77-4BCE-AAB6-E19725E667D5}"/>
              </c:ext>
            </c:extLst>
          </c:dPt>
          <c:dPt>
            <c:idx val="1"/>
            <c:invertIfNegative val="0"/>
            <c:bubble3D val="0"/>
            <c:spPr>
              <a:solidFill>
                <a:srgbClr val="00918E"/>
              </a:solidFill>
              <a:ln w="25400">
                <a:solidFill>
                  <a:schemeClr val="lt1"/>
                </a:solidFill>
              </a:ln>
              <a:effectLst/>
              <a:sp3d contourW="25400">
                <a:contourClr>
                  <a:schemeClr val="lt1"/>
                </a:contourClr>
              </a:sp3d>
            </c:spPr>
            <c:extLst>
              <c:ext xmlns:c16="http://schemas.microsoft.com/office/drawing/2014/chart" uri="{C3380CC4-5D6E-409C-BE32-E72D297353CC}">
                <c16:uniqueId val="{00000001-FD77-4BCE-AAB6-E19725E667D5}"/>
              </c:ext>
            </c:extLst>
          </c:dPt>
          <c:dPt>
            <c:idx val="2"/>
            <c:invertIfNegative val="0"/>
            <c:bubble3D val="0"/>
            <c:extLst>
              <c:ext xmlns:c16="http://schemas.microsoft.com/office/drawing/2014/chart" uri="{C3380CC4-5D6E-409C-BE32-E72D297353CC}">
                <c16:uniqueId val="{00000002-FD77-4BCE-AAB6-E19725E667D5}"/>
              </c:ext>
            </c:extLst>
          </c:dPt>
          <c:dLbls>
            <c:dLbl>
              <c:idx val="0"/>
              <c:layout>
                <c:manualLayout>
                  <c:x val="9.6309863420193462E-3"/>
                  <c:y val="-0.30134231815962303"/>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FD77-4BCE-AAB6-E19725E667D5}"/>
                </c:ext>
              </c:extLst>
            </c:dLbl>
            <c:dLbl>
              <c:idx val="1"/>
              <c:layout>
                <c:manualLayout>
                  <c:x val="2.4430641219076017E-2"/>
                  <c:y val="-0.31202029207184195"/>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D77-4BCE-AAB6-E19725E667D5}"/>
                </c:ext>
              </c:extLst>
            </c:dLbl>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Hoja1!$A$2:$A$5</c:f>
              <c:numCache>
                <c:formatCode>General</c:formatCode>
                <c:ptCount val="4"/>
                <c:pt idx="0">
                  <c:v>2014</c:v>
                </c:pt>
                <c:pt idx="1">
                  <c:v>2015</c:v>
                </c:pt>
              </c:numCache>
            </c:numRef>
          </c:cat>
          <c:val>
            <c:numRef>
              <c:f>Hoja1!$B$2:$B$5</c:f>
              <c:numCache>
                <c:formatCode>0%</c:formatCode>
                <c:ptCount val="4"/>
                <c:pt idx="0">
                  <c:v>0.98</c:v>
                </c:pt>
                <c:pt idx="1">
                  <c:v>0.99</c:v>
                </c:pt>
              </c:numCache>
            </c:numRef>
          </c:val>
          <c:extLst>
            <c:ext xmlns:c16="http://schemas.microsoft.com/office/drawing/2014/chart" uri="{C3380CC4-5D6E-409C-BE32-E72D297353CC}">
              <c16:uniqueId val="{00000003-FD77-4BCE-AAB6-E19725E667D5}"/>
            </c:ext>
          </c:extLst>
        </c:ser>
        <c:dLbls>
          <c:showLegendKey val="0"/>
          <c:showVal val="0"/>
          <c:showCatName val="0"/>
          <c:showSerName val="0"/>
          <c:showPercent val="0"/>
          <c:showBubbleSize val="0"/>
        </c:dLbls>
        <c:gapWidth val="100"/>
        <c:shape val="box"/>
        <c:axId val="314595896"/>
        <c:axId val="314591976"/>
        <c:axId val="0"/>
        <c:extLst>
          <c:ext xmlns:c15="http://schemas.microsoft.com/office/drawing/2012/chart" uri="{02D57815-91ED-43cb-92C2-25804820EDAC}">
            <c15:filteredBarSeries>
              <c15:ser>
                <c:idx val="1"/>
                <c:order val="1"/>
                <c:tx>
                  <c:strRef>
                    <c:extLst>
                      <c:ext uri="{02D57815-91ED-43cb-92C2-25804820EDAC}">
                        <c15:formulaRef>
                          <c15:sqref>Hoja1!$C$1</c15:sqref>
                        </c15:formulaRef>
                      </c:ext>
                    </c:extLst>
                    <c:strCache>
                      <c:ptCount val="1"/>
                      <c:pt idx="0">
                        <c:v>Columna1</c:v>
                      </c:pt>
                    </c:strCache>
                  </c:strRef>
                </c:tx>
                <c:spPr>
                  <a:solidFill>
                    <a:schemeClr val="accent2"/>
                  </a:solidFill>
                  <a:ln w="25400">
                    <a:solidFill>
                      <a:schemeClr val="lt1"/>
                    </a:solidFill>
                  </a:ln>
                  <a:effectLst/>
                  <a:sp3d contourW="25400">
                    <a:contourClr>
                      <a:schemeClr val="lt1"/>
                    </a:contourClr>
                  </a:sp3d>
                </c:spPr>
                <c:invertIfNegative val="0"/>
                <c:dPt>
                  <c:idx val="0"/>
                  <c:invertIfNegative val="0"/>
                  <c:bubble3D val="0"/>
                  <c:extLst>
                    <c:ext xmlns:c16="http://schemas.microsoft.com/office/drawing/2014/chart" uri="{C3380CC4-5D6E-409C-BE32-E72D297353CC}">
                      <c16:uniqueId val="{00000005-FD77-4BCE-AAB6-E19725E667D5}"/>
                    </c:ext>
                  </c:extLst>
                </c:dPt>
                <c:dPt>
                  <c:idx val="1"/>
                  <c:invertIfNegative val="0"/>
                  <c:bubble3D val="0"/>
                  <c:extLst>
                    <c:ext xmlns:c16="http://schemas.microsoft.com/office/drawing/2014/chart" uri="{C3380CC4-5D6E-409C-BE32-E72D297353CC}">
                      <c16:uniqueId val="{00000007-FD77-4BCE-AAB6-E19725E667D5}"/>
                    </c:ext>
                  </c:extLst>
                </c:dPt>
                <c:dPt>
                  <c:idx val="2"/>
                  <c:invertIfNegative val="0"/>
                  <c:bubble3D val="0"/>
                  <c:extLst>
                    <c:ext xmlns:c16="http://schemas.microsoft.com/office/drawing/2014/chart" uri="{C3380CC4-5D6E-409C-BE32-E72D297353CC}">
                      <c16:uniqueId val="{00000009-FD77-4BCE-AAB6-E19725E667D5}"/>
                    </c:ext>
                  </c:extLst>
                </c:dPt>
                <c:cat>
                  <c:strRef>
                    <c:extLst>
                      <c:ext uri="{02D57815-91ED-43cb-92C2-25804820EDAC}">
                        <c15:formulaRef>
                          <c15:sqref>Hoja1!$A$2:$A$5</c15:sqref>
                        </c15:formulaRef>
                      </c:ext>
                    </c:extLst>
                    <c:strCache>
                      <c:ptCount val="2"/>
                      <c:pt idx="0">
                        <c:v>Apropiación</c:v>
                      </c:pt>
                      <c:pt idx="1">
                        <c:v>Ejecución</c:v>
                      </c:pt>
                    </c:strCache>
                  </c:strRef>
                </c:cat>
                <c:val>
                  <c:numRef>
                    <c:extLst>
                      <c:ext uri="{02D57815-91ED-43cb-92C2-25804820EDAC}">
                        <c15:formulaRef>
                          <c15:sqref>Hoja1!$C$2:$C$5</c15:sqref>
                        </c15:formulaRef>
                      </c:ext>
                    </c:extLst>
                    <c:numCache>
                      <c:formatCode>General</c:formatCode>
                      <c:ptCount val="3"/>
                    </c:numCache>
                  </c:numRef>
                </c:val>
                <c:extLst>
                  <c:ext xmlns:c16="http://schemas.microsoft.com/office/drawing/2014/chart" uri="{C3380CC4-5D6E-409C-BE32-E72D297353CC}">
                    <c16:uniqueId val="{0000000A-FD77-4BCE-AAB6-E19725E667D5}"/>
                  </c:ext>
                </c:extLst>
              </c15:ser>
            </c15:filteredBarSeries>
          </c:ext>
        </c:extLst>
      </c:bar3DChart>
      <c:catAx>
        <c:axId val="3145958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419"/>
          </a:p>
        </c:txPr>
        <c:crossAx val="314591976"/>
        <c:crosses val="autoZero"/>
        <c:auto val="1"/>
        <c:lblAlgn val="ctr"/>
        <c:lblOffset val="100"/>
        <c:noMultiLvlLbl val="0"/>
      </c:catAx>
      <c:valAx>
        <c:axId val="314591976"/>
        <c:scaling>
          <c:orientation val="minMax"/>
          <c:min val="0.30000000000000004"/>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314595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8.7401574803149598E-2"/>
          <c:w val="0.82916666666666705"/>
          <c:h val="0.586122047244095"/>
        </c:manualLayout>
      </c:layout>
      <c:pie3DChart>
        <c:varyColors val="1"/>
        <c:ser>
          <c:idx val="0"/>
          <c:order val="0"/>
          <c:tx>
            <c:strRef>
              <c:f>Hoja1!$B$1</c:f>
              <c:strCache>
                <c:ptCount val="1"/>
                <c:pt idx="0">
                  <c:v>Presupuesto de la entidad 2015</c:v>
                </c:pt>
              </c:strCache>
            </c:strRef>
          </c:tx>
          <c:dPt>
            <c:idx val="0"/>
            <c:bubble3D val="0"/>
            <c:explosion val="18"/>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D584-4AC6-AEA9-228FACDBF3A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D584-4AC6-AEA9-228FACDBF3A7}"/>
              </c:ext>
            </c:extLst>
          </c:dPt>
          <c:dPt>
            <c:idx val="2"/>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D584-4AC6-AEA9-228FACDBF3A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D584-4AC6-AEA9-228FACDBF3A7}"/>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D584-4AC6-AEA9-228FACDBF3A7}"/>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D584-4AC6-AEA9-228FACDBF3A7}"/>
              </c:ext>
            </c:extLst>
          </c:dPt>
          <c:dLbls>
            <c:dLbl>
              <c:idx val="0"/>
              <c:layout>
                <c:manualLayout>
                  <c:x val="-0.138385990813648"/>
                  <c:y val="-0.27973203740157498"/>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D584-4AC6-AEA9-228FACDBF3A7}"/>
                </c:ext>
              </c:extLst>
            </c:dLbl>
            <c:dLbl>
              <c:idx val="1"/>
              <c:layout>
                <c:manualLayout>
                  <c:x val="0.26125188648294001"/>
                  <c:y val="2.5156742125984299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D584-4AC6-AEA9-228FACDBF3A7}"/>
                </c:ext>
              </c:extLst>
            </c:dLbl>
            <c:spPr>
              <a:solidFill>
                <a:schemeClr val="bg1"/>
              </a:solidFill>
              <a:ln>
                <a:noFill/>
              </a:ln>
              <a:effectLst>
                <a:outerShdw blurRad="50800" dist="50800" dir="5400000" algn="ctr" rotWithShape="0">
                  <a:schemeClr val="accent2">
                    <a:lumMod val="20000"/>
                    <a:lumOff val="80000"/>
                  </a:scheme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Hoja1!$A$2:$A$7</c:f>
              <c:strCache>
                <c:ptCount val="6"/>
                <c:pt idx="0">
                  <c:v>Contratación directa</c:v>
                </c:pt>
                <c:pt idx="1">
                  <c:v>Licitación pública</c:v>
                </c:pt>
                <c:pt idx="2">
                  <c:v>Selección abreviada</c:v>
                </c:pt>
                <c:pt idx="3">
                  <c:v>Mínima cuantia</c:v>
                </c:pt>
                <c:pt idx="4">
                  <c:v>Acuerdo macro de precios</c:v>
                </c:pt>
                <c:pt idx="5">
                  <c:v>Concursos de méritos</c:v>
                </c:pt>
              </c:strCache>
            </c:strRef>
          </c:cat>
          <c:val>
            <c:numRef>
              <c:f>Hoja1!$B$2:$B$7</c:f>
              <c:numCache>
                <c:formatCode>_(* #,##0_);_(* \(#,##0\);_(* "-"??_);_(@_)</c:formatCode>
                <c:ptCount val="6"/>
                <c:pt idx="0">
                  <c:v>213</c:v>
                </c:pt>
                <c:pt idx="1">
                  <c:v>1</c:v>
                </c:pt>
                <c:pt idx="2">
                  <c:v>15</c:v>
                </c:pt>
                <c:pt idx="3">
                  <c:v>19</c:v>
                </c:pt>
                <c:pt idx="4">
                  <c:v>2</c:v>
                </c:pt>
                <c:pt idx="5">
                  <c:v>1</c:v>
                </c:pt>
              </c:numCache>
            </c:numRef>
          </c:val>
          <c:extLst>
            <c:ext xmlns:c16="http://schemas.microsoft.com/office/drawing/2014/chart" uri="{C3380CC4-5D6E-409C-BE32-E72D297353CC}">
              <c16:uniqueId val="{0000000C-D584-4AC6-AEA9-228FACDBF3A7}"/>
            </c:ext>
          </c:extLst>
        </c:ser>
        <c:dLbls>
          <c:showLegendKey val="0"/>
          <c:showVal val="0"/>
          <c:showCatName val="0"/>
          <c:showSerName val="0"/>
          <c:showPercent val="0"/>
          <c:showBubbleSize val="0"/>
          <c:showLeaderLines val="1"/>
        </c:dLbls>
        <c:extLst>
          <c:ext xmlns:c15="http://schemas.microsoft.com/office/drawing/2012/chart" uri="{02D57815-91ED-43cb-92C2-25804820EDAC}">
            <c15:filteredPieSeries>
              <c15:ser>
                <c:idx val="1"/>
                <c:order val="1"/>
                <c:tx>
                  <c:strRef>
                    <c:extLst>
                      <c:ext uri="{02D57815-91ED-43cb-92C2-25804820EDAC}">
                        <c15:formulaRef>
                          <c15:sqref>Hoja1!$C$1</c15:sqref>
                        </c15:formulaRef>
                      </c:ext>
                    </c:extLst>
                    <c:strCache>
                      <c:ptCount val="1"/>
                      <c:pt idx="0">
                        <c:v>Presupuesto de la entidad 2016</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E-D584-4AC6-AEA9-228FACDBF3A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10-D584-4AC6-AEA9-228FACDBF3A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12-D584-4AC6-AEA9-228FACDBF3A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14-D584-4AC6-AEA9-228FACDBF3A7}"/>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16-D584-4AC6-AEA9-228FACDBF3A7}"/>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18-D584-4AC6-AEA9-228FACDBF3A7}"/>
                    </c:ext>
                  </c:extLst>
                </c:dPt>
                <c:cat>
                  <c:strRef>
                    <c:extLst>
                      <c:ext uri="{02D57815-91ED-43cb-92C2-25804820EDAC}">
                        <c15:formulaRef>
                          <c15:sqref>Hoja1!$A$2:$A$7</c15:sqref>
                        </c15:formulaRef>
                      </c:ext>
                    </c:extLst>
                    <c:strCache>
                      <c:ptCount val="6"/>
                      <c:pt idx="0">
                        <c:v>Contratación directa</c:v>
                      </c:pt>
                      <c:pt idx="1">
                        <c:v>Licitación pública</c:v>
                      </c:pt>
                      <c:pt idx="2">
                        <c:v>Selección abreviada</c:v>
                      </c:pt>
                      <c:pt idx="3">
                        <c:v>Mínima cuantia</c:v>
                      </c:pt>
                      <c:pt idx="4">
                        <c:v>Acuerdo macro de precios</c:v>
                      </c:pt>
                      <c:pt idx="5">
                        <c:v>Concursos de méritos</c:v>
                      </c:pt>
                    </c:strCache>
                  </c:strRef>
                </c:cat>
                <c:val>
                  <c:numRef>
                    <c:extLst>
                      <c:ext uri="{02D57815-91ED-43cb-92C2-25804820EDAC}">
                        <c15:formulaRef>
                          <c15:sqref>Hoja1!$C$2:$C$7</c15:sqref>
                        </c15:formulaRef>
                      </c:ext>
                    </c:extLst>
                    <c:numCache>
                      <c:formatCode>General</c:formatCode>
                      <c:ptCount val="6"/>
                    </c:numCache>
                  </c:numRef>
                </c:val>
                <c:extLst>
                  <c:ext xmlns:c16="http://schemas.microsoft.com/office/drawing/2014/chart" uri="{C3380CC4-5D6E-409C-BE32-E72D297353CC}">
                    <c16:uniqueId val="{00000019-D584-4AC6-AEA9-228FACDBF3A7}"/>
                  </c:ext>
                </c:extLst>
              </c15:ser>
            </c15:filteredPieSeries>
          </c:ext>
        </c:extLst>
      </c:pie3DChart>
    </c:plotArea>
    <c:legend>
      <c:legendPos val="b"/>
      <c:layout>
        <c:manualLayout>
          <c:xMode val="edge"/>
          <c:yMode val="edge"/>
          <c:x val="4.0991302918979802E-2"/>
          <c:y val="0.63748769685039397"/>
          <c:w val="0.85498174904050395"/>
          <c:h val="0.356262303149606"/>
        </c:manualLayout>
      </c:layout>
      <c:overlay val="0"/>
      <c:spPr>
        <a:noFill/>
        <a:ln>
          <a:noFill/>
        </a:ln>
        <a:effectLst>
          <a:outerShdw blurRad="50800" dist="50800" dir="5400000" sx="1000" sy="1000" algn="ctr" rotWithShape="0">
            <a:srgbClr val="000000">
              <a:alpha val="43137"/>
            </a:srgbClr>
          </a:outerShdw>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DF33F3-1889-4722-B558-96B6DE98491D}" type="doc">
      <dgm:prSet loTypeId="urn:microsoft.com/office/officeart/2005/8/layout/orgChart1" loCatId="hierarchy" qsTypeId="urn:microsoft.com/office/officeart/2005/8/quickstyle/simple3" qsCatId="simple" csTypeId="urn:microsoft.com/office/officeart/2005/8/colors/colorful1" csCatId="colorful" phldr="1"/>
      <dgm:spPr/>
      <dgm:t>
        <a:bodyPr/>
        <a:lstStyle/>
        <a:p>
          <a:endParaRPr lang="es-CO"/>
        </a:p>
      </dgm:t>
    </dgm:pt>
    <dgm:pt modelId="{CB165148-5BF6-4A63-93C4-7240E03F027D}">
      <dgm:prSet phldrT="[Texto]" custT="1"/>
      <dgm:spPr>
        <a:ln>
          <a:solidFill>
            <a:schemeClr val="tx2"/>
          </a:solidFill>
        </a:ln>
        <a:effectLst>
          <a:glow rad="63500">
            <a:schemeClr val="accent6">
              <a:satMod val="175000"/>
              <a:alpha val="40000"/>
            </a:schemeClr>
          </a:glow>
        </a:effectLst>
      </dgm:spPr>
      <dgm:t>
        <a:bodyPr/>
        <a:lstStyle/>
        <a:p>
          <a:r>
            <a:rPr lang="es-CO" sz="2200" b="1" dirty="0"/>
            <a:t>REFERENTE TEÓRICO Y METODOLÓGICO DE LA REGULACIÓN  CONTABLE PÚBLICA  (Res. 628/15)</a:t>
          </a:r>
        </a:p>
      </dgm:t>
    </dgm:pt>
    <dgm:pt modelId="{A71BCB51-14DF-4C6C-964F-177B597F9131}" type="parTrans" cxnId="{E1B3AA7E-9366-405D-A141-42B07FB939AE}">
      <dgm:prSet/>
      <dgm:spPr/>
      <dgm:t>
        <a:bodyPr/>
        <a:lstStyle/>
        <a:p>
          <a:endParaRPr lang="es-CO"/>
        </a:p>
      </dgm:t>
    </dgm:pt>
    <dgm:pt modelId="{B097B47F-CF4D-420B-A1D6-B554168BB9FC}" type="sibTrans" cxnId="{E1B3AA7E-9366-405D-A141-42B07FB939AE}">
      <dgm:prSet/>
      <dgm:spPr/>
      <dgm:t>
        <a:bodyPr/>
        <a:lstStyle/>
        <a:p>
          <a:endParaRPr lang="es-CO"/>
        </a:p>
      </dgm:t>
    </dgm:pt>
    <dgm:pt modelId="{1C97AA97-7EA5-471B-95B1-97E650C6F324}">
      <dgm:prSet phldrT="[Texto]" custT="1"/>
      <dgm:spPr/>
      <dgm:t>
        <a:bodyPr/>
        <a:lstStyle/>
        <a:p>
          <a:r>
            <a:rPr lang="es-ES" sz="1600" b="1" dirty="0">
              <a:latin typeface="Calibri" panose="020F0502020204030204" pitchFamily="34" charset="0"/>
            </a:rPr>
            <a:t>MARCOS NORMATIVOS </a:t>
          </a:r>
          <a:endParaRPr lang="es-CO" sz="1600" dirty="0"/>
        </a:p>
      </dgm:t>
    </dgm:pt>
    <dgm:pt modelId="{A191E3D8-130C-451C-BAD4-943436F60AAB}" type="parTrans" cxnId="{A5D23EB1-D077-4205-8994-D63855391967}">
      <dgm:prSet/>
      <dgm:spPr/>
      <dgm:t>
        <a:bodyPr/>
        <a:lstStyle/>
        <a:p>
          <a:endParaRPr lang="es-CO"/>
        </a:p>
      </dgm:t>
    </dgm:pt>
    <dgm:pt modelId="{F64BACFE-3024-4AAA-9349-812681E6906C}" type="sibTrans" cxnId="{A5D23EB1-D077-4205-8994-D63855391967}">
      <dgm:prSet/>
      <dgm:spPr/>
      <dgm:t>
        <a:bodyPr/>
        <a:lstStyle/>
        <a:p>
          <a:endParaRPr lang="es-CO"/>
        </a:p>
      </dgm:t>
    </dgm:pt>
    <dgm:pt modelId="{2792BD21-AAC5-4DC7-8514-56BC573F732C}">
      <dgm:prSet phldrT="[Texto]" custT="1"/>
      <dgm:spPr>
        <a:ln>
          <a:solidFill>
            <a:srgbClr val="0033FF"/>
          </a:solidFill>
        </a:ln>
      </dgm:spPr>
      <dgm:t>
        <a:bodyPr/>
        <a:lstStyle/>
        <a:p>
          <a:r>
            <a:rPr lang="es-ES" sz="1600" b="1" dirty="0"/>
            <a:t>Marco Normativo para Entidades de Gobierno </a:t>
          </a:r>
        </a:p>
        <a:p>
          <a:r>
            <a:rPr lang="es-ES" sz="1200" b="1" dirty="0"/>
            <a:t>(Res. 533/15 y modificaciones)</a:t>
          </a:r>
          <a:endParaRPr lang="es-CO" sz="1200" b="1" dirty="0"/>
        </a:p>
      </dgm:t>
    </dgm:pt>
    <dgm:pt modelId="{3DC0FA5D-7A29-4E9C-B478-1DDB0B79D97A}" type="parTrans" cxnId="{4A95FFF9-C758-498D-AE69-92B176AF60F7}">
      <dgm:prSet/>
      <dgm:spPr/>
      <dgm:t>
        <a:bodyPr/>
        <a:lstStyle/>
        <a:p>
          <a:endParaRPr lang="es-CO"/>
        </a:p>
      </dgm:t>
    </dgm:pt>
    <dgm:pt modelId="{00BF0660-9A5B-4A02-B13B-E20815B54549}" type="sibTrans" cxnId="{4A95FFF9-C758-498D-AE69-92B176AF60F7}">
      <dgm:prSet/>
      <dgm:spPr/>
      <dgm:t>
        <a:bodyPr/>
        <a:lstStyle/>
        <a:p>
          <a:endParaRPr lang="es-CO"/>
        </a:p>
      </dgm:t>
    </dgm:pt>
    <dgm:pt modelId="{8947E0D6-8E29-4585-B2B2-64309D5041E9}">
      <dgm:prSet custT="1"/>
      <dgm:spPr>
        <a:ln>
          <a:solidFill>
            <a:srgbClr val="0033FF"/>
          </a:solidFill>
        </a:ln>
      </dgm:spPr>
      <dgm:t>
        <a:bodyPr/>
        <a:lstStyle/>
        <a:p>
          <a:r>
            <a:rPr lang="es-ES" sz="1500" b="1" kern="1200" dirty="0"/>
            <a:t>Marco Normativo para Empresas que no Cotizan en el Mercado de Valores</a:t>
          </a:r>
        </a:p>
        <a:p>
          <a:r>
            <a:rPr lang="es-ES" sz="1200" b="1" kern="1200" dirty="0">
              <a:solidFill>
                <a:prstClr val="black"/>
              </a:solidFill>
              <a:latin typeface="Calibri"/>
              <a:ea typeface="+mn-ea"/>
              <a:cs typeface="+mn-cs"/>
            </a:rPr>
            <a:t>(Res. 414/14 y modificaciones)</a:t>
          </a:r>
        </a:p>
      </dgm:t>
    </dgm:pt>
    <dgm:pt modelId="{3923460F-1E5D-4B03-BC84-3C840F30BE50}" type="parTrans" cxnId="{3C020403-6DE7-43EC-9490-056F217CE4C8}">
      <dgm:prSet/>
      <dgm:spPr>
        <a:ln>
          <a:solidFill>
            <a:schemeClr val="accent2"/>
          </a:solidFill>
        </a:ln>
      </dgm:spPr>
      <dgm:t>
        <a:bodyPr/>
        <a:lstStyle/>
        <a:p>
          <a:endParaRPr lang="es-CO"/>
        </a:p>
      </dgm:t>
    </dgm:pt>
    <dgm:pt modelId="{A87F3EFF-72F8-4B41-93AC-2970C30AF3A0}" type="sibTrans" cxnId="{3C020403-6DE7-43EC-9490-056F217CE4C8}">
      <dgm:prSet/>
      <dgm:spPr/>
      <dgm:t>
        <a:bodyPr/>
        <a:lstStyle/>
        <a:p>
          <a:endParaRPr lang="es-CO"/>
        </a:p>
      </dgm:t>
    </dgm:pt>
    <dgm:pt modelId="{6D19F0BA-7D5F-4E03-9304-97382CE2E5D8}">
      <dgm:prSet custT="1"/>
      <dgm:spPr>
        <a:ln>
          <a:solidFill>
            <a:srgbClr val="FFC000"/>
          </a:solidFill>
        </a:ln>
      </dgm:spPr>
      <dgm:t>
        <a:bodyPr/>
        <a:lstStyle/>
        <a:p>
          <a:r>
            <a:rPr lang="es-ES" sz="1600" b="1" dirty="0">
              <a:latin typeface="Calibri" panose="020F0502020204030204" pitchFamily="34" charset="0"/>
            </a:rPr>
            <a:t>Catálogo General de Cuentas </a:t>
          </a:r>
          <a:r>
            <a:rPr lang="es-ES" sz="1600" b="1" dirty="0"/>
            <a:t>(Res. 620/15) </a:t>
          </a:r>
          <a:endParaRPr lang="es-CO" sz="1600" b="1" dirty="0"/>
        </a:p>
      </dgm:t>
    </dgm:pt>
    <dgm:pt modelId="{4922207B-E3D9-4C9E-97FD-973F8CB6E881}" type="parTrans" cxnId="{D39429F5-09F6-4C6C-8793-D4214121A5FC}">
      <dgm:prSet/>
      <dgm:spPr/>
      <dgm:t>
        <a:bodyPr/>
        <a:lstStyle/>
        <a:p>
          <a:endParaRPr lang="es-CO"/>
        </a:p>
      </dgm:t>
    </dgm:pt>
    <dgm:pt modelId="{FC87091C-807E-4448-96E4-21D5C10165E9}" type="sibTrans" cxnId="{D39429F5-09F6-4C6C-8793-D4214121A5FC}">
      <dgm:prSet/>
      <dgm:spPr/>
      <dgm:t>
        <a:bodyPr/>
        <a:lstStyle/>
        <a:p>
          <a:endParaRPr lang="es-CO"/>
        </a:p>
      </dgm:t>
    </dgm:pt>
    <dgm:pt modelId="{CF50F48F-B7BB-403C-B22A-39C751DB4DE0}">
      <dgm:prSet custT="1"/>
      <dgm:spPr>
        <a:ln>
          <a:solidFill>
            <a:srgbClr val="FFC000"/>
          </a:solidFill>
        </a:ln>
      </dgm:spPr>
      <dgm:t>
        <a:bodyPr/>
        <a:lstStyle/>
        <a:p>
          <a:r>
            <a:rPr lang="es-ES" sz="1600" b="1" dirty="0">
              <a:latin typeface="Calibri" panose="020F0502020204030204" pitchFamily="34" charset="0"/>
            </a:rPr>
            <a:t>Marco Conceptual</a:t>
          </a:r>
          <a:endParaRPr lang="es-CO" sz="1600" b="1" dirty="0"/>
        </a:p>
      </dgm:t>
    </dgm:pt>
    <dgm:pt modelId="{F8AA064A-AC18-4C8A-AE32-975698833A24}" type="parTrans" cxnId="{84C624E9-9C94-414C-B32C-5B7FA8F9F16C}">
      <dgm:prSet/>
      <dgm:spPr/>
      <dgm:t>
        <a:bodyPr/>
        <a:lstStyle/>
        <a:p>
          <a:endParaRPr lang="es-CO"/>
        </a:p>
      </dgm:t>
    </dgm:pt>
    <dgm:pt modelId="{8632FC8F-26AF-4C33-98FD-153F8020F16E}" type="sibTrans" cxnId="{84C624E9-9C94-414C-B32C-5B7FA8F9F16C}">
      <dgm:prSet/>
      <dgm:spPr/>
      <dgm:t>
        <a:bodyPr/>
        <a:lstStyle/>
        <a:p>
          <a:endParaRPr lang="es-CO"/>
        </a:p>
      </dgm:t>
    </dgm:pt>
    <dgm:pt modelId="{F61FA0A9-6220-4263-AA08-67F5E8C52899}">
      <dgm:prSet custT="1"/>
      <dgm:spPr>
        <a:ln>
          <a:solidFill>
            <a:srgbClr val="FFC000"/>
          </a:solidFill>
        </a:ln>
      </dgm:spPr>
      <dgm:t>
        <a:bodyPr/>
        <a:lstStyle/>
        <a:p>
          <a:r>
            <a:rPr lang="es-ES" sz="1600" b="1" dirty="0">
              <a:latin typeface="Calibri" panose="020F0502020204030204" pitchFamily="34" charset="0"/>
            </a:rPr>
            <a:t>Normas</a:t>
          </a:r>
          <a:endParaRPr lang="es-CO" sz="1600" b="1" dirty="0"/>
        </a:p>
      </dgm:t>
    </dgm:pt>
    <dgm:pt modelId="{59A2AB7B-8630-4509-BE20-6718788BA57E}" type="parTrans" cxnId="{C82EE104-A0D9-4629-9ADC-D489BC7AE4D0}">
      <dgm:prSet/>
      <dgm:spPr/>
      <dgm:t>
        <a:bodyPr/>
        <a:lstStyle/>
        <a:p>
          <a:endParaRPr lang="es-CO"/>
        </a:p>
      </dgm:t>
    </dgm:pt>
    <dgm:pt modelId="{3781BDC9-BE37-423E-869B-4B0CBB4A9782}" type="sibTrans" cxnId="{C82EE104-A0D9-4629-9ADC-D489BC7AE4D0}">
      <dgm:prSet/>
      <dgm:spPr/>
      <dgm:t>
        <a:bodyPr/>
        <a:lstStyle/>
        <a:p>
          <a:endParaRPr lang="es-CO"/>
        </a:p>
      </dgm:t>
    </dgm:pt>
    <dgm:pt modelId="{D40AE4A0-3AAA-4D05-99A7-F7C31519930C}">
      <dgm:prSet custT="1"/>
      <dgm:spPr>
        <a:ln>
          <a:solidFill>
            <a:srgbClr val="FFC000"/>
          </a:solidFill>
        </a:ln>
      </dgm:spPr>
      <dgm:t>
        <a:bodyPr/>
        <a:lstStyle/>
        <a:p>
          <a:r>
            <a:rPr lang="es-CO" sz="1600" b="1" dirty="0"/>
            <a:t>Procedimientos Contables</a:t>
          </a:r>
        </a:p>
      </dgm:t>
    </dgm:pt>
    <dgm:pt modelId="{20DE32FF-54D2-4CE9-8BD0-63579B12DF57}" type="parTrans" cxnId="{CFA9317B-C09B-49B8-B133-3F561D5CA6F8}">
      <dgm:prSet/>
      <dgm:spPr/>
      <dgm:t>
        <a:bodyPr/>
        <a:lstStyle/>
        <a:p>
          <a:endParaRPr lang="es-CO"/>
        </a:p>
      </dgm:t>
    </dgm:pt>
    <dgm:pt modelId="{AF5CF216-8939-46FE-B958-F56D361C169A}" type="sibTrans" cxnId="{CFA9317B-C09B-49B8-B133-3F561D5CA6F8}">
      <dgm:prSet/>
      <dgm:spPr/>
      <dgm:t>
        <a:bodyPr/>
        <a:lstStyle/>
        <a:p>
          <a:endParaRPr lang="es-CO"/>
        </a:p>
      </dgm:t>
    </dgm:pt>
    <dgm:pt modelId="{6DDF5E7E-784D-46C9-AF46-D5F3A17D5364}">
      <dgm:prSet custT="1"/>
      <dgm:spPr>
        <a:ln>
          <a:solidFill>
            <a:srgbClr val="FFC000"/>
          </a:solidFill>
        </a:ln>
      </dgm:spPr>
      <dgm:t>
        <a:bodyPr/>
        <a:lstStyle/>
        <a:p>
          <a:r>
            <a:rPr lang="es-ES" sz="1600" b="1" dirty="0">
              <a:latin typeface="Calibri" panose="020F0502020204030204" pitchFamily="34" charset="0"/>
            </a:rPr>
            <a:t>Guías de Aplicación</a:t>
          </a:r>
          <a:endParaRPr lang="es-CO" sz="1600" b="1" dirty="0"/>
        </a:p>
      </dgm:t>
    </dgm:pt>
    <dgm:pt modelId="{75218083-F8F1-4E16-B110-3EE625654741}" type="parTrans" cxnId="{B45A1D5D-48E2-4888-B27B-DD0B4B6CCBBE}">
      <dgm:prSet/>
      <dgm:spPr/>
      <dgm:t>
        <a:bodyPr/>
        <a:lstStyle/>
        <a:p>
          <a:endParaRPr lang="es-CO"/>
        </a:p>
      </dgm:t>
    </dgm:pt>
    <dgm:pt modelId="{116A7539-7E77-4268-A401-EFA2DD7B1DC6}" type="sibTrans" cxnId="{B45A1D5D-48E2-4888-B27B-DD0B4B6CCBBE}">
      <dgm:prSet/>
      <dgm:spPr/>
      <dgm:t>
        <a:bodyPr/>
        <a:lstStyle/>
        <a:p>
          <a:endParaRPr lang="es-CO"/>
        </a:p>
      </dgm:t>
    </dgm:pt>
    <dgm:pt modelId="{B629B40B-C17A-4EAC-B59B-E5D9911F9CA7}">
      <dgm:prSet custT="1"/>
      <dgm:spPr>
        <a:ln>
          <a:solidFill>
            <a:srgbClr val="FFC000"/>
          </a:solidFill>
        </a:ln>
      </dgm:spPr>
      <dgm:t>
        <a:bodyPr/>
        <a:lstStyle/>
        <a:p>
          <a:r>
            <a:rPr lang="es-ES" sz="1600" b="1" dirty="0">
              <a:latin typeface="Calibri" panose="020F0502020204030204" pitchFamily="34" charset="0"/>
            </a:rPr>
            <a:t>Doctrina contable</a:t>
          </a:r>
          <a:endParaRPr lang="es-CO" sz="1600" b="1" dirty="0"/>
        </a:p>
      </dgm:t>
    </dgm:pt>
    <dgm:pt modelId="{5F93B434-F68D-4A6D-A345-FA8521C11FE2}" type="parTrans" cxnId="{2923969C-3741-42EF-9948-AFCE2DDD7067}">
      <dgm:prSet/>
      <dgm:spPr/>
      <dgm:t>
        <a:bodyPr/>
        <a:lstStyle/>
        <a:p>
          <a:endParaRPr lang="es-CO"/>
        </a:p>
      </dgm:t>
    </dgm:pt>
    <dgm:pt modelId="{96187FB6-B71F-4FA8-81F1-06CDC468A475}" type="sibTrans" cxnId="{2923969C-3741-42EF-9948-AFCE2DDD7067}">
      <dgm:prSet/>
      <dgm:spPr/>
      <dgm:t>
        <a:bodyPr/>
        <a:lstStyle/>
        <a:p>
          <a:endParaRPr lang="es-CO"/>
        </a:p>
      </dgm:t>
    </dgm:pt>
    <dgm:pt modelId="{6ED6BCAC-C566-4597-8DDC-2084209397A3}">
      <dgm:prSet custT="1"/>
      <dgm:spPr>
        <a:ln>
          <a:solidFill>
            <a:srgbClr val="FFC000"/>
          </a:solidFill>
        </a:ln>
      </dgm:spPr>
      <dgm:t>
        <a:bodyPr/>
        <a:lstStyle/>
        <a:p>
          <a:r>
            <a:rPr lang="es-ES" sz="1500" b="1" dirty="0"/>
            <a:t>Marco Conceptual</a:t>
          </a:r>
        </a:p>
      </dgm:t>
    </dgm:pt>
    <dgm:pt modelId="{2E518784-B93A-4989-8574-33566078200F}" type="parTrans" cxnId="{8995BEE5-E064-46B3-8DBE-24D829D7C15D}">
      <dgm:prSet/>
      <dgm:spPr/>
      <dgm:t>
        <a:bodyPr/>
        <a:lstStyle/>
        <a:p>
          <a:endParaRPr lang="es-CO"/>
        </a:p>
      </dgm:t>
    </dgm:pt>
    <dgm:pt modelId="{D2CC74F3-F2B5-4EF7-A645-04732F95F13A}" type="sibTrans" cxnId="{8995BEE5-E064-46B3-8DBE-24D829D7C15D}">
      <dgm:prSet/>
      <dgm:spPr/>
      <dgm:t>
        <a:bodyPr/>
        <a:lstStyle/>
        <a:p>
          <a:endParaRPr lang="es-CO"/>
        </a:p>
      </dgm:t>
    </dgm:pt>
    <dgm:pt modelId="{682542BA-590E-484D-A6F9-4753D91A2284}">
      <dgm:prSet custT="1"/>
      <dgm:spPr>
        <a:ln>
          <a:solidFill>
            <a:srgbClr val="FFC000"/>
          </a:solidFill>
        </a:ln>
      </dgm:spPr>
      <dgm:t>
        <a:bodyPr/>
        <a:lstStyle/>
        <a:p>
          <a:r>
            <a:rPr lang="es-ES" sz="1500" b="1" dirty="0"/>
            <a:t>Normas</a:t>
          </a:r>
          <a:endParaRPr lang="es-CO" sz="1500" b="1" dirty="0"/>
        </a:p>
      </dgm:t>
    </dgm:pt>
    <dgm:pt modelId="{9B40879D-5DBF-4776-AC3F-0F69812B37DB}" type="parTrans" cxnId="{18031EC1-C1C7-4DE7-88D5-235A32E02BEC}">
      <dgm:prSet/>
      <dgm:spPr/>
      <dgm:t>
        <a:bodyPr/>
        <a:lstStyle/>
        <a:p>
          <a:endParaRPr lang="es-CO"/>
        </a:p>
      </dgm:t>
    </dgm:pt>
    <dgm:pt modelId="{E501D285-6064-4166-B9E4-A8C469377D5E}" type="sibTrans" cxnId="{18031EC1-C1C7-4DE7-88D5-235A32E02BEC}">
      <dgm:prSet/>
      <dgm:spPr/>
      <dgm:t>
        <a:bodyPr/>
        <a:lstStyle/>
        <a:p>
          <a:endParaRPr lang="es-CO"/>
        </a:p>
      </dgm:t>
    </dgm:pt>
    <dgm:pt modelId="{7A0390A3-9D66-4B3C-83FF-CB860E394F9B}">
      <dgm:prSet custT="1"/>
      <dgm:spPr>
        <a:ln>
          <a:solidFill>
            <a:srgbClr val="FFC000"/>
          </a:solidFill>
        </a:ln>
      </dgm:spPr>
      <dgm:t>
        <a:bodyPr/>
        <a:lstStyle/>
        <a:p>
          <a:r>
            <a:rPr lang="es-CO" sz="1300" b="1" dirty="0"/>
            <a:t>Procedimientos Contables</a:t>
          </a:r>
        </a:p>
      </dgm:t>
    </dgm:pt>
    <dgm:pt modelId="{ED5111D7-A46E-4F5C-A935-ABCEC9E447AF}" type="parTrans" cxnId="{76B5351E-C3DC-4A39-91EF-4691725968A4}">
      <dgm:prSet/>
      <dgm:spPr/>
      <dgm:t>
        <a:bodyPr/>
        <a:lstStyle/>
        <a:p>
          <a:endParaRPr lang="es-CO"/>
        </a:p>
      </dgm:t>
    </dgm:pt>
    <dgm:pt modelId="{A6EA7E29-0E29-49BB-9106-6B3F583B681A}" type="sibTrans" cxnId="{76B5351E-C3DC-4A39-91EF-4691725968A4}">
      <dgm:prSet/>
      <dgm:spPr/>
      <dgm:t>
        <a:bodyPr/>
        <a:lstStyle/>
        <a:p>
          <a:endParaRPr lang="es-CO"/>
        </a:p>
      </dgm:t>
    </dgm:pt>
    <dgm:pt modelId="{986A9FC2-EAD3-4CE5-A931-4412BF50443B}">
      <dgm:prSet custT="1"/>
      <dgm:spPr>
        <a:ln>
          <a:solidFill>
            <a:srgbClr val="FFC000"/>
          </a:solidFill>
        </a:ln>
      </dgm:spPr>
      <dgm:t>
        <a:bodyPr/>
        <a:lstStyle/>
        <a:p>
          <a:r>
            <a:rPr lang="es-ES" sz="1500" b="1" dirty="0"/>
            <a:t>Guías de Aplicación</a:t>
          </a:r>
          <a:endParaRPr lang="es-CO" sz="1500" b="1" dirty="0"/>
        </a:p>
      </dgm:t>
    </dgm:pt>
    <dgm:pt modelId="{B87246B1-24A9-4BAF-B03D-FAF2461565F8}" type="parTrans" cxnId="{6C9435BF-6256-4DC5-B746-A7698C50E4E6}">
      <dgm:prSet/>
      <dgm:spPr/>
      <dgm:t>
        <a:bodyPr/>
        <a:lstStyle/>
        <a:p>
          <a:endParaRPr lang="es-CO"/>
        </a:p>
      </dgm:t>
    </dgm:pt>
    <dgm:pt modelId="{8C0D37EE-E437-48DF-A33E-D963D04BC24E}" type="sibTrans" cxnId="{6C9435BF-6256-4DC5-B746-A7698C50E4E6}">
      <dgm:prSet/>
      <dgm:spPr/>
      <dgm:t>
        <a:bodyPr/>
        <a:lstStyle/>
        <a:p>
          <a:endParaRPr lang="es-CO"/>
        </a:p>
      </dgm:t>
    </dgm:pt>
    <dgm:pt modelId="{F7E33759-AB08-450F-85F7-501D7BAD5752}">
      <dgm:prSet custT="1"/>
      <dgm:spPr>
        <a:ln>
          <a:solidFill>
            <a:srgbClr val="FFC000"/>
          </a:solidFill>
        </a:ln>
      </dgm:spPr>
      <dgm:t>
        <a:bodyPr/>
        <a:lstStyle/>
        <a:p>
          <a:r>
            <a:rPr lang="es-ES" sz="1200" b="1" dirty="0"/>
            <a:t>Catálogo General de Cuentas   (Res. 139/15) </a:t>
          </a:r>
          <a:endParaRPr lang="es-CO" sz="1200" dirty="0"/>
        </a:p>
      </dgm:t>
    </dgm:pt>
    <dgm:pt modelId="{BECB257D-8E4A-4423-8A09-845D95A91857}" type="parTrans" cxnId="{E1347730-6F8A-4DC5-854B-330A7074AE6A}">
      <dgm:prSet/>
      <dgm:spPr/>
      <dgm:t>
        <a:bodyPr/>
        <a:lstStyle/>
        <a:p>
          <a:endParaRPr lang="es-CO"/>
        </a:p>
      </dgm:t>
    </dgm:pt>
    <dgm:pt modelId="{2A27E2E2-1C7D-4554-9E2E-4DDA9CF1E33C}" type="sibTrans" cxnId="{E1347730-6F8A-4DC5-854B-330A7074AE6A}">
      <dgm:prSet/>
      <dgm:spPr/>
      <dgm:t>
        <a:bodyPr/>
        <a:lstStyle/>
        <a:p>
          <a:endParaRPr lang="es-CO"/>
        </a:p>
      </dgm:t>
    </dgm:pt>
    <dgm:pt modelId="{6B8D1138-D499-4056-86C7-BF7915F9647F}">
      <dgm:prSet custT="1"/>
      <dgm:spPr>
        <a:ln>
          <a:solidFill>
            <a:srgbClr val="FFC000"/>
          </a:solidFill>
        </a:ln>
        <a:effectLst>
          <a:glow rad="139700">
            <a:schemeClr val="accent5">
              <a:satMod val="175000"/>
              <a:alpha val="40000"/>
            </a:schemeClr>
          </a:glow>
        </a:effectLst>
      </dgm:spPr>
      <dgm:t>
        <a:bodyPr/>
        <a:lstStyle/>
        <a:p>
          <a:r>
            <a:rPr lang="es-ES" sz="1600" b="1" dirty="0">
              <a:latin typeface="Calibri" panose="020F0502020204030204" pitchFamily="34" charset="0"/>
            </a:rPr>
            <a:t>Marco Conceptual</a:t>
          </a:r>
          <a:endParaRPr lang="es-ES" sz="1600" b="1" dirty="0"/>
        </a:p>
      </dgm:t>
    </dgm:pt>
    <dgm:pt modelId="{FD0CE115-10FE-485A-9EBB-6D5A7FFCFBA9}" type="parTrans" cxnId="{4F92FED5-115E-4510-B2AB-BCD8604A54D2}">
      <dgm:prSet/>
      <dgm:spPr/>
      <dgm:t>
        <a:bodyPr/>
        <a:lstStyle/>
        <a:p>
          <a:endParaRPr lang="es-CO"/>
        </a:p>
      </dgm:t>
    </dgm:pt>
    <dgm:pt modelId="{0AAF7391-B497-47D1-BCB8-95C11AF43460}" type="sibTrans" cxnId="{4F92FED5-115E-4510-B2AB-BCD8604A54D2}">
      <dgm:prSet/>
      <dgm:spPr/>
      <dgm:t>
        <a:bodyPr/>
        <a:lstStyle/>
        <a:p>
          <a:endParaRPr lang="es-CO"/>
        </a:p>
      </dgm:t>
    </dgm:pt>
    <dgm:pt modelId="{6761663E-0875-4E27-A780-5AFAB1634509}">
      <dgm:prSet custT="1"/>
      <dgm:spPr>
        <a:ln>
          <a:solidFill>
            <a:srgbClr val="FFC000"/>
          </a:solidFill>
        </a:ln>
        <a:effectLst>
          <a:glow rad="139700">
            <a:schemeClr val="accent5">
              <a:satMod val="175000"/>
              <a:alpha val="40000"/>
            </a:schemeClr>
          </a:glow>
        </a:effectLst>
      </dgm:spPr>
      <dgm:t>
        <a:bodyPr/>
        <a:lstStyle/>
        <a:p>
          <a:r>
            <a:rPr lang="es-ES" sz="1600" b="1" dirty="0">
              <a:latin typeface="Calibri" panose="020F0502020204030204" pitchFamily="34" charset="0"/>
            </a:rPr>
            <a:t>Normas</a:t>
          </a:r>
          <a:endParaRPr lang="es-CO" sz="1600" b="1" dirty="0"/>
        </a:p>
      </dgm:t>
    </dgm:pt>
    <dgm:pt modelId="{1F7F271D-5F7C-4DCD-BBDE-7D21F03209DD}" type="parTrans" cxnId="{7831B9FC-C9D2-4C6A-9D0A-4822ED664412}">
      <dgm:prSet/>
      <dgm:spPr/>
      <dgm:t>
        <a:bodyPr/>
        <a:lstStyle/>
        <a:p>
          <a:endParaRPr lang="es-CO"/>
        </a:p>
      </dgm:t>
    </dgm:pt>
    <dgm:pt modelId="{A61B96BB-5D8D-44D6-A8C4-730995BB34B9}" type="sibTrans" cxnId="{7831B9FC-C9D2-4C6A-9D0A-4822ED664412}">
      <dgm:prSet/>
      <dgm:spPr/>
      <dgm:t>
        <a:bodyPr/>
        <a:lstStyle/>
        <a:p>
          <a:endParaRPr lang="es-CO"/>
        </a:p>
      </dgm:t>
    </dgm:pt>
    <dgm:pt modelId="{346710C0-1412-4CF5-BC80-CF3580776501}">
      <dgm:prSet custT="1"/>
      <dgm:spPr>
        <a:ln>
          <a:solidFill>
            <a:srgbClr val="FFC000"/>
          </a:solidFill>
        </a:ln>
        <a:effectLst>
          <a:glow rad="139700">
            <a:schemeClr val="accent5">
              <a:satMod val="175000"/>
              <a:alpha val="40000"/>
            </a:schemeClr>
          </a:glow>
        </a:effectLst>
      </dgm:spPr>
      <dgm:t>
        <a:bodyPr/>
        <a:lstStyle/>
        <a:p>
          <a:r>
            <a:rPr lang="es-CO" sz="1600" b="1" dirty="0"/>
            <a:t>Guías de Aplicación</a:t>
          </a:r>
        </a:p>
      </dgm:t>
    </dgm:pt>
    <dgm:pt modelId="{1E072B72-C6BA-4478-A76B-E7A6D9BF0C85}" type="parTrans" cxnId="{25C95E65-ABB8-426D-8865-8825B6058A3F}">
      <dgm:prSet/>
      <dgm:spPr/>
      <dgm:t>
        <a:bodyPr/>
        <a:lstStyle/>
        <a:p>
          <a:endParaRPr lang="es-CO"/>
        </a:p>
      </dgm:t>
    </dgm:pt>
    <dgm:pt modelId="{1B322B0D-9A11-4333-B625-80E39F0CC3F3}" type="sibTrans" cxnId="{25C95E65-ABB8-426D-8865-8825B6058A3F}">
      <dgm:prSet/>
      <dgm:spPr/>
      <dgm:t>
        <a:bodyPr/>
        <a:lstStyle/>
        <a:p>
          <a:endParaRPr lang="es-CO"/>
        </a:p>
      </dgm:t>
    </dgm:pt>
    <dgm:pt modelId="{B33F8C53-28D3-4532-A762-0853501417B6}">
      <dgm:prSet custT="1"/>
      <dgm:spPr>
        <a:ln>
          <a:solidFill>
            <a:srgbClr val="FFC000"/>
          </a:solidFill>
        </a:ln>
        <a:effectLst>
          <a:glow rad="139700">
            <a:schemeClr val="accent5">
              <a:satMod val="175000"/>
              <a:alpha val="40000"/>
            </a:schemeClr>
          </a:glow>
        </a:effectLst>
      </dgm:spPr>
      <dgm:t>
        <a:bodyPr/>
        <a:lstStyle/>
        <a:p>
          <a:r>
            <a:rPr lang="es-ES" sz="1600" b="1" dirty="0">
              <a:latin typeface="Calibri" panose="020F0502020204030204" pitchFamily="34" charset="0"/>
            </a:rPr>
            <a:t>Interpretaciones</a:t>
          </a:r>
          <a:endParaRPr lang="es-CO" sz="1600" b="1" dirty="0"/>
        </a:p>
      </dgm:t>
    </dgm:pt>
    <dgm:pt modelId="{81CDFE5E-C947-4188-9E5E-C0AA33547780}" type="parTrans" cxnId="{8015559B-C6F9-4B04-950E-241E3892EA5D}">
      <dgm:prSet/>
      <dgm:spPr/>
      <dgm:t>
        <a:bodyPr/>
        <a:lstStyle/>
        <a:p>
          <a:endParaRPr lang="es-CO"/>
        </a:p>
      </dgm:t>
    </dgm:pt>
    <dgm:pt modelId="{7EB7C443-16A9-4C26-9592-CBC1A7F7E002}" type="sibTrans" cxnId="{8015559B-C6F9-4B04-950E-241E3892EA5D}">
      <dgm:prSet/>
      <dgm:spPr/>
      <dgm:t>
        <a:bodyPr/>
        <a:lstStyle/>
        <a:p>
          <a:endParaRPr lang="es-CO"/>
        </a:p>
      </dgm:t>
    </dgm:pt>
    <dgm:pt modelId="{F1AC85E0-B146-4B09-8E3C-3A94EDB8CEA6}">
      <dgm:prSet custT="1"/>
      <dgm:spPr>
        <a:ln>
          <a:solidFill>
            <a:srgbClr val="FFC000"/>
          </a:solidFill>
        </a:ln>
      </dgm:spPr>
      <dgm:t>
        <a:bodyPr/>
        <a:lstStyle/>
        <a:p>
          <a:r>
            <a:rPr lang="es-ES" sz="1600" b="1" dirty="0">
              <a:latin typeface="Calibri" panose="020F0502020204030204" pitchFamily="34" charset="0"/>
            </a:rPr>
            <a:t>Doctrina Contable</a:t>
          </a:r>
          <a:endParaRPr lang="es-CO" sz="1600" b="1" dirty="0"/>
        </a:p>
      </dgm:t>
    </dgm:pt>
    <dgm:pt modelId="{8D24DFB6-41F9-4933-8239-85C210910AE5}" type="parTrans" cxnId="{BD8DFD0C-7ADD-449A-B233-BCB579A59C18}">
      <dgm:prSet/>
      <dgm:spPr/>
      <dgm:t>
        <a:bodyPr/>
        <a:lstStyle/>
        <a:p>
          <a:endParaRPr lang="es-CO"/>
        </a:p>
      </dgm:t>
    </dgm:pt>
    <dgm:pt modelId="{F2F4F401-A232-4B05-878C-28CE5449C2DF}" type="sibTrans" cxnId="{BD8DFD0C-7ADD-449A-B233-BCB579A59C18}">
      <dgm:prSet/>
      <dgm:spPr/>
      <dgm:t>
        <a:bodyPr/>
        <a:lstStyle/>
        <a:p>
          <a:endParaRPr lang="es-CO"/>
        </a:p>
      </dgm:t>
    </dgm:pt>
    <dgm:pt modelId="{8B17F87A-5163-427F-B289-F51D23571C40}">
      <dgm:prSet custT="1"/>
      <dgm:spPr>
        <a:ln>
          <a:solidFill>
            <a:srgbClr val="FFC000"/>
          </a:solidFill>
        </a:ln>
      </dgm:spPr>
      <dgm:t>
        <a:bodyPr/>
        <a:lstStyle/>
        <a:p>
          <a:r>
            <a:rPr lang="es-ES" sz="1500" b="1" dirty="0">
              <a:latin typeface="Calibri" panose="020F0502020204030204" pitchFamily="34" charset="0"/>
            </a:rPr>
            <a:t>Catálogo General de Cuentas </a:t>
          </a:r>
          <a:r>
            <a:rPr lang="es-ES" sz="1500" b="1" dirty="0"/>
            <a:t>(Res. 117/15)</a:t>
          </a:r>
          <a:endParaRPr lang="es-CO" sz="1500" b="1" dirty="0"/>
        </a:p>
      </dgm:t>
    </dgm:pt>
    <dgm:pt modelId="{67DB5399-92A8-405C-8795-9D0207966A5D}" type="parTrans" cxnId="{2CA76FD5-1E70-4D5F-A5CE-C316228C3CC0}">
      <dgm:prSet/>
      <dgm:spPr/>
      <dgm:t>
        <a:bodyPr/>
        <a:lstStyle/>
        <a:p>
          <a:endParaRPr lang="es-CO"/>
        </a:p>
      </dgm:t>
    </dgm:pt>
    <dgm:pt modelId="{63A59A8D-49CD-499C-A242-5856855B53B0}" type="sibTrans" cxnId="{2CA76FD5-1E70-4D5F-A5CE-C316228C3CC0}">
      <dgm:prSet/>
      <dgm:spPr/>
      <dgm:t>
        <a:bodyPr/>
        <a:lstStyle/>
        <a:p>
          <a:endParaRPr lang="es-CO"/>
        </a:p>
      </dgm:t>
    </dgm:pt>
    <dgm:pt modelId="{CE7C1E0B-20AE-4061-99E5-FBE3BDF5581A}">
      <dgm:prSet custT="1"/>
      <dgm:spPr>
        <a:ln>
          <a:solidFill>
            <a:srgbClr val="FFC000"/>
          </a:solidFill>
        </a:ln>
      </dgm:spPr>
      <dgm:t>
        <a:bodyPr/>
        <a:lstStyle/>
        <a:p>
          <a:r>
            <a:rPr lang="es-ES" sz="1600" b="1" dirty="0"/>
            <a:t>General</a:t>
          </a:r>
        </a:p>
      </dgm:t>
    </dgm:pt>
    <dgm:pt modelId="{2C262D12-3ACC-426F-A045-73A87A05D5EA}" type="parTrans" cxnId="{194383B3-BF5F-43B8-8109-982197BD791B}">
      <dgm:prSet/>
      <dgm:spPr/>
      <dgm:t>
        <a:bodyPr/>
        <a:lstStyle/>
        <a:p>
          <a:endParaRPr lang="es-CO"/>
        </a:p>
      </dgm:t>
    </dgm:pt>
    <dgm:pt modelId="{97DBF4A0-BC42-486F-8AFA-B7B550DF3E03}" type="sibTrans" cxnId="{194383B3-BF5F-43B8-8109-982197BD791B}">
      <dgm:prSet/>
      <dgm:spPr/>
      <dgm:t>
        <a:bodyPr/>
        <a:lstStyle/>
        <a:p>
          <a:endParaRPr lang="es-CO"/>
        </a:p>
      </dgm:t>
    </dgm:pt>
    <dgm:pt modelId="{17E6B034-418D-4403-BDA5-3E067C2A6DC7}">
      <dgm:prSet custT="1"/>
      <dgm:spPr>
        <a:ln>
          <a:solidFill>
            <a:srgbClr val="FFC000"/>
          </a:solidFill>
        </a:ln>
        <a:effectLst>
          <a:glow rad="101600">
            <a:schemeClr val="accent3">
              <a:satMod val="175000"/>
              <a:alpha val="40000"/>
            </a:schemeClr>
          </a:glow>
        </a:effectLst>
      </dgm:spPr>
      <dgm:t>
        <a:bodyPr/>
        <a:lstStyle/>
        <a:p>
          <a:r>
            <a:rPr lang="es-CO" sz="1200" b="1" dirty="0"/>
            <a:t>Estructura Catálogo General de Cuentas</a:t>
          </a:r>
        </a:p>
      </dgm:t>
    </dgm:pt>
    <dgm:pt modelId="{6FE57186-A4A3-4960-A508-1298F17B7A92}" type="parTrans" cxnId="{A4952F76-4B11-4C56-855B-21DC1B9FD0D7}">
      <dgm:prSet/>
      <dgm:spPr/>
      <dgm:t>
        <a:bodyPr/>
        <a:lstStyle/>
        <a:p>
          <a:endParaRPr lang="es-CO"/>
        </a:p>
      </dgm:t>
    </dgm:pt>
    <dgm:pt modelId="{B7572EAF-6D6E-4FD0-A5B3-FE9A6EF07F72}" type="sibTrans" cxnId="{A4952F76-4B11-4C56-855B-21DC1B9FD0D7}">
      <dgm:prSet/>
      <dgm:spPr/>
      <dgm:t>
        <a:bodyPr/>
        <a:lstStyle/>
        <a:p>
          <a:endParaRPr lang="es-CO"/>
        </a:p>
      </dgm:t>
    </dgm:pt>
    <dgm:pt modelId="{F62BF09A-DF75-4999-9295-5C11B69CD467}">
      <dgm:prSet custT="1"/>
      <dgm:spPr>
        <a:ln>
          <a:solidFill>
            <a:srgbClr val="FFC000"/>
          </a:solidFill>
        </a:ln>
      </dgm:spPr>
      <dgm:t>
        <a:bodyPr/>
        <a:lstStyle/>
        <a:p>
          <a:r>
            <a:rPr lang="es-CO" sz="1050" b="1" dirty="0"/>
            <a:t>E</a:t>
          </a:r>
          <a:r>
            <a:rPr lang="es-CO" sz="1200" b="1" dirty="0"/>
            <a:t>xcepción Res. 414/14 Art. 2 Par. 2</a:t>
          </a:r>
        </a:p>
      </dgm:t>
    </dgm:pt>
    <dgm:pt modelId="{A0ED233D-A438-4242-8272-80AD82ED2685}" type="parTrans" cxnId="{529C01C4-3725-4D03-B2C2-8B8E38B47B30}">
      <dgm:prSet/>
      <dgm:spPr/>
      <dgm:t>
        <a:bodyPr/>
        <a:lstStyle/>
        <a:p>
          <a:endParaRPr lang="es-CO"/>
        </a:p>
      </dgm:t>
    </dgm:pt>
    <dgm:pt modelId="{0F02E629-3C39-423F-A156-BBB2B8C909E6}" type="sibTrans" cxnId="{529C01C4-3725-4D03-B2C2-8B8E38B47B30}">
      <dgm:prSet/>
      <dgm:spPr/>
      <dgm:t>
        <a:bodyPr/>
        <a:lstStyle/>
        <a:p>
          <a:endParaRPr lang="es-CO"/>
        </a:p>
      </dgm:t>
    </dgm:pt>
    <dgm:pt modelId="{AF5EE463-A5ED-4824-A092-A5D94E690CD0}">
      <dgm:prSet custT="1"/>
      <dgm:spPr>
        <a:ln>
          <a:solidFill>
            <a:srgbClr val="FFC000"/>
          </a:solidFill>
        </a:ln>
        <a:effectLst>
          <a:glow rad="101600">
            <a:schemeClr val="accent3">
              <a:satMod val="175000"/>
              <a:alpha val="40000"/>
            </a:schemeClr>
          </a:glow>
        </a:effectLst>
      </dgm:spPr>
      <dgm:t>
        <a:bodyPr/>
        <a:lstStyle/>
        <a:p>
          <a:r>
            <a:rPr lang="es-CO" sz="1100" b="1" dirty="0"/>
            <a:t>Anexo Decreto 3022/13 y normas que lo modifiquen</a:t>
          </a:r>
        </a:p>
      </dgm:t>
    </dgm:pt>
    <dgm:pt modelId="{5623D584-7B81-45CF-9E55-D68F9CFF489A}" type="parTrans" cxnId="{6546FCC1-7DEA-4E0A-B71D-68DBEE92AD54}">
      <dgm:prSet/>
      <dgm:spPr/>
      <dgm:t>
        <a:bodyPr/>
        <a:lstStyle/>
        <a:p>
          <a:endParaRPr lang="es-CO"/>
        </a:p>
      </dgm:t>
    </dgm:pt>
    <dgm:pt modelId="{26536700-D664-4FE8-A990-2F2549023C1E}" type="sibTrans" cxnId="{6546FCC1-7DEA-4E0A-B71D-68DBEE92AD54}">
      <dgm:prSet/>
      <dgm:spPr/>
      <dgm:t>
        <a:bodyPr/>
        <a:lstStyle/>
        <a:p>
          <a:endParaRPr lang="es-CO"/>
        </a:p>
      </dgm:t>
    </dgm:pt>
    <dgm:pt modelId="{8BDF0B77-9DD1-4A06-8B0A-E32D96375B1E}">
      <dgm:prSet custT="1"/>
      <dgm:spPr>
        <a:ln>
          <a:solidFill>
            <a:srgbClr val="FFC000"/>
          </a:solidFill>
        </a:ln>
        <a:effectLst>
          <a:glow rad="101600">
            <a:schemeClr val="accent3">
              <a:satMod val="175000"/>
              <a:alpha val="40000"/>
            </a:schemeClr>
          </a:glow>
        </a:effectLst>
      </dgm:spPr>
      <dgm:t>
        <a:bodyPr/>
        <a:lstStyle/>
        <a:p>
          <a:r>
            <a:rPr lang="es-CO" sz="1200" b="1" dirty="0"/>
            <a:t>Doctrina Contable</a:t>
          </a:r>
        </a:p>
      </dgm:t>
    </dgm:pt>
    <dgm:pt modelId="{C42455ED-E817-418D-945E-CCDD55C0278D}" type="parTrans" cxnId="{AFC60BCC-C633-48A9-B208-EDC2BA1207BD}">
      <dgm:prSet/>
      <dgm:spPr/>
      <dgm:t>
        <a:bodyPr/>
        <a:lstStyle/>
        <a:p>
          <a:endParaRPr lang="es-CO"/>
        </a:p>
      </dgm:t>
    </dgm:pt>
    <dgm:pt modelId="{EDD13952-E1F9-469D-BC85-288762633AC6}" type="sibTrans" cxnId="{AFC60BCC-C633-48A9-B208-EDC2BA1207BD}">
      <dgm:prSet/>
      <dgm:spPr/>
      <dgm:t>
        <a:bodyPr/>
        <a:lstStyle/>
        <a:p>
          <a:endParaRPr lang="es-CO"/>
        </a:p>
      </dgm:t>
    </dgm:pt>
    <dgm:pt modelId="{C9183F0C-7649-4CBA-97C3-7E462C05127A}">
      <dgm:prSet custT="1"/>
      <dgm:spPr>
        <a:ln>
          <a:solidFill>
            <a:srgbClr val="FFC000"/>
          </a:solidFill>
        </a:ln>
      </dgm:spPr>
      <dgm:t>
        <a:bodyPr/>
        <a:lstStyle/>
        <a:p>
          <a:r>
            <a:rPr lang="es-ES" sz="1500" b="1" dirty="0"/>
            <a:t>Doctrina Contable</a:t>
          </a:r>
          <a:endParaRPr lang="es-CO" sz="1500" b="1" dirty="0"/>
        </a:p>
      </dgm:t>
    </dgm:pt>
    <dgm:pt modelId="{E8519AE4-1E88-4C63-B5F8-AE2B59651331}" type="sibTrans" cxnId="{F4F3BD7E-B2A1-4D04-81BC-52AF6E6E5F00}">
      <dgm:prSet/>
      <dgm:spPr/>
      <dgm:t>
        <a:bodyPr/>
        <a:lstStyle/>
        <a:p>
          <a:endParaRPr lang="es-CO"/>
        </a:p>
      </dgm:t>
    </dgm:pt>
    <dgm:pt modelId="{96344789-17A7-4C9C-83E2-B96D98ADC68F}" type="parTrans" cxnId="{F4F3BD7E-B2A1-4D04-81BC-52AF6E6E5F00}">
      <dgm:prSet/>
      <dgm:spPr/>
      <dgm:t>
        <a:bodyPr/>
        <a:lstStyle/>
        <a:p>
          <a:endParaRPr lang="es-CO"/>
        </a:p>
      </dgm:t>
    </dgm:pt>
    <dgm:pt modelId="{A3EA67F6-418B-4F23-A87D-79A776D59CC7}">
      <dgm:prSet custT="1"/>
      <dgm:spPr>
        <a:ln>
          <a:solidFill>
            <a:srgbClr val="0033FF"/>
          </a:solidFill>
        </a:ln>
      </dgm:spPr>
      <dgm:t>
        <a:bodyPr/>
        <a:lstStyle/>
        <a:p>
          <a:r>
            <a:rPr lang="es-ES" sz="1400" b="1" dirty="0"/>
            <a:t>Marco Normativo para Empresas que Cotizan en el Mercado de Valores</a:t>
          </a:r>
        </a:p>
        <a:p>
          <a:r>
            <a:rPr lang="es-ES" sz="1200" b="1" dirty="0">
              <a:solidFill>
                <a:prstClr val="black"/>
              </a:solidFill>
              <a:latin typeface="Calibri"/>
              <a:ea typeface="+mn-ea"/>
              <a:cs typeface="+mn-cs"/>
            </a:rPr>
            <a:t>(Res</a:t>
          </a:r>
          <a:r>
            <a:rPr lang="es-ES" sz="1200" b="1" dirty="0">
              <a:solidFill>
                <a:prstClr val="black"/>
              </a:solidFill>
              <a:latin typeface="+mn-lt"/>
              <a:ea typeface="+mn-ea"/>
              <a:cs typeface="+mn-cs"/>
            </a:rPr>
            <a:t>. 743/13 </a:t>
          </a:r>
          <a:r>
            <a:rPr lang="es-ES" sz="1200" b="1" dirty="0">
              <a:solidFill>
                <a:prstClr val="black"/>
              </a:solidFill>
              <a:latin typeface="Calibri"/>
              <a:ea typeface="+mn-ea"/>
              <a:cs typeface="+mn-cs"/>
            </a:rPr>
            <a:t>y modificaciones)</a:t>
          </a:r>
          <a:endParaRPr lang="es-ES" sz="1600" b="1" dirty="0"/>
        </a:p>
      </dgm:t>
    </dgm:pt>
    <dgm:pt modelId="{E1AE7643-0FF1-470C-ABE3-F3B1B30EE83C}" type="sibTrans" cxnId="{E386391F-8724-4370-9646-3A9CFC01D67E}">
      <dgm:prSet/>
      <dgm:spPr/>
      <dgm:t>
        <a:bodyPr/>
        <a:lstStyle/>
        <a:p>
          <a:endParaRPr lang="es-CO"/>
        </a:p>
      </dgm:t>
    </dgm:pt>
    <dgm:pt modelId="{1C71C107-E4DF-4429-B444-0786FDD94FA8}" type="parTrans" cxnId="{E386391F-8724-4370-9646-3A9CFC01D67E}">
      <dgm:prSet/>
      <dgm:spPr>
        <a:ln>
          <a:solidFill>
            <a:schemeClr val="accent2">
              <a:lumMod val="50000"/>
            </a:schemeClr>
          </a:solidFill>
        </a:ln>
      </dgm:spPr>
      <dgm:t>
        <a:bodyPr/>
        <a:lstStyle/>
        <a:p>
          <a:endParaRPr lang="es-CO"/>
        </a:p>
      </dgm:t>
    </dgm:pt>
    <dgm:pt modelId="{EEFC9246-7D57-4B09-9691-588C5BB0002E}" type="pres">
      <dgm:prSet presAssocID="{C7DF33F3-1889-4722-B558-96B6DE98491D}" presName="hierChild1" presStyleCnt="0">
        <dgm:presLayoutVars>
          <dgm:orgChart val="1"/>
          <dgm:chPref val="1"/>
          <dgm:dir/>
          <dgm:animOne val="branch"/>
          <dgm:animLvl val="lvl"/>
          <dgm:resizeHandles/>
        </dgm:presLayoutVars>
      </dgm:prSet>
      <dgm:spPr/>
    </dgm:pt>
    <dgm:pt modelId="{83B14A27-09DD-4C7A-A4B0-24B3D0FC37E7}" type="pres">
      <dgm:prSet presAssocID="{CB165148-5BF6-4A63-93C4-7240E03F027D}" presName="hierRoot1" presStyleCnt="0">
        <dgm:presLayoutVars>
          <dgm:hierBranch val="init"/>
        </dgm:presLayoutVars>
      </dgm:prSet>
      <dgm:spPr/>
    </dgm:pt>
    <dgm:pt modelId="{2A289F89-6A7A-4805-8F16-FBA319A47B9E}" type="pres">
      <dgm:prSet presAssocID="{CB165148-5BF6-4A63-93C4-7240E03F027D}" presName="rootComposite1" presStyleCnt="0"/>
      <dgm:spPr/>
    </dgm:pt>
    <dgm:pt modelId="{FA464BBD-B6F8-4145-9C00-006FC15943E0}" type="pres">
      <dgm:prSet presAssocID="{CB165148-5BF6-4A63-93C4-7240E03F027D}" presName="rootText1" presStyleLbl="node0" presStyleIdx="0" presStyleCnt="1" custAng="10800000" custFlipVert="1" custScaleX="1239835" custScaleY="181564" custLinFactNeighborX="7822" custLinFactNeighborY="17673">
        <dgm:presLayoutVars>
          <dgm:chPref val="3"/>
        </dgm:presLayoutVars>
      </dgm:prSet>
      <dgm:spPr/>
    </dgm:pt>
    <dgm:pt modelId="{FDA2B14B-F2AE-427A-962C-133C30E9B2D2}" type="pres">
      <dgm:prSet presAssocID="{CB165148-5BF6-4A63-93C4-7240E03F027D}" presName="rootConnector1" presStyleLbl="node1" presStyleIdx="0" presStyleCnt="0"/>
      <dgm:spPr/>
    </dgm:pt>
    <dgm:pt modelId="{3DCF0A09-BCF3-4FA0-8222-C1C8A1F6D539}" type="pres">
      <dgm:prSet presAssocID="{CB165148-5BF6-4A63-93C4-7240E03F027D}" presName="hierChild2" presStyleCnt="0"/>
      <dgm:spPr/>
    </dgm:pt>
    <dgm:pt modelId="{EB49B74E-7FD2-460E-A8A1-736671CD6DE3}" type="pres">
      <dgm:prSet presAssocID="{A191E3D8-130C-451C-BAD4-943436F60AAB}" presName="Name37" presStyleLbl="parChTrans1D2" presStyleIdx="0" presStyleCnt="1"/>
      <dgm:spPr/>
    </dgm:pt>
    <dgm:pt modelId="{6AF95C16-665F-4316-9E92-D9AE7B5C3A1D}" type="pres">
      <dgm:prSet presAssocID="{1C97AA97-7EA5-471B-95B1-97E650C6F324}" presName="hierRoot2" presStyleCnt="0">
        <dgm:presLayoutVars>
          <dgm:hierBranch val="init"/>
        </dgm:presLayoutVars>
      </dgm:prSet>
      <dgm:spPr/>
    </dgm:pt>
    <dgm:pt modelId="{1B081F99-675E-4884-92C3-8EF5EDB78376}" type="pres">
      <dgm:prSet presAssocID="{1C97AA97-7EA5-471B-95B1-97E650C6F324}" presName="rootComposite" presStyleCnt="0"/>
      <dgm:spPr/>
    </dgm:pt>
    <dgm:pt modelId="{4122E936-C2A2-4036-8E54-206732487EA8}" type="pres">
      <dgm:prSet presAssocID="{1C97AA97-7EA5-471B-95B1-97E650C6F324}" presName="rootText" presStyleLbl="node2" presStyleIdx="0" presStyleCnt="1" custAng="10800000" custFlipVert="1" custScaleX="287541" custScaleY="55403" custLinFactX="-100000" custLinFactNeighborX="-102383" custLinFactNeighborY="-2925">
        <dgm:presLayoutVars>
          <dgm:chPref val="3"/>
        </dgm:presLayoutVars>
      </dgm:prSet>
      <dgm:spPr/>
    </dgm:pt>
    <dgm:pt modelId="{278A08EB-4DCB-4B14-B814-429799919CB5}" type="pres">
      <dgm:prSet presAssocID="{1C97AA97-7EA5-471B-95B1-97E650C6F324}" presName="rootConnector" presStyleLbl="node2" presStyleIdx="0" presStyleCnt="1"/>
      <dgm:spPr/>
    </dgm:pt>
    <dgm:pt modelId="{7AE6D894-89F5-4AF1-AAEA-C0433FFFF2CE}" type="pres">
      <dgm:prSet presAssocID="{1C97AA97-7EA5-471B-95B1-97E650C6F324}" presName="hierChild4" presStyleCnt="0"/>
      <dgm:spPr/>
    </dgm:pt>
    <dgm:pt modelId="{4E3B11B5-1C6C-4AAE-A569-C6CCA28720C7}" type="pres">
      <dgm:prSet presAssocID="{3DC0FA5D-7A29-4E9C-B478-1DDB0B79D97A}" presName="Name37" presStyleLbl="parChTrans1D3" presStyleIdx="0" presStyleCnt="3"/>
      <dgm:spPr/>
    </dgm:pt>
    <dgm:pt modelId="{8F1B38E6-A0D9-435B-AE05-077DB469D345}" type="pres">
      <dgm:prSet presAssocID="{2792BD21-AAC5-4DC7-8514-56BC573F732C}" presName="hierRoot2" presStyleCnt="0">
        <dgm:presLayoutVars>
          <dgm:hierBranch val="init"/>
        </dgm:presLayoutVars>
      </dgm:prSet>
      <dgm:spPr/>
    </dgm:pt>
    <dgm:pt modelId="{15991022-3CEF-48FB-99DE-8F00E89827D9}" type="pres">
      <dgm:prSet presAssocID="{2792BD21-AAC5-4DC7-8514-56BC573F732C}" presName="rootComposite" presStyleCnt="0"/>
      <dgm:spPr/>
    </dgm:pt>
    <dgm:pt modelId="{34EF90F1-BD74-4EAE-9527-FCA8D1B5C0DE}" type="pres">
      <dgm:prSet presAssocID="{2792BD21-AAC5-4DC7-8514-56BC573F732C}" presName="rootText" presStyleLbl="node3" presStyleIdx="0" presStyleCnt="3" custScaleX="370433" custScaleY="180833">
        <dgm:presLayoutVars>
          <dgm:chPref val="3"/>
        </dgm:presLayoutVars>
      </dgm:prSet>
      <dgm:spPr/>
    </dgm:pt>
    <dgm:pt modelId="{C8046A26-27C5-41F6-9833-357A36D775BD}" type="pres">
      <dgm:prSet presAssocID="{2792BD21-AAC5-4DC7-8514-56BC573F732C}" presName="rootConnector" presStyleLbl="node3" presStyleIdx="0" presStyleCnt="3"/>
      <dgm:spPr/>
    </dgm:pt>
    <dgm:pt modelId="{FC50FDD2-49B2-4766-9AAA-B3CDFE978E64}" type="pres">
      <dgm:prSet presAssocID="{2792BD21-AAC5-4DC7-8514-56BC573F732C}" presName="hierChild4" presStyleCnt="0"/>
      <dgm:spPr/>
    </dgm:pt>
    <dgm:pt modelId="{30A45ED6-9E41-4847-93CC-1305468B850D}" type="pres">
      <dgm:prSet presAssocID="{F8AA064A-AC18-4C8A-AE32-975698833A24}" presName="Name37" presStyleLbl="parChTrans1D4" presStyleIdx="0" presStyleCnt="23"/>
      <dgm:spPr/>
    </dgm:pt>
    <dgm:pt modelId="{C8BE63C3-FA95-4516-A185-536D847B5D5B}" type="pres">
      <dgm:prSet presAssocID="{CF50F48F-B7BB-403C-B22A-39C751DB4DE0}" presName="hierRoot2" presStyleCnt="0">
        <dgm:presLayoutVars>
          <dgm:hierBranch val="init"/>
        </dgm:presLayoutVars>
      </dgm:prSet>
      <dgm:spPr/>
    </dgm:pt>
    <dgm:pt modelId="{CEDE8236-CCC4-4125-B83C-328A155AFB57}" type="pres">
      <dgm:prSet presAssocID="{CF50F48F-B7BB-403C-B22A-39C751DB4DE0}" presName="rootComposite" presStyleCnt="0"/>
      <dgm:spPr/>
    </dgm:pt>
    <dgm:pt modelId="{352B7EDC-65AE-49EB-A6FD-81DCA797E39A}" type="pres">
      <dgm:prSet presAssocID="{CF50F48F-B7BB-403C-B22A-39C751DB4DE0}" presName="rootText" presStyleLbl="node4" presStyleIdx="0" presStyleCnt="23" custScaleX="247218" custLinFactNeighborX="-29729" custLinFactNeighborY="1081">
        <dgm:presLayoutVars>
          <dgm:chPref val="3"/>
        </dgm:presLayoutVars>
      </dgm:prSet>
      <dgm:spPr/>
    </dgm:pt>
    <dgm:pt modelId="{54981E28-CBA8-44DB-80C3-A6C384E4FC51}" type="pres">
      <dgm:prSet presAssocID="{CF50F48F-B7BB-403C-B22A-39C751DB4DE0}" presName="rootConnector" presStyleLbl="node4" presStyleIdx="0" presStyleCnt="23"/>
      <dgm:spPr/>
    </dgm:pt>
    <dgm:pt modelId="{D3EAE6E5-0D42-47CA-B2E9-426A30D0927E}" type="pres">
      <dgm:prSet presAssocID="{CF50F48F-B7BB-403C-B22A-39C751DB4DE0}" presName="hierChild4" presStyleCnt="0"/>
      <dgm:spPr/>
    </dgm:pt>
    <dgm:pt modelId="{126CDADD-60DC-455C-9C6B-220DB30904BC}" type="pres">
      <dgm:prSet presAssocID="{CF50F48F-B7BB-403C-B22A-39C751DB4DE0}" presName="hierChild5" presStyleCnt="0"/>
      <dgm:spPr/>
    </dgm:pt>
    <dgm:pt modelId="{681FEDB9-AE82-4B91-B179-CC32E7E8DF6C}" type="pres">
      <dgm:prSet presAssocID="{59A2AB7B-8630-4509-BE20-6718788BA57E}" presName="Name37" presStyleLbl="parChTrans1D4" presStyleIdx="1" presStyleCnt="23"/>
      <dgm:spPr/>
    </dgm:pt>
    <dgm:pt modelId="{2E3D1839-8167-4956-A7CE-C8D0FF46D32A}" type="pres">
      <dgm:prSet presAssocID="{F61FA0A9-6220-4263-AA08-67F5E8C52899}" presName="hierRoot2" presStyleCnt="0">
        <dgm:presLayoutVars>
          <dgm:hierBranch val="init"/>
        </dgm:presLayoutVars>
      </dgm:prSet>
      <dgm:spPr/>
    </dgm:pt>
    <dgm:pt modelId="{7BB78A7D-26F7-4662-AC29-6D78C3F88CFD}" type="pres">
      <dgm:prSet presAssocID="{F61FA0A9-6220-4263-AA08-67F5E8C52899}" presName="rootComposite" presStyleCnt="0"/>
      <dgm:spPr/>
    </dgm:pt>
    <dgm:pt modelId="{092E42F3-2386-48FF-9F8C-62102CB1EBE8}" type="pres">
      <dgm:prSet presAssocID="{F61FA0A9-6220-4263-AA08-67F5E8C52899}" presName="rootText" presStyleLbl="node4" presStyleIdx="1" presStyleCnt="23" custScaleX="247218" custLinFactNeighborX="-29729" custLinFactNeighborY="1081">
        <dgm:presLayoutVars>
          <dgm:chPref val="3"/>
        </dgm:presLayoutVars>
      </dgm:prSet>
      <dgm:spPr/>
    </dgm:pt>
    <dgm:pt modelId="{968058AD-6832-4DC1-BC95-E39144234DF8}" type="pres">
      <dgm:prSet presAssocID="{F61FA0A9-6220-4263-AA08-67F5E8C52899}" presName="rootConnector" presStyleLbl="node4" presStyleIdx="1" presStyleCnt="23"/>
      <dgm:spPr/>
    </dgm:pt>
    <dgm:pt modelId="{FC05866A-C8CC-4D04-9154-9C961231FACA}" type="pres">
      <dgm:prSet presAssocID="{F61FA0A9-6220-4263-AA08-67F5E8C52899}" presName="hierChild4" presStyleCnt="0"/>
      <dgm:spPr/>
    </dgm:pt>
    <dgm:pt modelId="{2549E797-8EF9-4850-BAEC-7300B55DA99C}" type="pres">
      <dgm:prSet presAssocID="{F61FA0A9-6220-4263-AA08-67F5E8C52899}" presName="hierChild5" presStyleCnt="0"/>
      <dgm:spPr/>
    </dgm:pt>
    <dgm:pt modelId="{A29C3C1F-0159-4B0A-939C-5B7BD5AE08F5}" type="pres">
      <dgm:prSet presAssocID="{20DE32FF-54D2-4CE9-8BD0-63579B12DF57}" presName="Name37" presStyleLbl="parChTrans1D4" presStyleIdx="2" presStyleCnt="23"/>
      <dgm:spPr/>
    </dgm:pt>
    <dgm:pt modelId="{5EF83DFE-2B7B-48EC-B1C5-D10D35204CDA}" type="pres">
      <dgm:prSet presAssocID="{D40AE4A0-3AAA-4D05-99A7-F7C31519930C}" presName="hierRoot2" presStyleCnt="0">
        <dgm:presLayoutVars>
          <dgm:hierBranch val="init"/>
        </dgm:presLayoutVars>
      </dgm:prSet>
      <dgm:spPr/>
    </dgm:pt>
    <dgm:pt modelId="{C2AE5B5A-6CD6-4C3D-98BC-DDC66A0D7E25}" type="pres">
      <dgm:prSet presAssocID="{D40AE4A0-3AAA-4D05-99A7-F7C31519930C}" presName="rootComposite" presStyleCnt="0"/>
      <dgm:spPr/>
    </dgm:pt>
    <dgm:pt modelId="{ECF30D6C-E516-44B5-8B8D-C3285881D3AA}" type="pres">
      <dgm:prSet presAssocID="{D40AE4A0-3AAA-4D05-99A7-F7C31519930C}" presName="rootText" presStyleLbl="node4" presStyleIdx="2" presStyleCnt="23" custScaleX="249520" custLinFactNeighborX="-29839" custLinFactNeighborY="-6691">
        <dgm:presLayoutVars>
          <dgm:chPref val="3"/>
        </dgm:presLayoutVars>
      </dgm:prSet>
      <dgm:spPr/>
    </dgm:pt>
    <dgm:pt modelId="{262B9352-F126-4C46-A619-4D53AABBC61D}" type="pres">
      <dgm:prSet presAssocID="{D40AE4A0-3AAA-4D05-99A7-F7C31519930C}" presName="rootConnector" presStyleLbl="node4" presStyleIdx="2" presStyleCnt="23"/>
      <dgm:spPr/>
    </dgm:pt>
    <dgm:pt modelId="{DBE54000-B399-4860-9867-7AF3AF8F10FF}" type="pres">
      <dgm:prSet presAssocID="{D40AE4A0-3AAA-4D05-99A7-F7C31519930C}" presName="hierChild4" presStyleCnt="0"/>
      <dgm:spPr/>
    </dgm:pt>
    <dgm:pt modelId="{70D095E1-F122-4BDA-8CE6-7E116B33C350}" type="pres">
      <dgm:prSet presAssocID="{D40AE4A0-3AAA-4D05-99A7-F7C31519930C}" presName="hierChild5" presStyleCnt="0"/>
      <dgm:spPr/>
    </dgm:pt>
    <dgm:pt modelId="{17DA0876-FBD7-45D3-90E4-20CBB100787D}" type="pres">
      <dgm:prSet presAssocID="{75218083-F8F1-4E16-B110-3EE625654741}" presName="Name37" presStyleLbl="parChTrans1D4" presStyleIdx="3" presStyleCnt="23"/>
      <dgm:spPr/>
    </dgm:pt>
    <dgm:pt modelId="{133BBBA8-98BE-45D2-A115-01052DE6F5A8}" type="pres">
      <dgm:prSet presAssocID="{6DDF5E7E-784D-46C9-AF46-D5F3A17D5364}" presName="hierRoot2" presStyleCnt="0">
        <dgm:presLayoutVars>
          <dgm:hierBranch val="init"/>
        </dgm:presLayoutVars>
      </dgm:prSet>
      <dgm:spPr/>
    </dgm:pt>
    <dgm:pt modelId="{82326336-3140-4FB0-9F13-6336B31B65B8}" type="pres">
      <dgm:prSet presAssocID="{6DDF5E7E-784D-46C9-AF46-D5F3A17D5364}" presName="rootComposite" presStyleCnt="0"/>
      <dgm:spPr/>
    </dgm:pt>
    <dgm:pt modelId="{FB6CE35E-3836-413B-AFC6-521F4355047B}" type="pres">
      <dgm:prSet presAssocID="{6DDF5E7E-784D-46C9-AF46-D5F3A17D5364}" presName="rootText" presStyleLbl="node4" presStyleIdx="3" presStyleCnt="23" custScaleX="247218" custLinFactNeighborX="-29729" custLinFactNeighborY="1081">
        <dgm:presLayoutVars>
          <dgm:chPref val="3"/>
        </dgm:presLayoutVars>
      </dgm:prSet>
      <dgm:spPr/>
    </dgm:pt>
    <dgm:pt modelId="{12C225EF-0CC9-4B84-BAC0-A97C6FA1447E}" type="pres">
      <dgm:prSet presAssocID="{6DDF5E7E-784D-46C9-AF46-D5F3A17D5364}" presName="rootConnector" presStyleLbl="node4" presStyleIdx="3" presStyleCnt="23"/>
      <dgm:spPr/>
    </dgm:pt>
    <dgm:pt modelId="{3C509D5C-49D6-47D9-9565-84337FAD1DA0}" type="pres">
      <dgm:prSet presAssocID="{6DDF5E7E-784D-46C9-AF46-D5F3A17D5364}" presName="hierChild4" presStyleCnt="0"/>
      <dgm:spPr/>
    </dgm:pt>
    <dgm:pt modelId="{A66C20C9-5D39-4070-9106-4D8A42392CC9}" type="pres">
      <dgm:prSet presAssocID="{6DDF5E7E-784D-46C9-AF46-D5F3A17D5364}" presName="hierChild5" presStyleCnt="0"/>
      <dgm:spPr/>
    </dgm:pt>
    <dgm:pt modelId="{99C17E94-EE94-491C-AF12-C6421D6776A2}" type="pres">
      <dgm:prSet presAssocID="{5F93B434-F68D-4A6D-A345-FA8521C11FE2}" presName="Name37" presStyleLbl="parChTrans1D4" presStyleIdx="4" presStyleCnt="23"/>
      <dgm:spPr/>
    </dgm:pt>
    <dgm:pt modelId="{4F01B383-60B2-4BEA-94E3-719A4A90D0D3}" type="pres">
      <dgm:prSet presAssocID="{B629B40B-C17A-4EAC-B59B-E5D9911F9CA7}" presName="hierRoot2" presStyleCnt="0">
        <dgm:presLayoutVars>
          <dgm:hierBranch val="init"/>
        </dgm:presLayoutVars>
      </dgm:prSet>
      <dgm:spPr/>
    </dgm:pt>
    <dgm:pt modelId="{FC7268D6-5341-400B-924A-C38F3ADE23F1}" type="pres">
      <dgm:prSet presAssocID="{B629B40B-C17A-4EAC-B59B-E5D9911F9CA7}" presName="rootComposite" presStyleCnt="0"/>
      <dgm:spPr/>
    </dgm:pt>
    <dgm:pt modelId="{561A6F45-6EFC-459D-949C-F334622F1B87}" type="pres">
      <dgm:prSet presAssocID="{B629B40B-C17A-4EAC-B59B-E5D9911F9CA7}" presName="rootText" presStyleLbl="node4" presStyleIdx="4" presStyleCnt="23" custScaleX="247218" custLinFactNeighborX="-29729" custLinFactNeighborY="1081">
        <dgm:presLayoutVars>
          <dgm:chPref val="3"/>
        </dgm:presLayoutVars>
      </dgm:prSet>
      <dgm:spPr/>
    </dgm:pt>
    <dgm:pt modelId="{444FD6B7-DE33-4CE7-9386-AAC5C8BF32C4}" type="pres">
      <dgm:prSet presAssocID="{B629B40B-C17A-4EAC-B59B-E5D9911F9CA7}" presName="rootConnector" presStyleLbl="node4" presStyleIdx="4" presStyleCnt="23"/>
      <dgm:spPr/>
    </dgm:pt>
    <dgm:pt modelId="{E86F21AE-21AF-4A49-8909-3FD9DCCAEA7E}" type="pres">
      <dgm:prSet presAssocID="{B629B40B-C17A-4EAC-B59B-E5D9911F9CA7}" presName="hierChild4" presStyleCnt="0"/>
      <dgm:spPr/>
    </dgm:pt>
    <dgm:pt modelId="{55229643-7CB3-42AD-90A3-E0013A8C596B}" type="pres">
      <dgm:prSet presAssocID="{B629B40B-C17A-4EAC-B59B-E5D9911F9CA7}" presName="hierChild5" presStyleCnt="0"/>
      <dgm:spPr/>
    </dgm:pt>
    <dgm:pt modelId="{F4A112AE-2BD0-495E-B4F9-31C380CF18E5}" type="pres">
      <dgm:prSet presAssocID="{4922207B-E3D9-4C9E-97FD-973F8CB6E881}" presName="Name37" presStyleLbl="parChTrans1D4" presStyleIdx="5" presStyleCnt="23"/>
      <dgm:spPr/>
    </dgm:pt>
    <dgm:pt modelId="{E689B9DD-E288-4DD9-8993-050361380765}" type="pres">
      <dgm:prSet presAssocID="{6D19F0BA-7D5F-4E03-9304-97382CE2E5D8}" presName="hierRoot2" presStyleCnt="0">
        <dgm:presLayoutVars>
          <dgm:hierBranch val="init"/>
        </dgm:presLayoutVars>
      </dgm:prSet>
      <dgm:spPr/>
    </dgm:pt>
    <dgm:pt modelId="{D5D4C0FB-0D41-4B2A-84BF-29FD17EC71B5}" type="pres">
      <dgm:prSet presAssocID="{6D19F0BA-7D5F-4E03-9304-97382CE2E5D8}" presName="rootComposite" presStyleCnt="0"/>
      <dgm:spPr/>
    </dgm:pt>
    <dgm:pt modelId="{3B0650FB-6E04-44EC-B632-575B5545B574}" type="pres">
      <dgm:prSet presAssocID="{6D19F0BA-7D5F-4E03-9304-97382CE2E5D8}" presName="rootText" presStyleLbl="node4" presStyleIdx="5" presStyleCnt="23" custScaleX="247218" custScaleY="258860" custLinFactNeighborX="-29025" custLinFactNeighborY="-8233">
        <dgm:presLayoutVars>
          <dgm:chPref val="3"/>
        </dgm:presLayoutVars>
      </dgm:prSet>
      <dgm:spPr/>
    </dgm:pt>
    <dgm:pt modelId="{B4630598-4C5D-4D17-963C-39638040484D}" type="pres">
      <dgm:prSet presAssocID="{6D19F0BA-7D5F-4E03-9304-97382CE2E5D8}" presName="rootConnector" presStyleLbl="node4" presStyleIdx="5" presStyleCnt="23"/>
      <dgm:spPr/>
    </dgm:pt>
    <dgm:pt modelId="{95584764-3DD1-4326-950C-8C2485A70BD6}" type="pres">
      <dgm:prSet presAssocID="{6D19F0BA-7D5F-4E03-9304-97382CE2E5D8}" presName="hierChild4" presStyleCnt="0"/>
      <dgm:spPr/>
    </dgm:pt>
    <dgm:pt modelId="{D3E81999-92B9-4189-972E-99ADF3763018}" type="pres">
      <dgm:prSet presAssocID="{6D19F0BA-7D5F-4E03-9304-97382CE2E5D8}" presName="hierChild5" presStyleCnt="0"/>
      <dgm:spPr/>
    </dgm:pt>
    <dgm:pt modelId="{0B381F4C-F58C-44DC-A900-676C018302FA}" type="pres">
      <dgm:prSet presAssocID="{2792BD21-AAC5-4DC7-8514-56BC573F732C}" presName="hierChild5" presStyleCnt="0"/>
      <dgm:spPr/>
    </dgm:pt>
    <dgm:pt modelId="{6295542A-6A31-472C-889E-0411FD12764E}" type="pres">
      <dgm:prSet presAssocID="{3923460F-1E5D-4B03-BC84-3C840F30BE50}" presName="Name37" presStyleLbl="parChTrans1D3" presStyleIdx="1" presStyleCnt="3"/>
      <dgm:spPr/>
    </dgm:pt>
    <dgm:pt modelId="{5E34286A-408F-4182-BAD8-33BE00CFB704}" type="pres">
      <dgm:prSet presAssocID="{8947E0D6-8E29-4585-B2B2-64309D5041E9}" presName="hierRoot2" presStyleCnt="0">
        <dgm:presLayoutVars>
          <dgm:hierBranch val="init"/>
        </dgm:presLayoutVars>
      </dgm:prSet>
      <dgm:spPr/>
    </dgm:pt>
    <dgm:pt modelId="{3B99D0C7-38E2-4BBF-BF41-C1BB200D1D5D}" type="pres">
      <dgm:prSet presAssocID="{8947E0D6-8E29-4585-B2B2-64309D5041E9}" presName="rootComposite" presStyleCnt="0"/>
      <dgm:spPr/>
    </dgm:pt>
    <dgm:pt modelId="{E0642E34-9CE9-406F-81BD-9EC2549FF197}" type="pres">
      <dgm:prSet presAssocID="{8947E0D6-8E29-4585-B2B2-64309D5041E9}" presName="rootText" presStyleLbl="node3" presStyleIdx="1" presStyleCnt="3" custScaleX="433498" custScaleY="180833">
        <dgm:presLayoutVars>
          <dgm:chPref val="3"/>
        </dgm:presLayoutVars>
      </dgm:prSet>
      <dgm:spPr/>
    </dgm:pt>
    <dgm:pt modelId="{FF0D2295-21CC-49FD-82B5-A5AB9441A799}" type="pres">
      <dgm:prSet presAssocID="{8947E0D6-8E29-4585-B2B2-64309D5041E9}" presName="rootConnector" presStyleLbl="node3" presStyleIdx="1" presStyleCnt="3"/>
      <dgm:spPr/>
    </dgm:pt>
    <dgm:pt modelId="{46C7C9D6-68E8-46C6-83BC-706624BF8C78}" type="pres">
      <dgm:prSet presAssocID="{8947E0D6-8E29-4585-B2B2-64309D5041E9}" presName="hierChild4" presStyleCnt="0"/>
      <dgm:spPr/>
    </dgm:pt>
    <dgm:pt modelId="{EF22F562-3881-4912-A249-BFD1A0AF85C0}" type="pres">
      <dgm:prSet presAssocID="{2C262D12-3ACC-426F-A045-73A87A05D5EA}" presName="Name37" presStyleLbl="parChTrans1D4" presStyleIdx="6" presStyleCnt="23"/>
      <dgm:spPr/>
    </dgm:pt>
    <dgm:pt modelId="{51C745BE-2634-4F7A-9E1A-F7608C13200F}" type="pres">
      <dgm:prSet presAssocID="{CE7C1E0B-20AE-4061-99E5-FBE3BDF5581A}" presName="hierRoot2" presStyleCnt="0">
        <dgm:presLayoutVars>
          <dgm:hierBranch val="init"/>
        </dgm:presLayoutVars>
      </dgm:prSet>
      <dgm:spPr/>
    </dgm:pt>
    <dgm:pt modelId="{5F95A6FE-8E9F-445B-9EA1-33284BA70960}" type="pres">
      <dgm:prSet presAssocID="{CE7C1E0B-20AE-4061-99E5-FBE3BDF5581A}" presName="rootComposite" presStyleCnt="0"/>
      <dgm:spPr/>
    </dgm:pt>
    <dgm:pt modelId="{99DF0269-13D1-43B1-A2B8-BDD10D2E1CB1}" type="pres">
      <dgm:prSet presAssocID="{CE7C1E0B-20AE-4061-99E5-FBE3BDF5581A}" presName="rootText" presStyleLbl="node4" presStyleIdx="6" presStyleCnt="23" custScaleX="152577">
        <dgm:presLayoutVars>
          <dgm:chPref val="3"/>
        </dgm:presLayoutVars>
      </dgm:prSet>
      <dgm:spPr/>
    </dgm:pt>
    <dgm:pt modelId="{63DDEC8A-930F-4914-BA99-E3B2A784153D}" type="pres">
      <dgm:prSet presAssocID="{CE7C1E0B-20AE-4061-99E5-FBE3BDF5581A}" presName="rootConnector" presStyleLbl="node4" presStyleIdx="6" presStyleCnt="23"/>
      <dgm:spPr/>
    </dgm:pt>
    <dgm:pt modelId="{47B0F80A-609C-480D-A6FB-5B943DDE9298}" type="pres">
      <dgm:prSet presAssocID="{CE7C1E0B-20AE-4061-99E5-FBE3BDF5581A}" presName="hierChild4" presStyleCnt="0"/>
      <dgm:spPr/>
    </dgm:pt>
    <dgm:pt modelId="{783C0C24-0B35-4C2A-BB67-76B64D125A63}" type="pres">
      <dgm:prSet presAssocID="{2E518784-B93A-4989-8574-33566078200F}" presName="Name37" presStyleLbl="parChTrans1D4" presStyleIdx="7" presStyleCnt="23"/>
      <dgm:spPr/>
    </dgm:pt>
    <dgm:pt modelId="{1894BE43-3DA8-4A7A-983F-4FB6514F0639}" type="pres">
      <dgm:prSet presAssocID="{6ED6BCAC-C566-4597-8DDC-2084209397A3}" presName="hierRoot2" presStyleCnt="0">
        <dgm:presLayoutVars>
          <dgm:hierBranch val="init"/>
        </dgm:presLayoutVars>
      </dgm:prSet>
      <dgm:spPr/>
    </dgm:pt>
    <dgm:pt modelId="{1EC7D5F7-F620-4EF6-BEFB-80AD71C777A6}" type="pres">
      <dgm:prSet presAssocID="{6ED6BCAC-C566-4597-8DDC-2084209397A3}" presName="rootComposite" presStyleCnt="0"/>
      <dgm:spPr/>
    </dgm:pt>
    <dgm:pt modelId="{13D97E7C-7531-493C-8CE4-09290EF389B6}" type="pres">
      <dgm:prSet presAssocID="{6ED6BCAC-C566-4597-8DDC-2084209397A3}" presName="rootText" presStyleLbl="node4" presStyleIdx="7" presStyleCnt="23" custScaleX="138691" custLinFactNeighborX="1012" custLinFactNeighborY="5065">
        <dgm:presLayoutVars>
          <dgm:chPref val="3"/>
        </dgm:presLayoutVars>
      </dgm:prSet>
      <dgm:spPr/>
    </dgm:pt>
    <dgm:pt modelId="{843002EC-18AD-43C5-B356-557C1CD15DBA}" type="pres">
      <dgm:prSet presAssocID="{6ED6BCAC-C566-4597-8DDC-2084209397A3}" presName="rootConnector" presStyleLbl="node4" presStyleIdx="7" presStyleCnt="23"/>
      <dgm:spPr/>
    </dgm:pt>
    <dgm:pt modelId="{A0DEEEBE-D506-4594-8AF4-D6553CADCE80}" type="pres">
      <dgm:prSet presAssocID="{6ED6BCAC-C566-4597-8DDC-2084209397A3}" presName="hierChild4" presStyleCnt="0"/>
      <dgm:spPr/>
    </dgm:pt>
    <dgm:pt modelId="{10F9E3B9-3C4D-4402-B00C-C646F367DE16}" type="pres">
      <dgm:prSet presAssocID="{6ED6BCAC-C566-4597-8DDC-2084209397A3}" presName="hierChild5" presStyleCnt="0"/>
      <dgm:spPr/>
    </dgm:pt>
    <dgm:pt modelId="{4C7E87A8-6886-44D2-89E2-735059A62F05}" type="pres">
      <dgm:prSet presAssocID="{9B40879D-5DBF-4776-AC3F-0F69812B37DB}" presName="Name37" presStyleLbl="parChTrans1D4" presStyleIdx="8" presStyleCnt="23"/>
      <dgm:spPr/>
    </dgm:pt>
    <dgm:pt modelId="{F3B45569-3853-4EE5-9A3C-8F81B90FAA72}" type="pres">
      <dgm:prSet presAssocID="{682542BA-590E-484D-A6F9-4753D91A2284}" presName="hierRoot2" presStyleCnt="0">
        <dgm:presLayoutVars>
          <dgm:hierBranch val="init"/>
        </dgm:presLayoutVars>
      </dgm:prSet>
      <dgm:spPr/>
    </dgm:pt>
    <dgm:pt modelId="{9C1BF3AA-AA89-4748-8946-C92ED778EC7B}" type="pres">
      <dgm:prSet presAssocID="{682542BA-590E-484D-A6F9-4753D91A2284}" presName="rootComposite" presStyleCnt="0"/>
      <dgm:spPr/>
    </dgm:pt>
    <dgm:pt modelId="{16285ACB-9556-42CF-86C2-2A641D328B4D}" type="pres">
      <dgm:prSet presAssocID="{682542BA-590E-484D-A6F9-4753D91A2284}" presName="rootText" presStyleLbl="node4" presStyleIdx="8" presStyleCnt="23" custScaleX="138566" custLinFactNeighborX="-3402">
        <dgm:presLayoutVars>
          <dgm:chPref val="3"/>
        </dgm:presLayoutVars>
      </dgm:prSet>
      <dgm:spPr/>
    </dgm:pt>
    <dgm:pt modelId="{59848149-049B-4432-81B6-56EFAB8506ED}" type="pres">
      <dgm:prSet presAssocID="{682542BA-590E-484D-A6F9-4753D91A2284}" presName="rootConnector" presStyleLbl="node4" presStyleIdx="8" presStyleCnt="23"/>
      <dgm:spPr/>
    </dgm:pt>
    <dgm:pt modelId="{22A71457-7246-4DA7-A8CA-8DE7C757D880}" type="pres">
      <dgm:prSet presAssocID="{682542BA-590E-484D-A6F9-4753D91A2284}" presName="hierChild4" presStyleCnt="0"/>
      <dgm:spPr/>
    </dgm:pt>
    <dgm:pt modelId="{03EBE9C3-8587-40E9-9C51-539CD572D301}" type="pres">
      <dgm:prSet presAssocID="{682542BA-590E-484D-A6F9-4753D91A2284}" presName="hierChild5" presStyleCnt="0"/>
      <dgm:spPr/>
    </dgm:pt>
    <dgm:pt modelId="{7BDBC951-2CAA-4783-8A04-7250702B4BE6}" type="pres">
      <dgm:prSet presAssocID="{ED5111D7-A46E-4F5C-A935-ABCEC9E447AF}" presName="Name37" presStyleLbl="parChTrans1D4" presStyleIdx="9" presStyleCnt="23"/>
      <dgm:spPr/>
    </dgm:pt>
    <dgm:pt modelId="{A286FCE2-0660-447B-A398-CF78B965BC0E}" type="pres">
      <dgm:prSet presAssocID="{7A0390A3-9D66-4B3C-83FF-CB860E394F9B}" presName="hierRoot2" presStyleCnt="0">
        <dgm:presLayoutVars>
          <dgm:hierBranch val="init"/>
        </dgm:presLayoutVars>
      </dgm:prSet>
      <dgm:spPr/>
    </dgm:pt>
    <dgm:pt modelId="{29B3BB67-0E71-45CA-B73B-038984863548}" type="pres">
      <dgm:prSet presAssocID="{7A0390A3-9D66-4B3C-83FF-CB860E394F9B}" presName="rootComposite" presStyleCnt="0"/>
      <dgm:spPr/>
    </dgm:pt>
    <dgm:pt modelId="{03BC33CF-1051-4C36-AECA-0370D0D83E0C}" type="pres">
      <dgm:prSet presAssocID="{7A0390A3-9D66-4B3C-83FF-CB860E394F9B}" presName="rootText" presStyleLbl="node4" presStyleIdx="9" presStyleCnt="23" custScaleX="146519" custLinFactNeighborX="-3402">
        <dgm:presLayoutVars>
          <dgm:chPref val="3"/>
        </dgm:presLayoutVars>
      </dgm:prSet>
      <dgm:spPr/>
    </dgm:pt>
    <dgm:pt modelId="{706F7966-E330-4739-9321-0364D219C1CF}" type="pres">
      <dgm:prSet presAssocID="{7A0390A3-9D66-4B3C-83FF-CB860E394F9B}" presName="rootConnector" presStyleLbl="node4" presStyleIdx="9" presStyleCnt="23"/>
      <dgm:spPr/>
    </dgm:pt>
    <dgm:pt modelId="{97C57378-24E4-47CA-AD7C-B215241A8BE7}" type="pres">
      <dgm:prSet presAssocID="{7A0390A3-9D66-4B3C-83FF-CB860E394F9B}" presName="hierChild4" presStyleCnt="0"/>
      <dgm:spPr/>
    </dgm:pt>
    <dgm:pt modelId="{7DB2502D-CB3B-43BC-B89B-9A8763D479A1}" type="pres">
      <dgm:prSet presAssocID="{7A0390A3-9D66-4B3C-83FF-CB860E394F9B}" presName="hierChild5" presStyleCnt="0"/>
      <dgm:spPr/>
    </dgm:pt>
    <dgm:pt modelId="{32A63AC1-6117-4F61-A0A6-0ADA8BE1DCAC}" type="pres">
      <dgm:prSet presAssocID="{B87246B1-24A9-4BAF-B03D-FAF2461565F8}" presName="Name37" presStyleLbl="parChTrans1D4" presStyleIdx="10" presStyleCnt="23"/>
      <dgm:spPr/>
    </dgm:pt>
    <dgm:pt modelId="{173190EF-AFA2-4A58-99F3-2D04ADAB2BFC}" type="pres">
      <dgm:prSet presAssocID="{986A9FC2-EAD3-4CE5-A931-4412BF50443B}" presName="hierRoot2" presStyleCnt="0">
        <dgm:presLayoutVars>
          <dgm:hierBranch val="init"/>
        </dgm:presLayoutVars>
      </dgm:prSet>
      <dgm:spPr/>
    </dgm:pt>
    <dgm:pt modelId="{02E42156-582E-43F6-8519-A2472D3268B1}" type="pres">
      <dgm:prSet presAssocID="{986A9FC2-EAD3-4CE5-A931-4412BF50443B}" presName="rootComposite" presStyleCnt="0"/>
      <dgm:spPr/>
    </dgm:pt>
    <dgm:pt modelId="{357A19F3-95EB-4678-B336-376D19C43BAF}" type="pres">
      <dgm:prSet presAssocID="{986A9FC2-EAD3-4CE5-A931-4412BF50443B}" presName="rootText" presStyleLbl="node4" presStyleIdx="10" presStyleCnt="23" custScaleX="138566" custLinFactNeighborX="-3402">
        <dgm:presLayoutVars>
          <dgm:chPref val="3"/>
        </dgm:presLayoutVars>
      </dgm:prSet>
      <dgm:spPr/>
    </dgm:pt>
    <dgm:pt modelId="{F754F829-29D8-491E-A3DA-1FE65D6B14FC}" type="pres">
      <dgm:prSet presAssocID="{986A9FC2-EAD3-4CE5-A931-4412BF50443B}" presName="rootConnector" presStyleLbl="node4" presStyleIdx="10" presStyleCnt="23"/>
      <dgm:spPr/>
    </dgm:pt>
    <dgm:pt modelId="{337255D6-2281-4C81-AA77-C7CEE0A370AB}" type="pres">
      <dgm:prSet presAssocID="{986A9FC2-EAD3-4CE5-A931-4412BF50443B}" presName="hierChild4" presStyleCnt="0"/>
      <dgm:spPr/>
    </dgm:pt>
    <dgm:pt modelId="{B0560C08-7CB0-4DEA-9454-CC9B58128B38}" type="pres">
      <dgm:prSet presAssocID="{986A9FC2-EAD3-4CE5-A931-4412BF50443B}" presName="hierChild5" presStyleCnt="0"/>
      <dgm:spPr/>
    </dgm:pt>
    <dgm:pt modelId="{4628106B-4898-498E-ACB3-3511FA73093F}" type="pres">
      <dgm:prSet presAssocID="{96344789-17A7-4C9C-83E2-B96D98ADC68F}" presName="Name37" presStyleLbl="parChTrans1D4" presStyleIdx="11" presStyleCnt="23"/>
      <dgm:spPr/>
    </dgm:pt>
    <dgm:pt modelId="{D024E3B9-BDDD-4DA6-99EB-D4FBC0B3C707}" type="pres">
      <dgm:prSet presAssocID="{C9183F0C-7649-4CBA-97C3-7E462C05127A}" presName="hierRoot2" presStyleCnt="0">
        <dgm:presLayoutVars>
          <dgm:hierBranch val="init"/>
        </dgm:presLayoutVars>
      </dgm:prSet>
      <dgm:spPr/>
    </dgm:pt>
    <dgm:pt modelId="{62B714BE-C3A9-4A77-A810-2A689E7D1DEF}" type="pres">
      <dgm:prSet presAssocID="{C9183F0C-7649-4CBA-97C3-7E462C05127A}" presName="rootComposite" presStyleCnt="0"/>
      <dgm:spPr/>
    </dgm:pt>
    <dgm:pt modelId="{A42646CB-B0E8-4BB6-BBAE-E162FD7478B4}" type="pres">
      <dgm:prSet presAssocID="{C9183F0C-7649-4CBA-97C3-7E462C05127A}" presName="rootText" presStyleLbl="node4" presStyleIdx="11" presStyleCnt="23" custScaleX="138566" custLinFactNeighborX="-3402">
        <dgm:presLayoutVars>
          <dgm:chPref val="3"/>
        </dgm:presLayoutVars>
      </dgm:prSet>
      <dgm:spPr/>
    </dgm:pt>
    <dgm:pt modelId="{AE46EC41-4743-403E-A55B-C4707F9FEBA2}" type="pres">
      <dgm:prSet presAssocID="{C9183F0C-7649-4CBA-97C3-7E462C05127A}" presName="rootConnector" presStyleLbl="node4" presStyleIdx="11" presStyleCnt="23"/>
      <dgm:spPr/>
    </dgm:pt>
    <dgm:pt modelId="{A2A60192-A1D6-4555-B574-5C428C10EC63}" type="pres">
      <dgm:prSet presAssocID="{C9183F0C-7649-4CBA-97C3-7E462C05127A}" presName="hierChild4" presStyleCnt="0"/>
      <dgm:spPr/>
    </dgm:pt>
    <dgm:pt modelId="{167F8FAE-90CE-4093-AF02-CEB314C1EA5C}" type="pres">
      <dgm:prSet presAssocID="{C9183F0C-7649-4CBA-97C3-7E462C05127A}" presName="hierChild5" presStyleCnt="0"/>
      <dgm:spPr/>
    </dgm:pt>
    <dgm:pt modelId="{4B6A7B19-689E-4B15-A9E9-7A9283D15444}" type="pres">
      <dgm:prSet presAssocID="{BECB257D-8E4A-4423-8A09-845D95A91857}" presName="Name37" presStyleLbl="parChTrans1D4" presStyleIdx="12" presStyleCnt="23"/>
      <dgm:spPr/>
    </dgm:pt>
    <dgm:pt modelId="{8F80D182-264A-48D6-989A-E59FDE44EC9D}" type="pres">
      <dgm:prSet presAssocID="{F7E33759-AB08-450F-85F7-501D7BAD5752}" presName="hierRoot2" presStyleCnt="0">
        <dgm:presLayoutVars>
          <dgm:hierBranch val="init"/>
        </dgm:presLayoutVars>
      </dgm:prSet>
      <dgm:spPr/>
    </dgm:pt>
    <dgm:pt modelId="{25B80873-7512-4BCC-979F-2F82E0BCE940}" type="pres">
      <dgm:prSet presAssocID="{F7E33759-AB08-450F-85F7-501D7BAD5752}" presName="rootComposite" presStyleCnt="0"/>
      <dgm:spPr/>
    </dgm:pt>
    <dgm:pt modelId="{54C9EC45-3DBC-489C-8E27-BF8660255D2D}" type="pres">
      <dgm:prSet presAssocID="{F7E33759-AB08-450F-85F7-501D7BAD5752}" presName="rootText" presStyleLbl="node4" presStyleIdx="12" presStyleCnt="23" custScaleX="219498" custLinFactNeighborX="-3402" custLinFactNeighborY="-6848">
        <dgm:presLayoutVars>
          <dgm:chPref val="3"/>
        </dgm:presLayoutVars>
      </dgm:prSet>
      <dgm:spPr/>
    </dgm:pt>
    <dgm:pt modelId="{4C6F1B72-8044-4C74-B986-BD2F6E90A0E7}" type="pres">
      <dgm:prSet presAssocID="{F7E33759-AB08-450F-85F7-501D7BAD5752}" presName="rootConnector" presStyleLbl="node4" presStyleIdx="12" presStyleCnt="23"/>
      <dgm:spPr/>
    </dgm:pt>
    <dgm:pt modelId="{C9FDFB18-BA36-4175-9D86-0A688F4D9F03}" type="pres">
      <dgm:prSet presAssocID="{F7E33759-AB08-450F-85F7-501D7BAD5752}" presName="hierChild4" presStyleCnt="0"/>
      <dgm:spPr/>
    </dgm:pt>
    <dgm:pt modelId="{D72782EF-CBE7-46AC-AABA-7BC1A19CB617}" type="pres">
      <dgm:prSet presAssocID="{F7E33759-AB08-450F-85F7-501D7BAD5752}" presName="hierChild5" presStyleCnt="0"/>
      <dgm:spPr/>
    </dgm:pt>
    <dgm:pt modelId="{B7B9C45E-A763-41A6-9AFD-58C2BEBCFA3C}" type="pres">
      <dgm:prSet presAssocID="{CE7C1E0B-20AE-4061-99E5-FBE3BDF5581A}" presName="hierChild5" presStyleCnt="0"/>
      <dgm:spPr/>
    </dgm:pt>
    <dgm:pt modelId="{7A8BDA99-2B76-4C9A-9378-99B145075BE8}" type="pres">
      <dgm:prSet presAssocID="{A0ED233D-A438-4242-8272-80AD82ED2685}" presName="Name37" presStyleLbl="parChTrans1D4" presStyleIdx="13" presStyleCnt="23"/>
      <dgm:spPr/>
    </dgm:pt>
    <dgm:pt modelId="{557F869B-13E7-40A8-B5C5-18FBF625D4C1}" type="pres">
      <dgm:prSet presAssocID="{F62BF09A-DF75-4999-9295-5C11B69CD467}" presName="hierRoot2" presStyleCnt="0">
        <dgm:presLayoutVars>
          <dgm:hierBranch val="init"/>
        </dgm:presLayoutVars>
      </dgm:prSet>
      <dgm:spPr/>
    </dgm:pt>
    <dgm:pt modelId="{3F9A6ECA-759C-44FF-9087-3848834F6009}" type="pres">
      <dgm:prSet presAssocID="{F62BF09A-DF75-4999-9295-5C11B69CD467}" presName="rootComposite" presStyleCnt="0"/>
      <dgm:spPr/>
    </dgm:pt>
    <dgm:pt modelId="{1D85C5CE-E951-48D7-8D08-94BD699B52DD}" type="pres">
      <dgm:prSet presAssocID="{F62BF09A-DF75-4999-9295-5C11B69CD467}" presName="rootText" presStyleLbl="node4" presStyleIdx="13" presStyleCnt="23" custScaleX="213905" custLinFactNeighborX="10291">
        <dgm:presLayoutVars>
          <dgm:chPref val="3"/>
        </dgm:presLayoutVars>
      </dgm:prSet>
      <dgm:spPr/>
    </dgm:pt>
    <dgm:pt modelId="{45D0A7F4-75F4-49EE-B7D0-09E7D649A9D7}" type="pres">
      <dgm:prSet presAssocID="{F62BF09A-DF75-4999-9295-5C11B69CD467}" presName="rootConnector" presStyleLbl="node4" presStyleIdx="13" presStyleCnt="23"/>
      <dgm:spPr/>
    </dgm:pt>
    <dgm:pt modelId="{57EBC647-99E0-49A4-8140-9D8E39F3710D}" type="pres">
      <dgm:prSet presAssocID="{F62BF09A-DF75-4999-9295-5C11B69CD467}" presName="hierChild4" presStyleCnt="0"/>
      <dgm:spPr/>
    </dgm:pt>
    <dgm:pt modelId="{DE551D94-515A-4F7C-9E2F-3FE4ACE7C3D4}" type="pres">
      <dgm:prSet presAssocID="{5623D584-7B81-45CF-9E55-D68F9CFF489A}" presName="Name37" presStyleLbl="parChTrans1D4" presStyleIdx="14" presStyleCnt="23"/>
      <dgm:spPr/>
    </dgm:pt>
    <dgm:pt modelId="{70568F04-23F8-47D1-9B84-4527D4E7C55F}" type="pres">
      <dgm:prSet presAssocID="{AF5EE463-A5ED-4824-A092-A5D94E690CD0}" presName="hierRoot2" presStyleCnt="0">
        <dgm:presLayoutVars>
          <dgm:hierBranch val="init"/>
        </dgm:presLayoutVars>
      </dgm:prSet>
      <dgm:spPr/>
    </dgm:pt>
    <dgm:pt modelId="{2139A55E-EA1B-4594-B095-230CE590F971}" type="pres">
      <dgm:prSet presAssocID="{AF5EE463-A5ED-4824-A092-A5D94E690CD0}" presName="rootComposite" presStyleCnt="0"/>
      <dgm:spPr/>
    </dgm:pt>
    <dgm:pt modelId="{C2D20BAC-1EDD-4C70-A6BB-B3F8917A581C}" type="pres">
      <dgm:prSet presAssocID="{AF5EE463-A5ED-4824-A092-A5D94E690CD0}" presName="rootText" presStyleLbl="node4" presStyleIdx="14" presStyleCnt="23" custScaleX="238438" custLinFactNeighborX="-12491">
        <dgm:presLayoutVars>
          <dgm:chPref val="3"/>
        </dgm:presLayoutVars>
      </dgm:prSet>
      <dgm:spPr/>
    </dgm:pt>
    <dgm:pt modelId="{E37194B0-C3A9-449A-9098-88729590A4EC}" type="pres">
      <dgm:prSet presAssocID="{AF5EE463-A5ED-4824-A092-A5D94E690CD0}" presName="rootConnector" presStyleLbl="node4" presStyleIdx="14" presStyleCnt="23"/>
      <dgm:spPr/>
    </dgm:pt>
    <dgm:pt modelId="{2716C997-03A7-439C-A9E2-67B6EA7642C0}" type="pres">
      <dgm:prSet presAssocID="{AF5EE463-A5ED-4824-A092-A5D94E690CD0}" presName="hierChild4" presStyleCnt="0"/>
      <dgm:spPr/>
    </dgm:pt>
    <dgm:pt modelId="{38F7CB89-6B84-49A7-9CC8-ED0F8DDFCFCB}" type="pres">
      <dgm:prSet presAssocID="{AF5EE463-A5ED-4824-A092-A5D94E690CD0}" presName="hierChild5" presStyleCnt="0"/>
      <dgm:spPr/>
    </dgm:pt>
    <dgm:pt modelId="{7DCD18CB-F36D-462E-99D7-501D55FD1690}" type="pres">
      <dgm:prSet presAssocID="{C42455ED-E817-418D-945E-CCDD55C0278D}" presName="Name37" presStyleLbl="parChTrans1D4" presStyleIdx="15" presStyleCnt="23"/>
      <dgm:spPr/>
    </dgm:pt>
    <dgm:pt modelId="{35189E09-EDA8-44E1-BD30-43801F71BE28}" type="pres">
      <dgm:prSet presAssocID="{8BDF0B77-9DD1-4A06-8B0A-E32D96375B1E}" presName="hierRoot2" presStyleCnt="0">
        <dgm:presLayoutVars>
          <dgm:hierBranch val="init"/>
        </dgm:presLayoutVars>
      </dgm:prSet>
      <dgm:spPr/>
    </dgm:pt>
    <dgm:pt modelId="{3CD894CD-CD96-48EB-A840-1B72E605ADA2}" type="pres">
      <dgm:prSet presAssocID="{8BDF0B77-9DD1-4A06-8B0A-E32D96375B1E}" presName="rootComposite" presStyleCnt="0"/>
      <dgm:spPr/>
    </dgm:pt>
    <dgm:pt modelId="{8D0ACDBD-DAE6-43F0-B7E8-CDCAA1BC9AFD}" type="pres">
      <dgm:prSet presAssocID="{8BDF0B77-9DD1-4A06-8B0A-E32D96375B1E}" presName="rootText" presStyleLbl="node4" presStyleIdx="15" presStyleCnt="23" custScaleX="199325" custLinFactNeighborX="18381" custLinFactNeighborY="-11539">
        <dgm:presLayoutVars>
          <dgm:chPref val="3"/>
        </dgm:presLayoutVars>
      </dgm:prSet>
      <dgm:spPr/>
    </dgm:pt>
    <dgm:pt modelId="{DF2C2DB9-89FF-4A4C-AE6B-939649855FA4}" type="pres">
      <dgm:prSet presAssocID="{8BDF0B77-9DD1-4A06-8B0A-E32D96375B1E}" presName="rootConnector" presStyleLbl="node4" presStyleIdx="15" presStyleCnt="23"/>
      <dgm:spPr/>
    </dgm:pt>
    <dgm:pt modelId="{D4C8DCCD-BA9F-4033-BB72-5E74CA128B67}" type="pres">
      <dgm:prSet presAssocID="{8BDF0B77-9DD1-4A06-8B0A-E32D96375B1E}" presName="hierChild4" presStyleCnt="0"/>
      <dgm:spPr/>
    </dgm:pt>
    <dgm:pt modelId="{6E98330F-89CB-4923-923B-AA7BE0719429}" type="pres">
      <dgm:prSet presAssocID="{8BDF0B77-9DD1-4A06-8B0A-E32D96375B1E}" presName="hierChild5" presStyleCnt="0"/>
      <dgm:spPr/>
    </dgm:pt>
    <dgm:pt modelId="{1703F450-99E2-4289-8DEE-9B0EB5448C04}" type="pres">
      <dgm:prSet presAssocID="{6FE57186-A4A3-4960-A508-1298F17B7A92}" presName="Name37" presStyleLbl="parChTrans1D4" presStyleIdx="16" presStyleCnt="23"/>
      <dgm:spPr/>
    </dgm:pt>
    <dgm:pt modelId="{A4B48A62-11F8-41EA-BCE0-6FC99E1F7A55}" type="pres">
      <dgm:prSet presAssocID="{17E6B034-418D-4403-BDA5-3E067C2A6DC7}" presName="hierRoot2" presStyleCnt="0">
        <dgm:presLayoutVars>
          <dgm:hierBranch val="init"/>
        </dgm:presLayoutVars>
      </dgm:prSet>
      <dgm:spPr/>
    </dgm:pt>
    <dgm:pt modelId="{96BAC953-9DEE-4071-B5A5-B959F4084A42}" type="pres">
      <dgm:prSet presAssocID="{17E6B034-418D-4403-BDA5-3E067C2A6DC7}" presName="rootComposite" presStyleCnt="0"/>
      <dgm:spPr/>
    </dgm:pt>
    <dgm:pt modelId="{A4A8687D-12D3-4C21-BA5A-69E914E1EBDC}" type="pres">
      <dgm:prSet presAssocID="{17E6B034-418D-4403-BDA5-3E067C2A6DC7}" presName="rootText" presStyleLbl="node4" presStyleIdx="16" presStyleCnt="23" custScaleX="223617" custScaleY="210959" custLinFactNeighborX="-2201">
        <dgm:presLayoutVars>
          <dgm:chPref val="3"/>
        </dgm:presLayoutVars>
      </dgm:prSet>
      <dgm:spPr/>
    </dgm:pt>
    <dgm:pt modelId="{342677F9-2090-4EC5-B66D-758DB03BC4C5}" type="pres">
      <dgm:prSet presAssocID="{17E6B034-418D-4403-BDA5-3E067C2A6DC7}" presName="rootConnector" presStyleLbl="node4" presStyleIdx="16" presStyleCnt="23"/>
      <dgm:spPr/>
    </dgm:pt>
    <dgm:pt modelId="{6A13FB82-F4AE-473D-9D80-DA1F4A0AFDB2}" type="pres">
      <dgm:prSet presAssocID="{17E6B034-418D-4403-BDA5-3E067C2A6DC7}" presName="hierChild4" presStyleCnt="0"/>
      <dgm:spPr/>
    </dgm:pt>
    <dgm:pt modelId="{7072F5A4-5ECB-409E-A13D-04035779BAA0}" type="pres">
      <dgm:prSet presAssocID="{17E6B034-418D-4403-BDA5-3E067C2A6DC7}" presName="hierChild5" presStyleCnt="0"/>
      <dgm:spPr/>
    </dgm:pt>
    <dgm:pt modelId="{2E5C8EBB-6739-4D52-8B55-766DC6160D3B}" type="pres">
      <dgm:prSet presAssocID="{F62BF09A-DF75-4999-9295-5C11B69CD467}" presName="hierChild5" presStyleCnt="0"/>
      <dgm:spPr/>
    </dgm:pt>
    <dgm:pt modelId="{1E175023-BDE2-4EC5-B3EF-3E11BC70B94A}" type="pres">
      <dgm:prSet presAssocID="{8947E0D6-8E29-4585-B2B2-64309D5041E9}" presName="hierChild5" presStyleCnt="0"/>
      <dgm:spPr/>
    </dgm:pt>
    <dgm:pt modelId="{F4EB602D-E776-42D3-A6D3-8A3743FF6F43}" type="pres">
      <dgm:prSet presAssocID="{1C71C107-E4DF-4429-B444-0786FDD94FA8}" presName="Name37" presStyleLbl="parChTrans1D3" presStyleIdx="2" presStyleCnt="3"/>
      <dgm:spPr/>
    </dgm:pt>
    <dgm:pt modelId="{B6A28535-AF5E-4015-8EF3-3640D12E0664}" type="pres">
      <dgm:prSet presAssocID="{A3EA67F6-418B-4F23-A87D-79A776D59CC7}" presName="hierRoot2" presStyleCnt="0">
        <dgm:presLayoutVars>
          <dgm:hierBranch val="init"/>
        </dgm:presLayoutVars>
      </dgm:prSet>
      <dgm:spPr/>
    </dgm:pt>
    <dgm:pt modelId="{BAD49CC4-F6BC-4763-8454-2A4C871D9D9B}" type="pres">
      <dgm:prSet presAssocID="{A3EA67F6-418B-4F23-A87D-79A776D59CC7}" presName="rootComposite" presStyleCnt="0"/>
      <dgm:spPr/>
    </dgm:pt>
    <dgm:pt modelId="{79B3D5BA-6B90-4552-A0B1-092942A40830}" type="pres">
      <dgm:prSet presAssocID="{A3EA67F6-418B-4F23-A87D-79A776D59CC7}" presName="rootText" presStyleLbl="node3" presStyleIdx="2" presStyleCnt="3" custScaleX="408027" custScaleY="180833">
        <dgm:presLayoutVars>
          <dgm:chPref val="3"/>
        </dgm:presLayoutVars>
      </dgm:prSet>
      <dgm:spPr/>
    </dgm:pt>
    <dgm:pt modelId="{FD8092F6-092F-431F-A125-92F87901067B}" type="pres">
      <dgm:prSet presAssocID="{A3EA67F6-418B-4F23-A87D-79A776D59CC7}" presName="rootConnector" presStyleLbl="node3" presStyleIdx="2" presStyleCnt="3"/>
      <dgm:spPr/>
    </dgm:pt>
    <dgm:pt modelId="{40E166BB-0F7A-4A20-A5FC-9F67D96C4ACB}" type="pres">
      <dgm:prSet presAssocID="{A3EA67F6-418B-4F23-A87D-79A776D59CC7}" presName="hierChild4" presStyleCnt="0"/>
      <dgm:spPr/>
    </dgm:pt>
    <dgm:pt modelId="{D2D13E26-D826-4883-A2FD-CE66402B4C53}" type="pres">
      <dgm:prSet presAssocID="{FD0CE115-10FE-485A-9EBB-6D5A7FFCFBA9}" presName="Name37" presStyleLbl="parChTrans1D4" presStyleIdx="17" presStyleCnt="23"/>
      <dgm:spPr/>
    </dgm:pt>
    <dgm:pt modelId="{90DC5E0C-9152-4AF3-A56E-5BA706B28AB6}" type="pres">
      <dgm:prSet presAssocID="{6B8D1138-D499-4056-86C7-BF7915F9647F}" presName="hierRoot2" presStyleCnt="0">
        <dgm:presLayoutVars>
          <dgm:hierBranch val="init"/>
        </dgm:presLayoutVars>
      </dgm:prSet>
      <dgm:spPr/>
    </dgm:pt>
    <dgm:pt modelId="{14BC3699-0003-45AA-BA6A-C02E75111F93}" type="pres">
      <dgm:prSet presAssocID="{6B8D1138-D499-4056-86C7-BF7915F9647F}" presName="rootComposite" presStyleCnt="0"/>
      <dgm:spPr/>
    </dgm:pt>
    <dgm:pt modelId="{A11F76B6-123D-45BA-9E77-5F708032934F}" type="pres">
      <dgm:prSet presAssocID="{6B8D1138-D499-4056-86C7-BF7915F9647F}" presName="rootText" presStyleLbl="node4" presStyleIdx="17" presStyleCnt="23" custScaleX="247218" custLinFactNeighborX="-29729" custLinFactNeighborY="1081">
        <dgm:presLayoutVars>
          <dgm:chPref val="3"/>
        </dgm:presLayoutVars>
      </dgm:prSet>
      <dgm:spPr/>
    </dgm:pt>
    <dgm:pt modelId="{4B35774D-7780-4820-BCCE-564EE1AF5D16}" type="pres">
      <dgm:prSet presAssocID="{6B8D1138-D499-4056-86C7-BF7915F9647F}" presName="rootConnector" presStyleLbl="node4" presStyleIdx="17" presStyleCnt="23"/>
      <dgm:spPr/>
    </dgm:pt>
    <dgm:pt modelId="{9CA634C0-AF84-466E-AC85-75D65712D124}" type="pres">
      <dgm:prSet presAssocID="{6B8D1138-D499-4056-86C7-BF7915F9647F}" presName="hierChild4" presStyleCnt="0"/>
      <dgm:spPr/>
    </dgm:pt>
    <dgm:pt modelId="{A269A7B7-9E9A-44A7-B5DA-8B08FEED924D}" type="pres">
      <dgm:prSet presAssocID="{6B8D1138-D499-4056-86C7-BF7915F9647F}" presName="hierChild5" presStyleCnt="0"/>
      <dgm:spPr/>
    </dgm:pt>
    <dgm:pt modelId="{215B87C8-4902-47C3-AB8B-469E57FCFE44}" type="pres">
      <dgm:prSet presAssocID="{1F7F271D-5F7C-4DCD-BBDE-7D21F03209DD}" presName="Name37" presStyleLbl="parChTrans1D4" presStyleIdx="18" presStyleCnt="23"/>
      <dgm:spPr/>
    </dgm:pt>
    <dgm:pt modelId="{7FB6BAEA-D3E7-4395-ADB9-62C55432A4DF}" type="pres">
      <dgm:prSet presAssocID="{6761663E-0875-4E27-A780-5AFAB1634509}" presName="hierRoot2" presStyleCnt="0">
        <dgm:presLayoutVars>
          <dgm:hierBranch val="init"/>
        </dgm:presLayoutVars>
      </dgm:prSet>
      <dgm:spPr/>
    </dgm:pt>
    <dgm:pt modelId="{D6BA4019-A38F-45E7-8010-62E7C4B32EC5}" type="pres">
      <dgm:prSet presAssocID="{6761663E-0875-4E27-A780-5AFAB1634509}" presName="rootComposite" presStyleCnt="0"/>
      <dgm:spPr/>
    </dgm:pt>
    <dgm:pt modelId="{ADDE21BF-556E-4F1A-88BD-2EBCFE7AAED9}" type="pres">
      <dgm:prSet presAssocID="{6761663E-0875-4E27-A780-5AFAB1634509}" presName="rootText" presStyleLbl="node4" presStyleIdx="18" presStyleCnt="23" custScaleX="247218" custLinFactNeighborX="-29729" custLinFactNeighborY="1081">
        <dgm:presLayoutVars>
          <dgm:chPref val="3"/>
        </dgm:presLayoutVars>
      </dgm:prSet>
      <dgm:spPr/>
    </dgm:pt>
    <dgm:pt modelId="{AA7F4B2E-BEA6-4895-82B5-DB706C244E1F}" type="pres">
      <dgm:prSet presAssocID="{6761663E-0875-4E27-A780-5AFAB1634509}" presName="rootConnector" presStyleLbl="node4" presStyleIdx="18" presStyleCnt="23"/>
      <dgm:spPr/>
    </dgm:pt>
    <dgm:pt modelId="{7AC20BA6-2A8C-4433-B127-6272FD94FE51}" type="pres">
      <dgm:prSet presAssocID="{6761663E-0875-4E27-A780-5AFAB1634509}" presName="hierChild4" presStyleCnt="0"/>
      <dgm:spPr/>
    </dgm:pt>
    <dgm:pt modelId="{25418EBC-E8B3-4285-8D7A-DF2CAB146D3E}" type="pres">
      <dgm:prSet presAssocID="{6761663E-0875-4E27-A780-5AFAB1634509}" presName="hierChild5" presStyleCnt="0"/>
      <dgm:spPr/>
    </dgm:pt>
    <dgm:pt modelId="{78247235-8309-474F-AEC3-8720635E9423}" type="pres">
      <dgm:prSet presAssocID="{1E072B72-C6BA-4478-A76B-E7A6D9BF0C85}" presName="Name37" presStyleLbl="parChTrans1D4" presStyleIdx="19" presStyleCnt="23"/>
      <dgm:spPr/>
    </dgm:pt>
    <dgm:pt modelId="{0394D27F-4DA9-4BF6-AF34-78D607DA99FC}" type="pres">
      <dgm:prSet presAssocID="{346710C0-1412-4CF5-BC80-CF3580776501}" presName="hierRoot2" presStyleCnt="0">
        <dgm:presLayoutVars>
          <dgm:hierBranch val="init"/>
        </dgm:presLayoutVars>
      </dgm:prSet>
      <dgm:spPr/>
    </dgm:pt>
    <dgm:pt modelId="{32C9F21D-79D5-4890-ACF1-70315B68BC64}" type="pres">
      <dgm:prSet presAssocID="{346710C0-1412-4CF5-BC80-CF3580776501}" presName="rootComposite" presStyleCnt="0"/>
      <dgm:spPr/>
    </dgm:pt>
    <dgm:pt modelId="{5521541A-D7EC-46C2-9280-90F3CEFFE9F0}" type="pres">
      <dgm:prSet presAssocID="{346710C0-1412-4CF5-BC80-CF3580776501}" presName="rootText" presStyleLbl="node4" presStyleIdx="19" presStyleCnt="23" custScaleX="249520" custLinFactNeighborX="-29839" custLinFactNeighborY="-6691">
        <dgm:presLayoutVars>
          <dgm:chPref val="3"/>
        </dgm:presLayoutVars>
      </dgm:prSet>
      <dgm:spPr/>
    </dgm:pt>
    <dgm:pt modelId="{124DDDD7-056B-4662-A302-EC190BE56650}" type="pres">
      <dgm:prSet presAssocID="{346710C0-1412-4CF5-BC80-CF3580776501}" presName="rootConnector" presStyleLbl="node4" presStyleIdx="19" presStyleCnt="23"/>
      <dgm:spPr/>
    </dgm:pt>
    <dgm:pt modelId="{4A83771E-11AF-4843-B599-A9F83672BCC7}" type="pres">
      <dgm:prSet presAssocID="{346710C0-1412-4CF5-BC80-CF3580776501}" presName="hierChild4" presStyleCnt="0"/>
      <dgm:spPr/>
    </dgm:pt>
    <dgm:pt modelId="{E3F79C85-4D3E-4703-8A6F-7F4B69CEB988}" type="pres">
      <dgm:prSet presAssocID="{346710C0-1412-4CF5-BC80-CF3580776501}" presName="hierChild5" presStyleCnt="0"/>
      <dgm:spPr/>
    </dgm:pt>
    <dgm:pt modelId="{8D906D94-9799-43CB-ADC5-12F3A5708E7D}" type="pres">
      <dgm:prSet presAssocID="{81CDFE5E-C947-4188-9E5E-C0AA33547780}" presName="Name37" presStyleLbl="parChTrans1D4" presStyleIdx="20" presStyleCnt="23"/>
      <dgm:spPr/>
    </dgm:pt>
    <dgm:pt modelId="{1BEC96CB-6C0A-45B1-9E1D-740FCBF0DB6F}" type="pres">
      <dgm:prSet presAssocID="{B33F8C53-28D3-4532-A762-0853501417B6}" presName="hierRoot2" presStyleCnt="0">
        <dgm:presLayoutVars>
          <dgm:hierBranch val="init"/>
        </dgm:presLayoutVars>
      </dgm:prSet>
      <dgm:spPr/>
    </dgm:pt>
    <dgm:pt modelId="{57B16250-E91A-4FEF-8556-667459399EED}" type="pres">
      <dgm:prSet presAssocID="{B33F8C53-28D3-4532-A762-0853501417B6}" presName="rootComposite" presStyleCnt="0"/>
      <dgm:spPr/>
    </dgm:pt>
    <dgm:pt modelId="{E9EDDFD6-1CA6-44C1-8376-66AC446697C2}" type="pres">
      <dgm:prSet presAssocID="{B33F8C53-28D3-4532-A762-0853501417B6}" presName="rootText" presStyleLbl="node4" presStyleIdx="20" presStyleCnt="23" custScaleX="247218" custLinFactNeighborX="-32717" custLinFactNeighborY="1081">
        <dgm:presLayoutVars>
          <dgm:chPref val="3"/>
        </dgm:presLayoutVars>
      </dgm:prSet>
      <dgm:spPr/>
    </dgm:pt>
    <dgm:pt modelId="{B3A145E9-5CB1-4D38-882C-792A6E48EEA8}" type="pres">
      <dgm:prSet presAssocID="{B33F8C53-28D3-4532-A762-0853501417B6}" presName="rootConnector" presStyleLbl="node4" presStyleIdx="20" presStyleCnt="23"/>
      <dgm:spPr/>
    </dgm:pt>
    <dgm:pt modelId="{1586A965-1A46-4D31-8691-48E5598B3EFB}" type="pres">
      <dgm:prSet presAssocID="{B33F8C53-28D3-4532-A762-0853501417B6}" presName="hierChild4" presStyleCnt="0"/>
      <dgm:spPr/>
    </dgm:pt>
    <dgm:pt modelId="{A8C992F7-5CE9-45CF-967C-C81F27F9CF0B}" type="pres">
      <dgm:prSet presAssocID="{B33F8C53-28D3-4532-A762-0853501417B6}" presName="hierChild5" presStyleCnt="0"/>
      <dgm:spPr/>
    </dgm:pt>
    <dgm:pt modelId="{EE36E361-1039-438D-8EFF-F1EE6B0E7B2A}" type="pres">
      <dgm:prSet presAssocID="{8D24DFB6-41F9-4933-8239-85C210910AE5}" presName="Name37" presStyleLbl="parChTrans1D4" presStyleIdx="21" presStyleCnt="23"/>
      <dgm:spPr/>
    </dgm:pt>
    <dgm:pt modelId="{ECECDE71-B9B5-4988-90B7-C6E10E9C106E}" type="pres">
      <dgm:prSet presAssocID="{F1AC85E0-B146-4B09-8E3C-3A94EDB8CEA6}" presName="hierRoot2" presStyleCnt="0">
        <dgm:presLayoutVars>
          <dgm:hierBranch val="init"/>
        </dgm:presLayoutVars>
      </dgm:prSet>
      <dgm:spPr/>
    </dgm:pt>
    <dgm:pt modelId="{79B36D4C-66CC-4B72-9EC1-8F875603B251}" type="pres">
      <dgm:prSet presAssocID="{F1AC85E0-B146-4B09-8E3C-3A94EDB8CEA6}" presName="rootComposite" presStyleCnt="0"/>
      <dgm:spPr/>
    </dgm:pt>
    <dgm:pt modelId="{6830DBEA-B00C-4A38-8536-5FC387BCC955}" type="pres">
      <dgm:prSet presAssocID="{F1AC85E0-B146-4B09-8E3C-3A94EDB8CEA6}" presName="rootText" presStyleLbl="node4" presStyleIdx="21" presStyleCnt="23" custScaleX="247218" custLinFactNeighborX="-29729" custLinFactNeighborY="1081">
        <dgm:presLayoutVars>
          <dgm:chPref val="3"/>
        </dgm:presLayoutVars>
      </dgm:prSet>
      <dgm:spPr/>
    </dgm:pt>
    <dgm:pt modelId="{4692AA1D-AA12-454A-86DA-B01C0B8676D1}" type="pres">
      <dgm:prSet presAssocID="{F1AC85E0-B146-4B09-8E3C-3A94EDB8CEA6}" presName="rootConnector" presStyleLbl="node4" presStyleIdx="21" presStyleCnt="23"/>
      <dgm:spPr/>
    </dgm:pt>
    <dgm:pt modelId="{79222FAD-409B-4351-B019-884A605D7A04}" type="pres">
      <dgm:prSet presAssocID="{F1AC85E0-B146-4B09-8E3C-3A94EDB8CEA6}" presName="hierChild4" presStyleCnt="0"/>
      <dgm:spPr/>
    </dgm:pt>
    <dgm:pt modelId="{DFE22C8D-04A5-40E2-8A15-F2FB0C25D4C2}" type="pres">
      <dgm:prSet presAssocID="{F1AC85E0-B146-4B09-8E3C-3A94EDB8CEA6}" presName="hierChild5" presStyleCnt="0"/>
      <dgm:spPr/>
    </dgm:pt>
    <dgm:pt modelId="{2C1EC1E3-6C31-497B-B2C0-908423D7C30F}" type="pres">
      <dgm:prSet presAssocID="{67DB5399-92A8-405C-8795-9D0207966A5D}" presName="Name37" presStyleLbl="parChTrans1D4" presStyleIdx="22" presStyleCnt="23"/>
      <dgm:spPr/>
    </dgm:pt>
    <dgm:pt modelId="{6DED5C08-AFE7-478D-AD69-5C2680F8924F}" type="pres">
      <dgm:prSet presAssocID="{8B17F87A-5163-427F-B289-F51D23571C40}" presName="hierRoot2" presStyleCnt="0">
        <dgm:presLayoutVars>
          <dgm:hierBranch val="init"/>
        </dgm:presLayoutVars>
      </dgm:prSet>
      <dgm:spPr/>
    </dgm:pt>
    <dgm:pt modelId="{5A78B534-CA1D-4AB6-919E-98309FE598E6}" type="pres">
      <dgm:prSet presAssocID="{8B17F87A-5163-427F-B289-F51D23571C40}" presName="rootComposite" presStyleCnt="0"/>
      <dgm:spPr/>
    </dgm:pt>
    <dgm:pt modelId="{925AFF53-80CA-4EF3-B620-450F60BBC6AE}" type="pres">
      <dgm:prSet presAssocID="{8B17F87A-5163-427F-B289-F51D23571C40}" presName="rootText" presStyleLbl="node4" presStyleIdx="22" presStyleCnt="23" custScaleX="247218" custScaleY="222980" custLinFactNeighborX="-29729" custLinFactNeighborY="-13947">
        <dgm:presLayoutVars>
          <dgm:chPref val="3"/>
        </dgm:presLayoutVars>
      </dgm:prSet>
      <dgm:spPr/>
    </dgm:pt>
    <dgm:pt modelId="{A782F595-4787-4D8B-BF6C-72FCC830ACC3}" type="pres">
      <dgm:prSet presAssocID="{8B17F87A-5163-427F-B289-F51D23571C40}" presName="rootConnector" presStyleLbl="node4" presStyleIdx="22" presStyleCnt="23"/>
      <dgm:spPr/>
    </dgm:pt>
    <dgm:pt modelId="{90132268-49C5-4D69-97CB-AED0F89CF9CF}" type="pres">
      <dgm:prSet presAssocID="{8B17F87A-5163-427F-B289-F51D23571C40}" presName="hierChild4" presStyleCnt="0"/>
      <dgm:spPr/>
    </dgm:pt>
    <dgm:pt modelId="{C1C32452-E704-49D0-917A-CCFE1BDB7F62}" type="pres">
      <dgm:prSet presAssocID="{8B17F87A-5163-427F-B289-F51D23571C40}" presName="hierChild5" presStyleCnt="0"/>
      <dgm:spPr/>
    </dgm:pt>
    <dgm:pt modelId="{41F21874-9D4B-4617-9770-A5234E8C805D}" type="pres">
      <dgm:prSet presAssocID="{A3EA67F6-418B-4F23-A87D-79A776D59CC7}" presName="hierChild5" presStyleCnt="0"/>
      <dgm:spPr/>
    </dgm:pt>
    <dgm:pt modelId="{F6AF0EEF-2F0E-4D03-AAF6-D64BD7A01678}" type="pres">
      <dgm:prSet presAssocID="{1C97AA97-7EA5-471B-95B1-97E650C6F324}" presName="hierChild5" presStyleCnt="0"/>
      <dgm:spPr/>
    </dgm:pt>
    <dgm:pt modelId="{A9CE3A11-8DB3-4DCB-A0DA-34A23422A729}" type="pres">
      <dgm:prSet presAssocID="{CB165148-5BF6-4A63-93C4-7240E03F027D}" presName="hierChild3" presStyleCnt="0"/>
      <dgm:spPr/>
    </dgm:pt>
  </dgm:ptLst>
  <dgm:cxnLst>
    <dgm:cxn modelId="{3C020403-6DE7-43EC-9490-056F217CE4C8}" srcId="{1C97AA97-7EA5-471B-95B1-97E650C6F324}" destId="{8947E0D6-8E29-4585-B2B2-64309D5041E9}" srcOrd="1" destOrd="0" parTransId="{3923460F-1E5D-4B03-BC84-3C840F30BE50}" sibTransId="{A87F3EFF-72F8-4B41-93AC-2970C30AF3A0}"/>
    <dgm:cxn modelId="{21859804-65F0-43B1-9244-F408E661B17D}" type="presOf" srcId="{6ED6BCAC-C566-4597-8DDC-2084209397A3}" destId="{843002EC-18AD-43C5-B356-557C1CD15DBA}" srcOrd="1" destOrd="0" presId="urn:microsoft.com/office/officeart/2005/8/layout/orgChart1"/>
    <dgm:cxn modelId="{C82EE104-A0D9-4629-9ADC-D489BC7AE4D0}" srcId="{2792BD21-AAC5-4DC7-8514-56BC573F732C}" destId="{F61FA0A9-6220-4263-AA08-67F5E8C52899}" srcOrd="1" destOrd="0" parTransId="{59A2AB7B-8630-4509-BE20-6718788BA57E}" sibTransId="{3781BDC9-BE37-423E-869B-4B0CBB4A9782}"/>
    <dgm:cxn modelId="{B5C23B08-1CFE-4E4C-B1EC-165BCDE0378C}" type="presOf" srcId="{6FE57186-A4A3-4960-A508-1298F17B7A92}" destId="{1703F450-99E2-4289-8DEE-9B0EB5448C04}" srcOrd="0" destOrd="0" presId="urn:microsoft.com/office/officeart/2005/8/layout/orgChart1"/>
    <dgm:cxn modelId="{BD8DFD0C-7ADD-449A-B233-BCB579A59C18}" srcId="{A3EA67F6-418B-4F23-A87D-79A776D59CC7}" destId="{F1AC85E0-B146-4B09-8E3C-3A94EDB8CEA6}" srcOrd="4" destOrd="0" parTransId="{8D24DFB6-41F9-4933-8239-85C210910AE5}" sibTransId="{F2F4F401-A232-4B05-878C-28CE5449C2DF}"/>
    <dgm:cxn modelId="{161A580E-FFF7-445F-BB51-05B0687B3D09}" type="presOf" srcId="{D40AE4A0-3AAA-4D05-99A7-F7C31519930C}" destId="{ECF30D6C-E516-44B5-8B8D-C3285881D3AA}" srcOrd="0" destOrd="0" presId="urn:microsoft.com/office/officeart/2005/8/layout/orgChart1"/>
    <dgm:cxn modelId="{C21BE811-0859-49F2-8CAB-AEB2B8C89490}" type="presOf" srcId="{A3EA67F6-418B-4F23-A87D-79A776D59CC7}" destId="{FD8092F6-092F-431F-A125-92F87901067B}" srcOrd="1" destOrd="0" presId="urn:microsoft.com/office/officeart/2005/8/layout/orgChart1"/>
    <dgm:cxn modelId="{B8328214-95B5-436D-99FB-F0B74EE3AD77}" type="presOf" srcId="{8D24DFB6-41F9-4933-8239-85C210910AE5}" destId="{EE36E361-1039-438D-8EFF-F1EE6B0E7B2A}" srcOrd="0" destOrd="0" presId="urn:microsoft.com/office/officeart/2005/8/layout/orgChart1"/>
    <dgm:cxn modelId="{47E7CE1C-8C03-49D6-9C3B-340136620F6B}" type="presOf" srcId="{6761663E-0875-4E27-A780-5AFAB1634509}" destId="{ADDE21BF-556E-4F1A-88BD-2EBCFE7AAED9}" srcOrd="0" destOrd="0" presId="urn:microsoft.com/office/officeart/2005/8/layout/orgChart1"/>
    <dgm:cxn modelId="{78C6731D-4541-41FC-9D31-2A6249BFD28E}" type="presOf" srcId="{F7E33759-AB08-450F-85F7-501D7BAD5752}" destId="{54C9EC45-3DBC-489C-8E27-BF8660255D2D}" srcOrd="0" destOrd="0" presId="urn:microsoft.com/office/officeart/2005/8/layout/orgChart1"/>
    <dgm:cxn modelId="{76B5351E-C3DC-4A39-91EF-4691725968A4}" srcId="{CE7C1E0B-20AE-4061-99E5-FBE3BDF5581A}" destId="{7A0390A3-9D66-4B3C-83FF-CB860E394F9B}" srcOrd="2" destOrd="0" parTransId="{ED5111D7-A46E-4F5C-A935-ABCEC9E447AF}" sibTransId="{A6EA7E29-0E29-49BB-9106-6B3F583B681A}"/>
    <dgm:cxn modelId="{E386391F-8724-4370-9646-3A9CFC01D67E}" srcId="{1C97AA97-7EA5-471B-95B1-97E650C6F324}" destId="{A3EA67F6-418B-4F23-A87D-79A776D59CC7}" srcOrd="2" destOrd="0" parTransId="{1C71C107-E4DF-4429-B444-0786FDD94FA8}" sibTransId="{E1AE7643-0FF1-470C-ABE3-F3B1B30EE83C}"/>
    <dgm:cxn modelId="{9A115521-7A32-46C3-BAA0-50FF0B39ACB4}" type="presOf" srcId="{3923460F-1E5D-4B03-BC84-3C840F30BE50}" destId="{6295542A-6A31-472C-889E-0411FD12764E}" srcOrd="0" destOrd="0" presId="urn:microsoft.com/office/officeart/2005/8/layout/orgChart1"/>
    <dgm:cxn modelId="{92AE7C21-4BE4-4AEE-99F6-0B907DC0CEF8}" type="presOf" srcId="{986A9FC2-EAD3-4CE5-A931-4412BF50443B}" destId="{F754F829-29D8-491E-A3DA-1FE65D6B14FC}" srcOrd="1" destOrd="0" presId="urn:microsoft.com/office/officeart/2005/8/layout/orgChart1"/>
    <dgm:cxn modelId="{4B7E8421-EF0D-4D71-858F-297F60183C17}" type="presOf" srcId="{6B8D1138-D499-4056-86C7-BF7915F9647F}" destId="{A11F76B6-123D-45BA-9E77-5F708032934F}" srcOrd="0" destOrd="0" presId="urn:microsoft.com/office/officeart/2005/8/layout/orgChart1"/>
    <dgm:cxn modelId="{B5E32822-C17B-467B-A5B8-A3814CB60401}" type="presOf" srcId="{F62BF09A-DF75-4999-9295-5C11B69CD467}" destId="{45D0A7F4-75F4-49EE-B7D0-09E7D649A9D7}" srcOrd="1" destOrd="0" presId="urn:microsoft.com/office/officeart/2005/8/layout/orgChart1"/>
    <dgm:cxn modelId="{EDFC3C22-CC54-4266-8BB0-C447E7EEB239}" type="presOf" srcId="{B33F8C53-28D3-4532-A762-0853501417B6}" destId="{E9EDDFD6-1CA6-44C1-8376-66AC446697C2}" srcOrd="0" destOrd="0" presId="urn:microsoft.com/office/officeart/2005/8/layout/orgChart1"/>
    <dgm:cxn modelId="{5CA97722-66AA-4A8D-837D-89F1ADF7F621}" type="presOf" srcId="{6D19F0BA-7D5F-4E03-9304-97382CE2E5D8}" destId="{3B0650FB-6E04-44EC-B632-575B5545B574}" srcOrd="0" destOrd="0" presId="urn:microsoft.com/office/officeart/2005/8/layout/orgChart1"/>
    <dgm:cxn modelId="{3A4C5226-30F7-41A1-88B8-BD469E78CF0F}" type="presOf" srcId="{BECB257D-8E4A-4423-8A09-845D95A91857}" destId="{4B6A7B19-689E-4B15-A9E9-7A9283D15444}" srcOrd="0" destOrd="0" presId="urn:microsoft.com/office/officeart/2005/8/layout/orgChart1"/>
    <dgm:cxn modelId="{E1347730-6F8A-4DC5-854B-330A7074AE6A}" srcId="{CE7C1E0B-20AE-4061-99E5-FBE3BDF5581A}" destId="{F7E33759-AB08-450F-85F7-501D7BAD5752}" srcOrd="5" destOrd="0" parTransId="{BECB257D-8E4A-4423-8A09-845D95A91857}" sibTransId="{2A27E2E2-1C7D-4554-9E2E-4DDA9CF1E33C}"/>
    <dgm:cxn modelId="{96BEE730-A3E3-410E-A3EA-97A730D649AD}" type="presOf" srcId="{20DE32FF-54D2-4CE9-8BD0-63579B12DF57}" destId="{A29C3C1F-0159-4B0A-939C-5B7BD5AE08F5}" srcOrd="0" destOrd="0" presId="urn:microsoft.com/office/officeart/2005/8/layout/orgChart1"/>
    <dgm:cxn modelId="{E9B54B32-A946-4D5C-869A-1CA15CD488D4}" type="presOf" srcId="{6761663E-0875-4E27-A780-5AFAB1634509}" destId="{AA7F4B2E-BEA6-4895-82B5-DB706C244E1F}" srcOrd="1" destOrd="0" presId="urn:microsoft.com/office/officeart/2005/8/layout/orgChart1"/>
    <dgm:cxn modelId="{B1B37F33-87F6-4553-8329-E45B7CA09E0E}" type="presOf" srcId="{A191E3D8-130C-451C-BAD4-943436F60AAB}" destId="{EB49B74E-7FD2-460E-A8A1-736671CD6DE3}" srcOrd="0" destOrd="0" presId="urn:microsoft.com/office/officeart/2005/8/layout/orgChart1"/>
    <dgm:cxn modelId="{15279434-D7FD-43A2-8F67-8A4ECD94E5B3}" type="presOf" srcId="{67DB5399-92A8-405C-8795-9D0207966A5D}" destId="{2C1EC1E3-6C31-497B-B2C0-908423D7C30F}" srcOrd="0" destOrd="0" presId="urn:microsoft.com/office/officeart/2005/8/layout/orgChart1"/>
    <dgm:cxn modelId="{EF3CF035-972E-424C-A529-72681DA178C4}" type="presOf" srcId="{C42455ED-E817-418D-945E-CCDD55C0278D}" destId="{7DCD18CB-F36D-462E-99D7-501D55FD1690}" srcOrd="0" destOrd="0" presId="urn:microsoft.com/office/officeart/2005/8/layout/orgChart1"/>
    <dgm:cxn modelId="{6EE0E937-1521-40FC-9DB6-B0FBF95FCC3F}" type="presOf" srcId="{F62BF09A-DF75-4999-9295-5C11B69CD467}" destId="{1D85C5CE-E951-48D7-8D08-94BD699B52DD}" srcOrd="0" destOrd="0" presId="urn:microsoft.com/office/officeart/2005/8/layout/orgChart1"/>
    <dgm:cxn modelId="{D5E9D13C-BDCC-46AC-BB6A-53C66392A041}" type="presOf" srcId="{FD0CE115-10FE-485A-9EBB-6D5A7FFCFBA9}" destId="{D2D13E26-D826-4883-A2FD-CE66402B4C53}" srcOrd="0" destOrd="0" presId="urn:microsoft.com/office/officeart/2005/8/layout/orgChart1"/>
    <dgm:cxn modelId="{624CDC3C-B96B-42B9-94CF-B15851B236C9}" type="presOf" srcId="{1C97AA97-7EA5-471B-95B1-97E650C6F324}" destId="{278A08EB-4DCB-4B14-B814-429799919CB5}" srcOrd="1" destOrd="0" presId="urn:microsoft.com/office/officeart/2005/8/layout/orgChart1"/>
    <dgm:cxn modelId="{290D5640-ABFE-4837-97BB-AED1217CE072}" type="presOf" srcId="{96344789-17A7-4C9C-83E2-B96D98ADC68F}" destId="{4628106B-4898-498E-ACB3-3511FA73093F}" srcOrd="0" destOrd="0" presId="urn:microsoft.com/office/officeart/2005/8/layout/orgChart1"/>
    <dgm:cxn modelId="{F9E0BD40-8468-461F-861B-F7E3D988FB3D}" type="presOf" srcId="{8947E0D6-8E29-4585-B2B2-64309D5041E9}" destId="{FF0D2295-21CC-49FD-82B5-A5AB9441A799}" srcOrd="1" destOrd="0" presId="urn:microsoft.com/office/officeart/2005/8/layout/orgChart1"/>
    <dgm:cxn modelId="{131D4C5C-DD1A-4124-8293-0C1222C88EBC}" type="presOf" srcId="{B33F8C53-28D3-4532-A762-0853501417B6}" destId="{B3A145E9-5CB1-4D38-882C-792A6E48EEA8}" srcOrd="1" destOrd="0" presId="urn:microsoft.com/office/officeart/2005/8/layout/orgChart1"/>
    <dgm:cxn modelId="{EF88595C-A63E-4018-9E31-9E70A4A3FEDE}" type="presOf" srcId="{F61FA0A9-6220-4263-AA08-67F5E8C52899}" destId="{092E42F3-2386-48FF-9F8C-62102CB1EBE8}" srcOrd="0" destOrd="0" presId="urn:microsoft.com/office/officeart/2005/8/layout/orgChart1"/>
    <dgm:cxn modelId="{47FEB75C-2784-4148-BAF9-0B9452709031}" type="presOf" srcId="{C9183F0C-7649-4CBA-97C3-7E462C05127A}" destId="{A42646CB-B0E8-4BB6-BBAE-E162FD7478B4}" srcOrd="0" destOrd="0" presId="urn:microsoft.com/office/officeart/2005/8/layout/orgChart1"/>
    <dgm:cxn modelId="{B45A1D5D-48E2-4888-B27B-DD0B4B6CCBBE}" srcId="{2792BD21-AAC5-4DC7-8514-56BC573F732C}" destId="{6DDF5E7E-784D-46C9-AF46-D5F3A17D5364}" srcOrd="3" destOrd="0" parTransId="{75218083-F8F1-4E16-B110-3EE625654741}" sibTransId="{116A7539-7E77-4268-A401-EFA2DD7B1DC6}"/>
    <dgm:cxn modelId="{B4BF0241-3255-44FD-A11E-554DFBD2D13B}" type="presOf" srcId="{C7DF33F3-1889-4722-B558-96B6DE98491D}" destId="{EEFC9246-7D57-4B09-9691-588C5BB0002E}" srcOrd="0" destOrd="0" presId="urn:microsoft.com/office/officeart/2005/8/layout/orgChart1"/>
    <dgm:cxn modelId="{3E842141-2BCE-42DB-BE69-E3AE96D3CDA3}" type="presOf" srcId="{6DDF5E7E-784D-46C9-AF46-D5F3A17D5364}" destId="{FB6CE35E-3836-413B-AFC6-521F4355047B}" srcOrd="0" destOrd="0" presId="urn:microsoft.com/office/officeart/2005/8/layout/orgChart1"/>
    <dgm:cxn modelId="{8E366861-3D89-42AC-BCCA-6E3FF8E85D71}" type="presOf" srcId="{CB165148-5BF6-4A63-93C4-7240E03F027D}" destId="{FDA2B14B-F2AE-427A-962C-133C30E9B2D2}" srcOrd="1" destOrd="0" presId="urn:microsoft.com/office/officeart/2005/8/layout/orgChart1"/>
    <dgm:cxn modelId="{61F73B63-D8BD-4265-8B8C-0B0E94D9BC71}" type="presOf" srcId="{A0ED233D-A438-4242-8272-80AD82ED2685}" destId="{7A8BDA99-2B76-4C9A-9378-99B145075BE8}" srcOrd="0" destOrd="0" presId="urn:microsoft.com/office/officeart/2005/8/layout/orgChart1"/>
    <dgm:cxn modelId="{04AF8844-21A3-4417-BC86-CB0F66A91D82}" type="presOf" srcId="{B629B40B-C17A-4EAC-B59B-E5D9911F9CA7}" destId="{444FD6B7-DE33-4CE7-9386-AAC5C8BF32C4}" srcOrd="1" destOrd="0" presId="urn:microsoft.com/office/officeart/2005/8/layout/orgChart1"/>
    <dgm:cxn modelId="{25C95E65-ABB8-426D-8865-8825B6058A3F}" srcId="{A3EA67F6-418B-4F23-A87D-79A776D59CC7}" destId="{346710C0-1412-4CF5-BC80-CF3580776501}" srcOrd="2" destOrd="0" parTransId="{1E072B72-C6BA-4478-A76B-E7A6D9BF0C85}" sibTransId="{1B322B0D-9A11-4333-B625-80E39F0CC3F3}"/>
    <dgm:cxn modelId="{FDC9CD65-D46A-4542-9E44-9589A4121BB0}" type="presOf" srcId="{17E6B034-418D-4403-BDA5-3E067C2A6DC7}" destId="{A4A8687D-12D3-4C21-BA5A-69E914E1EBDC}" srcOrd="0" destOrd="0" presId="urn:microsoft.com/office/officeart/2005/8/layout/orgChart1"/>
    <dgm:cxn modelId="{EBC67A48-8CFD-41BF-86A8-B9F9DAD6D93A}" type="presOf" srcId="{8BDF0B77-9DD1-4A06-8B0A-E32D96375B1E}" destId="{DF2C2DB9-89FF-4A4C-AE6B-939649855FA4}" srcOrd="1" destOrd="0" presId="urn:microsoft.com/office/officeart/2005/8/layout/orgChart1"/>
    <dgm:cxn modelId="{732F0B4B-BEBE-4BBB-9E41-FB595AC26829}" type="presOf" srcId="{CE7C1E0B-20AE-4061-99E5-FBE3BDF5581A}" destId="{63DDEC8A-930F-4914-BA99-E3B2A784153D}" srcOrd="1" destOrd="0" presId="urn:microsoft.com/office/officeart/2005/8/layout/orgChart1"/>
    <dgm:cxn modelId="{F60F0A6C-D3EF-4BDF-AA30-8DCEAA68BAF0}" type="presOf" srcId="{81CDFE5E-C947-4188-9E5E-C0AA33547780}" destId="{8D906D94-9799-43CB-ADC5-12F3A5708E7D}" srcOrd="0" destOrd="0" presId="urn:microsoft.com/office/officeart/2005/8/layout/orgChart1"/>
    <dgm:cxn modelId="{0898976E-160E-4FA1-B285-41AF62D61962}" type="presOf" srcId="{346710C0-1412-4CF5-BC80-CF3580776501}" destId="{124DDDD7-056B-4662-A302-EC190BE56650}" srcOrd="1" destOrd="0" presId="urn:microsoft.com/office/officeart/2005/8/layout/orgChart1"/>
    <dgm:cxn modelId="{8E57C26E-9524-4659-9EA4-C386EC8F600E}" type="presOf" srcId="{F8AA064A-AC18-4C8A-AE32-975698833A24}" destId="{30A45ED6-9E41-4847-93CC-1305468B850D}" srcOrd="0" destOrd="0" presId="urn:microsoft.com/office/officeart/2005/8/layout/orgChart1"/>
    <dgm:cxn modelId="{15D7B851-3C61-4000-BC6C-F5F3F1ED3346}" type="presOf" srcId="{682542BA-590E-484D-A6F9-4753D91A2284}" destId="{16285ACB-9556-42CF-86C2-2A641D328B4D}" srcOrd="0" destOrd="0" presId="urn:microsoft.com/office/officeart/2005/8/layout/orgChart1"/>
    <dgm:cxn modelId="{6E5A3352-A18D-42C1-A47F-A3BBAAEB01F4}" type="presOf" srcId="{A3EA67F6-418B-4F23-A87D-79A776D59CC7}" destId="{79B3D5BA-6B90-4552-A0B1-092942A40830}" srcOrd="0" destOrd="0" presId="urn:microsoft.com/office/officeart/2005/8/layout/orgChart1"/>
    <dgm:cxn modelId="{A4952F76-4B11-4C56-855B-21DC1B9FD0D7}" srcId="{F62BF09A-DF75-4999-9295-5C11B69CD467}" destId="{17E6B034-418D-4403-BDA5-3E067C2A6DC7}" srcOrd="2" destOrd="0" parTransId="{6FE57186-A4A3-4960-A508-1298F17B7A92}" sibTransId="{B7572EAF-6D6E-4FD0-A5B3-FE9A6EF07F72}"/>
    <dgm:cxn modelId="{515C9858-69DF-4713-8852-6B090721FDDD}" type="presOf" srcId="{B87246B1-24A9-4BAF-B03D-FAF2461565F8}" destId="{32A63AC1-6117-4F61-A0A6-0ADA8BE1DCAC}" srcOrd="0" destOrd="0" presId="urn:microsoft.com/office/officeart/2005/8/layout/orgChart1"/>
    <dgm:cxn modelId="{5B63105A-39E6-4DFC-BF84-2E07FF99D539}" type="presOf" srcId="{8B17F87A-5163-427F-B289-F51D23571C40}" destId="{925AFF53-80CA-4EF3-B620-450F60BBC6AE}" srcOrd="0" destOrd="0" presId="urn:microsoft.com/office/officeart/2005/8/layout/orgChart1"/>
    <dgm:cxn modelId="{CFA9317B-C09B-49B8-B133-3F561D5CA6F8}" srcId="{2792BD21-AAC5-4DC7-8514-56BC573F732C}" destId="{D40AE4A0-3AAA-4D05-99A7-F7C31519930C}" srcOrd="2" destOrd="0" parTransId="{20DE32FF-54D2-4CE9-8BD0-63579B12DF57}" sibTransId="{AF5CF216-8939-46FE-B958-F56D361C169A}"/>
    <dgm:cxn modelId="{E1B3AA7E-9366-405D-A141-42B07FB939AE}" srcId="{C7DF33F3-1889-4722-B558-96B6DE98491D}" destId="{CB165148-5BF6-4A63-93C4-7240E03F027D}" srcOrd="0" destOrd="0" parTransId="{A71BCB51-14DF-4C6C-964F-177B597F9131}" sibTransId="{B097B47F-CF4D-420B-A1D6-B554168BB9FC}"/>
    <dgm:cxn modelId="{F4F3BD7E-B2A1-4D04-81BC-52AF6E6E5F00}" srcId="{CE7C1E0B-20AE-4061-99E5-FBE3BDF5581A}" destId="{C9183F0C-7649-4CBA-97C3-7E462C05127A}" srcOrd="4" destOrd="0" parTransId="{96344789-17A7-4C9C-83E2-B96D98ADC68F}" sibTransId="{E8519AE4-1E88-4C63-B5F8-AE2B59651331}"/>
    <dgm:cxn modelId="{8584C681-53E6-44F6-8E2F-1486A59F78B1}" type="presOf" srcId="{7A0390A3-9D66-4B3C-83FF-CB860E394F9B}" destId="{706F7966-E330-4739-9321-0364D219C1CF}" srcOrd="1" destOrd="0" presId="urn:microsoft.com/office/officeart/2005/8/layout/orgChart1"/>
    <dgm:cxn modelId="{DA66A985-322E-40FC-A9EB-48451ACE4FE9}" type="presOf" srcId="{F1AC85E0-B146-4B09-8E3C-3A94EDB8CEA6}" destId="{4692AA1D-AA12-454A-86DA-B01C0B8676D1}" srcOrd="1" destOrd="0" presId="urn:microsoft.com/office/officeart/2005/8/layout/orgChart1"/>
    <dgm:cxn modelId="{039F0C89-B84F-4219-A85F-9E7B3FEA2C6E}" type="presOf" srcId="{9B40879D-5DBF-4776-AC3F-0F69812B37DB}" destId="{4C7E87A8-6886-44D2-89E2-735059A62F05}" srcOrd="0" destOrd="0" presId="urn:microsoft.com/office/officeart/2005/8/layout/orgChart1"/>
    <dgm:cxn modelId="{6673128A-5F14-43B8-8624-1A7F41EA7FA5}" type="presOf" srcId="{59A2AB7B-8630-4509-BE20-6718788BA57E}" destId="{681FEDB9-AE82-4B91-B179-CC32E7E8DF6C}" srcOrd="0" destOrd="0" presId="urn:microsoft.com/office/officeart/2005/8/layout/orgChart1"/>
    <dgm:cxn modelId="{151AC88A-9A7B-4B2D-89F3-4FB691F89C4D}" type="presOf" srcId="{6D19F0BA-7D5F-4E03-9304-97382CE2E5D8}" destId="{B4630598-4C5D-4D17-963C-39638040484D}" srcOrd="1" destOrd="0" presId="urn:microsoft.com/office/officeart/2005/8/layout/orgChart1"/>
    <dgm:cxn modelId="{47153A8D-D98A-4A08-9988-6B95F00B876D}" type="presOf" srcId="{2C262D12-3ACC-426F-A045-73A87A05D5EA}" destId="{EF22F562-3881-4912-A249-BFD1A0AF85C0}" srcOrd="0" destOrd="0" presId="urn:microsoft.com/office/officeart/2005/8/layout/orgChart1"/>
    <dgm:cxn modelId="{2FD9B98D-B226-47E5-9925-D829CD6004E0}" type="presOf" srcId="{8BDF0B77-9DD1-4A06-8B0A-E32D96375B1E}" destId="{8D0ACDBD-DAE6-43F0-B7E8-CDCAA1BC9AFD}" srcOrd="0" destOrd="0" presId="urn:microsoft.com/office/officeart/2005/8/layout/orgChart1"/>
    <dgm:cxn modelId="{46C7778F-C564-4FD8-BA58-A47D0724F177}" type="presOf" srcId="{8B17F87A-5163-427F-B289-F51D23571C40}" destId="{A782F595-4787-4D8B-BF6C-72FCC830ACC3}" srcOrd="1" destOrd="0" presId="urn:microsoft.com/office/officeart/2005/8/layout/orgChart1"/>
    <dgm:cxn modelId="{A8994991-A82A-4262-83C7-341F478C1A1E}" type="presOf" srcId="{2E518784-B93A-4989-8574-33566078200F}" destId="{783C0C24-0B35-4C2A-BB67-76B64D125A63}" srcOrd="0" destOrd="0" presId="urn:microsoft.com/office/officeart/2005/8/layout/orgChart1"/>
    <dgm:cxn modelId="{3D040794-8AD8-4949-BFA5-054EC68491EC}" type="presOf" srcId="{986A9FC2-EAD3-4CE5-A931-4412BF50443B}" destId="{357A19F3-95EB-4678-B336-376D19C43BAF}" srcOrd="0" destOrd="0" presId="urn:microsoft.com/office/officeart/2005/8/layout/orgChart1"/>
    <dgm:cxn modelId="{473ED694-04C5-470C-B1CC-17CEE678C3FC}" type="presOf" srcId="{17E6B034-418D-4403-BDA5-3E067C2A6DC7}" destId="{342677F9-2090-4EC5-B66D-758DB03BC4C5}" srcOrd="1" destOrd="0" presId="urn:microsoft.com/office/officeart/2005/8/layout/orgChart1"/>
    <dgm:cxn modelId="{10DF4B9A-0AEB-4196-8DB3-E4254EDD4860}" type="presOf" srcId="{1C97AA97-7EA5-471B-95B1-97E650C6F324}" destId="{4122E936-C2A2-4036-8E54-206732487EA8}" srcOrd="0" destOrd="0" presId="urn:microsoft.com/office/officeart/2005/8/layout/orgChart1"/>
    <dgm:cxn modelId="{8015559B-C6F9-4B04-950E-241E3892EA5D}" srcId="{A3EA67F6-418B-4F23-A87D-79A776D59CC7}" destId="{B33F8C53-28D3-4532-A762-0853501417B6}" srcOrd="3" destOrd="0" parTransId="{81CDFE5E-C947-4188-9E5E-C0AA33547780}" sibTransId="{7EB7C443-16A9-4C26-9592-CBC1A7F7E002}"/>
    <dgm:cxn modelId="{2923969C-3741-42EF-9948-AFCE2DDD7067}" srcId="{2792BD21-AAC5-4DC7-8514-56BC573F732C}" destId="{B629B40B-C17A-4EAC-B59B-E5D9911F9CA7}" srcOrd="4" destOrd="0" parTransId="{5F93B434-F68D-4A6D-A345-FA8521C11FE2}" sibTransId="{96187FB6-B71F-4FA8-81F1-06CDC468A475}"/>
    <dgm:cxn modelId="{DCE5499D-3FD1-4F7A-9EE0-F322F9DB303B}" type="presOf" srcId="{CF50F48F-B7BB-403C-B22A-39C751DB4DE0}" destId="{54981E28-CBA8-44DB-80C3-A6C384E4FC51}" srcOrd="1" destOrd="0" presId="urn:microsoft.com/office/officeart/2005/8/layout/orgChart1"/>
    <dgm:cxn modelId="{F9D45FA8-9966-4DC2-AC54-01491FBDF0A6}" type="presOf" srcId="{F61FA0A9-6220-4263-AA08-67F5E8C52899}" destId="{968058AD-6832-4DC1-BC95-E39144234DF8}" srcOrd="1" destOrd="0" presId="urn:microsoft.com/office/officeart/2005/8/layout/orgChart1"/>
    <dgm:cxn modelId="{31180EA9-5E33-45C6-AF4E-DCA273168313}" type="presOf" srcId="{B629B40B-C17A-4EAC-B59B-E5D9911F9CA7}" destId="{561A6F45-6EFC-459D-949C-F334622F1B87}" srcOrd="0" destOrd="0" presId="urn:microsoft.com/office/officeart/2005/8/layout/orgChart1"/>
    <dgm:cxn modelId="{FC3B88AA-2475-4C8F-9B5C-A6F7E3C1C7AD}" type="presOf" srcId="{682542BA-590E-484D-A6F9-4753D91A2284}" destId="{59848149-049B-4432-81B6-56EFAB8506ED}" srcOrd="1" destOrd="0" presId="urn:microsoft.com/office/officeart/2005/8/layout/orgChart1"/>
    <dgm:cxn modelId="{C12EC7AC-C92E-404B-BF15-0045A5F3E5CC}" type="presOf" srcId="{6DDF5E7E-784D-46C9-AF46-D5F3A17D5364}" destId="{12C225EF-0CC9-4B84-BAC0-A97C6FA1447E}" srcOrd="1" destOrd="0" presId="urn:microsoft.com/office/officeart/2005/8/layout/orgChart1"/>
    <dgm:cxn modelId="{BF92B3B0-A0F4-4EFC-BFAE-A363A99F7B99}" type="presOf" srcId="{CE7C1E0B-20AE-4061-99E5-FBE3BDF5581A}" destId="{99DF0269-13D1-43B1-A2B8-BDD10D2E1CB1}" srcOrd="0" destOrd="0" presId="urn:microsoft.com/office/officeart/2005/8/layout/orgChart1"/>
    <dgm:cxn modelId="{A5D23EB1-D077-4205-8994-D63855391967}" srcId="{CB165148-5BF6-4A63-93C4-7240E03F027D}" destId="{1C97AA97-7EA5-471B-95B1-97E650C6F324}" srcOrd="0" destOrd="0" parTransId="{A191E3D8-130C-451C-BAD4-943436F60AAB}" sibTransId="{F64BACFE-3024-4AAA-9349-812681E6906C}"/>
    <dgm:cxn modelId="{194383B3-BF5F-43B8-8109-982197BD791B}" srcId="{8947E0D6-8E29-4585-B2B2-64309D5041E9}" destId="{CE7C1E0B-20AE-4061-99E5-FBE3BDF5581A}" srcOrd="0" destOrd="0" parTransId="{2C262D12-3ACC-426F-A045-73A87A05D5EA}" sibTransId="{97DBF4A0-BC42-486F-8AFA-B7B550DF3E03}"/>
    <dgm:cxn modelId="{E39F8AB3-18F0-42B0-87B7-B0C5564AD36C}" type="presOf" srcId="{7A0390A3-9D66-4B3C-83FF-CB860E394F9B}" destId="{03BC33CF-1051-4C36-AECA-0370D0D83E0C}" srcOrd="0" destOrd="0" presId="urn:microsoft.com/office/officeart/2005/8/layout/orgChart1"/>
    <dgm:cxn modelId="{B43570B7-116A-4F7E-B812-FBBFC254D7AA}" type="presOf" srcId="{CF50F48F-B7BB-403C-B22A-39C751DB4DE0}" destId="{352B7EDC-65AE-49EB-A6FD-81DCA797E39A}" srcOrd="0" destOrd="0" presId="urn:microsoft.com/office/officeart/2005/8/layout/orgChart1"/>
    <dgm:cxn modelId="{6C9435BF-6256-4DC5-B746-A7698C50E4E6}" srcId="{CE7C1E0B-20AE-4061-99E5-FBE3BDF5581A}" destId="{986A9FC2-EAD3-4CE5-A931-4412BF50443B}" srcOrd="3" destOrd="0" parTransId="{B87246B1-24A9-4BAF-B03D-FAF2461565F8}" sibTransId="{8C0D37EE-E437-48DF-A33E-D963D04BC24E}"/>
    <dgm:cxn modelId="{00BF49BF-B780-4B29-8E11-DD0885227EEB}" type="presOf" srcId="{6B8D1138-D499-4056-86C7-BF7915F9647F}" destId="{4B35774D-7780-4820-BCCE-564EE1AF5D16}" srcOrd="1" destOrd="0" presId="urn:microsoft.com/office/officeart/2005/8/layout/orgChart1"/>
    <dgm:cxn modelId="{18031EC1-C1C7-4DE7-88D5-235A32E02BEC}" srcId="{CE7C1E0B-20AE-4061-99E5-FBE3BDF5581A}" destId="{682542BA-590E-484D-A6F9-4753D91A2284}" srcOrd="1" destOrd="0" parTransId="{9B40879D-5DBF-4776-AC3F-0F69812B37DB}" sibTransId="{E501D285-6064-4166-B9E4-A8C469377D5E}"/>
    <dgm:cxn modelId="{6546FCC1-7DEA-4E0A-B71D-68DBEE92AD54}" srcId="{F62BF09A-DF75-4999-9295-5C11B69CD467}" destId="{AF5EE463-A5ED-4824-A092-A5D94E690CD0}" srcOrd="0" destOrd="0" parTransId="{5623D584-7B81-45CF-9E55-D68F9CFF489A}" sibTransId="{26536700-D664-4FE8-A990-2F2549023C1E}"/>
    <dgm:cxn modelId="{529C01C4-3725-4D03-B2C2-8B8E38B47B30}" srcId="{8947E0D6-8E29-4585-B2B2-64309D5041E9}" destId="{F62BF09A-DF75-4999-9295-5C11B69CD467}" srcOrd="1" destOrd="0" parTransId="{A0ED233D-A438-4242-8272-80AD82ED2685}" sibTransId="{0F02E629-3C39-423F-A156-BBB2B8C909E6}"/>
    <dgm:cxn modelId="{AFC60BCC-C633-48A9-B208-EDC2BA1207BD}" srcId="{F62BF09A-DF75-4999-9295-5C11B69CD467}" destId="{8BDF0B77-9DD1-4A06-8B0A-E32D96375B1E}" srcOrd="1" destOrd="0" parTransId="{C42455ED-E817-418D-945E-CCDD55C0278D}" sibTransId="{EDD13952-E1F9-469D-BC85-288762633AC6}"/>
    <dgm:cxn modelId="{F6550FCD-A85A-4926-9F92-A046EA78B84A}" type="presOf" srcId="{AF5EE463-A5ED-4824-A092-A5D94E690CD0}" destId="{E37194B0-C3A9-449A-9098-88729590A4EC}" srcOrd="1" destOrd="0" presId="urn:microsoft.com/office/officeart/2005/8/layout/orgChart1"/>
    <dgm:cxn modelId="{C5A594CD-7B37-45D9-B585-80CB75372A7B}" type="presOf" srcId="{C9183F0C-7649-4CBA-97C3-7E462C05127A}" destId="{AE46EC41-4743-403E-A55B-C4707F9FEBA2}" srcOrd="1" destOrd="0" presId="urn:microsoft.com/office/officeart/2005/8/layout/orgChart1"/>
    <dgm:cxn modelId="{3ED581CE-A389-4457-8D0A-A7C7060366A1}" type="presOf" srcId="{F7E33759-AB08-450F-85F7-501D7BAD5752}" destId="{4C6F1B72-8044-4C74-B986-BD2F6E90A0E7}" srcOrd="1" destOrd="0" presId="urn:microsoft.com/office/officeart/2005/8/layout/orgChart1"/>
    <dgm:cxn modelId="{239DACD2-DDC7-468A-A1AA-4C8383C436BA}" type="presOf" srcId="{CB165148-5BF6-4A63-93C4-7240E03F027D}" destId="{FA464BBD-B6F8-4145-9C00-006FC15943E0}" srcOrd="0" destOrd="0" presId="urn:microsoft.com/office/officeart/2005/8/layout/orgChart1"/>
    <dgm:cxn modelId="{D9D815D3-7BCF-4114-8ADA-6F85815ECE67}" type="presOf" srcId="{2792BD21-AAC5-4DC7-8514-56BC573F732C}" destId="{34EF90F1-BD74-4EAE-9527-FCA8D1B5C0DE}" srcOrd="0" destOrd="0" presId="urn:microsoft.com/office/officeart/2005/8/layout/orgChart1"/>
    <dgm:cxn modelId="{0A50F0D4-3FDA-4951-9466-B9D8C74C02DF}" type="presOf" srcId="{346710C0-1412-4CF5-BC80-CF3580776501}" destId="{5521541A-D7EC-46C2-9280-90F3CEFFE9F0}" srcOrd="0" destOrd="0" presId="urn:microsoft.com/office/officeart/2005/8/layout/orgChart1"/>
    <dgm:cxn modelId="{2CA76FD5-1E70-4D5F-A5CE-C316228C3CC0}" srcId="{A3EA67F6-418B-4F23-A87D-79A776D59CC7}" destId="{8B17F87A-5163-427F-B289-F51D23571C40}" srcOrd="5" destOrd="0" parTransId="{67DB5399-92A8-405C-8795-9D0207966A5D}" sibTransId="{63A59A8D-49CD-499C-A242-5856855B53B0}"/>
    <dgm:cxn modelId="{4F92FED5-115E-4510-B2AB-BCD8604A54D2}" srcId="{A3EA67F6-418B-4F23-A87D-79A776D59CC7}" destId="{6B8D1138-D499-4056-86C7-BF7915F9647F}" srcOrd="0" destOrd="0" parTransId="{FD0CE115-10FE-485A-9EBB-6D5A7FFCFBA9}" sibTransId="{0AAF7391-B497-47D1-BCB8-95C11AF43460}"/>
    <dgm:cxn modelId="{691563D7-50F2-4FBA-B642-E9E76988CFDD}" type="presOf" srcId="{ED5111D7-A46E-4F5C-A935-ABCEC9E447AF}" destId="{7BDBC951-2CAA-4783-8A04-7250702B4BE6}" srcOrd="0" destOrd="0" presId="urn:microsoft.com/office/officeart/2005/8/layout/orgChart1"/>
    <dgm:cxn modelId="{394D42D8-2348-468B-BA38-0B3A0D0BEC33}" type="presOf" srcId="{6ED6BCAC-C566-4597-8DDC-2084209397A3}" destId="{13D97E7C-7531-493C-8CE4-09290EF389B6}" srcOrd="0" destOrd="0" presId="urn:microsoft.com/office/officeart/2005/8/layout/orgChart1"/>
    <dgm:cxn modelId="{0716FAD9-D764-46CC-9A0C-29477E0F0861}" type="presOf" srcId="{1F7F271D-5F7C-4DCD-BBDE-7D21F03209DD}" destId="{215B87C8-4902-47C3-AB8B-469E57FCFE44}" srcOrd="0" destOrd="0" presId="urn:microsoft.com/office/officeart/2005/8/layout/orgChart1"/>
    <dgm:cxn modelId="{CE396ADB-A02B-47D6-A92C-44564B203AAB}" type="presOf" srcId="{8947E0D6-8E29-4585-B2B2-64309D5041E9}" destId="{E0642E34-9CE9-406F-81BD-9EC2549FF197}" srcOrd="0" destOrd="0" presId="urn:microsoft.com/office/officeart/2005/8/layout/orgChart1"/>
    <dgm:cxn modelId="{8995BEE5-E064-46B3-8DBE-24D829D7C15D}" srcId="{CE7C1E0B-20AE-4061-99E5-FBE3BDF5581A}" destId="{6ED6BCAC-C566-4597-8DDC-2084209397A3}" srcOrd="0" destOrd="0" parTransId="{2E518784-B93A-4989-8574-33566078200F}" sibTransId="{D2CC74F3-F2B5-4EF7-A645-04732F95F13A}"/>
    <dgm:cxn modelId="{02780BE8-19B1-4BAC-9A4B-8B4A2776D693}" type="presOf" srcId="{5623D584-7B81-45CF-9E55-D68F9CFF489A}" destId="{DE551D94-515A-4F7C-9E2F-3FE4ACE7C3D4}" srcOrd="0" destOrd="0" presId="urn:microsoft.com/office/officeart/2005/8/layout/orgChart1"/>
    <dgm:cxn modelId="{84C624E9-9C94-414C-B32C-5B7FA8F9F16C}" srcId="{2792BD21-AAC5-4DC7-8514-56BC573F732C}" destId="{CF50F48F-B7BB-403C-B22A-39C751DB4DE0}" srcOrd="0" destOrd="0" parTransId="{F8AA064A-AC18-4C8A-AE32-975698833A24}" sibTransId="{8632FC8F-26AF-4C33-98FD-153F8020F16E}"/>
    <dgm:cxn modelId="{95FC36ED-A0B1-4024-8876-EAC8FF520697}" type="presOf" srcId="{2792BD21-AAC5-4DC7-8514-56BC573F732C}" destId="{C8046A26-27C5-41F6-9833-357A36D775BD}" srcOrd="1" destOrd="0" presId="urn:microsoft.com/office/officeart/2005/8/layout/orgChart1"/>
    <dgm:cxn modelId="{987F4AED-73C4-4733-B25B-097505919BFD}" type="presOf" srcId="{F1AC85E0-B146-4B09-8E3C-3A94EDB8CEA6}" destId="{6830DBEA-B00C-4A38-8536-5FC387BCC955}" srcOrd="0" destOrd="0" presId="urn:microsoft.com/office/officeart/2005/8/layout/orgChart1"/>
    <dgm:cxn modelId="{DC9AB6ED-A5D4-4587-BFBA-BFEE39724227}" type="presOf" srcId="{D40AE4A0-3AAA-4D05-99A7-F7C31519930C}" destId="{262B9352-F126-4C46-A619-4D53AABBC61D}" srcOrd="1" destOrd="0" presId="urn:microsoft.com/office/officeart/2005/8/layout/orgChart1"/>
    <dgm:cxn modelId="{2A4B3AEF-C1D2-43C6-8F8A-8CBDFF0FA179}" type="presOf" srcId="{3DC0FA5D-7A29-4E9C-B478-1DDB0B79D97A}" destId="{4E3B11B5-1C6C-4AAE-A569-C6CCA28720C7}" srcOrd="0" destOrd="0" presId="urn:microsoft.com/office/officeart/2005/8/layout/orgChart1"/>
    <dgm:cxn modelId="{F1F883F3-3ADB-4FA5-8A97-037B95BBBD8E}" type="presOf" srcId="{4922207B-E3D9-4C9E-97FD-973F8CB6E881}" destId="{F4A112AE-2BD0-495E-B4F9-31C380CF18E5}" srcOrd="0" destOrd="0" presId="urn:microsoft.com/office/officeart/2005/8/layout/orgChart1"/>
    <dgm:cxn modelId="{D39429F5-09F6-4C6C-8793-D4214121A5FC}" srcId="{2792BD21-AAC5-4DC7-8514-56BC573F732C}" destId="{6D19F0BA-7D5F-4E03-9304-97382CE2E5D8}" srcOrd="5" destOrd="0" parTransId="{4922207B-E3D9-4C9E-97FD-973F8CB6E881}" sibTransId="{FC87091C-807E-4448-96E4-21D5C10165E9}"/>
    <dgm:cxn modelId="{45A2E8F5-763B-45B4-9237-AF268BBA4523}" type="presOf" srcId="{AF5EE463-A5ED-4824-A092-A5D94E690CD0}" destId="{C2D20BAC-1EDD-4C70-A6BB-B3F8917A581C}" srcOrd="0" destOrd="0" presId="urn:microsoft.com/office/officeart/2005/8/layout/orgChart1"/>
    <dgm:cxn modelId="{4B96BBF6-7E8B-46A6-B863-D62E6DA1DE08}" type="presOf" srcId="{5F93B434-F68D-4A6D-A345-FA8521C11FE2}" destId="{99C17E94-EE94-491C-AF12-C6421D6776A2}" srcOrd="0" destOrd="0" presId="urn:microsoft.com/office/officeart/2005/8/layout/orgChart1"/>
    <dgm:cxn modelId="{4A95FFF9-C758-498D-AE69-92B176AF60F7}" srcId="{1C97AA97-7EA5-471B-95B1-97E650C6F324}" destId="{2792BD21-AAC5-4DC7-8514-56BC573F732C}" srcOrd="0" destOrd="0" parTransId="{3DC0FA5D-7A29-4E9C-B478-1DDB0B79D97A}" sibTransId="{00BF0660-9A5B-4A02-B13B-E20815B54549}"/>
    <dgm:cxn modelId="{39A427FB-CF89-4F89-8D56-4ED680B23228}" type="presOf" srcId="{75218083-F8F1-4E16-B110-3EE625654741}" destId="{17DA0876-FBD7-45D3-90E4-20CBB100787D}" srcOrd="0" destOrd="0" presId="urn:microsoft.com/office/officeart/2005/8/layout/orgChart1"/>
    <dgm:cxn modelId="{7831B9FC-C9D2-4C6A-9D0A-4822ED664412}" srcId="{A3EA67F6-418B-4F23-A87D-79A776D59CC7}" destId="{6761663E-0875-4E27-A780-5AFAB1634509}" srcOrd="1" destOrd="0" parTransId="{1F7F271D-5F7C-4DCD-BBDE-7D21F03209DD}" sibTransId="{A61B96BB-5D8D-44D6-A8C4-730995BB34B9}"/>
    <dgm:cxn modelId="{2F1ABFFC-0606-4496-8622-452116F88285}" type="presOf" srcId="{1E072B72-C6BA-4478-A76B-E7A6D9BF0C85}" destId="{78247235-8309-474F-AEC3-8720635E9423}" srcOrd="0" destOrd="0" presId="urn:microsoft.com/office/officeart/2005/8/layout/orgChart1"/>
    <dgm:cxn modelId="{E9C3E4FE-DFA8-4995-A12B-7A0F715A876A}" type="presOf" srcId="{1C71C107-E4DF-4429-B444-0786FDD94FA8}" destId="{F4EB602D-E776-42D3-A6D3-8A3743FF6F43}" srcOrd="0" destOrd="0" presId="urn:microsoft.com/office/officeart/2005/8/layout/orgChart1"/>
    <dgm:cxn modelId="{32B613F4-3186-4E2C-ACC4-D5E0640A49AD}" type="presParOf" srcId="{EEFC9246-7D57-4B09-9691-588C5BB0002E}" destId="{83B14A27-09DD-4C7A-A4B0-24B3D0FC37E7}" srcOrd="0" destOrd="0" presId="urn:microsoft.com/office/officeart/2005/8/layout/orgChart1"/>
    <dgm:cxn modelId="{CC813ECE-1B78-4BE0-924A-BEB6182C676F}" type="presParOf" srcId="{83B14A27-09DD-4C7A-A4B0-24B3D0FC37E7}" destId="{2A289F89-6A7A-4805-8F16-FBA319A47B9E}" srcOrd="0" destOrd="0" presId="urn:microsoft.com/office/officeart/2005/8/layout/orgChart1"/>
    <dgm:cxn modelId="{B6C31292-09CA-4F8E-996C-E18B0243BC36}" type="presParOf" srcId="{2A289F89-6A7A-4805-8F16-FBA319A47B9E}" destId="{FA464BBD-B6F8-4145-9C00-006FC15943E0}" srcOrd="0" destOrd="0" presId="urn:microsoft.com/office/officeart/2005/8/layout/orgChart1"/>
    <dgm:cxn modelId="{672BDBC2-0A69-4F79-B024-7A2205D6817E}" type="presParOf" srcId="{2A289F89-6A7A-4805-8F16-FBA319A47B9E}" destId="{FDA2B14B-F2AE-427A-962C-133C30E9B2D2}" srcOrd="1" destOrd="0" presId="urn:microsoft.com/office/officeart/2005/8/layout/orgChart1"/>
    <dgm:cxn modelId="{F7E08790-DA5F-4EAE-944F-245D97D7EEAF}" type="presParOf" srcId="{83B14A27-09DD-4C7A-A4B0-24B3D0FC37E7}" destId="{3DCF0A09-BCF3-4FA0-8222-C1C8A1F6D539}" srcOrd="1" destOrd="0" presId="urn:microsoft.com/office/officeart/2005/8/layout/orgChart1"/>
    <dgm:cxn modelId="{C219F169-D8EB-4180-A8DC-7F9459794BF3}" type="presParOf" srcId="{3DCF0A09-BCF3-4FA0-8222-C1C8A1F6D539}" destId="{EB49B74E-7FD2-460E-A8A1-736671CD6DE3}" srcOrd="0" destOrd="0" presId="urn:microsoft.com/office/officeart/2005/8/layout/orgChart1"/>
    <dgm:cxn modelId="{88A33647-3AA5-4CFD-9DF9-4E22B83A4737}" type="presParOf" srcId="{3DCF0A09-BCF3-4FA0-8222-C1C8A1F6D539}" destId="{6AF95C16-665F-4316-9E92-D9AE7B5C3A1D}" srcOrd="1" destOrd="0" presId="urn:microsoft.com/office/officeart/2005/8/layout/orgChart1"/>
    <dgm:cxn modelId="{758FD4B9-2AE7-41C8-881B-898C1E692ED9}" type="presParOf" srcId="{6AF95C16-665F-4316-9E92-D9AE7B5C3A1D}" destId="{1B081F99-675E-4884-92C3-8EF5EDB78376}" srcOrd="0" destOrd="0" presId="urn:microsoft.com/office/officeart/2005/8/layout/orgChart1"/>
    <dgm:cxn modelId="{ECD54180-EE10-4ECA-9E19-DDF4E8A0B4BA}" type="presParOf" srcId="{1B081F99-675E-4884-92C3-8EF5EDB78376}" destId="{4122E936-C2A2-4036-8E54-206732487EA8}" srcOrd="0" destOrd="0" presId="urn:microsoft.com/office/officeart/2005/8/layout/orgChart1"/>
    <dgm:cxn modelId="{191DBED5-6A71-4FA7-A2E7-65309077C1EE}" type="presParOf" srcId="{1B081F99-675E-4884-92C3-8EF5EDB78376}" destId="{278A08EB-4DCB-4B14-B814-429799919CB5}" srcOrd="1" destOrd="0" presId="urn:microsoft.com/office/officeart/2005/8/layout/orgChart1"/>
    <dgm:cxn modelId="{8511F5BE-83D9-4BC9-83CA-BE74454D2FB0}" type="presParOf" srcId="{6AF95C16-665F-4316-9E92-D9AE7B5C3A1D}" destId="{7AE6D894-89F5-4AF1-AAEA-C0433FFFF2CE}" srcOrd="1" destOrd="0" presId="urn:microsoft.com/office/officeart/2005/8/layout/orgChart1"/>
    <dgm:cxn modelId="{7B907375-9A0D-4415-9EC8-4AF062F34F16}" type="presParOf" srcId="{7AE6D894-89F5-4AF1-AAEA-C0433FFFF2CE}" destId="{4E3B11B5-1C6C-4AAE-A569-C6CCA28720C7}" srcOrd="0" destOrd="0" presId="urn:microsoft.com/office/officeart/2005/8/layout/orgChart1"/>
    <dgm:cxn modelId="{41A069BA-E6E0-462A-A12C-E32E30784880}" type="presParOf" srcId="{7AE6D894-89F5-4AF1-AAEA-C0433FFFF2CE}" destId="{8F1B38E6-A0D9-435B-AE05-077DB469D345}" srcOrd="1" destOrd="0" presId="urn:microsoft.com/office/officeart/2005/8/layout/orgChart1"/>
    <dgm:cxn modelId="{85E79823-5BE2-4E50-8FA9-51969A1A8A54}" type="presParOf" srcId="{8F1B38E6-A0D9-435B-AE05-077DB469D345}" destId="{15991022-3CEF-48FB-99DE-8F00E89827D9}" srcOrd="0" destOrd="0" presId="urn:microsoft.com/office/officeart/2005/8/layout/orgChart1"/>
    <dgm:cxn modelId="{60BDC7D6-1070-4385-8050-79305AEA7C5A}" type="presParOf" srcId="{15991022-3CEF-48FB-99DE-8F00E89827D9}" destId="{34EF90F1-BD74-4EAE-9527-FCA8D1B5C0DE}" srcOrd="0" destOrd="0" presId="urn:microsoft.com/office/officeart/2005/8/layout/orgChart1"/>
    <dgm:cxn modelId="{7524B0A4-2FFE-42E6-8D68-13482201ED76}" type="presParOf" srcId="{15991022-3CEF-48FB-99DE-8F00E89827D9}" destId="{C8046A26-27C5-41F6-9833-357A36D775BD}" srcOrd="1" destOrd="0" presId="urn:microsoft.com/office/officeart/2005/8/layout/orgChart1"/>
    <dgm:cxn modelId="{7F75D1AE-61F2-4704-823E-897E29746D5B}" type="presParOf" srcId="{8F1B38E6-A0D9-435B-AE05-077DB469D345}" destId="{FC50FDD2-49B2-4766-9AAA-B3CDFE978E64}" srcOrd="1" destOrd="0" presId="urn:microsoft.com/office/officeart/2005/8/layout/orgChart1"/>
    <dgm:cxn modelId="{6A89BF93-58A1-4304-B31D-F62A65E93EC2}" type="presParOf" srcId="{FC50FDD2-49B2-4766-9AAA-B3CDFE978E64}" destId="{30A45ED6-9E41-4847-93CC-1305468B850D}" srcOrd="0" destOrd="0" presId="urn:microsoft.com/office/officeart/2005/8/layout/orgChart1"/>
    <dgm:cxn modelId="{BFB12BA4-BFCA-416A-AC75-6273C8C7E049}" type="presParOf" srcId="{FC50FDD2-49B2-4766-9AAA-B3CDFE978E64}" destId="{C8BE63C3-FA95-4516-A185-536D847B5D5B}" srcOrd="1" destOrd="0" presId="urn:microsoft.com/office/officeart/2005/8/layout/orgChart1"/>
    <dgm:cxn modelId="{9718AA25-DE23-42E9-A3DA-52AE0B423500}" type="presParOf" srcId="{C8BE63C3-FA95-4516-A185-536D847B5D5B}" destId="{CEDE8236-CCC4-4125-B83C-328A155AFB57}" srcOrd="0" destOrd="0" presId="urn:microsoft.com/office/officeart/2005/8/layout/orgChart1"/>
    <dgm:cxn modelId="{37CAFA2D-AA82-413E-9405-C86DBBD4A693}" type="presParOf" srcId="{CEDE8236-CCC4-4125-B83C-328A155AFB57}" destId="{352B7EDC-65AE-49EB-A6FD-81DCA797E39A}" srcOrd="0" destOrd="0" presId="urn:microsoft.com/office/officeart/2005/8/layout/orgChart1"/>
    <dgm:cxn modelId="{723E4501-F653-4FE4-8516-312D05AFE990}" type="presParOf" srcId="{CEDE8236-CCC4-4125-B83C-328A155AFB57}" destId="{54981E28-CBA8-44DB-80C3-A6C384E4FC51}" srcOrd="1" destOrd="0" presId="urn:microsoft.com/office/officeart/2005/8/layout/orgChart1"/>
    <dgm:cxn modelId="{F6E0B014-99D5-4526-A47D-83774052EE81}" type="presParOf" srcId="{C8BE63C3-FA95-4516-A185-536D847B5D5B}" destId="{D3EAE6E5-0D42-47CA-B2E9-426A30D0927E}" srcOrd="1" destOrd="0" presId="urn:microsoft.com/office/officeart/2005/8/layout/orgChart1"/>
    <dgm:cxn modelId="{FAEB2927-B26C-48F0-8886-FEDC4E43772F}" type="presParOf" srcId="{C8BE63C3-FA95-4516-A185-536D847B5D5B}" destId="{126CDADD-60DC-455C-9C6B-220DB30904BC}" srcOrd="2" destOrd="0" presId="urn:microsoft.com/office/officeart/2005/8/layout/orgChart1"/>
    <dgm:cxn modelId="{BF87049B-3D75-4C6D-80D9-3B665935D279}" type="presParOf" srcId="{FC50FDD2-49B2-4766-9AAA-B3CDFE978E64}" destId="{681FEDB9-AE82-4B91-B179-CC32E7E8DF6C}" srcOrd="2" destOrd="0" presId="urn:microsoft.com/office/officeart/2005/8/layout/orgChart1"/>
    <dgm:cxn modelId="{8CC752A1-F14A-46A1-95CF-18EAC508AA51}" type="presParOf" srcId="{FC50FDD2-49B2-4766-9AAA-B3CDFE978E64}" destId="{2E3D1839-8167-4956-A7CE-C8D0FF46D32A}" srcOrd="3" destOrd="0" presId="urn:microsoft.com/office/officeart/2005/8/layout/orgChart1"/>
    <dgm:cxn modelId="{57E8D4C5-80A1-4B48-BE96-47880AEBBF38}" type="presParOf" srcId="{2E3D1839-8167-4956-A7CE-C8D0FF46D32A}" destId="{7BB78A7D-26F7-4662-AC29-6D78C3F88CFD}" srcOrd="0" destOrd="0" presId="urn:microsoft.com/office/officeart/2005/8/layout/orgChart1"/>
    <dgm:cxn modelId="{A676FE66-EA03-4E4A-A744-147C9A499B1C}" type="presParOf" srcId="{7BB78A7D-26F7-4662-AC29-6D78C3F88CFD}" destId="{092E42F3-2386-48FF-9F8C-62102CB1EBE8}" srcOrd="0" destOrd="0" presId="urn:microsoft.com/office/officeart/2005/8/layout/orgChart1"/>
    <dgm:cxn modelId="{2755297F-0900-47D3-9986-586F53594632}" type="presParOf" srcId="{7BB78A7D-26F7-4662-AC29-6D78C3F88CFD}" destId="{968058AD-6832-4DC1-BC95-E39144234DF8}" srcOrd="1" destOrd="0" presId="urn:microsoft.com/office/officeart/2005/8/layout/orgChart1"/>
    <dgm:cxn modelId="{3E88C477-86F7-4F2D-9030-C9ADDD7A8C2B}" type="presParOf" srcId="{2E3D1839-8167-4956-A7CE-C8D0FF46D32A}" destId="{FC05866A-C8CC-4D04-9154-9C961231FACA}" srcOrd="1" destOrd="0" presId="urn:microsoft.com/office/officeart/2005/8/layout/orgChart1"/>
    <dgm:cxn modelId="{E03A9697-A430-49CF-9AF7-2CB3CEFCD7B9}" type="presParOf" srcId="{2E3D1839-8167-4956-A7CE-C8D0FF46D32A}" destId="{2549E797-8EF9-4850-BAEC-7300B55DA99C}" srcOrd="2" destOrd="0" presId="urn:microsoft.com/office/officeart/2005/8/layout/orgChart1"/>
    <dgm:cxn modelId="{D87E8529-117C-4C32-BE64-4B3C626870AF}" type="presParOf" srcId="{FC50FDD2-49B2-4766-9AAA-B3CDFE978E64}" destId="{A29C3C1F-0159-4B0A-939C-5B7BD5AE08F5}" srcOrd="4" destOrd="0" presId="urn:microsoft.com/office/officeart/2005/8/layout/orgChart1"/>
    <dgm:cxn modelId="{41B939E2-8BAA-43A0-80A6-423C09C0A8BF}" type="presParOf" srcId="{FC50FDD2-49B2-4766-9AAA-B3CDFE978E64}" destId="{5EF83DFE-2B7B-48EC-B1C5-D10D35204CDA}" srcOrd="5" destOrd="0" presId="urn:microsoft.com/office/officeart/2005/8/layout/orgChart1"/>
    <dgm:cxn modelId="{2D6DE8A8-F286-43AB-89D7-A95D8AA5C471}" type="presParOf" srcId="{5EF83DFE-2B7B-48EC-B1C5-D10D35204CDA}" destId="{C2AE5B5A-6CD6-4C3D-98BC-DDC66A0D7E25}" srcOrd="0" destOrd="0" presId="urn:microsoft.com/office/officeart/2005/8/layout/orgChart1"/>
    <dgm:cxn modelId="{81413D55-506F-439E-A20E-4967AB56A494}" type="presParOf" srcId="{C2AE5B5A-6CD6-4C3D-98BC-DDC66A0D7E25}" destId="{ECF30D6C-E516-44B5-8B8D-C3285881D3AA}" srcOrd="0" destOrd="0" presId="urn:microsoft.com/office/officeart/2005/8/layout/orgChart1"/>
    <dgm:cxn modelId="{D1C3C5A0-1915-438D-8533-9E96D5D175F1}" type="presParOf" srcId="{C2AE5B5A-6CD6-4C3D-98BC-DDC66A0D7E25}" destId="{262B9352-F126-4C46-A619-4D53AABBC61D}" srcOrd="1" destOrd="0" presId="urn:microsoft.com/office/officeart/2005/8/layout/orgChart1"/>
    <dgm:cxn modelId="{80271E22-039E-4843-9E91-32667793AD9E}" type="presParOf" srcId="{5EF83DFE-2B7B-48EC-B1C5-D10D35204CDA}" destId="{DBE54000-B399-4860-9867-7AF3AF8F10FF}" srcOrd="1" destOrd="0" presId="urn:microsoft.com/office/officeart/2005/8/layout/orgChart1"/>
    <dgm:cxn modelId="{268D85D4-60FE-4C74-A6D7-6E5A6CB08001}" type="presParOf" srcId="{5EF83DFE-2B7B-48EC-B1C5-D10D35204CDA}" destId="{70D095E1-F122-4BDA-8CE6-7E116B33C350}" srcOrd="2" destOrd="0" presId="urn:microsoft.com/office/officeart/2005/8/layout/orgChart1"/>
    <dgm:cxn modelId="{3D4C7AE1-70FC-4E26-9284-07D8442C66D4}" type="presParOf" srcId="{FC50FDD2-49B2-4766-9AAA-B3CDFE978E64}" destId="{17DA0876-FBD7-45D3-90E4-20CBB100787D}" srcOrd="6" destOrd="0" presId="urn:microsoft.com/office/officeart/2005/8/layout/orgChart1"/>
    <dgm:cxn modelId="{5E8E3A3B-7EEB-4DCC-9F9B-7D123534A12E}" type="presParOf" srcId="{FC50FDD2-49B2-4766-9AAA-B3CDFE978E64}" destId="{133BBBA8-98BE-45D2-A115-01052DE6F5A8}" srcOrd="7" destOrd="0" presId="urn:microsoft.com/office/officeart/2005/8/layout/orgChart1"/>
    <dgm:cxn modelId="{244A38EE-D8DC-4F0A-8FF4-7B2D1C89C161}" type="presParOf" srcId="{133BBBA8-98BE-45D2-A115-01052DE6F5A8}" destId="{82326336-3140-4FB0-9F13-6336B31B65B8}" srcOrd="0" destOrd="0" presId="urn:microsoft.com/office/officeart/2005/8/layout/orgChart1"/>
    <dgm:cxn modelId="{E5B1B65F-2B32-493E-ADF9-811C414C7C62}" type="presParOf" srcId="{82326336-3140-4FB0-9F13-6336B31B65B8}" destId="{FB6CE35E-3836-413B-AFC6-521F4355047B}" srcOrd="0" destOrd="0" presId="urn:microsoft.com/office/officeart/2005/8/layout/orgChart1"/>
    <dgm:cxn modelId="{21DFB390-EA4B-42D2-8F69-7D86D990E564}" type="presParOf" srcId="{82326336-3140-4FB0-9F13-6336B31B65B8}" destId="{12C225EF-0CC9-4B84-BAC0-A97C6FA1447E}" srcOrd="1" destOrd="0" presId="urn:microsoft.com/office/officeart/2005/8/layout/orgChart1"/>
    <dgm:cxn modelId="{9C9C32EA-EFBD-4682-B1A2-8F68AA0136E8}" type="presParOf" srcId="{133BBBA8-98BE-45D2-A115-01052DE6F5A8}" destId="{3C509D5C-49D6-47D9-9565-84337FAD1DA0}" srcOrd="1" destOrd="0" presId="urn:microsoft.com/office/officeart/2005/8/layout/orgChart1"/>
    <dgm:cxn modelId="{91E80867-57D0-489E-B383-C32427FD99D0}" type="presParOf" srcId="{133BBBA8-98BE-45D2-A115-01052DE6F5A8}" destId="{A66C20C9-5D39-4070-9106-4D8A42392CC9}" srcOrd="2" destOrd="0" presId="urn:microsoft.com/office/officeart/2005/8/layout/orgChart1"/>
    <dgm:cxn modelId="{2D46D834-6A5B-4F1C-80C8-B851794A5037}" type="presParOf" srcId="{FC50FDD2-49B2-4766-9AAA-B3CDFE978E64}" destId="{99C17E94-EE94-491C-AF12-C6421D6776A2}" srcOrd="8" destOrd="0" presId="urn:microsoft.com/office/officeart/2005/8/layout/orgChart1"/>
    <dgm:cxn modelId="{CF79F09E-DB9F-4063-9360-D045EAE7C719}" type="presParOf" srcId="{FC50FDD2-49B2-4766-9AAA-B3CDFE978E64}" destId="{4F01B383-60B2-4BEA-94E3-719A4A90D0D3}" srcOrd="9" destOrd="0" presId="urn:microsoft.com/office/officeart/2005/8/layout/orgChart1"/>
    <dgm:cxn modelId="{0AF0C332-9486-467E-BCC5-7F148CF5AFF4}" type="presParOf" srcId="{4F01B383-60B2-4BEA-94E3-719A4A90D0D3}" destId="{FC7268D6-5341-400B-924A-C38F3ADE23F1}" srcOrd="0" destOrd="0" presId="urn:microsoft.com/office/officeart/2005/8/layout/orgChart1"/>
    <dgm:cxn modelId="{C0491188-EBB0-4486-837F-1C682F421418}" type="presParOf" srcId="{FC7268D6-5341-400B-924A-C38F3ADE23F1}" destId="{561A6F45-6EFC-459D-949C-F334622F1B87}" srcOrd="0" destOrd="0" presId="urn:microsoft.com/office/officeart/2005/8/layout/orgChart1"/>
    <dgm:cxn modelId="{CD62DAA9-15DB-4A26-9640-370F6658764F}" type="presParOf" srcId="{FC7268D6-5341-400B-924A-C38F3ADE23F1}" destId="{444FD6B7-DE33-4CE7-9386-AAC5C8BF32C4}" srcOrd="1" destOrd="0" presId="urn:microsoft.com/office/officeart/2005/8/layout/orgChart1"/>
    <dgm:cxn modelId="{294855FA-8E8B-4AE5-B152-5311142B991C}" type="presParOf" srcId="{4F01B383-60B2-4BEA-94E3-719A4A90D0D3}" destId="{E86F21AE-21AF-4A49-8909-3FD9DCCAEA7E}" srcOrd="1" destOrd="0" presId="urn:microsoft.com/office/officeart/2005/8/layout/orgChart1"/>
    <dgm:cxn modelId="{F2CA4469-B86B-4690-B279-92C8EB2DFC9C}" type="presParOf" srcId="{4F01B383-60B2-4BEA-94E3-719A4A90D0D3}" destId="{55229643-7CB3-42AD-90A3-E0013A8C596B}" srcOrd="2" destOrd="0" presId="urn:microsoft.com/office/officeart/2005/8/layout/orgChart1"/>
    <dgm:cxn modelId="{639D829A-31DF-4FE4-B69D-686E8004CD7B}" type="presParOf" srcId="{FC50FDD2-49B2-4766-9AAA-B3CDFE978E64}" destId="{F4A112AE-2BD0-495E-B4F9-31C380CF18E5}" srcOrd="10" destOrd="0" presId="urn:microsoft.com/office/officeart/2005/8/layout/orgChart1"/>
    <dgm:cxn modelId="{168AEA5D-CEC0-43AE-B5D4-7AE6360757DA}" type="presParOf" srcId="{FC50FDD2-49B2-4766-9AAA-B3CDFE978E64}" destId="{E689B9DD-E288-4DD9-8993-050361380765}" srcOrd="11" destOrd="0" presId="urn:microsoft.com/office/officeart/2005/8/layout/orgChart1"/>
    <dgm:cxn modelId="{C1238F68-0124-4023-BA48-778ED88D0935}" type="presParOf" srcId="{E689B9DD-E288-4DD9-8993-050361380765}" destId="{D5D4C0FB-0D41-4B2A-84BF-29FD17EC71B5}" srcOrd="0" destOrd="0" presId="urn:microsoft.com/office/officeart/2005/8/layout/orgChart1"/>
    <dgm:cxn modelId="{3D203CB7-DE13-4513-88A9-2B3CB354EF22}" type="presParOf" srcId="{D5D4C0FB-0D41-4B2A-84BF-29FD17EC71B5}" destId="{3B0650FB-6E04-44EC-B632-575B5545B574}" srcOrd="0" destOrd="0" presId="urn:microsoft.com/office/officeart/2005/8/layout/orgChart1"/>
    <dgm:cxn modelId="{BE012A0C-9D4E-43B2-AB08-15804F09AF0F}" type="presParOf" srcId="{D5D4C0FB-0D41-4B2A-84BF-29FD17EC71B5}" destId="{B4630598-4C5D-4D17-963C-39638040484D}" srcOrd="1" destOrd="0" presId="urn:microsoft.com/office/officeart/2005/8/layout/orgChart1"/>
    <dgm:cxn modelId="{3B5EC8F2-F3BD-40B4-9CBF-361FA369837D}" type="presParOf" srcId="{E689B9DD-E288-4DD9-8993-050361380765}" destId="{95584764-3DD1-4326-950C-8C2485A70BD6}" srcOrd="1" destOrd="0" presId="urn:microsoft.com/office/officeart/2005/8/layout/orgChart1"/>
    <dgm:cxn modelId="{F4085E94-5D09-403B-A776-0D87F757F0D7}" type="presParOf" srcId="{E689B9DD-E288-4DD9-8993-050361380765}" destId="{D3E81999-92B9-4189-972E-99ADF3763018}" srcOrd="2" destOrd="0" presId="urn:microsoft.com/office/officeart/2005/8/layout/orgChart1"/>
    <dgm:cxn modelId="{7133FD58-6807-4F1B-8ED0-CE708C5253CD}" type="presParOf" srcId="{8F1B38E6-A0D9-435B-AE05-077DB469D345}" destId="{0B381F4C-F58C-44DC-A900-676C018302FA}" srcOrd="2" destOrd="0" presId="urn:microsoft.com/office/officeart/2005/8/layout/orgChart1"/>
    <dgm:cxn modelId="{A6E23BCB-BEBE-4A4A-929F-0315A65A0955}" type="presParOf" srcId="{7AE6D894-89F5-4AF1-AAEA-C0433FFFF2CE}" destId="{6295542A-6A31-472C-889E-0411FD12764E}" srcOrd="2" destOrd="0" presId="urn:microsoft.com/office/officeart/2005/8/layout/orgChart1"/>
    <dgm:cxn modelId="{41EA1A50-1C25-4741-92F6-43FCD9285E70}" type="presParOf" srcId="{7AE6D894-89F5-4AF1-AAEA-C0433FFFF2CE}" destId="{5E34286A-408F-4182-BAD8-33BE00CFB704}" srcOrd="3" destOrd="0" presId="urn:microsoft.com/office/officeart/2005/8/layout/orgChart1"/>
    <dgm:cxn modelId="{5F42300B-F4D7-4518-B7DB-B2A9F5044B1F}" type="presParOf" srcId="{5E34286A-408F-4182-BAD8-33BE00CFB704}" destId="{3B99D0C7-38E2-4BBF-BF41-C1BB200D1D5D}" srcOrd="0" destOrd="0" presId="urn:microsoft.com/office/officeart/2005/8/layout/orgChart1"/>
    <dgm:cxn modelId="{85AB337A-792E-4A2D-A0EB-0BCEFF1E6BAD}" type="presParOf" srcId="{3B99D0C7-38E2-4BBF-BF41-C1BB200D1D5D}" destId="{E0642E34-9CE9-406F-81BD-9EC2549FF197}" srcOrd="0" destOrd="0" presId="urn:microsoft.com/office/officeart/2005/8/layout/orgChart1"/>
    <dgm:cxn modelId="{F807EBC9-26C7-4C28-9FF8-49DA19580110}" type="presParOf" srcId="{3B99D0C7-38E2-4BBF-BF41-C1BB200D1D5D}" destId="{FF0D2295-21CC-49FD-82B5-A5AB9441A799}" srcOrd="1" destOrd="0" presId="urn:microsoft.com/office/officeart/2005/8/layout/orgChart1"/>
    <dgm:cxn modelId="{AA56C217-6D59-45BF-8A9D-78CC1F637239}" type="presParOf" srcId="{5E34286A-408F-4182-BAD8-33BE00CFB704}" destId="{46C7C9D6-68E8-46C6-83BC-706624BF8C78}" srcOrd="1" destOrd="0" presId="urn:microsoft.com/office/officeart/2005/8/layout/orgChart1"/>
    <dgm:cxn modelId="{BF4E6CA5-66D1-4872-866D-E479469ADF44}" type="presParOf" srcId="{46C7C9D6-68E8-46C6-83BC-706624BF8C78}" destId="{EF22F562-3881-4912-A249-BFD1A0AF85C0}" srcOrd="0" destOrd="0" presId="urn:microsoft.com/office/officeart/2005/8/layout/orgChart1"/>
    <dgm:cxn modelId="{F1D8CD70-7A04-442B-9304-FFDC4D793B30}" type="presParOf" srcId="{46C7C9D6-68E8-46C6-83BC-706624BF8C78}" destId="{51C745BE-2634-4F7A-9E1A-F7608C13200F}" srcOrd="1" destOrd="0" presId="urn:microsoft.com/office/officeart/2005/8/layout/orgChart1"/>
    <dgm:cxn modelId="{C8754AF7-C676-4E76-86C5-F74285979842}" type="presParOf" srcId="{51C745BE-2634-4F7A-9E1A-F7608C13200F}" destId="{5F95A6FE-8E9F-445B-9EA1-33284BA70960}" srcOrd="0" destOrd="0" presId="urn:microsoft.com/office/officeart/2005/8/layout/orgChart1"/>
    <dgm:cxn modelId="{6421F4CB-D9F9-476D-8A24-190E7EB35AB2}" type="presParOf" srcId="{5F95A6FE-8E9F-445B-9EA1-33284BA70960}" destId="{99DF0269-13D1-43B1-A2B8-BDD10D2E1CB1}" srcOrd="0" destOrd="0" presId="urn:microsoft.com/office/officeart/2005/8/layout/orgChart1"/>
    <dgm:cxn modelId="{4FC8538F-B356-47E9-9F65-312256D0A162}" type="presParOf" srcId="{5F95A6FE-8E9F-445B-9EA1-33284BA70960}" destId="{63DDEC8A-930F-4914-BA99-E3B2A784153D}" srcOrd="1" destOrd="0" presId="urn:microsoft.com/office/officeart/2005/8/layout/orgChart1"/>
    <dgm:cxn modelId="{B5B679EA-E1A2-4C7B-A9C3-5A513F0EC7C6}" type="presParOf" srcId="{51C745BE-2634-4F7A-9E1A-F7608C13200F}" destId="{47B0F80A-609C-480D-A6FB-5B943DDE9298}" srcOrd="1" destOrd="0" presId="urn:microsoft.com/office/officeart/2005/8/layout/orgChart1"/>
    <dgm:cxn modelId="{EF9AEDED-A823-4881-B882-B122CEB43302}" type="presParOf" srcId="{47B0F80A-609C-480D-A6FB-5B943DDE9298}" destId="{783C0C24-0B35-4C2A-BB67-76B64D125A63}" srcOrd="0" destOrd="0" presId="urn:microsoft.com/office/officeart/2005/8/layout/orgChart1"/>
    <dgm:cxn modelId="{A63A70A6-EB01-48CE-9457-EB71075EFAB7}" type="presParOf" srcId="{47B0F80A-609C-480D-A6FB-5B943DDE9298}" destId="{1894BE43-3DA8-4A7A-983F-4FB6514F0639}" srcOrd="1" destOrd="0" presId="urn:microsoft.com/office/officeart/2005/8/layout/orgChart1"/>
    <dgm:cxn modelId="{BF3634DD-5CFC-4D38-AC32-C6A59EA7946F}" type="presParOf" srcId="{1894BE43-3DA8-4A7A-983F-4FB6514F0639}" destId="{1EC7D5F7-F620-4EF6-BEFB-80AD71C777A6}" srcOrd="0" destOrd="0" presId="urn:microsoft.com/office/officeart/2005/8/layout/orgChart1"/>
    <dgm:cxn modelId="{284068C0-FB1E-45F0-9598-86348F29C9AE}" type="presParOf" srcId="{1EC7D5F7-F620-4EF6-BEFB-80AD71C777A6}" destId="{13D97E7C-7531-493C-8CE4-09290EF389B6}" srcOrd="0" destOrd="0" presId="urn:microsoft.com/office/officeart/2005/8/layout/orgChart1"/>
    <dgm:cxn modelId="{3E6AFA10-9A0B-43C8-96FA-D32CA7D10F1B}" type="presParOf" srcId="{1EC7D5F7-F620-4EF6-BEFB-80AD71C777A6}" destId="{843002EC-18AD-43C5-B356-557C1CD15DBA}" srcOrd="1" destOrd="0" presId="urn:microsoft.com/office/officeart/2005/8/layout/orgChart1"/>
    <dgm:cxn modelId="{DBA89485-6791-4CFB-81F3-D5DF0AABDD1D}" type="presParOf" srcId="{1894BE43-3DA8-4A7A-983F-4FB6514F0639}" destId="{A0DEEEBE-D506-4594-8AF4-D6553CADCE80}" srcOrd="1" destOrd="0" presId="urn:microsoft.com/office/officeart/2005/8/layout/orgChart1"/>
    <dgm:cxn modelId="{EFABE5A1-C990-4DDC-82C5-806837A7A26F}" type="presParOf" srcId="{1894BE43-3DA8-4A7A-983F-4FB6514F0639}" destId="{10F9E3B9-3C4D-4402-B00C-C646F367DE16}" srcOrd="2" destOrd="0" presId="urn:microsoft.com/office/officeart/2005/8/layout/orgChart1"/>
    <dgm:cxn modelId="{1D7DCB0D-D4E8-45A7-AB61-EE31819B772B}" type="presParOf" srcId="{47B0F80A-609C-480D-A6FB-5B943DDE9298}" destId="{4C7E87A8-6886-44D2-89E2-735059A62F05}" srcOrd="2" destOrd="0" presId="urn:microsoft.com/office/officeart/2005/8/layout/orgChart1"/>
    <dgm:cxn modelId="{242649FE-5E5A-4D65-9B92-9402D92FC546}" type="presParOf" srcId="{47B0F80A-609C-480D-A6FB-5B943DDE9298}" destId="{F3B45569-3853-4EE5-9A3C-8F81B90FAA72}" srcOrd="3" destOrd="0" presId="urn:microsoft.com/office/officeart/2005/8/layout/orgChart1"/>
    <dgm:cxn modelId="{6916BCEE-70F1-4034-ABBE-AA61672A5028}" type="presParOf" srcId="{F3B45569-3853-4EE5-9A3C-8F81B90FAA72}" destId="{9C1BF3AA-AA89-4748-8946-C92ED778EC7B}" srcOrd="0" destOrd="0" presId="urn:microsoft.com/office/officeart/2005/8/layout/orgChart1"/>
    <dgm:cxn modelId="{906C0B91-7BAD-4879-98E4-E22F41A0EBF0}" type="presParOf" srcId="{9C1BF3AA-AA89-4748-8946-C92ED778EC7B}" destId="{16285ACB-9556-42CF-86C2-2A641D328B4D}" srcOrd="0" destOrd="0" presId="urn:microsoft.com/office/officeart/2005/8/layout/orgChart1"/>
    <dgm:cxn modelId="{B0BC8BA8-CCA5-4B97-81D3-B6FAA588C88E}" type="presParOf" srcId="{9C1BF3AA-AA89-4748-8946-C92ED778EC7B}" destId="{59848149-049B-4432-81B6-56EFAB8506ED}" srcOrd="1" destOrd="0" presId="urn:microsoft.com/office/officeart/2005/8/layout/orgChart1"/>
    <dgm:cxn modelId="{1AF4EF15-CA8B-4D47-91FA-9128BB0792A0}" type="presParOf" srcId="{F3B45569-3853-4EE5-9A3C-8F81B90FAA72}" destId="{22A71457-7246-4DA7-A8CA-8DE7C757D880}" srcOrd="1" destOrd="0" presId="urn:microsoft.com/office/officeart/2005/8/layout/orgChart1"/>
    <dgm:cxn modelId="{E8AC506D-A8C4-45F1-8E84-48E2A7EA959D}" type="presParOf" srcId="{F3B45569-3853-4EE5-9A3C-8F81B90FAA72}" destId="{03EBE9C3-8587-40E9-9C51-539CD572D301}" srcOrd="2" destOrd="0" presId="urn:microsoft.com/office/officeart/2005/8/layout/orgChart1"/>
    <dgm:cxn modelId="{F777DE79-3DA9-43A0-A549-B08F75E3AD1F}" type="presParOf" srcId="{47B0F80A-609C-480D-A6FB-5B943DDE9298}" destId="{7BDBC951-2CAA-4783-8A04-7250702B4BE6}" srcOrd="4" destOrd="0" presId="urn:microsoft.com/office/officeart/2005/8/layout/orgChart1"/>
    <dgm:cxn modelId="{A9C08537-AF49-43AA-9B2C-FA7EBB396638}" type="presParOf" srcId="{47B0F80A-609C-480D-A6FB-5B943DDE9298}" destId="{A286FCE2-0660-447B-A398-CF78B965BC0E}" srcOrd="5" destOrd="0" presId="urn:microsoft.com/office/officeart/2005/8/layout/orgChart1"/>
    <dgm:cxn modelId="{9C349A7E-4CCA-458D-89BB-6A656B35C93B}" type="presParOf" srcId="{A286FCE2-0660-447B-A398-CF78B965BC0E}" destId="{29B3BB67-0E71-45CA-B73B-038984863548}" srcOrd="0" destOrd="0" presId="urn:microsoft.com/office/officeart/2005/8/layout/orgChart1"/>
    <dgm:cxn modelId="{FBED6178-ED85-4B16-886D-D7D309F2E8E7}" type="presParOf" srcId="{29B3BB67-0E71-45CA-B73B-038984863548}" destId="{03BC33CF-1051-4C36-AECA-0370D0D83E0C}" srcOrd="0" destOrd="0" presId="urn:microsoft.com/office/officeart/2005/8/layout/orgChart1"/>
    <dgm:cxn modelId="{8A1C99CF-5A0C-43C4-96EB-1D9D06BCA121}" type="presParOf" srcId="{29B3BB67-0E71-45CA-B73B-038984863548}" destId="{706F7966-E330-4739-9321-0364D219C1CF}" srcOrd="1" destOrd="0" presId="urn:microsoft.com/office/officeart/2005/8/layout/orgChart1"/>
    <dgm:cxn modelId="{6ECFEC1E-C397-47E7-8A91-A113B2FC578F}" type="presParOf" srcId="{A286FCE2-0660-447B-A398-CF78B965BC0E}" destId="{97C57378-24E4-47CA-AD7C-B215241A8BE7}" srcOrd="1" destOrd="0" presId="urn:microsoft.com/office/officeart/2005/8/layout/orgChart1"/>
    <dgm:cxn modelId="{4973AD02-1666-44C9-A2E0-9926304417F3}" type="presParOf" srcId="{A286FCE2-0660-447B-A398-CF78B965BC0E}" destId="{7DB2502D-CB3B-43BC-B89B-9A8763D479A1}" srcOrd="2" destOrd="0" presId="urn:microsoft.com/office/officeart/2005/8/layout/orgChart1"/>
    <dgm:cxn modelId="{111433B5-403A-4856-8822-EA425AFD97F7}" type="presParOf" srcId="{47B0F80A-609C-480D-A6FB-5B943DDE9298}" destId="{32A63AC1-6117-4F61-A0A6-0ADA8BE1DCAC}" srcOrd="6" destOrd="0" presId="urn:microsoft.com/office/officeart/2005/8/layout/orgChart1"/>
    <dgm:cxn modelId="{D3D07D9B-8C00-4622-9900-034018E5379F}" type="presParOf" srcId="{47B0F80A-609C-480D-A6FB-5B943DDE9298}" destId="{173190EF-AFA2-4A58-99F3-2D04ADAB2BFC}" srcOrd="7" destOrd="0" presId="urn:microsoft.com/office/officeart/2005/8/layout/orgChart1"/>
    <dgm:cxn modelId="{113FFCDA-F078-45D1-BC65-01B4E68D1D58}" type="presParOf" srcId="{173190EF-AFA2-4A58-99F3-2D04ADAB2BFC}" destId="{02E42156-582E-43F6-8519-A2472D3268B1}" srcOrd="0" destOrd="0" presId="urn:microsoft.com/office/officeart/2005/8/layout/orgChart1"/>
    <dgm:cxn modelId="{7658FB70-EFDC-4B5E-96F6-DEC8C9333932}" type="presParOf" srcId="{02E42156-582E-43F6-8519-A2472D3268B1}" destId="{357A19F3-95EB-4678-B336-376D19C43BAF}" srcOrd="0" destOrd="0" presId="urn:microsoft.com/office/officeart/2005/8/layout/orgChart1"/>
    <dgm:cxn modelId="{934D884B-C197-4AAA-BE8A-C61A2B31D05E}" type="presParOf" srcId="{02E42156-582E-43F6-8519-A2472D3268B1}" destId="{F754F829-29D8-491E-A3DA-1FE65D6B14FC}" srcOrd="1" destOrd="0" presId="urn:microsoft.com/office/officeart/2005/8/layout/orgChart1"/>
    <dgm:cxn modelId="{20843747-2D8E-4741-9BA7-ADD3B13A1380}" type="presParOf" srcId="{173190EF-AFA2-4A58-99F3-2D04ADAB2BFC}" destId="{337255D6-2281-4C81-AA77-C7CEE0A370AB}" srcOrd="1" destOrd="0" presId="urn:microsoft.com/office/officeart/2005/8/layout/orgChart1"/>
    <dgm:cxn modelId="{70DAC36F-7494-4D9D-A9F7-AF510139B6A0}" type="presParOf" srcId="{173190EF-AFA2-4A58-99F3-2D04ADAB2BFC}" destId="{B0560C08-7CB0-4DEA-9454-CC9B58128B38}" srcOrd="2" destOrd="0" presId="urn:microsoft.com/office/officeart/2005/8/layout/orgChart1"/>
    <dgm:cxn modelId="{250DF30B-404C-43AC-8633-04F7B8B38F26}" type="presParOf" srcId="{47B0F80A-609C-480D-A6FB-5B943DDE9298}" destId="{4628106B-4898-498E-ACB3-3511FA73093F}" srcOrd="8" destOrd="0" presId="urn:microsoft.com/office/officeart/2005/8/layout/orgChart1"/>
    <dgm:cxn modelId="{B5B8A54F-8220-496C-9B83-FBF18FB2D00F}" type="presParOf" srcId="{47B0F80A-609C-480D-A6FB-5B943DDE9298}" destId="{D024E3B9-BDDD-4DA6-99EB-D4FBC0B3C707}" srcOrd="9" destOrd="0" presId="urn:microsoft.com/office/officeart/2005/8/layout/orgChart1"/>
    <dgm:cxn modelId="{F5CFADA5-9A1B-4266-805B-B97BE38368AB}" type="presParOf" srcId="{D024E3B9-BDDD-4DA6-99EB-D4FBC0B3C707}" destId="{62B714BE-C3A9-4A77-A810-2A689E7D1DEF}" srcOrd="0" destOrd="0" presId="urn:microsoft.com/office/officeart/2005/8/layout/orgChart1"/>
    <dgm:cxn modelId="{38ADA56C-E1F3-4B68-9E21-F30BC6CE1A7B}" type="presParOf" srcId="{62B714BE-C3A9-4A77-A810-2A689E7D1DEF}" destId="{A42646CB-B0E8-4BB6-BBAE-E162FD7478B4}" srcOrd="0" destOrd="0" presId="urn:microsoft.com/office/officeart/2005/8/layout/orgChart1"/>
    <dgm:cxn modelId="{792F0E34-1F83-4903-870D-436480A138E5}" type="presParOf" srcId="{62B714BE-C3A9-4A77-A810-2A689E7D1DEF}" destId="{AE46EC41-4743-403E-A55B-C4707F9FEBA2}" srcOrd="1" destOrd="0" presId="urn:microsoft.com/office/officeart/2005/8/layout/orgChart1"/>
    <dgm:cxn modelId="{F600D96F-A9D3-45AE-88A4-46D263805856}" type="presParOf" srcId="{D024E3B9-BDDD-4DA6-99EB-D4FBC0B3C707}" destId="{A2A60192-A1D6-4555-B574-5C428C10EC63}" srcOrd="1" destOrd="0" presId="urn:microsoft.com/office/officeart/2005/8/layout/orgChart1"/>
    <dgm:cxn modelId="{09648FD6-B462-473B-91CA-DB5DEF1B3124}" type="presParOf" srcId="{D024E3B9-BDDD-4DA6-99EB-D4FBC0B3C707}" destId="{167F8FAE-90CE-4093-AF02-CEB314C1EA5C}" srcOrd="2" destOrd="0" presId="urn:microsoft.com/office/officeart/2005/8/layout/orgChart1"/>
    <dgm:cxn modelId="{49FD22C8-3BBF-41D8-BF30-6EA6B273A5BC}" type="presParOf" srcId="{47B0F80A-609C-480D-A6FB-5B943DDE9298}" destId="{4B6A7B19-689E-4B15-A9E9-7A9283D15444}" srcOrd="10" destOrd="0" presId="urn:microsoft.com/office/officeart/2005/8/layout/orgChart1"/>
    <dgm:cxn modelId="{EECFCEC0-5F72-4EDC-9079-5F3E4F899195}" type="presParOf" srcId="{47B0F80A-609C-480D-A6FB-5B943DDE9298}" destId="{8F80D182-264A-48D6-989A-E59FDE44EC9D}" srcOrd="11" destOrd="0" presId="urn:microsoft.com/office/officeart/2005/8/layout/orgChart1"/>
    <dgm:cxn modelId="{CC49FE26-E6FD-4775-A3D8-0F32AEDB421A}" type="presParOf" srcId="{8F80D182-264A-48D6-989A-E59FDE44EC9D}" destId="{25B80873-7512-4BCC-979F-2F82E0BCE940}" srcOrd="0" destOrd="0" presId="urn:microsoft.com/office/officeart/2005/8/layout/orgChart1"/>
    <dgm:cxn modelId="{F16BE45E-E51C-49C6-A67C-036F6503FF14}" type="presParOf" srcId="{25B80873-7512-4BCC-979F-2F82E0BCE940}" destId="{54C9EC45-3DBC-489C-8E27-BF8660255D2D}" srcOrd="0" destOrd="0" presId="urn:microsoft.com/office/officeart/2005/8/layout/orgChart1"/>
    <dgm:cxn modelId="{D0710614-7EF8-4C30-AE09-E44339951004}" type="presParOf" srcId="{25B80873-7512-4BCC-979F-2F82E0BCE940}" destId="{4C6F1B72-8044-4C74-B986-BD2F6E90A0E7}" srcOrd="1" destOrd="0" presId="urn:microsoft.com/office/officeart/2005/8/layout/orgChart1"/>
    <dgm:cxn modelId="{FA25AB50-00B2-4AE0-B0C0-520D177B577A}" type="presParOf" srcId="{8F80D182-264A-48D6-989A-E59FDE44EC9D}" destId="{C9FDFB18-BA36-4175-9D86-0A688F4D9F03}" srcOrd="1" destOrd="0" presId="urn:microsoft.com/office/officeart/2005/8/layout/orgChart1"/>
    <dgm:cxn modelId="{13E2E64C-1226-4727-BE49-A0538E964439}" type="presParOf" srcId="{8F80D182-264A-48D6-989A-E59FDE44EC9D}" destId="{D72782EF-CBE7-46AC-AABA-7BC1A19CB617}" srcOrd="2" destOrd="0" presId="urn:microsoft.com/office/officeart/2005/8/layout/orgChart1"/>
    <dgm:cxn modelId="{42F7FE15-BB4E-45C5-8C57-CAA2DC156803}" type="presParOf" srcId="{51C745BE-2634-4F7A-9E1A-F7608C13200F}" destId="{B7B9C45E-A763-41A6-9AFD-58C2BEBCFA3C}" srcOrd="2" destOrd="0" presId="urn:microsoft.com/office/officeart/2005/8/layout/orgChart1"/>
    <dgm:cxn modelId="{DC5DEDB1-A796-4DFA-B1AA-E9750DDFD79B}" type="presParOf" srcId="{46C7C9D6-68E8-46C6-83BC-706624BF8C78}" destId="{7A8BDA99-2B76-4C9A-9378-99B145075BE8}" srcOrd="2" destOrd="0" presId="urn:microsoft.com/office/officeart/2005/8/layout/orgChart1"/>
    <dgm:cxn modelId="{B17A6F09-2232-4C63-8C18-0566F0018032}" type="presParOf" srcId="{46C7C9D6-68E8-46C6-83BC-706624BF8C78}" destId="{557F869B-13E7-40A8-B5C5-18FBF625D4C1}" srcOrd="3" destOrd="0" presId="urn:microsoft.com/office/officeart/2005/8/layout/orgChart1"/>
    <dgm:cxn modelId="{6AD73674-B309-4DC2-85DF-FFE5A8605769}" type="presParOf" srcId="{557F869B-13E7-40A8-B5C5-18FBF625D4C1}" destId="{3F9A6ECA-759C-44FF-9087-3848834F6009}" srcOrd="0" destOrd="0" presId="urn:microsoft.com/office/officeart/2005/8/layout/orgChart1"/>
    <dgm:cxn modelId="{8C491919-D35B-4B2A-8BE5-EA9B1BEAF533}" type="presParOf" srcId="{3F9A6ECA-759C-44FF-9087-3848834F6009}" destId="{1D85C5CE-E951-48D7-8D08-94BD699B52DD}" srcOrd="0" destOrd="0" presId="urn:microsoft.com/office/officeart/2005/8/layout/orgChart1"/>
    <dgm:cxn modelId="{A0EEC55F-2BA7-47E2-B52F-A3B2FF82E69D}" type="presParOf" srcId="{3F9A6ECA-759C-44FF-9087-3848834F6009}" destId="{45D0A7F4-75F4-49EE-B7D0-09E7D649A9D7}" srcOrd="1" destOrd="0" presId="urn:microsoft.com/office/officeart/2005/8/layout/orgChart1"/>
    <dgm:cxn modelId="{3012DF0D-583C-45E3-B70E-D264E894BAE3}" type="presParOf" srcId="{557F869B-13E7-40A8-B5C5-18FBF625D4C1}" destId="{57EBC647-99E0-49A4-8140-9D8E39F3710D}" srcOrd="1" destOrd="0" presId="urn:microsoft.com/office/officeart/2005/8/layout/orgChart1"/>
    <dgm:cxn modelId="{2BA4AD38-3D0B-4CF1-8D60-8D011B4553C0}" type="presParOf" srcId="{57EBC647-99E0-49A4-8140-9D8E39F3710D}" destId="{DE551D94-515A-4F7C-9E2F-3FE4ACE7C3D4}" srcOrd="0" destOrd="0" presId="urn:microsoft.com/office/officeart/2005/8/layout/orgChart1"/>
    <dgm:cxn modelId="{569CC023-FC70-4292-98B1-974A2E0E3816}" type="presParOf" srcId="{57EBC647-99E0-49A4-8140-9D8E39F3710D}" destId="{70568F04-23F8-47D1-9B84-4527D4E7C55F}" srcOrd="1" destOrd="0" presId="urn:microsoft.com/office/officeart/2005/8/layout/orgChart1"/>
    <dgm:cxn modelId="{FDC89D6E-105D-41C7-99BC-B0F530888CEC}" type="presParOf" srcId="{70568F04-23F8-47D1-9B84-4527D4E7C55F}" destId="{2139A55E-EA1B-4594-B095-230CE590F971}" srcOrd="0" destOrd="0" presId="urn:microsoft.com/office/officeart/2005/8/layout/orgChart1"/>
    <dgm:cxn modelId="{1B2626DB-D837-416C-A943-E276BE8BCB26}" type="presParOf" srcId="{2139A55E-EA1B-4594-B095-230CE590F971}" destId="{C2D20BAC-1EDD-4C70-A6BB-B3F8917A581C}" srcOrd="0" destOrd="0" presId="urn:microsoft.com/office/officeart/2005/8/layout/orgChart1"/>
    <dgm:cxn modelId="{6CD50C3D-7CE7-44CA-96B4-A05591308B36}" type="presParOf" srcId="{2139A55E-EA1B-4594-B095-230CE590F971}" destId="{E37194B0-C3A9-449A-9098-88729590A4EC}" srcOrd="1" destOrd="0" presId="urn:microsoft.com/office/officeart/2005/8/layout/orgChart1"/>
    <dgm:cxn modelId="{2DED91F9-D7C7-4090-A919-9CE093E241E9}" type="presParOf" srcId="{70568F04-23F8-47D1-9B84-4527D4E7C55F}" destId="{2716C997-03A7-439C-A9E2-67B6EA7642C0}" srcOrd="1" destOrd="0" presId="urn:microsoft.com/office/officeart/2005/8/layout/orgChart1"/>
    <dgm:cxn modelId="{C67CC0D3-2436-4FBA-A744-07E1F4A4D9CC}" type="presParOf" srcId="{70568F04-23F8-47D1-9B84-4527D4E7C55F}" destId="{38F7CB89-6B84-49A7-9CC8-ED0F8DDFCFCB}" srcOrd="2" destOrd="0" presId="urn:microsoft.com/office/officeart/2005/8/layout/orgChart1"/>
    <dgm:cxn modelId="{D25B04B7-B626-4C9B-AFEF-421B002766BC}" type="presParOf" srcId="{57EBC647-99E0-49A4-8140-9D8E39F3710D}" destId="{7DCD18CB-F36D-462E-99D7-501D55FD1690}" srcOrd="2" destOrd="0" presId="urn:microsoft.com/office/officeart/2005/8/layout/orgChart1"/>
    <dgm:cxn modelId="{0B4EE0AE-EE63-45C3-999C-52600276301D}" type="presParOf" srcId="{57EBC647-99E0-49A4-8140-9D8E39F3710D}" destId="{35189E09-EDA8-44E1-BD30-43801F71BE28}" srcOrd="3" destOrd="0" presId="urn:microsoft.com/office/officeart/2005/8/layout/orgChart1"/>
    <dgm:cxn modelId="{0966E33F-F652-453F-9F0F-73F2F65E16C0}" type="presParOf" srcId="{35189E09-EDA8-44E1-BD30-43801F71BE28}" destId="{3CD894CD-CD96-48EB-A840-1B72E605ADA2}" srcOrd="0" destOrd="0" presId="urn:microsoft.com/office/officeart/2005/8/layout/orgChart1"/>
    <dgm:cxn modelId="{AC2A37CC-AC6B-469B-93EA-E40403A0B9A5}" type="presParOf" srcId="{3CD894CD-CD96-48EB-A840-1B72E605ADA2}" destId="{8D0ACDBD-DAE6-43F0-B7E8-CDCAA1BC9AFD}" srcOrd="0" destOrd="0" presId="urn:microsoft.com/office/officeart/2005/8/layout/orgChart1"/>
    <dgm:cxn modelId="{0B8BC5BA-CC4F-4D93-B6B6-463253CBBC0A}" type="presParOf" srcId="{3CD894CD-CD96-48EB-A840-1B72E605ADA2}" destId="{DF2C2DB9-89FF-4A4C-AE6B-939649855FA4}" srcOrd="1" destOrd="0" presId="urn:microsoft.com/office/officeart/2005/8/layout/orgChart1"/>
    <dgm:cxn modelId="{861FC771-AC23-44EE-A0E4-76D6CD6738AC}" type="presParOf" srcId="{35189E09-EDA8-44E1-BD30-43801F71BE28}" destId="{D4C8DCCD-BA9F-4033-BB72-5E74CA128B67}" srcOrd="1" destOrd="0" presId="urn:microsoft.com/office/officeart/2005/8/layout/orgChart1"/>
    <dgm:cxn modelId="{EFE23C0C-2D80-4E72-B424-E7E85FC49201}" type="presParOf" srcId="{35189E09-EDA8-44E1-BD30-43801F71BE28}" destId="{6E98330F-89CB-4923-923B-AA7BE0719429}" srcOrd="2" destOrd="0" presId="urn:microsoft.com/office/officeart/2005/8/layout/orgChart1"/>
    <dgm:cxn modelId="{A1064C49-C88D-46C8-A2A0-3B0156A981E8}" type="presParOf" srcId="{57EBC647-99E0-49A4-8140-9D8E39F3710D}" destId="{1703F450-99E2-4289-8DEE-9B0EB5448C04}" srcOrd="4" destOrd="0" presId="urn:microsoft.com/office/officeart/2005/8/layout/orgChart1"/>
    <dgm:cxn modelId="{54BD8CD0-E22D-493C-8908-0EE9A807FD70}" type="presParOf" srcId="{57EBC647-99E0-49A4-8140-9D8E39F3710D}" destId="{A4B48A62-11F8-41EA-BCE0-6FC99E1F7A55}" srcOrd="5" destOrd="0" presId="urn:microsoft.com/office/officeart/2005/8/layout/orgChart1"/>
    <dgm:cxn modelId="{E7338EDF-D9EE-480D-82AD-CBF2B3CF09D3}" type="presParOf" srcId="{A4B48A62-11F8-41EA-BCE0-6FC99E1F7A55}" destId="{96BAC953-9DEE-4071-B5A5-B959F4084A42}" srcOrd="0" destOrd="0" presId="urn:microsoft.com/office/officeart/2005/8/layout/orgChart1"/>
    <dgm:cxn modelId="{9840227A-15D3-4A04-BBE5-B1CB6A2FDBEA}" type="presParOf" srcId="{96BAC953-9DEE-4071-B5A5-B959F4084A42}" destId="{A4A8687D-12D3-4C21-BA5A-69E914E1EBDC}" srcOrd="0" destOrd="0" presId="urn:microsoft.com/office/officeart/2005/8/layout/orgChart1"/>
    <dgm:cxn modelId="{BBBFB1A2-C21E-42CE-8B83-72543360299D}" type="presParOf" srcId="{96BAC953-9DEE-4071-B5A5-B959F4084A42}" destId="{342677F9-2090-4EC5-B66D-758DB03BC4C5}" srcOrd="1" destOrd="0" presId="urn:microsoft.com/office/officeart/2005/8/layout/orgChart1"/>
    <dgm:cxn modelId="{3065D34B-8BAD-48F7-B156-14EE58ACB100}" type="presParOf" srcId="{A4B48A62-11F8-41EA-BCE0-6FC99E1F7A55}" destId="{6A13FB82-F4AE-473D-9D80-DA1F4A0AFDB2}" srcOrd="1" destOrd="0" presId="urn:microsoft.com/office/officeart/2005/8/layout/orgChart1"/>
    <dgm:cxn modelId="{D7DD39B1-9A9B-48CA-8370-32A7BB310A40}" type="presParOf" srcId="{A4B48A62-11F8-41EA-BCE0-6FC99E1F7A55}" destId="{7072F5A4-5ECB-409E-A13D-04035779BAA0}" srcOrd="2" destOrd="0" presId="urn:microsoft.com/office/officeart/2005/8/layout/orgChart1"/>
    <dgm:cxn modelId="{2CBF9A22-0EBD-4404-B45F-65F33FD272ED}" type="presParOf" srcId="{557F869B-13E7-40A8-B5C5-18FBF625D4C1}" destId="{2E5C8EBB-6739-4D52-8B55-766DC6160D3B}" srcOrd="2" destOrd="0" presId="urn:microsoft.com/office/officeart/2005/8/layout/orgChart1"/>
    <dgm:cxn modelId="{619D993D-3334-4B6C-A0C2-20554AD97523}" type="presParOf" srcId="{5E34286A-408F-4182-BAD8-33BE00CFB704}" destId="{1E175023-BDE2-4EC5-B3EF-3E11BC70B94A}" srcOrd="2" destOrd="0" presId="urn:microsoft.com/office/officeart/2005/8/layout/orgChart1"/>
    <dgm:cxn modelId="{476120BC-DCEA-42AF-8543-F74CFB68DA3B}" type="presParOf" srcId="{7AE6D894-89F5-4AF1-AAEA-C0433FFFF2CE}" destId="{F4EB602D-E776-42D3-A6D3-8A3743FF6F43}" srcOrd="4" destOrd="0" presId="urn:microsoft.com/office/officeart/2005/8/layout/orgChart1"/>
    <dgm:cxn modelId="{5C9E8A5F-A072-4078-89B4-8B2EF4EA21E9}" type="presParOf" srcId="{7AE6D894-89F5-4AF1-AAEA-C0433FFFF2CE}" destId="{B6A28535-AF5E-4015-8EF3-3640D12E0664}" srcOrd="5" destOrd="0" presId="urn:microsoft.com/office/officeart/2005/8/layout/orgChart1"/>
    <dgm:cxn modelId="{21F0B153-1D8C-4805-B99E-BF6A6C7E7BED}" type="presParOf" srcId="{B6A28535-AF5E-4015-8EF3-3640D12E0664}" destId="{BAD49CC4-F6BC-4763-8454-2A4C871D9D9B}" srcOrd="0" destOrd="0" presId="urn:microsoft.com/office/officeart/2005/8/layout/orgChart1"/>
    <dgm:cxn modelId="{04FD946C-B9BA-4CD0-8F23-E9A79CB6D144}" type="presParOf" srcId="{BAD49CC4-F6BC-4763-8454-2A4C871D9D9B}" destId="{79B3D5BA-6B90-4552-A0B1-092942A40830}" srcOrd="0" destOrd="0" presId="urn:microsoft.com/office/officeart/2005/8/layout/orgChart1"/>
    <dgm:cxn modelId="{D12DF2E6-3940-43CE-A41F-D962C2D535F2}" type="presParOf" srcId="{BAD49CC4-F6BC-4763-8454-2A4C871D9D9B}" destId="{FD8092F6-092F-431F-A125-92F87901067B}" srcOrd="1" destOrd="0" presId="urn:microsoft.com/office/officeart/2005/8/layout/orgChart1"/>
    <dgm:cxn modelId="{307AA819-7310-4C71-B5A3-06291C9D75B1}" type="presParOf" srcId="{B6A28535-AF5E-4015-8EF3-3640D12E0664}" destId="{40E166BB-0F7A-4A20-A5FC-9F67D96C4ACB}" srcOrd="1" destOrd="0" presId="urn:microsoft.com/office/officeart/2005/8/layout/orgChart1"/>
    <dgm:cxn modelId="{BF408A55-E1C4-4764-90E7-0269EE93BD2E}" type="presParOf" srcId="{40E166BB-0F7A-4A20-A5FC-9F67D96C4ACB}" destId="{D2D13E26-D826-4883-A2FD-CE66402B4C53}" srcOrd="0" destOrd="0" presId="urn:microsoft.com/office/officeart/2005/8/layout/orgChart1"/>
    <dgm:cxn modelId="{68A8ACED-52B3-4F79-952F-F2196FFB782F}" type="presParOf" srcId="{40E166BB-0F7A-4A20-A5FC-9F67D96C4ACB}" destId="{90DC5E0C-9152-4AF3-A56E-5BA706B28AB6}" srcOrd="1" destOrd="0" presId="urn:microsoft.com/office/officeart/2005/8/layout/orgChart1"/>
    <dgm:cxn modelId="{C8F3F98D-2238-40D1-A406-B09315D43091}" type="presParOf" srcId="{90DC5E0C-9152-4AF3-A56E-5BA706B28AB6}" destId="{14BC3699-0003-45AA-BA6A-C02E75111F93}" srcOrd="0" destOrd="0" presId="urn:microsoft.com/office/officeart/2005/8/layout/orgChart1"/>
    <dgm:cxn modelId="{8378D74C-071C-4A6F-B64D-A8AD1BC5F71A}" type="presParOf" srcId="{14BC3699-0003-45AA-BA6A-C02E75111F93}" destId="{A11F76B6-123D-45BA-9E77-5F708032934F}" srcOrd="0" destOrd="0" presId="urn:microsoft.com/office/officeart/2005/8/layout/orgChart1"/>
    <dgm:cxn modelId="{F8EBDB8C-E2DA-4688-9FBE-1756C9B13BA8}" type="presParOf" srcId="{14BC3699-0003-45AA-BA6A-C02E75111F93}" destId="{4B35774D-7780-4820-BCCE-564EE1AF5D16}" srcOrd="1" destOrd="0" presId="urn:microsoft.com/office/officeart/2005/8/layout/orgChart1"/>
    <dgm:cxn modelId="{FD19735A-4421-4FEC-85AC-D1B65095B592}" type="presParOf" srcId="{90DC5E0C-9152-4AF3-A56E-5BA706B28AB6}" destId="{9CA634C0-AF84-466E-AC85-75D65712D124}" srcOrd="1" destOrd="0" presId="urn:microsoft.com/office/officeart/2005/8/layout/orgChart1"/>
    <dgm:cxn modelId="{9D56B427-2218-4320-8430-28DB470E5223}" type="presParOf" srcId="{90DC5E0C-9152-4AF3-A56E-5BA706B28AB6}" destId="{A269A7B7-9E9A-44A7-B5DA-8B08FEED924D}" srcOrd="2" destOrd="0" presId="urn:microsoft.com/office/officeart/2005/8/layout/orgChart1"/>
    <dgm:cxn modelId="{38326A06-9BD9-4169-9F31-8256A1EA0755}" type="presParOf" srcId="{40E166BB-0F7A-4A20-A5FC-9F67D96C4ACB}" destId="{215B87C8-4902-47C3-AB8B-469E57FCFE44}" srcOrd="2" destOrd="0" presId="urn:microsoft.com/office/officeart/2005/8/layout/orgChart1"/>
    <dgm:cxn modelId="{606C9FBC-2E0D-4D3D-BF62-B38E4607BDD6}" type="presParOf" srcId="{40E166BB-0F7A-4A20-A5FC-9F67D96C4ACB}" destId="{7FB6BAEA-D3E7-4395-ADB9-62C55432A4DF}" srcOrd="3" destOrd="0" presId="urn:microsoft.com/office/officeart/2005/8/layout/orgChart1"/>
    <dgm:cxn modelId="{4C6D64B5-E70C-4189-95E8-5ACAF5305B9C}" type="presParOf" srcId="{7FB6BAEA-D3E7-4395-ADB9-62C55432A4DF}" destId="{D6BA4019-A38F-45E7-8010-62E7C4B32EC5}" srcOrd="0" destOrd="0" presId="urn:microsoft.com/office/officeart/2005/8/layout/orgChart1"/>
    <dgm:cxn modelId="{88B23CFF-9DFE-408E-B668-DEBE94C4A8F6}" type="presParOf" srcId="{D6BA4019-A38F-45E7-8010-62E7C4B32EC5}" destId="{ADDE21BF-556E-4F1A-88BD-2EBCFE7AAED9}" srcOrd="0" destOrd="0" presId="urn:microsoft.com/office/officeart/2005/8/layout/orgChart1"/>
    <dgm:cxn modelId="{3BBC991D-CC47-47F4-8ADA-F240A4D9F29E}" type="presParOf" srcId="{D6BA4019-A38F-45E7-8010-62E7C4B32EC5}" destId="{AA7F4B2E-BEA6-4895-82B5-DB706C244E1F}" srcOrd="1" destOrd="0" presId="urn:microsoft.com/office/officeart/2005/8/layout/orgChart1"/>
    <dgm:cxn modelId="{5D536599-EFA6-4CE5-9142-DECB3227C051}" type="presParOf" srcId="{7FB6BAEA-D3E7-4395-ADB9-62C55432A4DF}" destId="{7AC20BA6-2A8C-4433-B127-6272FD94FE51}" srcOrd="1" destOrd="0" presId="urn:microsoft.com/office/officeart/2005/8/layout/orgChart1"/>
    <dgm:cxn modelId="{AA684C10-931A-4A1D-B5DF-A9D75673A10C}" type="presParOf" srcId="{7FB6BAEA-D3E7-4395-ADB9-62C55432A4DF}" destId="{25418EBC-E8B3-4285-8D7A-DF2CAB146D3E}" srcOrd="2" destOrd="0" presId="urn:microsoft.com/office/officeart/2005/8/layout/orgChart1"/>
    <dgm:cxn modelId="{31F70242-E3DE-40EA-B64E-DBD32FC11E81}" type="presParOf" srcId="{40E166BB-0F7A-4A20-A5FC-9F67D96C4ACB}" destId="{78247235-8309-474F-AEC3-8720635E9423}" srcOrd="4" destOrd="0" presId="urn:microsoft.com/office/officeart/2005/8/layout/orgChart1"/>
    <dgm:cxn modelId="{18A92369-7A16-467E-A671-C6EFD5572045}" type="presParOf" srcId="{40E166BB-0F7A-4A20-A5FC-9F67D96C4ACB}" destId="{0394D27F-4DA9-4BF6-AF34-78D607DA99FC}" srcOrd="5" destOrd="0" presId="urn:microsoft.com/office/officeart/2005/8/layout/orgChart1"/>
    <dgm:cxn modelId="{424C3F40-172D-4375-ABAA-63458DC399A4}" type="presParOf" srcId="{0394D27F-4DA9-4BF6-AF34-78D607DA99FC}" destId="{32C9F21D-79D5-4890-ACF1-70315B68BC64}" srcOrd="0" destOrd="0" presId="urn:microsoft.com/office/officeart/2005/8/layout/orgChart1"/>
    <dgm:cxn modelId="{79A2F7EF-FC57-4E93-98B7-8ACFC252AF8C}" type="presParOf" srcId="{32C9F21D-79D5-4890-ACF1-70315B68BC64}" destId="{5521541A-D7EC-46C2-9280-90F3CEFFE9F0}" srcOrd="0" destOrd="0" presId="urn:microsoft.com/office/officeart/2005/8/layout/orgChart1"/>
    <dgm:cxn modelId="{F9907CC1-AB32-40A5-BA55-C8903BEB36C4}" type="presParOf" srcId="{32C9F21D-79D5-4890-ACF1-70315B68BC64}" destId="{124DDDD7-056B-4662-A302-EC190BE56650}" srcOrd="1" destOrd="0" presId="urn:microsoft.com/office/officeart/2005/8/layout/orgChart1"/>
    <dgm:cxn modelId="{7CAAA820-4AE1-45B5-88BB-F60E0B6B4126}" type="presParOf" srcId="{0394D27F-4DA9-4BF6-AF34-78D607DA99FC}" destId="{4A83771E-11AF-4843-B599-A9F83672BCC7}" srcOrd="1" destOrd="0" presId="urn:microsoft.com/office/officeart/2005/8/layout/orgChart1"/>
    <dgm:cxn modelId="{CD85670D-9D77-4E76-9BDF-48F8185A7472}" type="presParOf" srcId="{0394D27F-4DA9-4BF6-AF34-78D607DA99FC}" destId="{E3F79C85-4D3E-4703-8A6F-7F4B69CEB988}" srcOrd="2" destOrd="0" presId="urn:microsoft.com/office/officeart/2005/8/layout/orgChart1"/>
    <dgm:cxn modelId="{DDD72569-460B-4C84-9B42-FB45D08BE87B}" type="presParOf" srcId="{40E166BB-0F7A-4A20-A5FC-9F67D96C4ACB}" destId="{8D906D94-9799-43CB-ADC5-12F3A5708E7D}" srcOrd="6" destOrd="0" presId="urn:microsoft.com/office/officeart/2005/8/layout/orgChart1"/>
    <dgm:cxn modelId="{8CDA9C34-647F-46BF-B08E-CE0B32D67567}" type="presParOf" srcId="{40E166BB-0F7A-4A20-A5FC-9F67D96C4ACB}" destId="{1BEC96CB-6C0A-45B1-9E1D-740FCBF0DB6F}" srcOrd="7" destOrd="0" presId="urn:microsoft.com/office/officeart/2005/8/layout/orgChart1"/>
    <dgm:cxn modelId="{35C4ABFA-880E-4D27-88FD-721430B282B4}" type="presParOf" srcId="{1BEC96CB-6C0A-45B1-9E1D-740FCBF0DB6F}" destId="{57B16250-E91A-4FEF-8556-667459399EED}" srcOrd="0" destOrd="0" presId="urn:microsoft.com/office/officeart/2005/8/layout/orgChart1"/>
    <dgm:cxn modelId="{BD4F17A4-92CA-494C-8FE5-D59326600B2E}" type="presParOf" srcId="{57B16250-E91A-4FEF-8556-667459399EED}" destId="{E9EDDFD6-1CA6-44C1-8376-66AC446697C2}" srcOrd="0" destOrd="0" presId="urn:microsoft.com/office/officeart/2005/8/layout/orgChart1"/>
    <dgm:cxn modelId="{F9AEE71B-2ABD-4F70-9E5E-34EEE70F296A}" type="presParOf" srcId="{57B16250-E91A-4FEF-8556-667459399EED}" destId="{B3A145E9-5CB1-4D38-882C-792A6E48EEA8}" srcOrd="1" destOrd="0" presId="urn:microsoft.com/office/officeart/2005/8/layout/orgChart1"/>
    <dgm:cxn modelId="{3A53FDC0-663A-406D-9270-2276153C0EE5}" type="presParOf" srcId="{1BEC96CB-6C0A-45B1-9E1D-740FCBF0DB6F}" destId="{1586A965-1A46-4D31-8691-48E5598B3EFB}" srcOrd="1" destOrd="0" presId="urn:microsoft.com/office/officeart/2005/8/layout/orgChart1"/>
    <dgm:cxn modelId="{EABDC300-444C-436D-A68F-0E090BFA41F6}" type="presParOf" srcId="{1BEC96CB-6C0A-45B1-9E1D-740FCBF0DB6F}" destId="{A8C992F7-5CE9-45CF-967C-C81F27F9CF0B}" srcOrd="2" destOrd="0" presId="urn:microsoft.com/office/officeart/2005/8/layout/orgChart1"/>
    <dgm:cxn modelId="{C1CD13FF-FAA7-41D2-9EC4-8FDCDD16F2EC}" type="presParOf" srcId="{40E166BB-0F7A-4A20-A5FC-9F67D96C4ACB}" destId="{EE36E361-1039-438D-8EFF-F1EE6B0E7B2A}" srcOrd="8" destOrd="0" presId="urn:microsoft.com/office/officeart/2005/8/layout/orgChart1"/>
    <dgm:cxn modelId="{7967ED80-1E00-428A-A20B-3CB33B74573D}" type="presParOf" srcId="{40E166BB-0F7A-4A20-A5FC-9F67D96C4ACB}" destId="{ECECDE71-B9B5-4988-90B7-C6E10E9C106E}" srcOrd="9" destOrd="0" presId="urn:microsoft.com/office/officeart/2005/8/layout/orgChart1"/>
    <dgm:cxn modelId="{F0487FD2-345F-454B-946F-517051250949}" type="presParOf" srcId="{ECECDE71-B9B5-4988-90B7-C6E10E9C106E}" destId="{79B36D4C-66CC-4B72-9EC1-8F875603B251}" srcOrd="0" destOrd="0" presId="urn:microsoft.com/office/officeart/2005/8/layout/orgChart1"/>
    <dgm:cxn modelId="{17F72653-7360-46E1-BD94-71029F5CAD09}" type="presParOf" srcId="{79B36D4C-66CC-4B72-9EC1-8F875603B251}" destId="{6830DBEA-B00C-4A38-8536-5FC387BCC955}" srcOrd="0" destOrd="0" presId="urn:microsoft.com/office/officeart/2005/8/layout/orgChart1"/>
    <dgm:cxn modelId="{3C57BC30-4FEE-41FD-9E4C-96F1D2D3043C}" type="presParOf" srcId="{79B36D4C-66CC-4B72-9EC1-8F875603B251}" destId="{4692AA1D-AA12-454A-86DA-B01C0B8676D1}" srcOrd="1" destOrd="0" presId="urn:microsoft.com/office/officeart/2005/8/layout/orgChart1"/>
    <dgm:cxn modelId="{2E4C87B0-92D7-48BE-BD35-7D13F3369682}" type="presParOf" srcId="{ECECDE71-B9B5-4988-90B7-C6E10E9C106E}" destId="{79222FAD-409B-4351-B019-884A605D7A04}" srcOrd="1" destOrd="0" presId="urn:microsoft.com/office/officeart/2005/8/layout/orgChart1"/>
    <dgm:cxn modelId="{30AAEB10-AF04-4E71-8730-B623DD5EB56C}" type="presParOf" srcId="{ECECDE71-B9B5-4988-90B7-C6E10E9C106E}" destId="{DFE22C8D-04A5-40E2-8A15-F2FB0C25D4C2}" srcOrd="2" destOrd="0" presId="urn:microsoft.com/office/officeart/2005/8/layout/orgChart1"/>
    <dgm:cxn modelId="{B4CF51DE-0235-4916-B794-E7D53657F0F1}" type="presParOf" srcId="{40E166BB-0F7A-4A20-A5FC-9F67D96C4ACB}" destId="{2C1EC1E3-6C31-497B-B2C0-908423D7C30F}" srcOrd="10" destOrd="0" presId="urn:microsoft.com/office/officeart/2005/8/layout/orgChart1"/>
    <dgm:cxn modelId="{13A997F9-BA46-46A7-BC34-26DDB079CAF7}" type="presParOf" srcId="{40E166BB-0F7A-4A20-A5FC-9F67D96C4ACB}" destId="{6DED5C08-AFE7-478D-AD69-5C2680F8924F}" srcOrd="11" destOrd="0" presId="urn:microsoft.com/office/officeart/2005/8/layout/orgChart1"/>
    <dgm:cxn modelId="{D38BE2C6-3934-4D69-B84F-BC11CF4A08B6}" type="presParOf" srcId="{6DED5C08-AFE7-478D-AD69-5C2680F8924F}" destId="{5A78B534-CA1D-4AB6-919E-98309FE598E6}" srcOrd="0" destOrd="0" presId="urn:microsoft.com/office/officeart/2005/8/layout/orgChart1"/>
    <dgm:cxn modelId="{5A624C34-BA0E-4227-85C7-34D1D4522EB4}" type="presParOf" srcId="{5A78B534-CA1D-4AB6-919E-98309FE598E6}" destId="{925AFF53-80CA-4EF3-B620-450F60BBC6AE}" srcOrd="0" destOrd="0" presId="urn:microsoft.com/office/officeart/2005/8/layout/orgChart1"/>
    <dgm:cxn modelId="{52321226-44C4-4980-9FFB-06EB9A3632C3}" type="presParOf" srcId="{5A78B534-CA1D-4AB6-919E-98309FE598E6}" destId="{A782F595-4787-4D8B-BF6C-72FCC830ACC3}" srcOrd="1" destOrd="0" presId="urn:microsoft.com/office/officeart/2005/8/layout/orgChart1"/>
    <dgm:cxn modelId="{CACE58EF-A12E-4145-9295-A011A57CF930}" type="presParOf" srcId="{6DED5C08-AFE7-478D-AD69-5C2680F8924F}" destId="{90132268-49C5-4D69-97CB-AED0F89CF9CF}" srcOrd="1" destOrd="0" presId="urn:microsoft.com/office/officeart/2005/8/layout/orgChart1"/>
    <dgm:cxn modelId="{F75953C0-94E2-4D5A-A024-5E41F73CC511}" type="presParOf" srcId="{6DED5C08-AFE7-478D-AD69-5C2680F8924F}" destId="{C1C32452-E704-49D0-917A-CCFE1BDB7F62}" srcOrd="2" destOrd="0" presId="urn:microsoft.com/office/officeart/2005/8/layout/orgChart1"/>
    <dgm:cxn modelId="{9CD69CCB-56F9-4768-A2BC-6B36B8EC6302}" type="presParOf" srcId="{B6A28535-AF5E-4015-8EF3-3640D12E0664}" destId="{41F21874-9D4B-4617-9770-A5234E8C805D}" srcOrd="2" destOrd="0" presId="urn:microsoft.com/office/officeart/2005/8/layout/orgChart1"/>
    <dgm:cxn modelId="{5A9D4FD3-4A6B-4402-917E-060DB36A05F1}" type="presParOf" srcId="{6AF95C16-665F-4316-9E92-D9AE7B5C3A1D}" destId="{F6AF0EEF-2F0E-4D03-AAF6-D64BD7A01678}" srcOrd="2" destOrd="0" presId="urn:microsoft.com/office/officeart/2005/8/layout/orgChart1"/>
    <dgm:cxn modelId="{2420970C-C6AD-4529-90D5-FC8AA025E3F7}" type="presParOf" srcId="{83B14A27-09DD-4C7A-A4B0-24B3D0FC37E7}" destId="{A9CE3A11-8DB3-4DCB-A0DA-34A23422A729}" srcOrd="2" destOrd="0" presId="urn:microsoft.com/office/officeart/2005/8/layout/orgChart1"/>
  </dgm:cxnLst>
  <dgm:bg/>
  <dgm:whole>
    <a:ln>
      <a:solidFill>
        <a:srgbClr val="FFFF0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EC1E3-6C31-497B-B2C0-908423D7C30F}">
      <dsp:nvSpPr>
        <dsp:cNvPr id="0" name=""/>
        <dsp:cNvSpPr/>
      </dsp:nvSpPr>
      <dsp:spPr>
        <a:xfrm>
          <a:off x="6210072" y="1758944"/>
          <a:ext cx="220240" cy="2972258"/>
        </a:xfrm>
        <a:custGeom>
          <a:avLst/>
          <a:gdLst/>
          <a:ahLst/>
          <a:cxnLst/>
          <a:rect l="0" t="0" r="0" b="0"/>
          <a:pathLst>
            <a:path>
              <a:moveTo>
                <a:pt x="0" y="0"/>
              </a:moveTo>
              <a:lnTo>
                <a:pt x="0" y="2972258"/>
              </a:lnTo>
              <a:lnTo>
                <a:pt x="220240" y="297225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36E361-1039-438D-8EFF-F1EE6B0E7B2A}">
      <dsp:nvSpPr>
        <dsp:cNvPr id="0" name=""/>
        <dsp:cNvSpPr/>
      </dsp:nvSpPr>
      <dsp:spPr>
        <a:xfrm>
          <a:off x="6210072" y="1758944"/>
          <a:ext cx="220240" cy="2312894"/>
        </a:xfrm>
        <a:custGeom>
          <a:avLst/>
          <a:gdLst/>
          <a:ahLst/>
          <a:cxnLst/>
          <a:rect l="0" t="0" r="0" b="0"/>
          <a:pathLst>
            <a:path>
              <a:moveTo>
                <a:pt x="0" y="0"/>
              </a:moveTo>
              <a:lnTo>
                <a:pt x="0" y="2312894"/>
              </a:lnTo>
              <a:lnTo>
                <a:pt x="220240" y="231289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906D94-9799-43CB-ADC5-12F3A5708E7D}">
      <dsp:nvSpPr>
        <dsp:cNvPr id="0" name=""/>
        <dsp:cNvSpPr/>
      </dsp:nvSpPr>
      <dsp:spPr>
        <a:xfrm>
          <a:off x="6210072" y="1758944"/>
          <a:ext cx="199332" cy="1816085"/>
        </a:xfrm>
        <a:custGeom>
          <a:avLst/>
          <a:gdLst/>
          <a:ahLst/>
          <a:cxnLst/>
          <a:rect l="0" t="0" r="0" b="0"/>
          <a:pathLst>
            <a:path>
              <a:moveTo>
                <a:pt x="0" y="0"/>
              </a:moveTo>
              <a:lnTo>
                <a:pt x="0" y="1816085"/>
              </a:lnTo>
              <a:lnTo>
                <a:pt x="199332" y="181608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247235-8309-474F-AEC3-8720635E9423}">
      <dsp:nvSpPr>
        <dsp:cNvPr id="0" name=""/>
        <dsp:cNvSpPr/>
      </dsp:nvSpPr>
      <dsp:spPr>
        <a:xfrm>
          <a:off x="6210072" y="1758944"/>
          <a:ext cx="219470" cy="1292084"/>
        </a:xfrm>
        <a:custGeom>
          <a:avLst/>
          <a:gdLst/>
          <a:ahLst/>
          <a:cxnLst/>
          <a:rect l="0" t="0" r="0" b="0"/>
          <a:pathLst>
            <a:path>
              <a:moveTo>
                <a:pt x="0" y="0"/>
              </a:moveTo>
              <a:lnTo>
                <a:pt x="0" y="1292084"/>
              </a:lnTo>
              <a:lnTo>
                <a:pt x="219470" y="129208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5B87C8-4902-47C3-AB8B-469E57FCFE44}">
      <dsp:nvSpPr>
        <dsp:cNvPr id="0" name=""/>
        <dsp:cNvSpPr/>
      </dsp:nvSpPr>
      <dsp:spPr>
        <a:xfrm>
          <a:off x="6210072" y="1758944"/>
          <a:ext cx="220240" cy="822467"/>
        </a:xfrm>
        <a:custGeom>
          <a:avLst/>
          <a:gdLst/>
          <a:ahLst/>
          <a:cxnLst/>
          <a:rect l="0" t="0" r="0" b="0"/>
          <a:pathLst>
            <a:path>
              <a:moveTo>
                <a:pt x="0" y="0"/>
              </a:moveTo>
              <a:lnTo>
                <a:pt x="0" y="822467"/>
              </a:lnTo>
              <a:lnTo>
                <a:pt x="220240" y="82246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D13E26-D826-4883-A2FD-CE66402B4C53}">
      <dsp:nvSpPr>
        <dsp:cNvPr id="0" name=""/>
        <dsp:cNvSpPr/>
      </dsp:nvSpPr>
      <dsp:spPr>
        <a:xfrm>
          <a:off x="6210072" y="1758944"/>
          <a:ext cx="220240" cy="325658"/>
        </a:xfrm>
        <a:custGeom>
          <a:avLst/>
          <a:gdLst/>
          <a:ahLst/>
          <a:cxnLst/>
          <a:rect l="0" t="0" r="0" b="0"/>
          <a:pathLst>
            <a:path>
              <a:moveTo>
                <a:pt x="0" y="0"/>
              </a:moveTo>
              <a:lnTo>
                <a:pt x="0" y="325658"/>
              </a:lnTo>
              <a:lnTo>
                <a:pt x="220240" y="32565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EB602D-E776-42D3-A6D3-8A3743FF6F43}">
      <dsp:nvSpPr>
        <dsp:cNvPr id="0" name=""/>
        <dsp:cNvSpPr/>
      </dsp:nvSpPr>
      <dsp:spPr>
        <a:xfrm>
          <a:off x="2976351" y="969094"/>
          <a:ext cx="4375757" cy="157177"/>
        </a:xfrm>
        <a:custGeom>
          <a:avLst/>
          <a:gdLst/>
          <a:ahLst/>
          <a:cxnLst/>
          <a:rect l="0" t="0" r="0" b="0"/>
          <a:pathLst>
            <a:path>
              <a:moveTo>
                <a:pt x="0" y="0"/>
              </a:moveTo>
              <a:lnTo>
                <a:pt x="0" y="83705"/>
              </a:lnTo>
              <a:lnTo>
                <a:pt x="4375757" y="83705"/>
              </a:lnTo>
              <a:lnTo>
                <a:pt x="4375757" y="157177"/>
              </a:lnTo>
            </a:path>
          </a:pathLst>
        </a:custGeom>
        <a:noFill/>
        <a:ln w="25400" cap="flat" cmpd="sng" algn="ctr">
          <a:solidFill>
            <a:schemeClr val="accent2">
              <a:lumMod val="50000"/>
            </a:schemeClr>
          </a:solidFill>
          <a:prstDash val="solid"/>
        </a:ln>
        <a:effectLst/>
      </dsp:spPr>
      <dsp:style>
        <a:lnRef idx="2">
          <a:scrgbClr r="0" g="0" b="0"/>
        </a:lnRef>
        <a:fillRef idx="0">
          <a:scrgbClr r="0" g="0" b="0"/>
        </a:fillRef>
        <a:effectRef idx="0">
          <a:scrgbClr r="0" g="0" b="0"/>
        </a:effectRef>
        <a:fontRef idx="minor"/>
      </dsp:style>
    </dsp:sp>
    <dsp:sp modelId="{1703F450-99E2-4289-8DEE-9B0EB5448C04}">
      <dsp:nvSpPr>
        <dsp:cNvPr id="0" name=""/>
        <dsp:cNvSpPr/>
      </dsp:nvSpPr>
      <dsp:spPr>
        <a:xfrm>
          <a:off x="4341551" y="2255753"/>
          <a:ext cx="137103" cy="1509598"/>
        </a:xfrm>
        <a:custGeom>
          <a:avLst/>
          <a:gdLst/>
          <a:ahLst/>
          <a:cxnLst/>
          <a:rect l="0" t="0" r="0" b="0"/>
          <a:pathLst>
            <a:path>
              <a:moveTo>
                <a:pt x="0" y="0"/>
              </a:moveTo>
              <a:lnTo>
                <a:pt x="0" y="1509598"/>
              </a:lnTo>
              <a:lnTo>
                <a:pt x="137103" y="150959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CD18CB-F36D-462E-99D7-501D55FD1690}">
      <dsp:nvSpPr>
        <dsp:cNvPr id="0" name=""/>
        <dsp:cNvSpPr/>
      </dsp:nvSpPr>
      <dsp:spPr>
        <a:xfrm>
          <a:off x="4341551" y="2255753"/>
          <a:ext cx="281122" cy="778314"/>
        </a:xfrm>
        <a:custGeom>
          <a:avLst/>
          <a:gdLst/>
          <a:ahLst/>
          <a:cxnLst/>
          <a:rect l="0" t="0" r="0" b="0"/>
          <a:pathLst>
            <a:path>
              <a:moveTo>
                <a:pt x="0" y="0"/>
              </a:moveTo>
              <a:lnTo>
                <a:pt x="0" y="778314"/>
              </a:lnTo>
              <a:lnTo>
                <a:pt x="281122" y="77831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551D94-515A-4F7C-9E2F-3FE4ACE7C3D4}">
      <dsp:nvSpPr>
        <dsp:cNvPr id="0" name=""/>
        <dsp:cNvSpPr/>
      </dsp:nvSpPr>
      <dsp:spPr>
        <a:xfrm>
          <a:off x="4295831" y="2255753"/>
          <a:ext cx="91440" cy="321876"/>
        </a:xfrm>
        <a:custGeom>
          <a:avLst/>
          <a:gdLst/>
          <a:ahLst/>
          <a:cxnLst/>
          <a:rect l="0" t="0" r="0" b="0"/>
          <a:pathLst>
            <a:path>
              <a:moveTo>
                <a:pt x="45720" y="0"/>
              </a:moveTo>
              <a:lnTo>
                <a:pt x="45720" y="321876"/>
              </a:lnTo>
              <a:lnTo>
                <a:pt x="110821" y="32187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8BDA99-2B76-4C9A-9378-99B145075BE8}">
      <dsp:nvSpPr>
        <dsp:cNvPr id="0" name=""/>
        <dsp:cNvSpPr/>
      </dsp:nvSpPr>
      <dsp:spPr>
        <a:xfrm>
          <a:off x="4260959" y="1758944"/>
          <a:ext cx="679295" cy="146943"/>
        </a:xfrm>
        <a:custGeom>
          <a:avLst/>
          <a:gdLst/>
          <a:ahLst/>
          <a:cxnLst/>
          <a:rect l="0" t="0" r="0" b="0"/>
          <a:pathLst>
            <a:path>
              <a:moveTo>
                <a:pt x="0" y="0"/>
              </a:moveTo>
              <a:lnTo>
                <a:pt x="0" y="73471"/>
              </a:lnTo>
              <a:lnTo>
                <a:pt x="679295" y="73471"/>
              </a:lnTo>
              <a:lnTo>
                <a:pt x="679295" y="14694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6A7B19-689E-4B15-A9E9-7A9283D15444}">
      <dsp:nvSpPr>
        <dsp:cNvPr id="0" name=""/>
        <dsp:cNvSpPr/>
      </dsp:nvSpPr>
      <dsp:spPr>
        <a:xfrm>
          <a:off x="3012056" y="2255753"/>
          <a:ext cx="136339" cy="2781962"/>
        </a:xfrm>
        <a:custGeom>
          <a:avLst/>
          <a:gdLst/>
          <a:ahLst/>
          <a:cxnLst/>
          <a:rect l="0" t="0" r="0" b="0"/>
          <a:pathLst>
            <a:path>
              <a:moveTo>
                <a:pt x="0" y="0"/>
              </a:moveTo>
              <a:lnTo>
                <a:pt x="0" y="2781962"/>
              </a:lnTo>
              <a:lnTo>
                <a:pt x="136339" y="278196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28106B-4898-498E-ACB3-3511FA73093F}">
      <dsp:nvSpPr>
        <dsp:cNvPr id="0" name=""/>
        <dsp:cNvSpPr/>
      </dsp:nvSpPr>
      <dsp:spPr>
        <a:xfrm>
          <a:off x="3012056" y="2255753"/>
          <a:ext cx="136339" cy="2309112"/>
        </a:xfrm>
        <a:custGeom>
          <a:avLst/>
          <a:gdLst/>
          <a:ahLst/>
          <a:cxnLst/>
          <a:rect l="0" t="0" r="0" b="0"/>
          <a:pathLst>
            <a:path>
              <a:moveTo>
                <a:pt x="0" y="0"/>
              </a:moveTo>
              <a:lnTo>
                <a:pt x="0" y="2309112"/>
              </a:lnTo>
              <a:lnTo>
                <a:pt x="136339" y="230911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A63AC1-6117-4F61-A0A6-0ADA8BE1DCAC}">
      <dsp:nvSpPr>
        <dsp:cNvPr id="0" name=""/>
        <dsp:cNvSpPr/>
      </dsp:nvSpPr>
      <dsp:spPr>
        <a:xfrm>
          <a:off x="3012056" y="2255753"/>
          <a:ext cx="136339" cy="1812303"/>
        </a:xfrm>
        <a:custGeom>
          <a:avLst/>
          <a:gdLst/>
          <a:ahLst/>
          <a:cxnLst/>
          <a:rect l="0" t="0" r="0" b="0"/>
          <a:pathLst>
            <a:path>
              <a:moveTo>
                <a:pt x="0" y="0"/>
              </a:moveTo>
              <a:lnTo>
                <a:pt x="0" y="1812303"/>
              </a:lnTo>
              <a:lnTo>
                <a:pt x="136339" y="181230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DBC951-2CAA-4783-8A04-7250702B4BE6}">
      <dsp:nvSpPr>
        <dsp:cNvPr id="0" name=""/>
        <dsp:cNvSpPr/>
      </dsp:nvSpPr>
      <dsp:spPr>
        <a:xfrm>
          <a:off x="3012056" y="2255753"/>
          <a:ext cx="136339" cy="1315494"/>
        </a:xfrm>
        <a:custGeom>
          <a:avLst/>
          <a:gdLst/>
          <a:ahLst/>
          <a:cxnLst/>
          <a:rect l="0" t="0" r="0" b="0"/>
          <a:pathLst>
            <a:path>
              <a:moveTo>
                <a:pt x="0" y="0"/>
              </a:moveTo>
              <a:lnTo>
                <a:pt x="0" y="1315494"/>
              </a:lnTo>
              <a:lnTo>
                <a:pt x="136339" y="131549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7E87A8-6886-44D2-89E2-735059A62F05}">
      <dsp:nvSpPr>
        <dsp:cNvPr id="0" name=""/>
        <dsp:cNvSpPr/>
      </dsp:nvSpPr>
      <dsp:spPr>
        <a:xfrm>
          <a:off x="3012056" y="2255753"/>
          <a:ext cx="136339" cy="818685"/>
        </a:xfrm>
        <a:custGeom>
          <a:avLst/>
          <a:gdLst/>
          <a:ahLst/>
          <a:cxnLst/>
          <a:rect l="0" t="0" r="0" b="0"/>
          <a:pathLst>
            <a:path>
              <a:moveTo>
                <a:pt x="0" y="0"/>
              </a:moveTo>
              <a:lnTo>
                <a:pt x="0" y="818685"/>
              </a:lnTo>
              <a:lnTo>
                <a:pt x="136339" y="81868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3C0C24-0B35-4C2A-BB67-76B64D125A63}">
      <dsp:nvSpPr>
        <dsp:cNvPr id="0" name=""/>
        <dsp:cNvSpPr/>
      </dsp:nvSpPr>
      <dsp:spPr>
        <a:xfrm>
          <a:off x="3012056" y="2255753"/>
          <a:ext cx="167225" cy="339596"/>
        </a:xfrm>
        <a:custGeom>
          <a:avLst/>
          <a:gdLst/>
          <a:ahLst/>
          <a:cxnLst/>
          <a:rect l="0" t="0" r="0" b="0"/>
          <a:pathLst>
            <a:path>
              <a:moveTo>
                <a:pt x="0" y="0"/>
              </a:moveTo>
              <a:lnTo>
                <a:pt x="0" y="339596"/>
              </a:lnTo>
              <a:lnTo>
                <a:pt x="167225" y="339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22F562-3881-4912-A249-BFD1A0AF85C0}">
      <dsp:nvSpPr>
        <dsp:cNvPr id="0" name=""/>
        <dsp:cNvSpPr/>
      </dsp:nvSpPr>
      <dsp:spPr>
        <a:xfrm>
          <a:off x="3439107" y="1758944"/>
          <a:ext cx="821851" cy="146943"/>
        </a:xfrm>
        <a:custGeom>
          <a:avLst/>
          <a:gdLst/>
          <a:ahLst/>
          <a:cxnLst/>
          <a:rect l="0" t="0" r="0" b="0"/>
          <a:pathLst>
            <a:path>
              <a:moveTo>
                <a:pt x="821851" y="0"/>
              </a:moveTo>
              <a:lnTo>
                <a:pt x="821851" y="73471"/>
              </a:lnTo>
              <a:lnTo>
                <a:pt x="0" y="73471"/>
              </a:lnTo>
              <a:lnTo>
                <a:pt x="0" y="14694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95542A-6A31-472C-889E-0411FD12764E}">
      <dsp:nvSpPr>
        <dsp:cNvPr id="0" name=""/>
        <dsp:cNvSpPr/>
      </dsp:nvSpPr>
      <dsp:spPr>
        <a:xfrm>
          <a:off x="2976351" y="969094"/>
          <a:ext cx="1284608" cy="157177"/>
        </a:xfrm>
        <a:custGeom>
          <a:avLst/>
          <a:gdLst/>
          <a:ahLst/>
          <a:cxnLst/>
          <a:rect l="0" t="0" r="0" b="0"/>
          <a:pathLst>
            <a:path>
              <a:moveTo>
                <a:pt x="0" y="0"/>
              </a:moveTo>
              <a:lnTo>
                <a:pt x="0" y="83705"/>
              </a:lnTo>
              <a:lnTo>
                <a:pt x="1284608" y="83705"/>
              </a:lnTo>
              <a:lnTo>
                <a:pt x="1284608" y="157177"/>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F4A112AE-2BD0-495E-B4F9-31C380CF18E5}">
      <dsp:nvSpPr>
        <dsp:cNvPr id="0" name=""/>
        <dsp:cNvSpPr/>
      </dsp:nvSpPr>
      <dsp:spPr>
        <a:xfrm>
          <a:off x="264524" y="1758944"/>
          <a:ext cx="185708" cy="3055015"/>
        </a:xfrm>
        <a:custGeom>
          <a:avLst/>
          <a:gdLst/>
          <a:ahLst/>
          <a:cxnLst/>
          <a:rect l="0" t="0" r="0" b="0"/>
          <a:pathLst>
            <a:path>
              <a:moveTo>
                <a:pt x="0" y="0"/>
              </a:moveTo>
              <a:lnTo>
                <a:pt x="0" y="3055015"/>
              </a:lnTo>
              <a:lnTo>
                <a:pt x="185708" y="305501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C17E94-EE94-491C-AF12-C6421D6776A2}">
      <dsp:nvSpPr>
        <dsp:cNvPr id="0" name=""/>
        <dsp:cNvSpPr/>
      </dsp:nvSpPr>
      <dsp:spPr>
        <a:xfrm>
          <a:off x="264524" y="1758944"/>
          <a:ext cx="180782" cy="2312894"/>
        </a:xfrm>
        <a:custGeom>
          <a:avLst/>
          <a:gdLst/>
          <a:ahLst/>
          <a:cxnLst/>
          <a:rect l="0" t="0" r="0" b="0"/>
          <a:pathLst>
            <a:path>
              <a:moveTo>
                <a:pt x="0" y="0"/>
              </a:moveTo>
              <a:lnTo>
                <a:pt x="0" y="2312894"/>
              </a:lnTo>
              <a:lnTo>
                <a:pt x="180782" y="231289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DA0876-FBD7-45D3-90E4-20CBB100787D}">
      <dsp:nvSpPr>
        <dsp:cNvPr id="0" name=""/>
        <dsp:cNvSpPr/>
      </dsp:nvSpPr>
      <dsp:spPr>
        <a:xfrm>
          <a:off x="264524" y="1758944"/>
          <a:ext cx="180782" cy="1816085"/>
        </a:xfrm>
        <a:custGeom>
          <a:avLst/>
          <a:gdLst/>
          <a:ahLst/>
          <a:cxnLst/>
          <a:rect l="0" t="0" r="0" b="0"/>
          <a:pathLst>
            <a:path>
              <a:moveTo>
                <a:pt x="0" y="0"/>
              </a:moveTo>
              <a:lnTo>
                <a:pt x="0" y="1816085"/>
              </a:lnTo>
              <a:lnTo>
                <a:pt x="180782" y="181608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9C3C1F-0159-4B0A-939C-5B7BD5AE08F5}">
      <dsp:nvSpPr>
        <dsp:cNvPr id="0" name=""/>
        <dsp:cNvSpPr/>
      </dsp:nvSpPr>
      <dsp:spPr>
        <a:xfrm>
          <a:off x="264524" y="1758944"/>
          <a:ext cx="180012" cy="1292084"/>
        </a:xfrm>
        <a:custGeom>
          <a:avLst/>
          <a:gdLst/>
          <a:ahLst/>
          <a:cxnLst/>
          <a:rect l="0" t="0" r="0" b="0"/>
          <a:pathLst>
            <a:path>
              <a:moveTo>
                <a:pt x="0" y="0"/>
              </a:moveTo>
              <a:lnTo>
                <a:pt x="0" y="1292084"/>
              </a:lnTo>
              <a:lnTo>
                <a:pt x="180012" y="129208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1FEDB9-AE82-4B91-B179-CC32E7E8DF6C}">
      <dsp:nvSpPr>
        <dsp:cNvPr id="0" name=""/>
        <dsp:cNvSpPr/>
      </dsp:nvSpPr>
      <dsp:spPr>
        <a:xfrm>
          <a:off x="264524" y="1758944"/>
          <a:ext cx="180782" cy="822467"/>
        </a:xfrm>
        <a:custGeom>
          <a:avLst/>
          <a:gdLst/>
          <a:ahLst/>
          <a:cxnLst/>
          <a:rect l="0" t="0" r="0" b="0"/>
          <a:pathLst>
            <a:path>
              <a:moveTo>
                <a:pt x="0" y="0"/>
              </a:moveTo>
              <a:lnTo>
                <a:pt x="0" y="822467"/>
              </a:lnTo>
              <a:lnTo>
                <a:pt x="180782" y="82246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A45ED6-9E41-4847-93CC-1305468B850D}">
      <dsp:nvSpPr>
        <dsp:cNvPr id="0" name=""/>
        <dsp:cNvSpPr/>
      </dsp:nvSpPr>
      <dsp:spPr>
        <a:xfrm>
          <a:off x="264524" y="1758944"/>
          <a:ext cx="180782" cy="325658"/>
        </a:xfrm>
        <a:custGeom>
          <a:avLst/>
          <a:gdLst/>
          <a:ahLst/>
          <a:cxnLst/>
          <a:rect l="0" t="0" r="0" b="0"/>
          <a:pathLst>
            <a:path>
              <a:moveTo>
                <a:pt x="0" y="0"/>
              </a:moveTo>
              <a:lnTo>
                <a:pt x="0" y="325658"/>
              </a:lnTo>
              <a:lnTo>
                <a:pt x="180782" y="32565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3B11B5-1C6C-4AAE-A569-C6CCA28720C7}">
      <dsp:nvSpPr>
        <dsp:cNvPr id="0" name=""/>
        <dsp:cNvSpPr/>
      </dsp:nvSpPr>
      <dsp:spPr>
        <a:xfrm>
          <a:off x="1301338" y="969094"/>
          <a:ext cx="1675012" cy="157177"/>
        </a:xfrm>
        <a:custGeom>
          <a:avLst/>
          <a:gdLst/>
          <a:ahLst/>
          <a:cxnLst/>
          <a:rect l="0" t="0" r="0" b="0"/>
          <a:pathLst>
            <a:path>
              <a:moveTo>
                <a:pt x="1675012" y="0"/>
              </a:moveTo>
              <a:lnTo>
                <a:pt x="1675012" y="83705"/>
              </a:lnTo>
              <a:lnTo>
                <a:pt x="0" y="83705"/>
              </a:lnTo>
              <a:lnTo>
                <a:pt x="0" y="15717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49B74E-7FD2-460E-A8A1-736671CD6DE3}">
      <dsp:nvSpPr>
        <dsp:cNvPr id="0" name=""/>
        <dsp:cNvSpPr/>
      </dsp:nvSpPr>
      <dsp:spPr>
        <a:xfrm>
          <a:off x="2976351" y="654660"/>
          <a:ext cx="1470869" cy="91440"/>
        </a:xfrm>
        <a:custGeom>
          <a:avLst/>
          <a:gdLst/>
          <a:ahLst/>
          <a:cxnLst/>
          <a:rect l="0" t="0" r="0" b="0"/>
          <a:pathLst>
            <a:path>
              <a:moveTo>
                <a:pt x="1470869" y="45720"/>
              </a:moveTo>
              <a:lnTo>
                <a:pt x="1470869" y="47126"/>
              </a:lnTo>
              <a:lnTo>
                <a:pt x="0" y="47126"/>
              </a:lnTo>
              <a:lnTo>
                <a:pt x="0" y="12059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464BBD-B6F8-4145-9C00-006FC15943E0}">
      <dsp:nvSpPr>
        <dsp:cNvPr id="0" name=""/>
        <dsp:cNvSpPr/>
      </dsp:nvSpPr>
      <dsp:spPr>
        <a:xfrm rot="10800000" flipV="1">
          <a:off x="109465" y="65150"/>
          <a:ext cx="8675510" cy="63522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solidFill>
            <a:schemeClr val="tx2"/>
          </a:solidFill>
        </a:ln>
        <a:effectLst>
          <a:glow rad="63500">
            <a:schemeClr val="accent6">
              <a:satMod val="17500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CO" sz="2200" b="1" kern="1200" dirty="0"/>
            <a:t>REFERENTE TEÓRICO Y METODOLÓGICO DE LA REGULACIÓN  CONTABLE PÚBLICA  (Res. 628/15)</a:t>
          </a:r>
        </a:p>
      </dsp:txBody>
      <dsp:txXfrm rot="-10800000">
        <a:off x="109465" y="65150"/>
        <a:ext cx="8675510" cy="635229"/>
      </dsp:txXfrm>
    </dsp:sp>
    <dsp:sp modelId="{4122E936-C2A2-4036-8E54-206732487EA8}">
      <dsp:nvSpPr>
        <dsp:cNvPr id="0" name=""/>
        <dsp:cNvSpPr/>
      </dsp:nvSpPr>
      <dsp:spPr>
        <a:xfrm rot="10800000" flipV="1">
          <a:off x="1970344" y="775258"/>
          <a:ext cx="2012013" cy="19383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Calibri" panose="020F0502020204030204" pitchFamily="34" charset="0"/>
            </a:rPr>
            <a:t>MARCOS NORMATIVOS </a:t>
          </a:r>
          <a:endParaRPr lang="es-CO" sz="1600" kern="1200" dirty="0"/>
        </a:p>
      </dsp:txBody>
      <dsp:txXfrm rot="-10800000">
        <a:off x="1970344" y="775258"/>
        <a:ext cx="2012013" cy="193835"/>
      </dsp:txXfrm>
    </dsp:sp>
    <dsp:sp modelId="{34EF90F1-BD74-4EAE-9527-FCA8D1B5C0DE}">
      <dsp:nvSpPr>
        <dsp:cNvPr id="0" name=""/>
        <dsp:cNvSpPr/>
      </dsp:nvSpPr>
      <dsp:spPr>
        <a:xfrm>
          <a:off x="5321" y="1126271"/>
          <a:ext cx="2592034" cy="632672"/>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solidFill>
            <a:srgbClr val="0033FF"/>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t>Marco Normativo para Entidades de Gobierno </a:t>
          </a:r>
        </a:p>
        <a:p>
          <a:pPr marL="0" lvl="0" indent="0" algn="ctr" defTabSz="711200">
            <a:lnSpc>
              <a:spcPct val="90000"/>
            </a:lnSpc>
            <a:spcBef>
              <a:spcPct val="0"/>
            </a:spcBef>
            <a:spcAft>
              <a:spcPct val="35000"/>
            </a:spcAft>
            <a:buNone/>
          </a:pPr>
          <a:r>
            <a:rPr lang="es-ES" sz="1200" b="1" kern="1200" dirty="0"/>
            <a:t>(Res. 533/15 y modificaciones)</a:t>
          </a:r>
          <a:endParaRPr lang="es-CO" sz="1200" b="1" kern="1200" dirty="0"/>
        </a:p>
      </dsp:txBody>
      <dsp:txXfrm>
        <a:off x="5321" y="1126271"/>
        <a:ext cx="2592034" cy="632672"/>
      </dsp:txXfrm>
    </dsp:sp>
    <dsp:sp modelId="{352B7EDC-65AE-49EB-A6FD-81DCA797E39A}">
      <dsp:nvSpPr>
        <dsp:cNvPr id="0" name=""/>
        <dsp:cNvSpPr/>
      </dsp:nvSpPr>
      <dsp:spPr>
        <a:xfrm>
          <a:off x="445306" y="1909669"/>
          <a:ext cx="1729861" cy="34986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Calibri" panose="020F0502020204030204" pitchFamily="34" charset="0"/>
            </a:rPr>
            <a:t>Marco Conceptual</a:t>
          </a:r>
          <a:endParaRPr lang="es-CO" sz="1600" b="1" kern="1200" dirty="0"/>
        </a:p>
      </dsp:txBody>
      <dsp:txXfrm>
        <a:off x="445306" y="1909669"/>
        <a:ext cx="1729861" cy="349865"/>
      </dsp:txXfrm>
    </dsp:sp>
    <dsp:sp modelId="{092E42F3-2386-48FF-9F8C-62102CB1EBE8}">
      <dsp:nvSpPr>
        <dsp:cNvPr id="0" name=""/>
        <dsp:cNvSpPr/>
      </dsp:nvSpPr>
      <dsp:spPr>
        <a:xfrm>
          <a:off x="445306" y="2406478"/>
          <a:ext cx="1729861" cy="34986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Calibri" panose="020F0502020204030204" pitchFamily="34" charset="0"/>
            </a:rPr>
            <a:t>Normas</a:t>
          </a:r>
          <a:endParaRPr lang="es-CO" sz="1600" b="1" kern="1200" dirty="0"/>
        </a:p>
      </dsp:txBody>
      <dsp:txXfrm>
        <a:off x="445306" y="2406478"/>
        <a:ext cx="1729861" cy="349865"/>
      </dsp:txXfrm>
    </dsp:sp>
    <dsp:sp modelId="{ECF30D6C-E516-44B5-8B8D-C3285881D3AA}">
      <dsp:nvSpPr>
        <dsp:cNvPr id="0" name=""/>
        <dsp:cNvSpPr/>
      </dsp:nvSpPr>
      <dsp:spPr>
        <a:xfrm>
          <a:off x="444537" y="2876096"/>
          <a:ext cx="1745968" cy="34986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b="1" kern="1200" dirty="0"/>
            <a:t>Procedimientos Contables</a:t>
          </a:r>
        </a:p>
      </dsp:txBody>
      <dsp:txXfrm>
        <a:off x="444537" y="2876096"/>
        <a:ext cx="1745968" cy="349865"/>
      </dsp:txXfrm>
    </dsp:sp>
    <dsp:sp modelId="{FB6CE35E-3836-413B-AFC6-521F4355047B}">
      <dsp:nvSpPr>
        <dsp:cNvPr id="0" name=""/>
        <dsp:cNvSpPr/>
      </dsp:nvSpPr>
      <dsp:spPr>
        <a:xfrm>
          <a:off x="445306" y="3400096"/>
          <a:ext cx="1729861" cy="34986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Calibri" panose="020F0502020204030204" pitchFamily="34" charset="0"/>
            </a:rPr>
            <a:t>Guías de Aplicación</a:t>
          </a:r>
          <a:endParaRPr lang="es-CO" sz="1600" b="1" kern="1200" dirty="0"/>
        </a:p>
      </dsp:txBody>
      <dsp:txXfrm>
        <a:off x="445306" y="3400096"/>
        <a:ext cx="1729861" cy="349865"/>
      </dsp:txXfrm>
    </dsp:sp>
    <dsp:sp modelId="{561A6F45-6EFC-459D-949C-F334622F1B87}">
      <dsp:nvSpPr>
        <dsp:cNvPr id="0" name=""/>
        <dsp:cNvSpPr/>
      </dsp:nvSpPr>
      <dsp:spPr>
        <a:xfrm>
          <a:off x="445306" y="3896906"/>
          <a:ext cx="1729861" cy="34986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Calibri" panose="020F0502020204030204" pitchFamily="34" charset="0"/>
            </a:rPr>
            <a:t>Doctrina contable</a:t>
          </a:r>
          <a:endParaRPr lang="es-CO" sz="1600" b="1" kern="1200" dirty="0"/>
        </a:p>
      </dsp:txBody>
      <dsp:txXfrm>
        <a:off x="445306" y="3896906"/>
        <a:ext cx="1729861" cy="349865"/>
      </dsp:txXfrm>
    </dsp:sp>
    <dsp:sp modelId="{3B0650FB-6E04-44EC-B632-575B5545B574}">
      <dsp:nvSpPr>
        <dsp:cNvPr id="0" name=""/>
        <dsp:cNvSpPr/>
      </dsp:nvSpPr>
      <dsp:spPr>
        <a:xfrm>
          <a:off x="450232" y="4361128"/>
          <a:ext cx="1729861" cy="90566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Calibri" panose="020F0502020204030204" pitchFamily="34" charset="0"/>
            </a:rPr>
            <a:t>Catálogo General de Cuentas </a:t>
          </a:r>
          <a:r>
            <a:rPr lang="es-ES" sz="1600" b="1" kern="1200" dirty="0"/>
            <a:t>(Res. 620/15) </a:t>
          </a:r>
          <a:endParaRPr lang="es-CO" sz="1600" b="1" kern="1200" dirty="0"/>
        </a:p>
      </dsp:txBody>
      <dsp:txXfrm>
        <a:off x="450232" y="4361128"/>
        <a:ext cx="1729861" cy="905661"/>
      </dsp:txXfrm>
    </dsp:sp>
    <dsp:sp modelId="{E0642E34-9CE9-406F-81BD-9EC2549FF197}">
      <dsp:nvSpPr>
        <dsp:cNvPr id="0" name=""/>
        <dsp:cNvSpPr/>
      </dsp:nvSpPr>
      <dsp:spPr>
        <a:xfrm>
          <a:off x="2744299" y="1126271"/>
          <a:ext cx="3033320" cy="632672"/>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solidFill>
            <a:srgbClr val="0033FF"/>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b="1" kern="1200" dirty="0"/>
            <a:t>Marco Normativo para Empresas que no Cotizan en el Mercado de Valores</a:t>
          </a:r>
        </a:p>
        <a:p>
          <a:pPr marL="0" lvl="0" indent="0" algn="ctr" defTabSz="666750">
            <a:lnSpc>
              <a:spcPct val="90000"/>
            </a:lnSpc>
            <a:spcBef>
              <a:spcPct val="0"/>
            </a:spcBef>
            <a:spcAft>
              <a:spcPct val="35000"/>
            </a:spcAft>
            <a:buNone/>
          </a:pPr>
          <a:r>
            <a:rPr lang="es-ES" sz="1200" b="1" kern="1200" dirty="0">
              <a:solidFill>
                <a:prstClr val="black"/>
              </a:solidFill>
              <a:latin typeface="Calibri"/>
              <a:ea typeface="+mn-ea"/>
              <a:cs typeface="+mn-cs"/>
            </a:rPr>
            <a:t>(Res. 414/14 y modificaciones)</a:t>
          </a:r>
        </a:p>
      </dsp:txBody>
      <dsp:txXfrm>
        <a:off x="2744299" y="1126271"/>
        <a:ext cx="3033320" cy="632672"/>
      </dsp:txXfrm>
    </dsp:sp>
    <dsp:sp modelId="{99DF0269-13D1-43B1-A2B8-BDD10D2E1CB1}">
      <dsp:nvSpPr>
        <dsp:cNvPr id="0" name=""/>
        <dsp:cNvSpPr/>
      </dsp:nvSpPr>
      <dsp:spPr>
        <a:xfrm>
          <a:off x="2905293" y="1905887"/>
          <a:ext cx="1067628" cy="34986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t>General</a:t>
          </a:r>
        </a:p>
      </dsp:txBody>
      <dsp:txXfrm>
        <a:off x="2905293" y="1905887"/>
        <a:ext cx="1067628" cy="349865"/>
      </dsp:txXfrm>
    </dsp:sp>
    <dsp:sp modelId="{13D97E7C-7531-493C-8CE4-09290EF389B6}">
      <dsp:nvSpPr>
        <dsp:cNvPr id="0" name=""/>
        <dsp:cNvSpPr/>
      </dsp:nvSpPr>
      <dsp:spPr>
        <a:xfrm>
          <a:off x="3179282" y="2420417"/>
          <a:ext cx="970464" cy="34986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b="1" kern="1200" dirty="0"/>
            <a:t>Marco Conceptual</a:t>
          </a:r>
        </a:p>
      </dsp:txBody>
      <dsp:txXfrm>
        <a:off x="3179282" y="2420417"/>
        <a:ext cx="970464" cy="349865"/>
      </dsp:txXfrm>
    </dsp:sp>
    <dsp:sp modelId="{16285ACB-9556-42CF-86C2-2A641D328B4D}">
      <dsp:nvSpPr>
        <dsp:cNvPr id="0" name=""/>
        <dsp:cNvSpPr/>
      </dsp:nvSpPr>
      <dsp:spPr>
        <a:xfrm>
          <a:off x="3148395" y="2899505"/>
          <a:ext cx="969589" cy="34986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b="1" kern="1200" dirty="0"/>
            <a:t>Normas</a:t>
          </a:r>
          <a:endParaRPr lang="es-CO" sz="1500" b="1" kern="1200" dirty="0"/>
        </a:p>
      </dsp:txBody>
      <dsp:txXfrm>
        <a:off x="3148395" y="2899505"/>
        <a:ext cx="969589" cy="349865"/>
      </dsp:txXfrm>
    </dsp:sp>
    <dsp:sp modelId="{03BC33CF-1051-4C36-AECA-0370D0D83E0C}">
      <dsp:nvSpPr>
        <dsp:cNvPr id="0" name=""/>
        <dsp:cNvSpPr/>
      </dsp:nvSpPr>
      <dsp:spPr>
        <a:xfrm>
          <a:off x="3148395" y="3396314"/>
          <a:ext cx="1025238" cy="34986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b="1" kern="1200" dirty="0"/>
            <a:t>Procedimientos Contables</a:t>
          </a:r>
        </a:p>
      </dsp:txBody>
      <dsp:txXfrm>
        <a:off x="3148395" y="3396314"/>
        <a:ext cx="1025238" cy="349865"/>
      </dsp:txXfrm>
    </dsp:sp>
    <dsp:sp modelId="{357A19F3-95EB-4678-B336-376D19C43BAF}">
      <dsp:nvSpPr>
        <dsp:cNvPr id="0" name=""/>
        <dsp:cNvSpPr/>
      </dsp:nvSpPr>
      <dsp:spPr>
        <a:xfrm>
          <a:off x="3148395" y="3893123"/>
          <a:ext cx="969589" cy="34986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b="1" kern="1200" dirty="0"/>
            <a:t>Guías de Aplicación</a:t>
          </a:r>
          <a:endParaRPr lang="es-CO" sz="1500" b="1" kern="1200" dirty="0"/>
        </a:p>
      </dsp:txBody>
      <dsp:txXfrm>
        <a:off x="3148395" y="3893123"/>
        <a:ext cx="969589" cy="349865"/>
      </dsp:txXfrm>
    </dsp:sp>
    <dsp:sp modelId="{A42646CB-B0E8-4BB6-BBAE-E162FD7478B4}">
      <dsp:nvSpPr>
        <dsp:cNvPr id="0" name=""/>
        <dsp:cNvSpPr/>
      </dsp:nvSpPr>
      <dsp:spPr>
        <a:xfrm>
          <a:off x="3148395" y="4389933"/>
          <a:ext cx="969589" cy="34986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b="1" kern="1200" dirty="0"/>
            <a:t>Doctrina Contable</a:t>
          </a:r>
          <a:endParaRPr lang="es-CO" sz="1500" b="1" kern="1200" dirty="0"/>
        </a:p>
      </dsp:txBody>
      <dsp:txXfrm>
        <a:off x="3148395" y="4389933"/>
        <a:ext cx="969589" cy="349865"/>
      </dsp:txXfrm>
    </dsp:sp>
    <dsp:sp modelId="{54C9EC45-3DBC-489C-8E27-BF8660255D2D}">
      <dsp:nvSpPr>
        <dsp:cNvPr id="0" name=""/>
        <dsp:cNvSpPr/>
      </dsp:nvSpPr>
      <dsp:spPr>
        <a:xfrm>
          <a:off x="3148395" y="4862783"/>
          <a:ext cx="1535895" cy="34986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b="1" kern="1200" dirty="0"/>
            <a:t>Catálogo General de Cuentas   (Res. 139/15) </a:t>
          </a:r>
          <a:endParaRPr lang="es-CO" sz="1200" kern="1200" dirty="0"/>
        </a:p>
      </dsp:txBody>
      <dsp:txXfrm>
        <a:off x="3148395" y="4862783"/>
        <a:ext cx="1535895" cy="349865"/>
      </dsp:txXfrm>
    </dsp:sp>
    <dsp:sp modelId="{1D85C5CE-E951-48D7-8D08-94BD699B52DD}">
      <dsp:nvSpPr>
        <dsp:cNvPr id="0" name=""/>
        <dsp:cNvSpPr/>
      </dsp:nvSpPr>
      <dsp:spPr>
        <a:xfrm>
          <a:off x="4191875" y="1905887"/>
          <a:ext cx="1496759" cy="34986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s-CO" sz="1050" b="1" kern="1200" dirty="0"/>
            <a:t>E</a:t>
          </a:r>
          <a:r>
            <a:rPr lang="es-CO" sz="1200" b="1" kern="1200" dirty="0"/>
            <a:t>xcepción Res. 414/14 Art. 2 Par. 2</a:t>
          </a:r>
        </a:p>
      </dsp:txBody>
      <dsp:txXfrm>
        <a:off x="4191875" y="1905887"/>
        <a:ext cx="1496759" cy="349865"/>
      </dsp:txXfrm>
    </dsp:sp>
    <dsp:sp modelId="{C2D20BAC-1EDD-4C70-A6BB-B3F8917A581C}">
      <dsp:nvSpPr>
        <dsp:cNvPr id="0" name=""/>
        <dsp:cNvSpPr/>
      </dsp:nvSpPr>
      <dsp:spPr>
        <a:xfrm>
          <a:off x="4406652" y="2402696"/>
          <a:ext cx="1668424" cy="34986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glow rad="101600">
            <a:schemeClr val="accent3">
              <a:satMod val="17500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CO" sz="1100" b="1" kern="1200" dirty="0"/>
            <a:t>Anexo Decreto 3022/13 y normas que lo modifiquen</a:t>
          </a:r>
        </a:p>
      </dsp:txBody>
      <dsp:txXfrm>
        <a:off x="4406652" y="2402696"/>
        <a:ext cx="1668424" cy="349865"/>
      </dsp:txXfrm>
    </dsp:sp>
    <dsp:sp modelId="{8D0ACDBD-DAE6-43F0-B7E8-CDCAA1BC9AFD}">
      <dsp:nvSpPr>
        <dsp:cNvPr id="0" name=""/>
        <dsp:cNvSpPr/>
      </dsp:nvSpPr>
      <dsp:spPr>
        <a:xfrm>
          <a:off x="4622673" y="2859134"/>
          <a:ext cx="1394738" cy="34986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glow rad="101600">
            <a:schemeClr val="accent3">
              <a:satMod val="17500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b="1" kern="1200" dirty="0"/>
            <a:t>Doctrina Contable</a:t>
          </a:r>
        </a:p>
      </dsp:txBody>
      <dsp:txXfrm>
        <a:off x="4622673" y="2859134"/>
        <a:ext cx="1394738" cy="349865"/>
      </dsp:txXfrm>
    </dsp:sp>
    <dsp:sp modelId="{A4A8687D-12D3-4C21-BA5A-69E914E1EBDC}">
      <dsp:nvSpPr>
        <dsp:cNvPr id="0" name=""/>
        <dsp:cNvSpPr/>
      </dsp:nvSpPr>
      <dsp:spPr>
        <a:xfrm>
          <a:off x="4478654" y="3396314"/>
          <a:ext cx="1564717" cy="73807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glow rad="101600">
            <a:schemeClr val="accent3">
              <a:satMod val="17500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b="1" kern="1200" dirty="0"/>
            <a:t>Estructura Catálogo General de Cuentas</a:t>
          </a:r>
        </a:p>
      </dsp:txBody>
      <dsp:txXfrm>
        <a:off x="4478654" y="3396314"/>
        <a:ext cx="1564717" cy="738072"/>
      </dsp:txXfrm>
    </dsp:sp>
    <dsp:sp modelId="{79B3D5BA-6B90-4552-A0B1-092942A40830}">
      <dsp:nvSpPr>
        <dsp:cNvPr id="0" name=""/>
        <dsp:cNvSpPr/>
      </dsp:nvSpPr>
      <dsp:spPr>
        <a:xfrm>
          <a:off x="5924563" y="1126271"/>
          <a:ext cx="2855091" cy="632672"/>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solidFill>
            <a:srgbClr val="0033FF"/>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t>Marco Normativo para Empresas que Cotizan en el Mercado de Valores</a:t>
          </a:r>
        </a:p>
        <a:p>
          <a:pPr marL="0" lvl="0" indent="0" algn="ctr" defTabSz="622300">
            <a:lnSpc>
              <a:spcPct val="90000"/>
            </a:lnSpc>
            <a:spcBef>
              <a:spcPct val="0"/>
            </a:spcBef>
            <a:spcAft>
              <a:spcPct val="35000"/>
            </a:spcAft>
            <a:buNone/>
          </a:pPr>
          <a:r>
            <a:rPr lang="es-ES" sz="1200" b="1" kern="1200" dirty="0">
              <a:solidFill>
                <a:prstClr val="black"/>
              </a:solidFill>
              <a:latin typeface="Calibri"/>
              <a:ea typeface="+mn-ea"/>
              <a:cs typeface="+mn-cs"/>
            </a:rPr>
            <a:t>(Res</a:t>
          </a:r>
          <a:r>
            <a:rPr lang="es-ES" sz="1200" b="1" kern="1200" dirty="0">
              <a:solidFill>
                <a:prstClr val="black"/>
              </a:solidFill>
              <a:latin typeface="+mn-lt"/>
              <a:ea typeface="+mn-ea"/>
              <a:cs typeface="+mn-cs"/>
            </a:rPr>
            <a:t>. 743/13 </a:t>
          </a:r>
          <a:r>
            <a:rPr lang="es-ES" sz="1200" b="1" kern="1200" dirty="0">
              <a:solidFill>
                <a:prstClr val="black"/>
              </a:solidFill>
              <a:latin typeface="Calibri"/>
              <a:ea typeface="+mn-ea"/>
              <a:cs typeface="+mn-cs"/>
            </a:rPr>
            <a:t>y modificaciones)</a:t>
          </a:r>
          <a:endParaRPr lang="es-ES" sz="1600" b="1" kern="1200" dirty="0"/>
        </a:p>
      </dsp:txBody>
      <dsp:txXfrm>
        <a:off x="5924563" y="1126271"/>
        <a:ext cx="2855091" cy="632672"/>
      </dsp:txXfrm>
    </dsp:sp>
    <dsp:sp modelId="{A11F76B6-123D-45BA-9E77-5F708032934F}">
      <dsp:nvSpPr>
        <dsp:cNvPr id="0" name=""/>
        <dsp:cNvSpPr/>
      </dsp:nvSpPr>
      <dsp:spPr>
        <a:xfrm>
          <a:off x="6430313" y="1909669"/>
          <a:ext cx="1729861" cy="34986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glow rad="139700">
            <a:schemeClr val="accent5">
              <a:satMod val="17500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Calibri" panose="020F0502020204030204" pitchFamily="34" charset="0"/>
            </a:rPr>
            <a:t>Marco Conceptual</a:t>
          </a:r>
          <a:endParaRPr lang="es-ES" sz="1600" b="1" kern="1200" dirty="0"/>
        </a:p>
      </dsp:txBody>
      <dsp:txXfrm>
        <a:off x="6430313" y="1909669"/>
        <a:ext cx="1729861" cy="349865"/>
      </dsp:txXfrm>
    </dsp:sp>
    <dsp:sp modelId="{ADDE21BF-556E-4F1A-88BD-2EBCFE7AAED9}">
      <dsp:nvSpPr>
        <dsp:cNvPr id="0" name=""/>
        <dsp:cNvSpPr/>
      </dsp:nvSpPr>
      <dsp:spPr>
        <a:xfrm>
          <a:off x="6430313" y="2406478"/>
          <a:ext cx="1729861" cy="34986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glow rad="139700">
            <a:schemeClr val="accent5">
              <a:satMod val="17500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Calibri" panose="020F0502020204030204" pitchFamily="34" charset="0"/>
            </a:rPr>
            <a:t>Normas</a:t>
          </a:r>
          <a:endParaRPr lang="es-CO" sz="1600" b="1" kern="1200" dirty="0"/>
        </a:p>
      </dsp:txBody>
      <dsp:txXfrm>
        <a:off x="6430313" y="2406478"/>
        <a:ext cx="1729861" cy="349865"/>
      </dsp:txXfrm>
    </dsp:sp>
    <dsp:sp modelId="{5521541A-D7EC-46C2-9280-90F3CEFFE9F0}">
      <dsp:nvSpPr>
        <dsp:cNvPr id="0" name=""/>
        <dsp:cNvSpPr/>
      </dsp:nvSpPr>
      <dsp:spPr>
        <a:xfrm>
          <a:off x="6429543" y="2876096"/>
          <a:ext cx="1745968" cy="34986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glow rad="139700">
            <a:schemeClr val="accent5">
              <a:satMod val="17500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b="1" kern="1200" dirty="0"/>
            <a:t>Guías de Aplicación</a:t>
          </a:r>
        </a:p>
      </dsp:txBody>
      <dsp:txXfrm>
        <a:off x="6429543" y="2876096"/>
        <a:ext cx="1745968" cy="349865"/>
      </dsp:txXfrm>
    </dsp:sp>
    <dsp:sp modelId="{E9EDDFD6-1CA6-44C1-8376-66AC446697C2}">
      <dsp:nvSpPr>
        <dsp:cNvPr id="0" name=""/>
        <dsp:cNvSpPr/>
      </dsp:nvSpPr>
      <dsp:spPr>
        <a:xfrm>
          <a:off x="6409405" y="3400096"/>
          <a:ext cx="1729861" cy="34986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glow rad="139700">
            <a:schemeClr val="accent5">
              <a:satMod val="17500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Calibri" panose="020F0502020204030204" pitchFamily="34" charset="0"/>
            </a:rPr>
            <a:t>Interpretaciones</a:t>
          </a:r>
          <a:endParaRPr lang="es-CO" sz="1600" b="1" kern="1200" dirty="0"/>
        </a:p>
      </dsp:txBody>
      <dsp:txXfrm>
        <a:off x="6409405" y="3400096"/>
        <a:ext cx="1729861" cy="349865"/>
      </dsp:txXfrm>
    </dsp:sp>
    <dsp:sp modelId="{6830DBEA-B00C-4A38-8536-5FC387BCC955}">
      <dsp:nvSpPr>
        <dsp:cNvPr id="0" name=""/>
        <dsp:cNvSpPr/>
      </dsp:nvSpPr>
      <dsp:spPr>
        <a:xfrm>
          <a:off x="6430313" y="3896906"/>
          <a:ext cx="1729861" cy="34986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Calibri" panose="020F0502020204030204" pitchFamily="34" charset="0"/>
            </a:rPr>
            <a:t>Doctrina Contable</a:t>
          </a:r>
          <a:endParaRPr lang="es-CO" sz="1600" b="1" kern="1200" dirty="0"/>
        </a:p>
      </dsp:txBody>
      <dsp:txXfrm>
        <a:off x="6430313" y="3896906"/>
        <a:ext cx="1729861" cy="349865"/>
      </dsp:txXfrm>
    </dsp:sp>
    <dsp:sp modelId="{925AFF53-80CA-4EF3-B620-450F60BBC6AE}">
      <dsp:nvSpPr>
        <dsp:cNvPr id="0" name=""/>
        <dsp:cNvSpPr/>
      </dsp:nvSpPr>
      <dsp:spPr>
        <a:xfrm>
          <a:off x="6430313" y="4341137"/>
          <a:ext cx="1729861" cy="78013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b="1" kern="1200" dirty="0">
              <a:latin typeface="Calibri" panose="020F0502020204030204" pitchFamily="34" charset="0"/>
            </a:rPr>
            <a:t>Catálogo General de Cuentas </a:t>
          </a:r>
          <a:r>
            <a:rPr lang="es-ES" sz="1500" b="1" kern="1200" dirty="0"/>
            <a:t>(Res. 117/15)</a:t>
          </a:r>
          <a:endParaRPr lang="es-CO" sz="1500" b="1" kern="1200" dirty="0"/>
        </a:p>
      </dsp:txBody>
      <dsp:txXfrm>
        <a:off x="6430313" y="4341137"/>
        <a:ext cx="1729861" cy="78013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l" defTabSz="930275" eaLnBrk="0" hangingPunct="0">
              <a:spcBef>
                <a:spcPct val="0"/>
              </a:spcBef>
              <a:defRPr sz="1200">
                <a:latin typeface="Times New Roman" pitchFamily="18" charset="0"/>
                <a:cs typeface="+mn-cs"/>
              </a:defRPr>
            </a:lvl1pPr>
          </a:lstStyle>
          <a:p>
            <a:pPr>
              <a:defRPr/>
            </a:pPr>
            <a:endParaRPr lang="es-ES"/>
          </a:p>
        </p:txBody>
      </p:sp>
      <p:sp>
        <p:nvSpPr>
          <p:cNvPr id="153603"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endParaRPr lang="es-ES"/>
          </a:p>
        </p:txBody>
      </p:sp>
      <p:sp>
        <p:nvSpPr>
          <p:cNvPr id="153604"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l" defTabSz="930275" eaLnBrk="0" hangingPunct="0">
              <a:spcBef>
                <a:spcPct val="0"/>
              </a:spcBef>
              <a:defRPr sz="1200">
                <a:latin typeface="Times New Roman" pitchFamily="18" charset="0"/>
                <a:cs typeface="+mn-cs"/>
              </a:defRPr>
            </a:lvl1pPr>
          </a:lstStyle>
          <a:p>
            <a:pPr>
              <a:defRPr/>
            </a:pPr>
            <a:r>
              <a:rPr lang="es-CO"/>
              <a:t>Contaduría GENERAL DE LA NACIÓN</a:t>
            </a:r>
            <a:endParaRPr lang="es-ES"/>
          </a:p>
        </p:txBody>
      </p:sp>
      <p:sp>
        <p:nvSpPr>
          <p:cNvPr id="153605"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fld id="{B64575DB-0CCA-4D2E-9527-896B2BD03A45}" type="slidenum">
              <a:rPr lang="es-ES"/>
              <a:pPr>
                <a:defRPr/>
              </a:pPr>
              <a:t>‹Nº›</a:t>
            </a:fld>
            <a:endParaRPr lang="es-ES"/>
          </a:p>
        </p:txBody>
      </p:sp>
    </p:spTree>
    <p:extLst>
      <p:ext uri="{BB962C8B-B14F-4D97-AF65-F5344CB8AC3E}">
        <p14:creationId xmlns:p14="http://schemas.microsoft.com/office/powerpoint/2010/main" val="12073366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l" defTabSz="930275" eaLnBrk="0" hangingPunct="0">
              <a:spcBef>
                <a:spcPct val="0"/>
              </a:spcBef>
              <a:defRPr sz="1200">
                <a:latin typeface="Times New Roman" pitchFamily="18" charset="0"/>
                <a:cs typeface="+mn-cs"/>
              </a:defRPr>
            </a:lvl1pPr>
          </a:lstStyle>
          <a:p>
            <a:pPr>
              <a:defRPr/>
            </a:pPr>
            <a:endParaRPr lang="es-ES"/>
          </a:p>
        </p:txBody>
      </p:sp>
      <p:sp>
        <p:nvSpPr>
          <p:cNvPr id="9933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endParaRPr lang="es-ES"/>
          </a:p>
        </p:txBody>
      </p:sp>
      <p:sp>
        <p:nvSpPr>
          <p:cNvPr id="16388" name="Rectangle 4"/>
          <p:cNvSpPr>
            <a:spLocks noGrp="1" noRot="1" noChangeAspect="1" noChangeArrowheads="1" noTextEdit="1"/>
          </p:cNvSpPr>
          <p:nvPr>
            <p:ph type="sldImg" idx="2"/>
          </p:nvPr>
        </p:nvSpPr>
        <p:spPr bwMode="auto">
          <a:xfrm>
            <a:off x="717550" y="696913"/>
            <a:ext cx="55753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p>
            <a:pPr lvl="0"/>
            <a:r>
              <a:rPr lang="es-ES" noProof="0" dirty="0"/>
              <a:t>Esta plantilla se puede usar como archivo de inicio para presentar materiales educativos en un entorno de grupo.</a:t>
            </a:r>
          </a:p>
          <a:p>
            <a:pPr lvl="0"/>
            <a:endParaRPr lang="es-ES" noProof="0" dirty="0"/>
          </a:p>
          <a:p>
            <a:pPr lvl="0"/>
            <a:r>
              <a:rPr lang="es-ES" noProof="0" dirty="0"/>
              <a:t>Secciones</a:t>
            </a:r>
          </a:p>
          <a:p>
            <a:pPr lvl="0"/>
            <a:r>
              <a:rPr lang="es-ES" noProof="0" dirty="0"/>
              <a:t>Para agregar secciones, haga clic con el botón secundario del mouse en una diapositiva. Las secciones pueden ayudarle a organizar las diapositivas o a facilitar la colaboración entre varios autores.</a:t>
            </a:r>
          </a:p>
          <a:p>
            <a:pPr lvl="0"/>
            <a:endParaRPr lang="es-ES" noProof="0" dirty="0"/>
          </a:p>
          <a:p>
            <a:pPr lvl="0"/>
            <a:r>
              <a:rPr lang="es-ES" noProof="0" dirty="0"/>
              <a:t>Notas</a:t>
            </a:r>
          </a:p>
          <a:p>
            <a:pPr lvl="0"/>
            <a:r>
              <a:rPr lang="es-ES" noProof="0" dirty="0"/>
              <a:t>Use la sección Notas para las notas de entrega o para proporcionar detalles adicionales al público. Vea las notas en la vista Presentación durante la presentación. </a:t>
            </a:r>
          </a:p>
          <a:p>
            <a:pPr lvl="0"/>
            <a:r>
              <a:rPr lang="es-ES" noProof="0" dirty="0"/>
              <a:t>Tenga en cuenta el tamaño de la fuente (es importante para la accesibilidad, visibilidad, grabación en vídeo y producción en línea)</a:t>
            </a:r>
          </a:p>
          <a:p>
            <a:pPr lvl="0"/>
            <a:endParaRPr lang="es-ES" noProof="0" dirty="0"/>
          </a:p>
          <a:p>
            <a:pPr lvl="0"/>
            <a:r>
              <a:rPr lang="es-ES" noProof="0" dirty="0"/>
              <a:t>Colores coordinados </a:t>
            </a:r>
          </a:p>
          <a:p>
            <a:pPr lvl="0"/>
            <a:r>
              <a:rPr lang="es-ES" noProof="0" dirty="0"/>
              <a:t>Preste especial atención a los gráficos, diagramas y cuadros de texto. </a:t>
            </a:r>
          </a:p>
          <a:p>
            <a:pPr lvl="0"/>
            <a:r>
              <a:rPr lang="es-ES" noProof="0" dirty="0"/>
              <a:t>Tenga en cuenta que los asistentes imprimirán en blanco y negro o escala de grises. Ejecute una prueba de impresión para asegurarse de que los colores son los correctos cuando se imprime en blanco y negro puros y escala de grises.</a:t>
            </a:r>
          </a:p>
          <a:p>
            <a:pPr lvl="0"/>
            <a:endParaRPr lang="es-ES" noProof="0" dirty="0"/>
          </a:p>
          <a:p>
            <a:pPr lvl="0"/>
            <a:r>
              <a:rPr lang="es-ES" noProof="0" dirty="0"/>
              <a:t>Gráficos y tablas</a:t>
            </a:r>
          </a:p>
          <a:p>
            <a:pPr lvl="0"/>
            <a:r>
              <a:rPr lang="es-ES" noProof="0" dirty="0"/>
              <a:t>En breve: si es posible, use colores y estilos uniformes y que no distraigan.</a:t>
            </a:r>
          </a:p>
          <a:p>
            <a:pPr lvl="0"/>
            <a:r>
              <a:rPr lang="es-ES" noProof="0" dirty="0"/>
              <a:t>Etiquete todos los gráficos y tablas.</a:t>
            </a:r>
          </a:p>
        </p:txBody>
      </p:sp>
      <p:sp>
        <p:nvSpPr>
          <p:cNvPr id="9933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l" defTabSz="930275" eaLnBrk="0" hangingPunct="0">
              <a:spcBef>
                <a:spcPct val="0"/>
              </a:spcBef>
              <a:defRPr sz="1200">
                <a:latin typeface="Times New Roman" pitchFamily="18" charset="0"/>
                <a:cs typeface="+mn-cs"/>
              </a:defRPr>
            </a:lvl1pPr>
          </a:lstStyle>
          <a:p>
            <a:pPr>
              <a:defRPr/>
            </a:pPr>
            <a:r>
              <a:rPr lang="es-CO"/>
              <a:t>Contaduría GENERAL DE LA NACIÓN</a:t>
            </a:r>
            <a:endParaRPr lang="es-ES"/>
          </a:p>
        </p:txBody>
      </p:sp>
      <p:sp>
        <p:nvSpPr>
          <p:cNvPr id="9933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fld id="{D5616690-2DF4-4030-ACFF-ECD9CE9C01D2}" type="slidenum">
              <a:rPr lang="es-ES"/>
              <a:pPr>
                <a:defRPr/>
              </a:pPr>
              <a:t>‹Nº›</a:t>
            </a:fld>
            <a:endParaRPr lang="es-ES"/>
          </a:p>
        </p:txBody>
      </p:sp>
    </p:spTree>
    <p:extLst>
      <p:ext uri="{BB962C8B-B14F-4D97-AF65-F5344CB8AC3E}">
        <p14:creationId xmlns:p14="http://schemas.microsoft.com/office/powerpoint/2010/main" val="9107989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lang="es-ES"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1</a:t>
            </a:fld>
            <a:endParaRPr lang="es-ES" dirty="0"/>
          </a:p>
        </p:txBody>
      </p:sp>
    </p:spTree>
    <p:extLst>
      <p:ext uri="{BB962C8B-B14F-4D97-AF65-F5344CB8AC3E}">
        <p14:creationId xmlns:p14="http://schemas.microsoft.com/office/powerpoint/2010/main" val="3678129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10</a:t>
            </a:fld>
            <a:endParaRPr lang="es-ES" dirty="0"/>
          </a:p>
        </p:txBody>
      </p:sp>
    </p:spTree>
    <p:extLst>
      <p:ext uri="{BB962C8B-B14F-4D97-AF65-F5344CB8AC3E}">
        <p14:creationId xmlns:p14="http://schemas.microsoft.com/office/powerpoint/2010/main" val="1973767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slide finaliza la presentación, SOLO  digitar el correo a quien deben contactar</a:t>
            </a:r>
          </a:p>
          <a:p>
            <a:pPr eaLnBrk="1" hangingPunct="1"/>
            <a:endParaRPr altLang="es-ES" dirty="0"/>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DBEF0998-8F05-4387-A267-9A4470896183}" type="slidenum">
              <a:rPr lang="es-ES" altLang="es-ES" smtClean="0"/>
              <a:pPr/>
              <a:t>11</a:t>
            </a:fld>
            <a:endParaRPr lang="es-ES" altLang="es-ES" dirty="0"/>
          </a:p>
        </p:txBody>
      </p:sp>
    </p:spTree>
    <p:extLst>
      <p:ext uri="{BB962C8B-B14F-4D97-AF65-F5344CB8AC3E}">
        <p14:creationId xmlns:p14="http://schemas.microsoft.com/office/powerpoint/2010/main" val="299797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slide finaliza la presentación, SOLO  digitar el correo a quien deben contactar</a:t>
            </a:r>
          </a:p>
          <a:p>
            <a:pPr eaLnBrk="1" hangingPunct="1"/>
            <a:endParaRPr altLang="es-ES" dirty="0"/>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DBEF0998-8F05-4387-A267-9A4470896183}" type="slidenum">
              <a:rPr lang="es-ES" altLang="es-ES" smtClean="0"/>
              <a:pPr/>
              <a:t>12</a:t>
            </a:fld>
            <a:endParaRPr lang="es-ES" altLang="es-ES" dirty="0"/>
          </a:p>
        </p:txBody>
      </p:sp>
    </p:spTree>
    <p:extLst>
      <p:ext uri="{BB962C8B-B14F-4D97-AF65-F5344CB8AC3E}">
        <p14:creationId xmlns:p14="http://schemas.microsoft.com/office/powerpoint/2010/main" val="1949080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13</a:t>
            </a:fld>
            <a:endParaRPr lang="es-ES" dirty="0"/>
          </a:p>
        </p:txBody>
      </p:sp>
    </p:spTree>
    <p:extLst>
      <p:ext uri="{BB962C8B-B14F-4D97-AF65-F5344CB8AC3E}">
        <p14:creationId xmlns:p14="http://schemas.microsoft.com/office/powerpoint/2010/main" val="1461503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14</a:t>
            </a:fld>
            <a:endParaRPr lang="es-ES" dirty="0"/>
          </a:p>
        </p:txBody>
      </p:sp>
    </p:spTree>
    <p:extLst>
      <p:ext uri="{BB962C8B-B14F-4D97-AF65-F5344CB8AC3E}">
        <p14:creationId xmlns:p14="http://schemas.microsoft.com/office/powerpoint/2010/main" val="1441245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slide finaliza la presentación, SOLO  digitar el correo a quien deben contactar</a:t>
            </a:r>
          </a:p>
          <a:p>
            <a:pPr eaLnBrk="1" hangingPunct="1"/>
            <a:endParaRPr altLang="es-ES" dirty="0"/>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DBEF0998-8F05-4387-A267-9A4470896183}" type="slidenum">
              <a:rPr lang="es-ES" altLang="es-ES" smtClean="0">
                <a:solidFill>
                  <a:prstClr val="black"/>
                </a:solidFill>
              </a:rPr>
              <a:pPr/>
              <a:t>15</a:t>
            </a:fld>
            <a:endParaRPr lang="es-ES" altLang="es-ES" dirty="0">
              <a:solidFill>
                <a:prstClr val="black"/>
              </a:solidFill>
            </a:endParaRPr>
          </a:p>
        </p:txBody>
      </p:sp>
    </p:spTree>
    <p:extLst>
      <p:ext uri="{BB962C8B-B14F-4D97-AF65-F5344CB8AC3E}">
        <p14:creationId xmlns:p14="http://schemas.microsoft.com/office/powerpoint/2010/main" val="321142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16</a:t>
            </a:fld>
            <a:endParaRPr lang="es-ES" dirty="0"/>
          </a:p>
        </p:txBody>
      </p:sp>
    </p:spTree>
    <p:extLst>
      <p:ext uri="{BB962C8B-B14F-4D97-AF65-F5344CB8AC3E}">
        <p14:creationId xmlns:p14="http://schemas.microsoft.com/office/powerpoint/2010/main" val="581153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p:cNvSpPr>
            <a:spLocks noGrp="1" noRot="1" noChangeAspect="1" noTextEdit="1"/>
          </p:cNvSpPr>
          <p:nvPr>
            <p:ph type="sldImg"/>
          </p:nvPr>
        </p:nvSpPr>
        <p:spPr>
          <a:ln/>
        </p:spPr>
      </p:sp>
      <p:sp>
        <p:nvSpPr>
          <p:cNvPr id="215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slide se </a:t>
            </a:r>
            <a:r>
              <a:rPr altLang="es-ES" b="1" dirty="0"/>
              <a:t>debe usar </a:t>
            </a:r>
            <a:r>
              <a:rPr altLang="es-ES" dirty="0"/>
              <a:t>para </a:t>
            </a:r>
            <a:r>
              <a:rPr altLang="es-ES" b="1" dirty="0"/>
              <a:t>imágen y texto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Gráficos y tablas</a:t>
            </a:r>
          </a:p>
          <a:p>
            <a:pPr eaLnBrk="1" hangingPunct="1"/>
            <a:r>
              <a:rPr altLang="es-ES" dirty="0"/>
              <a:t>En breve: si es posible, use colores y estilos uniformes y que no distraigan.</a:t>
            </a:r>
          </a:p>
          <a:p>
            <a:pPr eaLnBrk="1" hangingPunct="1"/>
            <a:r>
              <a:rPr altLang="es-ES" dirty="0"/>
              <a:t>Etiquete todos los gráficos y tablas y no olvide colocar la fuente de donde se toman las imágenes o los gráficos (Derechos de autor)</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150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marL="0" marR="0" lvl="0" indent="0" defTabSz="930275" eaLnBrk="0" fontAlgn="auto" latinLnBrk="0" hangingPunct="0">
              <a:lnSpc>
                <a:spcPct val="100000"/>
              </a:lnSpc>
              <a:spcBef>
                <a:spcPts val="0"/>
              </a:spcBef>
              <a:spcAft>
                <a:spcPts val="0"/>
              </a:spcAft>
              <a:buClrTx/>
              <a:buSzTx/>
              <a:buFontTx/>
              <a:buNone/>
              <a:tabLst/>
              <a:defRPr/>
            </a:pPr>
            <a:fld id="{1DCB5FFB-8795-4993-8EE8-809D35EDF101}" type="slidenum">
              <a:rPr kumimoji="0" lang="es-ES" altLang="es-ES" sz="1200" b="0" i="0" u="none" strike="noStrike" kern="0" cap="none" spc="0" normalizeH="0" baseline="0" noProof="0" smtClean="0">
                <a:ln>
                  <a:noFill/>
                </a:ln>
                <a:solidFill>
                  <a:schemeClr val="tx1"/>
                </a:solidFill>
                <a:effectLst/>
                <a:uLnTx/>
                <a:uFillTx/>
                <a:latin typeface="Times New Roman" pitchFamily="18" charset="0"/>
              </a:rPr>
              <a:pPr marL="0" marR="0" lvl="0" indent="0" defTabSz="930275" eaLnBrk="0" fontAlgn="auto" latinLnBrk="0" hangingPunct="0">
                <a:lnSpc>
                  <a:spcPct val="100000"/>
                </a:lnSpc>
                <a:spcBef>
                  <a:spcPts val="0"/>
                </a:spcBef>
                <a:spcAft>
                  <a:spcPts val="0"/>
                </a:spcAft>
                <a:buClrTx/>
                <a:buSzTx/>
                <a:buFontTx/>
                <a:buNone/>
                <a:tabLst/>
                <a:defRPr/>
              </a:pPr>
              <a:t>17</a:t>
            </a:fld>
            <a:endParaRPr kumimoji="0" lang="es-ES" altLang="es-ES" sz="1200" b="0" i="0" u="none" strike="noStrike" kern="0" cap="none" spc="0" normalizeH="0" baseline="0" noProof="0" dirty="0">
              <a:ln>
                <a:noFill/>
              </a:ln>
              <a:solidFill>
                <a:schemeClr val="tx1"/>
              </a:solidFill>
              <a:effectLst/>
              <a:uLnTx/>
              <a:uFillTx/>
              <a:latin typeface="Times New Roman" pitchFamily="18" charset="0"/>
            </a:endParaRPr>
          </a:p>
        </p:txBody>
      </p:sp>
    </p:spTree>
    <p:extLst>
      <p:ext uri="{BB962C8B-B14F-4D97-AF65-F5344CB8AC3E}">
        <p14:creationId xmlns:p14="http://schemas.microsoft.com/office/powerpoint/2010/main" val="3239124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18</a:t>
            </a:fld>
            <a:endParaRPr lang="es-ES" dirty="0"/>
          </a:p>
        </p:txBody>
      </p:sp>
    </p:spTree>
    <p:extLst>
      <p:ext uri="{BB962C8B-B14F-4D97-AF65-F5344CB8AC3E}">
        <p14:creationId xmlns:p14="http://schemas.microsoft.com/office/powerpoint/2010/main" val="3823029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19</a:t>
            </a:fld>
            <a:endParaRPr lang="es-ES" dirty="0"/>
          </a:p>
        </p:txBody>
      </p:sp>
    </p:spTree>
    <p:extLst>
      <p:ext uri="{BB962C8B-B14F-4D97-AF65-F5344CB8AC3E}">
        <p14:creationId xmlns:p14="http://schemas.microsoft.com/office/powerpoint/2010/main" val="114930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2</a:t>
            </a:fld>
            <a:endParaRPr lang="es-ES" dirty="0"/>
          </a:p>
        </p:txBody>
      </p:sp>
    </p:spTree>
    <p:extLst>
      <p:ext uri="{BB962C8B-B14F-4D97-AF65-F5344CB8AC3E}">
        <p14:creationId xmlns:p14="http://schemas.microsoft.com/office/powerpoint/2010/main" val="1783207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20</a:t>
            </a:fld>
            <a:endParaRPr lang="es-ES" dirty="0"/>
          </a:p>
        </p:txBody>
      </p:sp>
    </p:spTree>
    <p:extLst>
      <p:ext uri="{BB962C8B-B14F-4D97-AF65-F5344CB8AC3E}">
        <p14:creationId xmlns:p14="http://schemas.microsoft.com/office/powerpoint/2010/main" val="3811441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21</a:t>
            </a:fld>
            <a:endParaRPr lang="es-ES" dirty="0"/>
          </a:p>
        </p:txBody>
      </p:sp>
    </p:spTree>
    <p:extLst>
      <p:ext uri="{BB962C8B-B14F-4D97-AF65-F5344CB8AC3E}">
        <p14:creationId xmlns:p14="http://schemas.microsoft.com/office/powerpoint/2010/main" val="615163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22</a:t>
            </a:fld>
            <a:endParaRPr lang="es-ES" dirty="0"/>
          </a:p>
        </p:txBody>
      </p:sp>
    </p:spTree>
    <p:extLst>
      <p:ext uri="{BB962C8B-B14F-4D97-AF65-F5344CB8AC3E}">
        <p14:creationId xmlns:p14="http://schemas.microsoft.com/office/powerpoint/2010/main" val="638782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23</a:t>
            </a:fld>
            <a:endParaRPr lang="es-ES" dirty="0"/>
          </a:p>
        </p:txBody>
      </p:sp>
    </p:spTree>
    <p:extLst>
      <p:ext uri="{BB962C8B-B14F-4D97-AF65-F5344CB8AC3E}">
        <p14:creationId xmlns:p14="http://schemas.microsoft.com/office/powerpoint/2010/main" val="3419176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slide finaliza la presentación, SOLO  digitar el correo a quien deben contactar</a:t>
            </a:r>
          </a:p>
          <a:p>
            <a:pPr eaLnBrk="1" hangingPunct="1"/>
            <a:endParaRPr altLang="es-ES" dirty="0"/>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DBEF0998-8F05-4387-A267-9A4470896183}" type="slidenum">
              <a:rPr lang="es-ES" altLang="es-ES" smtClean="0"/>
              <a:pPr/>
              <a:t>24</a:t>
            </a:fld>
            <a:endParaRPr lang="es-ES" altLang="es-ES" dirty="0"/>
          </a:p>
        </p:txBody>
      </p:sp>
    </p:spTree>
    <p:extLst>
      <p:ext uri="{BB962C8B-B14F-4D97-AF65-F5344CB8AC3E}">
        <p14:creationId xmlns:p14="http://schemas.microsoft.com/office/powerpoint/2010/main" val="1920607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slide finaliza la presentación, SOLO  digitar el correo a quien deben contactar</a:t>
            </a:r>
          </a:p>
          <a:p>
            <a:pPr eaLnBrk="1" hangingPunct="1"/>
            <a:endParaRPr altLang="es-ES" dirty="0"/>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DBEF0998-8F05-4387-A267-9A4470896183}" type="slidenum">
              <a:rPr lang="es-ES" altLang="es-ES" smtClean="0"/>
              <a:pPr/>
              <a:t>25</a:t>
            </a:fld>
            <a:endParaRPr lang="es-ES" altLang="es-ES" dirty="0"/>
          </a:p>
        </p:txBody>
      </p:sp>
    </p:spTree>
    <p:extLst>
      <p:ext uri="{BB962C8B-B14F-4D97-AF65-F5344CB8AC3E}">
        <p14:creationId xmlns:p14="http://schemas.microsoft.com/office/powerpoint/2010/main" val="1516758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26</a:t>
            </a:fld>
            <a:endParaRPr lang="es-ES" dirty="0"/>
          </a:p>
        </p:txBody>
      </p:sp>
    </p:spTree>
    <p:extLst>
      <p:ext uri="{BB962C8B-B14F-4D97-AF65-F5344CB8AC3E}">
        <p14:creationId xmlns:p14="http://schemas.microsoft.com/office/powerpoint/2010/main" val="3537339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27</a:t>
            </a:fld>
            <a:endParaRPr lang="es-ES" dirty="0"/>
          </a:p>
        </p:txBody>
      </p:sp>
    </p:spTree>
    <p:extLst>
      <p:ext uri="{BB962C8B-B14F-4D97-AF65-F5344CB8AC3E}">
        <p14:creationId xmlns:p14="http://schemas.microsoft.com/office/powerpoint/2010/main" val="625202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slide finaliza la presentación, SOLO  digitar el correo a quien deben contactar</a:t>
            </a:r>
          </a:p>
          <a:p>
            <a:pPr eaLnBrk="1" hangingPunct="1"/>
            <a:endParaRPr altLang="es-ES" dirty="0"/>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DBEF0998-8F05-4387-A267-9A4470896183}" type="slidenum">
              <a:rPr lang="es-ES" altLang="es-ES" smtClean="0"/>
              <a:pPr/>
              <a:t>28</a:t>
            </a:fld>
            <a:endParaRPr lang="es-ES" altLang="es-ES" dirty="0"/>
          </a:p>
        </p:txBody>
      </p:sp>
    </p:spTree>
    <p:extLst>
      <p:ext uri="{BB962C8B-B14F-4D97-AF65-F5344CB8AC3E}">
        <p14:creationId xmlns:p14="http://schemas.microsoft.com/office/powerpoint/2010/main" val="1427118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29</a:t>
            </a:fld>
            <a:endParaRPr lang="es-ES" dirty="0"/>
          </a:p>
        </p:txBody>
      </p:sp>
    </p:spTree>
    <p:extLst>
      <p:ext uri="{BB962C8B-B14F-4D97-AF65-F5344CB8AC3E}">
        <p14:creationId xmlns:p14="http://schemas.microsoft.com/office/powerpoint/2010/main" val="2149729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a:ln/>
        </p:spPr>
      </p:sp>
      <p:sp>
        <p:nvSpPr>
          <p:cNvPr id="225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slide se </a:t>
            </a:r>
            <a:r>
              <a:rPr altLang="es-ES" b="1" dirty="0"/>
              <a:t>debe usar </a:t>
            </a:r>
            <a:r>
              <a:rPr altLang="es-ES" dirty="0"/>
              <a:t>para </a:t>
            </a:r>
            <a:r>
              <a:rPr altLang="es-ES" b="1" dirty="0"/>
              <a:t>imágenes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253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F4A871EF-D622-48D2-B1DF-903B92E5C368}" type="slidenum">
              <a:rPr lang="es-ES" altLang="es-ES" smtClean="0"/>
              <a:pPr/>
              <a:t>3</a:t>
            </a:fld>
            <a:endParaRPr lang="es-ES" altLang="es-ES" dirty="0"/>
          </a:p>
        </p:txBody>
      </p:sp>
    </p:spTree>
    <p:extLst>
      <p:ext uri="{BB962C8B-B14F-4D97-AF65-F5344CB8AC3E}">
        <p14:creationId xmlns:p14="http://schemas.microsoft.com/office/powerpoint/2010/main" val="2149553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30</a:t>
            </a:fld>
            <a:endParaRPr lang="es-ES" dirty="0"/>
          </a:p>
        </p:txBody>
      </p:sp>
    </p:spTree>
    <p:extLst>
      <p:ext uri="{BB962C8B-B14F-4D97-AF65-F5344CB8AC3E}">
        <p14:creationId xmlns:p14="http://schemas.microsoft.com/office/powerpoint/2010/main" val="1229377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31</a:t>
            </a:fld>
            <a:endParaRPr lang="es-ES" dirty="0"/>
          </a:p>
        </p:txBody>
      </p:sp>
    </p:spTree>
    <p:extLst>
      <p:ext uri="{BB962C8B-B14F-4D97-AF65-F5344CB8AC3E}">
        <p14:creationId xmlns:p14="http://schemas.microsoft.com/office/powerpoint/2010/main" val="3461369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32</a:t>
            </a:fld>
            <a:endParaRPr lang="es-ES" dirty="0"/>
          </a:p>
        </p:txBody>
      </p:sp>
    </p:spTree>
    <p:extLst>
      <p:ext uri="{BB962C8B-B14F-4D97-AF65-F5344CB8AC3E}">
        <p14:creationId xmlns:p14="http://schemas.microsoft.com/office/powerpoint/2010/main" val="10311968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33</a:t>
            </a:fld>
            <a:endParaRPr lang="es-ES" dirty="0"/>
          </a:p>
        </p:txBody>
      </p:sp>
    </p:spTree>
    <p:extLst>
      <p:ext uri="{BB962C8B-B14F-4D97-AF65-F5344CB8AC3E}">
        <p14:creationId xmlns:p14="http://schemas.microsoft.com/office/powerpoint/2010/main" val="2378368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34</a:t>
            </a:fld>
            <a:endParaRPr lang="es-ES" dirty="0"/>
          </a:p>
        </p:txBody>
      </p:sp>
    </p:spTree>
    <p:extLst>
      <p:ext uri="{BB962C8B-B14F-4D97-AF65-F5344CB8AC3E}">
        <p14:creationId xmlns:p14="http://schemas.microsoft.com/office/powerpoint/2010/main" val="3656397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35</a:t>
            </a:fld>
            <a:endParaRPr lang="es-ES" dirty="0"/>
          </a:p>
        </p:txBody>
      </p:sp>
    </p:spTree>
    <p:extLst>
      <p:ext uri="{BB962C8B-B14F-4D97-AF65-F5344CB8AC3E}">
        <p14:creationId xmlns:p14="http://schemas.microsoft.com/office/powerpoint/2010/main" val="3822655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717550" y="696913"/>
            <a:ext cx="55753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CO"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1363" indent="-284163">
              <a:defRPr sz="1200">
                <a:solidFill>
                  <a:schemeClr val="tx1"/>
                </a:solidFill>
                <a:latin typeface="Calibri" pitchFamily="34" charset="0"/>
              </a:defRPr>
            </a:lvl2pPr>
            <a:lvl3pPr marL="1141413" indent="-227013">
              <a:defRPr sz="1200">
                <a:solidFill>
                  <a:schemeClr val="tx1"/>
                </a:solidFill>
                <a:latin typeface="Calibri" pitchFamily="34" charset="0"/>
              </a:defRPr>
            </a:lvl3pPr>
            <a:lvl4pPr marL="1598613" indent="-227013">
              <a:defRPr sz="1200">
                <a:solidFill>
                  <a:schemeClr val="tx1"/>
                </a:solidFill>
                <a:latin typeface="Calibri" pitchFamily="34" charset="0"/>
              </a:defRPr>
            </a:lvl4pPr>
            <a:lvl5pPr marL="2055813" indent="-227013">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fld id="{1265B9E3-32B9-49EC-A760-51763FFF0BC0}" type="slidenum">
              <a:rPr lang="es-ES" altLang="es-CO"/>
              <a:pPr/>
              <a:t>36</a:t>
            </a:fld>
            <a:endParaRPr lang="es-ES" altLang="es-CO" dirty="0"/>
          </a:p>
        </p:txBody>
      </p:sp>
    </p:spTree>
    <p:extLst>
      <p:ext uri="{BB962C8B-B14F-4D97-AF65-F5344CB8AC3E}">
        <p14:creationId xmlns:p14="http://schemas.microsoft.com/office/powerpoint/2010/main" val="2613787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717550" y="696913"/>
            <a:ext cx="55753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CO" dirty="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1363" indent="-284163">
              <a:defRPr sz="1200">
                <a:solidFill>
                  <a:schemeClr val="tx1"/>
                </a:solidFill>
                <a:latin typeface="Calibri" pitchFamily="34" charset="0"/>
              </a:defRPr>
            </a:lvl2pPr>
            <a:lvl3pPr marL="1141413" indent="-227013">
              <a:defRPr sz="1200">
                <a:solidFill>
                  <a:schemeClr val="tx1"/>
                </a:solidFill>
                <a:latin typeface="Calibri" pitchFamily="34" charset="0"/>
              </a:defRPr>
            </a:lvl3pPr>
            <a:lvl4pPr marL="1598613" indent="-227013">
              <a:defRPr sz="1200">
                <a:solidFill>
                  <a:schemeClr val="tx1"/>
                </a:solidFill>
                <a:latin typeface="Calibri" pitchFamily="34" charset="0"/>
              </a:defRPr>
            </a:lvl4pPr>
            <a:lvl5pPr marL="2055813" indent="-227013">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fld id="{BCE91409-C38D-43E4-A9D8-D1B2547CABA9}" type="slidenum">
              <a:rPr lang="es-ES" altLang="es-CO"/>
              <a:pPr/>
              <a:t>37</a:t>
            </a:fld>
            <a:endParaRPr lang="es-ES" altLang="es-CO" dirty="0"/>
          </a:p>
        </p:txBody>
      </p:sp>
    </p:spTree>
    <p:extLst>
      <p:ext uri="{BB962C8B-B14F-4D97-AF65-F5344CB8AC3E}">
        <p14:creationId xmlns:p14="http://schemas.microsoft.com/office/powerpoint/2010/main" val="10739253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9FB9F728-748E-45D2-956C-3472DF278810}" type="slidenum">
              <a:rPr lang="es-ES" smtClean="0"/>
              <a:pPr>
                <a:defRPr/>
              </a:pPr>
              <a:t>38</a:t>
            </a:fld>
            <a:endParaRPr lang="es-ES" dirty="0"/>
          </a:p>
        </p:txBody>
      </p:sp>
    </p:spTree>
    <p:extLst>
      <p:ext uri="{BB962C8B-B14F-4D97-AF65-F5344CB8AC3E}">
        <p14:creationId xmlns:p14="http://schemas.microsoft.com/office/powerpoint/2010/main" val="12641223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39</a:t>
            </a:fld>
            <a:endParaRPr lang="es-ES" dirty="0"/>
          </a:p>
        </p:txBody>
      </p:sp>
    </p:spTree>
    <p:extLst>
      <p:ext uri="{BB962C8B-B14F-4D97-AF65-F5344CB8AC3E}">
        <p14:creationId xmlns:p14="http://schemas.microsoft.com/office/powerpoint/2010/main" val="1023991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4</a:t>
            </a:fld>
            <a:endParaRPr lang="es-ES" dirty="0"/>
          </a:p>
        </p:txBody>
      </p:sp>
    </p:spTree>
    <p:extLst>
      <p:ext uri="{BB962C8B-B14F-4D97-AF65-F5344CB8AC3E}">
        <p14:creationId xmlns:p14="http://schemas.microsoft.com/office/powerpoint/2010/main" val="1783207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D5616690-2DF4-4030-ACFF-ECD9CE9C01D2}" type="slidenum">
              <a:rPr lang="es-ES" smtClean="0"/>
              <a:pPr>
                <a:defRPr/>
              </a:pPr>
              <a:t>40</a:t>
            </a:fld>
            <a:endParaRPr lang="es-ES" dirty="0"/>
          </a:p>
        </p:txBody>
      </p:sp>
    </p:spTree>
    <p:extLst>
      <p:ext uri="{BB962C8B-B14F-4D97-AF65-F5344CB8AC3E}">
        <p14:creationId xmlns:p14="http://schemas.microsoft.com/office/powerpoint/2010/main" val="24241388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42</a:t>
            </a:fld>
            <a:endParaRPr lang="es-ES" dirty="0"/>
          </a:p>
        </p:txBody>
      </p:sp>
    </p:spTree>
    <p:extLst>
      <p:ext uri="{BB962C8B-B14F-4D97-AF65-F5344CB8AC3E}">
        <p14:creationId xmlns:p14="http://schemas.microsoft.com/office/powerpoint/2010/main" val="34515231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43</a:t>
            </a:fld>
            <a:endParaRPr lang="es-ES" dirty="0"/>
          </a:p>
        </p:txBody>
      </p:sp>
    </p:spTree>
    <p:extLst>
      <p:ext uri="{BB962C8B-B14F-4D97-AF65-F5344CB8AC3E}">
        <p14:creationId xmlns:p14="http://schemas.microsoft.com/office/powerpoint/2010/main" val="25336846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D5616690-2DF4-4030-ACFF-ECD9CE9C01D2}" type="slidenum">
              <a:rPr lang="es-ES" smtClean="0"/>
              <a:pPr>
                <a:defRPr/>
              </a:pPr>
              <a:t>44</a:t>
            </a:fld>
            <a:endParaRPr lang="es-ES" dirty="0"/>
          </a:p>
        </p:txBody>
      </p:sp>
    </p:spTree>
    <p:extLst>
      <p:ext uri="{BB962C8B-B14F-4D97-AF65-F5344CB8AC3E}">
        <p14:creationId xmlns:p14="http://schemas.microsoft.com/office/powerpoint/2010/main" val="2661075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45</a:t>
            </a:fld>
            <a:endParaRPr lang="es-ES" dirty="0"/>
          </a:p>
        </p:txBody>
      </p:sp>
    </p:spTree>
    <p:extLst>
      <p:ext uri="{BB962C8B-B14F-4D97-AF65-F5344CB8AC3E}">
        <p14:creationId xmlns:p14="http://schemas.microsoft.com/office/powerpoint/2010/main" val="3232054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46</a:t>
            </a:fld>
            <a:endParaRPr lang="es-ES" dirty="0"/>
          </a:p>
        </p:txBody>
      </p:sp>
    </p:spTree>
    <p:extLst>
      <p:ext uri="{BB962C8B-B14F-4D97-AF65-F5344CB8AC3E}">
        <p14:creationId xmlns:p14="http://schemas.microsoft.com/office/powerpoint/2010/main" val="5718005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D5616690-2DF4-4030-ACFF-ECD9CE9C01D2}" type="slidenum">
              <a:rPr lang="es-ES" smtClean="0"/>
              <a:pPr>
                <a:defRPr/>
              </a:pPr>
              <a:t>47</a:t>
            </a:fld>
            <a:endParaRPr lang="es-ES" dirty="0"/>
          </a:p>
        </p:txBody>
      </p:sp>
    </p:spTree>
    <p:extLst>
      <p:ext uri="{BB962C8B-B14F-4D97-AF65-F5344CB8AC3E}">
        <p14:creationId xmlns:p14="http://schemas.microsoft.com/office/powerpoint/2010/main" val="880678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48</a:t>
            </a:fld>
            <a:endParaRPr lang="es-ES" dirty="0"/>
          </a:p>
        </p:txBody>
      </p:sp>
    </p:spTree>
    <p:extLst>
      <p:ext uri="{BB962C8B-B14F-4D97-AF65-F5344CB8AC3E}">
        <p14:creationId xmlns:p14="http://schemas.microsoft.com/office/powerpoint/2010/main" val="29467264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261D70-DD00-478B-8F1A-AB2B974C8C83}" type="slidenum">
              <a:rPr kumimoji="0" lang="es-E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es-E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41312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50</a:t>
            </a:fld>
            <a:endParaRPr lang="es-ES" dirty="0"/>
          </a:p>
        </p:txBody>
      </p:sp>
    </p:spTree>
    <p:extLst>
      <p:ext uri="{BB962C8B-B14F-4D97-AF65-F5344CB8AC3E}">
        <p14:creationId xmlns:p14="http://schemas.microsoft.com/office/powerpoint/2010/main" val="1886257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5</a:t>
            </a:fld>
            <a:endParaRPr lang="es-ES" dirty="0"/>
          </a:p>
        </p:txBody>
      </p:sp>
    </p:spTree>
    <p:extLst>
      <p:ext uri="{BB962C8B-B14F-4D97-AF65-F5344CB8AC3E}">
        <p14:creationId xmlns:p14="http://schemas.microsoft.com/office/powerpoint/2010/main" val="5651938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p:cNvSpPr>
            <a:spLocks noGrp="1" noRot="1" noChangeAspect="1" noTextEdit="1"/>
          </p:cNvSpPr>
          <p:nvPr>
            <p:ph type="sldImg"/>
          </p:nvPr>
        </p:nvSpPr>
        <p:spPr>
          <a:ln/>
        </p:spPr>
      </p:sp>
      <p:sp>
        <p:nvSpPr>
          <p:cNvPr id="215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slide se </a:t>
            </a:r>
            <a:r>
              <a:rPr altLang="es-ES" b="1" dirty="0"/>
              <a:t>debe usar </a:t>
            </a:r>
            <a:r>
              <a:rPr altLang="es-ES" dirty="0"/>
              <a:t>para </a:t>
            </a:r>
            <a:r>
              <a:rPr altLang="es-ES" b="1" dirty="0"/>
              <a:t>imágen y texto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Gráficos y tablas</a:t>
            </a:r>
          </a:p>
          <a:p>
            <a:pPr eaLnBrk="1" hangingPunct="1"/>
            <a:r>
              <a:rPr altLang="es-ES" dirty="0"/>
              <a:t>En breve: si es posible, use colores y estilos uniformes y que no distraigan.</a:t>
            </a:r>
          </a:p>
          <a:p>
            <a:pPr eaLnBrk="1" hangingPunct="1"/>
            <a:r>
              <a:rPr altLang="es-ES" dirty="0"/>
              <a:t>Etiquete todos los gráficos y tablas y no olvide colocar la fuente de donde se toman las imágenes o los gráficos (Derechos de autor)</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150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marL="0" marR="0" lvl="0" indent="0" defTabSz="930275" eaLnBrk="0" fontAlgn="auto" latinLnBrk="0" hangingPunct="0">
              <a:lnSpc>
                <a:spcPct val="100000"/>
              </a:lnSpc>
              <a:spcBef>
                <a:spcPts val="0"/>
              </a:spcBef>
              <a:spcAft>
                <a:spcPts val="0"/>
              </a:spcAft>
              <a:buClrTx/>
              <a:buSzTx/>
              <a:buFontTx/>
              <a:buNone/>
              <a:tabLst/>
              <a:defRPr/>
            </a:pPr>
            <a:fld id="{1DCB5FFB-8795-4993-8EE8-809D35EDF101}" type="slidenum">
              <a:rPr kumimoji="0" lang="es-ES" altLang="es-ES" sz="1200" b="0" i="0" u="none" strike="noStrike" kern="0" cap="none" spc="0" normalizeH="0" baseline="0" noProof="0" smtClean="0">
                <a:ln>
                  <a:noFill/>
                </a:ln>
                <a:solidFill>
                  <a:schemeClr val="tx1"/>
                </a:solidFill>
                <a:effectLst/>
                <a:uLnTx/>
                <a:uFillTx/>
                <a:latin typeface="Times New Roman" pitchFamily="18" charset="0"/>
              </a:rPr>
              <a:pPr marL="0" marR="0" lvl="0" indent="0" defTabSz="930275" eaLnBrk="0" fontAlgn="auto" latinLnBrk="0" hangingPunct="0">
                <a:lnSpc>
                  <a:spcPct val="100000"/>
                </a:lnSpc>
                <a:spcBef>
                  <a:spcPts val="0"/>
                </a:spcBef>
                <a:spcAft>
                  <a:spcPts val="0"/>
                </a:spcAft>
                <a:buClrTx/>
                <a:buSzTx/>
                <a:buFontTx/>
                <a:buNone/>
                <a:tabLst/>
                <a:defRPr/>
              </a:pPr>
              <a:t>51</a:t>
            </a:fld>
            <a:endParaRPr kumimoji="0" lang="es-ES" altLang="es-ES" sz="1200" b="0" i="0" u="none" strike="noStrike" kern="0" cap="none" spc="0" normalizeH="0" baseline="0" noProof="0" dirty="0">
              <a:ln>
                <a:noFill/>
              </a:ln>
              <a:solidFill>
                <a:schemeClr val="tx1"/>
              </a:solidFill>
              <a:effectLst/>
              <a:uLnTx/>
              <a:uFillTx/>
              <a:latin typeface="Times New Roman" pitchFamily="18" charset="0"/>
            </a:endParaRPr>
          </a:p>
        </p:txBody>
      </p:sp>
    </p:spTree>
    <p:extLst>
      <p:ext uri="{BB962C8B-B14F-4D97-AF65-F5344CB8AC3E}">
        <p14:creationId xmlns:p14="http://schemas.microsoft.com/office/powerpoint/2010/main" val="17804485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p:cNvSpPr>
            <a:spLocks noGrp="1" noRot="1" noChangeAspect="1" noTextEdit="1"/>
          </p:cNvSpPr>
          <p:nvPr>
            <p:ph type="sldImg"/>
          </p:nvPr>
        </p:nvSpPr>
        <p:spPr>
          <a:ln/>
        </p:spPr>
      </p:sp>
      <p:sp>
        <p:nvSpPr>
          <p:cNvPr id="215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slide se </a:t>
            </a:r>
            <a:r>
              <a:rPr altLang="es-ES" b="1" dirty="0"/>
              <a:t>debe usar </a:t>
            </a:r>
            <a:r>
              <a:rPr altLang="es-ES" dirty="0"/>
              <a:t>para </a:t>
            </a:r>
            <a:r>
              <a:rPr altLang="es-ES" b="1" dirty="0"/>
              <a:t>imágen y texto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Gráficos y tablas</a:t>
            </a:r>
          </a:p>
          <a:p>
            <a:pPr eaLnBrk="1" hangingPunct="1"/>
            <a:r>
              <a:rPr altLang="es-ES" dirty="0"/>
              <a:t>En breve: si es posible, use colores y estilos uniformes y que no distraigan.</a:t>
            </a:r>
          </a:p>
          <a:p>
            <a:pPr eaLnBrk="1" hangingPunct="1"/>
            <a:r>
              <a:rPr altLang="es-ES" dirty="0"/>
              <a:t>Etiquete todos los gráficos y tablas y no olvide colocar la fuente de donde se toman las imágenes o los gráficos (Derechos de autor)</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150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1DCB5FFB-8795-4993-8EE8-809D35EDF101}" type="slidenum">
              <a:rPr lang="es-ES" altLang="es-ES" smtClean="0"/>
              <a:pPr/>
              <a:t>52</a:t>
            </a:fld>
            <a:endParaRPr lang="es-ES" altLang="es-ES" dirty="0"/>
          </a:p>
        </p:txBody>
      </p:sp>
    </p:spTree>
    <p:extLst>
      <p:ext uri="{BB962C8B-B14F-4D97-AF65-F5344CB8AC3E}">
        <p14:creationId xmlns:p14="http://schemas.microsoft.com/office/powerpoint/2010/main" val="7628489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p:cNvSpPr>
            <a:spLocks noGrp="1" noRot="1" noChangeAspect="1" noTextEdit="1"/>
          </p:cNvSpPr>
          <p:nvPr>
            <p:ph type="sldImg"/>
          </p:nvPr>
        </p:nvSpPr>
        <p:spPr>
          <a:ln/>
        </p:spPr>
      </p:sp>
      <p:sp>
        <p:nvSpPr>
          <p:cNvPr id="215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slide se </a:t>
            </a:r>
            <a:r>
              <a:rPr altLang="es-ES" b="1" dirty="0"/>
              <a:t>debe usar </a:t>
            </a:r>
            <a:r>
              <a:rPr altLang="es-ES" dirty="0"/>
              <a:t>para </a:t>
            </a:r>
            <a:r>
              <a:rPr altLang="es-ES" b="1" dirty="0"/>
              <a:t>imágen y texto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Gráficos y tablas</a:t>
            </a:r>
          </a:p>
          <a:p>
            <a:pPr eaLnBrk="1" hangingPunct="1"/>
            <a:r>
              <a:rPr altLang="es-ES" dirty="0"/>
              <a:t>En breve: si es posible, use colores y estilos uniformes y que no distraigan.</a:t>
            </a:r>
          </a:p>
          <a:p>
            <a:pPr eaLnBrk="1" hangingPunct="1"/>
            <a:r>
              <a:rPr altLang="es-ES" dirty="0"/>
              <a:t>Etiquete todos los gráficos y tablas y no olvide colocar la fuente de donde se toman las imágenes o los gráficos (Derechos de autor)</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150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marL="0" marR="0" lvl="0" indent="0" defTabSz="930275" eaLnBrk="0" fontAlgn="auto" latinLnBrk="0" hangingPunct="0">
              <a:lnSpc>
                <a:spcPct val="100000"/>
              </a:lnSpc>
              <a:spcBef>
                <a:spcPts val="0"/>
              </a:spcBef>
              <a:spcAft>
                <a:spcPts val="0"/>
              </a:spcAft>
              <a:buClrTx/>
              <a:buSzTx/>
              <a:buFontTx/>
              <a:buNone/>
              <a:tabLst/>
              <a:defRPr/>
            </a:pPr>
            <a:fld id="{1DCB5FFB-8795-4993-8EE8-809D35EDF101}" type="slidenum">
              <a:rPr kumimoji="0" lang="es-ES" altLang="es-ES" sz="1200" b="0" i="0" u="none" strike="noStrike" kern="0" cap="none" spc="0" normalizeH="0" baseline="0" noProof="0" smtClean="0">
                <a:ln>
                  <a:noFill/>
                </a:ln>
                <a:solidFill>
                  <a:schemeClr val="tx1"/>
                </a:solidFill>
                <a:effectLst/>
                <a:uLnTx/>
                <a:uFillTx/>
                <a:latin typeface="Times New Roman" pitchFamily="18" charset="0"/>
              </a:rPr>
              <a:pPr marL="0" marR="0" lvl="0" indent="0" defTabSz="930275" eaLnBrk="0" fontAlgn="auto" latinLnBrk="0" hangingPunct="0">
                <a:lnSpc>
                  <a:spcPct val="100000"/>
                </a:lnSpc>
                <a:spcBef>
                  <a:spcPts val="0"/>
                </a:spcBef>
                <a:spcAft>
                  <a:spcPts val="0"/>
                </a:spcAft>
                <a:buClrTx/>
                <a:buSzTx/>
                <a:buFontTx/>
                <a:buNone/>
                <a:tabLst/>
                <a:defRPr/>
              </a:pPr>
              <a:t>53</a:t>
            </a:fld>
            <a:endParaRPr kumimoji="0" lang="es-ES" altLang="es-ES" sz="1200" b="0" i="0" u="none" strike="noStrike" kern="0" cap="none" spc="0" normalizeH="0" baseline="0" noProof="0" dirty="0">
              <a:ln>
                <a:noFill/>
              </a:ln>
              <a:solidFill>
                <a:schemeClr val="tx1"/>
              </a:solidFill>
              <a:effectLst/>
              <a:uLnTx/>
              <a:uFillTx/>
              <a:latin typeface="Times New Roman" pitchFamily="18" charset="0"/>
            </a:endParaRPr>
          </a:p>
        </p:txBody>
      </p:sp>
    </p:spTree>
    <p:extLst>
      <p:ext uri="{BB962C8B-B14F-4D97-AF65-F5344CB8AC3E}">
        <p14:creationId xmlns:p14="http://schemas.microsoft.com/office/powerpoint/2010/main" val="11861438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54</a:t>
            </a:fld>
            <a:endParaRPr lang="es-ES" dirty="0"/>
          </a:p>
        </p:txBody>
      </p:sp>
    </p:spTree>
    <p:extLst>
      <p:ext uri="{BB962C8B-B14F-4D97-AF65-F5344CB8AC3E}">
        <p14:creationId xmlns:p14="http://schemas.microsoft.com/office/powerpoint/2010/main" val="39213756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55</a:t>
            </a:fld>
            <a:endParaRPr lang="es-ES" dirty="0"/>
          </a:p>
        </p:txBody>
      </p:sp>
    </p:spTree>
    <p:extLst>
      <p:ext uri="{BB962C8B-B14F-4D97-AF65-F5344CB8AC3E}">
        <p14:creationId xmlns:p14="http://schemas.microsoft.com/office/powerpoint/2010/main" val="17630775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D5616690-2DF4-4030-ACFF-ECD9CE9C01D2}" type="slidenum">
              <a:rPr lang="es-ES" smtClean="0"/>
              <a:pPr>
                <a:defRPr/>
              </a:pPr>
              <a:t>56</a:t>
            </a:fld>
            <a:endParaRPr lang="es-ES" dirty="0"/>
          </a:p>
        </p:txBody>
      </p:sp>
    </p:spTree>
    <p:extLst>
      <p:ext uri="{BB962C8B-B14F-4D97-AF65-F5344CB8AC3E}">
        <p14:creationId xmlns:p14="http://schemas.microsoft.com/office/powerpoint/2010/main" val="1531292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5616690-2DF4-4030-ACFF-ECD9CE9C01D2}" type="slidenum">
              <a:rPr kumimoji="0" lang="es-E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57</a:t>
            </a:fld>
            <a:endParaRPr kumimoji="0" lang="es-E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932355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58</a:t>
            </a:fld>
            <a:endParaRPr lang="es-ES" dirty="0"/>
          </a:p>
        </p:txBody>
      </p:sp>
    </p:spTree>
    <p:extLst>
      <p:ext uri="{BB962C8B-B14F-4D97-AF65-F5344CB8AC3E}">
        <p14:creationId xmlns:p14="http://schemas.microsoft.com/office/powerpoint/2010/main" val="36702664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59</a:t>
            </a:fld>
            <a:endParaRPr lang="es-ES" dirty="0"/>
          </a:p>
        </p:txBody>
      </p:sp>
    </p:spTree>
    <p:extLst>
      <p:ext uri="{BB962C8B-B14F-4D97-AF65-F5344CB8AC3E}">
        <p14:creationId xmlns:p14="http://schemas.microsoft.com/office/powerpoint/2010/main" val="20675669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D5616690-2DF4-4030-ACFF-ECD9CE9C01D2}" type="slidenum">
              <a:rPr lang="es-ES" smtClean="0"/>
              <a:pPr>
                <a:defRPr/>
              </a:pPr>
              <a:t>60</a:t>
            </a:fld>
            <a:endParaRPr lang="es-ES" dirty="0"/>
          </a:p>
        </p:txBody>
      </p:sp>
    </p:spTree>
    <p:extLst>
      <p:ext uri="{BB962C8B-B14F-4D97-AF65-F5344CB8AC3E}">
        <p14:creationId xmlns:p14="http://schemas.microsoft.com/office/powerpoint/2010/main" val="1266426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6</a:t>
            </a:fld>
            <a:endParaRPr lang="es-ES" dirty="0"/>
          </a:p>
        </p:txBody>
      </p:sp>
    </p:spTree>
    <p:extLst>
      <p:ext uri="{BB962C8B-B14F-4D97-AF65-F5344CB8AC3E}">
        <p14:creationId xmlns:p14="http://schemas.microsoft.com/office/powerpoint/2010/main" val="9278195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61</a:t>
            </a:fld>
            <a:endParaRPr lang="es-ES" dirty="0"/>
          </a:p>
        </p:txBody>
      </p:sp>
    </p:spTree>
    <p:extLst>
      <p:ext uri="{BB962C8B-B14F-4D97-AF65-F5344CB8AC3E}">
        <p14:creationId xmlns:p14="http://schemas.microsoft.com/office/powerpoint/2010/main" val="27107401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62</a:t>
            </a:fld>
            <a:endParaRPr lang="es-ES" dirty="0"/>
          </a:p>
        </p:txBody>
      </p:sp>
    </p:spTree>
    <p:extLst>
      <p:ext uri="{BB962C8B-B14F-4D97-AF65-F5344CB8AC3E}">
        <p14:creationId xmlns:p14="http://schemas.microsoft.com/office/powerpoint/2010/main" val="28616645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D5616690-2DF4-4030-ACFF-ECD9CE9C01D2}" type="slidenum">
              <a:rPr lang="es-ES" smtClean="0"/>
              <a:pPr>
                <a:defRPr/>
              </a:pPr>
              <a:t>63</a:t>
            </a:fld>
            <a:endParaRPr lang="es-ES" dirty="0"/>
          </a:p>
        </p:txBody>
      </p:sp>
    </p:spTree>
    <p:extLst>
      <p:ext uri="{BB962C8B-B14F-4D97-AF65-F5344CB8AC3E}">
        <p14:creationId xmlns:p14="http://schemas.microsoft.com/office/powerpoint/2010/main" val="25662601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64</a:t>
            </a:fld>
            <a:endParaRPr lang="es-ES" dirty="0"/>
          </a:p>
        </p:txBody>
      </p:sp>
    </p:spTree>
    <p:extLst>
      <p:ext uri="{BB962C8B-B14F-4D97-AF65-F5344CB8AC3E}">
        <p14:creationId xmlns:p14="http://schemas.microsoft.com/office/powerpoint/2010/main" val="6462837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65</a:t>
            </a:fld>
            <a:endParaRPr lang="es-ES" dirty="0"/>
          </a:p>
        </p:txBody>
      </p:sp>
    </p:spTree>
    <p:extLst>
      <p:ext uri="{BB962C8B-B14F-4D97-AF65-F5344CB8AC3E}">
        <p14:creationId xmlns:p14="http://schemas.microsoft.com/office/powerpoint/2010/main" val="37451910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slide finaliza la presentación, SOLO  digitar el correo a quien deben contactar</a:t>
            </a:r>
          </a:p>
          <a:p>
            <a:pPr eaLnBrk="1" hangingPunct="1"/>
            <a:endParaRPr altLang="es-ES" dirty="0"/>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DBEF0998-8F05-4387-A267-9A4470896183}" type="slidenum">
              <a:rPr lang="es-ES" altLang="es-ES" smtClean="0"/>
              <a:pPr/>
              <a:t>66</a:t>
            </a:fld>
            <a:endParaRPr lang="es-ES" altLang="es-ES" dirty="0"/>
          </a:p>
        </p:txBody>
      </p:sp>
    </p:spTree>
    <p:extLst>
      <p:ext uri="{BB962C8B-B14F-4D97-AF65-F5344CB8AC3E}">
        <p14:creationId xmlns:p14="http://schemas.microsoft.com/office/powerpoint/2010/main" val="20359009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slide finaliza la presentación, SOLO  digitar el correo a quien deben contactar</a:t>
            </a:r>
          </a:p>
          <a:p>
            <a:pPr eaLnBrk="1" hangingPunct="1"/>
            <a:endParaRPr altLang="es-ES" dirty="0"/>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DBEF0998-8F05-4387-A267-9A4470896183}" type="slidenum">
              <a:rPr lang="es-ES" altLang="es-ES" smtClean="0"/>
              <a:pPr/>
              <a:t>67</a:t>
            </a:fld>
            <a:endParaRPr lang="es-ES" altLang="es-ES" dirty="0"/>
          </a:p>
        </p:txBody>
      </p:sp>
    </p:spTree>
    <p:extLst>
      <p:ext uri="{BB962C8B-B14F-4D97-AF65-F5344CB8AC3E}">
        <p14:creationId xmlns:p14="http://schemas.microsoft.com/office/powerpoint/2010/main" val="12763176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slide finaliza la presentación, SOLO  digitar el correo a quien deben contactar</a:t>
            </a:r>
          </a:p>
          <a:p>
            <a:pPr eaLnBrk="1" hangingPunct="1"/>
            <a:endParaRPr altLang="es-ES" dirty="0"/>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DBEF0998-8F05-4387-A267-9A4470896183}" type="slidenum">
              <a:rPr lang="es-ES" altLang="es-ES" smtClean="0"/>
              <a:pPr/>
              <a:t>68</a:t>
            </a:fld>
            <a:endParaRPr lang="es-ES" altLang="es-ES" dirty="0"/>
          </a:p>
        </p:txBody>
      </p:sp>
    </p:spTree>
    <p:extLst>
      <p:ext uri="{BB962C8B-B14F-4D97-AF65-F5344CB8AC3E}">
        <p14:creationId xmlns:p14="http://schemas.microsoft.com/office/powerpoint/2010/main" val="3447634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slide finaliza la presentación, SOLO  digitar el correo a quien deben contactar</a:t>
            </a:r>
          </a:p>
          <a:p>
            <a:pPr eaLnBrk="1" hangingPunct="1"/>
            <a:endParaRPr altLang="es-ES" dirty="0"/>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DBEF0998-8F05-4387-A267-9A4470896183}" type="slidenum">
              <a:rPr lang="es-ES" altLang="es-ES" smtClean="0"/>
              <a:pPr/>
              <a:t>69</a:t>
            </a:fld>
            <a:endParaRPr lang="es-ES" altLang="es-ES" dirty="0"/>
          </a:p>
        </p:txBody>
      </p:sp>
    </p:spTree>
    <p:extLst>
      <p:ext uri="{BB962C8B-B14F-4D97-AF65-F5344CB8AC3E}">
        <p14:creationId xmlns:p14="http://schemas.microsoft.com/office/powerpoint/2010/main" val="1937840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slide finaliza la presentación, SOLO  digitar el correo a quien deben contactar</a:t>
            </a:r>
          </a:p>
          <a:p>
            <a:pPr eaLnBrk="1" hangingPunct="1"/>
            <a:endParaRPr altLang="es-ES" dirty="0"/>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DBEF0998-8F05-4387-A267-9A4470896183}" type="slidenum">
              <a:rPr lang="es-ES" altLang="es-ES" smtClean="0"/>
              <a:pPr/>
              <a:t>70</a:t>
            </a:fld>
            <a:endParaRPr lang="es-ES" altLang="es-ES" dirty="0"/>
          </a:p>
        </p:txBody>
      </p:sp>
    </p:spTree>
    <p:extLst>
      <p:ext uri="{BB962C8B-B14F-4D97-AF65-F5344CB8AC3E}">
        <p14:creationId xmlns:p14="http://schemas.microsoft.com/office/powerpoint/2010/main" val="2763893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7</a:t>
            </a:fld>
            <a:endParaRPr lang="es-ES" dirty="0"/>
          </a:p>
        </p:txBody>
      </p:sp>
    </p:spTree>
    <p:extLst>
      <p:ext uri="{BB962C8B-B14F-4D97-AF65-F5344CB8AC3E}">
        <p14:creationId xmlns:p14="http://schemas.microsoft.com/office/powerpoint/2010/main" val="32641707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71</a:t>
            </a:fld>
            <a:endParaRPr lang="es-ES" dirty="0"/>
          </a:p>
        </p:txBody>
      </p:sp>
    </p:spTree>
    <p:extLst>
      <p:ext uri="{BB962C8B-B14F-4D97-AF65-F5344CB8AC3E}">
        <p14:creationId xmlns:p14="http://schemas.microsoft.com/office/powerpoint/2010/main" val="14280716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72</a:t>
            </a:fld>
            <a:endParaRPr lang="es-ES" dirty="0"/>
          </a:p>
        </p:txBody>
      </p:sp>
    </p:spTree>
    <p:extLst>
      <p:ext uri="{BB962C8B-B14F-4D97-AF65-F5344CB8AC3E}">
        <p14:creationId xmlns:p14="http://schemas.microsoft.com/office/powerpoint/2010/main" val="4756703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73</a:t>
            </a:fld>
            <a:endParaRPr lang="es-ES" dirty="0"/>
          </a:p>
        </p:txBody>
      </p:sp>
    </p:spTree>
    <p:extLst>
      <p:ext uri="{BB962C8B-B14F-4D97-AF65-F5344CB8AC3E}">
        <p14:creationId xmlns:p14="http://schemas.microsoft.com/office/powerpoint/2010/main" val="17878219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74</a:t>
            </a:fld>
            <a:endParaRPr lang="es-ES" dirty="0"/>
          </a:p>
        </p:txBody>
      </p:sp>
    </p:spTree>
    <p:extLst>
      <p:ext uri="{BB962C8B-B14F-4D97-AF65-F5344CB8AC3E}">
        <p14:creationId xmlns:p14="http://schemas.microsoft.com/office/powerpoint/2010/main" val="11858631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75</a:t>
            </a:fld>
            <a:endParaRPr lang="es-ES" dirty="0"/>
          </a:p>
        </p:txBody>
      </p:sp>
    </p:spTree>
    <p:extLst>
      <p:ext uri="{BB962C8B-B14F-4D97-AF65-F5344CB8AC3E}">
        <p14:creationId xmlns:p14="http://schemas.microsoft.com/office/powerpoint/2010/main" val="42582200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76</a:t>
            </a:fld>
            <a:endParaRPr lang="es-ES" dirty="0"/>
          </a:p>
        </p:txBody>
      </p:sp>
    </p:spTree>
    <p:extLst>
      <p:ext uri="{BB962C8B-B14F-4D97-AF65-F5344CB8AC3E}">
        <p14:creationId xmlns:p14="http://schemas.microsoft.com/office/powerpoint/2010/main" val="41525835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77</a:t>
            </a:fld>
            <a:endParaRPr lang="es-ES" dirty="0"/>
          </a:p>
        </p:txBody>
      </p:sp>
    </p:spTree>
    <p:extLst>
      <p:ext uri="{BB962C8B-B14F-4D97-AF65-F5344CB8AC3E}">
        <p14:creationId xmlns:p14="http://schemas.microsoft.com/office/powerpoint/2010/main" val="9618876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D5616690-2DF4-4030-ACFF-ECD9CE9C01D2}" type="slidenum">
              <a:rPr lang="es-ES" smtClean="0"/>
              <a:pPr>
                <a:defRPr/>
              </a:pPr>
              <a:t>78</a:t>
            </a:fld>
            <a:endParaRPr lang="es-ES" dirty="0"/>
          </a:p>
        </p:txBody>
      </p:sp>
    </p:spTree>
    <p:extLst>
      <p:ext uri="{BB962C8B-B14F-4D97-AF65-F5344CB8AC3E}">
        <p14:creationId xmlns:p14="http://schemas.microsoft.com/office/powerpoint/2010/main" val="10830726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D5616690-2DF4-4030-ACFF-ECD9CE9C01D2}" type="slidenum">
              <a:rPr lang="es-ES" smtClean="0"/>
              <a:pPr>
                <a:defRPr/>
              </a:pPr>
              <a:t>79</a:t>
            </a:fld>
            <a:endParaRPr lang="es-ES" dirty="0"/>
          </a:p>
        </p:txBody>
      </p:sp>
    </p:spTree>
    <p:extLst>
      <p:ext uri="{BB962C8B-B14F-4D97-AF65-F5344CB8AC3E}">
        <p14:creationId xmlns:p14="http://schemas.microsoft.com/office/powerpoint/2010/main" val="3211428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80</a:t>
            </a:fld>
            <a:endParaRPr lang="es-ES" dirty="0"/>
          </a:p>
        </p:txBody>
      </p:sp>
    </p:spTree>
    <p:extLst>
      <p:ext uri="{BB962C8B-B14F-4D97-AF65-F5344CB8AC3E}">
        <p14:creationId xmlns:p14="http://schemas.microsoft.com/office/powerpoint/2010/main" val="95738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8</a:t>
            </a:fld>
            <a:endParaRPr lang="es-ES" dirty="0"/>
          </a:p>
        </p:txBody>
      </p:sp>
    </p:spTree>
    <p:extLst>
      <p:ext uri="{BB962C8B-B14F-4D97-AF65-F5344CB8AC3E}">
        <p14:creationId xmlns:p14="http://schemas.microsoft.com/office/powerpoint/2010/main" val="19955368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81</a:t>
            </a:fld>
            <a:endParaRPr lang="es-ES" dirty="0"/>
          </a:p>
        </p:txBody>
      </p:sp>
    </p:spTree>
    <p:extLst>
      <p:ext uri="{BB962C8B-B14F-4D97-AF65-F5344CB8AC3E}">
        <p14:creationId xmlns:p14="http://schemas.microsoft.com/office/powerpoint/2010/main" val="16500869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D5616690-2DF4-4030-ACFF-ECD9CE9C01D2}" type="slidenum">
              <a:rPr lang="es-ES" smtClean="0"/>
              <a:pPr>
                <a:defRPr/>
              </a:pPr>
              <a:t>82</a:t>
            </a:fld>
            <a:endParaRPr lang="es-ES" dirty="0"/>
          </a:p>
        </p:txBody>
      </p:sp>
    </p:spTree>
    <p:extLst>
      <p:ext uri="{BB962C8B-B14F-4D97-AF65-F5344CB8AC3E}">
        <p14:creationId xmlns:p14="http://schemas.microsoft.com/office/powerpoint/2010/main" val="28293702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83</a:t>
            </a:fld>
            <a:endParaRPr lang="es-ES" dirty="0"/>
          </a:p>
        </p:txBody>
      </p:sp>
    </p:spTree>
    <p:extLst>
      <p:ext uri="{BB962C8B-B14F-4D97-AF65-F5344CB8AC3E}">
        <p14:creationId xmlns:p14="http://schemas.microsoft.com/office/powerpoint/2010/main" val="34751616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84</a:t>
            </a:fld>
            <a:endParaRPr lang="es-ES" dirty="0"/>
          </a:p>
        </p:txBody>
      </p:sp>
    </p:spTree>
    <p:extLst>
      <p:ext uri="{BB962C8B-B14F-4D97-AF65-F5344CB8AC3E}">
        <p14:creationId xmlns:p14="http://schemas.microsoft.com/office/powerpoint/2010/main" val="18475164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85</a:t>
            </a:fld>
            <a:endParaRPr lang="es-ES" dirty="0"/>
          </a:p>
        </p:txBody>
      </p:sp>
    </p:spTree>
    <p:extLst>
      <p:ext uri="{BB962C8B-B14F-4D97-AF65-F5344CB8AC3E}">
        <p14:creationId xmlns:p14="http://schemas.microsoft.com/office/powerpoint/2010/main" val="107678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86</a:t>
            </a:fld>
            <a:endParaRPr lang="es-ES" dirty="0"/>
          </a:p>
        </p:txBody>
      </p:sp>
    </p:spTree>
    <p:extLst>
      <p:ext uri="{BB962C8B-B14F-4D97-AF65-F5344CB8AC3E}">
        <p14:creationId xmlns:p14="http://schemas.microsoft.com/office/powerpoint/2010/main" val="13288357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D5616690-2DF4-4030-ACFF-ECD9CE9C01D2}" type="slidenum">
              <a:rPr lang="es-ES" smtClean="0"/>
              <a:pPr>
                <a:defRPr/>
              </a:pPr>
              <a:t>87</a:t>
            </a:fld>
            <a:endParaRPr lang="es-ES" dirty="0"/>
          </a:p>
        </p:txBody>
      </p:sp>
    </p:spTree>
    <p:extLst>
      <p:ext uri="{BB962C8B-B14F-4D97-AF65-F5344CB8AC3E}">
        <p14:creationId xmlns:p14="http://schemas.microsoft.com/office/powerpoint/2010/main" val="13950078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D5616690-2DF4-4030-ACFF-ECD9CE9C01D2}" type="slidenum">
              <a:rPr lang="es-ES" smtClean="0"/>
              <a:pPr>
                <a:defRPr/>
              </a:pPr>
              <a:t>88</a:t>
            </a:fld>
            <a:endParaRPr lang="es-ES" dirty="0"/>
          </a:p>
        </p:txBody>
      </p:sp>
    </p:spTree>
    <p:extLst>
      <p:ext uri="{BB962C8B-B14F-4D97-AF65-F5344CB8AC3E}">
        <p14:creationId xmlns:p14="http://schemas.microsoft.com/office/powerpoint/2010/main" val="15680778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89</a:t>
            </a:fld>
            <a:endParaRPr lang="es-ES" dirty="0"/>
          </a:p>
        </p:txBody>
      </p:sp>
    </p:spTree>
    <p:extLst>
      <p:ext uri="{BB962C8B-B14F-4D97-AF65-F5344CB8AC3E}">
        <p14:creationId xmlns:p14="http://schemas.microsoft.com/office/powerpoint/2010/main" val="8486011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90</a:t>
            </a:fld>
            <a:endParaRPr lang="es-ES"/>
          </a:p>
        </p:txBody>
      </p:sp>
    </p:spTree>
    <p:extLst>
      <p:ext uri="{BB962C8B-B14F-4D97-AF65-F5344CB8AC3E}">
        <p14:creationId xmlns:p14="http://schemas.microsoft.com/office/powerpoint/2010/main" val="3006493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slide finaliza la presentación, SOLO  digitar el correo a quien deben contactar</a:t>
            </a:r>
          </a:p>
          <a:p>
            <a:pPr eaLnBrk="1" hangingPunct="1"/>
            <a:endParaRPr altLang="es-ES" dirty="0"/>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DBEF0998-8F05-4387-A267-9A4470896183}" type="slidenum">
              <a:rPr lang="es-ES" altLang="es-ES" smtClean="0"/>
              <a:pPr/>
              <a:t>9</a:t>
            </a:fld>
            <a:endParaRPr lang="es-ES" altLang="es-ES" dirty="0"/>
          </a:p>
        </p:txBody>
      </p:sp>
    </p:spTree>
    <p:extLst>
      <p:ext uri="{BB962C8B-B14F-4D97-AF65-F5344CB8AC3E}">
        <p14:creationId xmlns:p14="http://schemas.microsoft.com/office/powerpoint/2010/main" val="3868218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91</a:t>
            </a:fld>
            <a:endParaRPr lang="es-ES" dirty="0"/>
          </a:p>
        </p:txBody>
      </p:sp>
    </p:spTree>
    <p:extLst>
      <p:ext uri="{BB962C8B-B14F-4D97-AF65-F5344CB8AC3E}">
        <p14:creationId xmlns:p14="http://schemas.microsoft.com/office/powerpoint/2010/main" val="16249189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92</a:t>
            </a:fld>
            <a:endParaRPr lang="es-ES" dirty="0"/>
          </a:p>
        </p:txBody>
      </p:sp>
    </p:spTree>
    <p:extLst>
      <p:ext uri="{BB962C8B-B14F-4D97-AF65-F5344CB8AC3E}">
        <p14:creationId xmlns:p14="http://schemas.microsoft.com/office/powerpoint/2010/main" val="19612847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93</a:t>
            </a:fld>
            <a:endParaRPr lang="es-ES" dirty="0"/>
          </a:p>
        </p:txBody>
      </p:sp>
    </p:spTree>
    <p:extLst>
      <p:ext uri="{BB962C8B-B14F-4D97-AF65-F5344CB8AC3E}">
        <p14:creationId xmlns:p14="http://schemas.microsoft.com/office/powerpoint/2010/main" val="97737640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94</a:t>
            </a:fld>
            <a:endParaRPr lang="es-ES" dirty="0"/>
          </a:p>
        </p:txBody>
      </p:sp>
    </p:spTree>
    <p:extLst>
      <p:ext uri="{BB962C8B-B14F-4D97-AF65-F5344CB8AC3E}">
        <p14:creationId xmlns:p14="http://schemas.microsoft.com/office/powerpoint/2010/main" val="91072532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95</a:t>
            </a:fld>
            <a:endParaRPr lang="es-ES" dirty="0"/>
          </a:p>
        </p:txBody>
      </p:sp>
    </p:spTree>
    <p:extLst>
      <p:ext uri="{BB962C8B-B14F-4D97-AF65-F5344CB8AC3E}">
        <p14:creationId xmlns:p14="http://schemas.microsoft.com/office/powerpoint/2010/main" val="3354692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96</a:t>
            </a:fld>
            <a:endParaRPr lang="es-ES" dirty="0"/>
          </a:p>
        </p:txBody>
      </p:sp>
    </p:spTree>
    <p:extLst>
      <p:ext uri="{BB962C8B-B14F-4D97-AF65-F5344CB8AC3E}">
        <p14:creationId xmlns:p14="http://schemas.microsoft.com/office/powerpoint/2010/main" val="30781429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97</a:t>
            </a:fld>
            <a:endParaRPr lang="es-ES" dirty="0"/>
          </a:p>
        </p:txBody>
      </p:sp>
    </p:spTree>
    <p:extLst>
      <p:ext uri="{BB962C8B-B14F-4D97-AF65-F5344CB8AC3E}">
        <p14:creationId xmlns:p14="http://schemas.microsoft.com/office/powerpoint/2010/main" val="38770473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finaliza la presentación, SOLO  digitar el correo a quien deben contactar</a:t>
            </a:r>
            <a:endParaRPr altLang="es-CO" dirty="0"/>
          </a:p>
          <a:p>
            <a:pPr eaLnBrk="1" hangingPunct="1"/>
            <a:endParaRPr altLang="es-ES" dirty="0"/>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marL="0" marR="0" lvl="0" indent="0" defTabSz="930275" eaLnBrk="0" fontAlgn="auto" latinLnBrk="0" hangingPunct="0">
              <a:lnSpc>
                <a:spcPct val="100000"/>
              </a:lnSpc>
              <a:spcBef>
                <a:spcPts val="0"/>
              </a:spcBef>
              <a:spcAft>
                <a:spcPts val="0"/>
              </a:spcAft>
              <a:buClrTx/>
              <a:buSzTx/>
              <a:buFontTx/>
              <a:buNone/>
              <a:tabLst/>
              <a:defRPr/>
            </a:pPr>
            <a:fld id="{A9574B5B-0494-43A1-89E3-D496B8BCF7CA}" type="slidenum">
              <a:rPr kumimoji="0" lang="es-ES" altLang="es-ES" sz="1200" b="0" i="0" u="none" strike="noStrike" kern="0" cap="none" spc="0" normalizeH="0" baseline="0" noProof="0" smtClean="0">
                <a:ln>
                  <a:noFill/>
                </a:ln>
                <a:solidFill>
                  <a:schemeClr val="tx1"/>
                </a:solidFill>
                <a:effectLst/>
                <a:uLnTx/>
                <a:uFillTx/>
                <a:latin typeface="Times New Roman" pitchFamily="18" charset="0"/>
              </a:rPr>
              <a:pPr marL="0" marR="0" lvl="0" indent="0" defTabSz="930275" eaLnBrk="0" fontAlgn="auto" latinLnBrk="0" hangingPunct="0">
                <a:lnSpc>
                  <a:spcPct val="100000"/>
                </a:lnSpc>
                <a:spcBef>
                  <a:spcPts val="0"/>
                </a:spcBef>
                <a:spcAft>
                  <a:spcPts val="0"/>
                </a:spcAft>
                <a:buClrTx/>
                <a:buSzTx/>
                <a:buFontTx/>
                <a:buNone/>
                <a:tabLst/>
                <a:defRPr/>
              </a:pPr>
              <a:t>98</a:t>
            </a:fld>
            <a:endParaRPr kumimoji="0" lang="es-ES" altLang="es-ES" sz="1200" b="0" i="0" u="none" strike="noStrike" kern="0" cap="none" spc="0" normalizeH="0" baseline="0" noProof="0" dirty="0">
              <a:ln>
                <a:noFill/>
              </a:ln>
              <a:solidFill>
                <a:schemeClr val="tx1"/>
              </a:solidFill>
              <a:effectLst/>
              <a:uLnTx/>
              <a:uFillTx/>
              <a:latin typeface="Times New Roman" pitchFamily="18" charset="0"/>
            </a:endParaRPr>
          </a:p>
        </p:txBody>
      </p:sp>
    </p:spTree>
    <p:extLst>
      <p:ext uri="{BB962C8B-B14F-4D97-AF65-F5344CB8AC3E}">
        <p14:creationId xmlns:p14="http://schemas.microsoft.com/office/powerpoint/2010/main" val="15819145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pPr>
              <a:defRPr/>
            </a:pPr>
            <a:fld id="{D5616690-2DF4-4030-ACFF-ECD9CE9C01D2}" type="slidenum">
              <a:rPr lang="es-ES" smtClean="0"/>
              <a:pPr>
                <a:defRPr/>
              </a:pPr>
              <a:t>99</a:t>
            </a:fld>
            <a:endParaRPr lang="es-ES"/>
          </a:p>
        </p:txBody>
      </p:sp>
    </p:spTree>
    <p:extLst>
      <p:ext uri="{BB962C8B-B14F-4D97-AF65-F5344CB8AC3E}">
        <p14:creationId xmlns:p14="http://schemas.microsoft.com/office/powerpoint/2010/main" val="1754950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26.jpe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23.jpe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Master" Target="../slideMasters/slideMaster5.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Master" Target="../slideMasters/slideMaster5.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Master" Target="../slideMasters/slideMaster5.xml"/><Relationship Id="rId6" Type="http://schemas.openxmlformats.org/officeDocument/2006/relationships/image" Target="../media/image26.jpe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6" Type="http://schemas.openxmlformats.org/officeDocument/2006/relationships/image" Target="../media/image23.jpeg"/><Relationship Id="rId5" Type="http://schemas.openxmlformats.org/officeDocument/2006/relationships/image" Target="../media/image7.png"/><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7.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36513" y="2201863"/>
            <a:ext cx="9180513"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sp>
        <p:nvSpPr>
          <p:cNvPr id="5" name="4 CuadroTexto"/>
          <p:cNvSpPr txBox="1"/>
          <p:nvPr/>
        </p:nvSpPr>
        <p:spPr>
          <a:xfrm>
            <a:off x="1643063" y="4298950"/>
            <a:ext cx="6259512" cy="44608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spcBef>
                <a:spcPct val="20000"/>
              </a:spcBef>
              <a:defRPr/>
            </a:pPr>
            <a:endParaRPr lang="es-CO" b="1" cap="all" dirty="0">
              <a:ln w="0"/>
              <a:solidFill>
                <a:schemeClr val="accent1">
                  <a:lumMod val="50000"/>
                </a:schemeClr>
              </a:solidFill>
              <a:effectLst>
                <a:reflection blurRad="12700" stA="50000" endPos="50000" dist="5000" dir="5400000" sy="-100000" rotWithShape="0"/>
              </a:effectLst>
              <a:cs typeface="+mn-cs"/>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84228" y="2137420"/>
            <a:ext cx="8280260" cy="1124686"/>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000">
                <a:solidFill>
                  <a:schemeClr val="bg1"/>
                </a:solidFill>
                <a:effectLst>
                  <a:outerShdw blurRad="38100" dist="38100" dir="2700000" algn="tl">
                    <a:srgbClr val="000000">
                      <a:alpha val="43137"/>
                    </a:srgbClr>
                  </a:outerShdw>
                </a:effectLst>
              </a:defRPr>
            </a:lvl1pPr>
          </a:lstStyle>
          <a:p>
            <a:r>
              <a:rPr lang="es-ES"/>
              <a:t>Haga clic para modificar el estilo de título del patrón</a:t>
            </a:r>
            <a:endParaRPr lang="es-ES" dirty="0"/>
          </a:p>
        </p:txBody>
      </p:sp>
      <p:pic>
        <p:nvPicPr>
          <p:cNvPr id="10"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17200047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lt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786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6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4" y="1117865"/>
            <a:ext cx="8885237" cy="3959489"/>
          </a:xfrm>
          <a:prstGeom prst="rect">
            <a:avLst/>
          </a:prstGeom>
        </p:spPr>
        <p:txBody>
          <a:bodyPr/>
          <a:lstStyle/>
          <a:p>
            <a:pPr lvl="0"/>
            <a:r>
              <a:rPr lang="es-ES" noProof="0" dirty="0"/>
              <a:t>Haga clic en el icono para agregar un elemento gráfico SmartArt</a:t>
            </a:r>
          </a:p>
        </p:txBody>
      </p:sp>
      <p:sp>
        <p:nvSpPr>
          <p:cNvPr id="7" name="6 Marcador de texto"/>
          <p:cNvSpPr>
            <a:spLocks noGrp="1"/>
          </p:cNvSpPr>
          <p:nvPr>
            <p:ph type="body" sz="quarter" idx="14"/>
          </p:nvPr>
        </p:nvSpPr>
        <p:spPr>
          <a:xfrm>
            <a:off x="150813" y="5119688"/>
            <a:ext cx="5448300" cy="177767"/>
          </a:xfrm>
          <a:prstGeom prst="rect">
            <a:avLst/>
          </a:prstGeom>
        </p:spPr>
        <p:txBody>
          <a:bodyPr/>
          <a:lstStyle>
            <a:lvl1pPr marL="0" indent="0">
              <a:buNone/>
              <a:defRPr sz="1200" baseline="0">
                <a:solidFill>
                  <a:schemeClr val="bg1">
                    <a:lumMod val="50000"/>
                  </a:schemeClr>
                </a:solidFill>
              </a:defRPr>
            </a:lvl1pPr>
            <a:lvl2pPr>
              <a:defRPr sz="1100">
                <a:solidFill>
                  <a:schemeClr val="bg1">
                    <a:lumMod val="50000"/>
                  </a:schemeClr>
                </a:solidFill>
              </a:defRPr>
            </a:lvl2pPr>
            <a:lvl3pPr>
              <a:defRPr sz="105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es-ES"/>
              <a:t>Haga clic para modificar el estilo de texto del patrón</a:t>
            </a:r>
          </a:p>
        </p:txBody>
      </p:sp>
      <p:sp>
        <p:nvSpPr>
          <p:cNvPr id="11" name="16 Marcador de número de diapositiva"/>
          <p:cNvSpPr>
            <a:spLocks noGrp="1"/>
          </p:cNvSpPr>
          <p:nvPr>
            <p:ph type="sldNum" sz="quarter" idx="15"/>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2726CD8E-2BE6-470A-9FB2-8B6638B65506}" type="slidenum">
              <a:rPr lang="es-ES_tradnl" smtClean="0"/>
              <a:pPr>
                <a:defRPr/>
              </a:pPr>
              <a:t>‹Nº›</a:t>
            </a:fld>
            <a:endParaRPr lang="es-ES_tradnl" dirty="0"/>
          </a:p>
        </p:txBody>
      </p:sp>
      <p:pic>
        <p:nvPicPr>
          <p:cNvPr id="12"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863643060"/>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1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dirty="0"/>
              <a:t>Haga clic en el icono para agregar una imagen</a:t>
            </a:r>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751033"/>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36513" y="2201863"/>
            <a:ext cx="9180513"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sp>
        <p:nvSpPr>
          <p:cNvPr id="5" name="4 CuadroTexto"/>
          <p:cNvSpPr txBox="1"/>
          <p:nvPr/>
        </p:nvSpPr>
        <p:spPr>
          <a:xfrm>
            <a:off x="1643063" y="4298950"/>
            <a:ext cx="6259512" cy="44608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spcBef>
                <a:spcPct val="20000"/>
              </a:spcBef>
              <a:defRPr/>
            </a:pPr>
            <a:endParaRPr lang="es-CO" b="1" cap="all" dirty="0">
              <a:ln w="0"/>
              <a:solidFill>
                <a:schemeClr val="accent1">
                  <a:lumMod val="50000"/>
                </a:schemeClr>
              </a:solidFill>
              <a:effectLst>
                <a:reflection blurRad="12700" stA="50000" endPos="50000" dist="5000" dir="5400000" sy="-100000" rotWithShape="0"/>
              </a:effectLst>
              <a:cs typeface="+mn-cs"/>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684228" y="2137420"/>
            <a:ext cx="8280260" cy="1124686"/>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000">
                <a:solidFill>
                  <a:schemeClr val="bg1"/>
                </a:solidFill>
                <a:effectLst>
                  <a:outerShdw blurRad="38100" dist="38100" dir="2700000" algn="tl">
                    <a:srgbClr val="000000">
                      <a:alpha val="43137"/>
                    </a:srgbClr>
                  </a:outerShdw>
                </a:effectLst>
              </a:defRPr>
            </a:lvl1pPr>
          </a:lstStyle>
          <a:p>
            <a:r>
              <a:rPr lang="es-ES"/>
              <a:t>Haga clic para modificar el estilo de título del patrón</a:t>
            </a:r>
            <a:endParaRPr lang="es-ES" dirty="0"/>
          </a:p>
        </p:txBody>
      </p:sp>
      <p:pic>
        <p:nvPicPr>
          <p:cNvPr id="10"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663176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427538" y="2190750"/>
            <a:ext cx="4716462" cy="110013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5018088"/>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018088"/>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110163"/>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171582"/>
            <a:ext cx="4320480" cy="1089771"/>
          </a:xfrm>
          <a:prstGeom prst="rect">
            <a:avLst/>
          </a:prstGeom>
        </p:spPr>
        <p:txBody>
          <a:bodyPr/>
          <a:lstStyle>
            <a:lvl1pPr algn="r">
              <a:defRPr sz="3200">
                <a:solidFill>
                  <a:schemeClr val="bg1"/>
                </a:solidFill>
              </a:defRPr>
            </a:lvl1pPr>
          </a:lstStyle>
          <a:p>
            <a:r>
              <a:rPr lang="es-ES"/>
              <a:t>Haga clic para modificar el estilo de título del patrón</a:t>
            </a:r>
            <a:endParaRPr lang="es-ES" dirty="0"/>
          </a:p>
        </p:txBody>
      </p:sp>
      <p:pic>
        <p:nvPicPr>
          <p:cNvPr id="10"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183919436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2497138"/>
            <a:ext cx="2070100"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800" dirty="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2195736" y="157427"/>
            <a:ext cx="6697439"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2617473"/>
            <a:ext cx="1720850" cy="738767"/>
          </a:xfrm>
          <a:prstGeom prst="rect">
            <a:avLst/>
          </a:prstGeom>
        </p:spPr>
        <p:txBody>
          <a:bodyPr/>
          <a:lstStyle>
            <a:lvl1pPr algn="ctr">
              <a:defRPr sz="1800" baseline="0">
                <a:solidFill>
                  <a:schemeClr val="bg1"/>
                </a:solidFill>
              </a:defRPr>
            </a:lvl1pPr>
          </a:lstStyle>
          <a:p>
            <a:r>
              <a:rPr lang="es-ES"/>
              <a:t>Haga clic para modificar el estilo de título del patrón</a:t>
            </a:r>
            <a:endParaRPr lang="es-ES" dirty="0"/>
          </a:p>
        </p:txBody>
      </p:sp>
      <p:pic>
        <p:nvPicPr>
          <p:cNvPr id="11" name="10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46751656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04850"/>
            <a:ext cx="4641850" cy="4206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31597" y="1537354"/>
            <a:ext cx="4572000" cy="3540001"/>
          </a:xfrm>
          <a:prstGeom prst="rect">
            <a:avLst/>
          </a:prstGeom>
        </p:spPr>
        <p:txBody>
          <a:bodyPr/>
          <a:lstStyle/>
          <a:p>
            <a:pPr lvl="0"/>
            <a:r>
              <a:rPr lang="es-ES" noProof="0" dirty="0"/>
              <a:t>Haga clic en el icono para agregar una imagen</a:t>
            </a:r>
          </a:p>
        </p:txBody>
      </p:sp>
      <p:sp>
        <p:nvSpPr>
          <p:cNvPr id="16" name="15 Marcador de texto"/>
          <p:cNvSpPr>
            <a:spLocks noGrp="1"/>
          </p:cNvSpPr>
          <p:nvPr>
            <p:ph type="body" sz="quarter" idx="18"/>
          </p:nvPr>
        </p:nvSpPr>
        <p:spPr>
          <a:xfrm>
            <a:off x="4788025" y="157428"/>
            <a:ext cx="4105151"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696246"/>
            <a:ext cx="4553257" cy="541075"/>
          </a:xfrm>
          <a:prstGeom prst="rect">
            <a:avLst/>
          </a:prstGeom>
        </p:spPr>
        <p:txBody>
          <a:bodyPr/>
          <a:lstStyle>
            <a:lvl1pPr algn="l">
              <a:defRPr sz="20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1" y="1297782"/>
            <a:ext cx="3965203" cy="119558"/>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pic>
        <p:nvPicPr>
          <p:cNvPr id="13" name="12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89502273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dirty="0"/>
              <a:t>Haga clic en el icono para agregar una imagen</a:t>
            </a:r>
          </a:p>
        </p:txBody>
      </p:sp>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pic>
        <p:nvPicPr>
          <p:cNvPr id="12" name="11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153812480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4" y="1117865"/>
            <a:ext cx="8885237" cy="3959489"/>
          </a:xfrm>
          <a:prstGeom prst="rect">
            <a:avLst/>
          </a:prstGeom>
        </p:spPr>
        <p:txBody>
          <a:bodyPr/>
          <a:lstStyle/>
          <a:p>
            <a:pPr lvl="0"/>
            <a:r>
              <a:rPr lang="es-ES" noProof="0" dirty="0"/>
              <a:t>Haga clic en el icono para agregar un elemento gráfico SmartArt</a:t>
            </a:r>
          </a:p>
        </p:txBody>
      </p:sp>
      <p:pic>
        <p:nvPicPr>
          <p:cNvPr id="13" name="12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171690291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Diapositiva Gráficos">
    <p:spTree>
      <p:nvGrpSpPr>
        <p:cNvPr id="1" name=""/>
        <p:cNvGrpSpPr/>
        <p:nvPr/>
      </p:nvGrpSpPr>
      <p:grpSpPr>
        <a:xfrm>
          <a:off x="0" y="0"/>
          <a:ext cx="0" cy="0"/>
          <a:chOff x="0" y="0"/>
          <a:chExt cx="0" cy="0"/>
        </a:xfrm>
      </p:grpSpPr>
      <p:sp>
        <p:nvSpPr>
          <p:cNvPr id="2" name="1 Rectángulo"/>
          <p:cNvSpPr/>
          <p:nvPr/>
        </p:nvSpPr>
        <p:spPr>
          <a:xfrm>
            <a:off x="0" y="2376488"/>
            <a:ext cx="9144000" cy="322103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spcBef>
                <a:spcPct val="20000"/>
              </a:spcBef>
              <a:defRPr/>
            </a:pPr>
            <a:endParaRPr lang="es-ES" dirty="0"/>
          </a:p>
        </p:txBody>
      </p:sp>
      <p:pic>
        <p:nvPicPr>
          <p:cNvPr id="3" name="Picture 2" descr="F:\CONTADURIA\CONTADURIA 2015\4. ABRIL\SERVICIO EN LINEA\servicios en linea 1-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51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a:spLocks noChangeArrowheads="1"/>
          </p:cNvSpPr>
          <p:nvPr/>
        </p:nvSpPr>
        <p:spPr bwMode="auto">
          <a:xfrm>
            <a:off x="468313" y="2417763"/>
            <a:ext cx="8424862"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ES" sz="1800" dirty="0">
                <a:solidFill>
                  <a:schemeClr val="bg1"/>
                </a:solidFill>
                <a:latin typeface="Calibri Light" pitchFamily="34" charset="0"/>
              </a:rPr>
              <a:t>1. Boletín de Deudores Morosos del Estado (BDME)</a:t>
            </a:r>
          </a:p>
          <a:p>
            <a:r>
              <a:rPr lang="es-ES" altLang="es-ES" sz="1800" dirty="0">
                <a:solidFill>
                  <a:schemeClr val="bg1"/>
                </a:solidFill>
                <a:latin typeface="Calibri Light" pitchFamily="34" charset="0"/>
              </a:rPr>
              <a:t>2. Información financiera, económica, social y ambiental</a:t>
            </a:r>
          </a:p>
          <a:p>
            <a:r>
              <a:rPr lang="es-ES" altLang="es-ES" sz="1800" dirty="0">
                <a:solidFill>
                  <a:schemeClr val="bg1"/>
                </a:solidFill>
                <a:latin typeface="Calibri Light" pitchFamily="34" charset="0"/>
              </a:rPr>
              <a:t>3. Normatividad contable pública</a:t>
            </a:r>
          </a:p>
          <a:p>
            <a:r>
              <a:rPr lang="es-ES" altLang="es-ES" sz="1800" dirty="0">
                <a:solidFill>
                  <a:schemeClr val="bg1"/>
                </a:solidFill>
                <a:latin typeface="Calibri Light" pitchFamily="34" charset="0"/>
              </a:rPr>
              <a:t>4. Asistencia y apoyo técnico</a:t>
            </a:r>
          </a:p>
          <a:p>
            <a:r>
              <a:rPr lang="es-ES" altLang="es-ES" sz="1800" dirty="0">
                <a:solidFill>
                  <a:schemeClr val="bg1"/>
                </a:solidFill>
                <a:latin typeface="Calibri Light" pitchFamily="34" charset="0"/>
              </a:rPr>
              <a:t>5. Solicitud de asignación de código institucional para el envío de la información financiera, económica, social y ambiental</a:t>
            </a:r>
          </a:p>
          <a:p>
            <a:r>
              <a:rPr lang="es-ES" altLang="es-ES" sz="1800" dirty="0">
                <a:solidFill>
                  <a:schemeClr val="bg1"/>
                </a:solidFill>
                <a:latin typeface="Calibri Light" pitchFamily="34" charset="0"/>
              </a:rPr>
              <a:t>6. Constancias de remisión e inclusión de la información financiera, económica social y ambiental de las entidades en la base de datos de la Contaduría General de la Nación</a:t>
            </a:r>
          </a:p>
          <a:p>
            <a:r>
              <a:rPr lang="es-ES" altLang="es-ES" sz="1800" dirty="0">
                <a:solidFill>
                  <a:schemeClr val="bg1"/>
                </a:solidFill>
                <a:latin typeface="Calibri Light" pitchFamily="34" charset="0"/>
              </a:rPr>
              <a:t>7. Emisión de conceptos y soluciones de consultas</a:t>
            </a:r>
          </a:p>
          <a:p>
            <a:r>
              <a:rPr lang="es-ES" altLang="es-ES" sz="1800" dirty="0">
                <a:solidFill>
                  <a:schemeClr val="bg1"/>
                </a:solidFill>
                <a:latin typeface="Calibri Light" pitchFamily="34" charset="0"/>
              </a:rPr>
              <a:t>8. Solicitudes específicas de capacitación</a:t>
            </a:r>
          </a:p>
        </p:txBody>
      </p:sp>
      <p:sp>
        <p:nvSpPr>
          <p:cNvPr id="5" name="11 CuadroTexto"/>
          <p:cNvSpPr txBox="1">
            <a:spLocks noChangeArrowheads="1"/>
          </p:cNvSpPr>
          <p:nvPr/>
        </p:nvSpPr>
        <p:spPr bwMode="auto">
          <a:xfrm>
            <a:off x="119063" y="5526088"/>
            <a:ext cx="292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ES" sz="1000" dirty="0"/>
              <a:t>Cuentas Claras, Estado Transparente</a:t>
            </a:r>
          </a:p>
        </p:txBody>
      </p:sp>
      <p:sp>
        <p:nvSpPr>
          <p:cNvPr id="6" name="12 CuadroTexto"/>
          <p:cNvSpPr txBox="1">
            <a:spLocks noChangeArrowheads="1"/>
          </p:cNvSpPr>
          <p:nvPr/>
        </p:nvSpPr>
        <p:spPr bwMode="auto">
          <a:xfrm>
            <a:off x="7380288" y="5521325"/>
            <a:ext cx="2232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ES" sz="1000" dirty="0"/>
              <a:t>www.contaduria.gov.co</a:t>
            </a:r>
          </a:p>
        </p:txBody>
      </p:sp>
    </p:spTree>
    <p:extLst>
      <p:ext uri="{BB962C8B-B14F-4D97-AF65-F5344CB8AC3E}">
        <p14:creationId xmlns:p14="http://schemas.microsoft.com/office/powerpoint/2010/main" val="375655503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anim calcmode="lin" valueType="num">
                                      <p:cBhvr>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47" presetClass="entr" presetSubtype="0" fill="hold" nodeType="afterEffect">
                                  <p:stCondLst>
                                    <p:cond delay="20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anim calcmode="lin" valueType="num">
                                      <p:cBhvr>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9000"/>
                            </p:stCondLst>
                            <p:childTnLst>
                              <p:par>
                                <p:cTn id="22" presetID="47" presetClass="entr" presetSubtype="0" fill="hold" nodeType="afterEffect">
                                  <p:stCondLst>
                                    <p:cond delay="200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12000"/>
                            </p:stCondLst>
                            <p:childTnLst>
                              <p:par>
                                <p:cTn id="28" presetID="47" presetClass="entr" presetSubtype="0" fill="hold" nodeType="afterEffect">
                                  <p:stCondLst>
                                    <p:cond delay="200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1000"/>
                                        <p:tgtEl>
                                          <p:spTgt spid="4">
                                            <p:txEl>
                                              <p:pRg st="4" end="4"/>
                                            </p:txEl>
                                          </p:spTgt>
                                        </p:tgtEl>
                                      </p:cBhvr>
                                    </p:animEffect>
                                    <p:anim calcmode="lin" valueType="num">
                                      <p:cBhvr>
                                        <p:cTn id="3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15000"/>
                            </p:stCondLst>
                            <p:childTnLst>
                              <p:par>
                                <p:cTn id="34" presetID="42" presetClass="entr" presetSubtype="0" fill="hold" nodeType="afterEffect">
                                  <p:stCondLst>
                                    <p:cond delay="350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19500"/>
                            </p:stCondLst>
                            <p:childTnLst>
                              <p:par>
                                <p:cTn id="40" presetID="42" presetClass="entr" presetSubtype="0" fill="hold" nodeType="afterEffect">
                                  <p:stCondLst>
                                    <p:cond delay="450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25000"/>
                            </p:stCondLst>
                            <p:childTnLst>
                              <p:par>
                                <p:cTn id="46" presetID="42" presetClass="entr" presetSubtype="0" fill="hold" nodeType="afterEffect">
                                  <p:stCondLst>
                                    <p:cond delay="200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427538" y="2190750"/>
            <a:ext cx="4716462" cy="110013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5018088"/>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018088"/>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110163"/>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171582"/>
            <a:ext cx="4320480" cy="1089771"/>
          </a:xfrm>
          <a:prstGeom prst="rect">
            <a:avLst/>
          </a:prstGeom>
        </p:spPr>
        <p:txBody>
          <a:bodyPr/>
          <a:lstStyle>
            <a:lvl1pPr algn="r">
              <a:defRPr sz="3200">
                <a:solidFill>
                  <a:schemeClr val="bg1"/>
                </a:solidFill>
              </a:defRPr>
            </a:lvl1pPr>
          </a:lstStyle>
          <a:p>
            <a:r>
              <a:rPr lang="es-ES"/>
              <a:t>Haga clic para modificar el estilo de título del patrón</a:t>
            </a:r>
            <a:endParaRPr lang="es-ES" dirty="0"/>
          </a:p>
        </p:txBody>
      </p:sp>
      <p:pic>
        <p:nvPicPr>
          <p:cNvPr id="10"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27828353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_Diapositiva despedida">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1113" y="-11113"/>
            <a:ext cx="9151937" cy="571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5725" y="257175"/>
            <a:ext cx="1422400"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0488" y="-11113"/>
            <a:ext cx="2235200" cy="1098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1813" y="268288"/>
            <a:ext cx="630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a:spLocks noChangeArrowheads="1"/>
          </p:cNvSpPr>
          <p:nvPr/>
        </p:nvSpPr>
        <p:spPr bwMode="auto">
          <a:xfrm>
            <a:off x="3081338" y="3044825"/>
            <a:ext cx="1881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 @</a:t>
            </a:r>
            <a:r>
              <a:rPr lang="es-ES" altLang="es-ES" sz="1400" b="1" dirty="0" err="1">
                <a:latin typeface="Calibri" pitchFamily="34" charset="0"/>
                <a:cs typeface="+mn-cs"/>
              </a:rPr>
              <a:t>Contaduria_CGN</a:t>
            </a:r>
            <a:endParaRPr lang="es-ES" altLang="es-ES" sz="1400" b="1" dirty="0">
              <a:latin typeface="Calibri" pitchFamily="34" charset="0"/>
              <a:cs typeface="+mn-cs"/>
            </a:endParaRPr>
          </a:p>
        </p:txBody>
      </p:sp>
      <p:sp>
        <p:nvSpPr>
          <p:cNvPr id="8" name="7 CuadroTexto"/>
          <p:cNvSpPr txBox="1">
            <a:spLocks noChangeArrowheads="1"/>
          </p:cNvSpPr>
          <p:nvPr/>
        </p:nvSpPr>
        <p:spPr bwMode="auto">
          <a:xfrm>
            <a:off x="419100" y="1717675"/>
            <a:ext cx="8285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0" hangingPunct="0">
              <a:spcBef>
                <a:spcPct val="20000"/>
              </a:spcBef>
              <a:defRPr/>
            </a:pPr>
            <a:r>
              <a:rPr lang="es-CO" altLang="es-CO" sz="3200" i="1" dirty="0">
                <a:latin typeface="Calibri" pitchFamily="34" charset="0"/>
              </a:rPr>
              <a:t>“POR PERMITIRNOS HACER PÚBLICO </a:t>
            </a:r>
          </a:p>
        </p:txBody>
      </p:sp>
      <p:sp>
        <p:nvSpPr>
          <p:cNvPr id="9" name="8 CuadroTexto"/>
          <p:cNvSpPr txBox="1"/>
          <p:nvPr/>
        </p:nvSpPr>
        <p:spPr>
          <a:xfrm>
            <a:off x="1542270" y="841276"/>
            <a:ext cx="5991717" cy="110799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fontAlgn="auto" hangingPunct="0">
              <a:spcBef>
                <a:spcPts val="0"/>
              </a:spcBef>
              <a:spcAft>
                <a:spcPts val="0"/>
              </a:spcAft>
              <a:defRPr/>
            </a:pPr>
            <a:r>
              <a:rPr lang="es-CO" sz="6600" kern="0" cap="all" dirty="0">
                <a:ln w="0"/>
                <a:solidFill>
                  <a:schemeClr val="accent1">
                    <a:lumMod val="50000"/>
                  </a:schemeClr>
                </a:solidFill>
                <a:effectLst>
                  <a:outerShdw blurRad="38100" dist="38100" dir="2700000" algn="tl">
                    <a:srgbClr val="000000">
                      <a:alpha val="43137"/>
                    </a:srgbClr>
                  </a:outerShdw>
                  <a:reflection stA="29000" endPos="43000" dir="5400000" sy="-100000" algn="bl" rotWithShape="0"/>
                </a:effectLst>
                <a:latin typeface="Calibri"/>
                <a:cs typeface="+mn-cs"/>
              </a:rPr>
              <a:t>G  r  a  c  i  a  s</a:t>
            </a:r>
          </a:p>
        </p:txBody>
      </p:sp>
      <p:pic>
        <p:nvPicPr>
          <p:cNvPr id="10" name="Picture 4" descr="http://www.ignition-mktg.com/wp-content/uploads/2014/07/Social-Media-Icon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6538" y="4683125"/>
            <a:ext cx="5207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ignition-mktg.com/wp-content/uploads/2014/07/Social-Media-Icon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27300" y="2974975"/>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www.ignition-mktg.com/wp-content/uploads/2014/07/Social-Media-Icon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09900" y="3532188"/>
            <a:ext cx="4937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57738" y="5035550"/>
            <a:ext cx="5572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Rectángulo"/>
          <p:cNvSpPr>
            <a:spLocks noChangeArrowheads="1"/>
          </p:cNvSpPr>
          <p:nvPr/>
        </p:nvSpPr>
        <p:spPr bwMode="auto">
          <a:xfrm>
            <a:off x="3402013" y="2114550"/>
            <a:ext cx="23193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lgn="ctr" eaLnBrk="1" hangingPunct="1">
              <a:defRPr/>
            </a:pPr>
            <a:r>
              <a:rPr lang="es-CO" altLang="es-CO" sz="3200" b="1" i="1" dirty="0">
                <a:latin typeface="Calibri" pitchFamily="34" charset="0"/>
                <a:cs typeface="+mn-cs"/>
              </a:rPr>
              <a:t>LO</a:t>
            </a:r>
            <a:r>
              <a:rPr lang="es-CO" altLang="es-CO" sz="1800" i="1" dirty="0">
                <a:latin typeface="Calibri" pitchFamily="34" charset="0"/>
                <a:cs typeface="+mn-cs"/>
              </a:rPr>
              <a:t> </a:t>
            </a:r>
            <a:r>
              <a:rPr lang="es-CO" altLang="es-CO" sz="3200" b="1" i="1" dirty="0">
                <a:latin typeface="Calibri" pitchFamily="34" charset="0"/>
                <a:cs typeface="+mn-cs"/>
              </a:rPr>
              <a:t>PÚBLICO</a:t>
            </a:r>
            <a:r>
              <a:rPr lang="es-CO" altLang="es-CO" sz="1800" i="1" dirty="0">
                <a:latin typeface="Calibri" pitchFamily="34" charset="0"/>
                <a:cs typeface="+mn-cs"/>
              </a:rPr>
              <a:t> ”</a:t>
            </a:r>
          </a:p>
        </p:txBody>
      </p:sp>
      <p:sp>
        <p:nvSpPr>
          <p:cNvPr id="15" name="15 Rectángulo"/>
          <p:cNvSpPr>
            <a:spLocks noChangeArrowheads="1"/>
          </p:cNvSpPr>
          <p:nvPr/>
        </p:nvSpPr>
        <p:spPr bwMode="auto">
          <a:xfrm>
            <a:off x="3641725" y="3544888"/>
            <a:ext cx="159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err="1">
                <a:latin typeface="Calibri" pitchFamily="34" charset="0"/>
                <a:cs typeface="+mn-cs"/>
              </a:rPr>
              <a:t>CGNOficial</a:t>
            </a:r>
            <a:endParaRPr lang="es-ES" altLang="es-ES" sz="1400" b="1" dirty="0">
              <a:latin typeface="Calibri" pitchFamily="34" charset="0"/>
              <a:cs typeface="+mn-cs"/>
            </a:endParaRPr>
          </a:p>
        </p:txBody>
      </p:sp>
      <p:pic>
        <p:nvPicPr>
          <p:cNvPr id="16" name="Picture 12" descr="http://www.ignition-mktg.com/wp-content/uploads/2014/07/Social-Media-Icon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33763" y="4179888"/>
            <a:ext cx="508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cartagenacaribe.com/images/boton-contactenos.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60438" y="4011613"/>
            <a:ext cx="16684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4 Rectángulo"/>
          <p:cNvSpPr>
            <a:spLocks noChangeArrowheads="1"/>
          </p:cNvSpPr>
          <p:nvPr/>
        </p:nvSpPr>
        <p:spPr bwMode="auto">
          <a:xfrm>
            <a:off x="5435600" y="5173663"/>
            <a:ext cx="24177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contaduriacgn</a:t>
            </a:r>
            <a:endParaRPr lang="es-ES" altLang="es-ES" sz="1400" b="1" dirty="0">
              <a:latin typeface="Calibri" pitchFamily="34" charset="0"/>
              <a:cs typeface="+mn-cs"/>
            </a:endParaRPr>
          </a:p>
        </p:txBody>
      </p:sp>
      <p:sp>
        <p:nvSpPr>
          <p:cNvPr id="19" name="18 Rectángulo"/>
          <p:cNvSpPr>
            <a:spLocks noChangeArrowheads="1"/>
          </p:cNvSpPr>
          <p:nvPr/>
        </p:nvSpPr>
        <p:spPr bwMode="auto">
          <a:xfrm>
            <a:off x="4727575" y="4657725"/>
            <a:ext cx="301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ContaduríaGeneraldelaNaciónCG</a:t>
            </a:r>
            <a:endParaRPr lang="es-ES" altLang="es-ES" sz="1400" b="1" dirty="0">
              <a:latin typeface="Calibri" pitchFamily="34" charset="0"/>
              <a:cs typeface="+mn-cs"/>
            </a:endParaRPr>
          </a:p>
        </p:txBody>
      </p:sp>
      <p:sp>
        <p:nvSpPr>
          <p:cNvPr id="20" name="20 Rectángulo"/>
          <p:cNvSpPr>
            <a:spLocks noChangeArrowheads="1"/>
          </p:cNvSpPr>
          <p:nvPr/>
        </p:nvSpPr>
        <p:spPr bwMode="auto">
          <a:xfrm>
            <a:off x="3941763" y="4157663"/>
            <a:ext cx="325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Contaduría-General-de-la-Nación</a:t>
            </a:r>
          </a:p>
        </p:txBody>
      </p:sp>
      <p:sp>
        <p:nvSpPr>
          <p:cNvPr id="54" name="18 Marcador de texto"/>
          <p:cNvSpPr>
            <a:spLocks noGrp="1"/>
          </p:cNvSpPr>
          <p:nvPr>
            <p:ph type="body" sz="quarter" idx="11"/>
          </p:nvPr>
        </p:nvSpPr>
        <p:spPr>
          <a:xfrm>
            <a:off x="622632" y="2641476"/>
            <a:ext cx="8081631" cy="350838"/>
          </a:xfrm>
          <a:prstGeom prst="rect">
            <a:avLst/>
          </a:prstGeom>
        </p:spPr>
        <p:txBody>
          <a:bodyPr/>
          <a:lstStyle>
            <a:lvl1pPr marL="0" indent="0" algn="ctr">
              <a:buNone/>
              <a:defRPr lang="es-ES" sz="1800" b="0" baseline="0" dirty="0" smtClean="0">
                <a:solidFill>
                  <a:schemeClr val="bg1">
                    <a:lumMod val="50000"/>
                  </a:schemeClr>
                </a:solidFill>
                <a:latin typeface="Sylfaen"/>
                <a:ea typeface="+mn-ea"/>
                <a:cs typeface="+mn-cs"/>
              </a:defRPr>
            </a:lvl1pPr>
            <a:lvl4pPr marL="1371600" indent="0" algn="ctr">
              <a:buNone/>
              <a:defRPr sz="1600"/>
            </a:lvl4pPr>
          </a:lstStyle>
          <a:p>
            <a:pPr lvl="0"/>
            <a:r>
              <a:rPr lang="es-ES"/>
              <a:t>Haga clic para modificar el estilo de texto del patrón</a:t>
            </a:r>
          </a:p>
        </p:txBody>
      </p:sp>
      <p:pic>
        <p:nvPicPr>
          <p:cNvPr id="22" name="21 Imagen"/>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2898001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42" presetClass="entr" presetSubtype="0" fill="hold"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500" fill="hold"/>
                                        <p:tgtEl>
                                          <p:spTgt spid="11"/>
                                        </p:tgtEl>
                                        <p:attrNameLst>
                                          <p:attrName>ppt_w</p:attrName>
                                        </p:attrNameLst>
                                      </p:cBhvr>
                                      <p:tavLst>
                                        <p:tav tm="0">
                                          <p:val>
                                            <p:fltVal val="0"/>
                                          </p:val>
                                        </p:tav>
                                        <p:tav tm="100000">
                                          <p:val>
                                            <p:strVal val="#ppt_w"/>
                                          </p:val>
                                        </p:tav>
                                      </p:tavLst>
                                    </p:anim>
                                    <p:anim calcmode="lin" valueType="num">
                                      <p:cBhvr>
                                        <p:cTn id="24" dur="1500" fill="hold"/>
                                        <p:tgtEl>
                                          <p:spTgt spid="11"/>
                                        </p:tgtEl>
                                        <p:attrNameLst>
                                          <p:attrName>ppt_h</p:attrName>
                                        </p:attrNameLst>
                                      </p:cBhvr>
                                      <p:tavLst>
                                        <p:tav tm="0">
                                          <p:val>
                                            <p:fltVal val="0"/>
                                          </p:val>
                                        </p:tav>
                                        <p:tav tm="100000">
                                          <p:val>
                                            <p:strVal val="#ppt_h"/>
                                          </p:val>
                                        </p:tav>
                                      </p:tavLst>
                                    </p:anim>
                                    <p:anim calcmode="lin" valueType="num">
                                      <p:cBhvr>
                                        <p:cTn id="25" dur="1500" fill="hold"/>
                                        <p:tgtEl>
                                          <p:spTgt spid="11"/>
                                        </p:tgtEl>
                                        <p:attrNameLst>
                                          <p:attrName>style.rotation</p:attrName>
                                        </p:attrNameLst>
                                      </p:cBhvr>
                                      <p:tavLst>
                                        <p:tav tm="0">
                                          <p:val>
                                            <p:fltVal val="360"/>
                                          </p:val>
                                        </p:tav>
                                        <p:tav tm="100000">
                                          <p:val>
                                            <p:fltVal val="0"/>
                                          </p:val>
                                        </p:tav>
                                      </p:tavLst>
                                    </p:anim>
                                    <p:animEffect transition="in" filter="fade">
                                      <p:cBhvr>
                                        <p:cTn id="26" dur="1500"/>
                                        <p:tgtEl>
                                          <p:spTgt spid="11"/>
                                        </p:tgtEl>
                                      </p:cBhvr>
                                    </p:animEffect>
                                  </p:childTnLst>
                                </p:cTn>
                              </p:par>
                            </p:childTnLst>
                          </p:cTn>
                        </p:par>
                        <p:par>
                          <p:cTn id="27" fill="hold">
                            <p:stCondLst>
                              <p:cond delay="6250"/>
                            </p:stCondLst>
                            <p:childTnLst>
                              <p:par>
                                <p:cTn id="28" presetID="49" presetClass="entr" presetSubtype="0" decel="10000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500" fill="hold"/>
                                        <p:tgtEl>
                                          <p:spTgt spid="12"/>
                                        </p:tgtEl>
                                        <p:attrNameLst>
                                          <p:attrName>ppt_w</p:attrName>
                                        </p:attrNameLst>
                                      </p:cBhvr>
                                      <p:tavLst>
                                        <p:tav tm="0">
                                          <p:val>
                                            <p:fltVal val="0"/>
                                          </p:val>
                                        </p:tav>
                                        <p:tav tm="100000">
                                          <p:val>
                                            <p:strVal val="#ppt_w"/>
                                          </p:val>
                                        </p:tav>
                                      </p:tavLst>
                                    </p:anim>
                                    <p:anim calcmode="lin" valueType="num">
                                      <p:cBhvr>
                                        <p:cTn id="31" dur="1500" fill="hold"/>
                                        <p:tgtEl>
                                          <p:spTgt spid="12"/>
                                        </p:tgtEl>
                                        <p:attrNameLst>
                                          <p:attrName>ppt_h</p:attrName>
                                        </p:attrNameLst>
                                      </p:cBhvr>
                                      <p:tavLst>
                                        <p:tav tm="0">
                                          <p:val>
                                            <p:fltVal val="0"/>
                                          </p:val>
                                        </p:tav>
                                        <p:tav tm="100000">
                                          <p:val>
                                            <p:strVal val="#ppt_h"/>
                                          </p:val>
                                        </p:tav>
                                      </p:tavLst>
                                    </p:anim>
                                    <p:anim calcmode="lin" valueType="num">
                                      <p:cBhvr>
                                        <p:cTn id="32" dur="1500" fill="hold"/>
                                        <p:tgtEl>
                                          <p:spTgt spid="12"/>
                                        </p:tgtEl>
                                        <p:attrNameLst>
                                          <p:attrName>style.rotation</p:attrName>
                                        </p:attrNameLst>
                                      </p:cBhvr>
                                      <p:tavLst>
                                        <p:tav tm="0">
                                          <p:val>
                                            <p:fltVal val="360"/>
                                          </p:val>
                                        </p:tav>
                                        <p:tav tm="100000">
                                          <p:val>
                                            <p:fltVal val="0"/>
                                          </p:val>
                                        </p:tav>
                                      </p:tavLst>
                                    </p:anim>
                                    <p:animEffect transition="in" filter="fade">
                                      <p:cBhvr>
                                        <p:cTn id="33" dur="1500"/>
                                        <p:tgtEl>
                                          <p:spTgt spid="12"/>
                                        </p:tgtEl>
                                      </p:cBhvr>
                                    </p:animEffect>
                                  </p:childTnLst>
                                </p:cTn>
                              </p:par>
                            </p:childTnLst>
                          </p:cTn>
                        </p:par>
                        <p:par>
                          <p:cTn id="34" fill="hold">
                            <p:stCondLst>
                              <p:cond delay="7750"/>
                            </p:stCondLst>
                            <p:childTnLst>
                              <p:par>
                                <p:cTn id="35" presetID="49" presetClass="entr" presetSubtype="0" decel="10000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500" fill="hold"/>
                                        <p:tgtEl>
                                          <p:spTgt spid="16"/>
                                        </p:tgtEl>
                                        <p:attrNameLst>
                                          <p:attrName>ppt_w</p:attrName>
                                        </p:attrNameLst>
                                      </p:cBhvr>
                                      <p:tavLst>
                                        <p:tav tm="0">
                                          <p:val>
                                            <p:fltVal val="0"/>
                                          </p:val>
                                        </p:tav>
                                        <p:tav tm="100000">
                                          <p:val>
                                            <p:strVal val="#ppt_w"/>
                                          </p:val>
                                        </p:tav>
                                      </p:tavLst>
                                    </p:anim>
                                    <p:anim calcmode="lin" valueType="num">
                                      <p:cBhvr>
                                        <p:cTn id="38" dur="1500" fill="hold"/>
                                        <p:tgtEl>
                                          <p:spTgt spid="16"/>
                                        </p:tgtEl>
                                        <p:attrNameLst>
                                          <p:attrName>ppt_h</p:attrName>
                                        </p:attrNameLst>
                                      </p:cBhvr>
                                      <p:tavLst>
                                        <p:tav tm="0">
                                          <p:val>
                                            <p:fltVal val="0"/>
                                          </p:val>
                                        </p:tav>
                                        <p:tav tm="100000">
                                          <p:val>
                                            <p:strVal val="#ppt_h"/>
                                          </p:val>
                                        </p:tav>
                                      </p:tavLst>
                                    </p:anim>
                                    <p:anim calcmode="lin" valueType="num">
                                      <p:cBhvr>
                                        <p:cTn id="39" dur="1500" fill="hold"/>
                                        <p:tgtEl>
                                          <p:spTgt spid="16"/>
                                        </p:tgtEl>
                                        <p:attrNameLst>
                                          <p:attrName>style.rotation</p:attrName>
                                        </p:attrNameLst>
                                      </p:cBhvr>
                                      <p:tavLst>
                                        <p:tav tm="0">
                                          <p:val>
                                            <p:fltVal val="360"/>
                                          </p:val>
                                        </p:tav>
                                        <p:tav tm="100000">
                                          <p:val>
                                            <p:fltVal val="0"/>
                                          </p:val>
                                        </p:tav>
                                      </p:tavLst>
                                    </p:anim>
                                    <p:animEffect transition="in" filter="fade">
                                      <p:cBhvr>
                                        <p:cTn id="40" dur="1500"/>
                                        <p:tgtEl>
                                          <p:spTgt spid="16"/>
                                        </p:tgtEl>
                                      </p:cBhvr>
                                    </p:animEffect>
                                  </p:childTnLst>
                                </p:cTn>
                              </p:par>
                            </p:childTnLst>
                          </p:cTn>
                        </p:par>
                        <p:par>
                          <p:cTn id="41" fill="hold">
                            <p:stCondLst>
                              <p:cond delay="9250"/>
                            </p:stCondLst>
                            <p:childTnLst>
                              <p:par>
                                <p:cTn id="42" presetID="49" presetClass="entr" presetSubtype="0" decel="10000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500" fill="hold"/>
                                        <p:tgtEl>
                                          <p:spTgt spid="10"/>
                                        </p:tgtEl>
                                        <p:attrNameLst>
                                          <p:attrName>ppt_w</p:attrName>
                                        </p:attrNameLst>
                                      </p:cBhvr>
                                      <p:tavLst>
                                        <p:tav tm="0">
                                          <p:val>
                                            <p:fltVal val="0"/>
                                          </p:val>
                                        </p:tav>
                                        <p:tav tm="100000">
                                          <p:val>
                                            <p:strVal val="#ppt_w"/>
                                          </p:val>
                                        </p:tav>
                                      </p:tavLst>
                                    </p:anim>
                                    <p:anim calcmode="lin" valueType="num">
                                      <p:cBhvr>
                                        <p:cTn id="45" dur="1500" fill="hold"/>
                                        <p:tgtEl>
                                          <p:spTgt spid="10"/>
                                        </p:tgtEl>
                                        <p:attrNameLst>
                                          <p:attrName>ppt_h</p:attrName>
                                        </p:attrNameLst>
                                      </p:cBhvr>
                                      <p:tavLst>
                                        <p:tav tm="0">
                                          <p:val>
                                            <p:fltVal val="0"/>
                                          </p:val>
                                        </p:tav>
                                        <p:tav tm="100000">
                                          <p:val>
                                            <p:strVal val="#ppt_h"/>
                                          </p:val>
                                        </p:tav>
                                      </p:tavLst>
                                    </p:anim>
                                    <p:anim calcmode="lin" valueType="num">
                                      <p:cBhvr>
                                        <p:cTn id="46" dur="1500" fill="hold"/>
                                        <p:tgtEl>
                                          <p:spTgt spid="10"/>
                                        </p:tgtEl>
                                        <p:attrNameLst>
                                          <p:attrName>style.rotation</p:attrName>
                                        </p:attrNameLst>
                                      </p:cBhvr>
                                      <p:tavLst>
                                        <p:tav tm="0">
                                          <p:val>
                                            <p:fltVal val="360"/>
                                          </p:val>
                                        </p:tav>
                                        <p:tav tm="100000">
                                          <p:val>
                                            <p:fltVal val="0"/>
                                          </p:val>
                                        </p:tav>
                                      </p:tavLst>
                                    </p:anim>
                                    <p:animEffect transition="in" filter="fade">
                                      <p:cBhvr>
                                        <p:cTn id="47" dur="1500"/>
                                        <p:tgtEl>
                                          <p:spTgt spid="10"/>
                                        </p:tgtEl>
                                      </p:cBhvr>
                                    </p:animEffect>
                                  </p:childTnLst>
                                </p:cTn>
                              </p:par>
                            </p:childTnLst>
                          </p:cTn>
                        </p:par>
                        <p:par>
                          <p:cTn id="48" fill="hold">
                            <p:stCondLst>
                              <p:cond delay="10750"/>
                            </p:stCondLst>
                            <p:childTnLst>
                              <p:par>
                                <p:cTn id="49" presetID="49" presetClass="entr" presetSubtype="0" decel="10000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500" fill="hold"/>
                                        <p:tgtEl>
                                          <p:spTgt spid="13"/>
                                        </p:tgtEl>
                                        <p:attrNameLst>
                                          <p:attrName>ppt_w</p:attrName>
                                        </p:attrNameLst>
                                      </p:cBhvr>
                                      <p:tavLst>
                                        <p:tav tm="0">
                                          <p:val>
                                            <p:fltVal val="0"/>
                                          </p:val>
                                        </p:tav>
                                        <p:tav tm="100000">
                                          <p:val>
                                            <p:strVal val="#ppt_w"/>
                                          </p:val>
                                        </p:tav>
                                      </p:tavLst>
                                    </p:anim>
                                    <p:anim calcmode="lin" valueType="num">
                                      <p:cBhvr>
                                        <p:cTn id="52" dur="1500" fill="hold"/>
                                        <p:tgtEl>
                                          <p:spTgt spid="13"/>
                                        </p:tgtEl>
                                        <p:attrNameLst>
                                          <p:attrName>ppt_h</p:attrName>
                                        </p:attrNameLst>
                                      </p:cBhvr>
                                      <p:tavLst>
                                        <p:tav tm="0">
                                          <p:val>
                                            <p:fltVal val="0"/>
                                          </p:val>
                                        </p:tav>
                                        <p:tav tm="100000">
                                          <p:val>
                                            <p:strVal val="#ppt_h"/>
                                          </p:val>
                                        </p:tav>
                                      </p:tavLst>
                                    </p:anim>
                                    <p:anim calcmode="lin" valueType="num">
                                      <p:cBhvr>
                                        <p:cTn id="53" dur="1500" fill="hold"/>
                                        <p:tgtEl>
                                          <p:spTgt spid="13"/>
                                        </p:tgtEl>
                                        <p:attrNameLst>
                                          <p:attrName>style.rotation</p:attrName>
                                        </p:attrNameLst>
                                      </p:cBhvr>
                                      <p:tavLst>
                                        <p:tav tm="0">
                                          <p:val>
                                            <p:fltVal val="360"/>
                                          </p:val>
                                        </p:tav>
                                        <p:tav tm="100000">
                                          <p:val>
                                            <p:fltVal val="0"/>
                                          </p:val>
                                        </p:tav>
                                      </p:tavLst>
                                    </p:anim>
                                    <p:animEffect transition="in" filter="fade">
                                      <p:cBhvr>
                                        <p:cTn id="54" dur="1500"/>
                                        <p:tgtEl>
                                          <p:spTgt spid="13"/>
                                        </p:tgtEl>
                                      </p:cBhvr>
                                    </p:animEffect>
                                  </p:childTnLst>
                                </p:cTn>
                              </p:par>
                            </p:childTnLst>
                          </p:cTn>
                        </p:par>
                        <p:par>
                          <p:cTn id="55" fill="hold">
                            <p:stCondLst>
                              <p:cond delay="12250"/>
                            </p:stCondLst>
                            <p:childTnLst>
                              <p:par>
                                <p:cTn id="56" presetID="49" presetClass="entr" presetSubtype="0" decel="10000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 calcmode="lin" valueType="num">
                                      <p:cBhvr>
                                        <p:cTn id="60" dur="500" fill="hold"/>
                                        <p:tgtEl>
                                          <p:spTgt spid="7"/>
                                        </p:tgtEl>
                                        <p:attrNameLst>
                                          <p:attrName>style.rotation</p:attrName>
                                        </p:attrNameLst>
                                      </p:cBhvr>
                                      <p:tavLst>
                                        <p:tav tm="0">
                                          <p:val>
                                            <p:fltVal val="360"/>
                                          </p:val>
                                        </p:tav>
                                        <p:tav tm="100000">
                                          <p:val>
                                            <p:fltVal val="0"/>
                                          </p:val>
                                        </p:tav>
                                      </p:tavLst>
                                    </p:anim>
                                    <p:animEffect transition="in" filter="fade">
                                      <p:cBhvr>
                                        <p:cTn id="61" dur="500"/>
                                        <p:tgtEl>
                                          <p:spTgt spid="7"/>
                                        </p:tgtEl>
                                      </p:cBhvr>
                                    </p:animEffect>
                                  </p:childTnLst>
                                </p:cTn>
                              </p:par>
                            </p:childTnLst>
                          </p:cTn>
                        </p:par>
                        <p:par>
                          <p:cTn id="62" fill="hold">
                            <p:stCondLst>
                              <p:cond delay="12750"/>
                            </p:stCondLst>
                            <p:childTnLst>
                              <p:par>
                                <p:cTn id="63" presetID="49" presetClass="entr" presetSubtype="0" decel="10000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 calcmode="lin" valueType="num">
                                      <p:cBhvr>
                                        <p:cTn id="67" dur="500" fill="hold"/>
                                        <p:tgtEl>
                                          <p:spTgt spid="15"/>
                                        </p:tgtEl>
                                        <p:attrNameLst>
                                          <p:attrName>style.rotation</p:attrName>
                                        </p:attrNameLst>
                                      </p:cBhvr>
                                      <p:tavLst>
                                        <p:tav tm="0">
                                          <p:val>
                                            <p:fltVal val="360"/>
                                          </p:val>
                                        </p:tav>
                                        <p:tav tm="100000">
                                          <p:val>
                                            <p:fltVal val="0"/>
                                          </p:val>
                                        </p:tav>
                                      </p:tavLst>
                                    </p:anim>
                                    <p:animEffect transition="in" filter="fade">
                                      <p:cBhvr>
                                        <p:cTn id="68" dur="500"/>
                                        <p:tgtEl>
                                          <p:spTgt spid="15"/>
                                        </p:tgtEl>
                                      </p:cBhvr>
                                    </p:animEffect>
                                  </p:childTnLst>
                                </p:cTn>
                              </p:par>
                            </p:childTnLst>
                          </p:cTn>
                        </p:par>
                        <p:par>
                          <p:cTn id="69" fill="hold">
                            <p:stCondLst>
                              <p:cond delay="13250"/>
                            </p:stCondLst>
                            <p:childTnLst>
                              <p:par>
                                <p:cTn id="70" presetID="49" presetClass="entr" presetSubtype="0" decel="10000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 calcmode="lin" valueType="num">
                                      <p:cBhvr>
                                        <p:cTn id="74" dur="500" fill="hold"/>
                                        <p:tgtEl>
                                          <p:spTgt spid="20"/>
                                        </p:tgtEl>
                                        <p:attrNameLst>
                                          <p:attrName>style.rotation</p:attrName>
                                        </p:attrNameLst>
                                      </p:cBhvr>
                                      <p:tavLst>
                                        <p:tav tm="0">
                                          <p:val>
                                            <p:fltVal val="360"/>
                                          </p:val>
                                        </p:tav>
                                        <p:tav tm="100000">
                                          <p:val>
                                            <p:fltVal val="0"/>
                                          </p:val>
                                        </p:tav>
                                      </p:tavLst>
                                    </p:anim>
                                    <p:animEffect transition="in" filter="fade">
                                      <p:cBhvr>
                                        <p:cTn id="75" dur="500"/>
                                        <p:tgtEl>
                                          <p:spTgt spid="20"/>
                                        </p:tgtEl>
                                      </p:cBhvr>
                                    </p:animEffect>
                                  </p:childTnLst>
                                </p:cTn>
                              </p:par>
                            </p:childTnLst>
                          </p:cTn>
                        </p:par>
                        <p:par>
                          <p:cTn id="76" fill="hold">
                            <p:stCondLst>
                              <p:cond delay="13750"/>
                            </p:stCondLst>
                            <p:childTnLst>
                              <p:par>
                                <p:cTn id="77" presetID="49" presetClass="entr" presetSubtype="0" decel="10000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 calcmode="lin" valueType="num">
                                      <p:cBhvr>
                                        <p:cTn id="81" dur="500" fill="hold"/>
                                        <p:tgtEl>
                                          <p:spTgt spid="19"/>
                                        </p:tgtEl>
                                        <p:attrNameLst>
                                          <p:attrName>style.rotation</p:attrName>
                                        </p:attrNameLst>
                                      </p:cBhvr>
                                      <p:tavLst>
                                        <p:tav tm="0">
                                          <p:val>
                                            <p:fltVal val="360"/>
                                          </p:val>
                                        </p:tav>
                                        <p:tav tm="100000">
                                          <p:val>
                                            <p:fltVal val="0"/>
                                          </p:val>
                                        </p:tav>
                                      </p:tavLst>
                                    </p:anim>
                                    <p:animEffect transition="in" filter="fade">
                                      <p:cBhvr>
                                        <p:cTn id="82" dur="500"/>
                                        <p:tgtEl>
                                          <p:spTgt spid="19"/>
                                        </p:tgtEl>
                                      </p:cBhvr>
                                    </p:animEffect>
                                  </p:childTnLst>
                                </p:cTn>
                              </p:par>
                            </p:childTnLst>
                          </p:cTn>
                        </p:par>
                        <p:par>
                          <p:cTn id="83" fill="hold">
                            <p:stCondLst>
                              <p:cond delay="14250"/>
                            </p:stCondLst>
                            <p:childTnLst>
                              <p:par>
                                <p:cTn id="84" presetID="49" presetClass="entr" presetSubtype="0" decel="100000"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 calcmode="lin" valueType="num">
                                      <p:cBhvr>
                                        <p:cTn id="88" dur="500" fill="hold"/>
                                        <p:tgtEl>
                                          <p:spTgt spid="18"/>
                                        </p:tgtEl>
                                        <p:attrNameLst>
                                          <p:attrName>style.rotation</p:attrName>
                                        </p:attrNameLst>
                                      </p:cBhvr>
                                      <p:tavLst>
                                        <p:tav tm="0">
                                          <p:val>
                                            <p:fltVal val="360"/>
                                          </p:val>
                                        </p:tav>
                                        <p:tav tm="100000">
                                          <p:val>
                                            <p:fltVal val="0"/>
                                          </p:val>
                                        </p:tav>
                                      </p:tavLst>
                                    </p:anim>
                                    <p:animEffect transition="in" filter="fade">
                                      <p:cBhvr>
                                        <p:cTn id="8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P spid="20" grpId="0"/>
    </p:bldLst>
  </p:timing>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2 Rectángulo"/>
          <p:cNvSpPr/>
          <p:nvPr userDrawn="1"/>
        </p:nvSpPr>
        <p:spPr bwMode="auto">
          <a:xfrm>
            <a:off x="0" y="0"/>
            <a:ext cx="9144000" cy="5715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dirty="0">
              <a:ln>
                <a:noFill/>
              </a:ln>
              <a:solidFill>
                <a:schemeClr val="tx1"/>
              </a:solidFill>
              <a:effectLst/>
              <a:latin typeface="Times New Roman" pitchFamily="18" charset="0"/>
            </a:endParaRPr>
          </a:p>
        </p:txBody>
      </p:sp>
      <p:pic>
        <p:nvPicPr>
          <p:cNvPr id="2" name="1 Imagen"/>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85750"/>
            <a:ext cx="9144000" cy="5143500"/>
          </a:xfrm>
          <a:prstGeom prst="rect">
            <a:avLst/>
          </a:prstGeom>
        </p:spPr>
      </p:pic>
    </p:spTree>
    <p:extLst>
      <p:ext uri="{BB962C8B-B14F-4D97-AF65-F5344CB8AC3E}">
        <p14:creationId xmlns:p14="http://schemas.microsoft.com/office/powerpoint/2010/main" val="35798893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ult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929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36513" y="2201863"/>
            <a:ext cx="9180513"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sp>
        <p:nvSpPr>
          <p:cNvPr id="5" name="4 CuadroTexto"/>
          <p:cNvSpPr txBox="1"/>
          <p:nvPr/>
        </p:nvSpPr>
        <p:spPr>
          <a:xfrm>
            <a:off x="1643063" y="4298950"/>
            <a:ext cx="6259512" cy="44608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spcBef>
                <a:spcPct val="20000"/>
              </a:spcBef>
              <a:defRPr/>
            </a:pPr>
            <a:endParaRPr lang="es-CO" b="1" cap="all" dirty="0">
              <a:ln w="0"/>
              <a:solidFill>
                <a:schemeClr val="accent1">
                  <a:lumMod val="50000"/>
                </a:schemeClr>
              </a:solidFill>
              <a:effectLst>
                <a:reflection blurRad="12700" stA="50000" endPos="50000" dist="5000" dir="5400000" sy="-100000" rotWithShape="0"/>
              </a:effectLst>
              <a:cs typeface="+mn-cs"/>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84228" y="2137420"/>
            <a:ext cx="8280260" cy="1124686"/>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000">
                <a:solidFill>
                  <a:schemeClr val="bg1"/>
                </a:solidFill>
                <a:effectLst>
                  <a:outerShdw blurRad="38100" dist="38100" dir="2700000" algn="tl">
                    <a:srgbClr val="000000">
                      <a:alpha val="43137"/>
                    </a:srgbClr>
                  </a:outerShdw>
                </a:effectLst>
              </a:defRPr>
            </a:lvl1pPr>
          </a:lstStyle>
          <a:p>
            <a:r>
              <a:rPr lang="es-ES"/>
              <a:t>Haga clic para modificar el estilo de título del patrón</a:t>
            </a:r>
            <a:endParaRPr lang="es-ES" dirty="0"/>
          </a:p>
        </p:txBody>
      </p:sp>
      <p:pic>
        <p:nvPicPr>
          <p:cNvPr id="10"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223720537"/>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427538" y="2190750"/>
            <a:ext cx="4716462" cy="110013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5018088"/>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018088"/>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110163"/>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171582"/>
            <a:ext cx="4320480" cy="1089771"/>
          </a:xfrm>
          <a:prstGeom prst="rect">
            <a:avLst/>
          </a:prstGeom>
        </p:spPr>
        <p:txBody>
          <a:bodyPr/>
          <a:lstStyle>
            <a:lvl1pPr algn="r">
              <a:defRPr sz="3200">
                <a:solidFill>
                  <a:schemeClr val="bg1"/>
                </a:solidFill>
              </a:defRPr>
            </a:lvl1pPr>
          </a:lstStyle>
          <a:p>
            <a:r>
              <a:rPr lang="es-ES"/>
              <a:t>Haga clic para modificar el estilo de título del patrón</a:t>
            </a:r>
            <a:endParaRPr lang="es-ES" dirty="0"/>
          </a:p>
        </p:txBody>
      </p:sp>
      <p:pic>
        <p:nvPicPr>
          <p:cNvPr id="9"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2460359996"/>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2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0124" y="-44649"/>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2497138"/>
            <a:ext cx="2070100"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800" dirty="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2195736" y="157427"/>
            <a:ext cx="6697439"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2617473"/>
            <a:ext cx="1720850" cy="738767"/>
          </a:xfrm>
          <a:prstGeom prst="rect">
            <a:avLst/>
          </a:prstGeom>
        </p:spPr>
        <p:txBody>
          <a:bodyPr/>
          <a:lstStyle>
            <a:lvl1pPr algn="ctr">
              <a:defRPr sz="1800" baseline="0">
                <a:solidFill>
                  <a:schemeClr val="bg1"/>
                </a:solidFill>
              </a:defRPr>
            </a:lvl1pPr>
          </a:lstStyle>
          <a:p>
            <a:r>
              <a:rPr lang="es-ES"/>
              <a:t>Haga clic para modificar el estilo de título del patrón</a:t>
            </a:r>
            <a:endParaRPr lang="es-ES" dirty="0"/>
          </a:p>
        </p:txBody>
      </p:sp>
      <p:pic>
        <p:nvPicPr>
          <p:cNvPr id="10"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650998775"/>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4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04850"/>
            <a:ext cx="4641850" cy="4206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31597" y="1537354"/>
            <a:ext cx="4572000" cy="3540001"/>
          </a:xfrm>
          <a:prstGeom prst="rect">
            <a:avLst/>
          </a:prstGeom>
        </p:spPr>
        <p:txBody>
          <a:bodyPr/>
          <a:lstStyle/>
          <a:p>
            <a:pPr lvl="0"/>
            <a:r>
              <a:rPr lang="es-ES" noProof="0" dirty="0"/>
              <a:t>Haga clic en el icono para agregar una imagen</a:t>
            </a:r>
          </a:p>
        </p:txBody>
      </p:sp>
      <p:sp>
        <p:nvSpPr>
          <p:cNvPr id="16" name="15 Marcador de texto"/>
          <p:cNvSpPr>
            <a:spLocks noGrp="1"/>
          </p:cNvSpPr>
          <p:nvPr>
            <p:ph type="body" sz="quarter" idx="18"/>
          </p:nvPr>
        </p:nvSpPr>
        <p:spPr>
          <a:xfrm>
            <a:off x="4788025" y="157428"/>
            <a:ext cx="4105151"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696246"/>
            <a:ext cx="4553257" cy="541075"/>
          </a:xfrm>
          <a:prstGeom prst="rect">
            <a:avLst/>
          </a:prstGeom>
        </p:spPr>
        <p:txBody>
          <a:bodyPr/>
          <a:lstStyle>
            <a:lvl1pPr algn="l">
              <a:defRPr sz="20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1" y="1297782"/>
            <a:ext cx="3965203" cy="119558"/>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pic>
        <p:nvPicPr>
          <p:cNvPr id="12"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314843068"/>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dirty="0"/>
              <a:t>Haga clic en el icono para agregar una imagen</a:t>
            </a:r>
          </a:p>
        </p:txBody>
      </p:sp>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43C90015-E53F-4BB5-B32F-A8BBF929A985}" type="slidenum">
              <a:rPr lang="es-ES_tradnl" smtClean="0"/>
              <a:pPr>
                <a:defRPr/>
              </a:pPr>
              <a:t>‹Nº›</a:t>
            </a:fld>
            <a:endParaRPr lang="es-ES_tradnl" dirty="0"/>
          </a:p>
        </p:txBody>
      </p:sp>
      <p:pic>
        <p:nvPicPr>
          <p:cNvPr id="11"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616655186"/>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4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4" y="1117865"/>
            <a:ext cx="8885237" cy="3959489"/>
          </a:xfrm>
          <a:prstGeom prst="rect">
            <a:avLst/>
          </a:prstGeom>
        </p:spPr>
        <p:txBody>
          <a:bodyPr/>
          <a:lstStyle/>
          <a:p>
            <a:pPr lvl="0"/>
            <a:r>
              <a:rPr lang="es-ES" noProof="0" dirty="0"/>
              <a:t>Haga clic en el icono para agregar un elemento gráfico SmartArt</a:t>
            </a:r>
          </a:p>
        </p:txBody>
      </p:sp>
      <p:sp>
        <p:nvSpPr>
          <p:cNvPr id="7" name="6 Marcador de texto"/>
          <p:cNvSpPr>
            <a:spLocks noGrp="1"/>
          </p:cNvSpPr>
          <p:nvPr>
            <p:ph type="body" sz="quarter" idx="14"/>
          </p:nvPr>
        </p:nvSpPr>
        <p:spPr>
          <a:xfrm>
            <a:off x="150813" y="5119688"/>
            <a:ext cx="5448300" cy="177767"/>
          </a:xfrm>
          <a:prstGeom prst="rect">
            <a:avLst/>
          </a:prstGeom>
        </p:spPr>
        <p:txBody>
          <a:bodyPr/>
          <a:lstStyle>
            <a:lvl1pPr marL="0" indent="0">
              <a:buNone/>
              <a:defRPr sz="1200" baseline="0">
                <a:solidFill>
                  <a:schemeClr val="bg1">
                    <a:lumMod val="50000"/>
                  </a:schemeClr>
                </a:solidFill>
              </a:defRPr>
            </a:lvl1pPr>
            <a:lvl2pPr>
              <a:defRPr sz="1100">
                <a:solidFill>
                  <a:schemeClr val="bg1">
                    <a:lumMod val="50000"/>
                  </a:schemeClr>
                </a:solidFill>
              </a:defRPr>
            </a:lvl2pPr>
            <a:lvl3pPr>
              <a:defRPr sz="105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es-ES"/>
              <a:t>Haga clic para modificar el estilo de texto del patrón</a:t>
            </a:r>
          </a:p>
        </p:txBody>
      </p:sp>
      <p:sp>
        <p:nvSpPr>
          <p:cNvPr id="11" name="16 Marcador de número de diapositiva"/>
          <p:cNvSpPr>
            <a:spLocks noGrp="1"/>
          </p:cNvSpPr>
          <p:nvPr>
            <p:ph type="sldNum" sz="quarter" idx="15"/>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2726CD8E-2BE6-470A-9FB2-8B6638B65506}" type="slidenum">
              <a:rPr lang="es-ES_tradnl" smtClean="0"/>
              <a:pPr>
                <a:defRPr/>
              </a:pPr>
              <a:t>‹Nº›</a:t>
            </a:fld>
            <a:endParaRPr lang="es-ES_tradnl" dirty="0"/>
          </a:p>
        </p:txBody>
      </p:sp>
      <p:pic>
        <p:nvPicPr>
          <p:cNvPr id="12"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1579265206"/>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5_Diapositiva Gráficos">
    <p:spTree>
      <p:nvGrpSpPr>
        <p:cNvPr id="1" name=""/>
        <p:cNvGrpSpPr/>
        <p:nvPr/>
      </p:nvGrpSpPr>
      <p:grpSpPr>
        <a:xfrm>
          <a:off x="0" y="0"/>
          <a:ext cx="0" cy="0"/>
          <a:chOff x="0" y="0"/>
          <a:chExt cx="0" cy="0"/>
        </a:xfrm>
      </p:grpSpPr>
      <p:sp>
        <p:nvSpPr>
          <p:cNvPr id="2" name="1 Rectángulo"/>
          <p:cNvSpPr/>
          <p:nvPr/>
        </p:nvSpPr>
        <p:spPr>
          <a:xfrm>
            <a:off x="0" y="2376488"/>
            <a:ext cx="9144000" cy="322103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spcBef>
                <a:spcPct val="20000"/>
              </a:spcBef>
              <a:defRPr/>
            </a:pPr>
            <a:endParaRPr lang="es-ES" dirty="0"/>
          </a:p>
        </p:txBody>
      </p:sp>
      <p:pic>
        <p:nvPicPr>
          <p:cNvPr id="3" name="Picture 2" descr="F:\CONTADURIA\CONTADURIA 2015\4. ABRIL\SERVICIO EN LINEA\servicios en linea 1-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51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a:spLocks noChangeArrowheads="1"/>
          </p:cNvSpPr>
          <p:nvPr/>
        </p:nvSpPr>
        <p:spPr bwMode="auto">
          <a:xfrm>
            <a:off x="468313" y="2417763"/>
            <a:ext cx="8424862"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800" dirty="0">
                <a:solidFill>
                  <a:schemeClr val="bg1"/>
                </a:solidFill>
                <a:latin typeface="Calibri Light" pitchFamily="34" charset="0"/>
              </a:rPr>
              <a:t>1. Boletín de Deudores Morosos del Estado (BDME)</a:t>
            </a:r>
          </a:p>
          <a:p>
            <a:r>
              <a:rPr lang="es-ES" altLang="es-CO" sz="1800" dirty="0">
                <a:solidFill>
                  <a:schemeClr val="bg1"/>
                </a:solidFill>
                <a:latin typeface="Calibri Light" pitchFamily="34" charset="0"/>
              </a:rPr>
              <a:t>2. Información financiera, económica, social y ambiental</a:t>
            </a:r>
          </a:p>
          <a:p>
            <a:r>
              <a:rPr lang="es-ES" altLang="es-CO" sz="1800" dirty="0">
                <a:solidFill>
                  <a:schemeClr val="bg1"/>
                </a:solidFill>
                <a:latin typeface="Calibri Light" pitchFamily="34" charset="0"/>
              </a:rPr>
              <a:t>3. Normatividad contable pública</a:t>
            </a:r>
          </a:p>
          <a:p>
            <a:r>
              <a:rPr lang="es-ES" altLang="es-CO" sz="1800" dirty="0">
                <a:solidFill>
                  <a:schemeClr val="bg1"/>
                </a:solidFill>
                <a:latin typeface="Calibri Light" pitchFamily="34" charset="0"/>
              </a:rPr>
              <a:t>4. Asistencia y apoyo técnico</a:t>
            </a:r>
          </a:p>
          <a:p>
            <a:r>
              <a:rPr lang="es-ES" altLang="es-CO" sz="1800" dirty="0">
                <a:solidFill>
                  <a:schemeClr val="bg1"/>
                </a:solidFill>
                <a:latin typeface="Calibri Light" pitchFamily="34" charset="0"/>
              </a:rPr>
              <a:t>5. Solicitud de asignación de código institucional para el envío de la información financiera, económica, social y ambiental</a:t>
            </a:r>
          </a:p>
          <a:p>
            <a:r>
              <a:rPr lang="es-ES" altLang="es-CO" sz="1800" dirty="0">
                <a:solidFill>
                  <a:schemeClr val="bg1"/>
                </a:solidFill>
                <a:latin typeface="Calibri Light" pitchFamily="34" charset="0"/>
              </a:rPr>
              <a:t>6. Constancias de remisión e inclusión de la información financiera, económica social y ambiental de las entidades en la base de datos de la Contaduría General de la Nación</a:t>
            </a:r>
          </a:p>
          <a:p>
            <a:r>
              <a:rPr lang="es-ES" altLang="es-CO" sz="1800" dirty="0">
                <a:solidFill>
                  <a:schemeClr val="bg1"/>
                </a:solidFill>
                <a:latin typeface="Calibri Light" pitchFamily="34" charset="0"/>
              </a:rPr>
              <a:t>7. Emisión de conceptos y soluciones de consultas</a:t>
            </a:r>
          </a:p>
          <a:p>
            <a:r>
              <a:rPr lang="es-ES" altLang="es-CO" sz="1800" dirty="0">
                <a:solidFill>
                  <a:schemeClr val="bg1"/>
                </a:solidFill>
                <a:latin typeface="Calibri Light" pitchFamily="34" charset="0"/>
              </a:rPr>
              <a:t>8. Solicitudes específicas de capacitación</a:t>
            </a:r>
          </a:p>
        </p:txBody>
      </p:sp>
      <p:sp>
        <p:nvSpPr>
          <p:cNvPr id="5" name="11 CuadroTexto"/>
          <p:cNvSpPr txBox="1">
            <a:spLocks noChangeArrowheads="1"/>
          </p:cNvSpPr>
          <p:nvPr/>
        </p:nvSpPr>
        <p:spPr bwMode="auto">
          <a:xfrm>
            <a:off x="119063" y="5526088"/>
            <a:ext cx="292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000" dirty="0"/>
              <a:t>Cuentas Claras, Estado Transparente</a:t>
            </a:r>
          </a:p>
        </p:txBody>
      </p:sp>
      <p:sp>
        <p:nvSpPr>
          <p:cNvPr id="6" name="12 CuadroTexto"/>
          <p:cNvSpPr txBox="1">
            <a:spLocks noChangeArrowheads="1"/>
          </p:cNvSpPr>
          <p:nvPr/>
        </p:nvSpPr>
        <p:spPr bwMode="auto">
          <a:xfrm>
            <a:off x="7380288" y="5521325"/>
            <a:ext cx="2232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000" dirty="0"/>
              <a:t>www.contaduria.gov.co</a:t>
            </a:r>
          </a:p>
        </p:txBody>
      </p:sp>
    </p:spTree>
    <p:extLst>
      <p:ext uri="{BB962C8B-B14F-4D97-AF65-F5344CB8AC3E}">
        <p14:creationId xmlns:p14="http://schemas.microsoft.com/office/powerpoint/2010/main" val="3389536581"/>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anim calcmode="lin" valueType="num">
                                      <p:cBhvr>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47" presetClass="entr" presetSubtype="0" fill="hold" nodeType="afterEffect">
                                  <p:stCondLst>
                                    <p:cond delay="20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anim calcmode="lin" valueType="num">
                                      <p:cBhvr>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9000"/>
                            </p:stCondLst>
                            <p:childTnLst>
                              <p:par>
                                <p:cTn id="22" presetID="47" presetClass="entr" presetSubtype="0" fill="hold" nodeType="afterEffect">
                                  <p:stCondLst>
                                    <p:cond delay="200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12000"/>
                            </p:stCondLst>
                            <p:childTnLst>
                              <p:par>
                                <p:cTn id="28" presetID="47" presetClass="entr" presetSubtype="0" fill="hold" nodeType="afterEffect">
                                  <p:stCondLst>
                                    <p:cond delay="200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1000"/>
                                        <p:tgtEl>
                                          <p:spTgt spid="4">
                                            <p:txEl>
                                              <p:pRg st="4" end="4"/>
                                            </p:txEl>
                                          </p:spTgt>
                                        </p:tgtEl>
                                      </p:cBhvr>
                                    </p:animEffect>
                                    <p:anim calcmode="lin" valueType="num">
                                      <p:cBhvr>
                                        <p:cTn id="3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15000"/>
                            </p:stCondLst>
                            <p:childTnLst>
                              <p:par>
                                <p:cTn id="34" presetID="42" presetClass="entr" presetSubtype="0" fill="hold" nodeType="afterEffect">
                                  <p:stCondLst>
                                    <p:cond delay="350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19500"/>
                            </p:stCondLst>
                            <p:childTnLst>
                              <p:par>
                                <p:cTn id="40" presetID="42" presetClass="entr" presetSubtype="0" fill="hold" nodeType="afterEffect">
                                  <p:stCondLst>
                                    <p:cond delay="450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25000"/>
                            </p:stCondLst>
                            <p:childTnLst>
                              <p:par>
                                <p:cTn id="46" presetID="42" presetClass="entr" presetSubtype="0" fill="hold" nodeType="afterEffect">
                                  <p:stCondLst>
                                    <p:cond delay="200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2497138"/>
            <a:ext cx="2070100"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800" dirty="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2195736" y="157427"/>
            <a:ext cx="6697439"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2617473"/>
            <a:ext cx="1720850" cy="738767"/>
          </a:xfrm>
          <a:prstGeom prst="rect">
            <a:avLst/>
          </a:prstGeom>
        </p:spPr>
        <p:txBody>
          <a:bodyPr/>
          <a:lstStyle>
            <a:lvl1pPr algn="ctr">
              <a:defRPr sz="1800" baseline="0">
                <a:solidFill>
                  <a:schemeClr val="bg1"/>
                </a:solidFill>
              </a:defRPr>
            </a:lvl1pPr>
          </a:lstStyle>
          <a:p>
            <a:r>
              <a:rPr lang="es-ES"/>
              <a:t>Haga clic para modificar el estilo de título del patrón</a:t>
            </a:r>
            <a:endParaRPr lang="es-ES" dirty="0"/>
          </a:p>
        </p:txBody>
      </p:sp>
      <p:pic>
        <p:nvPicPr>
          <p:cNvPr id="11" name="10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420954600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6_Diapositiva despedida">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1113" y="-11113"/>
            <a:ext cx="9151937" cy="571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5725" y="257175"/>
            <a:ext cx="1422400"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0488" y="-11113"/>
            <a:ext cx="2235200" cy="1098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1813" y="268288"/>
            <a:ext cx="630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a:spLocks noChangeArrowheads="1"/>
          </p:cNvSpPr>
          <p:nvPr/>
        </p:nvSpPr>
        <p:spPr bwMode="auto">
          <a:xfrm>
            <a:off x="3081338" y="3044825"/>
            <a:ext cx="1881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 @</a:t>
            </a:r>
            <a:r>
              <a:rPr lang="es-ES" altLang="es-ES" sz="1400" b="1" dirty="0" err="1">
                <a:latin typeface="Calibri" pitchFamily="34" charset="0"/>
                <a:cs typeface="+mn-cs"/>
              </a:rPr>
              <a:t>Contaduria_CGN</a:t>
            </a:r>
            <a:endParaRPr lang="es-ES" altLang="es-ES" sz="1400" b="1" dirty="0">
              <a:latin typeface="Calibri" pitchFamily="34" charset="0"/>
              <a:cs typeface="+mn-cs"/>
            </a:endParaRPr>
          </a:p>
        </p:txBody>
      </p:sp>
      <p:sp>
        <p:nvSpPr>
          <p:cNvPr id="8" name="7 CuadroTexto"/>
          <p:cNvSpPr txBox="1">
            <a:spLocks noChangeArrowheads="1"/>
          </p:cNvSpPr>
          <p:nvPr/>
        </p:nvSpPr>
        <p:spPr bwMode="auto">
          <a:xfrm>
            <a:off x="419100" y="1717675"/>
            <a:ext cx="8285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0" hangingPunct="0">
              <a:spcBef>
                <a:spcPct val="20000"/>
              </a:spcBef>
              <a:defRPr/>
            </a:pPr>
            <a:r>
              <a:rPr lang="es-CO" altLang="es-CO" sz="3200" i="1" dirty="0">
                <a:latin typeface="Calibri" pitchFamily="34" charset="0"/>
              </a:rPr>
              <a:t>“POR PERMITIRNOS HACER PÚBLICO </a:t>
            </a:r>
          </a:p>
        </p:txBody>
      </p:sp>
      <p:sp>
        <p:nvSpPr>
          <p:cNvPr id="9" name="8 CuadroTexto"/>
          <p:cNvSpPr txBox="1"/>
          <p:nvPr/>
        </p:nvSpPr>
        <p:spPr>
          <a:xfrm>
            <a:off x="1542270" y="841276"/>
            <a:ext cx="5991717" cy="110799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fontAlgn="auto" hangingPunct="0">
              <a:spcBef>
                <a:spcPts val="0"/>
              </a:spcBef>
              <a:spcAft>
                <a:spcPts val="0"/>
              </a:spcAft>
              <a:defRPr/>
            </a:pPr>
            <a:r>
              <a:rPr lang="es-CO" sz="6600" kern="0" cap="all" dirty="0">
                <a:ln w="0"/>
                <a:solidFill>
                  <a:schemeClr val="accent1">
                    <a:lumMod val="50000"/>
                  </a:schemeClr>
                </a:solidFill>
                <a:effectLst>
                  <a:outerShdw blurRad="38100" dist="38100" dir="2700000" algn="tl">
                    <a:srgbClr val="000000">
                      <a:alpha val="43137"/>
                    </a:srgbClr>
                  </a:outerShdw>
                  <a:reflection stA="29000" endPos="43000" dir="5400000" sy="-100000" algn="bl" rotWithShape="0"/>
                </a:effectLst>
                <a:latin typeface="Calibri"/>
                <a:cs typeface="+mn-cs"/>
              </a:rPr>
              <a:t>G  r  a  c  i  a  s</a:t>
            </a:r>
          </a:p>
        </p:txBody>
      </p:sp>
      <p:pic>
        <p:nvPicPr>
          <p:cNvPr id="10" name="Picture 4" descr="http://www.ignition-mktg.com/wp-content/uploads/2014/07/Social-Media-Icon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6538" y="4683125"/>
            <a:ext cx="5207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ignition-mktg.com/wp-content/uploads/2014/07/Social-Media-Icon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27300" y="2974975"/>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www.ignition-mktg.com/wp-content/uploads/2014/07/Social-Media-Icon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09900" y="3532188"/>
            <a:ext cx="4937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57738" y="5035550"/>
            <a:ext cx="5572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Rectángulo"/>
          <p:cNvSpPr>
            <a:spLocks noChangeArrowheads="1"/>
          </p:cNvSpPr>
          <p:nvPr/>
        </p:nvSpPr>
        <p:spPr bwMode="auto">
          <a:xfrm>
            <a:off x="3402013" y="2114550"/>
            <a:ext cx="23193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lgn="ctr" eaLnBrk="1" hangingPunct="1">
              <a:defRPr/>
            </a:pPr>
            <a:r>
              <a:rPr lang="es-CO" altLang="es-CO" sz="3200" b="1" i="1" dirty="0">
                <a:latin typeface="Calibri" pitchFamily="34" charset="0"/>
                <a:cs typeface="+mn-cs"/>
              </a:rPr>
              <a:t>LO</a:t>
            </a:r>
            <a:r>
              <a:rPr lang="es-CO" altLang="es-CO" sz="1800" i="1" dirty="0">
                <a:latin typeface="Calibri" pitchFamily="34" charset="0"/>
                <a:cs typeface="+mn-cs"/>
              </a:rPr>
              <a:t> </a:t>
            </a:r>
            <a:r>
              <a:rPr lang="es-CO" altLang="es-CO" sz="3200" b="1" i="1" dirty="0">
                <a:latin typeface="Calibri" pitchFamily="34" charset="0"/>
                <a:cs typeface="+mn-cs"/>
              </a:rPr>
              <a:t>PÚBLICO</a:t>
            </a:r>
            <a:r>
              <a:rPr lang="es-CO" altLang="es-CO" sz="1800" i="1" dirty="0">
                <a:latin typeface="Calibri" pitchFamily="34" charset="0"/>
                <a:cs typeface="+mn-cs"/>
              </a:rPr>
              <a:t> ”</a:t>
            </a:r>
          </a:p>
        </p:txBody>
      </p:sp>
      <p:sp>
        <p:nvSpPr>
          <p:cNvPr id="15" name="15 Rectángulo"/>
          <p:cNvSpPr>
            <a:spLocks noChangeArrowheads="1"/>
          </p:cNvSpPr>
          <p:nvPr/>
        </p:nvSpPr>
        <p:spPr bwMode="auto">
          <a:xfrm>
            <a:off x="3641725" y="3544888"/>
            <a:ext cx="159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err="1">
                <a:latin typeface="Calibri" pitchFamily="34" charset="0"/>
                <a:cs typeface="+mn-cs"/>
              </a:rPr>
              <a:t>CGNOficial</a:t>
            </a:r>
            <a:endParaRPr lang="es-ES" altLang="es-ES" sz="1400" b="1" dirty="0">
              <a:latin typeface="Calibri" pitchFamily="34" charset="0"/>
              <a:cs typeface="+mn-cs"/>
            </a:endParaRPr>
          </a:p>
        </p:txBody>
      </p:sp>
      <p:pic>
        <p:nvPicPr>
          <p:cNvPr id="16" name="Picture 12" descr="http://www.ignition-mktg.com/wp-content/uploads/2014/07/Social-Media-Icon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33763" y="4179888"/>
            <a:ext cx="508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cartagenacaribe.com/images/boton-contactenos.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60438" y="4011613"/>
            <a:ext cx="16684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4 Rectángulo"/>
          <p:cNvSpPr>
            <a:spLocks noChangeArrowheads="1"/>
          </p:cNvSpPr>
          <p:nvPr/>
        </p:nvSpPr>
        <p:spPr bwMode="auto">
          <a:xfrm>
            <a:off x="5435600" y="5173663"/>
            <a:ext cx="24177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contaduriacgn</a:t>
            </a:r>
            <a:endParaRPr lang="es-ES" altLang="es-ES" sz="1400" b="1" dirty="0">
              <a:latin typeface="Calibri" pitchFamily="34" charset="0"/>
              <a:cs typeface="+mn-cs"/>
            </a:endParaRPr>
          </a:p>
        </p:txBody>
      </p:sp>
      <p:sp>
        <p:nvSpPr>
          <p:cNvPr id="19" name="18 Rectángulo"/>
          <p:cNvSpPr>
            <a:spLocks noChangeArrowheads="1"/>
          </p:cNvSpPr>
          <p:nvPr/>
        </p:nvSpPr>
        <p:spPr bwMode="auto">
          <a:xfrm>
            <a:off x="4727575" y="4657725"/>
            <a:ext cx="301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ContaduríaGeneraldelaNaciónCG</a:t>
            </a:r>
            <a:endParaRPr lang="es-ES" altLang="es-ES" sz="1400" b="1" dirty="0">
              <a:latin typeface="Calibri" pitchFamily="34" charset="0"/>
              <a:cs typeface="+mn-cs"/>
            </a:endParaRPr>
          </a:p>
        </p:txBody>
      </p:sp>
      <p:sp>
        <p:nvSpPr>
          <p:cNvPr id="20" name="20 Rectángulo"/>
          <p:cNvSpPr>
            <a:spLocks noChangeArrowheads="1"/>
          </p:cNvSpPr>
          <p:nvPr/>
        </p:nvSpPr>
        <p:spPr bwMode="auto">
          <a:xfrm>
            <a:off x="3941763" y="4157663"/>
            <a:ext cx="325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Contaduría-General-de-la-Nación</a:t>
            </a:r>
          </a:p>
        </p:txBody>
      </p:sp>
      <p:sp>
        <p:nvSpPr>
          <p:cNvPr id="54" name="18 Marcador de texto"/>
          <p:cNvSpPr>
            <a:spLocks noGrp="1"/>
          </p:cNvSpPr>
          <p:nvPr>
            <p:ph type="body" sz="quarter" idx="11"/>
          </p:nvPr>
        </p:nvSpPr>
        <p:spPr>
          <a:xfrm>
            <a:off x="622632" y="2641476"/>
            <a:ext cx="8081631" cy="350838"/>
          </a:xfrm>
          <a:prstGeom prst="rect">
            <a:avLst/>
          </a:prstGeom>
        </p:spPr>
        <p:txBody>
          <a:bodyPr/>
          <a:lstStyle>
            <a:lvl1pPr marL="0" indent="0" algn="ctr">
              <a:buNone/>
              <a:defRPr lang="es-ES" sz="1800" b="0" baseline="0" dirty="0" smtClean="0">
                <a:solidFill>
                  <a:schemeClr val="bg1">
                    <a:lumMod val="50000"/>
                  </a:schemeClr>
                </a:solidFill>
                <a:latin typeface="Sylfaen"/>
                <a:ea typeface="+mn-ea"/>
                <a:cs typeface="+mn-cs"/>
              </a:defRPr>
            </a:lvl1pPr>
            <a:lvl4pPr marL="1371600" indent="0" algn="ctr">
              <a:buNone/>
              <a:defRPr sz="1600"/>
            </a:lvl4pPr>
          </a:lstStyle>
          <a:p>
            <a:pPr lvl="0"/>
            <a:r>
              <a:rPr lang="es-ES"/>
              <a:t>Haga clic para modificar el estilo de texto del patrón</a:t>
            </a:r>
          </a:p>
        </p:txBody>
      </p:sp>
    </p:spTree>
    <p:extLst>
      <p:ext uri="{BB962C8B-B14F-4D97-AF65-F5344CB8AC3E}">
        <p14:creationId xmlns:p14="http://schemas.microsoft.com/office/powerpoint/2010/main" val="2627639606"/>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42" presetClass="entr" presetSubtype="0" fill="hold"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500" fill="hold"/>
                                        <p:tgtEl>
                                          <p:spTgt spid="11"/>
                                        </p:tgtEl>
                                        <p:attrNameLst>
                                          <p:attrName>ppt_w</p:attrName>
                                        </p:attrNameLst>
                                      </p:cBhvr>
                                      <p:tavLst>
                                        <p:tav tm="0">
                                          <p:val>
                                            <p:fltVal val="0"/>
                                          </p:val>
                                        </p:tav>
                                        <p:tav tm="100000">
                                          <p:val>
                                            <p:strVal val="#ppt_w"/>
                                          </p:val>
                                        </p:tav>
                                      </p:tavLst>
                                    </p:anim>
                                    <p:anim calcmode="lin" valueType="num">
                                      <p:cBhvr>
                                        <p:cTn id="24" dur="1500" fill="hold"/>
                                        <p:tgtEl>
                                          <p:spTgt spid="11"/>
                                        </p:tgtEl>
                                        <p:attrNameLst>
                                          <p:attrName>ppt_h</p:attrName>
                                        </p:attrNameLst>
                                      </p:cBhvr>
                                      <p:tavLst>
                                        <p:tav tm="0">
                                          <p:val>
                                            <p:fltVal val="0"/>
                                          </p:val>
                                        </p:tav>
                                        <p:tav tm="100000">
                                          <p:val>
                                            <p:strVal val="#ppt_h"/>
                                          </p:val>
                                        </p:tav>
                                      </p:tavLst>
                                    </p:anim>
                                    <p:anim calcmode="lin" valueType="num">
                                      <p:cBhvr>
                                        <p:cTn id="25" dur="1500" fill="hold"/>
                                        <p:tgtEl>
                                          <p:spTgt spid="11"/>
                                        </p:tgtEl>
                                        <p:attrNameLst>
                                          <p:attrName>style.rotation</p:attrName>
                                        </p:attrNameLst>
                                      </p:cBhvr>
                                      <p:tavLst>
                                        <p:tav tm="0">
                                          <p:val>
                                            <p:fltVal val="360"/>
                                          </p:val>
                                        </p:tav>
                                        <p:tav tm="100000">
                                          <p:val>
                                            <p:fltVal val="0"/>
                                          </p:val>
                                        </p:tav>
                                      </p:tavLst>
                                    </p:anim>
                                    <p:animEffect transition="in" filter="fade">
                                      <p:cBhvr>
                                        <p:cTn id="26" dur="1500"/>
                                        <p:tgtEl>
                                          <p:spTgt spid="11"/>
                                        </p:tgtEl>
                                      </p:cBhvr>
                                    </p:animEffect>
                                  </p:childTnLst>
                                </p:cTn>
                              </p:par>
                            </p:childTnLst>
                          </p:cTn>
                        </p:par>
                        <p:par>
                          <p:cTn id="27" fill="hold">
                            <p:stCondLst>
                              <p:cond delay="6250"/>
                            </p:stCondLst>
                            <p:childTnLst>
                              <p:par>
                                <p:cTn id="28" presetID="49" presetClass="entr" presetSubtype="0" decel="10000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500" fill="hold"/>
                                        <p:tgtEl>
                                          <p:spTgt spid="12"/>
                                        </p:tgtEl>
                                        <p:attrNameLst>
                                          <p:attrName>ppt_w</p:attrName>
                                        </p:attrNameLst>
                                      </p:cBhvr>
                                      <p:tavLst>
                                        <p:tav tm="0">
                                          <p:val>
                                            <p:fltVal val="0"/>
                                          </p:val>
                                        </p:tav>
                                        <p:tav tm="100000">
                                          <p:val>
                                            <p:strVal val="#ppt_w"/>
                                          </p:val>
                                        </p:tav>
                                      </p:tavLst>
                                    </p:anim>
                                    <p:anim calcmode="lin" valueType="num">
                                      <p:cBhvr>
                                        <p:cTn id="31" dur="1500" fill="hold"/>
                                        <p:tgtEl>
                                          <p:spTgt spid="12"/>
                                        </p:tgtEl>
                                        <p:attrNameLst>
                                          <p:attrName>ppt_h</p:attrName>
                                        </p:attrNameLst>
                                      </p:cBhvr>
                                      <p:tavLst>
                                        <p:tav tm="0">
                                          <p:val>
                                            <p:fltVal val="0"/>
                                          </p:val>
                                        </p:tav>
                                        <p:tav tm="100000">
                                          <p:val>
                                            <p:strVal val="#ppt_h"/>
                                          </p:val>
                                        </p:tav>
                                      </p:tavLst>
                                    </p:anim>
                                    <p:anim calcmode="lin" valueType="num">
                                      <p:cBhvr>
                                        <p:cTn id="32" dur="1500" fill="hold"/>
                                        <p:tgtEl>
                                          <p:spTgt spid="12"/>
                                        </p:tgtEl>
                                        <p:attrNameLst>
                                          <p:attrName>style.rotation</p:attrName>
                                        </p:attrNameLst>
                                      </p:cBhvr>
                                      <p:tavLst>
                                        <p:tav tm="0">
                                          <p:val>
                                            <p:fltVal val="360"/>
                                          </p:val>
                                        </p:tav>
                                        <p:tav tm="100000">
                                          <p:val>
                                            <p:fltVal val="0"/>
                                          </p:val>
                                        </p:tav>
                                      </p:tavLst>
                                    </p:anim>
                                    <p:animEffect transition="in" filter="fade">
                                      <p:cBhvr>
                                        <p:cTn id="33" dur="1500"/>
                                        <p:tgtEl>
                                          <p:spTgt spid="12"/>
                                        </p:tgtEl>
                                      </p:cBhvr>
                                    </p:animEffect>
                                  </p:childTnLst>
                                </p:cTn>
                              </p:par>
                            </p:childTnLst>
                          </p:cTn>
                        </p:par>
                        <p:par>
                          <p:cTn id="34" fill="hold">
                            <p:stCondLst>
                              <p:cond delay="7750"/>
                            </p:stCondLst>
                            <p:childTnLst>
                              <p:par>
                                <p:cTn id="35" presetID="49" presetClass="entr" presetSubtype="0" decel="10000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500" fill="hold"/>
                                        <p:tgtEl>
                                          <p:spTgt spid="16"/>
                                        </p:tgtEl>
                                        <p:attrNameLst>
                                          <p:attrName>ppt_w</p:attrName>
                                        </p:attrNameLst>
                                      </p:cBhvr>
                                      <p:tavLst>
                                        <p:tav tm="0">
                                          <p:val>
                                            <p:fltVal val="0"/>
                                          </p:val>
                                        </p:tav>
                                        <p:tav tm="100000">
                                          <p:val>
                                            <p:strVal val="#ppt_w"/>
                                          </p:val>
                                        </p:tav>
                                      </p:tavLst>
                                    </p:anim>
                                    <p:anim calcmode="lin" valueType="num">
                                      <p:cBhvr>
                                        <p:cTn id="38" dur="1500" fill="hold"/>
                                        <p:tgtEl>
                                          <p:spTgt spid="16"/>
                                        </p:tgtEl>
                                        <p:attrNameLst>
                                          <p:attrName>ppt_h</p:attrName>
                                        </p:attrNameLst>
                                      </p:cBhvr>
                                      <p:tavLst>
                                        <p:tav tm="0">
                                          <p:val>
                                            <p:fltVal val="0"/>
                                          </p:val>
                                        </p:tav>
                                        <p:tav tm="100000">
                                          <p:val>
                                            <p:strVal val="#ppt_h"/>
                                          </p:val>
                                        </p:tav>
                                      </p:tavLst>
                                    </p:anim>
                                    <p:anim calcmode="lin" valueType="num">
                                      <p:cBhvr>
                                        <p:cTn id="39" dur="1500" fill="hold"/>
                                        <p:tgtEl>
                                          <p:spTgt spid="16"/>
                                        </p:tgtEl>
                                        <p:attrNameLst>
                                          <p:attrName>style.rotation</p:attrName>
                                        </p:attrNameLst>
                                      </p:cBhvr>
                                      <p:tavLst>
                                        <p:tav tm="0">
                                          <p:val>
                                            <p:fltVal val="360"/>
                                          </p:val>
                                        </p:tav>
                                        <p:tav tm="100000">
                                          <p:val>
                                            <p:fltVal val="0"/>
                                          </p:val>
                                        </p:tav>
                                      </p:tavLst>
                                    </p:anim>
                                    <p:animEffect transition="in" filter="fade">
                                      <p:cBhvr>
                                        <p:cTn id="40" dur="1500"/>
                                        <p:tgtEl>
                                          <p:spTgt spid="16"/>
                                        </p:tgtEl>
                                      </p:cBhvr>
                                    </p:animEffect>
                                  </p:childTnLst>
                                </p:cTn>
                              </p:par>
                            </p:childTnLst>
                          </p:cTn>
                        </p:par>
                        <p:par>
                          <p:cTn id="41" fill="hold">
                            <p:stCondLst>
                              <p:cond delay="9250"/>
                            </p:stCondLst>
                            <p:childTnLst>
                              <p:par>
                                <p:cTn id="42" presetID="49" presetClass="entr" presetSubtype="0" decel="10000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500" fill="hold"/>
                                        <p:tgtEl>
                                          <p:spTgt spid="10"/>
                                        </p:tgtEl>
                                        <p:attrNameLst>
                                          <p:attrName>ppt_w</p:attrName>
                                        </p:attrNameLst>
                                      </p:cBhvr>
                                      <p:tavLst>
                                        <p:tav tm="0">
                                          <p:val>
                                            <p:fltVal val="0"/>
                                          </p:val>
                                        </p:tav>
                                        <p:tav tm="100000">
                                          <p:val>
                                            <p:strVal val="#ppt_w"/>
                                          </p:val>
                                        </p:tav>
                                      </p:tavLst>
                                    </p:anim>
                                    <p:anim calcmode="lin" valueType="num">
                                      <p:cBhvr>
                                        <p:cTn id="45" dur="1500" fill="hold"/>
                                        <p:tgtEl>
                                          <p:spTgt spid="10"/>
                                        </p:tgtEl>
                                        <p:attrNameLst>
                                          <p:attrName>ppt_h</p:attrName>
                                        </p:attrNameLst>
                                      </p:cBhvr>
                                      <p:tavLst>
                                        <p:tav tm="0">
                                          <p:val>
                                            <p:fltVal val="0"/>
                                          </p:val>
                                        </p:tav>
                                        <p:tav tm="100000">
                                          <p:val>
                                            <p:strVal val="#ppt_h"/>
                                          </p:val>
                                        </p:tav>
                                      </p:tavLst>
                                    </p:anim>
                                    <p:anim calcmode="lin" valueType="num">
                                      <p:cBhvr>
                                        <p:cTn id="46" dur="1500" fill="hold"/>
                                        <p:tgtEl>
                                          <p:spTgt spid="10"/>
                                        </p:tgtEl>
                                        <p:attrNameLst>
                                          <p:attrName>style.rotation</p:attrName>
                                        </p:attrNameLst>
                                      </p:cBhvr>
                                      <p:tavLst>
                                        <p:tav tm="0">
                                          <p:val>
                                            <p:fltVal val="360"/>
                                          </p:val>
                                        </p:tav>
                                        <p:tav tm="100000">
                                          <p:val>
                                            <p:fltVal val="0"/>
                                          </p:val>
                                        </p:tav>
                                      </p:tavLst>
                                    </p:anim>
                                    <p:animEffect transition="in" filter="fade">
                                      <p:cBhvr>
                                        <p:cTn id="47" dur="1500"/>
                                        <p:tgtEl>
                                          <p:spTgt spid="10"/>
                                        </p:tgtEl>
                                      </p:cBhvr>
                                    </p:animEffect>
                                  </p:childTnLst>
                                </p:cTn>
                              </p:par>
                            </p:childTnLst>
                          </p:cTn>
                        </p:par>
                        <p:par>
                          <p:cTn id="48" fill="hold">
                            <p:stCondLst>
                              <p:cond delay="10750"/>
                            </p:stCondLst>
                            <p:childTnLst>
                              <p:par>
                                <p:cTn id="49" presetID="49" presetClass="entr" presetSubtype="0" decel="10000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500" fill="hold"/>
                                        <p:tgtEl>
                                          <p:spTgt spid="13"/>
                                        </p:tgtEl>
                                        <p:attrNameLst>
                                          <p:attrName>ppt_w</p:attrName>
                                        </p:attrNameLst>
                                      </p:cBhvr>
                                      <p:tavLst>
                                        <p:tav tm="0">
                                          <p:val>
                                            <p:fltVal val="0"/>
                                          </p:val>
                                        </p:tav>
                                        <p:tav tm="100000">
                                          <p:val>
                                            <p:strVal val="#ppt_w"/>
                                          </p:val>
                                        </p:tav>
                                      </p:tavLst>
                                    </p:anim>
                                    <p:anim calcmode="lin" valueType="num">
                                      <p:cBhvr>
                                        <p:cTn id="52" dur="1500" fill="hold"/>
                                        <p:tgtEl>
                                          <p:spTgt spid="13"/>
                                        </p:tgtEl>
                                        <p:attrNameLst>
                                          <p:attrName>ppt_h</p:attrName>
                                        </p:attrNameLst>
                                      </p:cBhvr>
                                      <p:tavLst>
                                        <p:tav tm="0">
                                          <p:val>
                                            <p:fltVal val="0"/>
                                          </p:val>
                                        </p:tav>
                                        <p:tav tm="100000">
                                          <p:val>
                                            <p:strVal val="#ppt_h"/>
                                          </p:val>
                                        </p:tav>
                                      </p:tavLst>
                                    </p:anim>
                                    <p:anim calcmode="lin" valueType="num">
                                      <p:cBhvr>
                                        <p:cTn id="53" dur="1500" fill="hold"/>
                                        <p:tgtEl>
                                          <p:spTgt spid="13"/>
                                        </p:tgtEl>
                                        <p:attrNameLst>
                                          <p:attrName>style.rotation</p:attrName>
                                        </p:attrNameLst>
                                      </p:cBhvr>
                                      <p:tavLst>
                                        <p:tav tm="0">
                                          <p:val>
                                            <p:fltVal val="360"/>
                                          </p:val>
                                        </p:tav>
                                        <p:tav tm="100000">
                                          <p:val>
                                            <p:fltVal val="0"/>
                                          </p:val>
                                        </p:tav>
                                      </p:tavLst>
                                    </p:anim>
                                    <p:animEffect transition="in" filter="fade">
                                      <p:cBhvr>
                                        <p:cTn id="54" dur="1500"/>
                                        <p:tgtEl>
                                          <p:spTgt spid="13"/>
                                        </p:tgtEl>
                                      </p:cBhvr>
                                    </p:animEffect>
                                  </p:childTnLst>
                                </p:cTn>
                              </p:par>
                            </p:childTnLst>
                          </p:cTn>
                        </p:par>
                        <p:par>
                          <p:cTn id="55" fill="hold">
                            <p:stCondLst>
                              <p:cond delay="12250"/>
                            </p:stCondLst>
                            <p:childTnLst>
                              <p:par>
                                <p:cTn id="56" presetID="49" presetClass="entr" presetSubtype="0" decel="10000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 calcmode="lin" valueType="num">
                                      <p:cBhvr>
                                        <p:cTn id="60" dur="500" fill="hold"/>
                                        <p:tgtEl>
                                          <p:spTgt spid="7"/>
                                        </p:tgtEl>
                                        <p:attrNameLst>
                                          <p:attrName>style.rotation</p:attrName>
                                        </p:attrNameLst>
                                      </p:cBhvr>
                                      <p:tavLst>
                                        <p:tav tm="0">
                                          <p:val>
                                            <p:fltVal val="360"/>
                                          </p:val>
                                        </p:tav>
                                        <p:tav tm="100000">
                                          <p:val>
                                            <p:fltVal val="0"/>
                                          </p:val>
                                        </p:tav>
                                      </p:tavLst>
                                    </p:anim>
                                    <p:animEffect transition="in" filter="fade">
                                      <p:cBhvr>
                                        <p:cTn id="61" dur="500"/>
                                        <p:tgtEl>
                                          <p:spTgt spid="7"/>
                                        </p:tgtEl>
                                      </p:cBhvr>
                                    </p:animEffect>
                                  </p:childTnLst>
                                </p:cTn>
                              </p:par>
                            </p:childTnLst>
                          </p:cTn>
                        </p:par>
                        <p:par>
                          <p:cTn id="62" fill="hold">
                            <p:stCondLst>
                              <p:cond delay="12750"/>
                            </p:stCondLst>
                            <p:childTnLst>
                              <p:par>
                                <p:cTn id="63" presetID="49" presetClass="entr" presetSubtype="0" decel="10000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 calcmode="lin" valueType="num">
                                      <p:cBhvr>
                                        <p:cTn id="67" dur="500" fill="hold"/>
                                        <p:tgtEl>
                                          <p:spTgt spid="15"/>
                                        </p:tgtEl>
                                        <p:attrNameLst>
                                          <p:attrName>style.rotation</p:attrName>
                                        </p:attrNameLst>
                                      </p:cBhvr>
                                      <p:tavLst>
                                        <p:tav tm="0">
                                          <p:val>
                                            <p:fltVal val="360"/>
                                          </p:val>
                                        </p:tav>
                                        <p:tav tm="100000">
                                          <p:val>
                                            <p:fltVal val="0"/>
                                          </p:val>
                                        </p:tav>
                                      </p:tavLst>
                                    </p:anim>
                                    <p:animEffect transition="in" filter="fade">
                                      <p:cBhvr>
                                        <p:cTn id="68" dur="500"/>
                                        <p:tgtEl>
                                          <p:spTgt spid="15"/>
                                        </p:tgtEl>
                                      </p:cBhvr>
                                    </p:animEffect>
                                  </p:childTnLst>
                                </p:cTn>
                              </p:par>
                            </p:childTnLst>
                          </p:cTn>
                        </p:par>
                        <p:par>
                          <p:cTn id="69" fill="hold">
                            <p:stCondLst>
                              <p:cond delay="13250"/>
                            </p:stCondLst>
                            <p:childTnLst>
                              <p:par>
                                <p:cTn id="70" presetID="49" presetClass="entr" presetSubtype="0" decel="10000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 calcmode="lin" valueType="num">
                                      <p:cBhvr>
                                        <p:cTn id="74" dur="500" fill="hold"/>
                                        <p:tgtEl>
                                          <p:spTgt spid="20"/>
                                        </p:tgtEl>
                                        <p:attrNameLst>
                                          <p:attrName>style.rotation</p:attrName>
                                        </p:attrNameLst>
                                      </p:cBhvr>
                                      <p:tavLst>
                                        <p:tav tm="0">
                                          <p:val>
                                            <p:fltVal val="360"/>
                                          </p:val>
                                        </p:tav>
                                        <p:tav tm="100000">
                                          <p:val>
                                            <p:fltVal val="0"/>
                                          </p:val>
                                        </p:tav>
                                      </p:tavLst>
                                    </p:anim>
                                    <p:animEffect transition="in" filter="fade">
                                      <p:cBhvr>
                                        <p:cTn id="75" dur="500"/>
                                        <p:tgtEl>
                                          <p:spTgt spid="20"/>
                                        </p:tgtEl>
                                      </p:cBhvr>
                                    </p:animEffect>
                                  </p:childTnLst>
                                </p:cTn>
                              </p:par>
                            </p:childTnLst>
                          </p:cTn>
                        </p:par>
                        <p:par>
                          <p:cTn id="76" fill="hold">
                            <p:stCondLst>
                              <p:cond delay="13750"/>
                            </p:stCondLst>
                            <p:childTnLst>
                              <p:par>
                                <p:cTn id="77" presetID="49" presetClass="entr" presetSubtype="0" decel="10000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 calcmode="lin" valueType="num">
                                      <p:cBhvr>
                                        <p:cTn id="81" dur="500" fill="hold"/>
                                        <p:tgtEl>
                                          <p:spTgt spid="19"/>
                                        </p:tgtEl>
                                        <p:attrNameLst>
                                          <p:attrName>style.rotation</p:attrName>
                                        </p:attrNameLst>
                                      </p:cBhvr>
                                      <p:tavLst>
                                        <p:tav tm="0">
                                          <p:val>
                                            <p:fltVal val="360"/>
                                          </p:val>
                                        </p:tav>
                                        <p:tav tm="100000">
                                          <p:val>
                                            <p:fltVal val="0"/>
                                          </p:val>
                                        </p:tav>
                                      </p:tavLst>
                                    </p:anim>
                                    <p:animEffect transition="in" filter="fade">
                                      <p:cBhvr>
                                        <p:cTn id="82" dur="500"/>
                                        <p:tgtEl>
                                          <p:spTgt spid="19"/>
                                        </p:tgtEl>
                                      </p:cBhvr>
                                    </p:animEffect>
                                  </p:childTnLst>
                                </p:cTn>
                              </p:par>
                            </p:childTnLst>
                          </p:cTn>
                        </p:par>
                        <p:par>
                          <p:cTn id="83" fill="hold">
                            <p:stCondLst>
                              <p:cond delay="14250"/>
                            </p:stCondLst>
                            <p:childTnLst>
                              <p:par>
                                <p:cTn id="84" presetID="49" presetClass="entr" presetSubtype="0" decel="100000"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 calcmode="lin" valueType="num">
                                      <p:cBhvr>
                                        <p:cTn id="88" dur="500" fill="hold"/>
                                        <p:tgtEl>
                                          <p:spTgt spid="18"/>
                                        </p:tgtEl>
                                        <p:attrNameLst>
                                          <p:attrName>style.rotation</p:attrName>
                                        </p:attrNameLst>
                                      </p:cBhvr>
                                      <p:tavLst>
                                        <p:tav tm="0">
                                          <p:val>
                                            <p:fltVal val="360"/>
                                          </p:val>
                                        </p:tav>
                                        <p:tav tm="100000">
                                          <p:val>
                                            <p:fltVal val="0"/>
                                          </p:val>
                                        </p:tav>
                                      </p:tavLst>
                                    </p:anim>
                                    <p:animEffect transition="in" filter="fade">
                                      <p:cBhvr>
                                        <p:cTn id="8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P spid="20" grpId="0"/>
    </p:bldLst>
  </p:timing>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ult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053700"/>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36513" y="2201863"/>
            <a:ext cx="9180513"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sp>
        <p:nvSpPr>
          <p:cNvPr id="5" name="4 CuadroTexto"/>
          <p:cNvSpPr txBox="1"/>
          <p:nvPr/>
        </p:nvSpPr>
        <p:spPr>
          <a:xfrm>
            <a:off x="1643063" y="4298950"/>
            <a:ext cx="6259512" cy="44608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spcBef>
                <a:spcPct val="20000"/>
              </a:spcBef>
              <a:defRPr/>
            </a:pPr>
            <a:endParaRPr lang="es-CO" b="1" cap="all" dirty="0">
              <a:ln w="0"/>
              <a:solidFill>
                <a:schemeClr val="accent1">
                  <a:lumMod val="50000"/>
                </a:schemeClr>
              </a:solidFill>
              <a:effectLst>
                <a:reflection blurRad="12700" stA="50000" endPos="50000" dist="5000" dir="5400000" sy="-100000" rotWithShape="0"/>
              </a:effectLst>
              <a:cs typeface="+mn-cs"/>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84228" y="2137420"/>
            <a:ext cx="8280260" cy="1124686"/>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000">
                <a:solidFill>
                  <a:schemeClr val="bg1"/>
                </a:solidFill>
                <a:effectLst>
                  <a:outerShdw blurRad="38100" dist="38100" dir="2700000" algn="tl">
                    <a:srgbClr val="000000">
                      <a:alpha val="43137"/>
                    </a:srgbClr>
                  </a:outerShdw>
                </a:effectLst>
              </a:defRPr>
            </a:lvl1pPr>
          </a:lstStyle>
          <a:p>
            <a:r>
              <a:rPr lang="es-ES"/>
              <a:t>Haga clic para modificar el estilo de título del patrón</a:t>
            </a:r>
            <a:endParaRPr lang="es-ES" dirty="0"/>
          </a:p>
        </p:txBody>
      </p:sp>
      <p:sp>
        <p:nvSpPr>
          <p:cNvPr id="9" name="16 Marcador de número de diapositiva"/>
          <p:cNvSpPr>
            <a:spLocks noGrp="1"/>
          </p:cNvSpPr>
          <p:nvPr>
            <p:ph type="sldNum" sz="quarter" idx="1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C7869FFF-0288-4B42-9B48-50D4626F0A8E}" type="slidenum">
              <a:rPr lang="es-ES_tradnl"/>
              <a:pPr>
                <a:defRPr/>
              </a:pPr>
              <a:t>‹Nº›</a:t>
            </a:fld>
            <a:endParaRPr lang="es-ES_tradnl" dirty="0"/>
          </a:p>
        </p:txBody>
      </p:sp>
    </p:spTree>
    <p:extLst>
      <p:ext uri="{BB962C8B-B14F-4D97-AF65-F5344CB8AC3E}">
        <p14:creationId xmlns:p14="http://schemas.microsoft.com/office/powerpoint/2010/main" val="4074225332"/>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427538" y="2190750"/>
            <a:ext cx="4716462" cy="110013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5018088"/>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018088"/>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110163"/>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171582"/>
            <a:ext cx="4320480" cy="1089771"/>
          </a:xfrm>
          <a:prstGeom prst="rect">
            <a:avLst/>
          </a:prstGeom>
        </p:spPr>
        <p:txBody>
          <a:bodyPr/>
          <a:lstStyle>
            <a:lvl1pPr algn="r">
              <a:defRPr sz="3200">
                <a:solidFill>
                  <a:schemeClr val="bg1"/>
                </a:solidFill>
              </a:defRPr>
            </a:lvl1pPr>
          </a:lstStyle>
          <a:p>
            <a:r>
              <a:rPr lang="es-ES"/>
              <a:t>Haga clic para modificar el estilo de título del patrón</a:t>
            </a:r>
            <a:endParaRPr lang="es-ES" dirty="0"/>
          </a:p>
        </p:txBody>
      </p:sp>
      <p:sp>
        <p:nvSpPr>
          <p:cNvPr id="8" name="16 Marcador de número de diapositiva"/>
          <p:cNvSpPr>
            <a:spLocks noGrp="1"/>
          </p:cNvSpPr>
          <p:nvPr>
            <p:ph type="sldNum" sz="quarter" idx="1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15FC7ED5-B70B-4713-AB14-8CEE19627820}" type="slidenum">
              <a:rPr lang="es-ES_tradnl"/>
              <a:pPr>
                <a:defRPr/>
              </a:pPr>
              <a:t>‹Nº›</a:t>
            </a:fld>
            <a:endParaRPr lang="es-ES_tradnl" dirty="0"/>
          </a:p>
        </p:txBody>
      </p:sp>
    </p:spTree>
    <p:extLst>
      <p:ext uri="{BB962C8B-B14F-4D97-AF65-F5344CB8AC3E}">
        <p14:creationId xmlns:p14="http://schemas.microsoft.com/office/powerpoint/2010/main" val="3750056059"/>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2497138"/>
            <a:ext cx="2070100"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800" dirty="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2195736" y="157427"/>
            <a:ext cx="6697439"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2617473"/>
            <a:ext cx="1720850" cy="738767"/>
          </a:xfrm>
          <a:prstGeom prst="rect">
            <a:avLst/>
          </a:prstGeom>
        </p:spPr>
        <p:txBody>
          <a:bodyPr/>
          <a:lstStyle>
            <a:lvl1pPr algn="ctr">
              <a:defRPr sz="1800" baseline="0">
                <a:solidFill>
                  <a:schemeClr val="bg1"/>
                </a:solidFill>
              </a:defRPr>
            </a:lvl1pPr>
          </a:lstStyle>
          <a:p>
            <a:r>
              <a:rPr lang="es-ES"/>
              <a:t>Haga clic para modificar el estilo de título del patrón</a:t>
            </a:r>
            <a:endParaRPr lang="es-ES" dirty="0"/>
          </a:p>
        </p:txBody>
      </p:sp>
      <p:sp>
        <p:nvSpPr>
          <p:cNvPr id="9" name="16 Marcador de número de diapositiva"/>
          <p:cNvSpPr>
            <a:spLocks noGrp="1"/>
          </p:cNvSpPr>
          <p:nvPr>
            <p:ph type="sldNum" sz="quarter" idx="18"/>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AEB14108-B812-43B4-9694-255BBB9249A7}" type="slidenum">
              <a:rPr lang="es-ES_tradnl"/>
              <a:pPr>
                <a:defRPr/>
              </a:pPr>
              <a:t>‹Nº›</a:t>
            </a:fld>
            <a:endParaRPr lang="es-ES_tradnl" dirty="0"/>
          </a:p>
        </p:txBody>
      </p:sp>
    </p:spTree>
    <p:extLst>
      <p:ext uri="{BB962C8B-B14F-4D97-AF65-F5344CB8AC3E}">
        <p14:creationId xmlns:p14="http://schemas.microsoft.com/office/powerpoint/2010/main" val="313095203"/>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5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04850"/>
            <a:ext cx="4641850" cy="4206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31597" y="1537354"/>
            <a:ext cx="4572000" cy="3540001"/>
          </a:xfrm>
          <a:prstGeom prst="rect">
            <a:avLst/>
          </a:prstGeom>
        </p:spPr>
        <p:txBody>
          <a:bodyPr/>
          <a:lstStyle/>
          <a:p>
            <a:pPr lvl="0"/>
            <a:r>
              <a:rPr lang="es-ES" noProof="0" dirty="0"/>
              <a:t>Haga clic en el icono para agregar una imagen</a:t>
            </a:r>
          </a:p>
        </p:txBody>
      </p:sp>
      <p:sp>
        <p:nvSpPr>
          <p:cNvPr id="16" name="15 Marcador de texto"/>
          <p:cNvSpPr>
            <a:spLocks noGrp="1"/>
          </p:cNvSpPr>
          <p:nvPr>
            <p:ph type="body" sz="quarter" idx="18"/>
          </p:nvPr>
        </p:nvSpPr>
        <p:spPr>
          <a:xfrm>
            <a:off x="4788025" y="157428"/>
            <a:ext cx="4105151"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696246"/>
            <a:ext cx="4553257" cy="541075"/>
          </a:xfrm>
          <a:prstGeom prst="rect">
            <a:avLst/>
          </a:prstGeom>
        </p:spPr>
        <p:txBody>
          <a:bodyPr/>
          <a:lstStyle>
            <a:lvl1pPr algn="l">
              <a:defRPr sz="20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1" y="1297782"/>
            <a:ext cx="3965203" cy="119558"/>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sp>
        <p:nvSpPr>
          <p:cNvPr id="11" name="16 Marcador de número de diapositiva"/>
          <p:cNvSpPr>
            <a:spLocks noGrp="1"/>
          </p:cNvSpPr>
          <p:nvPr>
            <p:ph type="sldNum" sz="quarter" idx="2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E62E73D8-C032-4162-A7A3-B67F3E4AEECD}" type="slidenum">
              <a:rPr lang="es-ES_tradnl"/>
              <a:pPr>
                <a:defRPr/>
              </a:pPr>
              <a:t>‹Nº›</a:t>
            </a:fld>
            <a:endParaRPr lang="es-ES_tradnl" dirty="0"/>
          </a:p>
        </p:txBody>
      </p:sp>
    </p:spTree>
    <p:extLst>
      <p:ext uri="{BB962C8B-B14F-4D97-AF65-F5344CB8AC3E}">
        <p14:creationId xmlns:p14="http://schemas.microsoft.com/office/powerpoint/2010/main" val="343626346"/>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6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4" y="1117865"/>
            <a:ext cx="8885237" cy="3959489"/>
          </a:xfrm>
          <a:prstGeom prst="rect">
            <a:avLst/>
          </a:prstGeom>
        </p:spPr>
        <p:txBody>
          <a:bodyPr/>
          <a:lstStyle/>
          <a:p>
            <a:pPr lvl="0"/>
            <a:r>
              <a:rPr lang="es-ES" noProof="0" dirty="0"/>
              <a:t>Haga clic en el icono para agregar un elemento gráfico SmartArt</a:t>
            </a:r>
          </a:p>
        </p:txBody>
      </p:sp>
      <p:sp>
        <p:nvSpPr>
          <p:cNvPr id="7" name="6 Marcador de texto"/>
          <p:cNvSpPr>
            <a:spLocks noGrp="1"/>
          </p:cNvSpPr>
          <p:nvPr>
            <p:ph type="body" sz="quarter" idx="14"/>
          </p:nvPr>
        </p:nvSpPr>
        <p:spPr>
          <a:xfrm>
            <a:off x="150813" y="5119688"/>
            <a:ext cx="5448300" cy="177767"/>
          </a:xfrm>
          <a:prstGeom prst="rect">
            <a:avLst/>
          </a:prstGeom>
        </p:spPr>
        <p:txBody>
          <a:bodyPr/>
          <a:lstStyle>
            <a:lvl1pPr marL="0" indent="0">
              <a:buNone/>
              <a:defRPr sz="1200" baseline="0">
                <a:solidFill>
                  <a:schemeClr val="bg1">
                    <a:lumMod val="50000"/>
                  </a:schemeClr>
                </a:solidFill>
              </a:defRPr>
            </a:lvl1pPr>
            <a:lvl2pPr>
              <a:defRPr sz="1100">
                <a:solidFill>
                  <a:schemeClr val="bg1">
                    <a:lumMod val="50000"/>
                  </a:schemeClr>
                </a:solidFill>
              </a:defRPr>
            </a:lvl2pPr>
            <a:lvl3pPr>
              <a:defRPr sz="105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es-ES"/>
              <a:t>Haga clic para modificar el estilo de texto del patrón</a:t>
            </a:r>
          </a:p>
        </p:txBody>
      </p:sp>
      <p:sp>
        <p:nvSpPr>
          <p:cNvPr id="11" name="16 Marcador de número de diapositiva"/>
          <p:cNvSpPr>
            <a:spLocks noGrp="1"/>
          </p:cNvSpPr>
          <p:nvPr>
            <p:ph type="sldNum" sz="quarter" idx="15"/>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2726CD8E-2BE6-470A-9FB2-8B6638B65506}" type="slidenum">
              <a:rPr lang="es-ES_tradnl"/>
              <a:pPr>
                <a:defRPr/>
              </a:pPr>
              <a:t>‹Nº›</a:t>
            </a:fld>
            <a:endParaRPr lang="es-ES_tradnl" dirty="0"/>
          </a:p>
        </p:txBody>
      </p:sp>
    </p:spTree>
    <p:extLst>
      <p:ext uri="{BB962C8B-B14F-4D97-AF65-F5344CB8AC3E}">
        <p14:creationId xmlns:p14="http://schemas.microsoft.com/office/powerpoint/2010/main" val="2318154854"/>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445125"/>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5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dirty="0"/>
              <a:t>Haga clic en el icono para agregar una imagen</a:t>
            </a:r>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2576849083"/>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2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dirty="0"/>
              <a:t>Haga clic en el icono para agregar una imagen</a:t>
            </a:r>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100015"/>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04850"/>
            <a:ext cx="4641850" cy="4206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31597" y="1537354"/>
            <a:ext cx="4572000" cy="3540001"/>
          </a:xfrm>
          <a:prstGeom prst="rect">
            <a:avLst/>
          </a:prstGeom>
        </p:spPr>
        <p:txBody>
          <a:bodyPr/>
          <a:lstStyle/>
          <a:p>
            <a:pPr lvl="0"/>
            <a:r>
              <a:rPr lang="es-ES" noProof="0" dirty="0"/>
              <a:t>Haga clic en el icono para agregar una imagen</a:t>
            </a:r>
          </a:p>
        </p:txBody>
      </p:sp>
      <p:sp>
        <p:nvSpPr>
          <p:cNvPr id="16" name="15 Marcador de texto"/>
          <p:cNvSpPr>
            <a:spLocks noGrp="1"/>
          </p:cNvSpPr>
          <p:nvPr>
            <p:ph type="body" sz="quarter" idx="18"/>
          </p:nvPr>
        </p:nvSpPr>
        <p:spPr>
          <a:xfrm>
            <a:off x="4788025" y="157428"/>
            <a:ext cx="4105151"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696246"/>
            <a:ext cx="4553257" cy="541075"/>
          </a:xfrm>
          <a:prstGeom prst="rect">
            <a:avLst/>
          </a:prstGeom>
        </p:spPr>
        <p:txBody>
          <a:bodyPr/>
          <a:lstStyle>
            <a:lvl1pPr algn="l">
              <a:defRPr sz="20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1" y="1297782"/>
            <a:ext cx="3965203" cy="119558"/>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pic>
        <p:nvPicPr>
          <p:cNvPr id="13" name="12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6951896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0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dirty="0"/>
              <a:t>Haga clic en el icono para agregar una imagen</a:t>
            </a:r>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9" y="5035063"/>
            <a:ext cx="722336"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416449"/>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28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4"/>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917" dirty="0">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2"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5"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5"/>
            <a:ext cx="9144000" cy="4080061"/>
          </a:xfrm>
          <a:prstGeom prst="rect">
            <a:avLst/>
          </a:prstGeom>
        </p:spPr>
        <p:txBody>
          <a:bodyPr/>
          <a:lstStyle/>
          <a:p>
            <a:pPr lvl="0"/>
            <a:r>
              <a:rPr lang="es-ES" noProof="0" dirty="0"/>
              <a:t>Haga clic en el icono para agregar una imagen</a:t>
            </a:r>
          </a:p>
        </p:txBody>
      </p:sp>
      <p:sp>
        <p:nvSpPr>
          <p:cNvPr id="311298" name="Rectangle 2"/>
          <p:cNvSpPr>
            <a:spLocks noGrp="1" noChangeArrowheads="1"/>
          </p:cNvSpPr>
          <p:nvPr>
            <p:ph type="ctrTitle"/>
          </p:nvPr>
        </p:nvSpPr>
        <p:spPr>
          <a:xfrm>
            <a:off x="150220" y="97195"/>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7976"/>
            <a:ext cx="1905000" cy="269875"/>
          </a:xfrm>
          <a:prstGeom prst="rect">
            <a:avLst/>
          </a:prstGeom>
        </p:spPr>
        <p:txBody>
          <a:bodyPr/>
          <a:lstStyle>
            <a:lvl1pPr algn="l" eaLnBrk="0" hangingPunct="0">
              <a:spcBef>
                <a:spcPct val="20000"/>
              </a:spcBef>
              <a:defRPr sz="667">
                <a:solidFill>
                  <a:srgbClr val="00918E"/>
                </a:solidFill>
                <a:latin typeface="+mn-lt"/>
                <a:cs typeface="+mn-cs"/>
              </a:defRPr>
            </a:lvl1pPr>
          </a:lstStyle>
          <a:p>
            <a:pPr>
              <a:defRPr/>
            </a:pPr>
            <a:fld id="{43C90015-E53F-4BB5-B32F-A8BBF929A985}" type="slidenum">
              <a:rPr lang="es-ES_tradnl" smtClean="0"/>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802457"/>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6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dirty="0"/>
              <a:t>Haga clic en el icono para agregar una imagen</a:t>
            </a:r>
          </a:p>
        </p:txBody>
      </p:sp>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43C90015-E53F-4BB5-B32F-A8BBF929A985}" type="slidenum">
              <a:rPr lang="es-ES_tradnl"/>
              <a:pPr>
                <a:defRPr/>
              </a:pPr>
              <a:t>‹Nº›</a:t>
            </a:fld>
            <a:endParaRPr lang="es-ES_tradnl" dirty="0"/>
          </a:p>
        </p:txBody>
      </p:sp>
    </p:spTree>
    <p:extLst>
      <p:ext uri="{BB962C8B-B14F-4D97-AF65-F5344CB8AC3E}">
        <p14:creationId xmlns:p14="http://schemas.microsoft.com/office/powerpoint/2010/main" val="2540457490"/>
      </p:ext>
    </p:extLst>
  </p:cSld>
  <p:clrMapOvr>
    <a:masterClrMapping/>
  </p:clrMapOvr>
  <p:transition spd="slow">
    <p:split orient="vert"/>
  </p:transition>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7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dirty="0"/>
              <a:t>Haga clic en el icono para agregar una imagen</a:t>
            </a:r>
          </a:p>
        </p:txBody>
      </p:sp>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43C90015-E53F-4BB5-B32F-A8BBF929A985}" type="slidenum">
              <a:rPr lang="es-ES_tradnl"/>
              <a:pPr>
                <a:defRPr/>
              </a:pPr>
              <a:t>‹Nº›</a:t>
            </a:fld>
            <a:endParaRPr lang="es-ES_tradnl" dirty="0"/>
          </a:p>
        </p:txBody>
      </p:sp>
    </p:spTree>
    <p:extLst>
      <p:ext uri="{BB962C8B-B14F-4D97-AF65-F5344CB8AC3E}">
        <p14:creationId xmlns:p14="http://schemas.microsoft.com/office/powerpoint/2010/main" val="2540457490"/>
      </p:ext>
    </p:extLst>
  </p:cSld>
  <p:clrMapOvr>
    <a:masterClrMapping/>
  </p:clrMapOvr>
  <p:transition spd="slow">
    <p:split orient="vert"/>
  </p:transition>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36513" y="2201863"/>
            <a:ext cx="9180513"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sp>
        <p:nvSpPr>
          <p:cNvPr id="5" name="4 CuadroTexto"/>
          <p:cNvSpPr txBox="1"/>
          <p:nvPr/>
        </p:nvSpPr>
        <p:spPr>
          <a:xfrm>
            <a:off x="1643063" y="4298950"/>
            <a:ext cx="6259512" cy="44608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spcBef>
                <a:spcPct val="20000"/>
              </a:spcBef>
              <a:defRPr/>
            </a:pPr>
            <a:endParaRPr lang="es-CO" b="1" cap="all" dirty="0">
              <a:ln w="0"/>
              <a:solidFill>
                <a:schemeClr val="accent1">
                  <a:lumMod val="50000"/>
                </a:schemeClr>
              </a:solidFill>
              <a:effectLst>
                <a:reflection blurRad="12700" stA="50000" endPos="50000" dist="5000" dir="5400000" sy="-100000" rotWithShape="0"/>
              </a:effectLst>
              <a:cs typeface="+mn-cs"/>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84228" y="2137420"/>
            <a:ext cx="8280260" cy="1124686"/>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000">
                <a:solidFill>
                  <a:schemeClr val="bg1"/>
                </a:solidFill>
                <a:effectLst>
                  <a:outerShdw blurRad="38100" dist="38100" dir="2700000" algn="tl">
                    <a:srgbClr val="000000">
                      <a:alpha val="43137"/>
                    </a:srgbClr>
                  </a:outerShdw>
                </a:effectLst>
              </a:defRPr>
            </a:lvl1pPr>
          </a:lstStyle>
          <a:p>
            <a:r>
              <a:rPr lang="es-ES"/>
              <a:t>Haga clic para modificar el estilo de título del patrón</a:t>
            </a:r>
            <a:endParaRPr lang="es-ES" dirty="0"/>
          </a:p>
        </p:txBody>
      </p:sp>
      <p:pic>
        <p:nvPicPr>
          <p:cNvPr id="10"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23709138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427538" y="2190750"/>
            <a:ext cx="4716462" cy="110013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5018088"/>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018088"/>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110163"/>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171582"/>
            <a:ext cx="4320480" cy="1089771"/>
          </a:xfrm>
          <a:prstGeom prst="rect">
            <a:avLst/>
          </a:prstGeom>
        </p:spPr>
        <p:txBody>
          <a:bodyPr/>
          <a:lstStyle>
            <a:lvl1pPr algn="r">
              <a:defRPr sz="3200">
                <a:solidFill>
                  <a:schemeClr val="bg1"/>
                </a:solidFill>
              </a:defRPr>
            </a:lvl1pPr>
          </a:lstStyle>
          <a:p>
            <a:r>
              <a:rPr lang="es-ES"/>
              <a:t>Haga clic para modificar el estilo de título del patrón</a:t>
            </a:r>
            <a:endParaRPr lang="es-ES" dirty="0"/>
          </a:p>
        </p:txBody>
      </p:sp>
      <p:pic>
        <p:nvPicPr>
          <p:cNvPr id="10"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177443793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2497138"/>
            <a:ext cx="2070100"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800" dirty="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2195736" y="157427"/>
            <a:ext cx="6697439"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2617473"/>
            <a:ext cx="1720850" cy="738767"/>
          </a:xfrm>
          <a:prstGeom prst="rect">
            <a:avLst/>
          </a:prstGeom>
        </p:spPr>
        <p:txBody>
          <a:bodyPr/>
          <a:lstStyle>
            <a:lvl1pPr algn="ctr">
              <a:defRPr sz="1800" baseline="0">
                <a:solidFill>
                  <a:schemeClr val="bg1"/>
                </a:solidFill>
              </a:defRPr>
            </a:lvl1pPr>
          </a:lstStyle>
          <a:p>
            <a:r>
              <a:rPr lang="es-ES"/>
              <a:t>Haga clic para modificar el estilo de título del patrón</a:t>
            </a:r>
            <a:endParaRPr lang="es-ES" dirty="0"/>
          </a:p>
        </p:txBody>
      </p:sp>
      <p:pic>
        <p:nvPicPr>
          <p:cNvPr id="11" name="10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27322783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04850"/>
            <a:ext cx="4641850" cy="4206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31597" y="1537354"/>
            <a:ext cx="4572000" cy="3540001"/>
          </a:xfrm>
          <a:prstGeom prst="rect">
            <a:avLst/>
          </a:prstGeom>
        </p:spPr>
        <p:txBody>
          <a:bodyPr/>
          <a:lstStyle/>
          <a:p>
            <a:pPr lvl="0"/>
            <a:r>
              <a:rPr lang="es-ES" noProof="0" dirty="0"/>
              <a:t>Haga clic en el icono para agregar una imagen</a:t>
            </a:r>
          </a:p>
        </p:txBody>
      </p:sp>
      <p:sp>
        <p:nvSpPr>
          <p:cNvPr id="16" name="15 Marcador de texto"/>
          <p:cNvSpPr>
            <a:spLocks noGrp="1"/>
          </p:cNvSpPr>
          <p:nvPr>
            <p:ph type="body" sz="quarter" idx="18"/>
          </p:nvPr>
        </p:nvSpPr>
        <p:spPr>
          <a:xfrm>
            <a:off x="4788025" y="157428"/>
            <a:ext cx="4105151"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696246"/>
            <a:ext cx="4553257" cy="541075"/>
          </a:xfrm>
          <a:prstGeom prst="rect">
            <a:avLst/>
          </a:prstGeom>
        </p:spPr>
        <p:txBody>
          <a:bodyPr/>
          <a:lstStyle>
            <a:lvl1pPr algn="l">
              <a:defRPr sz="20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1" y="1297782"/>
            <a:ext cx="3965203" cy="119558"/>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pic>
        <p:nvPicPr>
          <p:cNvPr id="13" name="12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2857804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dirty="0"/>
              <a:t>Haga clic en el icono para agregar una imagen</a:t>
            </a:r>
          </a:p>
        </p:txBody>
      </p:sp>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pic>
        <p:nvPicPr>
          <p:cNvPr id="12" name="11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8069364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4" y="1117865"/>
            <a:ext cx="8885237" cy="3959489"/>
          </a:xfrm>
          <a:prstGeom prst="rect">
            <a:avLst/>
          </a:prstGeom>
        </p:spPr>
        <p:txBody>
          <a:bodyPr/>
          <a:lstStyle/>
          <a:p>
            <a:pPr lvl="0"/>
            <a:r>
              <a:rPr lang="es-ES" noProof="0" dirty="0"/>
              <a:t>Haga clic en el icono para agregar un elemento gráfico SmartArt</a:t>
            </a:r>
          </a:p>
        </p:txBody>
      </p:sp>
      <p:pic>
        <p:nvPicPr>
          <p:cNvPr id="13" name="12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8041949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dirty="0"/>
              <a:t>Haga clic en el icono para agregar una imagen</a:t>
            </a:r>
          </a:p>
        </p:txBody>
      </p:sp>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pic>
        <p:nvPicPr>
          <p:cNvPr id="12" name="11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9302465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5_Diapositiva Gráficos">
    <p:spTree>
      <p:nvGrpSpPr>
        <p:cNvPr id="1" name=""/>
        <p:cNvGrpSpPr/>
        <p:nvPr/>
      </p:nvGrpSpPr>
      <p:grpSpPr>
        <a:xfrm>
          <a:off x="0" y="0"/>
          <a:ext cx="0" cy="0"/>
          <a:chOff x="0" y="0"/>
          <a:chExt cx="0" cy="0"/>
        </a:xfrm>
      </p:grpSpPr>
      <p:sp>
        <p:nvSpPr>
          <p:cNvPr id="2" name="1 Rectángulo"/>
          <p:cNvSpPr/>
          <p:nvPr/>
        </p:nvSpPr>
        <p:spPr>
          <a:xfrm>
            <a:off x="0" y="2376488"/>
            <a:ext cx="9144000" cy="322103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spcBef>
                <a:spcPct val="20000"/>
              </a:spcBef>
              <a:defRPr/>
            </a:pPr>
            <a:endParaRPr lang="es-ES" dirty="0"/>
          </a:p>
        </p:txBody>
      </p:sp>
      <p:pic>
        <p:nvPicPr>
          <p:cNvPr id="3" name="Picture 2" descr="F:\CONTADURIA\CONTADURIA 2015\4. ABRIL\SERVICIO EN LINEA\servicios en linea 1-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51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a:spLocks noChangeArrowheads="1"/>
          </p:cNvSpPr>
          <p:nvPr/>
        </p:nvSpPr>
        <p:spPr bwMode="auto">
          <a:xfrm>
            <a:off x="468313" y="2417763"/>
            <a:ext cx="8424862"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ES" sz="1800" dirty="0">
                <a:solidFill>
                  <a:schemeClr val="bg1"/>
                </a:solidFill>
                <a:latin typeface="Calibri Light" pitchFamily="34" charset="0"/>
              </a:rPr>
              <a:t>1. Boletín de Deudores Morosos del Estado (BDME)</a:t>
            </a:r>
          </a:p>
          <a:p>
            <a:r>
              <a:rPr lang="es-ES" altLang="es-ES" sz="1800" dirty="0">
                <a:solidFill>
                  <a:schemeClr val="bg1"/>
                </a:solidFill>
                <a:latin typeface="Calibri Light" pitchFamily="34" charset="0"/>
              </a:rPr>
              <a:t>2. Información financiera, económica, social y ambiental</a:t>
            </a:r>
          </a:p>
          <a:p>
            <a:r>
              <a:rPr lang="es-ES" altLang="es-ES" sz="1800" dirty="0">
                <a:solidFill>
                  <a:schemeClr val="bg1"/>
                </a:solidFill>
                <a:latin typeface="Calibri Light" pitchFamily="34" charset="0"/>
              </a:rPr>
              <a:t>3. Normatividad contable pública</a:t>
            </a:r>
          </a:p>
          <a:p>
            <a:r>
              <a:rPr lang="es-ES" altLang="es-ES" sz="1800" dirty="0">
                <a:solidFill>
                  <a:schemeClr val="bg1"/>
                </a:solidFill>
                <a:latin typeface="Calibri Light" pitchFamily="34" charset="0"/>
              </a:rPr>
              <a:t>4. Asistencia y apoyo técnico</a:t>
            </a:r>
          </a:p>
          <a:p>
            <a:r>
              <a:rPr lang="es-ES" altLang="es-ES" sz="1800" dirty="0">
                <a:solidFill>
                  <a:schemeClr val="bg1"/>
                </a:solidFill>
                <a:latin typeface="Calibri Light" pitchFamily="34" charset="0"/>
              </a:rPr>
              <a:t>5. Solicitud de asignación de código institucional para el envío de la información financiera, económica, social y ambiental</a:t>
            </a:r>
          </a:p>
          <a:p>
            <a:r>
              <a:rPr lang="es-ES" altLang="es-ES" sz="1800" dirty="0">
                <a:solidFill>
                  <a:schemeClr val="bg1"/>
                </a:solidFill>
                <a:latin typeface="Calibri Light" pitchFamily="34" charset="0"/>
              </a:rPr>
              <a:t>6. Constancias de remisión e inclusión de la información financiera, económica social y ambiental de las entidades en la base de datos de la Contaduría General de la Nación</a:t>
            </a:r>
          </a:p>
          <a:p>
            <a:r>
              <a:rPr lang="es-ES" altLang="es-ES" sz="1800" dirty="0">
                <a:solidFill>
                  <a:schemeClr val="bg1"/>
                </a:solidFill>
                <a:latin typeface="Calibri Light" pitchFamily="34" charset="0"/>
              </a:rPr>
              <a:t>7. Emisión de conceptos y soluciones de consultas</a:t>
            </a:r>
          </a:p>
          <a:p>
            <a:r>
              <a:rPr lang="es-ES" altLang="es-ES" sz="1800" dirty="0">
                <a:solidFill>
                  <a:schemeClr val="bg1"/>
                </a:solidFill>
                <a:latin typeface="Calibri Light" pitchFamily="34" charset="0"/>
              </a:rPr>
              <a:t>8. Solicitudes específicas de capacitación</a:t>
            </a:r>
          </a:p>
        </p:txBody>
      </p:sp>
      <p:sp>
        <p:nvSpPr>
          <p:cNvPr id="5" name="11 CuadroTexto"/>
          <p:cNvSpPr txBox="1">
            <a:spLocks noChangeArrowheads="1"/>
          </p:cNvSpPr>
          <p:nvPr/>
        </p:nvSpPr>
        <p:spPr bwMode="auto">
          <a:xfrm>
            <a:off x="119063" y="5526088"/>
            <a:ext cx="292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ES" sz="1000" dirty="0"/>
              <a:t>Cuentas Claras, Estado Transparente</a:t>
            </a:r>
          </a:p>
        </p:txBody>
      </p:sp>
      <p:sp>
        <p:nvSpPr>
          <p:cNvPr id="6" name="12 CuadroTexto"/>
          <p:cNvSpPr txBox="1">
            <a:spLocks noChangeArrowheads="1"/>
          </p:cNvSpPr>
          <p:nvPr/>
        </p:nvSpPr>
        <p:spPr bwMode="auto">
          <a:xfrm>
            <a:off x="7380288" y="5521325"/>
            <a:ext cx="2232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ES" sz="1000" dirty="0"/>
              <a:t>www.contaduria.gov.co</a:t>
            </a:r>
          </a:p>
        </p:txBody>
      </p:sp>
    </p:spTree>
    <p:extLst>
      <p:ext uri="{BB962C8B-B14F-4D97-AF65-F5344CB8AC3E}">
        <p14:creationId xmlns:p14="http://schemas.microsoft.com/office/powerpoint/2010/main" val="205952961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anim calcmode="lin" valueType="num">
                                      <p:cBhvr>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47" presetClass="entr" presetSubtype="0" fill="hold" nodeType="afterEffect">
                                  <p:stCondLst>
                                    <p:cond delay="20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anim calcmode="lin" valueType="num">
                                      <p:cBhvr>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9000"/>
                            </p:stCondLst>
                            <p:childTnLst>
                              <p:par>
                                <p:cTn id="22" presetID="47" presetClass="entr" presetSubtype="0" fill="hold" nodeType="afterEffect">
                                  <p:stCondLst>
                                    <p:cond delay="200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12000"/>
                            </p:stCondLst>
                            <p:childTnLst>
                              <p:par>
                                <p:cTn id="28" presetID="47" presetClass="entr" presetSubtype="0" fill="hold" nodeType="afterEffect">
                                  <p:stCondLst>
                                    <p:cond delay="200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1000"/>
                                        <p:tgtEl>
                                          <p:spTgt spid="4">
                                            <p:txEl>
                                              <p:pRg st="4" end="4"/>
                                            </p:txEl>
                                          </p:spTgt>
                                        </p:tgtEl>
                                      </p:cBhvr>
                                    </p:animEffect>
                                    <p:anim calcmode="lin" valueType="num">
                                      <p:cBhvr>
                                        <p:cTn id="3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15000"/>
                            </p:stCondLst>
                            <p:childTnLst>
                              <p:par>
                                <p:cTn id="34" presetID="42" presetClass="entr" presetSubtype="0" fill="hold" nodeType="afterEffect">
                                  <p:stCondLst>
                                    <p:cond delay="350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19500"/>
                            </p:stCondLst>
                            <p:childTnLst>
                              <p:par>
                                <p:cTn id="40" presetID="42" presetClass="entr" presetSubtype="0" fill="hold" nodeType="afterEffect">
                                  <p:stCondLst>
                                    <p:cond delay="450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25000"/>
                            </p:stCondLst>
                            <p:childTnLst>
                              <p:par>
                                <p:cTn id="46" presetID="42" presetClass="entr" presetSubtype="0" fill="hold" nodeType="afterEffect">
                                  <p:stCondLst>
                                    <p:cond delay="200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6_Diapositiva despedida">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1113" y="-11113"/>
            <a:ext cx="9151937" cy="571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5725" y="257175"/>
            <a:ext cx="1422400"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0488" y="-11113"/>
            <a:ext cx="2235200" cy="1098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1813" y="268288"/>
            <a:ext cx="630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a:spLocks noChangeArrowheads="1"/>
          </p:cNvSpPr>
          <p:nvPr/>
        </p:nvSpPr>
        <p:spPr bwMode="auto">
          <a:xfrm>
            <a:off x="3081338" y="3044825"/>
            <a:ext cx="1881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 @</a:t>
            </a:r>
            <a:r>
              <a:rPr lang="es-ES" altLang="es-ES" sz="1400" b="1" dirty="0" err="1">
                <a:latin typeface="Calibri" pitchFamily="34" charset="0"/>
                <a:cs typeface="+mn-cs"/>
              </a:rPr>
              <a:t>Contaduria_CGN</a:t>
            </a:r>
            <a:endParaRPr lang="es-ES" altLang="es-ES" sz="1400" b="1" dirty="0">
              <a:latin typeface="Calibri" pitchFamily="34" charset="0"/>
              <a:cs typeface="+mn-cs"/>
            </a:endParaRPr>
          </a:p>
        </p:txBody>
      </p:sp>
      <p:sp>
        <p:nvSpPr>
          <p:cNvPr id="8" name="7 CuadroTexto"/>
          <p:cNvSpPr txBox="1">
            <a:spLocks noChangeArrowheads="1"/>
          </p:cNvSpPr>
          <p:nvPr/>
        </p:nvSpPr>
        <p:spPr bwMode="auto">
          <a:xfrm>
            <a:off x="419100" y="1717675"/>
            <a:ext cx="8285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0" hangingPunct="0">
              <a:spcBef>
                <a:spcPct val="20000"/>
              </a:spcBef>
              <a:defRPr/>
            </a:pPr>
            <a:r>
              <a:rPr lang="es-CO" altLang="es-CO" sz="3200" i="1" dirty="0">
                <a:latin typeface="Calibri" pitchFamily="34" charset="0"/>
              </a:rPr>
              <a:t>“POR PERMITIRNOS HACER PÚBLICO </a:t>
            </a:r>
          </a:p>
        </p:txBody>
      </p:sp>
      <p:sp>
        <p:nvSpPr>
          <p:cNvPr id="9" name="8 CuadroTexto"/>
          <p:cNvSpPr txBox="1"/>
          <p:nvPr/>
        </p:nvSpPr>
        <p:spPr>
          <a:xfrm>
            <a:off x="1542270" y="841276"/>
            <a:ext cx="5991717" cy="110799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fontAlgn="auto" hangingPunct="0">
              <a:spcBef>
                <a:spcPts val="0"/>
              </a:spcBef>
              <a:spcAft>
                <a:spcPts val="0"/>
              </a:spcAft>
              <a:defRPr/>
            </a:pPr>
            <a:r>
              <a:rPr lang="es-CO" sz="6600" kern="0" cap="all" dirty="0">
                <a:ln w="0"/>
                <a:solidFill>
                  <a:schemeClr val="accent1">
                    <a:lumMod val="50000"/>
                  </a:schemeClr>
                </a:solidFill>
                <a:effectLst>
                  <a:outerShdw blurRad="38100" dist="38100" dir="2700000" algn="tl">
                    <a:srgbClr val="000000">
                      <a:alpha val="43137"/>
                    </a:srgbClr>
                  </a:outerShdw>
                  <a:reflection stA="29000" endPos="43000" dir="5400000" sy="-100000" algn="bl" rotWithShape="0"/>
                </a:effectLst>
                <a:latin typeface="Calibri"/>
                <a:cs typeface="+mn-cs"/>
              </a:rPr>
              <a:t>G  r  a  c  i  a  s</a:t>
            </a:r>
          </a:p>
        </p:txBody>
      </p:sp>
      <p:pic>
        <p:nvPicPr>
          <p:cNvPr id="10" name="Picture 4" descr="http://www.ignition-mktg.com/wp-content/uploads/2014/07/Social-Media-Icon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6538" y="4683125"/>
            <a:ext cx="5207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ignition-mktg.com/wp-content/uploads/2014/07/Social-Media-Icon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27300" y="2974975"/>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www.ignition-mktg.com/wp-content/uploads/2014/07/Social-Media-Icon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09900" y="3532188"/>
            <a:ext cx="4937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57738" y="5035550"/>
            <a:ext cx="5572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Rectángulo"/>
          <p:cNvSpPr>
            <a:spLocks noChangeArrowheads="1"/>
          </p:cNvSpPr>
          <p:nvPr/>
        </p:nvSpPr>
        <p:spPr bwMode="auto">
          <a:xfrm>
            <a:off x="3402013" y="2114550"/>
            <a:ext cx="23193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lgn="ctr" eaLnBrk="1" hangingPunct="1">
              <a:defRPr/>
            </a:pPr>
            <a:r>
              <a:rPr lang="es-CO" altLang="es-CO" sz="3200" b="1" i="1" dirty="0">
                <a:latin typeface="Calibri" pitchFamily="34" charset="0"/>
                <a:cs typeface="+mn-cs"/>
              </a:rPr>
              <a:t>LO</a:t>
            </a:r>
            <a:r>
              <a:rPr lang="es-CO" altLang="es-CO" sz="1800" i="1" dirty="0">
                <a:latin typeface="Calibri" pitchFamily="34" charset="0"/>
                <a:cs typeface="+mn-cs"/>
              </a:rPr>
              <a:t> </a:t>
            </a:r>
            <a:r>
              <a:rPr lang="es-CO" altLang="es-CO" sz="3200" b="1" i="1" dirty="0">
                <a:latin typeface="Calibri" pitchFamily="34" charset="0"/>
                <a:cs typeface="+mn-cs"/>
              </a:rPr>
              <a:t>PÚBLICO</a:t>
            </a:r>
            <a:r>
              <a:rPr lang="es-CO" altLang="es-CO" sz="1800" i="1" dirty="0">
                <a:latin typeface="Calibri" pitchFamily="34" charset="0"/>
                <a:cs typeface="+mn-cs"/>
              </a:rPr>
              <a:t> ”</a:t>
            </a:r>
          </a:p>
        </p:txBody>
      </p:sp>
      <p:sp>
        <p:nvSpPr>
          <p:cNvPr id="15" name="15 Rectángulo"/>
          <p:cNvSpPr>
            <a:spLocks noChangeArrowheads="1"/>
          </p:cNvSpPr>
          <p:nvPr/>
        </p:nvSpPr>
        <p:spPr bwMode="auto">
          <a:xfrm>
            <a:off x="3641725" y="3544888"/>
            <a:ext cx="159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err="1">
                <a:latin typeface="Calibri" pitchFamily="34" charset="0"/>
                <a:cs typeface="+mn-cs"/>
              </a:rPr>
              <a:t>CGNOficial</a:t>
            </a:r>
            <a:endParaRPr lang="es-ES" altLang="es-ES" sz="1400" b="1" dirty="0">
              <a:latin typeface="Calibri" pitchFamily="34" charset="0"/>
              <a:cs typeface="+mn-cs"/>
            </a:endParaRPr>
          </a:p>
        </p:txBody>
      </p:sp>
      <p:pic>
        <p:nvPicPr>
          <p:cNvPr id="16" name="Picture 12" descr="http://www.ignition-mktg.com/wp-content/uploads/2014/07/Social-Media-Icon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33763" y="4179888"/>
            <a:ext cx="508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cartagenacaribe.com/images/boton-contactenos.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60438" y="4011613"/>
            <a:ext cx="16684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4 Rectángulo"/>
          <p:cNvSpPr>
            <a:spLocks noChangeArrowheads="1"/>
          </p:cNvSpPr>
          <p:nvPr/>
        </p:nvSpPr>
        <p:spPr bwMode="auto">
          <a:xfrm>
            <a:off x="5435600" y="5173663"/>
            <a:ext cx="24177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contaduriacgn</a:t>
            </a:r>
            <a:endParaRPr lang="es-ES" altLang="es-ES" sz="1400" b="1" dirty="0">
              <a:latin typeface="Calibri" pitchFamily="34" charset="0"/>
              <a:cs typeface="+mn-cs"/>
            </a:endParaRPr>
          </a:p>
        </p:txBody>
      </p:sp>
      <p:sp>
        <p:nvSpPr>
          <p:cNvPr id="19" name="18 Rectángulo"/>
          <p:cNvSpPr>
            <a:spLocks noChangeArrowheads="1"/>
          </p:cNvSpPr>
          <p:nvPr/>
        </p:nvSpPr>
        <p:spPr bwMode="auto">
          <a:xfrm>
            <a:off x="4727575" y="4657725"/>
            <a:ext cx="301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ContaduríaGeneraldelaNaciónCG</a:t>
            </a:r>
            <a:endParaRPr lang="es-ES" altLang="es-ES" sz="1400" b="1" dirty="0">
              <a:latin typeface="Calibri" pitchFamily="34" charset="0"/>
              <a:cs typeface="+mn-cs"/>
            </a:endParaRPr>
          </a:p>
        </p:txBody>
      </p:sp>
      <p:sp>
        <p:nvSpPr>
          <p:cNvPr id="20" name="20 Rectángulo"/>
          <p:cNvSpPr>
            <a:spLocks noChangeArrowheads="1"/>
          </p:cNvSpPr>
          <p:nvPr/>
        </p:nvSpPr>
        <p:spPr bwMode="auto">
          <a:xfrm>
            <a:off x="3941763" y="4157663"/>
            <a:ext cx="325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Contaduría-General-de-la-Nación</a:t>
            </a:r>
          </a:p>
        </p:txBody>
      </p:sp>
      <p:sp>
        <p:nvSpPr>
          <p:cNvPr id="54" name="18 Marcador de texto"/>
          <p:cNvSpPr>
            <a:spLocks noGrp="1"/>
          </p:cNvSpPr>
          <p:nvPr>
            <p:ph type="body" sz="quarter" idx="11"/>
          </p:nvPr>
        </p:nvSpPr>
        <p:spPr>
          <a:xfrm>
            <a:off x="622632" y="2641476"/>
            <a:ext cx="8081631" cy="350838"/>
          </a:xfrm>
          <a:prstGeom prst="rect">
            <a:avLst/>
          </a:prstGeom>
        </p:spPr>
        <p:txBody>
          <a:bodyPr/>
          <a:lstStyle>
            <a:lvl1pPr marL="0" indent="0" algn="ctr">
              <a:buNone/>
              <a:defRPr lang="es-ES" sz="1800" b="0" baseline="0" dirty="0" smtClean="0">
                <a:solidFill>
                  <a:schemeClr val="bg1">
                    <a:lumMod val="50000"/>
                  </a:schemeClr>
                </a:solidFill>
                <a:latin typeface="Sylfaen"/>
                <a:ea typeface="+mn-ea"/>
                <a:cs typeface="+mn-cs"/>
              </a:defRPr>
            </a:lvl1pPr>
            <a:lvl4pPr marL="1371600" indent="0" algn="ctr">
              <a:buNone/>
              <a:defRPr sz="1600"/>
            </a:lvl4pPr>
          </a:lstStyle>
          <a:p>
            <a:pPr lvl="0"/>
            <a:r>
              <a:rPr lang="es-ES"/>
              <a:t>Haga clic para modificar el estilo de texto del patrón</a:t>
            </a:r>
          </a:p>
        </p:txBody>
      </p:sp>
      <p:pic>
        <p:nvPicPr>
          <p:cNvPr id="22" name="21 Imagen"/>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454615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42" presetClass="entr" presetSubtype="0" fill="hold"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500" fill="hold"/>
                                        <p:tgtEl>
                                          <p:spTgt spid="11"/>
                                        </p:tgtEl>
                                        <p:attrNameLst>
                                          <p:attrName>ppt_w</p:attrName>
                                        </p:attrNameLst>
                                      </p:cBhvr>
                                      <p:tavLst>
                                        <p:tav tm="0">
                                          <p:val>
                                            <p:fltVal val="0"/>
                                          </p:val>
                                        </p:tav>
                                        <p:tav tm="100000">
                                          <p:val>
                                            <p:strVal val="#ppt_w"/>
                                          </p:val>
                                        </p:tav>
                                      </p:tavLst>
                                    </p:anim>
                                    <p:anim calcmode="lin" valueType="num">
                                      <p:cBhvr>
                                        <p:cTn id="24" dur="1500" fill="hold"/>
                                        <p:tgtEl>
                                          <p:spTgt spid="11"/>
                                        </p:tgtEl>
                                        <p:attrNameLst>
                                          <p:attrName>ppt_h</p:attrName>
                                        </p:attrNameLst>
                                      </p:cBhvr>
                                      <p:tavLst>
                                        <p:tav tm="0">
                                          <p:val>
                                            <p:fltVal val="0"/>
                                          </p:val>
                                        </p:tav>
                                        <p:tav tm="100000">
                                          <p:val>
                                            <p:strVal val="#ppt_h"/>
                                          </p:val>
                                        </p:tav>
                                      </p:tavLst>
                                    </p:anim>
                                    <p:anim calcmode="lin" valueType="num">
                                      <p:cBhvr>
                                        <p:cTn id="25" dur="1500" fill="hold"/>
                                        <p:tgtEl>
                                          <p:spTgt spid="11"/>
                                        </p:tgtEl>
                                        <p:attrNameLst>
                                          <p:attrName>style.rotation</p:attrName>
                                        </p:attrNameLst>
                                      </p:cBhvr>
                                      <p:tavLst>
                                        <p:tav tm="0">
                                          <p:val>
                                            <p:fltVal val="360"/>
                                          </p:val>
                                        </p:tav>
                                        <p:tav tm="100000">
                                          <p:val>
                                            <p:fltVal val="0"/>
                                          </p:val>
                                        </p:tav>
                                      </p:tavLst>
                                    </p:anim>
                                    <p:animEffect transition="in" filter="fade">
                                      <p:cBhvr>
                                        <p:cTn id="26" dur="1500"/>
                                        <p:tgtEl>
                                          <p:spTgt spid="11"/>
                                        </p:tgtEl>
                                      </p:cBhvr>
                                    </p:animEffect>
                                  </p:childTnLst>
                                </p:cTn>
                              </p:par>
                            </p:childTnLst>
                          </p:cTn>
                        </p:par>
                        <p:par>
                          <p:cTn id="27" fill="hold">
                            <p:stCondLst>
                              <p:cond delay="6250"/>
                            </p:stCondLst>
                            <p:childTnLst>
                              <p:par>
                                <p:cTn id="28" presetID="49" presetClass="entr" presetSubtype="0" decel="10000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500" fill="hold"/>
                                        <p:tgtEl>
                                          <p:spTgt spid="12"/>
                                        </p:tgtEl>
                                        <p:attrNameLst>
                                          <p:attrName>ppt_w</p:attrName>
                                        </p:attrNameLst>
                                      </p:cBhvr>
                                      <p:tavLst>
                                        <p:tav tm="0">
                                          <p:val>
                                            <p:fltVal val="0"/>
                                          </p:val>
                                        </p:tav>
                                        <p:tav tm="100000">
                                          <p:val>
                                            <p:strVal val="#ppt_w"/>
                                          </p:val>
                                        </p:tav>
                                      </p:tavLst>
                                    </p:anim>
                                    <p:anim calcmode="lin" valueType="num">
                                      <p:cBhvr>
                                        <p:cTn id="31" dur="1500" fill="hold"/>
                                        <p:tgtEl>
                                          <p:spTgt spid="12"/>
                                        </p:tgtEl>
                                        <p:attrNameLst>
                                          <p:attrName>ppt_h</p:attrName>
                                        </p:attrNameLst>
                                      </p:cBhvr>
                                      <p:tavLst>
                                        <p:tav tm="0">
                                          <p:val>
                                            <p:fltVal val="0"/>
                                          </p:val>
                                        </p:tav>
                                        <p:tav tm="100000">
                                          <p:val>
                                            <p:strVal val="#ppt_h"/>
                                          </p:val>
                                        </p:tav>
                                      </p:tavLst>
                                    </p:anim>
                                    <p:anim calcmode="lin" valueType="num">
                                      <p:cBhvr>
                                        <p:cTn id="32" dur="1500" fill="hold"/>
                                        <p:tgtEl>
                                          <p:spTgt spid="12"/>
                                        </p:tgtEl>
                                        <p:attrNameLst>
                                          <p:attrName>style.rotation</p:attrName>
                                        </p:attrNameLst>
                                      </p:cBhvr>
                                      <p:tavLst>
                                        <p:tav tm="0">
                                          <p:val>
                                            <p:fltVal val="360"/>
                                          </p:val>
                                        </p:tav>
                                        <p:tav tm="100000">
                                          <p:val>
                                            <p:fltVal val="0"/>
                                          </p:val>
                                        </p:tav>
                                      </p:tavLst>
                                    </p:anim>
                                    <p:animEffect transition="in" filter="fade">
                                      <p:cBhvr>
                                        <p:cTn id="33" dur="1500"/>
                                        <p:tgtEl>
                                          <p:spTgt spid="12"/>
                                        </p:tgtEl>
                                      </p:cBhvr>
                                    </p:animEffect>
                                  </p:childTnLst>
                                </p:cTn>
                              </p:par>
                            </p:childTnLst>
                          </p:cTn>
                        </p:par>
                        <p:par>
                          <p:cTn id="34" fill="hold">
                            <p:stCondLst>
                              <p:cond delay="7750"/>
                            </p:stCondLst>
                            <p:childTnLst>
                              <p:par>
                                <p:cTn id="35" presetID="49" presetClass="entr" presetSubtype="0" decel="10000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500" fill="hold"/>
                                        <p:tgtEl>
                                          <p:spTgt spid="16"/>
                                        </p:tgtEl>
                                        <p:attrNameLst>
                                          <p:attrName>ppt_w</p:attrName>
                                        </p:attrNameLst>
                                      </p:cBhvr>
                                      <p:tavLst>
                                        <p:tav tm="0">
                                          <p:val>
                                            <p:fltVal val="0"/>
                                          </p:val>
                                        </p:tav>
                                        <p:tav tm="100000">
                                          <p:val>
                                            <p:strVal val="#ppt_w"/>
                                          </p:val>
                                        </p:tav>
                                      </p:tavLst>
                                    </p:anim>
                                    <p:anim calcmode="lin" valueType="num">
                                      <p:cBhvr>
                                        <p:cTn id="38" dur="1500" fill="hold"/>
                                        <p:tgtEl>
                                          <p:spTgt spid="16"/>
                                        </p:tgtEl>
                                        <p:attrNameLst>
                                          <p:attrName>ppt_h</p:attrName>
                                        </p:attrNameLst>
                                      </p:cBhvr>
                                      <p:tavLst>
                                        <p:tav tm="0">
                                          <p:val>
                                            <p:fltVal val="0"/>
                                          </p:val>
                                        </p:tav>
                                        <p:tav tm="100000">
                                          <p:val>
                                            <p:strVal val="#ppt_h"/>
                                          </p:val>
                                        </p:tav>
                                      </p:tavLst>
                                    </p:anim>
                                    <p:anim calcmode="lin" valueType="num">
                                      <p:cBhvr>
                                        <p:cTn id="39" dur="1500" fill="hold"/>
                                        <p:tgtEl>
                                          <p:spTgt spid="16"/>
                                        </p:tgtEl>
                                        <p:attrNameLst>
                                          <p:attrName>style.rotation</p:attrName>
                                        </p:attrNameLst>
                                      </p:cBhvr>
                                      <p:tavLst>
                                        <p:tav tm="0">
                                          <p:val>
                                            <p:fltVal val="360"/>
                                          </p:val>
                                        </p:tav>
                                        <p:tav tm="100000">
                                          <p:val>
                                            <p:fltVal val="0"/>
                                          </p:val>
                                        </p:tav>
                                      </p:tavLst>
                                    </p:anim>
                                    <p:animEffect transition="in" filter="fade">
                                      <p:cBhvr>
                                        <p:cTn id="40" dur="1500"/>
                                        <p:tgtEl>
                                          <p:spTgt spid="16"/>
                                        </p:tgtEl>
                                      </p:cBhvr>
                                    </p:animEffect>
                                  </p:childTnLst>
                                </p:cTn>
                              </p:par>
                            </p:childTnLst>
                          </p:cTn>
                        </p:par>
                        <p:par>
                          <p:cTn id="41" fill="hold">
                            <p:stCondLst>
                              <p:cond delay="9250"/>
                            </p:stCondLst>
                            <p:childTnLst>
                              <p:par>
                                <p:cTn id="42" presetID="49" presetClass="entr" presetSubtype="0" decel="10000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500" fill="hold"/>
                                        <p:tgtEl>
                                          <p:spTgt spid="10"/>
                                        </p:tgtEl>
                                        <p:attrNameLst>
                                          <p:attrName>ppt_w</p:attrName>
                                        </p:attrNameLst>
                                      </p:cBhvr>
                                      <p:tavLst>
                                        <p:tav tm="0">
                                          <p:val>
                                            <p:fltVal val="0"/>
                                          </p:val>
                                        </p:tav>
                                        <p:tav tm="100000">
                                          <p:val>
                                            <p:strVal val="#ppt_w"/>
                                          </p:val>
                                        </p:tav>
                                      </p:tavLst>
                                    </p:anim>
                                    <p:anim calcmode="lin" valueType="num">
                                      <p:cBhvr>
                                        <p:cTn id="45" dur="1500" fill="hold"/>
                                        <p:tgtEl>
                                          <p:spTgt spid="10"/>
                                        </p:tgtEl>
                                        <p:attrNameLst>
                                          <p:attrName>ppt_h</p:attrName>
                                        </p:attrNameLst>
                                      </p:cBhvr>
                                      <p:tavLst>
                                        <p:tav tm="0">
                                          <p:val>
                                            <p:fltVal val="0"/>
                                          </p:val>
                                        </p:tav>
                                        <p:tav tm="100000">
                                          <p:val>
                                            <p:strVal val="#ppt_h"/>
                                          </p:val>
                                        </p:tav>
                                      </p:tavLst>
                                    </p:anim>
                                    <p:anim calcmode="lin" valueType="num">
                                      <p:cBhvr>
                                        <p:cTn id="46" dur="1500" fill="hold"/>
                                        <p:tgtEl>
                                          <p:spTgt spid="10"/>
                                        </p:tgtEl>
                                        <p:attrNameLst>
                                          <p:attrName>style.rotation</p:attrName>
                                        </p:attrNameLst>
                                      </p:cBhvr>
                                      <p:tavLst>
                                        <p:tav tm="0">
                                          <p:val>
                                            <p:fltVal val="360"/>
                                          </p:val>
                                        </p:tav>
                                        <p:tav tm="100000">
                                          <p:val>
                                            <p:fltVal val="0"/>
                                          </p:val>
                                        </p:tav>
                                      </p:tavLst>
                                    </p:anim>
                                    <p:animEffect transition="in" filter="fade">
                                      <p:cBhvr>
                                        <p:cTn id="47" dur="1500"/>
                                        <p:tgtEl>
                                          <p:spTgt spid="10"/>
                                        </p:tgtEl>
                                      </p:cBhvr>
                                    </p:animEffect>
                                  </p:childTnLst>
                                </p:cTn>
                              </p:par>
                            </p:childTnLst>
                          </p:cTn>
                        </p:par>
                        <p:par>
                          <p:cTn id="48" fill="hold">
                            <p:stCondLst>
                              <p:cond delay="10750"/>
                            </p:stCondLst>
                            <p:childTnLst>
                              <p:par>
                                <p:cTn id="49" presetID="49" presetClass="entr" presetSubtype="0" decel="10000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500" fill="hold"/>
                                        <p:tgtEl>
                                          <p:spTgt spid="13"/>
                                        </p:tgtEl>
                                        <p:attrNameLst>
                                          <p:attrName>ppt_w</p:attrName>
                                        </p:attrNameLst>
                                      </p:cBhvr>
                                      <p:tavLst>
                                        <p:tav tm="0">
                                          <p:val>
                                            <p:fltVal val="0"/>
                                          </p:val>
                                        </p:tav>
                                        <p:tav tm="100000">
                                          <p:val>
                                            <p:strVal val="#ppt_w"/>
                                          </p:val>
                                        </p:tav>
                                      </p:tavLst>
                                    </p:anim>
                                    <p:anim calcmode="lin" valueType="num">
                                      <p:cBhvr>
                                        <p:cTn id="52" dur="1500" fill="hold"/>
                                        <p:tgtEl>
                                          <p:spTgt spid="13"/>
                                        </p:tgtEl>
                                        <p:attrNameLst>
                                          <p:attrName>ppt_h</p:attrName>
                                        </p:attrNameLst>
                                      </p:cBhvr>
                                      <p:tavLst>
                                        <p:tav tm="0">
                                          <p:val>
                                            <p:fltVal val="0"/>
                                          </p:val>
                                        </p:tav>
                                        <p:tav tm="100000">
                                          <p:val>
                                            <p:strVal val="#ppt_h"/>
                                          </p:val>
                                        </p:tav>
                                      </p:tavLst>
                                    </p:anim>
                                    <p:anim calcmode="lin" valueType="num">
                                      <p:cBhvr>
                                        <p:cTn id="53" dur="1500" fill="hold"/>
                                        <p:tgtEl>
                                          <p:spTgt spid="13"/>
                                        </p:tgtEl>
                                        <p:attrNameLst>
                                          <p:attrName>style.rotation</p:attrName>
                                        </p:attrNameLst>
                                      </p:cBhvr>
                                      <p:tavLst>
                                        <p:tav tm="0">
                                          <p:val>
                                            <p:fltVal val="360"/>
                                          </p:val>
                                        </p:tav>
                                        <p:tav tm="100000">
                                          <p:val>
                                            <p:fltVal val="0"/>
                                          </p:val>
                                        </p:tav>
                                      </p:tavLst>
                                    </p:anim>
                                    <p:animEffect transition="in" filter="fade">
                                      <p:cBhvr>
                                        <p:cTn id="54" dur="1500"/>
                                        <p:tgtEl>
                                          <p:spTgt spid="13"/>
                                        </p:tgtEl>
                                      </p:cBhvr>
                                    </p:animEffect>
                                  </p:childTnLst>
                                </p:cTn>
                              </p:par>
                            </p:childTnLst>
                          </p:cTn>
                        </p:par>
                        <p:par>
                          <p:cTn id="55" fill="hold">
                            <p:stCondLst>
                              <p:cond delay="12250"/>
                            </p:stCondLst>
                            <p:childTnLst>
                              <p:par>
                                <p:cTn id="56" presetID="49" presetClass="entr" presetSubtype="0" decel="10000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 calcmode="lin" valueType="num">
                                      <p:cBhvr>
                                        <p:cTn id="60" dur="500" fill="hold"/>
                                        <p:tgtEl>
                                          <p:spTgt spid="7"/>
                                        </p:tgtEl>
                                        <p:attrNameLst>
                                          <p:attrName>style.rotation</p:attrName>
                                        </p:attrNameLst>
                                      </p:cBhvr>
                                      <p:tavLst>
                                        <p:tav tm="0">
                                          <p:val>
                                            <p:fltVal val="360"/>
                                          </p:val>
                                        </p:tav>
                                        <p:tav tm="100000">
                                          <p:val>
                                            <p:fltVal val="0"/>
                                          </p:val>
                                        </p:tav>
                                      </p:tavLst>
                                    </p:anim>
                                    <p:animEffect transition="in" filter="fade">
                                      <p:cBhvr>
                                        <p:cTn id="61" dur="500"/>
                                        <p:tgtEl>
                                          <p:spTgt spid="7"/>
                                        </p:tgtEl>
                                      </p:cBhvr>
                                    </p:animEffect>
                                  </p:childTnLst>
                                </p:cTn>
                              </p:par>
                            </p:childTnLst>
                          </p:cTn>
                        </p:par>
                        <p:par>
                          <p:cTn id="62" fill="hold">
                            <p:stCondLst>
                              <p:cond delay="12750"/>
                            </p:stCondLst>
                            <p:childTnLst>
                              <p:par>
                                <p:cTn id="63" presetID="49" presetClass="entr" presetSubtype="0" decel="10000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 calcmode="lin" valueType="num">
                                      <p:cBhvr>
                                        <p:cTn id="67" dur="500" fill="hold"/>
                                        <p:tgtEl>
                                          <p:spTgt spid="15"/>
                                        </p:tgtEl>
                                        <p:attrNameLst>
                                          <p:attrName>style.rotation</p:attrName>
                                        </p:attrNameLst>
                                      </p:cBhvr>
                                      <p:tavLst>
                                        <p:tav tm="0">
                                          <p:val>
                                            <p:fltVal val="360"/>
                                          </p:val>
                                        </p:tav>
                                        <p:tav tm="100000">
                                          <p:val>
                                            <p:fltVal val="0"/>
                                          </p:val>
                                        </p:tav>
                                      </p:tavLst>
                                    </p:anim>
                                    <p:animEffect transition="in" filter="fade">
                                      <p:cBhvr>
                                        <p:cTn id="68" dur="500"/>
                                        <p:tgtEl>
                                          <p:spTgt spid="15"/>
                                        </p:tgtEl>
                                      </p:cBhvr>
                                    </p:animEffect>
                                  </p:childTnLst>
                                </p:cTn>
                              </p:par>
                            </p:childTnLst>
                          </p:cTn>
                        </p:par>
                        <p:par>
                          <p:cTn id="69" fill="hold">
                            <p:stCondLst>
                              <p:cond delay="13250"/>
                            </p:stCondLst>
                            <p:childTnLst>
                              <p:par>
                                <p:cTn id="70" presetID="49" presetClass="entr" presetSubtype="0" decel="10000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 calcmode="lin" valueType="num">
                                      <p:cBhvr>
                                        <p:cTn id="74" dur="500" fill="hold"/>
                                        <p:tgtEl>
                                          <p:spTgt spid="20"/>
                                        </p:tgtEl>
                                        <p:attrNameLst>
                                          <p:attrName>style.rotation</p:attrName>
                                        </p:attrNameLst>
                                      </p:cBhvr>
                                      <p:tavLst>
                                        <p:tav tm="0">
                                          <p:val>
                                            <p:fltVal val="360"/>
                                          </p:val>
                                        </p:tav>
                                        <p:tav tm="100000">
                                          <p:val>
                                            <p:fltVal val="0"/>
                                          </p:val>
                                        </p:tav>
                                      </p:tavLst>
                                    </p:anim>
                                    <p:animEffect transition="in" filter="fade">
                                      <p:cBhvr>
                                        <p:cTn id="75" dur="500"/>
                                        <p:tgtEl>
                                          <p:spTgt spid="20"/>
                                        </p:tgtEl>
                                      </p:cBhvr>
                                    </p:animEffect>
                                  </p:childTnLst>
                                </p:cTn>
                              </p:par>
                            </p:childTnLst>
                          </p:cTn>
                        </p:par>
                        <p:par>
                          <p:cTn id="76" fill="hold">
                            <p:stCondLst>
                              <p:cond delay="13750"/>
                            </p:stCondLst>
                            <p:childTnLst>
                              <p:par>
                                <p:cTn id="77" presetID="49" presetClass="entr" presetSubtype="0" decel="10000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 calcmode="lin" valueType="num">
                                      <p:cBhvr>
                                        <p:cTn id="81" dur="500" fill="hold"/>
                                        <p:tgtEl>
                                          <p:spTgt spid="19"/>
                                        </p:tgtEl>
                                        <p:attrNameLst>
                                          <p:attrName>style.rotation</p:attrName>
                                        </p:attrNameLst>
                                      </p:cBhvr>
                                      <p:tavLst>
                                        <p:tav tm="0">
                                          <p:val>
                                            <p:fltVal val="360"/>
                                          </p:val>
                                        </p:tav>
                                        <p:tav tm="100000">
                                          <p:val>
                                            <p:fltVal val="0"/>
                                          </p:val>
                                        </p:tav>
                                      </p:tavLst>
                                    </p:anim>
                                    <p:animEffect transition="in" filter="fade">
                                      <p:cBhvr>
                                        <p:cTn id="82" dur="500"/>
                                        <p:tgtEl>
                                          <p:spTgt spid="19"/>
                                        </p:tgtEl>
                                      </p:cBhvr>
                                    </p:animEffect>
                                  </p:childTnLst>
                                </p:cTn>
                              </p:par>
                            </p:childTnLst>
                          </p:cTn>
                        </p:par>
                        <p:par>
                          <p:cTn id="83" fill="hold">
                            <p:stCondLst>
                              <p:cond delay="14250"/>
                            </p:stCondLst>
                            <p:childTnLst>
                              <p:par>
                                <p:cTn id="84" presetID="49" presetClass="entr" presetSubtype="0" decel="100000"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 calcmode="lin" valueType="num">
                                      <p:cBhvr>
                                        <p:cTn id="88" dur="500" fill="hold"/>
                                        <p:tgtEl>
                                          <p:spTgt spid="18"/>
                                        </p:tgtEl>
                                        <p:attrNameLst>
                                          <p:attrName>style.rotation</p:attrName>
                                        </p:attrNameLst>
                                      </p:cBhvr>
                                      <p:tavLst>
                                        <p:tav tm="0">
                                          <p:val>
                                            <p:fltVal val="360"/>
                                          </p:val>
                                        </p:tav>
                                        <p:tav tm="100000">
                                          <p:val>
                                            <p:fltVal val="0"/>
                                          </p:val>
                                        </p:tav>
                                      </p:tavLst>
                                    </p:anim>
                                    <p:animEffect transition="in" filter="fade">
                                      <p:cBhvr>
                                        <p:cTn id="8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P spid="20" grpId="0"/>
    </p:bldLst>
  </p:timing>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2 Rectángulo"/>
          <p:cNvSpPr/>
          <p:nvPr userDrawn="1"/>
        </p:nvSpPr>
        <p:spPr bwMode="auto">
          <a:xfrm>
            <a:off x="0" y="0"/>
            <a:ext cx="9144000" cy="5715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dirty="0">
              <a:ln>
                <a:noFill/>
              </a:ln>
              <a:solidFill>
                <a:schemeClr val="tx1"/>
              </a:solidFill>
              <a:effectLst/>
              <a:latin typeface="Times New Roman" pitchFamily="18" charset="0"/>
            </a:endParaRPr>
          </a:p>
        </p:txBody>
      </p:sp>
      <p:pic>
        <p:nvPicPr>
          <p:cNvPr id="2" name="1 Imagen"/>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85750"/>
            <a:ext cx="9144000" cy="5143500"/>
          </a:xfrm>
          <a:prstGeom prst="rect">
            <a:avLst/>
          </a:prstGeom>
        </p:spPr>
      </p:pic>
    </p:spTree>
    <p:extLst>
      <p:ext uri="{BB962C8B-B14F-4D97-AF65-F5344CB8AC3E}">
        <p14:creationId xmlns:p14="http://schemas.microsoft.com/office/powerpoint/2010/main" val="14595616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ult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707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10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dirty="0"/>
              <a:t>Haga clic en el icono para agregar una imagen</a:t>
            </a:r>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2170130679"/>
      </p:ext>
    </p:extLst>
  </p:cSld>
  <p:clrMapOvr>
    <a:masterClrMapping/>
  </p:clrMapOvr>
  <p:transition spd="slow">
    <p:split orient="vert"/>
  </p:transition>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4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dirty="0"/>
              <a:t>Haga clic en el icono para agregar una imagen</a:t>
            </a:r>
          </a:p>
        </p:txBody>
      </p:sp>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43C90015-E53F-4BB5-B32F-A8BBF929A985}" type="slidenum">
              <a:rPr lang="es-ES_tradnl"/>
              <a:pPr>
                <a:defRPr/>
              </a:pPr>
              <a:t>‹Nº›</a:t>
            </a:fld>
            <a:endParaRPr lang="es-ES_tradnl" dirty="0"/>
          </a:p>
        </p:txBody>
      </p:sp>
    </p:spTree>
    <p:extLst>
      <p:ext uri="{BB962C8B-B14F-4D97-AF65-F5344CB8AC3E}">
        <p14:creationId xmlns:p14="http://schemas.microsoft.com/office/powerpoint/2010/main" val="144228741"/>
      </p:ext>
    </p:extLst>
  </p:cSld>
  <p:clrMapOvr>
    <a:masterClrMapping/>
  </p:clrMapOvr>
  <p:transition spd="slow">
    <p:split orient="vert"/>
  </p:transition>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6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4" y="1117865"/>
            <a:ext cx="8885237" cy="3959489"/>
          </a:xfrm>
          <a:prstGeom prst="rect">
            <a:avLst/>
          </a:prstGeom>
        </p:spPr>
        <p:txBody>
          <a:bodyPr/>
          <a:lstStyle/>
          <a:p>
            <a:pPr lvl="0"/>
            <a:r>
              <a:rPr lang="es-ES" noProof="0" dirty="0"/>
              <a:t>Haga clic en el icono para agregar un elemento gráfico SmartArt</a:t>
            </a:r>
          </a:p>
        </p:txBody>
      </p:sp>
      <p:sp>
        <p:nvSpPr>
          <p:cNvPr id="7" name="6 Marcador de texto"/>
          <p:cNvSpPr>
            <a:spLocks noGrp="1"/>
          </p:cNvSpPr>
          <p:nvPr>
            <p:ph type="body" sz="quarter" idx="14"/>
          </p:nvPr>
        </p:nvSpPr>
        <p:spPr>
          <a:xfrm>
            <a:off x="150813" y="5119688"/>
            <a:ext cx="5448300" cy="177767"/>
          </a:xfrm>
          <a:prstGeom prst="rect">
            <a:avLst/>
          </a:prstGeom>
        </p:spPr>
        <p:txBody>
          <a:bodyPr/>
          <a:lstStyle>
            <a:lvl1pPr marL="0" indent="0">
              <a:buNone/>
              <a:defRPr sz="1200" baseline="0">
                <a:solidFill>
                  <a:schemeClr val="bg1">
                    <a:lumMod val="50000"/>
                  </a:schemeClr>
                </a:solidFill>
              </a:defRPr>
            </a:lvl1pPr>
            <a:lvl2pPr>
              <a:defRPr sz="1100">
                <a:solidFill>
                  <a:schemeClr val="bg1">
                    <a:lumMod val="50000"/>
                  </a:schemeClr>
                </a:solidFill>
              </a:defRPr>
            </a:lvl2pPr>
            <a:lvl3pPr>
              <a:defRPr sz="105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es-ES"/>
              <a:t>Haga clic para modificar el estilo de texto del patrón</a:t>
            </a:r>
          </a:p>
        </p:txBody>
      </p:sp>
      <p:sp>
        <p:nvSpPr>
          <p:cNvPr id="11" name="16 Marcador de número de diapositiva"/>
          <p:cNvSpPr>
            <a:spLocks noGrp="1"/>
          </p:cNvSpPr>
          <p:nvPr>
            <p:ph type="sldNum" sz="quarter" idx="15"/>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2726CD8E-2BE6-470A-9FB2-8B6638B65506}" type="slidenum">
              <a:rPr lang="es-ES_tradnl" smtClean="0"/>
              <a:pPr>
                <a:defRPr/>
              </a:pPr>
              <a:t>‹Nº›</a:t>
            </a:fld>
            <a:endParaRPr lang="es-ES_tradnl" dirty="0"/>
          </a:p>
        </p:txBody>
      </p:sp>
    </p:spTree>
    <p:extLst>
      <p:ext uri="{BB962C8B-B14F-4D97-AF65-F5344CB8AC3E}">
        <p14:creationId xmlns:p14="http://schemas.microsoft.com/office/powerpoint/2010/main" val="251309075"/>
      </p:ext>
    </p:extLst>
  </p:cSld>
  <p:clrMapOvr>
    <a:masterClrMapping/>
  </p:clrMapOvr>
  <p:transition spd="slow">
    <p:split orient="vert"/>
  </p:transition>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36513" y="2201863"/>
            <a:ext cx="9180513"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sp>
        <p:nvSpPr>
          <p:cNvPr id="5" name="4 CuadroTexto"/>
          <p:cNvSpPr txBox="1"/>
          <p:nvPr/>
        </p:nvSpPr>
        <p:spPr>
          <a:xfrm>
            <a:off x="1643063" y="4298950"/>
            <a:ext cx="6259512" cy="44608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spcBef>
                <a:spcPct val="20000"/>
              </a:spcBef>
              <a:defRPr/>
            </a:pPr>
            <a:endParaRPr lang="es-CO" b="1" cap="all" dirty="0">
              <a:ln w="0"/>
              <a:solidFill>
                <a:schemeClr val="accent1">
                  <a:lumMod val="50000"/>
                </a:schemeClr>
              </a:solidFill>
              <a:effectLst>
                <a:reflection blurRad="12700" stA="50000" endPos="50000" dist="5000" dir="5400000" sy="-100000" rotWithShape="0"/>
              </a:effectLst>
              <a:cs typeface="+mn-cs"/>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84228" y="2137420"/>
            <a:ext cx="8280260" cy="1124686"/>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000">
                <a:solidFill>
                  <a:schemeClr val="bg1"/>
                </a:solidFill>
                <a:effectLst>
                  <a:outerShdw blurRad="38100" dist="38100" dir="2700000" algn="tl">
                    <a:srgbClr val="000000">
                      <a:alpha val="43137"/>
                    </a:srgbClr>
                  </a:outerShdw>
                </a:effectLst>
              </a:defRPr>
            </a:lvl1pPr>
          </a:lstStyle>
          <a:p>
            <a:r>
              <a:rPr lang="es-ES"/>
              <a:t>Haga clic para modificar el estilo de título del patrón</a:t>
            </a:r>
            <a:endParaRPr lang="es-ES" dirty="0"/>
          </a:p>
        </p:txBody>
      </p:sp>
      <p:pic>
        <p:nvPicPr>
          <p:cNvPr id="10"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2381784210"/>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1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427538" y="2190750"/>
            <a:ext cx="4716462" cy="110013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5018088"/>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018088"/>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110163"/>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171582"/>
            <a:ext cx="4320480" cy="1089771"/>
          </a:xfrm>
          <a:prstGeom prst="rect">
            <a:avLst/>
          </a:prstGeom>
        </p:spPr>
        <p:txBody>
          <a:bodyPr/>
          <a:lstStyle>
            <a:lvl1pPr algn="r">
              <a:defRPr sz="3200">
                <a:solidFill>
                  <a:schemeClr val="bg1"/>
                </a:solidFill>
              </a:defRPr>
            </a:lvl1pPr>
          </a:lstStyle>
          <a:p>
            <a:r>
              <a:rPr lang="es-ES"/>
              <a:t>Haga clic para modificar el estilo de título del patrón</a:t>
            </a:r>
            <a:endParaRPr lang="es-ES" dirty="0"/>
          </a:p>
        </p:txBody>
      </p:sp>
      <p:pic>
        <p:nvPicPr>
          <p:cNvPr id="9"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802435418"/>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2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0124" y="-44649"/>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2497138"/>
            <a:ext cx="2070100"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800" dirty="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2195736" y="157427"/>
            <a:ext cx="6697439"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2617473"/>
            <a:ext cx="1720850" cy="738767"/>
          </a:xfrm>
          <a:prstGeom prst="rect">
            <a:avLst/>
          </a:prstGeom>
        </p:spPr>
        <p:txBody>
          <a:bodyPr/>
          <a:lstStyle>
            <a:lvl1pPr algn="ctr">
              <a:defRPr sz="1800" baseline="0">
                <a:solidFill>
                  <a:schemeClr val="bg1"/>
                </a:solidFill>
              </a:defRPr>
            </a:lvl1pPr>
          </a:lstStyle>
          <a:p>
            <a:r>
              <a:rPr lang="es-ES"/>
              <a:t>Haga clic para modificar el estilo de título del patrón</a:t>
            </a:r>
            <a:endParaRPr lang="es-ES" dirty="0"/>
          </a:p>
        </p:txBody>
      </p:sp>
      <p:pic>
        <p:nvPicPr>
          <p:cNvPr id="10"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512764438"/>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4" y="1117865"/>
            <a:ext cx="8885237" cy="3959489"/>
          </a:xfrm>
          <a:prstGeom prst="rect">
            <a:avLst/>
          </a:prstGeom>
        </p:spPr>
        <p:txBody>
          <a:bodyPr/>
          <a:lstStyle/>
          <a:p>
            <a:pPr lvl="0"/>
            <a:r>
              <a:rPr lang="es-ES" noProof="0" dirty="0"/>
              <a:t>Haga clic en el icono para agregar un elemento gráfico SmartArt</a:t>
            </a:r>
          </a:p>
        </p:txBody>
      </p:sp>
      <p:pic>
        <p:nvPicPr>
          <p:cNvPr id="13" name="12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213725094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4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04850"/>
            <a:ext cx="4641850" cy="4206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31597" y="1537354"/>
            <a:ext cx="4572000" cy="3540001"/>
          </a:xfrm>
          <a:prstGeom prst="rect">
            <a:avLst/>
          </a:prstGeom>
        </p:spPr>
        <p:txBody>
          <a:bodyPr/>
          <a:lstStyle/>
          <a:p>
            <a:pPr lvl="0"/>
            <a:r>
              <a:rPr lang="es-ES" noProof="0" dirty="0"/>
              <a:t>Haga clic en el icono para agregar una imagen</a:t>
            </a:r>
          </a:p>
        </p:txBody>
      </p:sp>
      <p:sp>
        <p:nvSpPr>
          <p:cNvPr id="16" name="15 Marcador de texto"/>
          <p:cNvSpPr>
            <a:spLocks noGrp="1"/>
          </p:cNvSpPr>
          <p:nvPr>
            <p:ph type="body" sz="quarter" idx="18"/>
          </p:nvPr>
        </p:nvSpPr>
        <p:spPr>
          <a:xfrm>
            <a:off x="4788025" y="157428"/>
            <a:ext cx="4105151"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696246"/>
            <a:ext cx="4553257" cy="541075"/>
          </a:xfrm>
          <a:prstGeom prst="rect">
            <a:avLst/>
          </a:prstGeom>
        </p:spPr>
        <p:txBody>
          <a:bodyPr/>
          <a:lstStyle>
            <a:lvl1pPr algn="l">
              <a:defRPr sz="20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1" y="1297782"/>
            <a:ext cx="3965203" cy="119558"/>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pic>
        <p:nvPicPr>
          <p:cNvPr id="12"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220806569"/>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dirty="0"/>
              <a:t>Haga clic en el icono para agregar una imagen</a:t>
            </a:r>
          </a:p>
        </p:txBody>
      </p:sp>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43C90015-E53F-4BB5-B32F-A8BBF929A985}" type="slidenum">
              <a:rPr lang="es-ES_tradnl" smtClean="0"/>
              <a:pPr>
                <a:defRPr/>
              </a:pPr>
              <a:t>‹Nº›</a:t>
            </a:fld>
            <a:endParaRPr lang="es-ES_tradnl" dirty="0"/>
          </a:p>
        </p:txBody>
      </p:sp>
      <p:pic>
        <p:nvPicPr>
          <p:cNvPr id="11"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4148847351"/>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4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dirty="0">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4" y="1117865"/>
            <a:ext cx="8885237" cy="3959489"/>
          </a:xfrm>
          <a:prstGeom prst="rect">
            <a:avLst/>
          </a:prstGeom>
        </p:spPr>
        <p:txBody>
          <a:bodyPr/>
          <a:lstStyle/>
          <a:p>
            <a:pPr lvl="0"/>
            <a:r>
              <a:rPr lang="es-ES" noProof="0" dirty="0"/>
              <a:t>Haga clic en el icono para agregar un elemento gráfico SmartArt</a:t>
            </a:r>
          </a:p>
        </p:txBody>
      </p:sp>
      <p:sp>
        <p:nvSpPr>
          <p:cNvPr id="7" name="6 Marcador de texto"/>
          <p:cNvSpPr>
            <a:spLocks noGrp="1"/>
          </p:cNvSpPr>
          <p:nvPr>
            <p:ph type="body" sz="quarter" idx="14"/>
          </p:nvPr>
        </p:nvSpPr>
        <p:spPr>
          <a:xfrm>
            <a:off x="150813" y="5119688"/>
            <a:ext cx="5448300" cy="177767"/>
          </a:xfrm>
          <a:prstGeom prst="rect">
            <a:avLst/>
          </a:prstGeom>
        </p:spPr>
        <p:txBody>
          <a:bodyPr/>
          <a:lstStyle>
            <a:lvl1pPr marL="0" indent="0">
              <a:buNone/>
              <a:defRPr sz="1200" baseline="0">
                <a:solidFill>
                  <a:schemeClr val="bg1">
                    <a:lumMod val="50000"/>
                  </a:schemeClr>
                </a:solidFill>
              </a:defRPr>
            </a:lvl1pPr>
            <a:lvl2pPr>
              <a:defRPr sz="1100">
                <a:solidFill>
                  <a:schemeClr val="bg1">
                    <a:lumMod val="50000"/>
                  </a:schemeClr>
                </a:solidFill>
              </a:defRPr>
            </a:lvl2pPr>
            <a:lvl3pPr>
              <a:defRPr sz="105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es-ES"/>
              <a:t>Haga clic para modificar el estilo de texto del patrón</a:t>
            </a:r>
          </a:p>
        </p:txBody>
      </p:sp>
      <p:sp>
        <p:nvSpPr>
          <p:cNvPr id="11" name="16 Marcador de número de diapositiva"/>
          <p:cNvSpPr>
            <a:spLocks noGrp="1"/>
          </p:cNvSpPr>
          <p:nvPr>
            <p:ph type="sldNum" sz="quarter" idx="15"/>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2726CD8E-2BE6-470A-9FB2-8B6638B65506}" type="slidenum">
              <a:rPr lang="es-ES_tradnl" smtClean="0"/>
              <a:pPr>
                <a:defRPr/>
              </a:pPr>
              <a:t>‹Nº›</a:t>
            </a:fld>
            <a:endParaRPr lang="es-ES_tradnl" dirty="0"/>
          </a:p>
        </p:txBody>
      </p:sp>
      <p:pic>
        <p:nvPicPr>
          <p:cNvPr id="12"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1384316704"/>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5_Diapositiva Gráficos">
    <p:spTree>
      <p:nvGrpSpPr>
        <p:cNvPr id="1" name=""/>
        <p:cNvGrpSpPr/>
        <p:nvPr/>
      </p:nvGrpSpPr>
      <p:grpSpPr>
        <a:xfrm>
          <a:off x="0" y="0"/>
          <a:ext cx="0" cy="0"/>
          <a:chOff x="0" y="0"/>
          <a:chExt cx="0" cy="0"/>
        </a:xfrm>
      </p:grpSpPr>
      <p:sp>
        <p:nvSpPr>
          <p:cNvPr id="2" name="1 Rectángulo"/>
          <p:cNvSpPr/>
          <p:nvPr/>
        </p:nvSpPr>
        <p:spPr>
          <a:xfrm>
            <a:off x="0" y="2376488"/>
            <a:ext cx="9144000" cy="322103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spcBef>
                <a:spcPct val="20000"/>
              </a:spcBef>
              <a:defRPr/>
            </a:pPr>
            <a:endParaRPr lang="es-ES" dirty="0"/>
          </a:p>
        </p:txBody>
      </p:sp>
      <p:pic>
        <p:nvPicPr>
          <p:cNvPr id="3" name="Picture 2" descr="F:\CONTADURIA\CONTADURIA 2015\4. ABRIL\SERVICIO EN LINEA\servicios en linea 1-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51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a:spLocks noChangeArrowheads="1"/>
          </p:cNvSpPr>
          <p:nvPr/>
        </p:nvSpPr>
        <p:spPr bwMode="auto">
          <a:xfrm>
            <a:off x="468313" y="2417763"/>
            <a:ext cx="8424862"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800" dirty="0">
                <a:solidFill>
                  <a:schemeClr val="bg1"/>
                </a:solidFill>
                <a:latin typeface="Calibri Light" pitchFamily="34" charset="0"/>
              </a:rPr>
              <a:t>1. Boletín de Deudores Morosos del Estado (BDME)</a:t>
            </a:r>
          </a:p>
          <a:p>
            <a:r>
              <a:rPr lang="es-ES" altLang="es-CO" sz="1800" dirty="0">
                <a:solidFill>
                  <a:schemeClr val="bg1"/>
                </a:solidFill>
                <a:latin typeface="Calibri Light" pitchFamily="34" charset="0"/>
              </a:rPr>
              <a:t>2. Información financiera, económica, social y ambiental</a:t>
            </a:r>
          </a:p>
          <a:p>
            <a:r>
              <a:rPr lang="es-ES" altLang="es-CO" sz="1800" dirty="0">
                <a:solidFill>
                  <a:schemeClr val="bg1"/>
                </a:solidFill>
                <a:latin typeface="Calibri Light" pitchFamily="34" charset="0"/>
              </a:rPr>
              <a:t>3. Normatividad contable pública</a:t>
            </a:r>
          </a:p>
          <a:p>
            <a:r>
              <a:rPr lang="es-ES" altLang="es-CO" sz="1800" dirty="0">
                <a:solidFill>
                  <a:schemeClr val="bg1"/>
                </a:solidFill>
                <a:latin typeface="Calibri Light" pitchFamily="34" charset="0"/>
              </a:rPr>
              <a:t>4. Asistencia y apoyo técnico</a:t>
            </a:r>
          </a:p>
          <a:p>
            <a:r>
              <a:rPr lang="es-ES" altLang="es-CO" sz="1800" dirty="0">
                <a:solidFill>
                  <a:schemeClr val="bg1"/>
                </a:solidFill>
                <a:latin typeface="Calibri Light" pitchFamily="34" charset="0"/>
              </a:rPr>
              <a:t>5. Solicitud de asignación de código institucional para el envío de la información financiera, económica, social y ambiental</a:t>
            </a:r>
          </a:p>
          <a:p>
            <a:r>
              <a:rPr lang="es-ES" altLang="es-CO" sz="1800" dirty="0">
                <a:solidFill>
                  <a:schemeClr val="bg1"/>
                </a:solidFill>
                <a:latin typeface="Calibri Light" pitchFamily="34" charset="0"/>
              </a:rPr>
              <a:t>6. Constancias de remisión e inclusión de la información financiera, económica social y ambiental de las entidades en la base de datos de la Contaduría General de la Nación</a:t>
            </a:r>
          </a:p>
          <a:p>
            <a:r>
              <a:rPr lang="es-ES" altLang="es-CO" sz="1800" dirty="0">
                <a:solidFill>
                  <a:schemeClr val="bg1"/>
                </a:solidFill>
                <a:latin typeface="Calibri Light" pitchFamily="34" charset="0"/>
              </a:rPr>
              <a:t>7. Emisión de conceptos y soluciones de consultas</a:t>
            </a:r>
          </a:p>
          <a:p>
            <a:r>
              <a:rPr lang="es-ES" altLang="es-CO" sz="1800" dirty="0">
                <a:solidFill>
                  <a:schemeClr val="bg1"/>
                </a:solidFill>
                <a:latin typeface="Calibri Light" pitchFamily="34" charset="0"/>
              </a:rPr>
              <a:t>8. Solicitudes específicas de capacitación</a:t>
            </a:r>
          </a:p>
        </p:txBody>
      </p:sp>
      <p:sp>
        <p:nvSpPr>
          <p:cNvPr id="5" name="11 CuadroTexto"/>
          <p:cNvSpPr txBox="1">
            <a:spLocks noChangeArrowheads="1"/>
          </p:cNvSpPr>
          <p:nvPr/>
        </p:nvSpPr>
        <p:spPr bwMode="auto">
          <a:xfrm>
            <a:off x="119063" y="5526088"/>
            <a:ext cx="292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000" dirty="0"/>
              <a:t>Cuentas Claras, Estado Transparente</a:t>
            </a:r>
          </a:p>
        </p:txBody>
      </p:sp>
      <p:sp>
        <p:nvSpPr>
          <p:cNvPr id="6" name="12 CuadroTexto"/>
          <p:cNvSpPr txBox="1">
            <a:spLocks noChangeArrowheads="1"/>
          </p:cNvSpPr>
          <p:nvPr/>
        </p:nvSpPr>
        <p:spPr bwMode="auto">
          <a:xfrm>
            <a:off x="7380288" y="5521325"/>
            <a:ext cx="2232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000" dirty="0"/>
              <a:t>www.contaduria.gov.co</a:t>
            </a:r>
          </a:p>
        </p:txBody>
      </p:sp>
    </p:spTree>
    <p:extLst>
      <p:ext uri="{BB962C8B-B14F-4D97-AF65-F5344CB8AC3E}">
        <p14:creationId xmlns:p14="http://schemas.microsoft.com/office/powerpoint/2010/main" val="1749487419"/>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anim calcmode="lin" valueType="num">
                                      <p:cBhvr>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47" presetClass="entr" presetSubtype="0" fill="hold" nodeType="afterEffect">
                                  <p:stCondLst>
                                    <p:cond delay="20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anim calcmode="lin" valueType="num">
                                      <p:cBhvr>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9000"/>
                            </p:stCondLst>
                            <p:childTnLst>
                              <p:par>
                                <p:cTn id="22" presetID="47" presetClass="entr" presetSubtype="0" fill="hold" nodeType="afterEffect">
                                  <p:stCondLst>
                                    <p:cond delay="200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12000"/>
                            </p:stCondLst>
                            <p:childTnLst>
                              <p:par>
                                <p:cTn id="28" presetID="47" presetClass="entr" presetSubtype="0" fill="hold" nodeType="afterEffect">
                                  <p:stCondLst>
                                    <p:cond delay="200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1000"/>
                                        <p:tgtEl>
                                          <p:spTgt spid="4">
                                            <p:txEl>
                                              <p:pRg st="4" end="4"/>
                                            </p:txEl>
                                          </p:spTgt>
                                        </p:tgtEl>
                                      </p:cBhvr>
                                    </p:animEffect>
                                    <p:anim calcmode="lin" valueType="num">
                                      <p:cBhvr>
                                        <p:cTn id="3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15000"/>
                            </p:stCondLst>
                            <p:childTnLst>
                              <p:par>
                                <p:cTn id="34" presetID="42" presetClass="entr" presetSubtype="0" fill="hold" nodeType="afterEffect">
                                  <p:stCondLst>
                                    <p:cond delay="350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19500"/>
                            </p:stCondLst>
                            <p:childTnLst>
                              <p:par>
                                <p:cTn id="40" presetID="42" presetClass="entr" presetSubtype="0" fill="hold" nodeType="afterEffect">
                                  <p:stCondLst>
                                    <p:cond delay="450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25000"/>
                            </p:stCondLst>
                            <p:childTnLst>
                              <p:par>
                                <p:cTn id="46" presetID="42" presetClass="entr" presetSubtype="0" fill="hold" nodeType="afterEffect">
                                  <p:stCondLst>
                                    <p:cond delay="200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6_Diapositiva despedida">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1113" y="-11113"/>
            <a:ext cx="9151937" cy="571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5725" y="257175"/>
            <a:ext cx="1422400"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0488" y="-11113"/>
            <a:ext cx="2235200" cy="1098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1813" y="268288"/>
            <a:ext cx="630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a:spLocks noChangeArrowheads="1"/>
          </p:cNvSpPr>
          <p:nvPr/>
        </p:nvSpPr>
        <p:spPr bwMode="auto">
          <a:xfrm>
            <a:off x="3081338" y="3044825"/>
            <a:ext cx="1881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 @</a:t>
            </a:r>
            <a:r>
              <a:rPr lang="es-ES" altLang="es-ES" sz="1400" b="1" dirty="0" err="1">
                <a:latin typeface="Calibri" pitchFamily="34" charset="0"/>
                <a:cs typeface="+mn-cs"/>
              </a:rPr>
              <a:t>Contaduria_CGN</a:t>
            </a:r>
            <a:endParaRPr lang="es-ES" altLang="es-ES" sz="1400" b="1" dirty="0">
              <a:latin typeface="Calibri" pitchFamily="34" charset="0"/>
              <a:cs typeface="+mn-cs"/>
            </a:endParaRPr>
          </a:p>
        </p:txBody>
      </p:sp>
      <p:sp>
        <p:nvSpPr>
          <p:cNvPr id="8" name="7 CuadroTexto"/>
          <p:cNvSpPr txBox="1">
            <a:spLocks noChangeArrowheads="1"/>
          </p:cNvSpPr>
          <p:nvPr/>
        </p:nvSpPr>
        <p:spPr bwMode="auto">
          <a:xfrm>
            <a:off x="419100" y="1717675"/>
            <a:ext cx="8285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0" hangingPunct="0">
              <a:spcBef>
                <a:spcPct val="20000"/>
              </a:spcBef>
              <a:defRPr/>
            </a:pPr>
            <a:r>
              <a:rPr lang="es-CO" altLang="es-CO" sz="3200" i="1" dirty="0">
                <a:latin typeface="Calibri" pitchFamily="34" charset="0"/>
              </a:rPr>
              <a:t>“POR PERMITIRNOS HACER PÚBLICO </a:t>
            </a:r>
          </a:p>
        </p:txBody>
      </p:sp>
      <p:sp>
        <p:nvSpPr>
          <p:cNvPr id="9" name="8 CuadroTexto"/>
          <p:cNvSpPr txBox="1"/>
          <p:nvPr/>
        </p:nvSpPr>
        <p:spPr>
          <a:xfrm>
            <a:off x="1542270" y="841276"/>
            <a:ext cx="5991717" cy="110799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fontAlgn="auto" hangingPunct="0">
              <a:spcBef>
                <a:spcPts val="0"/>
              </a:spcBef>
              <a:spcAft>
                <a:spcPts val="0"/>
              </a:spcAft>
              <a:defRPr/>
            </a:pPr>
            <a:r>
              <a:rPr lang="es-CO" sz="6600" kern="0" cap="all" dirty="0">
                <a:ln w="0"/>
                <a:solidFill>
                  <a:schemeClr val="accent1">
                    <a:lumMod val="50000"/>
                  </a:schemeClr>
                </a:solidFill>
                <a:effectLst>
                  <a:outerShdw blurRad="38100" dist="38100" dir="2700000" algn="tl">
                    <a:srgbClr val="000000">
                      <a:alpha val="43137"/>
                    </a:srgbClr>
                  </a:outerShdw>
                  <a:reflection stA="29000" endPos="43000" dir="5400000" sy="-100000" algn="bl" rotWithShape="0"/>
                </a:effectLst>
                <a:latin typeface="Calibri"/>
                <a:cs typeface="+mn-cs"/>
              </a:rPr>
              <a:t>G  r  a  c  i  a  s</a:t>
            </a:r>
          </a:p>
        </p:txBody>
      </p:sp>
      <p:pic>
        <p:nvPicPr>
          <p:cNvPr id="10" name="Picture 4" descr="http://www.ignition-mktg.com/wp-content/uploads/2014/07/Social-Media-Icon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6538" y="4683125"/>
            <a:ext cx="5207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ignition-mktg.com/wp-content/uploads/2014/07/Social-Media-Icon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27300" y="2974975"/>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www.ignition-mktg.com/wp-content/uploads/2014/07/Social-Media-Icon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09900" y="3532188"/>
            <a:ext cx="4937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57738" y="5035550"/>
            <a:ext cx="5572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Rectángulo"/>
          <p:cNvSpPr>
            <a:spLocks noChangeArrowheads="1"/>
          </p:cNvSpPr>
          <p:nvPr/>
        </p:nvSpPr>
        <p:spPr bwMode="auto">
          <a:xfrm>
            <a:off x="3402013" y="2114550"/>
            <a:ext cx="23193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lgn="ctr" eaLnBrk="1" hangingPunct="1">
              <a:defRPr/>
            </a:pPr>
            <a:r>
              <a:rPr lang="es-CO" altLang="es-CO" sz="3200" b="1" i="1" dirty="0">
                <a:latin typeface="Calibri" pitchFamily="34" charset="0"/>
                <a:cs typeface="+mn-cs"/>
              </a:rPr>
              <a:t>LO</a:t>
            </a:r>
            <a:r>
              <a:rPr lang="es-CO" altLang="es-CO" sz="1800" i="1" dirty="0">
                <a:latin typeface="Calibri" pitchFamily="34" charset="0"/>
                <a:cs typeface="+mn-cs"/>
              </a:rPr>
              <a:t> </a:t>
            </a:r>
            <a:r>
              <a:rPr lang="es-CO" altLang="es-CO" sz="3200" b="1" i="1" dirty="0">
                <a:latin typeface="Calibri" pitchFamily="34" charset="0"/>
                <a:cs typeface="+mn-cs"/>
              </a:rPr>
              <a:t>PÚBLICO</a:t>
            </a:r>
            <a:r>
              <a:rPr lang="es-CO" altLang="es-CO" sz="1800" i="1" dirty="0">
                <a:latin typeface="Calibri" pitchFamily="34" charset="0"/>
                <a:cs typeface="+mn-cs"/>
              </a:rPr>
              <a:t> ”</a:t>
            </a:r>
          </a:p>
        </p:txBody>
      </p:sp>
      <p:sp>
        <p:nvSpPr>
          <p:cNvPr id="15" name="15 Rectángulo"/>
          <p:cNvSpPr>
            <a:spLocks noChangeArrowheads="1"/>
          </p:cNvSpPr>
          <p:nvPr/>
        </p:nvSpPr>
        <p:spPr bwMode="auto">
          <a:xfrm>
            <a:off x="3641725" y="3544888"/>
            <a:ext cx="159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err="1">
                <a:latin typeface="Calibri" pitchFamily="34" charset="0"/>
                <a:cs typeface="+mn-cs"/>
              </a:rPr>
              <a:t>CGNOficial</a:t>
            </a:r>
            <a:endParaRPr lang="es-ES" altLang="es-ES" sz="1400" b="1" dirty="0">
              <a:latin typeface="Calibri" pitchFamily="34" charset="0"/>
              <a:cs typeface="+mn-cs"/>
            </a:endParaRPr>
          </a:p>
        </p:txBody>
      </p:sp>
      <p:pic>
        <p:nvPicPr>
          <p:cNvPr id="16" name="Picture 12" descr="http://www.ignition-mktg.com/wp-content/uploads/2014/07/Social-Media-Icon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33763" y="4179888"/>
            <a:ext cx="508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cartagenacaribe.com/images/boton-contactenos.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60438" y="4011613"/>
            <a:ext cx="16684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4 Rectángulo"/>
          <p:cNvSpPr>
            <a:spLocks noChangeArrowheads="1"/>
          </p:cNvSpPr>
          <p:nvPr/>
        </p:nvSpPr>
        <p:spPr bwMode="auto">
          <a:xfrm>
            <a:off x="5435600" y="5173663"/>
            <a:ext cx="24177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contaduriacgn</a:t>
            </a:r>
            <a:endParaRPr lang="es-ES" altLang="es-ES" sz="1400" b="1" dirty="0">
              <a:latin typeface="Calibri" pitchFamily="34" charset="0"/>
              <a:cs typeface="+mn-cs"/>
            </a:endParaRPr>
          </a:p>
        </p:txBody>
      </p:sp>
      <p:sp>
        <p:nvSpPr>
          <p:cNvPr id="19" name="18 Rectángulo"/>
          <p:cNvSpPr>
            <a:spLocks noChangeArrowheads="1"/>
          </p:cNvSpPr>
          <p:nvPr/>
        </p:nvSpPr>
        <p:spPr bwMode="auto">
          <a:xfrm>
            <a:off x="4727575" y="4657725"/>
            <a:ext cx="301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ContaduríaGeneraldelaNaciónCG</a:t>
            </a:r>
            <a:endParaRPr lang="es-ES" altLang="es-ES" sz="1400" b="1" dirty="0">
              <a:latin typeface="Calibri" pitchFamily="34" charset="0"/>
              <a:cs typeface="+mn-cs"/>
            </a:endParaRPr>
          </a:p>
        </p:txBody>
      </p:sp>
      <p:sp>
        <p:nvSpPr>
          <p:cNvPr id="20" name="20 Rectángulo"/>
          <p:cNvSpPr>
            <a:spLocks noChangeArrowheads="1"/>
          </p:cNvSpPr>
          <p:nvPr/>
        </p:nvSpPr>
        <p:spPr bwMode="auto">
          <a:xfrm>
            <a:off x="3941763" y="4157663"/>
            <a:ext cx="325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Contaduría-General-de-la-Nación</a:t>
            </a:r>
          </a:p>
        </p:txBody>
      </p:sp>
      <p:sp>
        <p:nvSpPr>
          <p:cNvPr id="54" name="18 Marcador de texto"/>
          <p:cNvSpPr>
            <a:spLocks noGrp="1"/>
          </p:cNvSpPr>
          <p:nvPr>
            <p:ph type="body" sz="quarter" idx="11"/>
          </p:nvPr>
        </p:nvSpPr>
        <p:spPr>
          <a:xfrm>
            <a:off x="622632" y="2641476"/>
            <a:ext cx="8081631" cy="350838"/>
          </a:xfrm>
          <a:prstGeom prst="rect">
            <a:avLst/>
          </a:prstGeom>
        </p:spPr>
        <p:txBody>
          <a:bodyPr/>
          <a:lstStyle>
            <a:lvl1pPr marL="0" indent="0" algn="ctr">
              <a:buNone/>
              <a:defRPr lang="es-ES" sz="1800" b="0" baseline="0" dirty="0" smtClean="0">
                <a:solidFill>
                  <a:schemeClr val="bg1">
                    <a:lumMod val="50000"/>
                  </a:schemeClr>
                </a:solidFill>
                <a:latin typeface="Sylfaen"/>
                <a:ea typeface="+mn-ea"/>
                <a:cs typeface="+mn-cs"/>
              </a:defRPr>
            </a:lvl1pPr>
            <a:lvl4pPr marL="1371600" indent="0" algn="ctr">
              <a:buNone/>
              <a:defRPr sz="1600"/>
            </a:lvl4pPr>
          </a:lstStyle>
          <a:p>
            <a:pPr lvl="0"/>
            <a:r>
              <a:rPr lang="es-ES"/>
              <a:t>Haga clic para modificar el estilo de texto del patrón</a:t>
            </a:r>
          </a:p>
        </p:txBody>
      </p:sp>
    </p:spTree>
    <p:extLst>
      <p:ext uri="{BB962C8B-B14F-4D97-AF65-F5344CB8AC3E}">
        <p14:creationId xmlns:p14="http://schemas.microsoft.com/office/powerpoint/2010/main" val="1994320664"/>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42" presetClass="entr" presetSubtype="0" fill="hold"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500" fill="hold"/>
                                        <p:tgtEl>
                                          <p:spTgt spid="11"/>
                                        </p:tgtEl>
                                        <p:attrNameLst>
                                          <p:attrName>ppt_w</p:attrName>
                                        </p:attrNameLst>
                                      </p:cBhvr>
                                      <p:tavLst>
                                        <p:tav tm="0">
                                          <p:val>
                                            <p:fltVal val="0"/>
                                          </p:val>
                                        </p:tav>
                                        <p:tav tm="100000">
                                          <p:val>
                                            <p:strVal val="#ppt_w"/>
                                          </p:val>
                                        </p:tav>
                                      </p:tavLst>
                                    </p:anim>
                                    <p:anim calcmode="lin" valueType="num">
                                      <p:cBhvr>
                                        <p:cTn id="24" dur="1500" fill="hold"/>
                                        <p:tgtEl>
                                          <p:spTgt spid="11"/>
                                        </p:tgtEl>
                                        <p:attrNameLst>
                                          <p:attrName>ppt_h</p:attrName>
                                        </p:attrNameLst>
                                      </p:cBhvr>
                                      <p:tavLst>
                                        <p:tav tm="0">
                                          <p:val>
                                            <p:fltVal val="0"/>
                                          </p:val>
                                        </p:tav>
                                        <p:tav tm="100000">
                                          <p:val>
                                            <p:strVal val="#ppt_h"/>
                                          </p:val>
                                        </p:tav>
                                      </p:tavLst>
                                    </p:anim>
                                    <p:anim calcmode="lin" valueType="num">
                                      <p:cBhvr>
                                        <p:cTn id="25" dur="1500" fill="hold"/>
                                        <p:tgtEl>
                                          <p:spTgt spid="11"/>
                                        </p:tgtEl>
                                        <p:attrNameLst>
                                          <p:attrName>style.rotation</p:attrName>
                                        </p:attrNameLst>
                                      </p:cBhvr>
                                      <p:tavLst>
                                        <p:tav tm="0">
                                          <p:val>
                                            <p:fltVal val="360"/>
                                          </p:val>
                                        </p:tav>
                                        <p:tav tm="100000">
                                          <p:val>
                                            <p:fltVal val="0"/>
                                          </p:val>
                                        </p:tav>
                                      </p:tavLst>
                                    </p:anim>
                                    <p:animEffect transition="in" filter="fade">
                                      <p:cBhvr>
                                        <p:cTn id="26" dur="1500"/>
                                        <p:tgtEl>
                                          <p:spTgt spid="11"/>
                                        </p:tgtEl>
                                      </p:cBhvr>
                                    </p:animEffect>
                                  </p:childTnLst>
                                </p:cTn>
                              </p:par>
                            </p:childTnLst>
                          </p:cTn>
                        </p:par>
                        <p:par>
                          <p:cTn id="27" fill="hold">
                            <p:stCondLst>
                              <p:cond delay="6250"/>
                            </p:stCondLst>
                            <p:childTnLst>
                              <p:par>
                                <p:cTn id="28" presetID="49" presetClass="entr" presetSubtype="0" decel="10000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500" fill="hold"/>
                                        <p:tgtEl>
                                          <p:spTgt spid="12"/>
                                        </p:tgtEl>
                                        <p:attrNameLst>
                                          <p:attrName>ppt_w</p:attrName>
                                        </p:attrNameLst>
                                      </p:cBhvr>
                                      <p:tavLst>
                                        <p:tav tm="0">
                                          <p:val>
                                            <p:fltVal val="0"/>
                                          </p:val>
                                        </p:tav>
                                        <p:tav tm="100000">
                                          <p:val>
                                            <p:strVal val="#ppt_w"/>
                                          </p:val>
                                        </p:tav>
                                      </p:tavLst>
                                    </p:anim>
                                    <p:anim calcmode="lin" valueType="num">
                                      <p:cBhvr>
                                        <p:cTn id="31" dur="1500" fill="hold"/>
                                        <p:tgtEl>
                                          <p:spTgt spid="12"/>
                                        </p:tgtEl>
                                        <p:attrNameLst>
                                          <p:attrName>ppt_h</p:attrName>
                                        </p:attrNameLst>
                                      </p:cBhvr>
                                      <p:tavLst>
                                        <p:tav tm="0">
                                          <p:val>
                                            <p:fltVal val="0"/>
                                          </p:val>
                                        </p:tav>
                                        <p:tav tm="100000">
                                          <p:val>
                                            <p:strVal val="#ppt_h"/>
                                          </p:val>
                                        </p:tav>
                                      </p:tavLst>
                                    </p:anim>
                                    <p:anim calcmode="lin" valueType="num">
                                      <p:cBhvr>
                                        <p:cTn id="32" dur="1500" fill="hold"/>
                                        <p:tgtEl>
                                          <p:spTgt spid="12"/>
                                        </p:tgtEl>
                                        <p:attrNameLst>
                                          <p:attrName>style.rotation</p:attrName>
                                        </p:attrNameLst>
                                      </p:cBhvr>
                                      <p:tavLst>
                                        <p:tav tm="0">
                                          <p:val>
                                            <p:fltVal val="360"/>
                                          </p:val>
                                        </p:tav>
                                        <p:tav tm="100000">
                                          <p:val>
                                            <p:fltVal val="0"/>
                                          </p:val>
                                        </p:tav>
                                      </p:tavLst>
                                    </p:anim>
                                    <p:animEffect transition="in" filter="fade">
                                      <p:cBhvr>
                                        <p:cTn id="33" dur="1500"/>
                                        <p:tgtEl>
                                          <p:spTgt spid="12"/>
                                        </p:tgtEl>
                                      </p:cBhvr>
                                    </p:animEffect>
                                  </p:childTnLst>
                                </p:cTn>
                              </p:par>
                            </p:childTnLst>
                          </p:cTn>
                        </p:par>
                        <p:par>
                          <p:cTn id="34" fill="hold">
                            <p:stCondLst>
                              <p:cond delay="7750"/>
                            </p:stCondLst>
                            <p:childTnLst>
                              <p:par>
                                <p:cTn id="35" presetID="49" presetClass="entr" presetSubtype="0" decel="10000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500" fill="hold"/>
                                        <p:tgtEl>
                                          <p:spTgt spid="16"/>
                                        </p:tgtEl>
                                        <p:attrNameLst>
                                          <p:attrName>ppt_w</p:attrName>
                                        </p:attrNameLst>
                                      </p:cBhvr>
                                      <p:tavLst>
                                        <p:tav tm="0">
                                          <p:val>
                                            <p:fltVal val="0"/>
                                          </p:val>
                                        </p:tav>
                                        <p:tav tm="100000">
                                          <p:val>
                                            <p:strVal val="#ppt_w"/>
                                          </p:val>
                                        </p:tav>
                                      </p:tavLst>
                                    </p:anim>
                                    <p:anim calcmode="lin" valueType="num">
                                      <p:cBhvr>
                                        <p:cTn id="38" dur="1500" fill="hold"/>
                                        <p:tgtEl>
                                          <p:spTgt spid="16"/>
                                        </p:tgtEl>
                                        <p:attrNameLst>
                                          <p:attrName>ppt_h</p:attrName>
                                        </p:attrNameLst>
                                      </p:cBhvr>
                                      <p:tavLst>
                                        <p:tav tm="0">
                                          <p:val>
                                            <p:fltVal val="0"/>
                                          </p:val>
                                        </p:tav>
                                        <p:tav tm="100000">
                                          <p:val>
                                            <p:strVal val="#ppt_h"/>
                                          </p:val>
                                        </p:tav>
                                      </p:tavLst>
                                    </p:anim>
                                    <p:anim calcmode="lin" valueType="num">
                                      <p:cBhvr>
                                        <p:cTn id="39" dur="1500" fill="hold"/>
                                        <p:tgtEl>
                                          <p:spTgt spid="16"/>
                                        </p:tgtEl>
                                        <p:attrNameLst>
                                          <p:attrName>style.rotation</p:attrName>
                                        </p:attrNameLst>
                                      </p:cBhvr>
                                      <p:tavLst>
                                        <p:tav tm="0">
                                          <p:val>
                                            <p:fltVal val="360"/>
                                          </p:val>
                                        </p:tav>
                                        <p:tav tm="100000">
                                          <p:val>
                                            <p:fltVal val="0"/>
                                          </p:val>
                                        </p:tav>
                                      </p:tavLst>
                                    </p:anim>
                                    <p:animEffect transition="in" filter="fade">
                                      <p:cBhvr>
                                        <p:cTn id="40" dur="1500"/>
                                        <p:tgtEl>
                                          <p:spTgt spid="16"/>
                                        </p:tgtEl>
                                      </p:cBhvr>
                                    </p:animEffect>
                                  </p:childTnLst>
                                </p:cTn>
                              </p:par>
                            </p:childTnLst>
                          </p:cTn>
                        </p:par>
                        <p:par>
                          <p:cTn id="41" fill="hold">
                            <p:stCondLst>
                              <p:cond delay="9250"/>
                            </p:stCondLst>
                            <p:childTnLst>
                              <p:par>
                                <p:cTn id="42" presetID="49" presetClass="entr" presetSubtype="0" decel="10000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500" fill="hold"/>
                                        <p:tgtEl>
                                          <p:spTgt spid="10"/>
                                        </p:tgtEl>
                                        <p:attrNameLst>
                                          <p:attrName>ppt_w</p:attrName>
                                        </p:attrNameLst>
                                      </p:cBhvr>
                                      <p:tavLst>
                                        <p:tav tm="0">
                                          <p:val>
                                            <p:fltVal val="0"/>
                                          </p:val>
                                        </p:tav>
                                        <p:tav tm="100000">
                                          <p:val>
                                            <p:strVal val="#ppt_w"/>
                                          </p:val>
                                        </p:tav>
                                      </p:tavLst>
                                    </p:anim>
                                    <p:anim calcmode="lin" valueType="num">
                                      <p:cBhvr>
                                        <p:cTn id="45" dur="1500" fill="hold"/>
                                        <p:tgtEl>
                                          <p:spTgt spid="10"/>
                                        </p:tgtEl>
                                        <p:attrNameLst>
                                          <p:attrName>ppt_h</p:attrName>
                                        </p:attrNameLst>
                                      </p:cBhvr>
                                      <p:tavLst>
                                        <p:tav tm="0">
                                          <p:val>
                                            <p:fltVal val="0"/>
                                          </p:val>
                                        </p:tav>
                                        <p:tav tm="100000">
                                          <p:val>
                                            <p:strVal val="#ppt_h"/>
                                          </p:val>
                                        </p:tav>
                                      </p:tavLst>
                                    </p:anim>
                                    <p:anim calcmode="lin" valueType="num">
                                      <p:cBhvr>
                                        <p:cTn id="46" dur="1500" fill="hold"/>
                                        <p:tgtEl>
                                          <p:spTgt spid="10"/>
                                        </p:tgtEl>
                                        <p:attrNameLst>
                                          <p:attrName>style.rotation</p:attrName>
                                        </p:attrNameLst>
                                      </p:cBhvr>
                                      <p:tavLst>
                                        <p:tav tm="0">
                                          <p:val>
                                            <p:fltVal val="360"/>
                                          </p:val>
                                        </p:tav>
                                        <p:tav tm="100000">
                                          <p:val>
                                            <p:fltVal val="0"/>
                                          </p:val>
                                        </p:tav>
                                      </p:tavLst>
                                    </p:anim>
                                    <p:animEffect transition="in" filter="fade">
                                      <p:cBhvr>
                                        <p:cTn id="47" dur="1500"/>
                                        <p:tgtEl>
                                          <p:spTgt spid="10"/>
                                        </p:tgtEl>
                                      </p:cBhvr>
                                    </p:animEffect>
                                  </p:childTnLst>
                                </p:cTn>
                              </p:par>
                            </p:childTnLst>
                          </p:cTn>
                        </p:par>
                        <p:par>
                          <p:cTn id="48" fill="hold">
                            <p:stCondLst>
                              <p:cond delay="10750"/>
                            </p:stCondLst>
                            <p:childTnLst>
                              <p:par>
                                <p:cTn id="49" presetID="49" presetClass="entr" presetSubtype="0" decel="10000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500" fill="hold"/>
                                        <p:tgtEl>
                                          <p:spTgt spid="13"/>
                                        </p:tgtEl>
                                        <p:attrNameLst>
                                          <p:attrName>ppt_w</p:attrName>
                                        </p:attrNameLst>
                                      </p:cBhvr>
                                      <p:tavLst>
                                        <p:tav tm="0">
                                          <p:val>
                                            <p:fltVal val="0"/>
                                          </p:val>
                                        </p:tav>
                                        <p:tav tm="100000">
                                          <p:val>
                                            <p:strVal val="#ppt_w"/>
                                          </p:val>
                                        </p:tav>
                                      </p:tavLst>
                                    </p:anim>
                                    <p:anim calcmode="lin" valueType="num">
                                      <p:cBhvr>
                                        <p:cTn id="52" dur="1500" fill="hold"/>
                                        <p:tgtEl>
                                          <p:spTgt spid="13"/>
                                        </p:tgtEl>
                                        <p:attrNameLst>
                                          <p:attrName>ppt_h</p:attrName>
                                        </p:attrNameLst>
                                      </p:cBhvr>
                                      <p:tavLst>
                                        <p:tav tm="0">
                                          <p:val>
                                            <p:fltVal val="0"/>
                                          </p:val>
                                        </p:tav>
                                        <p:tav tm="100000">
                                          <p:val>
                                            <p:strVal val="#ppt_h"/>
                                          </p:val>
                                        </p:tav>
                                      </p:tavLst>
                                    </p:anim>
                                    <p:anim calcmode="lin" valueType="num">
                                      <p:cBhvr>
                                        <p:cTn id="53" dur="1500" fill="hold"/>
                                        <p:tgtEl>
                                          <p:spTgt spid="13"/>
                                        </p:tgtEl>
                                        <p:attrNameLst>
                                          <p:attrName>style.rotation</p:attrName>
                                        </p:attrNameLst>
                                      </p:cBhvr>
                                      <p:tavLst>
                                        <p:tav tm="0">
                                          <p:val>
                                            <p:fltVal val="360"/>
                                          </p:val>
                                        </p:tav>
                                        <p:tav tm="100000">
                                          <p:val>
                                            <p:fltVal val="0"/>
                                          </p:val>
                                        </p:tav>
                                      </p:tavLst>
                                    </p:anim>
                                    <p:animEffect transition="in" filter="fade">
                                      <p:cBhvr>
                                        <p:cTn id="54" dur="1500"/>
                                        <p:tgtEl>
                                          <p:spTgt spid="13"/>
                                        </p:tgtEl>
                                      </p:cBhvr>
                                    </p:animEffect>
                                  </p:childTnLst>
                                </p:cTn>
                              </p:par>
                            </p:childTnLst>
                          </p:cTn>
                        </p:par>
                        <p:par>
                          <p:cTn id="55" fill="hold">
                            <p:stCondLst>
                              <p:cond delay="12250"/>
                            </p:stCondLst>
                            <p:childTnLst>
                              <p:par>
                                <p:cTn id="56" presetID="49" presetClass="entr" presetSubtype="0" decel="10000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 calcmode="lin" valueType="num">
                                      <p:cBhvr>
                                        <p:cTn id="60" dur="500" fill="hold"/>
                                        <p:tgtEl>
                                          <p:spTgt spid="7"/>
                                        </p:tgtEl>
                                        <p:attrNameLst>
                                          <p:attrName>style.rotation</p:attrName>
                                        </p:attrNameLst>
                                      </p:cBhvr>
                                      <p:tavLst>
                                        <p:tav tm="0">
                                          <p:val>
                                            <p:fltVal val="360"/>
                                          </p:val>
                                        </p:tav>
                                        <p:tav tm="100000">
                                          <p:val>
                                            <p:fltVal val="0"/>
                                          </p:val>
                                        </p:tav>
                                      </p:tavLst>
                                    </p:anim>
                                    <p:animEffect transition="in" filter="fade">
                                      <p:cBhvr>
                                        <p:cTn id="61" dur="500"/>
                                        <p:tgtEl>
                                          <p:spTgt spid="7"/>
                                        </p:tgtEl>
                                      </p:cBhvr>
                                    </p:animEffect>
                                  </p:childTnLst>
                                </p:cTn>
                              </p:par>
                            </p:childTnLst>
                          </p:cTn>
                        </p:par>
                        <p:par>
                          <p:cTn id="62" fill="hold">
                            <p:stCondLst>
                              <p:cond delay="12750"/>
                            </p:stCondLst>
                            <p:childTnLst>
                              <p:par>
                                <p:cTn id="63" presetID="49" presetClass="entr" presetSubtype="0" decel="10000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 calcmode="lin" valueType="num">
                                      <p:cBhvr>
                                        <p:cTn id="67" dur="500" fill="hold"/>
                                        <p:tgtEl>
                                          <p:spTgt spid="15"/>
                                        </p:tgtEl>
                                        <p:attrNameLst>
                                          <p:attrName>style.rotation</p:attrName>
                                        </p:attrNameLst>
                                      </p:cBhvr>
                                      <p:tavLst>
                                        <p:tav tm="0">
                                          <p:val>
                                            <p:fltVal val="360"/>
                                          </p:val>
                                        </p:tav>
                                        <p:tav tm="100000">
                                          <p:val>
                                            <p:fltVal val="0"/>
                                          </p:val>
                                        </p:tav>
                                      </p:tavLst>
                                    </p:anim>
                                    <p:animEffect transition="in" filter="fade">
                                      <p:cBhvr>
                                        <p:cTn id="68" dur="500"/>
                                        <p:tgtEl>
                                          <p:spTgt spid="15"/>
                                        </p:tgtEl>
                                      </p:cBhvr>
                                    </p:animEffect>
                                  </p:childTnLst>
                                </p:cTn>
                              </p:par>
                            </p:childTnLst>
                          </p:cTn>
                        </p:par>
                        <p:par>
                          <p:cTn id="69" fill="hold">
                            <p:stCondLst>
                              <p:cond delay="13250"/>
                            </p:stCondLst>
                            <p:childTnLst>
                              <p:par>
                                <p:cTn id="70" presetID="49" presetClass="entr" presetSubtype="0" decel="10000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 calcmode="lin" valueType="num">
                                      <p:cBhvr>
                                        <p:cTn id="74" dur="500" fill="hold"/>
                                        <p:tgtEl>
                                          <p:spTgt spid="20"/>
                                        </p:tgtEl>
                                        <p:attrNameLst>
                                          <p:attrName>style.rotation</p:attrName>
                                        </p:attrNameLst>
                                      </p:cBhvr>
                                      <p:tavLst>
                                        <p:tav tm="0">
                                          <p:val>
                                            <p:fltVal val="360"/>
                                          </p:val>
                                        </p:tav>
                                        <p:tav tm="100000">
                                          <p:val>
                                            <p:fltVal val="0"/>
                                          </p:val>
                                        </p:tav>
                                      </p:tavLst>
                                    </p:anim>
                                    <p:animEffect transition="in" filter="fade">
                                      <p:cBhvr>
                                        <p:cTn id="75" dur="500"/>
                                        <p:tgtEl>
                                          <p:spTgt spid="20"/>
                                        </p:tgtEl>
                                      </p:cBhvr>
                                    </p:animEffect>
                                  </p:childTnLst>
                                </p:cTn>
                              </p:par>
                            </p:childTnLst>
                          </p:cTn>
                        </p:par>
                        <p:par>
                          <p:cTn id="76" fill="hold">
                            <p:stCondLst>
                              <p:cond delay="13750"/>
                            </p:stCondLst>
                            <p:childTnLst>
                              <p:par>
                                <p:cTn id="77" presetID="49" presetClass="entr" presetSubtype="0" decel="10000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 calcmode="lin" valueType="num">
                                      <p:cBhvr>
                                        <p:cTn id="81" dur="500" fill="hold"/>
                                        <p:tgtEl>
                                          <p:spTgt spid="19"/>
                                        </p:tgtEl>
                                        <p:attrNameLst>
                                          <p:attrName>style.rotation</p:attrName>
                                        </p:attrNameLst>
                                      </p:cBhvr>
                                      <p:tavLst>
                                        <p:tav tm="0">
                                          <p:val>
                                            <p:fltVal val="360"/>
                                          </p:val>
                                        </p:tav>
                                        <p:tav tm="100000">
                                          <p:val>
                                            <p:fltVal val="0"/>
                                          </p:val>
                                        </p:tav>
                                      </p:tavLst>
                                    </p:anim>
                                    <p:animEffect transition="in" filter="fade">
                                      <p:cBhvr>
                                        <p:cTn id="82" dur="500"/>
                                        <p:tgtEl>
                                          <p:spTgt spid="19"/>
                                        </p:tgtEl>
                                      </p:cBhvr>
                                    </p:animEffect>
                                  </p:childTnLst>
                                </p:cTn>
                              </p:par>
                            </p:childTnLst>
                          </p:cTn>
                        </p:par>
                        <p:par>
                          <p:cTn id="83" fill="hold">
                            <p:stCondLst>
                              <p:cond delay="14250"/>
                            </p:stCondLst>
                            <p:childTnLst>
                              <p:par>
                                <p:cTn id="84" presetID="49" presetClass="entr" presetSubtype="0" decel="100000"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 calcmode="lin" valueType="num">
                                      <p:cBhvr>
                                        <p:cTn id="88" dur="500" fill="hold"/>
                                        <p:tgtEl>
                                          <p:spTgt spid="18"/>
                                        </p:tgtEl>
                                        <p:attrNameLst>
                                          <p:attrName>style.rotation</p:attrName>
                                        </p:attrNameLst>
                                      </p:cBhvr>
                                      <p:tavLst>
                                        <p:tav tm="0">
                                          <p:val>
                                            <p:fltVal val="360"/>
                                          </p:val>
                                        </p:tav>
                                        <p:tav tm="100000">
                                          <p:val>
                                            <p:fltVal val="0"/>
                                          </p:val>
                                        </p:tav>
                                      </p:tavLst>
                                    </p:anim>
                                    <p:animEffect transition="in" filter="fade">
                                      <p:cBhvr>
                                        <p:cTn id="8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P spid="20" grpId="0"/>
    </p:bldLst>
  </p:timing>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ult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72544"/>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36513" y="2201863"/>
            <a:ext cx="9180513"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sp>
        <p:nvSpPr>
          <p:cNvPr id="5" name="4 CuadroTexto"/>
          <p:cNvSpPr txBox="1"/>
          <p:nvPr/>
        </p:nvSpPr>
        <p:spPr>
          <a:xfrm>
            <a:off x="1643063" y="4298950"/>
            <a:ext cx="6259512" cy="44608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spcBef>
                <a:spcPct val="20000"/>
              </a:spcBef>
              <a:defRPr/>
            </a:pPr>
            <a:endParaRPr lang="es-CO" b="1" cap="all" dirty="0">
              <a:ln w="0"/>
              <a:solidFill>
                <a:schemeClr val="accent1">
                  <a:lumMod val="50000"/>
                </a:schemeClr>
              </a:solidFill>
              <a:effectLst>
                <a:reflection blurRad="12700" stA="50000" endPos="50000" dist="5000" dir="5400000" sy="-100000" rotWithShape="0"/>
              </a:effectLst>
              <a:cs typeface="+mn-cs"/>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84228" y="2137420"/>
            <a:ext cx="8280260" cy="1124686"/>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000">
                <a:solidFill>
                  <a:schemeClr val="bg1"/>
                </a:solidFill>
                <a:effectLst>
                  <a:outerShdw blurRad="38100" dist="38100" dir="2700000" algn="tl">
                    <a:srgbClr val="000000">
                      <a:alpha val="43137"/>
                    </a:srgbClr>
                  </a:outerShdw>
                </a:effectLst>
              </a:defRPr>
            </a:lvl1pPr>
          </a:lstStyle>
          <a:p>
            <a:r>
              <a:rPr lang="es-ES"/>
              <a:t>Haga clic para modificar el estilo de título del patrón</a:t>
            </a:r>
            <a:endParaRPr lang="es-ES" dirty="0"/>
          </a:p>
        </p:txBody>
      </p:sp>
      <p:sp>
        <p:nvSpPr>
          <p:cNvPr id="9" name="16 Marcador de número de diapositiva"/>
          <p:cNvSpPr>
            <a:spLocks noGrp="1"/>
          </p:cNvSpPr>
          <p:nvPr>
            <p:ph type="sldNum" sz="quarter" idx="1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C7869FFF-0288-4B42-9B48-50D4626F0A8E}" type="slidenum">
              <a:rPr lang="es-ES_tradnl"/>
              <a:pPr>
                <a:defRPr/>
              </a:pPr>
              <a:t>‹Nº›</a:t>
            </a:fld>
            <a:endParaRPr lang="es-ES_tradnl" dirty="0"/>
          </a:p>
        </p:txBody>
      </p:sp>
    </p:spTree>
    <p:extLst>
      <p:ext uri="{BB962C8B-B14F-4D97-AF65-F5344CB8AC3E}">
        <p14:creationId xmlns:p14="http://schemas.microsoft.com/office/powerpoint/2010/main" val="404373476"/>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427538" y="2190750"/>
            <a:ext cx="4716462" cy="110013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5018088"/>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018088"/>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110163"/>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171582"/>
            <a:ext cx="4320480" cy="1089771"/>
          </a:xfrm>
          <a:prstGeom prst="rect">
            <a:avLst/>
          </a:prstGeom>
        </p:spPr>
        <p:txBody>
          <a:bodyPr/>
          <a:lstStyle>
            <a:lvl1pPr algn="r">
              <a:defRPr sz="3200">
                <a:solidFill>
                  <a:schemeClr val="bg1"/>
                </a:solidFill>
              </a:defRPr>
            </a:lvl1pPr>
          </a:lstStyle>
          <a:p>
            <a:r>
              <a:rPr lang="es-ES"/>
              <a:t>Haga clic para modificar el estilo de título del patrón</a:t>
            </a:r>
            <a:endParaRPr lang="es-ES" dirty="0"/>
          </a:p>
        </p:txBody>
      </p:sp>
      <p:sp>
        <p:nvSpPr>
          <p:cNvPr id="8" name="16 Marcador de número de diapositiva"/>
          <p:cNvSpPr>
            <a:spLocks noGrp="1"/>
          </p:cNvSpPr>
          <p:nvPr>
            <p:ph type="sldNum" sz="quarter" idx="1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15FC7ED5-B70B-4713-AB14-8CEE19627820}" type="slidenum">
              <a:rPr lang="es-ES_tradnl"/>
              <a:pPr>
                <a:defRPr/>
              </a:pPr>
              <a:t>‹Nº›</a:t>
            </a:fld>
            <a:endParaRPr lang="es-ES_tradnl" dirty="0"/>
          </a:p>
        </p:txBody>
      </p:sp>
    </p:spTree>
    <p:extLst>
      <p:ext uri="{BB962C8B-B14F-4D97-AF65-F5344CB8AC3E}">
        <p14:creationId xmlns:p14="http://schemas.microsoft.com/office/powerpoint/2010/main" val="2435247925"/>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3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2497138"/>
            <a:ext cx="2070100"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80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2195736" y="157427"/>
            <a:ext cx="6697439"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2617473"/>
            <a:ext cx="1720850" cy="738767"/>
          </a:xfrm>
          <a:prstGeom prst="rect">
            <a:avLst/>
          </a:prstGeom>
        </p:spPr>
        <p:txBody>
          <a:bodyPr/>
          <a:lstStyle>
            <a:lvl1pPr algn="ctr">
              <a:defRPr sz="1800" baseline="0">
                <a:solidFill>
                  <a:schemeClr val="bg1"/>
                </a:solidFill>
              </a:defRPr>
            </a:lvl1pPr>
          </a:lstStyle>
          <a:p>
            <a:r>
              <a:rPr lang="es-ES"/>
              <a:t>Haga clic para modificar el estilo de título del patrón</a:t>
            </a:r>
            <a:endParaRPr lang="es-ES" dirty="0"/>
          </a:p>
        </p:txBody>
      </p:sp>
      <p:sp>
        <p:nvSpPr>
          <p:cNvPr id="9" name="16 Marcador de número de diapositiva"/>
          <p:cNvSpPr>
            <a:spLocks noGrp="1"/>
          </p:cNvSpPr>
          <p:nvPr>
            <p:ph type="sldNum" sz="quarter" idx="18"/>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AEB14108-B812-43B4-9694-255BBB9249A7}" type="slidenum">
              <a:rPr lang="es-ES_tradnl"/>
              <a:pPr>
                <a:defRPr/>
              </a:pPr>
              <a:t>‹Nº›</a:t>
            </a:fld>
            <a:endParaRPr lang="es-ES_tradnl" dirty="0"/>
          </a:p>
        </p:txBody>
      </p:sp>
    </p:spTree>
    <p:extLst>
      <p:ext uri="{BB962C8B-B14F-4D97-AF65-F5344CB8AC3E}">
        <p14:creationId xmlns:p14="http://schemas.microsoft.com/office/powerpoint/2010/main" val="3168100062"/>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5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04850"/>
            <a:ext cx="4641850" cy="4206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31597" y="1537354"/>
            <a:ext cx="4572000" cy="3540001"/>
          </a:xfrm>
          <a:prstGeom prst="rect">
            <a:avLst/>
          </a:prstGeom>
        </p:spPr>
        <p:txBody>
          <a:bodyPr/>
          <a:lstStyle/>
          <a:p>
            <a:pPr lvl="0"/>
            <a:r>
              <a:rPr lang="es-ES" noProof="0"/>
              <a:t>Haga clic en el icono para agregar una imagen</a:t>
            </a:r>
          </a:p>
        </p:txBody>
      </p:sp>
      <p:sp>
        <p:nvSpPr>
          <p:cNvPr id="16" name="15 Marcador de texto"/>
          <p:cNvSpPr>
            <a:spLocks noGrp="1"/>
          </p:cNvSpPr>
          <p:nvPr>
            <p:ph type="body" sz="quarter" idx="18"/>
          </p:nvPr>
        </p:nvSpPr>
        <p:spPr>
          <a:xfrm>
            <a:off x="4788025" y="157428"/>
            <a:ext cx="4105151"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696246"/>
            <a:ext cx="4553257" cy="541075"/>
          </a:xfrm>
          <a:prstGeom prst="rect">
            <a:avLst/>
          </a:prstGeom>
        </p:spPr>
        <p:txBody>
          <a:bodyPr/>
          <a:lstStyle>
            <a:lvl1pPr algn="l">
              <a:defRPr sz="20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1" y="1297782"/>
            <a:ext cx="3965203" cy="119558"/>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sp>
        <p:nvSpPr>
          <p:cNvPr id="11" name="16 Marcador de número de diapositiva"/>
          <p:cNvSpPr>
            <a:spLocks noGrp="1"/>
          </p:cNvSpPr>
          <p:nvPr>
            <p:ph type="sldNum" sz="quarter" idx="2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E62E73D8-C032-4162-A7A3-B67F3E4AEECD}" type="slidenum">
              <a:rPr lang="es-ES_tradnl"/>
              <a:pPr>
                <a:defRPr/>
              </a:pPr>
              <a:t>‹Nº›</a:t>
            </a:fld>
            <a:endParaRPr lang="es-ES_tradnl" dirty="0"/>
          </a:p>
        </p:txBody>
      </p:sp>
    </p:spTree>
    <p:extLst>
      <p:ext uri="{BB962C8B-B14F-4D97-AF65-F5344CB8AC3E}">
        <p14:creationId xmlns:p14="http://schemas.microsoft.com/office/powerpoint/2010/main" val="2418394314"/>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Diapositiva Gráficos">
    <p:spTree>
      <p:nvGrpSpPr>
        <p:cNvPr id="1" name=""/>
        <p:cNvGrpSpPr/>
        <p:nvPr/>
      </p:nvGrpSpPr>
      <p:grpSpPr>
        <a:xfrm>
          <a:off x="0" y="0"/>
          <a:ext cx="0" cy="0"/>
          <a:chOff x="0" y="0"/>
          <a:chExt cx="0" cy="0"/>
        </a:xfrm>
      </p:grpSpPr>
      <p:sp>
        <p:nvSpPr>
          <p:cNvPr id="2" name="1 Rectángulo"/>
          <p:cNvSpPr/>
          <p:nvPr/>
        </p:nvSpPr>
        <p:spPr>
          <a:xfrm>
            <a:off x="0" y="2376488"/>
            <a:ext cx="9144000" cy="322103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spcBef>
                <a:spcPct val="20000"/>
              </a:spcBef>
              <a:defRPr/>
            </a:pPr>
            <a:endParaRPr lang="es-ES" dirty="0"/>
          </a:p>
        </p:txBody>
      </p:sp>
      <p:pic>
        <p:nvPicPr>
          <p:cNvPr id="3" name="Picture 2" descr="F:\CONTADURIA\CONTADURIA 2015\4. ABRIL\SERVICIO EN LINEA\servicios en linea 1-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51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a:spLocks noChangeArrowheads="1"/>
          </p:cNvSpPr>
          <p:nvPr/>
        </p:nvSpPr>
        <p:spPr bwMode="auto">
          <a:xfrm>
            <a:off x="468313" y="2417763"/>
            <a:ext cx="8424862"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ES" sz="1800" dirty="0">
                <a:solidFill>
                  <a:schemeClr val="bg1"/>
                </a:solidFill>
                <a:latin typeface="Calibri Light" pitchFamily="34" charset="0"/>
              </a:rPr>
              <a:t>1. Boletín de Deudores Morosos del Estado (BDME)</a:t>
            </a:r>
          </a:p>
          <a:p>
            <a:r>
              <a:rPr lang="es-ES" altLang="es-ES" sz="1800" dirty="0">
                <a:solidFill>
                  <a:schemeClr val="bg1"/>
                </a:solidFill>
                <a:latin typeface="Calibri Light" pitchFamily="34" charset="0"/>
              </a:rPr>
              <a:t>2. Información financiera, económica, social y ambiental</a:t>
            </a:r>
          </a:p>
          <a:p>
            <a:r>
              <a:rPr lang="es-ES" altLang="es-ES" sz="1800" dirty="0">
                <a:solidFill>
                  <a:schemeClr val="bg1"/>
                </a:solidFill>
                <a:latin typeface="Calibri Light" pitchFamily="34" charset="0"/>
              </a:rPr>
              <a:t>3. Normatividad contable pública</a:t>
            </a:r>
          </a:p>
          <a:p>
            <a:r>
              <a:rPr lang="es-ES" altLang="es-ES" sz="1800" dirty="0">
                <a:solidFill>
                  <a:schemeClr val="bg1"/>
                </a:solidFill>
                <a:latin typeface="Calibri Light" pitchFamily="34" charset="0"/>
              </a:rPr>
              <a:t>4. Asistencia y apoyo técnico</a:t>
            </a:r>
          </a:p>
          <a:p>
            <a:r>
              <a:rPr lang="es-ES" altLang="es-ES" sz="1800" dirty="0">
                <a:solidFill>
                  <a:schemeClr val="bg1"/>
                </a:solidFill>
                <a:latin typeface="Calibri Light" pitchFamily="34" charset="0"/>
              </a:rPr>
              <a:t>5. Solicitud de asignación de código institucional para el envío de la información financiera, económica, social y ambiental</a:t>
            </a:r>
          </a:p>
          <a:p>
            <a:r>
              <a:rPr lang="es-ES" altLang="es-ES" sz="1800" dirty="0">
                <a:solidFill>
                  <a:schemeClr val="bg1"/>
                </a:solidFill>
                <a:latin typeface="Calibri Light" pitchFamily="34" charset="0"/>
              </a:rPr>
              <a:t>6. Constancias de remisión e inclusión de la información financiera, económica social y ambiental de las entidades en la base de datos de la Contaduría General de la Nación</a:t>
            </a:r>
          </a:p>
          <a:p>
            <a:r>
              <a:rPr lang="es-ES" altLang="es-ES" sz="1800" dirty="0">
                <a:solidFill>
                  <a:schemeClr val="bg1"/>
                </a:solidFill>
                <a:latin typeface="Calibri Light" pitchFamily="34" charset="0"/>
              </a:rPr>
              <a:t>7. Emisión de conceptos y soluciones de consultas</a:t>
            </a:r>
          </a:p>
          <a:p>
            <a:r>
              <a:rPr lang="es-ES" altLang="es-ES" sz="1800" dirty="0">
                <a:solidFill>
                  <a:schemeClr val="bg1"/>
                </a:solidFill>
                <a:latin typeface="Calibri Light" pitchFamily="34" charset="0"/>
              </a:rPr>
              <a:t>8. Solicitudes específicas de capacitación</a:t>
            </a:r>
          </a:p>
        </p:txBody>
      </p:sp>
      <p:sp>
        <p:nvSpPr>
          <p:cNvPr id="5" name="11 CuadroTexto"/>
          <p:cNvSpPr txBox="1">
            <a:spLocks noChangeArrowheads="1"/>
          </p:cNvSpPr>
          <p:nvPr/>
        </p:nvSpPr>
        <p:spPr bwMode="auto">
          <a:xfrm>
            <a:off x="119063" y="5526088"/>
            <a:ext cx="292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ES" sz="1000" dirty="0"/>
              <a:t>Cuentas Claras, Estado Transparente</a:t>
            </a:r>
          </a:p>
        </p:txBody>
      </p:sp>
      <p:sp>
        <p:nvSpPr>
          <p:cNvPr id="6" name="12 CuadroTexto"/>
          <p:cNvSpPr txBox="1">
            <a:spLocks noChangeArrowheads="1"/>
          </p:cNvSpPr>
          <p:nvPr/>
        </p:nvSpPr>
        <p:spPr bwMode="auto">
          <a:xfrm>
            <a:off x="7380288" y="5521325"/>
            <a:ext cx="2232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ES" sz="1000" dirty="0"/>
              <a:t>www.contaduria.gov.co</a:t>
            </a:r>
          </a:p>
        </p:txBody>
      </p:sp>
    </p:spTree>
    <p:extLst>
      <p:ext uri="{BB962C8B-B14F-4D97-AF65-F5344CB8AC3E}">
        <p14:creationId xmlns:p14="http://schemas.microsoft.com/office/powerpoint/2010/main" val="31512595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anim calcmode="lin" valueType="num">
                                      <p:cBhvr>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47" presetClass="entr" presetSubtype="0" fill="hold" nodeType="afterEffect">
                                  <p:stCondLst>
                                    <p:cond delay="20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anim calcmode="lin" valueType="num">
                                      <p:cBhvr>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9000"/>
                            </p:stCondLst>
                            <p:childTnLst>
                              <p:par>
                                <p:cTn id="22" presetID="47" presetClass="entr" presetSubtype="0" fill="hold" nodeType="afterEffect">
                                  <p:stCondLst>
                                    <p:cond delay="200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12000"/>
                            </p:stCondLst>
                            <p:childTnLst>
                              <p:par>
                                <p:cTn id="28" presetID="47" presetClass="entr" presetSubtype="0" fill="hold" nodeType="afterEffect">
                                  <p:stCondLst>
                                    <p:cond delay="200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1000"/>
                                        <p:tgtEl>
                                          <p:spTgt spid="4">
                                            <p:txEl>
                                              <p:pRg st="4" end="4"/>
                                            </p:txEl>
                                          </p:spTgt>
                                        </p:tgtEl>
                                      </p:cBhvr>
                                    </p:animEffect>
                                    <p:anim calcmode="lin" valueType="num">
                                      <p:cBhvr>
                                        <p:cTn id="3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15000"/>
                            </p:stCondLst>
                            <p:childTnLst>
                              <p:par>
                                <p:cTn id="34" presetID="42" presetClass="entr" presetSubtype="0" fill="hold" nodeType="afterEffect">
                                  <p:stCondLst>
                                    <p:cond delay="350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19500"/>
                            </p:stCondLst>
                            <p:childTnLst>
                              <p:par>
                                <p:cTn id="40" presetID="42" presetClass="entr" presetSubtype="0" fill="hold" nodeType="afterEffect">
                                  <p:stCondLst>
                                    <p:cond delay="450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25000"/>
                            </p:stCondLst>
                            <p:childTnLst>
                              <p:par>
                                <p:cTn id="46" presetID="42" presetClass="entr" presetSubtype="0" fill="hold" nodeType="afterEffect">
                                  <p:stCondLst>
                                    <p:cond delay="200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6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4" y="1117865"/>
            <a:ext cx="8885237" cy="3959489"/>
          </a:xfrm>
          <a:prstGeom prst="rect">
            <a:avLst/>
          </a:prstGeom>
        </p:spPr>
        <p:txBody>
          <a:bodyPr/>
          <a:lstStyle/>
          <a:p>
            <a:pPr lvl="0"/>
            <a:r>
              <a:rPr lang="es-ES" noProof="0"/>
              <a:t>Haga clic en el icono para agregar un elemento gráfico SmartArt</a:t>
            </a:r>
            <a:endParaRPr lang="es-ES" noProof="0" dirty="0"/>
          </a:p>
        </p:txBody>
      </p:sp>
      <p:sp>
        <p:nvSpPr>
          <p:cNvPr id="7" name="6 Marcador de texto"/>
          <p:cNvSpPr>
            <a:spLocks noGrp="1"/>
          </p:cNvSpPr>
          <p:nvPr>
            <p:ph type="body" sz="quarter" idx="14"/>
          </p:nvPr>
        </p:nvSpPr>
        <p:spPr>
          <a:xfrm>
            <a:off x="150813" y="5119688"/>
            <a:ext cx="5448300" cy="177767"/>
          </a:xfrm>
          <a:prstGeom prst="rect">
            <a:avLst/>
          </a:prstGeom>
        </p:spPr>
        <p:txBody>
          <a:bodyPr/>
          <a:lstStyle>
            <a:lvl1pPr marL="0" indent="0">
              <a:buNone/>
              <a:defRPr sz="1200" baseline="0">
                <a:solidFill>
                  <a:schemeClr val="bg1">
                    <a:lumMod val="50000"/>
                  </a:schemeClr>
                </a:solidFill>
              </a:defRPr>
            </a:lvl1pPr>
            <a:lvl2pPr>
              <a:defRPr sz="1100">
                <a:solidFill>
                  <a:schemeClr val="bg1">
                    <a:lumMod val="50000"/>
                  </a:schemeClr>
                </a:solidFill>
              </a:defRPr>
            </a:lvl2pPr>
            <a:lvl3pPr>
              <a:defRPr sz="105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es-ES"/>
              <a:t>Haga clic para modificar el estilo de texto del patrón</a:t>
            </a:r>
          </a:p>
        </p:txBody>
      </p:sp>
      <p:sp>
        <p:nvSpPr>
          <p:cNvPr id="11" name="16 Marcador de número de diapositiva"/>
          <p:cNvSpPr>
            <a:spLocks noGrp="1"/>
          </p:cNvSpPr>
          <p:nvPr>
            <p:ph type="sldNum" sz="quarter" idx="15"/>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2726CD8E-2BE6-470A-9FB2-8B6638B65506}" type="slidenum">
              <a:rPr lang="es-ES_tradnl"/>
              <a:pPr>
                <a:defRPr/>
              </a:pPr>
              <a:t>‹Nº›</a:t>
            </a:fld>
            <a:endParaRPr lang="es-ES_tradnl" dirty="0"/>
          </a:p>
        </p:txBody>
      </p:sp>
    </p:spTree>
    <p:extLst>
      <p:ext uri="{BB962C8B-B14F-4D97-AF65-F5344CB8AC3E}">
        <p14:creationId xmlns:p14="http://schemas.microsoft.com/office/powerpoint/2010/main" val="2467645120"/>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407221"/>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1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541972"/>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20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9" y="5035063"/>
            <a:ext cx="722336"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349769"/>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cSld name="28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4"/>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917">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2"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5"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5"/>
            <a:ext cx="9144000" cy="4080061"/>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20" y="97195"/>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7976"/>
            <a:ext cx="1905000" cy="269875"/>
          </a:xfrm>
          <a:prstGeom prst="rect">
            <a:avLst/>
          </a:prstGeom>
        </p:spPr>
        <p:txBody>
          <a:bodyPr/>
          <a:lstStyle>
            <a:lvl1pPr algn="l" eaLnBrk="0" hangingPunct="0">
              <a:spcBef>
                <a:spcPct val="20000"/>
              </a:spcBef>
              <a:defRPr sz="667">
                <a:solidFill>
                  <a:srgbClr val="00918E"/>
                </a:solidFill>
                <a:latin typeface="+mn-lt"/>
                <a:cs typeface="+mn-cs"/>
              </a:defRPr>
            </a:lvl1pPr>
          </a:lstStyle>
          <a:p>
            <a:pPr>
              <a:defRPr/>
            </a:pPr>
            <a:fld id="{43C90015-E53F-4BB5-B32F-A8BBF929A985}" type="slidenum">
              <a:rPr lang="es-ES_tradnl" smtClean="0"/>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379263"/>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36513" y="2201863"/>
            <a:ext cx="9180513"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sp>
        <p:nvSpPr>
          <p:cNvPr id="5" name="4 CuadroTexto"/>
          <p:cNvSpPr txBox="1"/>
          <p:nvPr/>
        </p:nvSpPr>
        <p:spPr>
          <a:xfrm>
            <a:off x="1643063" y="4298950"/>
            <a:ext cx="6259512" cy="44608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spcBef>
                <a:spcPct val="20000"/>
              </a:spcBef>
              <a:defRPr/>
            </a:pPr>
            <a:endParaRPr lang="es-CO" b="1" cap="all" dirty="0">
              <a:ln w="0"/>
              <a:solidFill>
                <a:schemeClr val="accent1">
                  <a:lumMod val="50000"/>
                </a:schemeClr>
              </a:solidFill>
              <a:effectLst>
                <a:reflection blurRad="12700" stA="50000" endPos="50000" dist="5000" dir="5400000" sy="-100000" rotWithShape="0"/>
              </a:effectLst>
              <a:cs typeface="+mn-cs"/>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84228" y="2137420"/>
            <a:ext cx="8280260" cy="1124686"/>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000">
                <a:solidFill>
                  <a:schemeClr val="bg1"/>
                </a:solidFill>
                <a:effectLst>
                  <a:outerShdw blurRad="38100" dist="38100" dir="2700000" algn="tl">
                    <a:srgbClr val="000000">
                      <a:alpha val="43137"/>
                    </a:srgbClr>
                  </a:outerShdw>
                </a:effectLst>
              </a:defRPr>
            </a:lvl1pPr>
          </a:lstStyle>
          <a:p>
            <a:r>
              <a:rPr lang="es-ES"/>
              <a:t>Haga clic para modificar el estilo de título del patrón</a:t>
            </a:r>
            <a:endParaRPr lang="es-ES" dirty="0"/>
          </a:p>
        </p:txBody>
      </p:sp>
      <p:pic>
        <p:nvPicPr>
          <p:cNvPr id="10"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415085151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427538" y="2190750"/>
            <a:ext cx="4716462" cy="110013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5018088"/>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018088"/>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110163"/>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171582"/>
            <a:ext cx="4320480" cy="1089771"/>
          </a:xfrm>
          <a:prstGeom prst="rect">
            <a:avLst/>
          </a:prstGeom>
        </p:spPr>
        <p:txBody>
          <a:bodyPr/>
          <a:lstStyle>
            <a:lvl1pPr algn="r">
              <a:defRPr sz="3200">
                <a:solidFill>
                  <a:schemeClr val="bg1"/>
                </a:solidFill>
              </a:defRPr>
            </a:lvl1pPr>
          </a:lstStyle>
          <a:p>
            <a:r>
              <a:rPr lang="es-ES"/>
              <a:t>Haga clic para modificar el estilo de título del patrón</a:t>
            </a:r>
            <a:endParaRPr lang="es-ES" dirty="0"/>
          </a:p>
        </p:txBody>
      </p:sp>
      <p:pic>
        <p:nvPicPr>
          <p:cNvPr id="10"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29254940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2497138"/>
            <a:ext cx="2070100"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80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2195736" y="157427"/>
            <a:ext cx="6697439"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2617473"/>
            <a:ext cx="1720850" cy="738767"/>
          </a:xfrm>
          <a:prstGeom prst="rect">
            <a:avLst/>
          </a:prstGeom>
        </p:spPr>
        <p:txBody>
          <a:bodyPr/>
          <a:lstStyle>
            <a:lvl1pPr algn="ctr">
              <a:defRPr sz="1800" baseline="0">
                <a:solidFill>
                  <a:schemeClr val="bg1"/>
                </a:solidFill>
              </a:defRPr>
            </a:lvl1pPr>
          </a:lstStyle>
          <a:p>
            <a:r>
              <a:rPr lang="es-ES"/>
              <a:t>Haga clic para modificar el estilo de título del patrón</a:t>
            </a:r>
            <a:endParaRPr lang="es-ES" dirty="0"/>
          </a:p>
        </p:txBody>
      </p:sp>
      <p:pic>
        <p:nvPicPr>
          <p:cNvPr id="11" name="10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9579150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4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04850"/>
            <a:ext cx="4641850" cy="4206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31597" y="1537354"/>
            <a:ext cx="4572000" cy="3540001"/>
          </a:xfrm>
          <a:prstGeom prst="rect">
            <a:avLst/>
          </a:prstGeom>
        </p:spPr>
        <p:txBody>
          <a:bodyPr/>
          <a:lstStyle/>
          <a:p>
            <a:pPr lvl="0"/>
            <a:r>
              <a:rPr lang="es-ES" noProof="0"/>
              <a:t>Haga clic en el icono para agregar una imagen</a:t>
            </a:r>
          </a:p>
        </p:txBody>
      </p:sp>
      <p:sp>
        <p:nvSpPr>
          <p:cNvPr id="16" name="15 Marcador de texto"/>
          <p:cNvSpPr>
            <a:spLocks noGrp="1"/>
          </p:cNvSpPr>
          <p:nvPr>
            <p:ph type="body" sz="quarter" idx="18"/>
          </p:nvPr>
        </p:nvSpPr>
        <p:spPr>
          <a:xfrm>
            <a:off x="4788025" y="157428"/>
            <a:ext cx="4105151"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696246"/>
            <a:ext cx="4553257" cy="541075"/>
          </a:xfrm>
          <a:prstGeom prst="rect">
            <a:avLst/>
          </a:prstGeom>
        </p:spPr>
        <p:txBody>
          <a:bodyPr/>
          <a:lstStyle>
            <a:lvl1pPr algn="l">
              <a:defRPr sz="20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1" y="1297782"/>
            <a:ext cx="3965203" cy="119558"/>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pic>
        <p:nvPicPr>
          <p:cNvPr id="13" name="12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15107712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pic>
        <p:nvPicPr>
          <p:cNvPr id="12" name="11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23932036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Diapositiva despedida">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1113" y="-11113"/>
            <a:ext cx="9151937" cy="571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5725" y="257175"/>
            <a:ext cx="1422400"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0488" y="-11113"/>
            <a:ext cx="2235200" cy="1098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1813" y="268288"/>
            <a:ext cx="630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a:spLocks noChangeArrowheads="1"/>
          </p:cNvSpPr>
          <p:nvPr/>
        </p:nvSpPr>
        <p:spPr bwMode="auto">
          <a:xfrm>
            <a:off x="3081338" y="3044825"/>
            <a:ext cx="1881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 @</a:t>
            </a:r>
            <a:r>
              <a:rPr lang="es-ES" altLang="es-ES" sz="1400" b="1" dirty="0" err="1">
                <a:latin typeface="Calibri" pitchFamily="34" charset="0"/>
                <a:cs typeface="+mn-cs"/>
              </a:rPr>
              <a:t>Contaduria_CGN</a:t>
            </a:r>
            <a:endParaRPr lang="es-ES" altLang="es-ES" sz="1400" b="1" dirty="0">
              <a:latin typeface="Calibri" pitchFamily="34" charset="0"/>
              <a:cs typeface="+mn-cs"/>
            </a:endParaRPr>
          </a:p>
        </p:txBody>
      </p:sp>
      <p:sp>
        <p:nvSpPr>
          <p:cNvPr id="8" name="7 CuadroTexto"/>
          <p:cNvSpPr txBox="1">
            <a:spLocks noChangeArrowheads="1"/>
          </p:cNvSpPr>
          <p:nvPr/>
        </p:nvSpPr>
        <p:spPr bwMode="auto">
          <a:xfrm>
            <a:off x="419100" y="1717675"/>
            <a:ext cx="8285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0" hangingPunct="0">
              <a:spcBef>
                <a:spcPct val="20000"/>
              </a:spcBef>
              <a:defRPr/>
            </a:pPr>
            <a:r>
              <a:rPr lang="es-CO" altLang="es-CO" sz="3200" i="1" dirty="0">
                <a:latin typeface="Calibri" pitchFamily="34" charset="0"/>
              </a:rPr>
              <a:t>“POR PERMITIRNOS HACER PÚBLICO </a:t>
            </a:r>
          </a:p>
        </p:txBody>
      </p:sp>
      <p:sp>
        <p:nvSpPr>
          <p:cNvPr id="9" name="8 CuadroTexto"/>
          <p:cNvSpPr txBox="1"/>
          <p:nvPr/>
        </p:nvSpPr>
        <p:spPr>
          <a:xfrm>
            <a:off x="1542270" y="841276"/>
            <a:ext cx="5991717" cy="110799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fontAlgn="auto" hangingPunct="0">
              <a:spcBef>
                <a:spcPts val="0"/>
              </a:spcBef>
              <a:spcAft>
                <a:spcPts val="0"/>
              </a:spcAft>
              <a:defRPr/>
            </a:pPr>
            <a:r>
              <a:rPr lang="es-CO" sz="6600" kern="0" cap="all" dirty="0">
                <a:ln w="0"/>
                <a:solidFill>
                  <a:schemeClr val="accent1">
                    <a:lumMod val="50000"/>
                  </a:schemeClr>
                </a:solidFill>
                <a:effectLst>
                  <a:outerShdw blurRad="38100" dist="38100" dir="2700000" algn="tl">
                    <a:srgbClr val="000000">
                      <a:alpha val="43137"/>
                    </a:srgbClr>
                  </a:outerShdw>
                  <a:reflection stA="29000" endPos="43000" dir="5400000" sy="-100000" algn="bl" rotWithShape="0"/>
                </a:effectLst>
                <a:latin typeface="Calibri"/>
                <a:cs typeface="+mn-cs"/>
              </a:rPr>
              <a:t>G  r  a  c  i  a  s</a:t>
            </a:r>
          </a:p>
        </p:txBody>
      </p:sp>
      <p:pic>
        <p:nvPicPr>
          <p:cNvPr id="10" name="Picture 4" descr="http://www.ignition-mktg.com/wp-content/uploads/2014/07/Social-Media-Icon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6538" y="4683125"/>
            <a:ext cx="5207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ignition-mktg.com/wp-content/uploads/2014/07/Social-Media-Icon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27300" y="2974975"/>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www.ignition-mktg.com/wp-content/uploads/2014/07/Social-Media-Icon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09900" y="3532188"/>
            <a:ext cx="4937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57738" y="5035550"/>
            <a:ext cx="5572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Rectángulo"/>
          <p:cNvSpPr>
            <a:spLocks noChangeArrowheads="1"/>
          </p:cNvSpPr>
          <p:nvPr/>
        </p:nvSpPr>
        <p:spPr bwMode="auto">
          <a:xfrm>
            <a:off x="3402013" y="2114550"/>
            <a:ext cx="23193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lgn="ctr" eaLnBrk="1" hangingPunct="1">
              <a:defRPr/>
            </a:pPr>
            <a:r>
              <a:rPr lang="es-CO" altLang="es-CO" sz="3200" b="1" i="1" dirty="0">
                <a:latin typeface="Calibri" pitchFamily="34" charset="0"/>
                <a:cs typeface="+mn-cs"/>
              </a:rPr>
              <a:t>LO</a:t>
            </a:r>
            <a:r>
              <a:rPr lang="es-CO" altLang="es-CO" sz="1800" i="1" dirty="0">
                <a:latin typeface="Calibri" pitchFamily="34" charset="0"/>
                <a:cs typeface="+mn-cs"/>
              </a:rPr>
              <a:t> </a:t>
            </a:r>
            <a:r>
              <a:rPr lang="es-CO" altLang="es-CO" sz="3200" b="1" i="1" dirty="0">
                <a:latin typeface="Calibri" pitchFamily="34" charset="0"/>
                <a:cs typeface="+mn-cs"/>
              </a:rPr>
              <a:t>PÚBLICO</a:t>
            </a:r>
            <a:r>
              <a:rPr lang="es-CO" altLang="es-CO" sz="1800" i="1" dirty="0">
                <a:latin typeface="Calibri" pitchFamily="34" charset="0"/>
                <a:cs typeface="+mn-cs"/>
              </a:rPr>
              <a:t> ”</a:t>
            </a:r>
          </a:p>
        </p:txBody>
      </p:sp>
      <p:sp>
        <p:nvSpPr>
          <p:cNvPr id="15" name="15 Rectángulo"/>
          <p:cNvSpPr>
            <a:spLocks noChangeArrowheads="1"/>
          </p:cNvSpPr>
          <p:nvPr/>
        </p:nvSpPr>
        <p:spPr bwMode="auto">
          <a:xfrm>
            <a:off x="3641725" y="3544888"/>
            <a:ext cx="159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err="1">
                <a:latin typeface="Calibri" pitchFamily="34" charset="0"/>
                <a:cs typeface="+mn-cs"/>
              </a:rPr>
              <a:t>CGNOficial</a:t>
            </a:r>
            <a:endParaRPr lang="es-ES" altLang="es-ES" sz="1400" b="1" dirty="0">
              <a:latin typeface="Calibri" pitchFamily="34" charset="0"/>
              <a:cs typeface="+mn-cs"/>
            </a:endParaRPr>
          </a:p>
        </p:txBody>
      </p:sp>
      <p:pic>
        <p:nvPicPr>
          <p:cNvPr id="16" name="Picture 12" descr="http://www.ignition-mktg.com/wp-content/uploads/2014/07/Social-Media-Icon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33763" y="4179888"/>
            <a:ext cx="508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cartagenacaribe.com/images/boton-contactenos.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60438" y="4011613"/>
            <a:ext cx="16684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4 Rectángulo"/>
          <p:cNvSpPr>
            <a:spLocks noChangeArrowheads="1"/>
          </p:cNvSpPr>
          <p:nvPr/>
        </p:nvSpPr>
        <p:spPr bwMode="auto">
          <a:xfrm>
            <a:off x="5435600" y="5173663"/>
            <a:ext cx="24177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contaduriacgn</a:t>
            </a:r>
            <a:endParaRPr lang="es-ES" altLang="es-ES" sz="1400" b="1" dirty="0">
              <a:latin typeface="Calibri" pitchFamily="34" charset="0"/>
              <a:cs typeface="+mn-cs"/>
            </a:endParaRPr>
          </a:p>
        </p:txBody>
      </p:sp>
      <p:sp>
        <p:nvSpPr>
          <p:cNvPr id="19" name="18 Rectángulo"/>
          <p:cNvSpPr>
            <a:spLocks noChangeArrowheads="1"/>
          </p:cNvSpPr>
          <p:nvPr/>
        </p:nvSpPr>
        <p:spPr bwMode="auto">
          <a:xfrm>
            <a:off x="4727575" y="4657725"/>
            <a:ext cx="301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ContaduríaGeneraldelaNaciónCG</a:t>
            </a:r>
            <a:endParaRPr lang="es-ES" altLang="es-ES" sz="1400" b="1" dirty="0">
              <a:latin typeface="Calibri" pitchFamily="34" charset="0"/>
              <a:cs typeface="+mn-cs"/>
            </a:endParaRPr>
          </a:p>
        </p:txBody>
      </p:sp>
      <p:sp>
        <p:nvSpPr>
          <p:cNvPr id="20" name="20 Rectángulo"/>
          <p:cNvSpPr>
            <a:spLocks noChangeArrowheads="1"/>
          </p:cNvSpPr>
          <p:nvPr/>
        </p:nvSpPr>
        <p:spPr bwMode="auto">
          <a:xfrm>
            <a:off x="3941763" y="4157663"/>
            <a:ext cx="325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Contaduría-General-de-la-Nación</a:t>
            </a:r>
          </a:p>
        </p:txBody>
      </p:sp>
      <p:sp>
        <p:nvSpPr>
          <p:cNvPr id="54" name="18 Marcador de texto"/>
          <p:cNvSpPr>
            <a:spLocks noGrp="1"/>
          </p:cNvSpPr>
          <p:nvPr>
            <p:ph type="body" sz="quarter" idx="11"/>
          </p:nvPr>
        </p:nvSpPr>
        <p:spPr>
          <a:xfrm>
            <a:off x="622632" y="2641476"/>
            <a:ext cx="8081631" cy="350838"/>
          </a:xfrm>
          <a:prstGeom prst="rect">
            <a:avLst/>
          </a:prstGeom>
        </p:spPr>
        <p:txBody>
          <a:bodyPr/>
          <a:lstStyle>
            <a:lvl1pPr marL="0" indent="0" algn="ctr">
              <a:buNone/>
              <a:defRPr lang="es-ES" sz="1800" b="0" baseline="0" dirty="0" smtClean="0">
                <a:solidFill>
                  <a:schemeClr val="bg1">
                    <a:lumMod val="50000"/>
                  </a:schemeClr>
                </a:solidFill>
                <a:latin typeface="Sylfaen"/>
                <a:ea typeface="+mn-ea"/>
                <a:cs typeface="+mn-cs"/>
              </a:defRPr>
            </a:lvl1pPr>
            <a:lvl4pPr marL="1371600" indent="0" algn="ctr">
              <a:buNone/>
              <a:defRPr sz="1600"/>
            </a:lvl4pPr>
          </a:lstStyle>
          <a:p>
            <a:pPr lvl="0"/>
            <a:r>
              <a:rPr lang="es-ES"/>
              <a:t>Haga clic para modificar el estilo de texto del patrón</a:t>
            </a:r>
          </a:p>
        </p:txBody>
      </p:sp>
      <p:pic>
        <p:nvPicPr>
          <p:cNvPr id="22" name="21 Imagen"/>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410493100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42" presetClass="entr" presetSubtype="0" fill="hold"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500" fill="hold"/>
                                        <p:tgtEl>
                                          <p:spTgt spid="11"/>
                                        </p:tgtEl>
                                        <p:attrNameLst>
                                          <p:attrName>ppt_w</p:attrName>
                                        </p:attrNameLst>
                                      </p:cBhvr>
                                      <p:tavLst>
                                        <p:tav tm="0">
                                          <p:val>
                                            <p:fltVal val="0"/>
                                          </p:val>
                                        </p:tav>
                                        <p:tav tm="100000">
                                          <p:val>
                                            <p:strVal val="#ppt_w"/>
                                          </p:val>
                                        </p:tav>
                                      </p:tavLst>
                                    </p:anim>
                                    <p:anim calcmode="lin" valueType="num">
                                      <p:cBhvr>
                                        <p:cTn id="24" dur="1500" fill="hold"/>
                                        <p:tgtEl>
                                          <p:spTgt spid="11"/>
                                        </p:tgtEl>
                                        <p:attrNameLst>
                                          <p:attrName>ppt_h</p:attrName>
                                        </p:attrNameLst>
                                      </p:cBhvr>
                                      <p:tavLst>
                                        <p:tav tm="0">
                                          <p:val>
                                            <p:fltVal val="0"/>
                                          </p:val>
                                        </p:tav>
                                        <p:tav tm="100000">
                                          <p:val>
                                            <p:strVal val="#ppt_h"/>
                                          </p:val>
                                        </p:tav>
                                      </p:tavLst>
                                    </p:anim>
                                    <p:anim calcmode="lin" valueType="num">
                                      <p:cBhvr>
                                        <p:cTn id="25" dur="1500" fill="hold"/>
                                        <p:tgtEl>
                                          <p:spTgt spid="11"/>
                                        </p:tgtEl>
                                        <p:attrNameLst>
                                          <p:attrName>style.rotation</p:attrName>
                                        </p:attrNameLst>
                                      </p:cBhvr>
                                      <p:tavLst>
                                        <p:tav tm="0">
                                          <p:val>
                                            <p:fltVal val="360"/>
                                          </p:val>
                                        </p:tav>
                                        <p:tav tm="100000">
                                          <p:val>
                                            <p:fltVal val="0"/>
                                          </p:val>
                                        </p:tav>
                                      </p:tavLst>
                                    </p:anim>
                                    <p:animEffect transition="in" filter="fade">
                                      <p:cBhvr>
                                        <p:cTn id="26" dur="1500"/>
                                        <p:tgtEl>
                                          <p:spTgt spid="11"/>
                                        </p:tgtEl>
                                      </p:cBhvr>
                                    </p:animEffect>
                                  </p:childTnLst>
                                </p:cTn>
                              </p:par>
                            </p:childTnLst>
                          </p:cTn>
                        </p:par>
                        <p:par>
                          <p:cTn id="27" fill="hold">
                            <p:stCondLst>
                              <p:cond delay="6250"/>
                            </p:stCondLst>
                            <p:childTnLst>
                              <p:par>
                                <p:cTn id="28" presetID="49" presetClass="entr" presetSubtype="0" decel="10000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500" fill="hold"/>
                                        <p:tgtEl>
                                          <p:spTgt spid="12"/>
                                        </p:tgtEl>
                                        <p:attrNameLst>
                                          <p:attrName>ppt_w</p:attrName>
                                        </p:attrNameLst>
                                      </p:cBhvr>
                                      <p:tavLst>
                                        <p:tav tm="0">
                                          <p:val>
                                            <p:fltVal val="0"/>
                                          </p:val>
                                        </p:tav>
                                        <p:tav tm="100000">
                                          <p:val>
                                            <p:strVal val="#ppt_w"/>
                                          </p:val>
                                        </p:tav>
                                      </p:tavLst>
                                    </p:anim>
                                    <p:anim calcmode="lin" valueType="num">
                                      <p:cBhvr>
                                        <p:cTn id="31" dur="1500" fill="hold"/>
                                        <p:tgtEl>
                                          <p:spTgt spid="12"/>
                                        </p:tgtEl>
                                        <p:attrNameLst>
                                          <p:attrName>ppt_h</p:attrName>
                                        </p:attrNameLst>
                                      </p:cBhvr>
                                      <p:tavLst>
                                        <p:tav tm="0">
                                          <p:val>
                                            <p:fltVal val="0"/>
                                          </p:val>
                                        </p:tav>
                                        <p:tav tm="100000">
                                          <p:val>
                                            <p:strVal val="#ppt_h"/>
                                          </p:val>
                                        </p:tav>
                                      </p:tavLst>
                                    </p:anim>
                                    <p:anim calcmode="lin" valueType="num">
                                      <p:cBhvr>
                                        <p:cTn id="32" dur="1500" fill="hold"/>
                                        <p:tgtEl>
                                          <p:spTgt spid="12"/>
                                        </p:tgtEl>
                                        <p:attrNameLst>
                                          <p:attrName>style.rotation</p:attrName>
                                        </p:attrNameLst>
                                      </p:cBhvr>
                                      <p:tavLst>
                                        <p:tav tm="0">
                                          <p:val>
                                            <p:fltVal val="360"/>
                                          </p:val>
                                        </p:tav>
                                        <p:tav tm="100000">
                                          <p:val>
                                            <p:fltVal val="0"/>
                                          </p:val>
                                        </p:tav>
                                      </p:tavLst>
                                    </p:anim>
                                    <p:animEffect transition="in" filter="fade">
                                      <p:cBhvr>
                                        <p:cTn id="33" dur="1500"/>
                                        <p:tgtEl>
                                          <p:spTgt spid="12"/>
                                        </p:tgtEl>
                                      </p:cBhvr>
                                    </p:animEffect>
                                  </p:childTnLst>
                                </p:cTn>
                              </p:par>
                            </p:childTnLst>
                          </p:cTn>
                        </p:par>
                        <p:par>
                          <p:cTn id="34" fill="hold">
                            <p:stCondLst>
                              <p:cond delay="7750"/>
                            </p:stCondLst>
                            <p:childTnLst>
                              <p:par>
                                <p:cTn id="35" presetID="49" presetClass="entr" presetSubtype="0" decel="10000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500" fill="hold"/>
                                        <p:tgtEl>
                                          <p:spTgt spid="16"/>
                                        </p:tgtEl>
                                        <p:attrNameLst>
                                          <p:attrName>ppt_w</p:attrName>
                                        </p:attrNameLst>
                                      </p:cBhvr>
                                      <p:tavLst>
                                        <p:tav tm="0">
                                          <p:val>
                                            <p:fltVal val="0"/>
                                          </p:val>
                                        </p:tav>
                                        <p:tav tm="100000">
                                          <p:val>
                                            <p:strVal val="#ppt_w"/>
                                          </p:val>
                                        </p:tav>
                                      </p:tavLst>
                                    </p:anim>
                                    <p:anim calcmode="lin" valueType="num">
                                      <p:cBhvr>
                                        <p:cTn id="38" dur="1500" fill="hold"/>
                                        <p:tgtEl>
                                          <p:spTgt spid="16"/>
                                        </p:tgtEl>
                                        <p:attrNameLst>
                                          <p:attrName>ppt_h</p:attrName>
                                        </p:attrNameLst>
                                      </p:cBhvr>
                                      <p:tavLst>
                                        <p:tav tm="0">
                                          <p:val>
                                            <p:fltVal val="0"/>
                                          </p:val>
                                        </p:tav>
                                        <p:tav tm="100000">
                                          <p:val>
                                            <p:strVal val="#ppt_h"/>
                                          </p:val>
                                        </p:tav>
                                      </p:tavLst>
                                    </p:anim>
                                    <p:anim calcmode="lin" valueType="num">
                                      <p:cBhvr>
                                        <p:cTn id="39" dur="1500" fill="hold"/>
                                        <p:tgtEl>
                                          <p:spTgt spid="16"/>
                                        </p:tgtEl>
                                        <p:attrNameLst>
                                          <p:attrName>style.rotation</p:attrName>
                                        </p:attrNameLst>
                                      </p:cBhvr>
                                      <p:tavLst>
                                        <p:tav tm="0">
                                          <p:val>
                                            <p:fltVal val="360"/>
                                          </p:val>
                                        </p:tav>
                                        <p:tav tm="100000">
                                          <p:val>
                                            <p:fltVal val="0"/>
                                          </p:val>
                                        </p:tav>
                                      </p:tavLst>
                                    </p:anim>
                                    <p:animEffect transition="in" filter="fade">
                                      <p:cBhvr>
                                        <p:cTn id="40" dur="1500"/>
                                        <p:tgtEl>
                                          <p:spTgt spid="16"/>
                                        </p:tgtEl>
                                      </p:cBhvr>
                                    </p:animEffect>
                                  </p:childTnLst>
                                </p:cTn>
                              </p:par>
                            </p:childTnLst>
                          </p:cTn>
                        </p:par>
                        <p:par>
                          <p:cTn id="41" fill="hold">
                            <p:stCondLst>
                              <p:cond delay="9250"/>
                            </p:stCondLst>
                            <p:childTnLst>
                              <p:par>
                                <p:cTn id="42" presetID="49" presetClass="entr" presetSubtype="0" decel="10000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500" fill="hold"/>
                                        <p:tgtEl>
                                          <p:spTgt spid="10"/>
                                        </p:tgtEl>
                                        <p:attrNameLst>
                                          <p:attrName>ppt_w</p:attrName>
                                        </p:attrNameLst>
                                      </p:cBhvr>
                                      <p:tavLst>
                                        <p:tav tm="0">
                                          <p:val>
                                            <p:fltVal val="0"/>
                                          </p:val>
                                        </p:tav>
                                        <p:tav tm="100000">
                                          <p:val>
                                            <p:strVal val="#ppt_w"/>
                                          </p:val>
                                        </p:tav>
                                      </p:tavLst>
                                    </p:anim>
                                    <p:anim calcmode="lin" valueType="num">
                                      <p:cBhvr>
                                        <p:cTn id="45" dur="1500" fill="hold"/>
                                        <p:tgtEl>
                                          <p:spTgt spid="10"/>
                                        </p:tgtEl>
                                        <p:attrNameLst>
                                          <p:attrName>ppt_h</p:attrName>
                                        </p:attrNameLst>
                                      </p:cBhvr>
                                      <p:tavLst>
                                        <p:tav tm="0">
                                          <p:val>
                                            <p:fltVal val="0"/>
                                          </p:val>
                                        </p:tav>
                                        <p:tav tm="100000">
                                          <p:val>
                                            <p:strVal val="#ppt_h"/>
                                          </p:val>
                                        </p:tav>
                                      </p:tavLst>
                                    </p:anim>
                                    <p:anim calcmode="lin" valueType="num">
                                      <p:cBhvr>
                                        <p:cTn id="46" dur="1500" fill="hold"/>
                                        <p:tgtEl>
                                          <p:spTgt spid="10"/>
                                        </p:tgtEl>
                                        <p:attrNameLst>
                                          <p:attrName>style.rotation</p:attrName>
                                        </p:attrNameLst>
                                      </p:cBhvr>
                                      <p:tavLst>
                                        <p:tav tm="0">
                                          <p:val>
                                            <p:fltVal val="360"/>
                                          </p:val>
                                        </p:tav>
                                        <p:tav tm="100000">
                                          <p:val>
                                            <p:fltVal val="0"/>
                                          </p:val>
                                        </p:tav>
                                      </p:tavLst>
                                    </p:anim>
                                    <p:animEffect transition="in" filter="fade">
                                      <p:cBhvr>
                                        <p:cTn id="47" dur="1500"/>
                                        <p:tgtEl>
                                          <p:spTgt spid="10"/>
                                        </p:tgtEl>
                                      </p:cBhvr>
                                    </p:animEffect>
                                  </p:childTnLst>
                                </p:cTn>
                              </p:par>
                            </p:childTnLst>
                          </p:cTn>
                        </p:par>
                        <p:par>
                          <p:cTn id="48" fill="hold">
                            <p:stCondLst>
                              <p:cond delay="10750"/>
                            </p:stCondLst>
                            <p:childTnLst>
                              <p:par>
                                <p:cTn id="49" presetID="49" presetClass="entr" presetSubtype="0" decel="10000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500" fill="hold"/>
                                        <p:tgtEl>
                                          <p:spTgt spid="13"/>
                                        </p:tgtEl>
                                        <p:attrNameLst>
                                          <p:attrName>ppt_w</p:attrName>
                                        </p:attrNameLst>
                                      </p:cBhvr>
                                      <p:tavLst>
                                        <p:tav tm="0">
                                          <p:val>
                                            <p:fltVal val="0"/>
                                          </p:val>
                                        </p:tav>
                                        <p:tav tm="100000">
                                          <p:val>
                                            <p:strVal val="#ppt_w"/>
                                          </p:val>
                                        </p:tav>
                                      </p:tavLst>
                                    </p:anim>
                                    <p:anim calcmode="lin" valueType="num">
                                      <p:cBhvr>
                                        <p:cTn id="52" dur="1500" fill="hold"/>
                                        <p:tgtEl>
                                          <p:spTgt spid="13"/>
                                        </p:tgtEl>
                                        <p:attrNameLst>
                                          <p:attrName>ppt_h</p:attrName>
                                        </p:attrNameLst>
                                      </p:cBhvr>
                                      <p:tavLst>
                                        <p:tav tm="0">
                                          <p:val>
                                            <p:fltVal val="0"/>
                                          </p:val>
                                        </p:tav>
                                        <p:tav tm="100000">
                                          <p:val>
                                            <p:strVal val="#ppt_h"/>
                                          </p:val>
                                        </p:tav>
                                      </p:tavLst>
                                    </p:anim>
                                    <p:anim calcmode="lin" valueType="num">
                                      <p:cBhvr>
                                        <p:cTn id="53" dur="1500" fill="hold"/>
                                        <p:tgtEl>
                                          <p:spTgt spid="13"/>
                                        </p:tgtEl>
                                        <p:attrNameLst>
                                          <p:attrName>style.rotation</p:attrName>
                                        </p:attrNameLst>
                                      </p:cBhvr>
                                      <p:tavLst>
                                        <p:tav tm="0">
                                          <p:val>
                                            <p:fltVal val="360"/>
                                          </p:val>
                                        </p:tav>
                                        <p:tav tm="100000">
                                          <p:val>
                                            <p:fltVal val="0"/>
                                          </p:val>
                                        </p:tav>
                                      </p:tavLst>
                                    </p:anim>
                                    <p:animEffect transition="in" filter="fade">
                                      <p:cBhvr>
                                        <p:cTn id="54" dur="1500"/>
                                        <p:tgtEl>
                                          <p:spTgt spid="13"/>
                                        </p:tgtEl>
                                      </p:cBhvr>
                                    </p:animEffect>
                                  </p:childTnLst>
                                </p:cTn>
                              </p:par>
                            </p:childTnLst>
                          </p:cTn>
                        </p:par>
                        <p:par>
                          <p:cTn id="55" fill="hold">
                            <p:stCondLst>
                              <p:cond delay="12250"/>
                            </p:stCondLst>
                            <p:childTnLst>
                              <p:par>
                                <p:cTn id="56" presetID="49" presetClass="entr" presetSubtype="0" decel="10000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 calcmode="lin" valueType="num">
                                      <p:cBhvr>
                                        <p:cTn id="60" dur="500" fill="hold"/>
                                        <p:tgtEl>
                                          <p:spTgt spid="7"/>
                                        </p:tgtEl>
                                        <p:attrNameLst>
                                          <p:attrName>style.rotation</p:attrName>
                                        </p:attrNameLst>
                                      </p:cBhvr>
                                      <p:tavLst>
                                        <p:tav tm="0">
                                          <p:val>
                                            <p:fltVal val="360"/>
                                          </p:val>
                                        </p:tav>
                                        <p:tav tm="100000">
                                          <p:val>
                                            <p:fltVal val="0"/>
                                          </p:val>
                                        </p:tav>
                                      </p:tavLst>
                                    </p:anim>
                                    <p:animEffect transition="in" filter="fade">
                                      <p:cBhvr>
                                        <p:cTn id="61" dur="500"/>
                                        <p:tgtEl>
                                          <p:spTgt spid="7"/>
                                        </p:tgtEl>
                                      </p:cBhvr>
                                    </p:animEffect>
                                  </p:childTnLst>
                                </p:cTn>
                              </p:par>
                            </p:childTnLst>
                          </p:cTn>
                        </p:par>
                        <p:par>
                          <p:cTn id="62" fill="hold">
                            <p:stCondLst>
                              <p:cond delay="12750"/>
                            </p:stCondLst>
                            <p:childTnLst>
                              <p:par>
                                <p:cTn id="63" presetID="49" presetClass="entr" presetSubtype="0" decel="10000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 calcmode="lin" valueType="num">
                                      <p:cBhvr>
                                        <p:cTn id="67" dur="500" fill="hold"/>
                                        <p:tgtEl>
                                          <p:spTgt spid="15"/>
                                        </p:tgtEl>
                                        <p:attrNameLst>
                                          <p:attrName>style.rotation</p:attrName>
                                        </p:attrNameLst>
                                      </p:cBhvr>
                                      <p:tavLst>
                                        <p:tav tm="0">
                                          <p:val>
                                            <p:fltVal val="360"/>
                                          </p:val>
                                        </p:tav>
                                        <p:tav tm="100000">
                                          <p:val>
                                            <p:fltVal val="0"/>
                                          </p:val>
                                        </p:tav>
                                      </p:tavLst>
                                    </p:anim>
                                    <p:animEffect transition="in" filter="fade">
                                      <p:cBhvr>
                                        <p:cTn id="68" dur="500"/>
                                        <p:tgtEl>
                                          <p:spTgt spid="15"/>
                                        </p:tgtEl>
                                      </p:cBhvr>
                                    </p:animEffect>
                                  </p:childTnLst>
                                </p:cTn>
                              </p:par>
                            </p:childTnLst>
                          </p:cTn>
                        </p:par>
                        <p:par>
                          <p:cTn id="69" fill="hold">
                            <p:stCondLst>
                              <p:cond delay="13250"/>
                            </p:stCondLst>
                            <p:childTnLst>
                              <p:par>
                                <p:cTn id="70" presetID="49" presetClass="entr" presetSubtype="0" decel="10000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 calcmode="lin" valueType="num">
                                      <p:cBhvr>
                                        <p:cTn id="74" dur="500" fill="hold"/>
                                        <p:tgtEl>
                                          <p:spTgt spid="20"/>
                                        </p:tgtEl>
                                        <p:attrNameLst>
                                          <p:attrName>style.rotation</p:attrName>
                                        </p:attrNameLst>
                                      </p:cBhvr>
                                      <p:tavLst>
                                        <p:tav tm="0">
                                          <p:val>
                                            <p:fltVal val="360"/>
                                          </p:val>
                                        </p:tav>
                                        <p:tav tm="100000">
                                          <p:val>
                                            <p:fltVal val="0"/>
                                          </p:val>
                                        </p:tav>
                                      </p:tavLst>
                                    </p:anim>
                                    <p:animEffect transition="in" filter="fade">
                                      <p:cBhvr>
                                        <p:cTn id="75" dur="500"/>
                                        <p:tgtEl>
                                          <p:spTgt spid="20"/>
                                        </p:tgtEl>
                                      </p:cBhvr>
                                    </p:animEffect>
                                  </p:childTnLst>
                                </p:cTn>
                              </p:par>
                            </p:childTnLst>
                          </p:cTn>
                        </p:par>
                        <p:par>
                          <p:cTn id="76" fill="hold">
                            <p:stCondLst>
                              <p:cond delay="13750"/>
                            </p:stCondLst>
                            <p:childTnLst>
                              <p:par>
                                <p:cTn id="77" presetID="49" presetClass="entr" presetSubtype="0" decel="10000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 calcmode="lin" valueType="num">
                                      <p:cBhvr>
                                        <p:cTn id="81" dur="500" fill="hold"/>
                                        <p:tgtEl>
                                          <p:spTgt spid="19"/>
                                        </p:tgtEl>
                                        <p:attrNameLst>
                                          <p:attrName>style.rotation</p:attrName>
                                        </p:attrNameLst>
                                      </p:cBhvr>
                                      <p:tavLst>
                                        <p:tav tm="0">
                                          <p:val>
                                            <p:fltVal val="360"/>
                                          </p:val>
                                        </p:tav>
                                        <p:tav tm="100000">
                                          <p:val>
                                            <p:fltVal val="0"/>
                                          </p:val>
                                        </p:tav>
                                      </p:tavLst>
                                    </p:anim>
                                    <p:animEffect transition="in" filter="fade">
                                      <p:cBhvr>
                                        <p:cTn id="82" dur="500"/>
                                        <p:tgtEl>
                                          <p:spTgt spid="19"/>
                                        </p:tgtEl>
                                      </p:cBhvr>
                                    </p:animEffect>
                                  </p:childTnLst>
                                </p:cTn>
                              </p:par>
                            </p:childTnLst>
                          </p:cTn>
                        </p:par>
                        <p:par>
                          <p:cTn id="83" fill="hold">
                            <p:stCondLst>
                              <p:cond delay="14250"/>
                            </p:stCondLst>
                            <p:childTnLst>
                              <p:par>
                                <p:cTn id="84" presetID="49" presetClass="entr" presetSubtype="0" decel="100000"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 calcmode="lin" valueType="num">
                                      <p:cBhvr>
                                        <p:cTn id="88" dur="500" fill="hold"/>
                                        <p:tgtEl>
                                          <p:spTgt spid="18"/>
                                        </p:tgtEl>
                                        <p:attrNameLst>
                                          <p:attrName>style.rotation</p:attrName>
                                        </p:attrNameLst>
                                      </p:cBhvr>
                                      <p:tavLst>
                                        <p:tav tm="0">
                                          <p:val>
                                            <p:fltVal val="360"/>
                                          </p:val>
                                        </p:tav>
                                        <p:tav tm="100000">
                                          <p:val>
                                            <p:fltVal val="0"/>
                                          </p:val>
                                        </p:tav>
                                      </p:tavLst>
                                    </p:anim>
                                    <p:animEffect transition="in" filter="fade">
                                      <p:cBhvr>
                                        <p:cTn id="8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P spid="20" grpId="0"/>
    </p:bldLst>
  </p:timing>
  <p:hf hdr="0" dt="0"/>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4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4" y="1117865"/>
            <a:ext cx="8885237" cy="3959489"/>
          </a:xfrm>
          <a:prstGeom prst="rect">
            <a:avLst/>
          </a:prstGeom>
        </p:spPr>
        <p:txBody>
          <a:bodyPr/>
          <a:lstStyle/>
          <a:p>
            <a:pPr lvl="0"/>
            <a:r>
              <a:rPr lang="es-ES" noProof="0"/>
              <a:t>Haga clic en el icono para agregar un elemento gráfico SmartArt</a:t>
            </a:r>
            <a:endParaRPr lang="es-ES" noProof="0" dirty="0"/>
          </a:p>
        </p:txBody>
      </p:sp>
      <p:pic>
        <p:nvPicPr>
          <p:cNvPr id="13" name="12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2679234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5_Diapositiva Gráficos">
    <p:spTree>
      <p:nvGrpSpPr>
        <p:cNvPr id="1" name=""/>
        <p:cNvGrpSpPr/>
        <p:nvPr/>
      </p:nvGrpSpPr>
      <p:grpSpPr>
        <a:xfrm>
          <a:off x="0" y="0"/>
          <a:ext cx="0" cy="0"/>
          <a:chOff x="0" y="0"/>
          <a:chExt cx="0" cy="0"/>
        </a:xfrm>
      </p:grpSpPr>
      <p:sp>
        <p:nvSpPr>
          <p:cNvPr id="2" name="1 Rectángulo"/>
          <p:cNvSpPr/>
          <p:nvPr/>
        </p:nvSpPr>
        <p:spPr>
          <a:xfrm>
            <a:off x="0" y="2376488"/>
            <a:ext cx="9144000" cy="322103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spcBef>
                <a:spcPct val="20000"/>
              </a:spcBef>
              <a:defRPr/>
            </a:pPr>
            <a:endParaRPr lang="es-ES" dirty="0"/>
          </a:p>
        </p:txBody>
      </p:sp>
      <p:pic>
        <p:nvPicPr>
          <p:cNvPr id="3" name="Picture 2" descr="F:\CONTADURIA\CONTADURIA 2015\4. ABRIL\SERVICIO EN LINEA\servicios en linea 1-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51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a:spLocks noChangeArrowheads="1"/>
          </p:cNvSpPr>
          <p:nvPr/>
        </p:nvSpPr>
        <p:spPr bwMode="auto">
          <a:xfrm>
            <a:off x="468313" y="2417763"/>
            <a:ext cx="8424862"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ES" sz="1800">
                <a:solidFill>
                  <a:schemeClr val="bg1"/>
                </a:solidFill>
                <a:latin typeface="Calibri Light" pitchFamily="34" charset="0"/>
              </a:rPr>
              <a:t>1. Boletín de Deudores Morosos del Estado (BDME)</a:t>
            </a:r>
          </a:p>
          <a:p>
            <a:r>
              <a:rPr lang="es-ES" altLang="es-ES" sz="1800">
                <a:solidFill>
                  <a:schemeClr val="bg1"/>
                </a:solidFill>
                <a:latin typeface="Calibri Light" pitchFamily="34" charset="0"/>
              </a:rPr>
              <a:t>2. Información financiera, económica, social y ambiental</a:t>
            </a:r>
          </a:p>
          <a:p>
            <a:r>
              <a:rPr lang="es-ES" altLang="es-ES" sz="1800">
                <a:solidFill>
                  <a:schemeClr val="bg1"/>
                </a:solidFill>
                <a:latin typeface="Calibri Light" pitchFamily="34" charset="0"/>
              </a:rPr>
              <a:t>3. Normatividad contable pública</a:t>
            </a:r>
          </a:p>
          <a:p>
            <a:r>
              <a:rPr lang="es-ES" altLang="es-ES" sz="1800">
                <a:solidFill>
                  <a:schemeClr val="bg1"/>
                </a:solidFill>
                <a:latin typeface="Calibri Light" pitchFamily="34" charset="0"/>
              </a:rPr>
              <a:t>4. Asistencia y apoyo técnico</a:t>
            </a:r>
          </a:p>
          <a:p>
            <a:r>
              <a:rPr lang="es-ES" altLang="es-ES" sz="1800">
                <a:solidFill>
                  <a:schemeClr val="bg1"/>
                </a:solidFill>
                <a:latin typeface="Calibri Light" pitchFamily="34" charset="0"/>
              </a:rPr>
              <a:t>5. Solicitud de asignación de código institucional para el envío de la información financiera, económica, social y ambiental</a:t>
            </a:r>
          </a:p>
          <a:p>
            <a:r>
              <a:rPr lang="es-ES" altLang="es-ES" sz="1800">
                <a:solidFill>
                  <a:schemeClr val="bg1"/>
                </a:solidFill>
                <a:latin typeface="Calibri Light" pitchFamily="34" charset="0"/>
              </a:rPr>
              <a:t>6. Constancias de remisión e inclusión de la información financiera, económica social y ambiental de las entidades en la base de datos de la Contaduría General de la Nación</a:t>
            </a:r>
          </a:p>
          <a:p>
            <a:r>
              <a:rPr lang="es-ES" altLang="es-ES" sz="1800">
                <a:solidFill>
                  <a:schemeClr val="bg1"/>
                </a:solidFill>
                <a:latin typeface="Calibri Light" pitchFamily="34" charset="0"/>
              </a:rPr>
              <a:t>7. Emisión de conceptos y soluciones de consultas</a:t>
            </a:r>
          </a:p>
          <a:p>
            <a:r>
              <a:rPr lang="es-ES" altLang="es-ES" sz="1800">
                <a:solidFill>
                  <a:schemeClr val="bg1"/>
                </a:solidFill>
                <a:latin typeface="Calibri Light" pitchFamily="34" charset="0"/>
              </a:rPr>
              <a:t>8. Solicitudes específicas de capacitación</a:t>
            </a:r>
          </a:p>
        </p:txBody>
      </p:sp>
      <p:sp>
        <p:nvSpPr>
          <p:cNvPr id="5" name="11 CuadroTexto"/>
          <p:cNvSpPr txBox="1">
            <a:spLocks noChangeArrowheads="1"/>
          </p:cNvSpPr>
          <p:nvPr/>
        </p:nvSpPr>
        <p:spPr bwMode="auto">
          <a:xfrm>
            <a:off x="119063" y="5526088"/>
            <a:ext cx="292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ES" sz="1000"/>
              <a:t>Cuentas Claras, Estado Transparente</a:t>
            </a:r>
          </a:p>
        </p:txBody>
      </p:sp>
      <p:sp>
        <p:nvSpPr>
          <p:cNvPr id="6" name="12 CuadroTexto"/>
          <p:cNvSpPr txBox="1">
            <a:spLocks noChangeArrowheads="1"/>
          </p:cNvSpPr>
          <p:nvPr/>
        </p:nvSpPr>
        <p:spPr bwMode="auto">
          <a:xfrm>
            <a:off x="7380288" y="5521325"/>
            <a:ext cx="2232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ES" sz="1000"/>
              <a:t>www.contaduria.gov.co</a:t>
            </a:r>
          </a:p>
        </p:txBody>
      </p:sp>
    </p:spTree>
    <p:extLst>
      <p:ext uri="{BB962C8B-B14F-4D97-AF65-F5344CB8AC3E}">
        <p14:creationId xmlns:p14="http://schemas.microsoft.com/office/powerpoint/2010/main" val="26781360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anim calcmode="lin" valueType="num">
                                      <p:cBhvr>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47" presetClass="entr" presetSubtype="0" fill="hold" nodeType="afterEffect">
                                  <p:stCondLst>
                                    <p:cond delay="20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anim calcmode="lin" valueType="num">
                                      <p:cBhvr>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9000"/>
                            </p:stCondLst>
                            <p:childTnLst>
                              <p:par>
                                <p:cTn id="22" presetID="47" presetClass="entr" presetSubtype="0" fill="hold" nodeType="afterEffect">
                                  <p:stCondLst>
                                    <p:cond delay="200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12000"/>
                            </p:stCondLst>
                            <p:childTnLst>
                              <p:par>
                                <p:cTn id="28" presetID="47" presetClass="entr" presetSubtype="0" fill="hold" nodeType="afterEffect">
                                  <p:stCondLst>
                                    <p:cond delay="200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1000"/>
                                        <p:tgtEl>
                                          <p:spTgt spid="4">
                                            <p:txEl>
                                              <p:pRg st="4" end="4"/>
                                            </p:txEl>
                                          </p:spTgt>
                                        </p:tgtEl>
                                      </p:cBhvr>
                                    </p:animEffect>
                                    <p:anim calcmode="lin" valueType="num">
                                      <p:cBhvr>
                                        <p:cTn id="3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15000"/>
                            </p:stCondLst>
                            <p:childTnLst>
                              <p:par>
                                <p:cTn id="34" presetID="42" presetClass="entr" presetSubtype="0" fill="hold" nodeType="afterEffect">
                                  <p:stCondLst>
                                    <p:cond delay="350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19500"/>
                            </p:stCondLst>
                            <p:childTnLst>
                              <p:par>
                                <p:cTn id="40" presetID="42" presetClass="entr" presetSubtype="0" fill="hold" nodeType="afterEffect">
                                  <p:stCondLst>
                                    <p:cond delay="450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25000"/>
                            </p:stCondLst>
                            <p:childTnLst>
                              <p:par>
                                <p:cTn id="46" presetID="42" presetClass="entr" presetSubtype="0" fill="hold" nodeType="afterEffect">
                                  <p:stCondLst>
                                    <p:cond delay="200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6_Diapositiva despedida">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1113" y="-11113"/>
            <a:ext cx="9151937" cy="571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5725" y="257175"/>
            <a:ext cx="1422400"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0488" y="-11113"/>
            <a:ext cx="2235200" cy="1098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1813" y="268288"/>
            <a:ext cx="630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a:spLocks noChangeArrowheads="1"/>
          </p:cNvSpPr>
          <p:nvPr/>
        </p:nvSpPr>
        <p:spPr bwMode="auto">
          <a:xfrm>
            <a:off x="3081338" y="3044825"/>
            <a:ext cx="1881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 @</a:t>
            </a:r>
            <a:r>
              <a:rPr lang="es-ES" altLang="es-ES" sz="1400" b="1" dirty="0" err="1">
                <a:latin typeface="Calibri" pitchFamily="34" charset="0"/>
                <a:cs typeface="+mn-cs"/>
              </a:rPr>
              <a:t>Contaduria_CGN</a:t>
            </a:r>
            <a:endParaRPr lang="es-ES" altLang="es-ES" sz="1400" b="1" dirty="0">
              <a:latin typeface="Calibri" pitchFamily="34" charset="0"/>
              <a:cs typeface="+mn-cs"/>
            </a:endParaRPr>
          </a:p>
        </p:txBody>
      </p:sp>
      <p:sp>
        <p:nvSpPr>
          <p:cNvPr id="8" name="7 CuadroTexto"/>
          <p:cNvSpPr txBox="1">
            <a:spLocks noChangeArrowheads="1"/>
          </p:cNvSpPr>
          <p:nvPr/>
        </p:nvSpPr>
        <p:spPr bwMode="auto">
          <a:xfrm>
            <a:off x="419100" y="1717675"/>
            <a:ext cx="8285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0" hangingPunct="0">
              <a:spcBef>
                <a:spcPct val="20000"/>
              </a:spcBef>
              <a:defRPr/>
            </a:pPr>
            <a:r>
              <a:rPr lang="es-CO" altLang="es-CO" sz="3200" i="1" dirty="0">
                <a:latin typeface="Calibri" pitchFamily="34" charset="0"/>
              </a:rPr>
              <a:t>“POR PERMITIRNOS HACER PÚBLICO </a:t>
            </a:r>
          </a:p>
        </p:txBody>
      </p:sp>
      <p:sp>
        <p:nvSpPr>
          <p:cNvPr id="9" name="8 CuadroTexto"/>
          <p:cNvSpPr txBox="1"/>
          <p:nvPr/>
        </p:nvSpPr>
        <p:spPr>
          <a:xfrm>
            <a:off x="1542270" y="841276"/>
            <a:ext cx="5991717" cy="110799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fontAlgn="auto" hangingPunct="0">
              <a:spcBef>
                <a:spcPts val="0"/>
              </a:spcBef>
              <a:spcAft>
                <a:spcPts val="0"/>
              </a:spcAft>
              <a:defRPr/>
            </a:pPr>
            <a:r>
              <a:rPr lang="es-CO" sz="6600" kern="0" cap="all" dirty="0">
                <a:ln w="0"/>
                <a:solidFill>
                  <a:schemeClr val="accent1">
                    <a:lumMod val="50000"/>
                  </a:schemeClr>
                </a:solidFill>
                <a:effectLst>
                  <a:outerShdw blurRad="38100" dist="38100" dir="2700000" algn="tl">
                    <a:srgbClr val="000000">
                      <a:alpha val="43137"/>
                    </a:srgbClr>
                  </a:outerShdw>
                  <a:reflection stA="29000" endPos="43000" dir="5400000" sy="-100000" algn="bl" rotWithShape="0"/>
                </a:effectLst>
                <a:latin typeface="Calibri"/>
                <a:cs typeface="+mn-cs"/>
              </a:rPr>
              <a:t>G  r  a  c  i  a  s</a:t>
            </a:r>
          </a:p>
        </p:txBody>
      </p:sp>
      <p:pic>
        <p:nvPicPr>
          <p:cNvPr id="10" name="Picture 4" descr="http://www.ignition-mktg.com/wp-content/uploads/2014/07/Social-Media-Icon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6538" y="4683125"/>
            <a:ext cx="5207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ignition-mktg.com/wp-content/uploads/2014/07/Social-Media-Icon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27300" y="2974975"/>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www.ignition-mktg.com/wp-content/uploads/2014/07/Social-Media-Icon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09900" y="3532188"/>
            <a:ext cx="4937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57738" y="5035550"/>
            <a:ext cx="5572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Rectángulo"/>
          <p:cNvSpPr>
            <a:spLocks noChangeArrowheads="1"/>
          </p:cNvSpPr>
          <p:nvPr/>
        </p:nvSpPr>
        <p:spPr bwMode="auto">
          <a:xfrm>
            <a:off x="3402013" y="2114550"/>
            <a:ext cx="23193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lgn="ctr" eaLnBrk="1" hangingPunct="1">
              <a:defRPr/>
            </a:pPr>
            <a:r>
              <a:rPr lang="es-CO" altLang="es-CO" sz="3200" b="1" i="1" dirty="0">
                <a:latin typeface="Calibri" pitchFamily="34" charset="0"/>
                <a:cs typeface="+mn-cs"/>
              </a:rPr>
              <a:t>LO</a:t>
            </a:r>
            <a:r>
              <a:rPr lang="es-CO" altLang="es-CO" sz="1800" i="1" dirty="0">
                <a:latin typeface="Calibri" pitchFamily="34" charset="0"/>
                <a:cs typeface="+mn-cs"/>
              </a:rPr>
              <a:t> </a:t>
            </a:r>
            <a:r>
              <a:rPr lang="es-CO" altLang="es-CO" sz="3200" b="1" i="1" dirty="0">
                <a:latin typeface="Calibri" pitchFamily="34" charset="0"/>
                <a:cs typeface="+mn-cs"/>
              </a:rPr>
              <a:t>PÚBLICO</a:t>
            </a:r>
            <a:r>
              <a:rPr lang="es-CO" altLang="es-CO" sz="1800" i="1" dirty="0">
                <a:latin typeface="Calibri" pitchFamily="34" charset="0"/>
                <a:cs typeface="+mn-cs"/>
              </a:rPr>
              <a:t> ”</a:t>
            </a:r>
          </a:p>
        </p:txBody>
      </p:sp>
      <p:sp>
        <p:nvSpPr>
          <p:cNvPr id="15" name="15 Rectángulo"/>
          <p:cNvSpPr>
            <a:spLocks noChangeArrowheads="1"/>
          </p:cNvSpPr>
          <p:nvPr/>
        </p:nvSpPr>
        <p:spPr bwMode="auto">
          <a:xfrm>
            <a:off x="3641725" y="3544888"/>
            <a:ext cx="159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err="1">
                <a:latin typeface="Calibri" pitchFamily="34" charset="0"/>
                <a:cs typeface="+mn-cs"/>
              </a:rPr>
              <a:t>CGNOficial</a:t>
            </a:r>
            <a:endParaRPr lang="es-ES" altLang="es-ES" sz="1400" b="1" dirty="0">
              <a:latin typeface="Calibri" pitchFamily="34" charset="0"/>
              <a:cs typeface="+mn-cs"/>
            </a:endParaRPr>
          </a:p>
        </p:txBody>
      </p:sp>
      <p:pic>
        <p:nvPicPr>
          <p:cNvPr id="16" name="Picture 12" descr="http://www.ignition-mktg.com/wp-content/uploads/2014/07/Social-Media-Icon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33763" y="4179888"/>
            <a:ext cx="508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cartagenacaribe.com/images/boton-contactenos.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60438" y="4011613"/>
            <a:ext cx="16684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4 Rectángulo"/>
          <p:cNvSpPr>
            <a:spLocks noChangeArrowheads="1"/>
          </p:cNvSpPr>
          <p:nvPr/>
        </p:nvSpPr>
        <p:spPr bwMode="auto">
          <a:xfrm>
            <a:off x="5435600" y="5173663"/>
            <a:ext cx="24177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contaduriacgn</a:t>
            </a:r>
            <a:endParaRPr lang="es-ES" altLang="es-ES" sz="1400" b="1" dirty="0">
              <a:latin typeface="Calibri" pitchFamily="34" charset="0"/>
              <a:cs typeface="+mn-cs"/>
            </a:endParaRPr>
          </a:p>
        </p:txBody>
      </p:sp>
      <p:sp>
        <p:nvSpPr>
          <p:cNvPr id="19" name="18 Rectángulo"/>
          <p:cNvSpPr>
            <a:spLocks noChangeArrowheads="1"/>
          </p:cNvSpPr>
          <p:nvPr/>
        </p:nvSpPr>
        <p:spPr bwMode="auto">
          <a:xfrm>
            <a:off x="4727575" y="4657725"/>
            <a:ext cx="301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ContaduríaGeneraldelaNaciónCG</a:t>
            </a:r>
            <a:endParaRPr lang="es-ES" altLang="es-ES" sz="1400" b="1" dirty="0">
              <a:latin typeface="Calibri" pitchFamily="34" charset="0"/>
              <a:cs typeface="+mn-cs"/>
            </a:endParaRPr>
          </a:p>
        </p:txBody>
      </p:sp>
      <p:sp>
        <p:nvSpPr>
          <p:cNvPr id="20" name="20 Rectángulo"/>
          <p:cNvSpPr>
            <a:spLocks noChangeArrowheads="1"/>
          </p:cNvSpPr>
          <p:nvPr/>
        </p:nvSpPr>
        <p:spPr bwMode="auto">
          <a:xfrm>
            <a:off x="3941763" y="4157663"/>
            <a:ext cx="325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Contaduría-General-de-la-Nación</a:t>
            </a:r>
          </a:p>
        </p:txBody>
      </p:sp>
      <p:sp>
        <p:nvSpPr>
          <p:cNvPr id="54" name="18 Marcador de texto"/>
          <p:cNvSpPr>
            <a:spLocks noGrp="1"/>
          </p:cNvSpPr>
          <p:nvPr>
            <p:ph type="body" sz="quarter" idx="11"/>
          </p:nvPr>
        </p:nvSpPr>
        <p:spPr>
          <a:xfrm>
            <a:off x="622632" y="2641476"/>
            <a:ext cx="8081631" cy="350838"/>
          </a:xfrm>
          <a:prstGeom prst="rect">
            <a:avLst/>
          </a:prstGeom>
        </p:spPr>
        <p:txBody>
          <a:bodyPr/>
          <a:lstStyle>
            <a:lvl1pPr marL="0" indent="0" algn="ctr">
              <a:buNone/>
              <a:defRPr lang="es-ES" sz="1800" b="0" baseline="0" dirty="0" smtClean="0">
                <a:solidFill>
                  <a:schemeClr val="bg1">
                    <a:lumMod val="50000"/>
                  </a:schemeClr>
                </a:solidFill>
                <a:latin typeface="Sylfaen"/>
                <a:ea typeface="+mn-ea"/>
                <a:cs typeface="+mn-cs"/>
              </a:defRPr>
            </a:lvl1pPr>
            <a:lvl4pPr marL="1371600" indent="0" algn="ctr">
              <a:buNone/>
              <a:defRPr sz="1600"/>
            </a:lvl4pPr>
          </a:lstStyle>
          <a:p>
            <a:pPr lvl="0"/>
            <a:r>
              <a:rPr lang="es-ES"/>
              <a:t>Haga clic para modificar el estilo de texto del patrón</a:t>
            </a:r>
          </a:p>
        </p:txBody>
      </p:sp>
      <p:pic>
        <p:nvPicPr>
          <p:cNvPr id="22" name="21 Imagen"/>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71262557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42" presetClass="entr" presetSubtype="0" fill="hold"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500" fill="hold"/>
                                        <p:tgtEl>
                                          <p:spTgt spid="11"/>
                                        </p:tgtEl>
                                        <p:attrNameLst>
                                          <p:attrName>ppt_w</p:attrName>
                                        </p:attrNameLst>
                                      </p:cBhvr>
                                      <p:tavLst>
                                        <p:tav tm="0">
                                          <p:val>
                                            <p:fltVal val="0"/>
                                          </p:val>
                                        </p:tav>
                                        <p:tav tm="100000">
                                          <p:val>
                                            <p:strVal val="#ppt_w"/>
                                          </p:val>
                                        </p:tav>
                                      </p:tavLst>
                                    </p:anim>
                                    <p:anim calcmode="lin" valueType="num">
                                      <p:cBhvr>
                                        <p:cTn id="24" dur="1500" fill="hold"/>
                                        <p:tgtEl>
                                          <p:spTgt spid="11"/>
                                        </p:tgtEl>
                                        <p:attrNameLst>
                                          <p:attrName>ppt_h</p:attrName>
                                        </p:attrNameLst>
                                      </p:cBhvr>
                                      <p:tavLst>
                                        <p:tav tm="0">
                                          <p:val>
                                            <p:fltVal val="0"/>
                                          </p:val>
                                        </p:tav>
                                        <p:tav tm="100000">
                                          <p:val>
                                            <p:strVal val="#ppt_h"/>
                                          </p:val>
                                        </p:tav>
                                      </p:tavLst>
                                    </p:anim>
                                    <p:anim calcmode="lin" valueType="num">
                                      <p:cBhvr>
                                        <p:cTn id="25" dur="1500" fill="hold"/>
                                        <p:tgtEl>
                                          <p:spTgt spid="11"/>
                                        </p:tgtEl>
                                        <p:attrNameLst>
                                          <p:attrName>style.rotation</p:attrName>
                                        </p:attrNameLst>
                                      </p:cBhvr>
                                      <p:tavLst>
                                        <p:tav tm="0">
                                          <p:val>
                                            <p:fltVal val="360"/>
                                          </p:val>
                                        </p:tav>
                                        <p:tav tm="100000">
                                          <p:val>
                                            <p:fltVal val="0"/>
                                          </p:val>
                                        </p:tav>
                                      </p:tavLst>
                                    </p:anim>
                                    <p:animEffect transition="in" filter="fade">
                                      <p:cBhvr>
                                        <p:cTn id="26" dur="1500"/>
                                        <p:tgtEl>
                                          <p:spTgt spid="11"/>
                                        </p:tgtEl>
                                      </p:cBhvr>
                                    </p:animEffect>
                                  </p:childTnLst>
                                </p:cTn>
                              </p:par>
                            </p:childTnLst>
                          </p:cTn>
                        </p:par>
                        <p:par>
                          <p:cTn id="27" fill="hold">
                            <p:stCondLst>
                              <p:cond delay="6250"/>
                            </p:stCondLst>
                            <p:childTnLst>
                              <p:par>
                                <p:cTn id="28" presetID="49" presetClass="entr" presetSubtype="0" decel="10000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500" fill="hold"/>
                                        <p:tgtEl>
                                          <p:spTgt spid="12"/>
                                        </p:tgtEl>
                                        <p:attrNameLst>
                                          <p:attrName>ppt_w</p:attrName>
                                        </p:attrNameLst>
                                      </p:cBhvr>
                                      <p:tavLst>
                                        <p:tav tm="0">
                                          <p:val>
                                            <p:fltVal val="0"/>
                                          </p:val>
                                        </p:tav>
                                        <p:tav tm="100000">
                                          <p:val>
                                            <p:strVal val="#ppt_w"/>
                                          </p:val>
                                        </p:tav>
                                      </p:tavLst>
                                    </p:anim>
                                    <p:anim calcmode="lin" valueType="num">
                                      <p:cBhvr>
                                        <p:cTn id="31" dur="1500" fill="hold"/>
                                        <p:tgtEl>
                                          <p:spTgt spid="12"/>
                                        </p:tgtEl>
                                        <p:attrNameLst>
                                          <p:attrName>ppt_h</p:attrName>
                                        </p:attrNameLst>
                                      </p:cBhvr>
                                      <p:tavLst>
                                        <p:tav tm="0">
                                          <p:val>
                                            <p:fltVal val="0"/>
                                          </p:val>
                                        </p:tav>
                                        <p:tav tm="100000">
                                          <p:val>
                                            <p:strVal val="#ppt_h"/>
                                          </p:val>
                                        </p:tav>
                                      </p:tavLst>
                                    </p:anim>
                                    <p:anim calcmode="lin" valueType="num">
                                      <p:cBhvr>
                                        <p:cTn id="32" dur="1500" fill="hold"/>
                                        <p:tgtEl>
                                          <p:spTgt spid="12"/>
                                        </p:tgtEl>
                                        <p:attrNameLst>
                                          <p:attrName>style.rotation</p:attrName>
                                        </p:attrNameLst>
                                      </p:cBhvr>
                                      <p:tavLst>
                                        <p:tav tm="0">
                                          <p:val>
                                            <p:fltVal val="360"/>
                                          </p:val>
                                        </p:tav>
                                        <p:tav tm="100000">
                                          <p:val>
                                            <p:fltVal val="0"/>
                                          </p:val>
                                        </p:tav>
                                      </p:tavLst>
                                    </p:anim>
                                    <p:animEffect transition="in" filter="fade">
                                      <p:cBhvr>
                                        <p:cTn id="33" dur="1500"/>
                                        <p:tgtEl>
                                          <p:spTgt spid="12"/>
                                        </p:tgtEl>
                                      </p:cBhvr>
                                    </p:animEffect>
                                  </p:childTnLst>
                                </p:cTn>
                              </p:par>
                            </p:childTnLst>
                          </p:cTn>
                        </p:par>
                        <p:par>
                          <p:cTn id="34" fill="hold">
                            <p:stCondLst>
                              <p:cond delay="7750"/>
                            </p:stCondLst>
                            <p:childTnLst>
                              <p:par>
                                <p:cTn id="35" presetID="49" presetClass="entr" presetSubtype="0" decel="10000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500" fill="hold"/>
                                        <p:tgtEl>
                                          <p:spTgt spid="16"/>
                                        </p:tgtEl>
                                        <p:attrNameLst>
                                          <p:attrName>ppt_w</p:attrName>
                                        </p:attrNameLst>
                                      </p:cBhvr>
                                      <p:tavLst>
                                        <p:tav tm="0">
                                          <p:val>
                                            <p:fltVal val="0"/>
                                          </p:val>
                                        </p:tav>
                                        <p:tav tm="100000">
                                          <p:val>
                                            <p:strVal val="#ppt_w"/>
                                          </p:val>
                                        </p:tav>
                                      </p:tavLst>
                                    </p:anim>
                                    <p:anim calcmode="lin" valueType="num">
                                      <p:cBhvr>
                                        <p:cTn id="38" dur="1500" fill="hold"/>
                                        <p:tgtEl>
                                          <p:spTgt spid="16"/>
                                        </p:tgtEl>
                                        <p:attrNameLst>
                                          <p:attrName>ppt_h</p:attrName>
                                        </p:attrNameLst>
                                      </p:cBhvr>
                                      <p:tavLst>
                                        <p:tav tm="0">
                                          <p:val>
                                            <p:fltVal val="0"/>
                                          </p:val>
                                        </p:tav>
                                        <p:tav tm="100000">
                                          <p:val>
                                            <p:strVal val="#ppt_h"/>
                                          </p:val>
                                        </p:tav>
                                      </p:tavLst>
                                    </p:anim>
                                    <p:anim calcmode="lin" valueType="num">
                                      <p:cBhvr>
                                        <p:cTn id="39" dur="1500" fill="hold"/>
                                        <p:tgtEl>
                                          <p:spTgt spid="16"/>
                                        </p:tgtEl>
                                        <p:attrNameLst>
                                          <p:attrName>style.rotation</p:attrName>
                                        </p:attrNameLst>
                                      </p:cBhvr>
                                      <p:tavLst>
                                        <p:tav tm="0">
                                          <p:val>
                                            <p:fltVal val="360"/>
                                          </p:val>
                                        </p:tav>
                                        <p:tav tm="100000">
                                          <p:val>
                                            <p:fltVal val="0"/>
                                          </p:val>
                                        </p:tav>
                                      </p:tavLst>
                                    </p:anim>
                                    <p:animEffect transition="in" filter="fade">
                                      <p:cBhvr>
                                        <p:cTn id="40" dur="1500"/>
                                        <p:tgtEl>
                                          <p:spTgt spid="16"/>
                                        </p:tgtEl>
                                      </p:cBhvr>
                                    </p:animEffect>
                                  </p:childTnLst>
                                </p:cTn>
                              </p:par>
                            </p:childTnLst>
                          </p:cTn>
                        </p:par>
                        <p:par>
                          <p:cTn id="41" fill="hold">
                            <p:stCondLst>
                              <p:cond delay="9250"/>
                            </p:stCondLst>
                            <p:childTnLst>
                              <p:par>
                                <p:cTn id="42" presetID="49" presetClass="entr" presetSubtype="0" decel="10000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500" fill="hold"/>
                                        <p:tgtEl>
                                          <p:spTgt spid="10"/>
                                        </p:tgtEl>
                                        <p:attrNameLst>
                                          <p:attrName>ppt_w</p:attrName>
                                        </p:attrNameLst>
                                      </p:cBhvr>
                                      <p:tavLst>
                                        <p:tav tm="0">
                                          <p:val>
                                            <p:fltVal val="0"/>
                                          </p:val>
                                        </p:tav>
                                        <p:tav tm="100000">
                                          <p:val>
                                            <p:strVal val="#ppt_w"/>
                                          </p:val>
                                        </p:tav>
                                      </p:tavLst>
                                    </p:anim>
                                    <p:anim calcmode="lin" valueType="num">
                                      <p:cBhvr>
                                        <p:cTn id="45" dur="1500" fill="hold"/>
                                        <p:tgtEl>
                                          <p:spTgt spid="10"/>
                                        </p:tgtEl>
                                        <p:attrNameLst>
                                          <p:attrName>ppt_h</p:attrName>
                                        </p:attrNameLst>
                                      </p:cBhvr>
                                      <p:tavLst>
                                        <p:tav tm="0">
                                          <p:val>
                                            <p:fltVal val="0"/>
                                          </p:val>
                                        </p:tav>
                                        <p:tav tm="100000">
                                          <p:val>
                                            <p:strVal val="#ppt_h"/>
                                          </p:val>
                                        </p:tav>
                                      </p:tavLst>
                                    </p:anim>
                                    <p:anim calcmode="lin" valueType="num">
                                      <p:cBhvr>
                                        <p:cTn id="46" dur="1500" fill="hold"/>
                                        <p:tgtEl>
                                          <p:spTgt spid="10"/>
                                        </p:tgtEl>
                                        <p:attrNameLst>
                                          <p:attrName>style.rotation</p:attrName>
                                        </p:attrNameLst>
                                      </p:cBhvr>
                                      <p:tavLst>
                                        <p:tav tm="0">
                                          <p:val>
                                            <p:fltVal val="360"/>
                                          </p:val>
                                        </p:tav>
                                        <p:tav tm="100000">
                                          <p:val>
                                            <p:fltVal val="0"/>
                                          </p:val>
                                        </p:tav>
                                      </p:tavLst>
                                    </p:anim>
                                    <p:animEffect transition="in" filter="fade">
                                      <p:cBhvr>
                                        <p:cTn id="47" dur="1500"/>
                                        <p:tgtEl>
                                          <p:spTgt spid="10"/>
                                        </p:tgtEl>
                                      </p:cBhvr>
                                    </p:animEffect>
                                  </p:childTnLst>
                                </p:cTn>
                              </p:par>
                            </p:childTnLst>
                          </p:cTn>
                        </p:par>
                        <p:par>
                          <p:cTn id="48" fill="hold">
                            <p:stCondLst>
                              <p:cond delay="10750"/>
                            </p:stCondLst>
                            <p:childTnLst>
                              <p:par>
                                <p:cTn id="49" presetID="49" presetClass="entr" presetSubtype="0" decel="10000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500" fill="hold"/>
                                        <p:tgtEl>
                                          <p:spTgt spid="13"/>
                                        </p:tgtEl>
                                        <p:attrNameLst>
                                          <p:attrName>ppt_w</p:attrName>
                                        </p:attrNameLst>
                                      </p:cBhvr>
                                      <p:tavLst>
                                        <p:tav tm="0">
                                          <p:val>
                                            <p:fltVal val="0"/>
                                          </p:val>
                                        </p:tav>
                                        <p:tav tm="100000">
                                          <p:val>
                                            <p:strVal val="#ppt_w"/>
                                          </p:val>
                                        </p:tav>
                                      </p:tavLst>
                                    </p:anim>
                                    <p:anim calcmode="lin" valueType="num">
                                      <p:cBhvr>
                                        <p:cTn id="52" dur="1500" fill="hold"/>
                                        <p:tgtEl>
                                          <p:spTgt spid="13"/>
                                        </p:tgtEl>
                                        <p:attrNameLst>
                                          <p:attrName>ppt_h</p:attrName>
                                        </p:attrNameLst>
                                      </p:cBhvr>
                                      <p:tavLst>
                                        <p:tav tm="0">
                                          <p:val>
                                            <p:fltVal val="0"/>
                                          </p:val>
                                        </p:tav>
                                        <p:tav tm="100000">
                                          <p:val>
                                            <p:strVal val="#ppt_h"/>
                                          </p:val>
                                        </p:tav>
                                      </p:tavLst>
                                    </p:anim>
                                    <p:anim calcmode="lin" valueType="num">
                                      <p:cBhvr>
                                        <p:cTn id="53" dur="1500" fill="hold"/>
                                        <p:tgtEl>
                                          <p:spTgt spid="13"/>
                                        </p:tgtEl>
                                        <p:attrNameLst>
                                          <p:attrName>style.rotation</p:attrName>
                                        </p:attrNameLst>
                                      </p:cBhvr>
                                      <p:tavLst>
                                        <p:tav tm="0">
                                          <p:val>
                                            <p:fltVal val="360"/>
                                          </p:val>
                                        </p:tav>
                                        <p:tav tm="100000">
                                          <p:val>
                                            <p:fltVal val="0"/>
                                          </p:val>
                                        </p:tav>
                                      </p:tavLst>
                                    </p:anim>
                                    <p:animEffect transition="in" filter="fade">
                                      <p:cBhvr>
                                        <p:cTn id="54" dur="1500"/>
                                        <p:tgtEl>
                                          <p:spTgt spid="13"/>
                                        </p:tgtEl>
                                      </p:cBhvr>
                                    </p:animEffect>
                                  </p:childTnLst>
                                </p:cTn>
                              </p:par>
                            </p:childTnLst>
                          </p:cTn>
                        </p:par>
                        <p:par>
                          <p:cTn id="55" fill="hold">
                            <p:stCondLst>
                              <p:cond delay="12250"/>
                            </p:stCondLst>
                            <p:childTnLst>
                              <p:par>
                                <p:cTn id="56" presetID="49" presetClass="entr" presetSubtype="0" decel="10000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 calcmode="lin" valueType="num">
                                      <p:cBhvr>
                                        <p:cTn id="60" dur="500" fill="hold"/>
                                        <p:tgtEl>
                                          <p:spTgt spid="7"/>
                                        </p:tgtEl>
                                        <p:attrNameLst>
                                          <p:attrName>style.rotation</p:attrName>
                                        </p:attrNameLst>
                                      </p:cBhvr>
                                      <p:tavLst>
                                        <p:tav tm="0">
                                          <p:val>
                                            <p:fltVal val="360"/>
                                          </p:val>
                                        </p:tav>
                                        <p:tav tm="100000">
                                          <p:val>
                                            <p:fltVal val="0"/>
                                          </p:val>
                                        </p:tav>
                                      </p:tavLst>
                                    </p:anim>
                                    <p:animEffect transition="in" filter="fade">
                                      <p:cBhvr>
                                        <p:cTn id="61" dur="500"/>
                                        <p:tgtEl>
                                          <p:spTgt spid="7"/>
                                        </p:tgtEl>
                                      </p:cBhvr>
                                    </p:animEffect>
                                  </p:childTnLst>
                                </p:cTn>
                              </p:par>
                            </p:childTnLst>
                          </p:cTn>
                        </p:par>
                        <p:par>
                          <p:cTn id="62" fill="hold">
                            <p:stCondLst>
                              <p:cond delay="12750"/>
                            </p:stCondLst>
                            <p:childTnLst>
                              <p:par>
                                <p:cTn id="63" presetID="49" presetClass="entr" presetSubtype="0" decel="10000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 calcmode="lin" valueType="num">
                                      <p:cBhvr>
                                        <p:cTn id="67" dur="500" fill="hold"/>
                                        <p:tgtEl>
                                          <p:spTgt spid="15"/>
                                        </p:tgtEl>
                                        <p:attrNameLst>
                                          <p:attrName>style.rotation</p:attrName>
                                        </p:attrNameLst>
                                      </p:cBhvr>
                                      <p:tavLst>
                                        <p:tav tm="0">
                                          <p:val>
                                            <p:fltVal val="360"/>
                                          </p:val>
                                        </p:tav>
                                        <p:tav tm="100000">
                                          <p:val>
                                            <p:fltVal val="0"/>
                                          </p:val>
                                        </p:tav>
                                      </p:tavLst>
                                    </p:anim>
                                    <p:animEffect transition="in" filter="fade">
                                      <p:cBhvr>
                                        <p:cTn id="68" dur="500"/>
                                        <p:tgtEl>
                                          <p:spTgt spid="15"/>
                                        </p:tgtEl>
                                      </p:cBhvr>
                                    </p:animEffect>
                                  </p:childTnLst>
                                </p:cTn>
                              </p:par>
                            </p:childTnLst>
                          </p:cTn>
                        </p:par>
                        <p:par>
                          <p:cTn id="69" fill="hold">
                            <p:stCondLst>
                              <p:cond delay="13250"/>
                            </p:stCondLst>
                            <p:childTnLst>
                              <p:par>
                                <p:cTn id="70" presetID="49" presetClass="entr" presetSubtype="0" decel="10000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 calcmode="lin" valueType="num">
                                      <p:cBhvr>
                                        <p:cTn id="74" dur="500" fill="hold"/>
                                        <p:tgtEl>
                                          <p:spTgt spid="20"/>
                                        </p:tgtEl>
                                        <p:attrNameLst>
                                          <p:attrName>style.rotation</p:attrName>
                                        </p:attrNameLst>
                                      </p:cBhvr>
                                      <p:tavLst>
                                        <p:tav tm="0">
                                          <p:val>
                                            <p:fltVal val="360"/>
                                          </p:val>
                                        </p:tav>
                                        <p:tav tm="100000">
                                          <p:val>
                                            <p:fltVal val="0"/>
                                          </p:val>
                                        </p:tav>
                                      </p:tavLst>
                                    </p:anim>
                                    <p:animEffect transition="in" filter="fade">
                                      <p:cBhvr>
                                        <p:cTn id="75" dur="500"/>
                                        <p:tgtEl>
                                          <p:spTgt spid="20"/>
                                        </p:tgtEl>
                                      </p:cBhvr>
                                    </p:animEffect>
                                  </p:childTnLst>
                                </p:cTn>
                              </p:par>
                            </p:childTnLst>
                          </p:cTn>
                        </p:par>
                        <p:par>
                          <p:cTn id="76" fill="hold">
                            <p:stCondLst>
                              <p:cond delay="13750"/>
                            </p:stCondLst>
                            <p:childTnLst>
                              <p:par>
                                <p:cTn id="77" presetID="49" presetClass="entr" presetSubtype="0" decel="10000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 calcmode="lin" valueType="num">
                                      <p:cBhvr>
                                        <p:cTn id="81" dur="500" fill="hold"/>
                                        <p:tgtEl>
                                          <p:spTgt spid="19"/>
                                        </p:tgtEl>
                                        <p:attrNameLst>
                                          <p:attrName>style.rotation</p:attrName>
                                        </p:attrNameLst>
                                      </p:cBhvr>
                                      <p:tavLst>
                                        <p:tav tm="0">
                                          <p:val>
                                            <p:fltVal val="360"/>
                                          </p:val>
                                        </p:tav>
                                        <p:tav tm="100000">
                                          <p:val>
                                            <p:fltVal val="0"/>
                                          </p:val>
                                        </p:tav>
                                      </p:tavLst>
                                    </p:anim>
                                    <p:animEffect transition="in" filter="fade">
                                      <p:cBhvr>
                                        <p:cTn id="82" dur="500"/>
                                        <p:tgtEl>
                                          <p:spTgt spid="19"/>
                                        </p:tgtEl>
                                      </p:cBhvr>
                                    </p:animEffect>
                                  </p:childTnLst>
                                </p:cTn>
                              </p:par>
                            </p:childTnLst>
                          </p:cTn>
                        </p:par>
                        <p:par>
                          <p:cTn id="83" fill="hold">
                            <p:stCondLst>
                              <p:cond delay="14250"/>
                            </p:stCondLst>
                            <p:childTnLst>
                              <p:par>
                                <p:cTn id="84" presetID="49" presetClass="entr" presetSubtype="0" decel="100000"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 calcmode="lin" valueType="num">
                                      <p:cBhvr>
                                        <p:cTn id="88" dur="500" fill="hold"/>
                                        <p:tgtEl>
                                          <p:spTgt spid="18"/>
                                        </p:tgtEl>
                                        <p:attrNameLst>
                                          <p:attrName>style.rotation</p:attrName>
                                        </p:attrNameLst>
                                      </p:cBhvr>
                                      <p:tavLst>
                                        <p:tav tm="0">
                                          <p:val>
                                            <p:fltVal val="360"/>
                                          </p:val>
                                        </p:tav>
                                        <p:tav tm="100000">
                                          <p:val>
                                            <p:fltVal val="0"/>
                                          </p:val>
                                        </p:tav>
                                      </p:tavLst>
                                    </p:anim>
                                    <p:animEffect transition="in" filter="fade">
                                      <p:cBhvr>
                                        <p:cTn id="8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P spid="20" grpId="0"/>
    </p:bldLst>
  </p:timing>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2 Rectángulo"/>
          <p:cNvSpPr/>
          <p:nvPr userDrawn="1"/>
        </p:nvSpPr>
        <p:spPr bwMode="auto">
          <a:xfrm>
            <a:off x="0" y="0"/>
            <a:ext cx="9144000" cy="5715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chemeClr val="tx1"/>
              </a:solidFill>
              <a:effectLst/>
              <a:latin typeface="Times New Roman" pitchFamily="18" charset="0"/>
            </a:endParaRPr>
          </a:p>
        </p:txBody>
      </p:sp>
      <p:pic>
        <p:nvPicPr>
          <p:cNvPr id="2" name="1 Imagen"/>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85750"/>
            <a:ext cx="9144000" cy="5143500"/>
          </a:xfrm>
          <a:prstGeom prst="rect">
            <a:avLst/>
          </a:prstGeom>
        </p:spPr>
      </p:pic>
    </p:spTree>
    <p:extLst>
      <p:ext uri="{BB962C8B-B14F-4D97-AF65-F5344CB8AC3E}">
        <p14:creationId xmlns:p14="http://schemas.microsoft.com/office/powerpoint/2010/main" val="29566637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ult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918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36513" y="2201863"/>
            <a:ext cx="9180513"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sp>
        <p:nvSpPr>
          <p:cNvPr id="5" name="4 CuadroTexto"/>
          <p:cNvSpPr txBox="1"/>
          <p:nvPr/>
        </p:nvSpPr>
        <p:spPr>
          <a:xfrm>
            <a:off x="1643063" y="4298950"/>
            <a:ext cx="6259512" cy="44608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spcBef>
                <a:spcPct val="20000"/>
              </a:spcBef>
              <a:defRPr/>
            </a:pPr>
            <a:endParaRPr lang="es-CO" b="1" cap="all" dirty="0">
              <a:ln w="0"/>
              <a:solidFill>
                <a:srgbClr val="00CC99">
                  <a:lumMod val="50000"/>
                </a:srgbClr>
              </a:solidFill>
              <a:effectLst>
                <a:reflection blurRad="12700" stA="50000" endPos="50000" dist="5000" dir="5400000" sy="-100000" rotWithShape="0"/>
              </a:effectLst>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84228" y="2137420"/>
            <a:ext cx="8280260" cy="1124686"/>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000">
                <a:solidFill>
                  <a:schemeClr val="bg1"/>
                </a:solidFill>
                <a:effectLst>
                  <a:outerShdw blurRad="38100" dist="38100" dir="2700000" algn="tl">
                    <a:srgbClr val="000000">
                      <a:alpha val="43137"/>
                    </a:srgbClr>
                  </a:outerShdw>
                </a:effectLst>
              </a:defRPr>
            </a:lvl1pPr>
          </a:lstStyle>
          <a:p>
            <a:r>
              <a:rPr lang="es-ES"/>
              <a:t>Haga clic para modificar el estilo de título del patrón</a:t>
            </a:r>
            <a:endParaRPr lang="es-ES" dirty="0"/>
          </a:p>
        </p:txBody>
      </p:sp>
      <p:pic>
        <p:nvPicPr>
          <p:cNvPr id="10"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41751286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427538" y="2190750"/>
            <a:ext cx="4716462" cy="110013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5018088"/>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018088"/>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110163"/>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171582"/>
            <a:ext cx="4320480" cy="1089771"/>
          </a:xfrm>
          <a:prstGeom prst="rect">
            <a:avLst/>
          </a:prstGeom>
        </p:spPr>
        <p:txBody>
          <a:bodyPr/>
          <a:lstStyle>
            <a:lvl1pPr algn="r">
              <a:defRPr sz="3200">
                <a:solidFill>
                  <a:schemeClr val="bg1"/>
                </a:solidFill>
              </a:defRPr>
            </a:lvl1pPr>
          </a:lstStyle>
          <a:p>
            <a:r>
              <a:rPr lang="es-ES"/>
              <a:t>Haga clic para modificar el estilo de título del patrón</a:t>
            </a:r>
            <a:endParaRPr lang="es-ES" dirty="0"/>
          </a:p>
        </p:txBody>
      </p:sp>
      <p:pic>
        <p:nvPicPr>
          <p:cNvPr id="10"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14341443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2497138"/>
            <a:ext cx="2070100"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80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2195736" y="157427"/>
            <a:ext cx="6697439"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2617473"/>
            <a:ext cx="1720850" cy="738767"/>
          </a:xfrm>
          <a:prstGeom prst="rect">
            <a:avLst/>
          </a:prstGeom>
        </p:spPr>
        <p:txBody>
          <a:bodyPr/>
          <a:lstStyle>
            <a:lvl1pPr algn="ctr">
              <a:defRPr sz="1800" baseline="0">
                <a:solidFill>
                  <a:schemeClr val="bg1"/>
                </a:solidFill>
              </a:defRPr>
            </a:lvl1pPr>
          </a:lstStyle>
          <a:p>
            <a:r>
              <a:rPr lang="es-ES"/>
              <a:t>Haga clic para modificar el estilo de título del patrón</a:t>
            </a:r>
            <a:endParaRPr lang="es-ES" dirty="0"/>
          </a:p>
        </p:txBody>
      </p:sp>
      <p:pic>
        <p:nvPicPr>
          <p:cNvPr id="11" name="10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29811145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4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04850"/>
            <a:ext cx="4641850" cy="4206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31597" y="1537354"/>
            <a:ext cx="4572000" cy="3540001"/>
          </a:xfrm>
          <a:prstGeom prst="rect">
            <a:avLst/>
          </a:prstGeom>
        </p:spPr>
        <p:txBody>
          <a:bodyPr/>
          <a:lstStyle/>
          <a:p>
            <a:pPr lvl="0"/>
            <a:r>
              <a:rPr lang="es-ES" noProof="0"/>
              <a:t>Haga clic en el icono para agregar una imagen</a:t>
            </a:r>
          </a:p>
        </p:txBody>
      </p:sp>
      <p:sp>
        <p:nvSpPr>
          <p:cNvPr id="16" name="15 Marcador de texto"/>
          <p:cNvSpPr>
            <a:spLocks noGrp="1"/>
          </p:cNvSpPr>
          <p:nvPr>
            <p:ph type="body" sz="quarter" idx="18"/>
          </p:nvPr>
        </p:nvSpPr>
        <p:spPr>
          <a:xfrm>
            <a:off x="4788025" y="157428"/>
            <a:ext cx="4105151"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696246"/>
            <a:ext cx="4553257" cy="541075"/>
          </a:xfrm>
          <a:prstGeom prst="rect">
            <a:avLst/>
          </a:prstGeom>
        </p:spPr>
        <p:txBody>
          <a:bodyPr/>
          <a:lstStyle>
            <a:lvl1pPr algn="l">
              <a:defRPr sz="20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1" y="1297782"/>
            <a:ext cx="3965203" cy="119558"/>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pic>
        <p:nvPicPr>
          <p:cNvPr id="13" name="12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88606532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pic>
        <p:nvPicPr>
          <p:cNvPr id="12" name="11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109916981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2 Rectángulo"/>
          <p:cNvSpPr/>
          <p:nvPr userDrawn="1"/>
        </p:nvSpPr>
        <p:spPr bwMode="auto">
          <a:xfrm>
            <a:off x="0" y="0"/>
            <a:ext cx="9144000" cy="5715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dirty="0">
              <a:ln>
                <a:noFill/>
              </a:ln>
              <a:solidFill>
                <a:schemeClr val="tx1"/>
              </a:solidFill>
              <a:effectLst/>
              <a:latin typeface="Times New Roman" pitchFamily="18" charset="0"/>
            </a:endParaRPr>
          </a:p>
        </p:txBody>
      </p:sp>
      <p:pic>
        <p:nvPicPr>
          <p:cNvPr id="2" name="1 Imagen"/>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85750"/>
            <a:ext cx="9144000" cy="5143500"/>
          </a:xfrm>
          <a:prstGeom prst="rect">
            <a:avLst/>
          </a:prstGeom>
        </p:spPr>
      </p:pic>
    </p:spTree>
    <p:extLst>
      <p:ext uri="{BB962C8B-B14F-4D97-AF65-F5344CB8AC3E}">
        <p14:creationId xmlns:p14="http://schemas.microsoft.com/office/powerpoint/2010/main" val="282300407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4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4" y="1117865"/>
            <a:ext cx="8885237" cy="3959489"/>
          </a:xfrm>
          <a:prstGeom prst="rect">
            <a:avLst/>
          </a:prstGeom>
        </p:spPr>
        <p:txBody>
          <a:bodyPr/>
          <a:lstStyle/>
          <a:p>
            <a:pPr lvl="0"/>
            <a:r>
              <a:rPr lang="es-ES" noProof="0"/>
              <a:t>Haga clic en el icono para agregar un elemento gráfico SmartArt</a:t>
            </a:r>
            <a:endParaRPr lang="es-ES" noProof="0" dirty="0"/>
          </a:p>
        </p:txBody>
      </p:sp>
      <p:pic>
        <p:nvPicPr>
          <p:cNvPr id="13" name="12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19377016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5_Diapositiva Gráficos">
    <p:spTree>
      <p:nvGrpSpPr>
        <p:cNvPr id="1" name=""/>
        <p:cNvGrpSpPr/>
        <p:nvPr/>
      </p:nvGrpSpPr>
      <p:grpSpPr>
        <a:xfrm>
          <a:off x="0" y="0"/>
          <a:ext cx="0" cy="0"/>
          <a:chOff x="0" y="0"/>
          <a:chExt cx="0" cy="0"/>
        </a:xfrm>
      </p:grpSpPr>
      <p:sp>
        <p:nvSpPr>
          <p:cNvPr id="2" name="1 Rectángulo"/>
          <p:cNvSpPr/>
          <p:nvPr/>
        </p:nvSpPr>
        <p:spPr>
          <a:xfrm>
            <a:off x="0" y="2376488"/>
            <a:ext cx="9144000" cy="322103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spcBef>
                <a:spcPct val="20000"/>
              </a:spcBef>
              <a:defRPr/>
            </a:pPr>
            <a:endParaRPr lang="es-ES" dirty="0">
              <a:solidFill>
                <a:srgbClr val="FFFFFF"/>
              </a:solidFill>
            </a:endParaRPr>
          </a:p>
        </p:txBody>
      </p:sp>
      <p:pic>
        <p:nvPicPr>
          <p:cNvPr id="3" name="Picture 2" descr="F:\CONTADURIA\CONTADURIA 2015\4. ABRIL\SERVICIO EN LINEA\servicios en linea 1-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51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a:spLocks noChangeArrowheads="1"/>
          </p:cNvSpPr>
          <p:nvPr/>
        </p:nvSpPr>
        <p:spPr bwMode="auto">
          <a:xfrm>
            <a:off x="468313" y="2417763"/>
            <a:ext cx="8424862"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ES" sz="1800">
                <a:solidFill>
                  <a:srgbClr val="FFFFFF"/>
                </a:solidFill>
                <a:latin typeface="Calibri Light" pitchFamily="34" charset="0"/>
              </a:rPr>
              <a:t>1. Boletín de Deudores Morosos del Estado (BDME)</a:t>
            </a:r>
          </a:p>
          <a:p>
            <a:r>
              <a:rPr lang="es-ES" altLang="es-ES" sz="1800">
                <a:solidFill>
                  <a:srgbClr val="FFFFFF"/>
                </a:solidFill>
                <a:latin typeface="Calibri Light" pitchFamily="34" charset="0"/>
              </a:rPr>
              <a:t>2. Información financiera, económica, social y ambiental</a:t>
            </a:r>
          </a:p>
          <a:p>
            <a:r>
              <a:rPr lang="es-ES" altLang="es-ES" sz="1800">
                <a:solidFill>
                  <a:srgbClr val="FFFFFF"/>
                </a:solidFill>
                <a:latin typeface="Calibri Light" pitchFamily="34" charset="0"/>
              </a:rPr>
              <a:t>3. Normatividad contable pública</a:t>
            </a:r>
          </a:p>
          <a:p>
            <a:r>
              <a:rPr lang="es-ES" altLang="es-ES" sz="1800">
                <a:solidFill>
                  <a:srgbClr val="FFFFFF"/>
                </a:solidFill>
                <a:latin typeface="Calibri Light" pitchFamily="34" charset="0"/>
              </a:rPr>
              <a:t>4. Asistencia y apoyo técnico</a:t>
            </a:r>
          </a:p>
          <a:p>
            <a:r>
              <a:rPr lang="es-ES" altLang="es-ES" sz="1800">
                <a:solidFill>
                  <a:srgbClr val="FFFFFF"/>
                </a:solidFill>
                <a:latin typeface="Calibri Light" pitchFamily="34" charset="0"/>
              </a:rPr>
              <a:t>5. Solicitud de asignación de código institucional para el envío de la información financiera, económica, social y ambiental</a:t>
            </a:r>
          </a:p>
          <a:p>
            <a:r>
              <a:rPr lang="es-ES" altLang="es-ES" sz="1800">
                <a:solidFill>
                  <a:srgbClr val="FFFFFF"/>
                </a:solidFill>
                <a:latin typeface="Calibri Light" pitchFamily="34" charset="0"/>
              </a:rPr>
              <a:t>6. Constancias de remisión e inclusión de la información financiera, económica social y ambiental de las entidades en la base de datos de la Contaduría General de la Nación</a:t>
            </a:r>
          </a:p>
          <a:p>
            <a:r>
              <a:rPr lang="es-ES" altLang="es-ES" sz="1800">
                <a:solidFill>
                  <a:srgbClr val="FFFFFF"/>
                </a:solidFill>
                <a:latin typeface="Calibri Light" pitchFamily="34" charset="0"/>
              </a:rPr>
              <a:t>7. Emisión de conceptos y soluciones de consultas</a:t>
            </a:r>
          </a:p>
          <a:p>
            <a:r>
              <a:rPr lang="es-ES" altLang="es-ES" sz="1800">
                <a:solidFill>
                  <a:srgbClr val="FFFFFF"/>
                </a:solidFill>
                <a:latin typeface="Calibri Light" pitchFamily="34" charset="0"/>
              </a:rPr>
              <a:t>8. Solicitudes específicas de capacitación</a:t>
            </a:r>
          </a:p>
        </p:txBody>
      </p:sp>
      <p:sp>
        <p:nvSpPr>
          <p:cNvPr id="5" name="11 CuadroTexto"/>
          <p:cNvSpPr txBox="1">
            <a:spLocks noChangeArrowheads="1"/>
          </p:cNvSpPr>
          <p:nvPr/>
        </p:nvSpPr>
        <p:spPr bwMode="auto">
          <a:xfrm>
            <a:off x="119063" y="5526088"/>
            <a:ext cx="292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ES" sz="1000">
                <a:solidFill>
                  <a:srgbClr val="000000"/>
                </a:solidFill>
              </a:rPr>
              <a:t>Cuentas Claras, Estado Transparente</a:t>
            </a:r>
          </a:p>
        </p:txBody>
      </p:sp>
      <p:sp>
        <p:nvSpPr>
          <p:cNvPr id="6" name="12 CuadroTexto"/>
          <p:cNvSpPr txBox="1">
            <a:spLocks noChangeArrowheads="1"/>
          </p:cNvSpPr>
          <p:nvPr/>
        </p:nvSpPr>
        <p:spPr bwMode="auto">
          <a:xfrm>
            <a:off x="7380288" y="5521325"/>
            <a:ext cx="2232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ES" sz="1000">
                <a:solidFill>
                  <a:srgbClr val="000000"/>
                </a:solidFill>
              </a:rPr>
              <a:t>www.contaduria.gov.co</a:t>
            </a:r>
          </a:p>
        </p:txBody>
      </p:sp>
    </p:spTree>
    <p:extLst>
      <p:ext uri="{BB962C8B-B14F-4D97-AF65-F5344CB8AC3E}">
        <p14:creationId xmlns:p14="http://schemas.microsoft.com/office/powerpoint/2010/main" val="33794244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anim calcmode="lin" valueType="num">
                                      <p:cBhvr>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47" presetClass="entr" presetSubtype="0" fill="hold" nodeType="afterEffect">
                                  <p:stCondLst>
                                    <p:cond delay="20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anim calcmode="lin" valueType="num">
                                      <p:cBhvr>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9000"/>
                            </p:stCondLst>
                            <p:childTnLst>
                              <p:par>
                                <p:cTn id="22" presetID="47" presetClass="entr" presetSubtype="0" fill="hold" nodeType="afterEffect">
                                  <p:stCondLst>
                                    <p:cond delay="200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12000"/>
                            </p:stCondLst>
                            <p:childTnLst>
                              <p:par>
                                <p:cTn id="28" presetID="47" presetClass="entr" presetSubtype="0" fill="hold" nodeType="afterEffect">
                                  <p:stCondLst>
                                    <p:cond delay="200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1000"/>
                                        <p:tgtEl>
                                          <p:spTgt spid="4">
                                            <p:txEl>
                                              <p:pRg st="4" end="4"/>
                                            </p:txEl>
                                          </p:spTgt>
                                        </p:tgtEl>
                                      </p:cBhvr>
                                    </p:animEffect>
                                    <p:anim calcmode="lin" valueType="num">
                                      <p:cBhvr>
                                        <p:cTn id="3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15000"/>
                            </p:stCondLst>
                            <p:childTnLst>
                              <p:par>
                                <p:cTn id="34" presetID="42" presetClass="entr" presetSubtype="0" fill="hold" nodeType="afterEffect">
                                  <p:stCondLst>
                                    <p:cond delay="350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19500"/>
                            </p:stCondLst>
                            <p:childTnLst>
                              <p:par>
                                <p:cTn id="40" presetID="42" presetClass="entr" presetSubtype="0" fill="hold" nodeType="afterEffect">
                                  <p:stCondLst>
                                    <p:cond delay="450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25000"/>
                            </p:stCondLst>
                            <p:childTnLst>
                              <p:par>
                                <p:cTn id="46" presetID="42" presetClass="entr" presetSubtype="0" fill="hold" nodeType="afterEffect">
                                  <p:stCondLst>
                                    <p:cond delay="200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6_Diapositiva despedida">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1113" y="-11113"/>
            <a:ext cx="9151937" cy="571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5725" y="257175"/>
            <a:ext cx="1422400"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0488" y="-11113"/>
            <a:ext cx="2235200" cy="1098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1813" y="268288"/>
            <a:ext cx="630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a:spLocks noChangeArrowheads="1"/>
          </p:cNvSpPr>
          <p:nvPr/>
        </p:nvSpPr>
        <p:spPr bwMode="auto">
          <a:xfrm>
            <a:off x="3081338" y="3044825"/>
            <a:ext cx="1881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solidFill>
                  <a:srgbClr val="000000"/>
                </a:solidFill>
                <a:latin typeface="Calibri" pitchFamily="34" charset="0"/>
              </a:rPr>
              <a:t> @</a:t>
            </a:r>
            <a:r>
              <a:rPr lang="es-ES" altLang="es-ES" sz="1400" b="1" dirty="0" err="1">
                <a:solidFill>
                  <a:srgbClr val="000000"/>
                </a:solidFill>
                <a:latin typeface="Calibri" pitchFamily="34" charset="0"/>
              </a:rPr>
              <a:t>Contaduria_CGN</a:t>
            </a:r>
            <a:endParaRPr lang="es-ES" altLang="es-ES" sz="1400" b="1" dirty="0">
              <a:solidFill>
                <a:srgbClr val="000000"/>
              </a:solidFill>
              <a:latin typeface="Calibri" pitchFamily="34" charset="0"/>
            </a:endParaRPr>
          </a:p>
        </p:txBody>
      </p:sp>
      <p:sp>
        <p:nvSpPr>
          <p:cNvPr id="8" name="7 CuadroTexto"/>
          <p:cNvSpPr txBox="1">
            <a:spLocks noChangeArrowheads="1"/>
          </p:cNvSpPr>
          <p:nvPr/>
        </p:nvSpPr>
        <p:spPr bwMode="auto">
          <a:xfrm>
            <a:off x="419100" y="1717675"/>
            <a:ext cx="8285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0" hangingPunct="0">
              <a:spcBef>
                <a:spcPct val="20000"/>
              </a:spcBef>
              <a:defRPr/>
            </a:pPr>
            <a:r>
              <a:rPr lang="es-CO" altLang="es-CO" sz="3200" i="1" dirty="0">
                <a:solidFill>
                  <a:srgbClr val="000000"/>
                </a:solidFill>
                <a:latin typeface="Calibri" pitchFamily="34" charset="0"/>
              </a:rPr>
              <a:t>“POR PERMITIRNOS HACER PÚBLICO </a:t>
            </a:r>
          </a:p>
        </p:txBody>
      </p:sp>
      <p:sp>
        <p:nvSpPr>
          <p:cNvPr id="9" name="8 CuadroTexto"/>
          <p:cNvSpPr txBox="1"/>
          <p:nvPr/>
        </p:nvSpPr>
        <p:spPr>
          <a:xfrm>
            <a:off x="1542270" y="841276"/>
            <a:ext cx="5991717" cy="110799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fontAlgn="auto" hangingPunct="0">
              <a:spcBef>
                <a:spcPts val="0"/>
              </a:spcBef>
              <a:spcAft>
                <a:spcPts val="0"/>
              </a:spcAft>
              <a:defRPr/>
            </a:pPr>
            <a:r>
              <a:rPr lang="es-CO" sz="6600" kern="0" cap="all" dirty="0">
                <a:ln w="0"/>
                <a:solidFill>
                  <a:srgbClr val="00CC99">
                    <a:lumMod val="50000"/>
                  </a:srgbClr>
                </a:solidFill>
                <a:effectLst>
                  <a:outerShdw blurRad="38100" dist="38100" dir="2700000" algn="tl">
                    <a:srgbClr val="000000">
                      <a:alpha val="43137"/>
                    </a:srgbClr>
                  </a:outerShdw>
                  <a:reflection stA="29000" endPos="43000" dir="5400000" sy="-100000" algn="bl" rotWithShape="0"/>
                </a:effectLst>
                <a:latin typeface="Calibri"/>
              </a:rPr>
              <a:t>G  r  a  c  i  a  s</a:t>
            </a:r>
          </a:p>
        </p:txBody>
      </p:sp>
      <p:pic>
        <p:nvPicPr>
          <p:cNvPr id="10" name="Picture 4" descr="http://www.ignition-mktg.com/wp-content/uploads/2014/07/Social-Media-Icon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6538" y="4683125"/>
            <a:ext cx="5207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ignition-mktg.com/wp-content/uploads/2014/07/Social-Media-Icon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27300" y="2974975"/>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www.ignition-mktg.com/wp-content/uploads/2014/07/Social-Media-Icon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09900" y="3532188"/>
            <a:ext cx="4937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57738" y="5035550"/>
            <a:ext cx="5572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Rectángulo"/>
          <p:cNvSpPr>
            <a:spLocks noChangeArrowheads="1"/>
          </p:cNvSpPr>
          <p:nvPr/>
        </p:nvSpPr>
        <p:spPr bwMode="auto">
          <a:xfrm>
            <a:off x="3402013" y="2114550"/>
            <a:ext cx="23193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lgn="ctr" eaLnBrk="1" hangingPunct="1">
              <a:defRPr/>
            </a:pPr>
            <a:r>
              <a:rPr lang="es-CO" altLang="es-CO" sz="3200" b="1" i="1" dirty="0">
                <a:solidFill>
                  <a:srgbClr val="000000"/>
                </a:solidFill>
                <a:latin typeface="Calibri" pitchFamily="34" charset="0"/>
              </a:rPr>
              <a:t>LO</a:t>
            </a:r>
            <a:r>
              <a:rPr lang="es-CO" altLang="es-CO" sz="1800" i="1" dirty="0">
                <a:solidFill>
                  <a:srgbClr val="000000"/>
                </a:solidFill>
                <a:latin typeface="Calibri" pitchFamily="34" charset="0"/>
              </a:rPr>
              <a:t> </a:t>
            </a:r>
            <a:r>
              <a:rPr lang="es-CO" altLang="es-CO" sz="3200" b="1" i="1" dirty="0">
                <a:solidFill>
                  <a:srgbClr val="000000"/>
                </a:solidFill>
                <a:latin typeface="Calibri" pitchFamily="34" charset="0"/>
              </a:rPr>
              <a:t>PÚBLICO</a:t>
            </a:r>
            <a:r>
              <a:rPr lang="es-CO" altLang="es-CO" sz="1800" i="1" dirty="0">
                <a:solidFill>
                  <a:srgbClr val="000000"/>
                </a:solidFill>
                <a:latin typeface="Calibri" pitchFamily="34" charset="0"/>
              </a:rPr>
              <a:t> ”</a:t>
            </a:r>
          </a:p>
        </p:txBody>
      </p:sp>
      <p:sp>
        <p:nvSpPr>
          <p:cNvPr id="15" name="15 Rectángulo"/>
          <p:cNvSpPr>
            <a:spLocks noChangeArrowheads="1"/>
          </p:cNvSpPr>
          <p:nvPr/>
        </p:nvSpPr>
        <p:spPr bwMode="auto">
          <a:xfrm>
            <a:off x="3641725" y="3544888"/>
            <a:ext cx="159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err="1">
                <a:solidFill>
                  <a:srgbClr val="000000"/>
                </a:solidFill>
                <a:latin typeface="Calibri" pitchFamily="34" charset="0"/>
              </a:rPr>
              <a:t>CGNOficial</a:t>
            </a:r>
            <a:endParaRPr lang="es-ES" altLang="es-ES" sz="1400" b="1" dirty="0">
              <a:solidFill>
                <a:srgbClr val="000000"/>
              </a:solidFill>
              <a:latin typeface="Calibri" pitchFamily="34" charset="0"/>
            </a:endParaRPr>
          </a:p>
        </p:txBody>
      </p:sp>
      <p:pic>
        <p:nvPicPr>
          <p:cNvPr id="16" name="Picture 12" descr="http://www.ignition-mktg.com/wp-content/uploads/2014/07/Social-Media-Icon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33763" y="4179888"/>
            <a:ext cx="508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cartagenacaribe.com/images/boton-contactenos.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60438" y="4011613"/>
            <a:ext cx="16684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4 Rectángulo"/>
          <p:cNvSpPr>
            <a:spLocks noChangeArrowheads="1"/>
          </p:cNvSpPr>
          <p:nvPr/>
        </p:nvSpPr>
        <p:spPr bwMode="auto">
          <a:xfrm>
            <a:off x="5435600" y="5173663"/>
            <a:ext cx="24177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solidFill>
                  <a:srgbClr val="000000"/>
                </a:solidFill>
                <a:latin typeface="Calibri" pitchFamily="34" charset="0"/>
              </a:rPr>
              <a:t>@</a:t>
            </a:r>
            <a:r>
              <a:rPr lang="es-ES" altLang="es-ES" sz="1400" b="1" dirty="0" err="1">
                <a:solidFill>
                  <a:srgbClr val="000000"/>
                </a:solidFill>
                <a:latin typeface="Calibri" pitchFamily="34" charset="0"/>
              </a:rPr>
              <a:t>contaduriacgn</a:t>
            </a:r>
            <a:endParaRPr lang="es-ES" altLang="es-ES" sz="1400" b="1" dirty="0">
              <a:solidFill>
                <a:srgbClr val="000000"/>
              </a:solidFill>
              <a:latin typeface="Calibri" pitchFamily="34" charset="0"/>
            </a:endParaRPr>
          </a:p>
        </p:txBody>
      </p:sp>
      <p:sp>
        <p:nvSpPr>
          <p:cNvPr id="19" name="18 Rectángulo"/>
          <p:cNvSpPr>
            <a:spLocks noChangeArrowheads="1"/>
          </p:cNvSpPr>
          <p:nvPr/>
        </p:nvSpPr>
        <p:spPr bwMode="auto">
          <a:xfrm>
            <a:off x="4727575" y="4657725"/>
            <a:ext cx="301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solidFill>
                  <a:srgbClr val="000000"/>
                </a:solidFill>
                <a:latin typeface="Calibri" pitchFamily="34" charset="0"/>
              </a:rPr>
              <a:t>+</a:t>
            </a:r>
            <a:r>
              <a:rPr lang="es-ES" altLang="es-ES" sz="1400" b="1" dirty="0" err="1">
                <a:solidFill>
                  <a:srgbClr val="000000"/>
                </a:solidFill>
                <a:latin typeface="Calibri" pitchFamily="34" charset="0"/>
              </a:rPr>
              <a:t>ContaduríaGeneraldelaNaciónCG</a:t>
            </a:r>
            <a:endParaRPr lang="es-ES" altLang="es-ES" sz="1400" b="1" dirty="0">
              <a:solidFill>
                <a:srgbClr val="000000"/>
              </a:solidFill>
              <a:latin typeface="Calibri" pitchFamily="34" charset="0"/>
            </a:endParaRPr>
          </a:p>
        </p:txBody>
      </p:sp>
      <p:sp>
        <p:nvSpPr>
          <p:cNvPr id="20" name="20 Rectángulo"/>
          <p:cNvSpPr>
            <a:spLocks noChangeArrowheads="1"/>
          </p:cNvSpPr>
          <p:nvPr/>
        </p:nvSpPr>
        <p:spPr bwMode="auto">
          <a:xfrm>
            <a:off x="3941763" y="4157663"/>
            <a:ext cx="325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solidFill>
                  <a:srgbClr val="000000"/>
                </a:solidFill>
                <a:latin typeface="Calibri" pitchFamily="34" charset="0"/>
              </a:rPr>
              <a:t>Contaduría-General-de-la-Nación</a:t>
            </a:r>
          </a:p>
        </p:txBody>
      </p:sp>
      <p:sp>
        <p:nvSpPr>
          <p:cNvPr id="54" name="18 Marcador de texto"/>
          <p:cNvSpPr>
            <a:spLocks noGrp="1"/>
          </p:cNvSpPr>
          <p:nvPr>
            <p:ph type="body" sz="quarter" idx="11"/>
          </p:nvPr>
        </p:nvSpPr>
        <p:spPr>
          <a:xfrm>
            <a:off x="622632" y="2641476"/>
            <a:ext cx="8081631" cy="350838"/>
          </a:xfrm>
          <a:prstGeom prst="rect">
            <a:avLst/>
          </a:prstGeom>
        </p:spPr>
        <p:txBody>
          <a:bodyPr/>
          <a:lstStyle>
            <a:lvl1pPr marL="0" indent="0" algn="ctr">
              <a:buNone/>
              <a:defRPr lang="es-ES" sz="1800" b="0" baseline="0" dirty="0" smtClean="0">
                <a:solidFill>
                  <a:schemeClr val="bg1">
                    <a:lumMod val="50000"/>
                  </a:schemeClr>
                </a:solidFill>
                <a:latin typeface="Sylfaen"/>
                <a:ea typeface="+mn-ea"/>
                <a:cs typeface="+mn-cs"/>
              </a:defRPr>
            </a:lvl1pPr>
            <a:lvl4pPr marL="1371600" indent="0" algn="ctr">
              <a:buNone/>
              <a:defRPr sz="1600"/>
            </a:lvl4pPr>
          </a:lstStyle>
          <a:p>
            <a:pPr lvl="0"/>
            <a:r>
              <a:rPr lang="es-ES"/>
              <a:t>Haga clic para modificar el estilo de texto del patrón</a:t>
            </a:r>
          </a:p>
        </p:txBody>
      </p:sp>
      <p:pic>
        <p:nvPicPr>
          <p:cNvPr id="22" name="21 Imagen"/>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47933900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42" presetClass="entr" presetSubtype="0" fill="hold"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500" fill="hold"/>
                                        <p:tgtEl>
                                          <p:spTgt spid="11"/>
                                        </p:tgtEl>
                                        <p:attrNameLst>
                                          <p:attrName>ppt_w</p:attrName>
                                        </p:attrNameLst>
                                      </p:cBhvr>
                                      <p:tavLst>
                                        <p:tav tm="0">
                                          <p:val>
                                            <p:fltVal val="0"/>
                                          </p:val>
                                        </p:tav>
                                        <p:tav tm="100000">
                                          <p:val>
                                            <p:strVal val="#ppt_w"/>
                                          </p:val>
                                        </p:tav>
                                      </p:tavLst>
                                    </p:anim>
                                    <p:anim calcmode="lin" valueType="num">
                                      <p:cBhvr>
                                        <p:cTn id="24" dur="1500" fill="hold"/>
                                        <p:tgtEl>
                                          <p:spTgt spid="11"/>
                                        </p:tgtEl>
                                        <p:attrNameLst>
                                          <p:attrName>ppt_h</p:attrName>
                                        </p:attrNameLst>
                                      </p:cBhvr>
                                      <p:tavLst>
                                        <p:tav tm="0">
                                          <p:val>
                                            <p:fltVal val="0"/>
                                          </p:val>
                                        </p:tav>
                                        <p:tav tm="100000">
                                          <p:val>
                                            <p:strVal val="#ppt_h"/>
                                          </p:val>
                                        </p:tav>
                                      </p:tavLst>
                                    </p:anim>
                                    <p:anim calcmode="lin" valueType="num">
                                      <p:cBhvr>
                                        <p:cTn id="25" dur="1500" fill="hold"/>
                                        <p:tgtEl>
                                          <p:spTgt spid="11"/>
                                        </p:tgtEl>
                                        <p:attrNameLst>
                                          <p:attrName>style.rotation</p:attrName>
                                        </p:attrNameLst>
                                      </p:cBhvr>
                                      <p:tavLst>
                                        <p:tav tm="0">
                                          <p:val>
                                            <p:fltVal val="360"/>
                                          </p:val>
                                        </p:tav>
                                        <p:tav tm="100000">
                                          <p:val>
                                            <p:fltVal val="0"/>
                                          </p:val>
                                        </p:tav>
                                      </p:tavLst>
                                    </p:anim>
                                    <p:animEffect transition="in" filter="fade">
                                      <p:cBhvr>
                                        <p:cTn id="26" dur="1500"/>
                                        <p:tgtEl>
                                          <p:spTgt spid="11"/>
                                        </p:tgtEl>
                                      </p:cBhvr>
                                    </p:animEffect>
                                  </p:childTnLst>
                                </p:cTn>
                              </p:par>
                            </p:childTnLst>
                          </p:cTn>
                        </p:par>
                        <p:par>
                          <p:cTn id="27" fill="hold">
                            <p:stCondLst>
                              <p:cond delay="6250"/>
                            </p:stCondLst>
                            <p:childTnLst>
                              <p:par>
                                <p:cTn id="28" presetID="49" presetClass="entr" presetSubtype="0" decel="10000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500" fill="hold"/>
                                        <p:tgtEl>
                                          <p:spTgt spid="12"/>
                                        </p:tgtEl>
                                        <p:attrNameLst>
                                          <p:attrName>ppt_w</p:attrName>
                                        </p:attrNameLst>
                                      </p:cBhvr>
                                      <p:tavLst>
                                        <p:tav tm="0">
                                          <p:val>
                                            <p:fltVal val="0"/>
                                          </p:val>
                                        </p:tav>
                                        <p:tav tm="100000">
                                          <p:val>
                                            <p:strVal val="#ppt_w"/>
                                          </p:val>
                                        </p:tav>
                                      </p:tavLst>
                                    </p:anim>
                                    <p:anim calcmode="lin" valueType="num">
                                      <p:cBhvr>
                                        <p:cTn id="31" dur="1500" fill="hold"/>
                                        <p:tgtEl>
                                          <p:spTgt spid="12"/>
                                        </p:tgtEl>
                                        <p:attrNameLst>
                                          <p:attrName>ppt_h</p:attrName>
                                        </p:attrNameLst>
                                      </p:cBhvr>
                                      <p:tavLst>
                                        <p:tav tm="0">
                                          <p:val>
                                            <p:fltVal val="0"/>
                                          </p:val>
                                        </p:tav>
                                        <p:tav tm="100000">
                                          <p:val>
                                            <p:strVal val="#ppt_h"/>
                                          </p:val>
                                        </p:tav>
                                      </p:tavLst>
                                    </p:anim>
                                    <p:anim calcmode="lin" valueType="num">
                                      <p:cBhvr>
                                        <p:cTn id="32" dur="1500" fill="hold"/>
                                        <p:tgtEl>
                                          <p:spTgt spid="12"/>
                                        </p:tgtEl>
                                        <p:attrNameLst>
                                          <p:attrName>style.rotation</p:attrName>
                                        </p:attrNameLst>
                                      </p:cBhvr>
                                      <p:tavLst>
                                        <p:tav tm="0">
                                          <p:val>
                                            <p:fltVal val="360"/>
                                          </p:val>
                                        </p:tav>
                                        <p:tav tm="100000">
                                          <p:val>
                                            <p:fltVal val="0"/>
                                          </p:val>
                                        </p:tav>
                                      </p:tavLst>
                                    </p:anim>
                                    <p:animEffect transition="in" filter="fade">
                                      <p:cBhvr>
                                        <p:cTn id="33" dur="1500"/>
                                        <p:tgtEl>
                                          <p:spTgt spid="12"/>
                                        </p:tgtEl>
                                      </p:cBhvr>
                                    </p:animEffect>
                                  </p:childTnLst>
                                </p:cTn>
                              </p:par>
                            </p:childTnLst>
                          </p:cTn>
                        </p:par>
                        <p:par>
                          <p:cTn id="34" fill="hold">
                            <p:stCondLst>
                              <p:cond delay="7750"/>
                            </p:stCondLst>
                            <p:childTnLst>
                              <p:par>
                                <p:cTn id="35" presetID="49" presetClass="entr" presetSubtype="0" decel="10000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500" fill="hold"/>
                                        <p:tgtEl>
                                          <p:spTgt spid="16"/>
                                        </p:tgtEl>
                                        <p:attrNameLst>
                                          <p:attrName>ppt_w</p:attrName>
                                        </p:attrNameLst>
                                      </p:cBhvr>
                                      <p:tavLst>
                                        <p:tav tm="0">
                                          <p:val>
                                            <p:fltVal val="0"/>
                                          </p:val>
                                        </p:tav>
                                        <p:tav tm="100000">
                                          <p:val>
                                            <p:strVal val="#ppt_w"/>
                                          </p:val>
                                        </p:tav>
                                      </p:tavLst>
                                    </p:anim>
                                    <p:anim calcmode="lin" valueType="num">
                                      <p:cBhvr>
                                        <p:cTn id="38" dur="1500" fill="hold"/>
                                        <p:tgtEl>
                                          <p:spTgt spid="16"/>
                                        </p:tgtEl>
                                        <p:attrNameLst>
                                          <p:attrName>ppt_h</p:attrName>
                                        </p:attrNameLst>
                                      </p:cBhvr>
                                      <p:tavLst>
                                        <p:tav tm="0">
                                          <p:val>
                                            <p:fltVal val="0"/>
                                          </p:val>
                                        </p:tav>
                                        <p:tav tm="100000">
                                          <p:val>
                                            <p:strVal val="#ppt_h"/>
                                          </p:val>
                                        </p:tav>
                                      </p:tavLst>
                                    </p:anim>
                                    <p:anim calcmode="lin" valueType="num">
                                      <p:cBhvr>
                                        <p:cTn id="39" dur="1500" fill="hold"/>
                                        <p:tgtEl>
                                          <p:spTgt spid="16"/>
                                        </p:tgtEl>
                                        <p:attrNameLst>
                                          <p:attrName>style.rotation</p:attrName>
                                        </p:attrNameLst>
                                      </p:cBhvr>
                                      <p:tavLst>
                                        <p:tav tm="0">
                                          <p:val>
                                            <p:fltVal val="360"/>
                                          </p:val>
                                        </p:tav>
                                        <p:tav tm="100000">
                                          <p:val>
                                            <p:fltVal val="0"/>
                                          </p:val>
                                        </p:tav>
                                      </p:tavLst>
                                    </p:anim>
                                    <p:animEffect transition="in" filter="fade">
                                      <p:cBhvr>
                                        <p:cTn id="40" dur="1500"/>
                                        <p:tgtEl>
                                          <p:spTgt spid="16"/>
                                        </p:tgtEl>
                                      </p:cBhvr>
                                    </p:animEffect>
                                  </p:childTnLst>
                                </p:cTn>
                              </p:par>
                            </p:childTnLst>
                          </p:cTn>
                        </p:par>
                        <p:par>
                          <p:cTn id="41" fill="hold">
                            <p:stCondLst>
                              <p:cond delay="9250"/>
                            </p:stCondLst>
                            <p:childTnLst>
                              <p:par>
                                <p:cTn id="42" presetID="49" presetClass="entr" presetSubtype="0" decel="10000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500" fill="hold"/>
                                        <p:tgtEl>
                                          <p:spTgt spid="10"/>
                                        </p:tgtEl>
                                        <p:attrNameLst>
                                          <p:attrName>ppt_w</p:attrName>
                                        </p:attrNameLst>
                                      </p:cBhvr>
                                      <p:tavLst>
                                        <p:tav tm="0">
                                          <p:val>
                                            <p:fltVal val="0"/>
                                          </p:val>
                                        </p:tav>
                                        <p:tav tm="100000">
                                          <p:val>
                                            <p:strVal val="#ppt_w"/>
                                          </p:val>
                                        </p:tav>
                                      </p:tavLst>
                                    </p:anim>
                                    <p:anim calcmode="lin" valueType="num">
                                      <p:cBhvr>
                                        <p:cTn id="45" dur="1500" fill="hold"/>
                                        <p:tgtEl>
                                          <p:spTgt spid="10"/>
                                        </p:tgtEl>
                                        <p:attrNameLst>
                                          <p:attrName>ppt_h</p:attrName>
                                        </p:attrNameLst>
                                      </p:cBhvr>
                                      <p:tavLst>
                                        <p:tav tm="0">
                                          <p:val>
                                            <p:fltVal val="0"/>
                                          </p:val>
                                        </p:tav>
                                        <p:tav tm="100000">
                                          <p:val>
                                            <p:strVal val="#ppt_h"/>
                                          </p:val>
                                        </p:tav>
                                      </p:tavLst>
                                    </p:anim>
                                    <p:anim calcmode="lin" valueType="num">
                                      <p:cBhvr>
                                        <p:cTn id="46" dur="1500" fill="hold"/>
                                        <p:tgtEl>
                                          <p:spTgt spid="10"/>
                                        </p:tgtEl>
                                        <p:attrNameLst>
                                          <p:attrName>style.rotation</p:attrName>
                                        </p:attrNameLst>
                                      </p:cBhvr>
                                      <p:tavLst>
                                        <p:tav tm="0">
                                          <p:val>
                                            <p:fltVal val="360"/>
                                          </p:val>
                                        </p:tav>
                                        <p:tav tm="100000">
                                          <p:val>
                                            <p:fltVal val="0"/>
                                          </p:val>
                                        </p:tav>
                                      </p:tavLst>
                                    </p:anim>
                                    <p:animEffect transition="in" filter="fade">
                                      <p:cBhvr>
                                        <p:cTn id="47" dur="1500"/>
                                        <p:tgtEl>
                                          <p:spTgt spid="10"/>
                                        </p:tgtEl>
                                      </p:cBhvr>
                                    </p:animEffect>
                                  </p:childTnLst>
                                </p:cTn>
                              </p:par>
                            </p:childTnLst>
                          </p:cTn>
                        </p:par>
                        <p:par>
                          <p:cTn id="48" fill="hold">
                            <p:stCondLst>
                              <p:cond delay="10750"/>
                            </p:stCondLst>
                            <p:childTnLst>
                              <p:par>
                                <p:cTn id="49" presetID="49" presetClass="entr" presetSubtype="0" decel="10000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500" fill="hold"/>
                                        <p:tgtEl>
                                          <p:spTgt spid="13"/>
                                        </p:tgtEl>
                                        <p:attrNameLst>
                                          <p:attrName>ppt_w</p:attrName>
                                        </p:attrNameLst>
                                      </p:cBhvr>
                                      <p:tavLst>
                                        <p:tav tm="0">
                                          <p:val>
                                            <p:fltVal val="0"/>
                                          </p:val>
                                        </p:tav>
                                        <p:tav tm="100000">
                                          <p:val>
                                            <p:strVal val="#ppt_w"/>
                                          </p:val>
                                        </p:tav>
                                      </p:tavLst>
                                    </p:anim>
                                    <p:anim calcmode="lin" valueType="num">
                                      <p:cBhvr>
                                        <p:cTn id="52" dur="1500" fill="hold"/>
                                        <p:tgtEl>
                                          <p:spTgt spid="13"/>
                                        </p:tgtEl>
                                        <p:attrNameLst>
                                          <p:attrName>ppt_h</p:attrName>
                                        </p:attrNameLst>
                                      </p:cBhvr>
                                      <p:tavLst>
                                        <p:tav tm="0">
                                          <p:val>
                                            <p:fltVal val="0"/>
                                          </p:val>
                                        </p:tav>
                                        <p:tav tm="100000">
                                          <p:val>
                                            <p:strVal val="#ppt_h"/>
                                          </p:val>
                                        </p:tav>
                                      </p:tavLst>
                                    </p:anim>
                                    <p:anim calcmode="lin" valueType="num">
                                      <p:cBhvr>
                                        <p:cTn id="53" dur="1500" fill="hold"/>
                                        <p:tgtEl>
                                          <p:spTgt spid="13"/>
                                        </p:tgtEl>
                                        <p:attrNameLst>
                                          <p:attrName>style.rotation</p:attrName>
                                        </p:attrNameLst>
                                      </p:cBhvr>
                                      <p:tavLst>
                                        <p:tav tm="0">
                                          <p:val>
                                            <p:fltVal val="360"/>
                                          </p:val>
                                        </p:tav>
                                        <p:tav tm="100000">
                                          <p:val>
                                            <p:fltVal val="0"/>
                                          </p:val>
                                        </p:tav>
                                      </p:tavLst>
                                    </p:anim>
                                    <p:animEffect transition="in" filter="fade">
                                      <p:cBhvr>
                                        <p:cTn id="54" dur="1500"/>
                                        <p:tgtEl>
                                          <p:spTgt spid="13"/>
                                        </p:tgtEl>
                                      </p:cBhvr>
                                    </p:animEffect>
                                  </p:childTnLst>
                                </p:cTn>
                              </p:par>
                            </p:childTnLst>
                          </p:cTn>
                        </p:par>
                        <p:par>
                          <p:cTn id="55" fill="hold">
                            <p:stCondLst>
                              <p:cond delay="12250"/>
                            </p:stCondLst>
                            <p:childTnLst>
                              <p:par>
                                <p:cTn id="56" presetID="49" presetClass="entr" presetSubtype="0" decel="10000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 calcmode="lin" valueType="num">
                                      <p:cBhvr>
                                        <p:cTn id="60" dur="500" fill="hold"/>
                                        <p:tgtEl>
                                          <p:spTgt spid="7"/>
                                        </p:tgtEl>
                                        <p:attrNameLst>
                                          <p:attrName>style.rotation</p:attrName>
                                        </p:attrNameLst>
                                      </p:cBhvr>
                                      <p:tavLst>
                                        <p:tav tm="0">
                                          <p:val>
                                            <p:fltVal val="360"/>
                                          </p:val>
                                        </p:tav>
                                        <p:tav tm="100000">
                                          <p:val>
                                            <p:fltVal val="0"/>
                                          </p:val>
                                        </p:tav>
                                      </p:tavLst>
                                    </p:anim>
                                    <p:animEffect transition="in" filter="fade">
                                      <p:cBhvr>
                                        <p:cTn id="61" dur="500"/>
                                        <p:tgtEl>
                                          <p:spTgt spid="7"/>
                                        </p:tgtEl>
                                      </p:cBhvr>
                                    </p:animEffect>
                                  </p:childTnLst>
                                </p:cTn>
                              </p:par>
                            </p:childTnLst>
                          </p:cTn>
                        </p:par>
                        <p:par>
                          <p:cTn id="62" fill="hold">
                            <p:stCondLst>
                              <p:cond delay="12750"/>
                            </p:stCondLst>
                            <p:childTnLst>
                              <p:par>
                                <p:cTn id="63" presetID="49" presetClass="entr" presetSubtype="0" decel="10000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 calcmode="lin" valueType="num">
                                      <p:cBhvr>
                                        <p:cTn id="67" dur="500" fill="hold"/>
                                        <p:tgtEl>
                                          <p:spTgt spid="15"/>
                                        </p:tgtEl>
                                        <p:attrNameLst>
                                          <p:attrName>style.rotation</p:attrName>
                                        </p:attrNameLst>
                                      </p:cBhvr>
                                      <p:tavLst>
                                        <p:tav tm="0">
                                          <p:val>
                                            <p:fltVal val="360"/>
                                          </p:val>
                                        </p:tav>
                                        <p:tav tm="100000">
                                          <p:val>
                                            <p:fltVal val="0"/>
                                          </p:val>
                                        </p:tav>
                                      </p:tavLst>
                                    </p:anim>
                                    <p:animEffect transition="in" filter="fade">
                                      <p:cBhvr>
                                        <p:cTn id="68" dur="500"/>
                                        <p:tgtEl>
                                          <p:spTgt spid="15"/>
                                        </p:tgtEl>
                                      </p:cBhvr>
                                    </p:animEffect>
                                  </p:childTnLst>
                                </p:cTn>
                              </p:par>
                            </p:childTnLst>
                          </p:cTn>
                        </p:par>
                        <p:par>
                          <p:cTn id="69" fill="hold">
                            <p:stCondLst>
                              <p:cond delay="13250"/>
                            </p:stCondLst>
                            <p:childTnLst>
                              <p:par>
                                <p:cTn id="70" presetID="49" presetClass="entr" presetSubtype="0" decel="10000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 calcmode="lin" valueType="num">
                                      <p:cBhvr>
                                        <p:cTn id="74" dur="500" fill="hold"/>
                                        <p:tgtEl>
                                          <p:spTgt spid="20"/>
                                        </p:tgtEl>
                                        <p:attrNameLst>
                                          <p:attrName>style.rotation</p:attrName>
                                        </p:attrNameLst>
                                      </p:cBhvr>
                                      <p:tavLst>
                                        <p:tav tm="0">
                                          <p:val>
                                            <p:fltVal val="360"/>
                                          </p:val>
                                        </p:tav>
                                        <p:tav tm="100000">
                                          <p:val>
                                            <p:fltVal val="0"/>
                                          </p:val>
                                        </p:tav>
                                      </p:tavLst>
                                    </p:anim>
                                    <p:animEffect transition="in" filter="fade">
                                      <p:cBhvr>
                                        <p:cTn id="75" dur="500"/>
                                        <p:tgtEl>
                                          <p:spTgt spid="20"/>
                                        </p:tgtEl>
                                      </p:cBhvr>
                                    </p:animEffect>
                                  </p:childTnLst>
                                </p:cTn>
                              </p:par>
                            </p:childTnLst>
                          </p:cTn>
                        </p:par>
                        <p:par>
                          <p:cTn id="76" fill="hold">
                            <p:stCondLst>
                              <p:cond delay="13750"/>
                            </p:stCondLst>
                            <p:childTnLst>
                              <p:par>
                                <p:cTn id="77" presetID="49" presetClass="entr" presetSubtype="0" decel="10000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 calcmode="lin" valueType="num">
                                      <p:cBhvr>
                                        <p:cTn id="81" dur="500" fill="hold"/>
                                        <p:tgtEl>
                                          <p:spTgt spid="19"/>
                                        </p:tgtEl>
                                        <p:attrNameLst>
                                          <p:attrName>style.rotation</p:attrName>
                                        </p:attrNameLst>
                                      </p:cBhvr>
                                      <p:tavLst>
                                        <p:tav tm="0">
                                          <p:val>
                                            <p:fltVal val="360"/>
                                          </p:val>
                                        </p:tav>
                                        <p:tav tm="100000">
                                          <p:val>
                                            <p:fltVal val="0"/>
                                          </p:val>
                                        </p:tav>
                                      </p:tavLst>
                                    </p:anim>
                                    <p:animEffect transition="in" filter="fade">
                                      <p:cBhvr>
                                        <p:cTn id="82" dur="500"/>
                                        <p:tgtEl>
                                          <p:spTgt spid="19"/>
                                        </p:tgtEl>
                                      </p:cBhvr>
                                    </p:animEffect>
                                  </p:childTnLst>
                                </p:cTn>
                              </p:par>
                            </p:childTnLst>
                          </p:cTn>
                        </p:par>
                        <p:par>
                          <p:cTn id="83" fill="hold">
                            <p:stCondLst>
                              <p:cond delay="14250"/>
                            </p:stCondLst>
                            <p:childTnLst>
                              <p:par>
                                <p:cTn id="84" presetID="49" presetClass="entr" presetSubtype="0" decel="100000"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 calcmode="lin" valueType="num">
                                      <p:cBhvr>
                                        <p:cTn id="88" dur="500" fill="hold"/>
                                        <p:tgtEl>
                                          <p:spTgt spid="18"/>
                                        </p:tgtEl>
                                        <p:attrNameLst>
                                          <p:attrName>style.rotation</p:attrName>
                                        </p:attrNameLst>
                                      </p:cBhvr>
                                      <p:tavLst>
                                        <p:tav tm="0">
                                          <p:val>
                                            <p:fltVal val="360"/>
                                          </p:val>
                                        </p:tav>
                                        <p:tav tm="100000">
                                          <p:val>
                                            <p:fltVal val="0"/>
                                          </p:val>
                                        </p:tav>
                                      </p:tavLst>
                                    </p:anim>
                                    <p:animEffect transition="in" filter="fade">
                                      <p:cBhvr>
                                        <p:cTn id="8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P spid="20" grpId="0"/>
    </p:bldLst>
  </p:timing>
  <p:hf hd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2 Rectángulo"/>
          <p:cNvSpPr/>
          <p:nvPr userDrawn="1"/>
        </p:nvSpPr>
        <p:spPr bwMode="auto">
          <a:xfrm>
            <a:off x="0" y="0"/>
            <a:ext cx="9144000" cy="5715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s-ES" sz="2400">
              <a:solidFill>
                <a:srgbClr val="000000"/>
              </a:solidFill>
              <a:latin typeface="Times New Roman" pitchFamily="18" charset="0"/>
            </a:endParaRPr>
          </a:p>
        </p:txBody>
      </p:sp>
      <p:pic>
        <p:nvPicPr>
          <p:cNvPr id="2" name="1 Imagen"/>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85750"/>
            <a:ext cx="9144000" cy="5143500"/>
          </a:xfrm>
          <a:prstGeom prst="rect">
            <a:avLst/>
          </a:prstGeom>
        </p:spPr>
      </p:pic>
    </p:spTree>
    <p:extLst>
      <p:ext uri="{BB962C8B-B14F-4D97-AF65-F5344CB8AC3E}">
        <p14:creationId xmlns:p14="http://schemas.microsoft.com/office/powerpoint/2010/main" val="38522291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ult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194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3.pn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25.jpe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24.jpe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3.png"/><Relationship Id="rId2" Type="http://schemas.openxmlformats.org/officeDocument/2006/relationships/slideLayout" Target="../slideLayouts/slideLayout45.xml"/><Relationship Id="rId16" Type="http://schemas.openxmlformats.org/officeDocument/2006/relationships/image" Target="../media/image25.jpe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27.jpe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image" Target="../media/image25.jpeg"/><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image" Target="../media/image24.jpe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theme" Target="../theme/theme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25.jpe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image" Target="../media/image27.jpe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theme" Target="../theme/theme6.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2.jpe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image" Target="../media/image1.jpeg"/><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theme" Target="../theme/theme7.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2 Imagen"/>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8280" y="7916"/>
            <a:ext cx="9132152" cy="3881696"/>
          </a:xfrm>
          <a:prstGeom prst="rect">
            <a:avLst/>
          </a:prstGeom>
        </p:spPr>
      </p:pic>
      <p:pic>
        <p:nvPicPr>
          <p:cNvPr id="10" name="9 Imagen"/>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8993" y="3318223"/>
            <a:ext cx="9132152" cy="2402181"/>
          </a:xfrm>
          <a:prstGeom prst="rect">
            <a:avLst/>
          </a:prstGeom>
        </p:spPr>
      </p:pic>
      <p:pic>
        <p:nvPicPr>
          <p:cNvPr id="5" name="4 Imagen"/>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771800" y="797717"/>
            <a:ext cx="2875779" cy="3721596"/>
          </a:xfrm>
          <a:prstGeom prst="rect">
            <a:avLst/>
          </a:prstGeom>
        </p:spPr>
      </p:pic>
      <p:sp>
        <p:nvSpPr>
          <p:cNvPr id="6" name="Rectangle 7"/>
          <p:cNvSpPr txBox="1">
            <a:spLocks noChangeArrowheads="1"/>
          </p:cNvSpPr>
          <p:nvPr/>
        </p:nvSpPr>
        <p:spPr>
          <a:xfrm>
            <a:off x="2364085" y="4180940"/>
            <a:ext cx="3648075" cy="1008062"/>
          </a:xfrm>
          <a:prstGeom prst="rect">
            <a:avLst/>
          </a:prstGeom>
        </p:spPr>
        <p:txBody>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Narrow" pitchFamily="34" charset="0"/>
              </a:defRPr>
            </a:lvl2pPr>
            <a:lvl3pPr algn="ctr" rtl="0" eaLnBrk="0" fontAlgn="base" hangingPunct="0">
              <a:spcBef>
                <a:spcPct val="0"/>
              </a:spcBef>
              <a:spcAft>
                <a:spcPct val="0"/>
              </a:spcAft>
              <a:defRPr sz="3200" b="1">
                <a:solidFill>
                  <a:schemeClr val="tx2"/>
                </a:solidFill>
                <a:latin typeface="Arial Narrow" pitchFamily="34" charset="0"/>
              </a:defRPr>
            </a:lvl3pPr>
            <a:lvl4pPr algn="ctr" rtl="0" eaLnBrk="0" fontAlgn="base" hangingPunct="0">
              <a:spcBef>
                <a:spcPct val="0"/>
              </a:spcBef>
              <a:spcAft>
                <a:spcPct val="0"/>
              </a:spcAft>
              <a:defRPr sz="3200" b="1">
                <a:solidFill>
                  <a:schemeClr val="tx2"/>
                </a:solidFill>
                <a:latin typeface="Arial Narrow" pitchFamily="34" charset="0"/>
              </a:defRPr>
            </a:lvl4pPr>
            <a:lvl5pPr algn="ctr" rtl="0" eaLnBrk="0" fontAlgn="base" hangingPunct="0">
              <a:spcBef>
                <a:spcPct val="0"/>
              </a:spcBef>
              <a:spcAft>
                <a:spcPct val="0"/>
              </a:spcAft>
              <a:defRPr sz="3200" b="1">
                <a:solidFill>
                  <a:schemeClr val="tx2"/>
                </a:solidFill>
                <a:latin typeface="Arial Narrow" pitchFamily="34" charset="0"/>
              </a:defRPr>
            </a:lvl5pPr>
            <a:lvl6pPr marL="457200" algn="ctr" rtl="0" eaLnBrk="0" fontAlgn="base" hangingPunct="0">
              <a:spcBef>
                <a:spcPct val="0"/>
              </a:spcBef>
              <a:spcAft>
                <a:spcPct val="0"/>
              </a:spcAft>
              <a:defRPr sz="3200" b="1">
                <a:solidFill>
                  <a:schemeClr val="tx2"/>
                </a:solidFill>
                <a:latin typeface="Arial Narrow" pitchFamily="34" charset="0"/>
              </a:defRPr>
            </a:lvl6pPr>
            <a:lvl7pPr marL="914400" algn="ctr" rtl="0" eaLnBrk="0" fontAlgn="base" hangingPunct="0">
              <a:spcBef>
                <a:spcPct val="0"/>
              </a:spcBef>
              <a:spcAft>
                <a:spcPct val="0"/>
              </a:spcAft>
              <a:defRPr sz="3200" b="1">
                <a:solidFill>
                  <a:schemeClr val="tx2"/>
                </a:solidFill>
                <a:latin typeface="Arial Narrow" pitchFamily="34" charset="0"/>
              </a:defRPr>
            </a:lvl7pPr>
            <a:lvl8pPr marL="1371600" algn="ctr" rtl="0" eaLnBrk="0" fontAlgn="base" hangingPunct="0">
              <a:spcBef>
                <a:spcPct val="0"/>
              </a:spcBef>
              <a:spcAft>
                <a:spcPct val="0"/>
              </a:spcAft>
              <a:defRPr sz="3200" b="1">
                <a:solidFill>
                  <a:schemeClr val="tx2"/>
                </a:solidFill>
                <a:latin typeface="Arial Narrow" pitchFamily="34" charset="0"/>
              </a:defRPr>
            </a:lvl8pPr>
            <a:lvl9pPr marL="1828800" algn="ctr" rtl="0" eaLnBrk="0" fontAlgn="base" hangingPunct="0">
              <a:spcBef>
                <a:spcPct val="0"/>
              </a:spcBef>
              <a:spcAft>
                <a:spcPct val="0"/>
              </a:spcAft>
              <a:defRPr sz="3200" b="1">
                <a:solidFill>
                  <a:schemeClr val="tx2"/>
                </a:solidFill>
                <a:latin typeface="Arial Narrow" pitchFamily="34" charset="0"/>
              </a:defRPr>
            </a:lvl9pPr>
          </a:lstStyle>
          <a:p>
            <a:pPr>
              <a:defRPr/>
            </a:pPr>
            <a:r>
              <a:rPr lang="es-CO" sz="2000" b="0" i="1" dirty="0">
                <a:solidFill>
                  <a:schemeClr val="accent1">
                    <a:lumMod val="50000"/>
                  </a:schemeClr>
                </a:solidFill>
              </a:rPr>
              <a:t>Cuentas Claras, </a:t>
            </a:r>
          </a:p>
          <a:p>
            <a:pPr>
              <a:defRPr/>
            </a:pPr>
            <a:r>
              <a:rPr lang="es-CO" sz="2000" b="0" i="1" dirty="0">
                <a:solidFill>
                  <a:schemeClr val="accent1">
                    <a:lumMod val="50000"/>
                  </a:schemeClr>
                </a:solidFill>
              </a:rPr>
              <a:t>Estado Transparente</a:t>
            </a:r>
            <a:endParaRPr lang="es-ES" sz="2000" b="0" i="1" dirty="0">
              <a:solidFill>
                <a:schemeClr val="accent1">
                  <a:lumMod val="50000"/>
                </a:schemeClr>
              </a:solidFill>
            </a:endParaRP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1" r:id="rId9"/>
    <p:sldLayoutId id="2147483900" r:id="rId10"/>
    <p:sldLayoutId id="2147484030" r:id="rId11"/>
    <p:sldLayoutId id="2147484036" r:id="rId12"/>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2 Imagen"/>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280" y="7916"/>
            <a:ext cx="9132152" cy="3881696"/>
          </a:xfrm>
          <a:prstGeom prst="rect">
            <a:avLst/>
          </a:prstGeom>
        </p:spPr>
      </p:pic>
      <p:pic>
        <p:nvPicPr>
          <p:cNvPr id="10" name="9 Imagen"/>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8993" y="3318223"/>
            <a:ext cx="9132152" cy="2402181"/>
          </a:xfrm>
          <a:prstGeom prst="rect">
            <a:avLst/>
          </a:prstGeom>
        </p:spPr>
      </p:pic>
      <p:pic>
        <p:nvPicPr>
          <p:cNvPr id="5" name="4 Imagen"/>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771800" y="797717"/>
            <a:ext cx="2875779" cy="3721596"/>
          </a:xfrm>
          <a:prstGeom prst="rect">
            <a:avLst/>
          </a:prstGeom>
        </p:spPr>
      </p:pic>
      <p:sp>
        <p:nvSpPr>
          <p:cNvPr id="6" name="Rectangle 7"/>
          <p:cNvSpPr txBox="1">
            <a:spLocks noChangeArrowheads="1"/>
          </p:cNvSpPr>
          <p:nvPr/>
        </p:nvSpPr>
        <p:spPr>
          <a:xfrm>
            <a:off x="2364085" y="4180940"/>
            <a:ext cx="3648075" cy="1008062"/>
          </a:xfrm>
          <a:prstGeom prst="rect">
            <a:avLst/>
          </a:prstGeom>
        </p:spPr>
        <p:txBody>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Narrow" pitchFamily="34" charset="0"/>
              </a:defRPr>
            </a:lvl2pPr>
            <a:lvl3pPr algn="ctr" rtl="0" eaLnBrk="0" fontAlgn="base" hangingPunct="0">
              <a:spcBef>
                <a:spcPct val="0"/>
              </a:spcBef>
              <a:spcAft>
                <a:spcPct val="0"/>
              </a:spcAft>
              <a:defRPr sz="3200" b="1">
                <a:solidFill>
                  <a:schemeClr val="tx2"/>
                </a:solidFill>
                <a:latin typeface="Arial Narrow" pitchFamily="34" charset="0"/>
              </a:defRPr>
            </a:lvl3pPr>
            <a:lvl4pPr algn="ctr" rtl="0" eaLnBrk="0" fontAlgn="base" hangingPunct="0">
              <a:spcBef>
                <a:spcPct val="0"/>
              </a:spcBef>
              <a:spcAft>
                <a:spcPct val="0"/>
              </a:spcAft>
              <a:defRPr sz="3200" b="1">
                <a:solidFill>
                  <a:schemeClr val="tx2"/>
                </a:solidFill>
                <a:latin typeface="Arial Narrow" pitchFamily="34" charset="0"/>
              </a:defRPr>
            </a:lvl4pPr>
            <a:lvl5pPr algn="ctr" rtl="0" eaLnBrk="0" fontAlgn="base" hangingPunct="0">
              <a:spcBef>
                <a:spcPct val="0"/>
              </a:spcBef>
              <a:spcAft>
                <a:spcPct val="0"/>
              </a:spcAft>
              <a:defRPr sz="3200" b="1">
                <a:solidFill>
                  <a:schemeClr val="tx2"/>
                </a:solidFill>
                <a:latin typeface="Arial Narrow" pitchFamily="34" charset="0"/>
              </a:defRPr>
            </a:lvl5pPr>
            <a:lvl6pPr marL="457200" algn="ctr" rtl="0" eaLnBrk="0" fontAlgn="base" hangingPunct="0">
              <a:spcBef>
                <a:spcPct val="0"/>
              </a:spcBef>
              <a:spcAft>
                <a:spcPct val="0"/>
              </a:spcAft>
              <a:defRPr sz="3200" b="1">
                <a:solidFill>
                  <a:schemeClr val="tx2"/>
                </a:solidFill>
                <a:latin typeface="Arial Narrow" pitchFamily="34" charset="0"/>
              </a:defRPr>
            </a:lvl6pPr>
            <a:lvl7pPr marL="914400" algn="ctr" rtl="0" eaLnBrk="0" fontAlgn="base" hangingPunct="0">
              <a:spcBef>
                <a:spcPct val="0"/>
              </a:spcBef>
              <a:spcAft>
                <a:spcPct val="0"/>
              </a:spcAft>
              <a:defRPr sz="3200" b="1">
                <a:solidFill>
                  <a:schemeClr val="tx2"/>
                </a:solidFill>
                <a:latin typeface="Arial Narrow" pitchFamily="34" charset="0"/>
              </a:defRPr>
            </a:lvl7pPr>
            <a:lvl8pPr marL="1371600" algn="ctr" rtl="0" eaLnBrk="0" fontAlgn="base" hangingPunct="0">
              <a:spcBef>
                <a:spcPct val="0"/>
              </a:spcBef>
              <a:spcAft>
                <a:spcPct val="0"/>
              </a:spcAft>
              <a:defRPr sz="3200" b="1">
                <a:solidFill>
                  <a:schemeClr val="tx2"/>
                </a:solidFill>
                <a:latin typeface="Arial Narrow" pitchFamily="34" charset="0"/>
              </a:defRPr>
            </a:lvl8pPr>
            <a:lvl9pPr marL="1828800" algn="ctr" rtl="0" eaLnBrk="0" fontAlgn="base" hangingPunct="0">
              <a:spcBef>
                <a:spcPct val="0"/>
              </a:spcBef>
              <a:spcAft>
                <a:spcPct val="0"/>
              </a:spcAft>
              <a:defRPr sz="3200" b="1">
                <a:solidFill>
                  <a:schemeClr val="tx2"/>
                </a:solidFill>
                <a:latin typeface="Arial Narrow" pitchFamily="34" charset="0"/>
              </a:defRPr>
            </a:lvl9pPr>
          </a:lstStyle>
          <a:p>
            <a:pPr>
              <a:defRPr/>
            </a:pPr>
            <a:r>
              <a:rPr lang="es-CO" sz="2000" b="0" i="1" dirty="0">
                <a:solidFill>
                  <a:schemeClr val="accent1">
                    <a:lumMod val="50000"/>
                  </a:schemeClr>
                </a:solidFill>
              </a:rPr>
              <a:t>Cuentas Claras, </a:t>
            </a:r>
          </a:p>
          <a:p>
            <a:pPr>
              <a:defRPr/>
            </a:pPr>
            <a:r>
              <a:rPr lang="es-CO" sz="2000" b="0" i="1" dirty="0">
                <a:solidFill>
                  <a:schemeClr val="accent1">
                    <a:lumMod val="50000"/>
                  </a:schemeClr>
                </a:solidFill>
              </a:rPr>
              <a:t>Estado Transparente</a:t>
            </a:r>
            <a:endParaRPr lang="es-ES" sz="2000" b="0" i="1" dirty="0">
              <a:solidFill>
                <a:schemeClr val="accent1">
                  <a:lumMod val="50000"/>
                </a:schemeClr>
              </a:solidFill>
            </a:endParaRPr>
          </a:p>
        </p:txBody>
      </p:sp>
    </p:spTree>
    <p:extLst>
      <p:ext uri="{BB962C8B-B14F-4D97-AF65-F5344CB8AC3E}">
        <p14:creationId xmlns:p14="http://schemas.microsoft.com/office/powerpoint/2010/main" val="1257888144"/>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2 Imagen"/>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16907" y="4877"/>
            <a:ext cx="9191365" cy="3906865"/>
          </a:xfrm>
          <a:prstGeom prst="rect">
            <a:avLst/>
          </a:prstGeom>
        </p:spPr>
      </p:pic>
      <p:pic>
        <p:nvPicPr>
          <p:cNvPr id="9" name="9 Imagen"/>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18993" y="3318223"/>
            <a:ext cx="9132152" cy="2402181"/>
          </a:xfrm>
          <a:prstGeom prst="rect">
            <a:avLst/>
          </a:prstGeom>
        </p:spPr>
      </p:pic>
      <p:pic>
        <p:nvPicPr>
          <p:cNvPr id="10" name="4 Imagen"/>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2771800" y="797717"/>
            <a:ext cx="2875779" cy="3721596"/>
          </a:xfrm>
          <a:prstGeom prst="rect">
            <a:avLst/>
          </a:prstGeom>
        </p:spPr>
      </p:pic>
      <p:sp>
        <p:nvSpPr>
          <p:cNvPr id="11" name="Rectangle 7"/>
          <p:cNvSpPr txBox="1">
            <a:spLocks noChangeArrowheads="1"/>
          </p:cNvSpPr>
          <p:nvPr/>
        </p:nvSpPr>
        <p:spPr>
          <a:xfrm>
            <a:off x="2364085" y="4180940"/>
            <a:ext cx="3648075" cy="1008062"/>
          </a:xfrm>
          <a:prstGeom prst="rect">
            <a:avLst/>
          </a:prstGeom>
        </p:spPr>
        <p:txBody>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Narrow" pitchFamily="34" charset="0"/>
              </a:defRPr>
            </a:lvl2pPr>
            <a:lvl3pPr algn="ctr" rtl="0" eaLnBrk="0" fontAlgn="base" hangingPunct="0">
              <a:spcBef>
                <a:spcPct val="0"/>
              </a:spcBef>
              <a:spcAft>
                <a:spcPct val="0"/>
              </a:spcAft>
              <a:defRPr sz="3200" b="1">
                <a:solidFill>
                  <a:schemeClr val="tx2"/>
                </a:solidFill>
                <a:latin typeface="Arial Narrow" pitchFamily="34" charset="0"/>
              </a:defRPr>
            </a:lvl3pPr>
            <a:lvl4pPr algn="ctr" rtl="0" eaLnBrk="0" fontAlgn="base" hangingPunct="0">
              <a:spcBef>
                <a:spcPct val="0"/>
              </a:spcBef>
              <a:spcAft>
                <a:spcPct val="0"/>
              </a:spcAft>
              <a:defRPr sz="3200" b="1">
                <a:solidFill>
                  <a:schemeClr val="tx2"/>
                </a:solidFill>
                <a:latin typeface="Arial Narrow" pitchFamily="34" charset="0"/>
              </a:defRPr>
            </a:lvl4pPr>
            <a:lvl5pPr algn="ctr" rtl="0" eaLnBrk="0" fontAlgn="base" hangingPunct="0">
              <a:spcBef>
                <a:spcPct val="0"/>
              </a:spcBef>
              <a:spcAft>
                <a:spcPct val="0"/>
              </a:spcAft>
              <a:defRPr sz="3200" b="1">
                <a:solidFill>
                  <a:schemeClr val="tx2"/>
                </a:solidFill>
                <a:latin typeface="Arial Narrow" pitchFamily="34" charset="0"/>
              </a:defRPr>
            </a:lvl5pPr>
            <a:lvl6pPr marL="457200" algn="ctr" rtl="0" eaLnBrk="0" fontAlgn="base" hangingPunct="0">
              <a:spcBef>
                <a:spcPct val="0"/>
              </a:spcBef>
              <a:spcAft>
                <a:spcPct val="0"/>
              </a:spcAft>
              <a:defRPr sz="3200" b="1">
                <a:solidFill>
                  <a:schemeClr val="tx2"/>
                </a:solidFill>
                <a:latin typeface="Arial Narrow" pitchFamily="34" charset="0"/>
              </a:defRPr>
            </a:lvl6pPr>
            <a:lvl7pPr marL="914400" algn="ctr" rtl="0" eaLnBrk="0" fontAlgn="base" hangingPunct="0">
              <a:spcBef>
                <a:spcPct val="0"/>
              </a:spcBef>
              <a:spcAft>
                <a:spcPct val="0"/>
              </a:spcAft>
              <a:defRPr sz="3200" b="1">
                <a:solidFill>
                  <a:schemeClr val="tx2"/>
                </a:solidFill>
                <a:latin typeface="Arial Narrow" pitchFamily="34" charset="0"/>
              </a:defRPr>
            </a:lvl7pPr>
            <a:lvl8pPr marL="1371600" algn="ctr" rtl="0" eaLnBrk="0" fontAlgn="base" hangingPunct="0">
              <a:spcBef>
                <a:spcPct val="0"/>
              </a:spcBef>
              <a:spcAft>
                <a:spcPct val="0"/>
              </a:spcAft>
              <a:defRPr sz="3200" b="1">
                <a:solidFill>
                  <a:schemeClr val="tx2"/>
                </a:solidFill>
                <a:latin typeface="Arial Narrow" pitchFamily="34" charset="0"/>
              </a:defRPr>
            </a:lvl8pPr>
            <a:lvl9pPr marL="1828800" algn="ctr" rtl="0" eaLnBrk="0" fontAlgn="base" hangingPunct="0">
              <a:spcBef>
                <a:spcPct val="0"/>
              </a:spcBef>
              <a:spcAft>
                <a:spcPct val="0"/>
              </a:spcAft>
              <a:defRPr sz="3200" b="1">
                <a:solidFill>
                  <a:schemeClr val="tx2"/>
                </a:solidFill>
                <a:latin typeface="Arial Narrow" pitchFamily="34" charset="0"/>
              </a:defRPr>
            </a:lvl9pPr>
          </a:lstStyle>
          <a:p>
            <a:pPr>
              <a:defRPr/>
            </a:pPr>
            <a:r>
              <a:rPr lang="es-CO" sz="2000" b="0" i="1" dirty="0">
                <a:solidFill>
                  <a:schemeClr val="accent1">
                    <a:lumMod val="50000"/>
                  </a:schemeClr>
                </a:solidFill>
              </a:rPr>
              <a:t>Cuentas Claras, </a:t>
            </a:r>
          </a:p>
          <a:p>
            <a:pPr>
              <a:defRPr/>
            </a:pPr>
            <a:r>
              <a:rPr lang="es-CO" sz="2000" b="0" i="1" dirty="0">
                <a:solidFill>
                  <a:schemeClr val="accent1">
                    <a:lumMod val="50000"/>
                  </a:schemeClr>
                </a:solidFill>
              </a:rPr>
              <a:t>Estado Transparente</a:t>
            </a:r>
            <a:endParaRPr lang="es-ES" sz="2000" b="0" i="1" dirty="0">
              <a:solidFill>
                <a:schemeClr val="accent1">
                  <a:lumMod val="50000"/>
                </a:schemeClr>
              </a:solidFill>
            </a:endParaRPr>
          </a:p>
        </p:txBody>
      </p:sp>
    </p:spTree>
    <p:extLst>
      <p:ext uri="{BB962C8B-B14F-4D97-AF65-F5344CB8AC3E}">
        <p14:creationId xmlns:p14="http://schemas.microsoft.com/office/powerpoint/2010/main" val="4212432375"/>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8" r:id="rId14"/>
    <p:sldLayoutId id="2147483932" r:id="rId15"/>
    <p:sldLayoutId id="2147483933" r:id="rId16"/>
    <p:sldLayoutId id="2147483937" r:id="rId17"/>
    <p:sldLayoutId id="2147483945" r:id="rId18"/>
    <p:sldLayoutId id="2147483951" r:id="rId19"/>
    <p:sldLayoutId id="2147484037" r:id="rId20"/>
    <p:sldLayoutId id="2147484038" r:id="rId21"/>
  </p:sldLayoutIdLst>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hf hd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2 Imagen"/>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8280" y="7916"/>
            <a:ext cx="9132152" cy="3881696"/>
          </a:xfrm>
          <a:prstGeom prst="rect">
            <a:avLst/>
          </a:prstGeom>
        </p:spPr>
      </p:pic>
      <p:pic>
        <p:nvPicPr>
          <p:cNvPr id="10" name="9 Imagen"/>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8993" y="3318223"/>
            <a:ext cx="9132152" cy="2402181"/>
          </a:xfrm>
          <a:prstGeom prst="rect">
            <a:avLst/>
          </a:prstGeom>
        </p:spPr>
      </p:pic>
      <p:pic>
        <p:nvPicPr>
          <p:cNvPr id="5" name="4 Imagen"/>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771800" y="797717"/>
            <a:ext cx="2875779" cy="3721596"/>
          </a:xfrm>
          <a:prstGeom prst="rect">
            <a:avLst/>
          </a:prstGeom>
        </p:spPr>
      </p:pic>
      <p:sp>
        <p:nvSpPr>
          <p:cNvPr id="6" name="Rectangle 7"/>
          <p:cNvSpPr txBox="1">
            <a:spLocks noChangeArrowheads="1"/>
          </p:cNvSpPr>
          <p:nvPr/>
        </p:nvSpPr>
        <p:spPr>
          <a:xfrm>
            <a:off x="2364085" y="4180940"/>
            <a:ext cx="3648075" cy="1008062"/>
          </a:xfrm>
          <a:prstGeom prst="rect">
            <a:avLst/>
          </a:prstGeom>
        </p:spPr>
        <p:txBody>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Narrow" pitchFamily="34" charset="0"/>
              </a:defRPr>
            </a:lvl2pPr>
            <a:lvl3pPr algn="ctr" rtl="0" eaLnBrk="0" fontAlgn="base" hangingPunct="0">
              <a:spcBef>
                <a:spcPct val="0"/>
              </a:spcBef>
              <a:spcAft>
                <a:spcPct val="0"/>
              </a:spcAft>
              <a:defRPr sz="3200" b="1">
                <a:solidFill>
                  <a:schemeClr val="tx2"/>
                </a:solidFill>
                <a:latin typeface="Arial Narrow" pitchFamily="34" charset="0"/>
              </a:defRPr>
            </a:lvl3pPr>
            <a:lvl4pPr algn="ctr" rtl="0" eaLnBrk="0" fontAlgn="base" hangingPunct="0">
              <a:spcBef>
                <a:spcPct val="0"/>
              </a:spcBef>
              <a:spcAft>
                <a:spcPct val="0"/>
              </a:spcAft>
              <a:defRPr sz="3200" b="1">
                <a:solidFill>
                  <a:schemeClr val="tx2"/>
                </a:solidFill>
                <a:latin typeface="Arial Narrow" pitchFamily="34" charset="0"/>
              </a:defRPr>
            </a:lvl4pPr>
            <a:lvl5pPr algn="ctr" rtl="0" eaLnBrk="0" fontAlgn="base" hangingPunct="0">
              <a:spcBef>
                <a:spcPct val="0"/>
              </a:spcBef>
              <a:spcAft>
                <a:spcPct val="0"/>
              </a:spcAft>
              <a:defRPr sz="3200" b="1">
                <a:solidFill>
                  <a:schemeClr val="tx2"/>
                </a:solidFill>
                <a:latin typeface="Arial Narrow" pitchFamily="34" charset="0"/>
              </a:defRPr>
            </a:lvl5pPr>
            <a:lvl6pPr marL="457200" algn="ctr" rtl="0" eaLnBrk="0" fontAlgn="base" hangingPunct="0">
              <a:spcBef>
                <a:spcPct val="0"/>
              </a:spcBef>
              <a:spcAft>
                <a:spcPct val="0"/>
              </a:spcAft>
              <a:defRPr sz="3200" b="1">
                <a:solidFill>
                  <a:schemeClr val="tx2"/>
                </a:solidFill>
                <a:latin typeface="Arial Narrow" pitchFamily="34" charset="0"/>
              </a:defRPr>
            </a:lvl6pPr>
            <a:lvl7pPr marL="914400" algn="ctr" rtl="0" eaLnBrk="0" fontAlgn="base" hangingPunct="0">
              <a:spcBef>
                <a:spcPct val="0"/>
              </a:spcBef>
              <a:spcAft>
                <a:spcPct val="0"/>
              </a:spcAft>
              <a:defRPr sz="3200" b="1">
                <a:solidFill>
                  <a:schemeClr val="tx2"/>
                </a:solidFill>
                <a:latin typeface="Arial Narrow" pitchFamily="34" charset="0"/>
              </a:defRPr>
            </a:lvl7pPr>
            <a:lvl8pPr marL="1371600" algn="ctr" rtl="0" eaLnBrk="0" fontAlgn="base" hangingPunct="0">
              <a:spcBef>
                <a:spcPct val="0"/>
              </a:spcBef>
              <a:spcAft>
                <a:spcPct val="0"/>
              </a:spcAft>
              <a:defRPr sz="3200" b="1">
                <a:solidFill>
                  <a:schemeClr val="tx2"/>
                </a:solidFill>
                <a:latin typeface="Arial Narrow" pitchFamily="34" charset="0"/>
              </a:defRPr>
            </a:lvl8pPr>
            <a:lvl9pPr marL="1828800" algn="ctr" rtl="0" eaLnBrk="0" fontAlgn="base" hangingPunct="0">
              <a:spcBef>
                <a:spcPct val="0"/>
              </a:spcBef>
              <a:spcAft>
                <a:spcPct val="0"/>
              </a:spcAft>
              <a:defRPr sz="3200" b="1">
                <a:solidFill>
                  <a:schemeClr val="tx2"/>
                </a:solidFill>
                <a:latin typeface="Arial Narrow" pitchFamily="34" charset="0"/>
              </a:defRPr>
            </a:lvl9pPr>
          </a:lstStyle>
          <a:p>
            <a:pPr>
              <a:defRPr/>
            </a:pPr>
            <a:r>
              <a:rPr lang="es-CO" sz="2000" b="0" i="1" dirty="0">
                <a:solidFill>
                  <a:schemeClr val="accent1">
                    <a:lumMod val="50000"/>
                  </a:schemeClr>
                </a:solidFill>
              </a:rPr>
              <a:t>Cuentas Claras, </a:t>
            </a:r>
          </a:p>
          <a:p>
            <a:pPr>
              <a:defRPr/>
            </a:pPr>
            <a:r>
              <a:rPr lang="es-CO" sz="2000" b="0" i="1" dirty="0">
                <a:solidFill>
                  <a:schemeClr val="accent1">
                    <a:lumMod val="50000"/>
                  </a:schemeClr>
                </a:solidFill>
              </a:rPr>
              <a:t>Estado Transparente</a:t>
            </a:r>
            <a:endParaRPr lang="es-ES" sz="2000" b="0" i="1" dirty="0">
              <a:solidFill>
                <a:schemeClr val="accent1">
                  <a:lumMod val="50000"/>
                </a:schemeClr>
              </a:solidFill>
            </a:endParaRPr>
          </a:p>
        </p:txBody>
      </p:sp>
    </p:spTree>
    <p:extLst>
      <p:ext uri="{BB962C8B-B14F-4D97-AF65-F5344CB8AC3E}">
        <p14:creationId xmlns:p14="http://schemas.microsoft.com/office/powerpoint/2010/main" val="2844805033"/>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2 Imagen"/>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16907" y="4877"/>
            <a:ext cx="9191365" cy="3906865"/>
          </a:xfrm>
          <a:prstGeom prst="rect">
            <a:avLst/>
          </a:prstGeom>
        </p:spPr>
      </p:pic>
      <p:pic>
        <p:nvPicPr>
          <p:cNvPr id="9" name="9 Imagen"/>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18993" y="3318223"/>
            <a:ext cx="9132152" cy="2402181"/>
          </a:xfrm>
          <a:prstGeom prst="rect">
            <a:avLst/>
          </a:prstGeom>
        </p:spPr>
      </p:pic>
      <p:pic>
        <p:nvPicPr>
          <p:cNvPr id="10" name="4 Imagen"/>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771800" y="797717"/>
            <a:ext cx="2875779" cy="3721596"/>
          </a:xfrm>
          <a:prstGeom prst="rect">
            <a:avLst/>
          </a:prstGeom>
        </p:spPr>
      </p:pic>
      <p:sp>
        <p:nvSpPr>
          <p:cNvPr id="11" name="Rectangle 7"/>
          <p:cNvSpPr txBox="1">
            <a:spLocks noChangeArrowheads="1"/>
          </p:cNvSpPr>
          <p:nvPr/>
        </p:nvSpPr>
        <p:spPr>
          <a:xfrm>
            <a:off x="2364085" y="4180940"/>
            <a:ext cx="3648075" cy="1008062"/>
          </a:xfrm>
          <a:prstGeom prst="rect">
            <a:avLst/>
          </a:prstGeom>
        </p:spPr>
        <p:txBody>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Narrow" pitchFamily="34" charset="0"/>
              </a:defRPr>
            </a:lvl2pPr>
            <a:lvl3pPr algn="ctr" rtl="0" eaLnBrk="0" fontAlgn="base" hangingPunct="0">
              <a:spcBef>
                <a:spcPct val="0"/>
              </a:spcBef>
              <a:spcAft>
                <a:spcPct val="0"/>
              </a:spcAft>
              <a:defRPr sz="3200" b="1">
                <a:solidFill>
                  <a:schemeClr val="tx2"/>
                </a:solidFill>
                <a:latin typeface="Arial Narrow" pitchFamily="34" charset="0"/>
              </a:defRPr>
            </a:lvl3pPr>
            <a:lvl4pPr algn="ctr" rtl="0" eaLnBrk="0" fontAlgn="base" hangingPunct="0">
              <a:spcBef>
                <a:spcPct val="0"/>
              </a:spcBef>
              <a:spcAft>
                <a:spcPct val="0"/>
              </a:spcAft>
              <a:defRPr sz="3200" b="1">
                <a:solidFill>
                  <a:schemeClr val="tx2"/>
                </a:solidFill>
                <a:latin typeface="Arial Narrow" pitchFamily="34" charset="0"/>
              </a:defRPr>
            </a:lvl4pPr>
            <a:lvl5pPr algn="ctr" rtl="0" eaLnBrk="0" fontAlgn="base" hangingPunct="0">
              <a:spcBef>
                <a:spcPct val="0"/>
              </a:spcBef>
              <a:spcAft>
                <a:spcPct val="0"/>
              </a:spcAft>
              <a:defRPr sz="3200" b="1">
                <a:solidFill>
                  <a:schemeClr val="tx2"/>
                </a:solidFill>
                <a:latin typeface="Arial Narrow" pitchFamily="34" charset="0"/>
              </a:defRPr>
            </a:lvl5pPr>
            <a:lvl6pPr marL="457200" algn="ctr" rtl="0" eaLnBrk="0" fontAlgn="base" hangingPunct="0">
              <a:spcBef>
                <a:spcPct val="0"/>
              </a:spcBef>
              <a:spcAft>
                <a:spcPct val="0"/>
              </a:spcAft>
              <a:defRPr sz="3200" b="1">
                <a:solidFill>
                  <a:schemeClr val="tx2"/>
                </a:solidFill>
                <a:latin typeface="Arial Narrow" pitchFamily="34" charset="0"/>
              </a:defRPr>
            </a:lvl6pPr>
            <a:lvl7pPr marL="914400" algn="ctr" rtl="0" eaLnBrk="0" fontAlgn="base" hangingPunct="0">
              <a:spcBef>
                <a:spcPct val="0"/>
              </a:spcBef>
              <a:spcAft>
                <a:spcPct val="0"/>
              </a:spcAft>
              <a:defRPr sz="3200" b="1">
                <a:solidFill>
                  <a:schemeClr val="tx2"/>
                </a:solidFill>
                <a:latin typeface="Arial Narrow" pitchFamily="34" charset="0"/>
              </a:defRPr>
            </a:lvl7pPr>
            <a:lvl8pPr marL="1371600" algn="ctr" rtl="0" eaLnBrk="0" fontAlgn="base" hangingPunct="0">
              <a:spcBef>
                <a:spcPct val="0"/>
              </a:spcBef>
              <a:spcAft>
                <a:spcPct val="0"/>
              </a:spcAft>
              <a:defRPr sz="3200" b="1">
                <a:solidFill>
                  <a:schemeClr val="tx2"/>
                </a:solidFill>
                <a:latin typeface="Arial Narrow" pitchFamily="34" charset="0"/>
              </a:defRPr>
            </a:lvl8pPr>
            <a:lvl9pPr marL="1828800" algn="ctr" rtl="0" eaLnBrk="0" fontAlgn="base" hangingPunct="0">
              <a:spcBef>
                <a:spcPct val="0"/>
              </a:spcBef>
              <a:spcAft>
                <a:spcPct val="0"/>
              </a:spcAft>
              <a:defRPr sz="3200" b="1">
                <a:solidFill>
                  <a:schemeClr val="tx2"/>
                </a:solidFill>
                <a:latin typeface="Arial Narrow" pitchFamily="34" charset="0"/>
              </a:defRPr>
            </a:lvl9pPr>
          </a:lstStyle>
          <a:p>
            <a:pPr>
              <a:defRPr/>
            </a:pPr>
            <a:r>
              <a:rPr lang="es-CO" sz="2000" b="0" i="1" dirty="0">
                <a:solidFill>
                  <a:schemeClr val="accent1">
                    <a:lumMod val="50000"/>
                  </a:schemeClr>
                </a:solidFill>
              </a:rPr>
              <a:t>Cuentas Claras, </a:t>
            </a:r>
          </a:p>
          <a:p>
            <a:pPr>
              <a:defRPr/>
            </a:pPr>
            <a:r>
              <a:rPr lang="es-CO" sz="2000" b="0" i="1" dirty="0">
                <a:solidFill>
                  <a:schemeClr val="accent1">
                    <a:lumMod val="50000"/>
                  </a:schemeClr>
                </a:solidFill>
              </a:rPr>
              <a:t>Estado Transparente</a:t>
            </a:r>
            <a:endParaRPr lang="es-ES" sz="2000" b="0" i="1" dirty="0">
              <a:solidFill>
                <a:schemeClr val="accent1">
                  <a:lumMod val="50000"/>
                </a:schemeClr>
              </a:solidFill>
            </a:endParaRPr>
          </a:p>
        </p:txBody>
      </p:sp>
    </p:spTree>
    <p:extLst>
      <p:ext uri="{BB962C8B-B14F-4D97-AF65-F5344CB8AC3E}">
        <p14:creationId xmlns:p14="http://schemas.microsoft.com/office/powerpoint/2010/main" val="253902515"/>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3" r:id="rId14"/>
    <p:sldLayoutId id="2147483987" r:id="rId15"/>
    <p:sldLayoutId id="2147483991" r:id="rId16"/>
    <p:sldLayoutId id="2147484000" r:id="rId17"/>
    <p:sldLayoutId id="2147484006" r:id="rId18"/>
  </p:sldLayoutIdLst>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hf hd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2 Imagen"/>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280" y="7916"/>
            <a:ext cx="9132152" cy="3881696"/>
          </a:xfrm>
          <a:prstGeom prst="rect">
            <a:avLst/>
          </a:prstGeom>
        </p:spPr>
      </p:pic>
      <p:pic>
        <p:nvPicPr>
          <p:cNvPr id="10" name="9 Imagen"/>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8993" y="3318223"/>
            <a:ext cx="9132152" cy="2402181"/>
          </a:xfrm>
          <a:prstGeom prst="rect">
            <a:avLst/>
          </a:prstGeom>
        </p:spPr>
      </p:pic>
      <p:pic>
        <p:nvPicPr>
          <p:cNvPr id="5" name="4 Imagen"/>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771800" y="797717"/>
            <a:ext cx="2875779" cy="3721596"/>
          </a:xfrm>
          <a:prstGeom prst="rect">
            <a:avLst/>
          </a:prstGeom>
        </p:spPr>
      </p:pic>
      <p:sp>
        <p:nvSpPr>
          <p:cNvPr id="6" name="Rectangle 7"/>
          <p:cNvSpPr txBox="1">
            <a:spLocks noChangeArrowheads="1"/>
          </p:cNvSpPr>
          <p:nvPr/>
        </p:nvSpPr>
        <p:spPr>
          <a:xfrm>
            <a:off x="2364085" y="4180940"/>
            <a:ext cx="3648075" cy="1008062"/>
          </a:xfrm>
          <a:prstGeom prst="rect">
            <a:avLst/>
          </a:prstGeom>
        </p:spPr>
        <p:txBody>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Narrow" pitchFamily="34" charset="0"/>
              </a:defRPr>
            </a:lvl2pPr>
            <a:lvl3pPr algn="ctr" rtl="0" eaLnBrk="0" fontAlgn="base" hangingPunct="0">
              <a:spcBef>
                <a:spcPct val="0"/>
              </a:spcBef>
              <a:spcAft>
                <a:spcPct val="0"/>
              </a:spcAft>
              <a:defRPr sz="3200" b="1">
                <a:solidFill>
                  <a:schemeClr val="tx2"/>
                </a:solidFill>
                <a:latin typeface="Arial Narrow" pitchFamily="34" charset="0"/>
              </a:defRPr>
            </a:lvl3pPr>
            <a:lvl4pPr algn="ctr" rtl="0" eaLnBrk="0" fontAlgn="base" hangingPunct="0">
              <a:spcBef>
                <a:spcPct val="0"/>
              </a:spcBef>
              <a:spcAft>
                <a:spcPct val="0"/>
              </a:spcAft>
              <a:defRPr sz="3200" b="1">
                <a:solidFill>
                  <a:schemeClr val="tx2"/>
                </a:solidFill>
                <a:latin typeface="Arial Narrow" pitchFamily="34" charset="0"/>
              </a:defRPr>
            </a:lvl4pPr>
            <a:lvl5pPr algn="ctr" rtl="0" eaLnBrk="0" fontAlgn="base" hangingPunct="0">
              <a:spcBef>
                <a:spcPct val="0"/>
              </a:spcBef>
              <a:spcAft>
                <a:spcPct val="0"/>
              </a:spcAft>
              <a:defRPr sz="3200" b="1">
                <a:solidFill>
                  <a:schemeClr val="tx2"/>
                </a:solidFill>
                <a:latin typeface="Arial Narrow" pitchFamily="34" charset="0"/>
              </a:defRPr>
            </a:lvl5pPr>
            <a:lvl6pPr marL="457200" algn="ctr" rtl="0" eaLnBrk="0" fontAlgn="base" hangingPunct="0">
              <a:spcBef>
                <a:spcPct val="0"/>
              </a:spcBef>
              <a:spcAft>
                <a:spcPct val="0"/>
              </a:spcAft>
              <a:defRPr sz="3200" b="1">
                <a:solidFill>
                  <a:schemeClr val="tx2"/>
                </a:solidFill>
                <a:latin typeface="Arial Narrow" pitchFamily="34" charset="0"/>
              </a:defRPr>
            </a:lvl6pPr>
            <a:lvl7pPr marL="914400" algn="ctr" rtl="0" eaLnBrk="0" fontAlgn="base" hangingPunct="0">
              <a:spcBef>
                <a:spcPct val="0"/>
              </a:spcBef>
              <a:spcAft>
                <a:spcPct val="0"/>
              </a:spcAft>
              <a:defRPr sz="3200" b="1">
                <a:solidFill>
                  <a:schemeClr val="tx2"/>
                </a:solidFill>
                <a:latin typeface="Arial Narrow" pitchFamily="34" charset="0"/>
              </a:defRPr>
            </a:lvl7pPr>
            <a:lvl8pPr marL="1371600" algn="ctr" rtl="0" eaLnBrk="0" fontAlgn="base" hangingPunct="0">
              <a:spcBef>
                <a:spcPct val="0"/>
              </a:spcBef>
              <a:spcAft>
                <a:spcPct val="0"/>
              </a:spcAft>
              <a:defRPr sz="3200" b="1">
                <a:solidFill>
                  <a:schemeClr val="tx2"/>
                </a:solidFill>
                <a:latin typeface="Arial Narrow" pitchFamily="34" charset="0"/>
              </a:defRPr>
            </a:lvl8pPr>
            <a:lvl9pPr marL="1828800" algn="ctr" rtl="0" eaLnBrk="0" fontAlgn="base" hangingPunct="0">
              <a:spcBef>
                <a:spcPct val="0"/>
              </a:spcBef>
              <a:spcAft>
                <a:spcPct val="0"/>
              </a:spcAft>
              <a:defRPr sz="3200" b="1">
                <a:solidFill>
                  <a:schemeClr val="tx2"/>
                </a:solidFill>
                <a:latin typeface="Arial Narrow" pitchFamily="34" charset="0"/>
              </a:defRPr>
            </a:lvl9pPr>
          </a:lstStyle>
          <a:p>
            <a:pPr>
              <a:defRPr/>
            </a:pPr>
            <a:r>
              <a:rPr lang="es-CO" sz="2000" b="0" i="1" dirty="0">
                <a:solidFill>
                  <a:schemeClr val="accent1">
                    <a:lumMod val="50000"/>
                  </a:schemeClr>
                </a:solidFill>
              </a:rPr>
              <a:t>Cuentas Claras, </a:t>
            </a:r>
          </a:p>
          <a:p>
            <a:pPr>
              <a:defRPr/>
            </a:pPr>
            <a:r>
              <a:rPr lang="es-CO" sz="2000" b="0" i="1" dirty="0">
                <a:solidFill>
                  <a:schemeClr val="accent1">
                    <a:lumMod val="50000"/>
                  </a:schemeClr>
                </a:solidFill>
              </a:rPr>
              <a:t>Estado Transparente</a:t>
            </a:r>
            <a:endParaRPr lang="es-ES" sz="2000" b="0" i="1" dirty="0">
              <a:solidFill>
                <a:schemeClr val="accent1">
                  <a:lumMod val="50000"/>
                </a:schemeClr>
              </a:solidFill>
            </a:endParaRPr>
          </a:p>
        </p:txBody>
      </p:sp>
    </p:spTree>
    <p:extLst>
      <p:ext uri="{BB962C8B-B14F-4D97-AF65-F5344CB8AC3E}">
        <p14:creationId xmlns:p14="http://schemas.microsoft.com/office/powerpoint/2010/main" val="3582475691"/>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2 Imagen"/>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280" y="7916"/>
            <a:ext cx="9132152" cy="3881696"/>
          </a:xfrm>
          <a:prstGeom prst="rect">
            <a:avLst/>
          </a:prstGeom>
        </p:spPr>
      </p:pic>
      <p:pic>
        <p:nvPicPr>
          <p:cNvPr id="10" name="9 Imagen"/>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8993" y="3318223"/>
            <a:ext cx="9132152" cy="2402181"/>
          </a:xfrm>
          <a:prstGeom prst="rect">
            <a:avLst/>
          </a:prstGeom>
        </p:spPr>
      </p:pic>
      <p:pic>
        <p:nvPicPr>
          <p:cNvPr id="5" name="4 Imagen"/>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771800" y="797717"/>
            <a:ext cx="2875779" cy="3721596"/>
          </a:xfrm>
          <a:prstGeom prst="rect">
            <a:avLst/>
          </a:prstGeom>
        </p:spPr>
      </p:pic>
      <p:sp>
        <p:nvSpPr>
          <p:cNvPr id="6" name="Rectangle 7"/>
          <p:cNvSpPr txBox="1">
            <a:spLocks noChangeArrowheads="1"/>
          </p:cNvSpPr>
          <p:nvPr/>
        </p:nvSpPr>
        <p:spPr>
          <a:xfrm>
            <a:off x="2364085" y="4180940"/>
            <a:ext cx="3648075" cy="1008062"/>
          </a:xfrm>
          <a:prstGeom prst="rect">
            <a:avLst/>
          </a:prstGeom>
        </p:spPr>
        <p:txBody>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Narrow" pitchFamily="34" charset="0"/>
              </a:defRPr>
            </a:lvl2pPr>
            <a:lvl3pPr algn="ctr" rtl="0" eaLnBrk="0" fontAlgn="base" hangingPunct="0">
              <a:spcBef>
                <a:spcPct val="0"/>
              </a:spcBef>
              <a:spcAft>
                <a:spcPct val="0"/>
              </a:spcAft>
              <a:defRPr sz="3200" b="1">
                <a:solidFill>
                  <a:schemeClr val="tx2"/>
                </a:solidFill>
                <a:latin typeface="Arial Narrow" pitchFamily="34" charset="0"/>
              </a:defRPr>
            </a:lvl3pPr>
            <a:lvl4pPr algn="ctr" rtl="0" eaLnBrk="0" fontAlgn="base" hangingPunct="0">
              <a:spcBef>
                <a:spcPct val="0"/>
              </a:spcBef>
              <a:spcAft>
                <a:spcPct val="0"/>
              </a:spcAft>
              <a:defRPr sz="3200" b="1">
                <a:solidFill>
                  <a:schemeClr val="tx2"/>
                </a:solidFill>
                <a:latin typeface="Arial Narrow" pitchFamily="34" charset="0"/>
              </a:defRPr>
            </a:lvl4pPr>
            <a:lvl5pPr algn="ctr" rtl="0" eaLnBrk="0" fontAlgn="base" hangingPunct="0">
              <a:spcBef>
                <a:spcPct val="0"/>
              </a:spcBef>
              <a:spcAft>
                <a:spcPct val="0"/>
              </a:spcAft>
              <a:defRPr sz="3200" b="1">
                <a:solidFill>
                  <a:schemeClr val="tx2"/>
                </a:solidFill>
                <a:latin typeface="Arial Narrow" pitchFamily="34" charset="0"/>
              </a:defRPr>
            </a:lvl5pPr>
            <a:lvl6pPr marL="457200" algn="ctr" rtl="0" eaLnBrk="0" fontAlgn="base" hangingPunct="0">
              <a:spcBef>
                <a:spcPct val="0"/>
              </a:spcBef>
              <a:spcAft>
                <a:spcPct val="0"/>
              </a:spcAft>
              <a:defRPr sz="3200" b="1">
                <a:solidFill>
                  <a:schemeClr val="tx2"/>
                </a:solidFill>
                <a:latin typeface="Arial Narrow" pitchFamily="34" charset="0"/>
              </a:defRPr>
            </a:lvl6pPr>
            <a:lvl7pPr marL="914400" algn="ctr" rtl="0" eaLnBrk="0" fontAlgn="base" hangingPunct="0">
              <a:spcBef>
                <a:spcPct val="0"/>
              </a:spcBef>
              <a:spcAft>
                <a:spcPct val="0"/>
              </a:spcAft>
              <a:defRPr sz="3200" b="1">
                <a:solidFill>
                  <a:schemeClr val="tx2"/>
                </a:solidFill>
                <a:latin typeface="Arial Narrow" pitchFamily="34" charset="0"/>
              </a:defRPr>
            </a:lvl7pPr>
            <a:lvl8pPr marL="1371600" algn="ctr" rtl="0" eaLnBrk="0" fontAlgn="base" hangingPunct="0">
              <a:spcBef>
                <a:spcPct val="0"/>
              </a:spcBef>
              <a:spcAft>
                <a:spcPct val="0"/>
              </a:spcAft>
              <a:defRPr sz="3200" b="1">
                <a:solidFill>
                  <a:schemeClr val="tx2"/>
                </a:solidFill>
                <a:latin typeface="Arial Narrow" pitchFamily="34" charset="0"/>
              </a:defRPr>
            </a:lvl8pPr>
            <a:lvl9pPr marL="1828800" algn="ctr" rtl="0" eaLnBrk="0" fontAlgn="base" hangingPunct="0">
              <a:spcBef>
                <a:spcPct val="0"/>
              </a:spcBef>
              <a:spcAft>
                <a:spcPct val="0"/>
              </a:spcAft>
              <a:defRPr sz="3200" b="1">
                <a:solidFill>
                  <a:schemeClr val="tx2"/>
                </a:solidFill>
                <a:latin typeface="Arial Narrow" pitchFamily="34" charset="0"/>
              </a:defRPr>
            </a:lvl9pPr>
          </a:lstStyle>
          <a:p>
            <a:pPr>
              <a:defRPr/>
            </a:pPr>
            <a:r>
              <a:rPr lang="es-CO" sz="2000" b="0" i="1" dirty="0">
                <a:solidFill>
                  <a:srgbClr val="00CC99">
                    <a:lumMod val="50000"/>
                  </a:srgbClr>
                </a:solidFill>
              </a:rPr>
              <a:t>Cuentas Claras, </a:t>
            </a:r>
          </a:p>
          <a:p>
            <a:pPr>
              <a:defRPr/>
            </a:pPr>
            <a:r>
              <a:rPr lang="es-CO" sz="2000" b="0" i="1" dirty="0">
                <a:solidFill>
                  <a:srgbClr val="00CC99">
                    <a:lumMod val="50000"/>
                  </a:srgbClr>
                </a:solidFill>
              </a:rPr>
              <a:t>Estado Transparente</a:t>
            </a:r>
            <a:endParaRPr lang="es-ES" sz="2000" b="0" i="1" dirty="0">
              <a:solidFill>
                <a:srgbClr val="00CC99">
                  <a:lumMod val="50000"/>
                </a:srgbClr>
              </a:solidFill>
            </a:endParaRPr>
          </a:p>
        </p:txBody>
      </p:sp>
    </p:spTree>
    <p:extLst>
      <p:ext uri="{BB962C8B-B14F-4D97-AF65-F5344CB8AC3E}">
        <p14:creationId xmlns:p14="http://schemas.microsoft.com/office/powerpoint/2010/main" val="141719607"/>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89.xml"/><Relationship Id="rId4" Type="http://schemas.openxmlformats.org/officeDocument/2006/relationships/chart" Target="../charts/chart8.xml"/></Relationships>
</file>

<file path=ppt/slides/_rels/slide1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6.xml"/><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4.xml"/><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5.xml"/><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6.xml"/><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hyperlink" Target="file:///\\pathfinder\Planeacion\SGC\2011\GESTION%20DE%20TECNOLOGIAS%20DE%20INFORMACION" TargetMode="External"/><Relationship Id="rId13" Type="http://schemas.openxmlformats.org/officeDocument/2006/relationships/hyperlink" Target="file:///\\pathfinder\Planeacion\SGC\2011\NORMALIZACION%20Y%20CULTURIZACION%20CONTABLE" TargetMode="External"/><Relationship Id="rId3" Type="http://schemas.openxmlformats.org/officeDocument/2006/relationships/hyperlink" Target="file:///\\pathfinder\Planeacion\SGC\2011\PLANEACION%20ESTRATEGICA%20Y%20OPERATIVA" TargetMode="External"/><Relationship Id="rId7" Type="http://schemas.openxmlformats.org/officeDocument/2006/relationships/hyperlink" Target="file:///\\pathfinder\Planeacion\SGC\2011\GESTION%20DE%20RECURSOS%20FINANCIEROS" TargetMode="External"/><Relationship Id="rId12" Type="http://schemas.openxmlformats.org/officeDocument/2006/relationships/hyperlink" Target="file:///\\pathfinder\Planeacion\SGC\2011\CENTRALIZACION"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hyperlink" Target="file:///\\pathfinder\Planeacion\SGC\2011\GESTION%20ADMINISTRATIVA" TargetMode="External"/><Relationship Id="rId11" Type="http://schemas.openxmlformats.org/officeDocument/2006/relationships/hyperlink" Target="file:///\\pathfinder\Planeacion\SGC\2011\CONSOLIDACION%20Y%20PRODUCCION%20DE%20INFORMES" TargetMode="External"/><Relationship Id="rId5" Type="http://schemas.openxmlformats.org/officeDocument/2006/relationships/hyperlink" Target="file:///\\pathfinder\Planeacion\SGC\2011\GESTION%20HUMANA%20Y%20AMBIENTAL" TargetMode="External"/><Relationship Id="rId10" Type="http://schemas.openxmlformats.org/officeDocument/2006/relationships/hyperlink" Target="file:///\\pathfinder\Planeacion\SGC\2011\CONTROL%20Y%20EVALUACION" TargetMode="External"/><Relationship Id="rId4" Type="http://schemas.openxmlformats.org/officeDocument/2006/relationships/hyperlink" Target="file:///\\pathfinder\Planeacion\SGC\2011\COMUNICACION%20PUBLICA" TargetMode="External"/><Relationship Id="rId9" Type="http://schemas.openxmlformats.org/officeDocument/2006/relationships/hyperlink" Target="file:///\\pathfinder\Planeacion\SGC\2011\GESTION%20JURIDICA"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chart" Target="../charts/char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4.xml"/><Relationship Id="rId5" Type="http://schemas.openxmlformats.org/officeDocument/2006/relationships/image" Target="../media/image31.gif"/><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7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0.xml"/><Relationship Id="rId1" Type="http://schemas.openxmlformats.org/officeDocument/2006/relationships/slideLayout" Target="../slideLayouts/slideLayout48.xml"/><Relationship Id="rId4" Type="http://schemas.openxmlformats.org/officeDocument/2006/relationships/chart" Target="../charts/chart16.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5.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48.xml"/><Relationship Id="rId5" Type="http://schemas.openxmlformats.org/officeDocument/2006/relationships/image" Target="../media/image51.jpeg"/><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5.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72.xml"/><Relationship Id="rId4" Type="http://schemas.openxmlformats.org/officeDocument/2006/relationships/image" Target="../media/image54.emf"/></Relationships>
</file>

<file path=ppt/slides/_rels/slide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51.xml"/><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3.xml"/><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54.xml"/><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5.xml"/><Relationship Id="rId1" Type="http://schemas.openxmlformats.org/officeDocument/2006/relationships/slideLayout" Target="../slideLayouts/slideLayout79.xml"/><Relationship Id="rId4" Type="http://schemas.openxmlformats.org/officeDocument/2006/relationships/image" Target="../media/image59.emf"/></Relationships>
</file>

<file path=ppt/slides/_rels/slide5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5.png"/><Relationship Id="rId4"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5.png"/><Relationship Id="rId4"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image" Target="../media/image69.e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5.png"/><Relationship Id="rId4"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9.xml"/><Relationship Id="rId1" Type="http://schemas.openxmlformats.org/officeDocument/2006/relationships/slideLayout" Target="../slideLayouts/slideLayout2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6.xml"/><Relationship Id="rId1" Type="http://schemas.openxmlformats.org/officeDocument/2006/relationships/slideLayout" Target="../slideLayouts/slideLayout5.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077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4355976" y="2171582"/>
            <a:ext cx="4608512" cy="1117966"/>
          </a:xfrm>
        </p:spPr>
        <p:txBody>
          <a:bodyPr/>
          <a:lstStyle/>
          <a:p>
            <a:pPr algn="ctr"/>
            <a:r>
              <a:rPr lang="es-ES" sz="3600" dirty="0"/>
              <a:t>EJECUCIÓN PRESUPUESTAL</a:t>
            </a:r>
          </a:p>
        </p:txBody>
      </p:sp>
      <p:pic>
        <p:nvPicPr>
          <p:cNvPr id="4" name="SmartArt Placeholder 4"/>
          <p:cNvPicPr>
            <a:picLocks noChangeAspect="1"/>
          </p:cNvPicPr>
          <p:nvPr/>
        </p:nvPicPr>
        <p:blipFill>
          <a:blip r:embed="rId3"/>
          <a:stretch>
            <a:fillRect/>
          </a:stretch>
        </p:blipFill>
        <p:spPr>
          <a:xfrm>
            <a:off x="539552" y="1705372"/>
            <a:ext cx="3744666" cy="2394317"/>
          </a:xfrm>
          <a:prstGeom prst="rect">
            <a:avLst/>
          </a:prstGeom>
        </p:spPr>
      </p:pic>
    </p:spTree>
    <p:extLst>
      <p:ext uri="{BB962C8B-B14F-4D97-AF65-F5344CB8AC3E}">
        <p14:creationId xmlns:p14="http://schemas.microsoft.com/office/powerpoint/2010/main" val="11669119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ctrTitle"/>
          </p:nvPr>
        </p:nvSpPr>
        <p:spPr>
          <a:xfrm>
            <a:off x="0" y="290"/>
            <a:ext cx="9144000" cy="1129018"/>
          </a:xfrm>
        </p:spPr>
        <p:txBody>
          <a:bodyPr/>
          <a:lstStyle/>
          <a:p>
            <a:pPr algn="ctr"/>
            <a:r>
              <a:rPr lang="es-ES" sz="3600" dirty="0"/>
              <a:t>EJECUCIÓN  PRESUPUESTAL  2015 </a:t>
            </a:r>
            <a:br>
              <a:rPr lang="es-ES" sz="3600" dirty="0"/>
            </a:br>
            <a:r>
              <a:rPr lang="es-ES" sz="2400" dirty="0"/>
              <a:t>($Millones de pesos)</a:t>
            </a:r>
          </a:p>
        </p:txBody>
      </p:sp>
      <p:graphicFrame>
        <p:nvGraphicFramePr>
          <p:cNvPr id="4" name="Gráfico 3"/>
          <p:cNvGraphicFramePr/>
          <p:nvPr>
            <p:extLst>
              <p:ext uri="{D42A27DB-BD31-4B8C-83A1-F6EECF244321}">
                <p14:modId xmlns:p14="http://schemas.microsoft.com/office/powerpoint/2010/main" val="435981674"/>
              </p:ext>
            </p:extLst>
          </p:nvPr>
        </p:nvGraphicFramePr>
        <p:xfrm>
          <a:off x="-481205" y="1619024"/>
          <a:ext cx="5760640" cy="41442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áfico 3"/>
          <p:cNvGraphicFramePr/>
          <p:nvPr>
            <p:extLst>
              <p:ext uri="{D42A27DB-BD31-4B8C-83A1-F6EECF244321}">
                <p14:modId xmlns:p14="http://schemas.microsoft.com/office/powerpoint/2010/main" val="2903764810"/>
              </p:ext>
            </p:extLst>
          </p:nvPr>
        </p:nvGraphicFramePr>
        <p:xfrm>
          <a:off x="3939983" y="1310510"/>
          <a:ext cx="5256584" cy="4404490"/>
        </p:xfrm>
        <a:graphic>
          <a:graphicData uri="http://schemas.openxmlformats.org/drawingml/2006/chart">
            <c:chart xmlns:c="http://schemas.openxmlformats.org/drawingml/2006/chart" xmlns:r="http://schemas.openxmlformats.org/officeDocument/2006/relationships" r:id="rId4"/>
          </a:graphicData>
        </a:graphic>
      </p:graphicFrame>
      <p:sp>
        <p:nvSpPr>
          <p:cNvPr id="2" name="1 CuadroTexto"/>
          <p:cNvSpPr txBox="1"/>
          <p:nvPr/>
        </p:nvSpPr>
        <p:spPr>
          <a:xfrm>
            <a:off x="1547664" y="1172748"/>
            <a:ext cx="1909433" cy="400110"/>
          </a:xfrm>
          <a:prstGeom prst="rect">
            <a:avLst/>
          </a:prstGeom>
          <a:noFill/>
        </p:spPr>
        <p:txBody>
          <a:bodyPr wrap="none" rtlCol="0">
            <a:spAutoFit/>
          </a:bodyPr>
          <a:lstStyle/>
          <a:p>
            <a:r>
              <a:rPr lang="es-CO" sz="2000" b="1" dirty="0">
                <a:latin typeface="+mn-lt"/>
              </a:rPr>
              <a:t>Funcionamiento</a:t>
            </a:r>
          </a:p>
        </p:txBody>
      </p:sp>
      <p:sp>
        <p:nvSpPr>
          <p:cNvPr id="6" name="5 CuadroTexto"/>
          <p:cNvSpPr txBox="1"/>
          <p:nvPr/>
        </p:nvSpPr>
        <p:spPr>
          <a:xfrm>
            <a:off x="5974935" y="1161246"/>
            <a:ext cx="1166153" cy="400110"/>
          </a:xfrm>
          <a:prstGeom prst="rect">
            <a:avLst/>
          </a:prstGeom>
          <a:noFill/>
        </p:spPr>
        <p:txBody>
          <a:bodyPr wrap="none" rtlCol="0">
            <a:spAutoFit/>
          </a:bodyPr>
          <a:lstStyle/>
          <a:p>
            <a:r>
              <a:rPr lang="es-CO" sz="2000" b="1" dirty="0">
                <a:latin typeface="+mn-lt"/>
              </a:rPr>
              <a:t>Inversión</a:t>
            </a:r>
          </a:p>
        </p:txBody>
      </p:sp>
    </p:spTree>
    <p:extLst>
      <p:ext uri="{BB962C8B-B14F-4D97-AF65-F5344CB8AC3E}">
        <p14:creationId xmlns:p14="http://schemas.microsoft.com/office/powerpoint/2010/main" val="410323399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ctrTitle"/>
          </p:nvPr>
        </p:nvSpPr>
        <p:spPr>
          <a:xfrm>
            <a:off x="0" y="-89647"/>
            <a:ext cx="9144000" cy="1218955"/>
          </a:xfrm>
        </p:spPr>
        <p:txBody>
          <a:bodyPr/>
          <a:lstStyle/>
          <a:p>
            <a:pPr algn="ctr"/>
            <a:r>
              <a:rPr lang="es-ES" sz="3600" dirty="0"/>
              <a:t>EJECUCIÓN PRESUPUESTO DE INVERSIÓN  DESAGREGADO 2015 </a:t>
            </a:r>
            <a:r>
              <a:rPr lang="es-ES" sz="2400" dirty="0"/>
              <a:t>($Millones de pesos)</a:t>
            </a:r>
          </a:p>
        </p:txBody>
      </p:sp>
      <p:graphicFrame>
        <p:nvGraphicFramePr>
          <p:cNvPr id="6" name="Gráfico 5"/>
          <p:cNvGraphicFramePr/>
          <p:nvPr>
            <p:extLst>
              <p:ext uri="{D42A27DB-BD31-4B8C-83A1-F6EECF244321}">
                <p14:modId xmlns:p14="http://schemas.microsoft.com/office/powerpoint/2010/main" val="157131028"/>
              </p:ext>
            </p:extLst>
          </p:nvPr>
        </p:nvGraphicFramePr>
        <p:xfrm>
          <a:off x="1259632" y="1129308"/>
          <a:ext cx="6408712" cy="4320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6177659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499992" y="2171582"/>
            <a:ext cx="4464496" cy="1089771"/>
          </a:xfrm>
        </p:spPr>
        <p:txBody>
          <a:bodyPr/>
          <a:lstStyle/>
          <a:p>
            <a:pPr algn="ctr"/>
            <a:r>
              <a:rPr lang="es-ES" sz="3600" dirty="0"/>
              <a:t>CUMPLIMIENTO DE METAS 2015</a:t>
            </a:r>
          </a:p>
        </p:txBody>
      </p:sp>
      <p:pic>
        <p:nvPicPr>
          <p:cNvPr id="3" name="Picture 2"/>
          <p:cNvPicPr>
            <a:picLocks noChangeAspect="1"/>
          </p:cNvPicPr>
          <p:nvPr/>
        </p:nvPicPr>
        <p:blipFill>
          <a:blip r:embed="rId3"/>
          <a:stretch>
            <a:fillRect/>
          </a:stretch>
        </p:blipFill>
        <p:spPr>
          <a:xfrm>
            <a:off x="1187624" y="1345332"/>
            <a:ext cx="2376264" cy="3172435"/>
          </a:xfrm>
          <a:prstGeom prst="rect">
            <a:avLst/>
          </a:prstGeom>
        </p:spPr>
      </p:pic>
    </p:spTree>
    <p:extLst>
      <p:ext uri="{BB962C8B-B14F-4D97-AF65-F5344CB8AC3E}">
        <p14:creationId xmlns:p14="http://schemas.microsoft.com/office/powerpoint/2010/main" val="1647744632"/>
      </p:ext>
    </p:extLst>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3"/>
          <p:cNvGraphicFramePr/>
          <p:nvPr/>
        </p:nvGraphicFramePr>
        <p:xfrm>
          <a:off x="233772" y="985292"/>
          <a:ext cx="8802724" cy="4717050"/>
        </p:xfrm>
        <a:graphic>
          <a:graphicData uri="http://schemas.openxmlformats.org/drawingml/2006/chart">
            <c:chart xmlns:c="http://schemas.openxmlformats.org/drawingml/2006/chart" xmlns:r="http://schemas.openxmlformats.org/officeDocument/2006/relationships" r:id="rId3"/>
          </a:graphicData>
        </a:graphic>
      </p:graphicFrame>
      <p:sp>
        <p:nvSpPr>
          <p:cNvPr id="7" name="Título 2"/>
          <p:cNvSpPr>
            <a:spLocks noGrp="1"/>
          </p:cNvSpPr>
          <p:nvPr>
            <p:ph type="ctrTitle"/>
          </p:nvPr>
        </p:nvSpPr>
        <p:spPr>
          <a:xfrm>
            <a:off x="0" y="-94828"/>
            <a:ext cx="9036496" cy="1079569"/>
          </a:xfrm>
        </p:spPr>
        <p:txBody>
          <a:bodyPr/>
          <a:lstStyle/>
          <a:p>
            <a:pPr algn="ctr"/>
            <a:r>
              <a:rPr lang="es-ES" sz="3500" dirty="0"/>
              <a:t>PROGRAMAS Y PROYECTOS  PARA LA</a:t>
            </a:r>
            <a:br>
              <a:rPr lang="es-ES" sz="3500" dirty="0"/>
            </a:br>
            <a:r>
              <a:rPr lang="es-ES" sz="3500" dirty="0"/>
              <a:t>VIGENCIA 2015</a:t>
            </a:r>
          </a:p>
        </p:txBody>
      </p:sp>
    </p:spTree>
    <p:extLst>
      <p:ext uri="{BB962C8B-B14F-4D97-AF65-F5344CB8AC3E}">
        <p14:creationId xmlns:p14="http://schemas.microsoft.com/office/powerpoint/2010/main" val="2046718957"/>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ctrTitle"/>
          </p:nvPr>
        </p:nvSpPr>
        <p:spPr>
          <a:xfrm>
            <a:off x="0" y="49188"/>
            <a:ext cx="9144000" cy="1680186"/>
          </a:xfrm>
        </p:spPr>
        <p:txBody>
          <a:bodyPr/>
          <a:lstStyle/>
          <a:p>
            <a:pPr algn="ctr"/>
            <a:r>
              <a:rPr lang="es-ES" sz="3000" dirty="0"/>
              <a:t>COMPARATIVO EJECUCIÓN PRESUPUESTO INVERSIÓN</a:t>
            </a:r>
            <a:br>
              <a:rPr lang="es-ES" sz="3000" dirty="0"/>
            </a:br>
            <a:r>
              <a:rPr lang="es-ES" sz="3000" dirty="0"/>
              <a:t>2014 - 2015 ( % )</a:t>
            </a:r>
          </a:p>
        </p:txBody>
      </p:sp>
      <p:graphicFrame>
        <p:nvGraphicFramePr>
          <p:cNvPr id="4" name="Gráfico 3"/>
          <p:cNvGraphicFramePr/>
          <p:nvPr/>
        </p:nvGraphicFramePr>
        <p:xfrm>
          <a:off x="1524000" y="1201316"/>
          <a:ext cx="6096000" cy="406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áfico 3"/>
          <p:cNvGraphicFramePr/>
          <p:nvPr>
            <p:extLst>
              <p:ext uri="{D42A27DB-BD31-4B8C-83A1-F6EECF244321}">
                <p14:modId xmlns:p14="http://schemas.microsoft.com/office/powerpoint/2010/main" val="3036020952"/>
              </p:ext>
            </p:extLst>
          </p:nvPr>
        </p:nvGraphicFramePr>
        <p:xfrm>
          <a:off x="107504" y="1201316"/>
          <a:ext cx="8928992" cy="45136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8576180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677469">
            <a:off x="395602" y="1663266"/>
            <a:ext cx="3877694" cy="3213995"/>
          </a:xfrm>
          <a:prstGeom prst="rect">
            <a:avLst/>
          </a:prstGeom>
        </p:spPr>
      </p:pic>
      <p:sp>
        <p:nvSpPr>
          <p:cNvPr id="3" name="Título 3"/>
          <p:cNvSpPr>
            <a:spLocks noGrp="1"/>
          </p:cNvSpPr>
          <p:nvPr>
            <p:ph type="ctrTitle"/>
          </p:nvPr>
        </p:nvSpPr>
        <p:spPr/>
        <p:txBody>
          <a:bodyPr/>
          <a:lstStyle/>
          <a:p>
            <a:pPr algn="ctr"/>
            <a:r>
              <a:rPr lang="es-ES" sz="3600" dirty="0"/>
              <a:t>ESTADOS FINANCIEROS 2015</a:t>
            </a:r>
          </a:p>
        </p:txBody>
      </p:sp>
    </p:spTree>
    <p:extLst>
      <p:ext uri="{BB962C8B-B14F-4D97-AF65-F5344CB8AC3E}">
        <p14:creationId xmlns:p14="http://schemas.microsoft.com/office/powerpoint/2010/main" val="2068415056"/>
      </p:ext>
    </p:extLst>
  </p:cSld>
  <p:clrMapOvr>
    <a:masterClrMapping/>
  </p:clrMapOvr>
  <p:transition spd="slow">
    <p:wheel spokes="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4 Título"/>
          <p:cNvSpPr txBox="1">
            <a:spLocks/>
          </p:cNvSpPr>
          <p:nvPr/>
        </p:nvSpPr>
        <p:spPr bwMode="auto">
          <a:xfrm>
            <a:off x="94678" y="-94828"/>
            <a:ext cx="9049322" cy="863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0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O" sz="3200" b="1" i="0" u="none" strike="noStrike" kern="0" cap="none" spc="0" normalizeH="0" baseline="0" noProof="0" dirty="0">
                <a:ln>
                  <a:noFill/>
                </a:ln>
                <a:solidFill>
                  <a:schemeClr val="bg1"/>
                </a:solidFill>
                <a:effectLst/>
                <a:uLnTx/>
                <a:uFillTx/>
              </a:rPr>
              <a:t>BALANCE GENERAL DE</a:t>
            </a:r>
            <a:r>
              <a:rPr kumimoji="0" lang="es-CO" sz="3200" b="1" i="0" u="none" strike="noStrike" kern="0" cap="none" spc="0" normalizeH="0" noProof="0" dirty="0">
                <a:ln>
                  <a:noFill/>
                </a:ln>
                <a:solidFill>
                  <a:schemeClr val="bg1"/>
                </a:solidFill>
                <a:effectLst/>
                <a:uLnTx/>
                <a:uFillTx/>
              </a:rPr>
              <a:t> LA CGN </a:t>
            </a:r>
          </a:p>
          <a:p>
            <a:pPr marL="0" marR="0" lvl="0" indent="0" algn="ctr" defTabSz="914400" rtl="0" eaLnBrk="1" fontAlgn="base" latinLnBrk="0" hangingPunct="1">
              <a:lnSpc>
                <a:spcPct val="100000"/>
              </a:lnSpc>
              <a:spcBef>
                <a:spcPct val="0"/>
              </a:spcBef>
              <a:spcAft>
                <a:spcPct val="0"/>
              </a:spcAft>
              <a:buClrTx/>
              <a:buSzTx/>
              <a:buFontTx/>
              <a:buNone/>
              <a:tabLst/>
              <a:defRPr/>
            </a:pPr>
            <a:r>
              <a:rPr lang="es-CO" sz="3200" kern="0" baseline="0" dirty="0"/>
              <a:t>A 31 de diciembre 2015 </a:t>
            </a:r>
            <a:r>
              <a:rPr lang="es-CO" sz="2400" kern="0" baseline="0" dirty="0"/>
              <a:t>($Miles de pesos) </a:t>
            </a:r>
            <a:endParaRPr kumimoji="0" lang="es-CO" sz="2400" b="1" i="0" u="none" strike="noStrike" kern="0" cap="none" spc="0" normalizeH="0" baseline="0" noProof="0" dirty="0">
              <a:ln>
                <a:noFill/>
              </a:ln>
              <a:solidFill>
                <a:schemeClr val="bg1"/>
              </a:solidFill>
              <a:effectLst/>
              <a:uLnTx/>
              <a:uFillTx/>
            </a:endParaRPr>
          </a:p>
        </p:txBody>
      </p:sp>
      <p:graphicFrame>
        <p:nvGraphicFramePr>
          <p:cNvPr id="4" name="Tabla 7"/>
          <p:cNvGraphicFramePr>
            <a:graphicFrameLocks noGrp="1"/>
          </p:cNvGraphicFramePr>
          <p:nvPr>
            <p:extLst>
              <p:ext uri="{D42A27DB-BD31-4B8C-83A1-F6EECF244321}">
                <p14:modId xmlns:p14="http://schemas.microsoft.com/office/powerpoint/2010/main" val="349492560"/>
              </p:ext>
            </p:extLst>
          </p:nvPr>
        </p:nvGraphicFramePr>
        <p:xfrm>
          <a:off x="0" y="930361"/>
          <a:ext cx="9108504" cy="4810123"/>
        </p:xfrm>
        <a:graphic>
          <a:graphicData uri="http://schemas.openxmlformats.org/drawingml/2006/table">
            <a:tbl>
              <a:tblPr>
                <a:tableStyleId>{E8B1032C-EA38-4F05-BA0D-38AFFFC7BED3}</a:tableStyleId>
              </a:tblPr>
              <a:tblGrid>
                <a:gridCol w="6305887">
                  <a:extLst>
                    <a:ext uri="{9D8B030D-6E8A-4147-A177-3AD203B41FA5}">
                      <a16:colId xmlns:a16="http://schemas.microsoft.com/office/drawing/2014/main" val="1296547236"/>
                    </a:ext>
                  </a:extLst>
                </a:gridCol>
                <a:gridCol w="2802617">
                  <a:extLst>
                    <a:ext uri="{9D8B030D-6E8A-4147-A177-3AD203B41FA5}">
                      <a16:colId xmlns:a16="http://schemas.microsoft.com/office/drawing/2014/main" val="101612097"/>
                    </a:ext>
                  </a:extLst>
                </a:gridCol>
              </a:tblGrid>
              <a:tr h="216025">
                <a:tc gridSpan="2">
                  <a:txBody>
                    <a:bodyPr/>
                    <a:lstStyle/>
                    <a:p>
                      <a:pPr algn="r" fontAlgn="ctr"/>
                      <a:r>
                        <a:rPr lang="es-CO" sz="1400" b="1" u="none" strike="noStrike" dirty="0">
                          <a:effectLst/>
                          <a:latin typeface="Arial" panose="020B0604020202020204" pitchFamily="34" charset="0"/>
                          <a:cs typeface="Arial" panose="020B0604020202020204" pitchFamily="34" charset="0"/>
                        </a:rPr>
                        <a:t>                                                                                                                                                          </a:t>
                      </a:r>
                      <a:endParaRPr lang="es-CO" sz="1400" b="1" i="0" u="none" strike="noStrike" dirty="0">
                        <a:solidFill>
                          <a:srgbClr val="000000"/>
                        </a:solidFill>
                        <a:effectLst/>
                        <a:latin typeface="Arial" panose="020B0604020202020204" pitchFamily="34" charset="0"/>
                        <a:cs typeface="Arial" panose="020B0604020202020204" pitchFamily="34" charset="0"/>
                      </a:endParaRPr>
                    </a:p>
                  </a:txBody>
                  <a:tcPr marL="7038" marR="7038" marT="7038" marB="0" anchor="ctr">
                    <a:gradFill>
                      <a:gsLst>
                        <a:gs pos="0">
                          <a:srgbClr val="74B230"/>
                        </a:gs>
                        <a:gs pos="74000">
                          <a:schemeClr val="accent6">
                            <a:lumMod val="20000"/>
                            <a:lumOff val="80000"/>
                          </a:schemeClr>
                        </a:gs>
                        <a:gs pos="83000">
                          <a:schemeClr val="bg1"/>
                        </a:gs>
                        <a:gs pos="100000">
                          <a:schemeClr val="bg1"/>
                        </a:gs>
                      </a:gsLst>
                      <a:lin ang="5400000" scaled="1"/>
                    </a:gradFill>
                  </a:tcPr>
                </a:tc>
                <a:tc hMerge="1">
                  <a:txBody>
                    <a:bodyPr/>
                    <a:lstStyle/>
                    <a:p>
                      <a:endParaRPr lang="es-ES"/>
                    </a:p>
                  </a:txBody>
                  <a:tcPr/>
                </a:tc>
                <a:extLst>
                  <a:ext uri="{0D108BD9-81ED-4DB2-BD59-A6C34878D82A}">
                    <a16:rowId xmlns:a16="http://schemas.microsoft.com/office/drawing/2014/main" val="4281550784"/>
                  </a:ext>
                </a:extLst>
              </a:tr>
              <a:tr h="284235">
                <a:tc rowSpan="2">
                  <a:txBody>
                    <a:bodyPr/>
                    <a:lstStyle/>
                    <a:p>
                      <a:pPr algn="ctr" fontAlgn="ctr"/>
                      <a:r>
                        <a:rPr lang="es-ES" sz="3200" b="1" u="none" strike="noStrike" dirty="0">
                          <a:effectLst/>
                          <a:latin typeface="Arial" panose="020B0604020202020204" pitchFamily="34" charset="0"/>
                          <a:cs typeface="Arial" panose="020B0604020202020204" pitchFamily="34" charset="0"/>
                        </a:rPr>
                        <a:t>CONCEPTO</a:t>
                      </a:r>
                      <a:endParaRPr lang="es-ES" sz="3200" b="1" i="0" u="none" strike="noStrike" dirty="0">
                        <a:solidFill>
                          <a:srgbClr val="000000"/>
                        </a:solidFill>
                        <a:effectLst/>
                        <a:latin typeface="Arial" panose="020B0604020202020204" pitchFamily="34" charset="0"/>
                        <a:cs typeface="Arial" panose="020B0604020202020204" pitchFamily="34" charset="0"/>
                      </a:endParaRPr>
                    </a:p>
                  </a:txBody>
                  <a:tcPr marL="7038" marR="7038" marT="7038" marB="0" anchor="ctr">
                    <a:gradFill>
                      <a:gsLst>
                        <a:gs pos="0">
                          <a:srgbClr val="74B230"/>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2400" b="1" u="none" strike="noStrike" dirty="0">
                          <a:effectLst/>
                          <a:latin typeface="Arial" panose="020B0604020202020204" pitchFamily="34" charset="0"/>
                          <a:cs typeface="Arial" panose="020B0604020202020204" pitchFamily="34" charset="0"/>
                        </a:rPr>
                        <a:t>2015</a:t>
                      </a:r>
                      <a:endParaRPr lang="es-ES" sz="2400" b="1" i="0" u="none" strike="noStrike" dirty="0">
                        <a:solidFill>
                          <a:srgbClr val="000000"/>
                        </a:solidFill>
                        <a:effectLst/>
                        <a:latin typeface="Arial" panose="020B0604020202020204" pitchFamily="34" charset="0"/>
                        <a:cs typeface="Arial" panose="020B0604020202020204" pitchFamily="34" charset="0"/>
                      </a:endParaRPr>
                    </a:p>
                  </a:txBody>
                  <a:tcPr marL="7038" marR="7038" marT="7038" marB="0" anchor="b">
                    <a:gradFill>
                      <a:gsLst>
                        <a:gs pos="0">
                          <a:srgbClr val="74B230"/>
                        </a:gs>
                        <a:gs pos="74000">
                          <a:schemeClr val="accent6">
                            <a:lumMod val="20000"/>
                            <a:lumOff val="80000"/>
                          </a:schemeClr>
                        </a:gs>
                        <a:gs pos="83000">
                          <a:schemeClr val="bg1"/>
                        </a:gs>
                        <a:gs pos="100000">
                          <a:schemeClr val="bg1"/>
                        </a:gs>
                      </a:gsLst>
                      <a:lin ang="5400000" scaled="1"/>
                    </a:gradFill>
                  </a:tcPr>
                </a:tc>
                <a:extLst>
                  <a:ext uri="{0D108BD9-81ED-4DB2-BD59-A6C34878D82A}">
                    <a16:rowId xmlns:a16="http://schemas.microsoft.com/office/drawing/2014/main" val="2562391025"/>
                  </a:ext>
                </a:extLst>
              </a:tr>
              <a:tr h="271884">
                <a:tc vMerge="1">
                  <a:txBody>
                    <a:bodyPr/>
                    <a:lstStyle/>
                    <a:p>
                      <a:endParaRPr lang="es-ES"/>
                    </a:p>
                  </a:txBody>
                  <a:tcPr/>
                </a:tc>
                <a:tc>
                  <a:txBody>
                    <a:bodyPr/>
                    <a:lstStyle/>
                    <a:p>
                      <a:pPr algn="ctr" fontAlgn="b"/>
                      <a:r>
                        <a:rPr lang="es-ES" sz="2400" b="1" u="none" strike="noStrike" dirty="0">
                          <a:effectLst/>
                          <a:latin typeface="Arial" panose="020B0604020202020204" pitchFamily="34" charset="0"/>
                          <a:cs typeface="Arial" panose="020B0604020202020204" pitchFamily="34" charset="0"/>
                        </a:rPr>
                        <a:t>VALOR</a:t>
                      </a:r>
                      <a:endParaRPr lang="es-ES" sz="2400" b="1" i="0" u="none" strike="noStrike" dirty="0">
                        <a:solidFill>
                          <a:srgbClr val="000000"/>
                        </a:solidFill>
                        <a:effectLst/>
                        <a:latin typeface="Arial" panose="020B0604020202020204" pitchFamily="34" charset="0"/>
                        <a:cs typeface="Arial" panose="020B0604020202020204" pitchFamily="34" charset="0"/>
                      </a:endParaRPr>
                    </a:p>
                  </a:txBody>
                  <a:tcPr marL="7038" marR="7038" marT="7038" marB="0" anchor="b">
                    <a:gradFill>
                      <a:gsLst>
                        <a:gs pos="0">
                          <a:srgbClr val="74B230"/>
                        </a:gs>
                        <a:gs pos="74000">
                          <a:schemeClr val="accent6">
                            <a:lumMod val="20000"/>
                            <a:lumOff val="80000"/>
                          </a:schemeClr>
                        </a:gs>
                        <a:gs pos="83000">
                          <a:schemeClr val="bg1"/>
                        </a:gs>
                        <a:gs pos="100000">
                          <a:schemeClr val="bg1"/>
                        </a:gs>
                      </a:gsLst>
                      <a:lin ang="5400000" scaled="1"/>
                    </a:gradFill>
                  </a:tcPr>
                </a:tc>
                <a:extLst>
                  <a:ext uri="{0D108BD9-81ED-4DB2-BD59-A6C34878D82A}">
                    <a16:rowId xmlns:a16="http://schemas.microsoft.com/office/drawing/2014/main" val="957965690"/>
                  </a:ext>
                </a:extLst>
              </a:tr>
              <a:tr h="159476">
                <a:tc>
                  <a:txBody>
                    <a:bodyPr/>
                    <a:lstStyle/>
                    <a:p>
                      <a:pPr algn="ctr" fontAlgn="ctr"/>
                      <a:r>
                        <a:rPr lang="es-ES" sz="1400" b="1" u="none" strike="noStrike" dirty="0">
                          <a:effectLst/>
                          <a:latin typeface="Arial" panose="020B0604020202020204" pitchFamily="34" charset="0"/>
                          <a:cs typeface="Arial" panose="020B0604020202020204" pitchFamily="34" charset="0"/>
                        </a:rPr>
                        <a:t> </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7038" marR="7038" marT="7038" marB="0" anchor="ctr">
                    <a:gradFill>
                      <a:gsLst>
                        <a:gs pos="0">
                          <a:srgbClr val="74B230"/>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1400" b="1" u="none" strike="noStrike" dirty="0">
                          <a:effectLst/>
                          <a:latin typeface="Arial" panose="020B0604020202020204" pitchFamily="34" charset="0"/>
                          <a:cs typeface="Arial" panose="020B0604020202020204" pitchFamily="34" charset="0"/>
                        </a:rPr>
                        <a:t> </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7038" marR="7038" marT="7038" marB="0" anchor="b">
                    <a:gradFill>
                      <a:gsLst>
                        <a:gs pos="0">
                          <a:srgbClr val="74B230"/>
                        </a:gs>
                        <a:gs pos="74000">
                          <a:schemeClr val="accent6">
                            <a:lumMod val="20000"/>
                            <a:lumOff val="80000"/>
                          </a:schemeClr>
                        </a:gs>
                        <a:gs pos="83000">
                          <a:schemeClr val="bg1"/>
                        </a:gs>
                        <a:gs pos="100000">
                          <a:schemeClr val="bg1"/>
                        </a:gs>
                      </a:gsLst>
                      <a:lin ang="5400000" scaled="1"/>
                    </a:gradFill>
                  </a:tcPr>
                </a:tc>
                <a:extLst>
                  <a:ext uri="{0D108BD9-81ED-4DB2-BD59-A6C34878D82A}">
                    <a16:rowId xmlns:a16="http://schemas.microsoft.com/office/drawing/2014/main" val="3277825313"/>
                  </a:ext>
                </a:extLst>
              </a:tr>
              <a:tr h="274953">
                <a:tc>
                  <a:txBody>
                    <a:bodyPr/>
                    <a:lstStyle/>
                    <a:p>
                      <a:pPr algn="l" fontAlgn="b"/>
                      <a:r>
                        <a:rPr lang="es-ES" sz="2400" b="1" u="none" strike="noStrike" dirty="0">
                          <a:effectLst/>
                          <a:latin typeface="Arial" panose="020B0604020202020204" pitchFamily="34" charset="0"/>
                          <a:cs typeface="Arial" panose="020B0604020202020204" pitchFamily="34" charset="0"/>
                        </a:rPr>
                        <a:t>Activo Total</a:t>
                      </a:r>
                      <a:endParaRPr lang="es-ES" sz="2400" b="1" i="0" u="none" strike="noStrike" dirty="0">
                        <a:solidFill>
                          <a:srgbClr val="000000"/>
                        </a:solidFill>
                        <a:effectLst/>
                        <a:latin typeface="Arial" panose="020B0604020202020204" pitchFamily="34" charset="0"/>
                        <a:cs typeface="Arial" panose="020B0604020202020204" pitchFamily="34" charset="0"/>
                      </a:endParaRPr>
                    </a:p>
                  </a:txBody>
                  <a:tcPr marL="7038" marR="7038" marT="7038" marB="0" anchor="ctr">
                    <a:solidFill>
                      <a:schemeClr val="bg1"/>
                    </a:solidFill>
                  </a:tcPr>
                </a:tc>
                <a:tc>
                  <a:txBody>
                    <a:bodyPr/>
                    <a:lstStyle/>
                    <a:p>
                      <a:pPr algn="ctr" fontAlgn="ctr"/>
                      <a:r>
                        <a:rPr lang="es-CO" sz="2000" b="1" i="0" u="none" strike="noStrike" dirty="0">
                          <a:solidFill>
                            <a:srgbClr val="000000"/>
                          </a:solidFill>
                          <a:effectLst/>
                          <a:latin typeface="Arial" panose="020B0604020202020204" pitchFamily="34" charset="0"/>
                          <a:cs typeface="Arial" panose="020B0604020202020204" pitchFamily="34" charset="0"/>
                        </a:rPr>
                        <a:t>3.341.126</a:t>
                      </a:r>
                    </a:p>
                  </a:txBody>
                  <a:tcPr marL="9525" marR="9525" marT="9525" marB="0" anchor="ctr">
                    <a:solidFill>
                      <a:schemeClr val="bg1"/>
                    </a:solidFill>
                  </a:tcPr>
                </a:tc>
                <a:extLst>
                  <a:ext uri="{0D108BD9-81ED-4DB2-BD59-A6C34878D82A}">
                    <a16:rowId xmlns:a16="http://schemas.microsoft.com/office/drawing/2014/main" val="759172883"/>
                  </a:ext>
                </a:extLst>
              </a:tr>
              <a:tr h="352582">
                <a:tc>
                  <a:txBody>
                    <a:bodyPr/>
                    <a:lstStyle/>
                    <a:p>
                      <a:pPr algn="l" fontAlgn="b"/>
                      <a:r>
                        <a:rPr lang="es-ES" sz="2400" b="1" u="none" strike="noStrike" dirty="0">
                          <a:effectLst/>
                          <a:latin typeface="Arial" panose="020B0604020202020204" pitchFamily="34" charset="0"/>
                          <a:cs typeface="Arial" panose="020B0604020202020204" pitchFamily="34" charset="0"/>
                        </a:rPr>
                        <a:t>Pasivo Total</a:t>
                      </a:r>
                      <a:endParaRPr lang="es-ES" sz="2400" b="1" i="0" u="none" strike="noStrike" dirty="0">
                        <a:solidFill>
                          <a:srgbClr val="000000"/>
                        </a:solidFill>
                        <a:effectLst/>
                        <a:latin typeface="Arial" panose="020B0604020202020204" pitchFamily="34" charset="0"/>
                        <a:cs typeface="Arial" panose="020B0604020202020204" pitchFamily="34" charset="0"/>
                      </a:endParaRPr>
                    </a:p>
                  </a:txBody>
                  <a:tcPr marL="7038" marR="7038" marT="7038" marB="0" anchor="ctr">
                    <a:solidFill>
                      <a:schemeClr val="bg1"/>
                    </a:solidFill>
                  </a:tcPr>
                </a:tc>
                <a:tc>
                  <a:txBody>
                    <a:bodyPr/>
                    <a:lstStyle/>
                    <a:p>
                      <a:pPr algn="ctr" fontAlgn="ctr"/>
                      <a:r>
                        <a:rPr lang="es-CO" sz="2000" b="1" i="0" u="none" strike="noStrike" dirty="0">
                          <a:solidFill>
                            <a:srgbClr val="000000"/>
                          </a:solidFill>
                          <a:effectLst/>
                          <a:latin typeface="Arial" panose="020B0604020202020204" pitchFamily="34" charset="0"/>
                          <a:cs typeface="Arial" panose="020B0604020202020204" pitchFamily="34" charset="0"/>
                        </a:rPr>
                        <a:t>1.297.595</a:t>
                      </a:r>
                    </a:p>
                  </a:txBody>
                  <a:tcPr marL="9525" marR="9525" marT="9525" marB="0" anchor="ctr">
                    <a:solidFill>
                      <a:schemeClr val="bg1"/>
                    </a:solidFill>
                  </a:tcPr>
                </a:tc>
                <a:extLst>
                  <a:ext uri="{0D108BD9-81ED-4DB2-BD59-A6C34878D82A}">
                    <a16:rowId xmlns:a16="http://schemas.microsoft.com/office/drawing/2014/main" val="3704586030"/>
                  </a:ext>
                </a:extLst>
              </a:tr>
              <a:tr h="274953">
                <a:tc>
                  <a:txBody>
                    <a:bodyPr/>
                    <a:lstStyle/>
                    <a:p>
                      <a:pPr algn="l" fontAlgn="b"/>
                      <a:r>
                        <a:rPr lang="es-ES" sz="2400" b="1" u="none" strike="noStrike" dirty="0">
                          <a:effectLst/>
                          <a:latin typeface="Arial" panose="020B0604020202020204" pitchFamily="34" charset="0"/>
                          <a:cs typeface="Arial" panose="020B0604020202020204" pitchFamily="34" charset="0"/>
                        </a:rPr>
                        <a:t>Patrimonio</a:t>
                      </a:r>
                      <a:endParaRPr lang="es-ES" sz="2400" b="1" i="0" u="none" strike="noStrike" dirty="0">
                        <a:solidFill>
                          <a:srgbClr val="000000"/>
                        </a:solidFill>
                        <a:effectLst/>
                        <a:latin typeface="Arial" panose="020B0604020202020204" pitchFamily="34" charset="0"/>
                        <a:cs typeface="Arial" panose="020B0604020202020204" pitchFamily="34" charset="0"/>
                      </a:endParaRPr>
                    </a:p>
                  </a:txBody>
                  <a:tcPr marL="7038" marR="7038" marT="7038" marB="0" anchor="ctr">
                    <a:solidFill>
                      <a:schemeClr val="bg1"/>
                    </a:solidFill>
                  </a:tcPr>
                </a:tc>
                <a:tc>
                  <a:txBody>
                    <a:bodyPr/>
                    <a:lstStyle/>
                    <a:p>
                      <a:pPr algn="ctr" fontAlgn="ctr"/>
                      <a:r>
                        <a:rPr lang="es-CO" sz="2000" b="1" i="0" u="none" strike="noStrike" dirty="0">
                          <a:solidFill>
                            <a:srgbClr val="000000"/>
                          </a:solidFill>
                          <a:effectLst/>
                          <a:latin typeface="Arial" panose="020B0604020202020204" pitchFamily="34" charset="0"/>
                          <a:cs typeface="Arial" panose="020B0604020202020204" pitchFamily="34" charset="0"/>
                        </a:rPr>
                        <a:t>3.431.301</a:t>
                      </a:r>
                    </a:p>
                  </a:txBody>
                  <a:tcPr marL="9525" marR="9525" marT="9525" marB="0" anchor="ctr">
                    <a:solidFill>
                      <a:schemeClr val="bg1"/>
                    </a:solidFill>
                  </a:tcPr>
                </a:tc>
                <a:extLst>
                  <a:ext uri="{0D108BD9-81ED-4DB2-BD59-A6C34878D82A}">
                    <a16:rowId xmlns:a16="http://schemas.microsoft.com/office/drawing/2014/main" val="601474296"/>
                  </a:ext>
                </a:extLst>
              </a:tr>
              <a:tr h="132148">
                <a:tc>
                  <a:txBody>
                    <a:bodyPr/>
                    <a:lstStyle/>
                    <a:p>
                      <a:pPr marL="0" algn="ctr" defTabSz="914400" rtl="0" eaLnBrk="1" fontAlgn="b" latinLnBrk="0" hangingPunct="1"/>
                      <a:r>
                        <a:rPr lang="es-ES" sz="1400" b="1" u="none" strike="noStrike" kern="1200" dirty="0">
                          <a:solidFill>
                            <a:schemeClr val="tx1"/>
                          </a:solidFill>
                          <a:effectLst/>
                          <a:latin typeface="Arial" panose="020B0604020202020204" pitchFamily="34" charset="0"/>
                          <a:ea typeface="+mn-ea"/>
                          <a:cs typeface="Arial" panose="020B0604020202020204" pitchFamily="34" charset="0"/>
                        </a:rPr>
                        <a:t> </a:t>
                      </a:r>
                    </a:p>
                  </a:txBody>
                  <a:tcPr marL="7038" marR="7038" marT="7038" marB="0" anchor="b">
                    <a:gradFill>
                      <a:gsLst>
                        <a:gs pos="0">
                          <a:srgbClr val="74B230"/>
                        </a:gs>
                        <a:gs pos="74000">
                          <a:schemeClr val="bg1"/>
                        </a:gs>
                        <a:gs pos="83000">
                          <a:schemeClr val="bg1"/>
                        </a:gs>
                        <a:gs pos="100000">
                          <a:schemeClr val="bg1"/>
                        </a:gs>
                      </a:gsLst>
                      <a:lin ang="5400000" scaled="1"/>
                    </a:gradFill>
                  </a:tcPr>
                </a:tc>
                <a:tc>
                  <a:txBody>
                    <a:bodyPr/>
                    <a:lstStyle/>
                    <a:p>
                      <a:pPr marL="0" algn="ctr" defTabSz="914400" rtl="0" eaLnBrk="1" fontAlgn="b" latinLnBrk="0" hangingPunct="1"/>
                      <a:r>
                        <a:rPr lang="es-ES" sz="1400" b="1" u="none" strike="noStrike" kern="1200" dirty="0">
                          <a:solidFill>
                            <a:schemeClr val="tx1"/>
                          </a:solidFill>
                          <a:effectLst/>
                          <a:latin typeface="Arial" panose="020B0604020202020204" pitchFamily="34" charset="0"/>
                          <a:ea typeface="+mn-ea"/>
                          <a:cs typeface="Arial" panose="020B0604020202020204" pitchFamily="34" charset="0"/>
                        </a:rPr>
                        <a:t> </a:t>
                      </a:r>
                    </a:p>
                  </a:txBody>
                  <a:tcPr marL="7038" marR="7038" marT="7038" marB="0" anchor="b">
                    <a:gradFill>
                      <a:gsLst>
                        <a:gs pos="0">
                          <a:srgbClr val="74B230"/>
                        </a:gs>
                        <a:gs pos="74000">
                          <a:schemeClr val="bg1"/>
                        </a:gs>
                        <a:gs pos="83000">
                          <a:schemeClr val="bg1"/>
                        </a:gs>
                        <a:gs pos="100000">
                          <a:schemeClr val="bg1"/>
                        </a:gs>
                      </a:gsLst>
                      <a:lin ang="5400000" scaled="1"/>
                    </a:gradFill>
                  </a:tcPr>
                </a:tc>
                <a:extLst>
                  <a:ext uri="{0D108BD9-81ED-4DB2-BD59-A6C34878D82A}">
                    <a16:rowId xmlns:a16="http://schemas.microsoft.com/office/drawing/2014/main" val="4081823272"/>
                  </a:ext>
                </a:extLst>
              </a:tr>
              <a:tr h="274953">
                <a:tc>
                  <a:txBody>
                    <a:bodyPr/>
                    <a:lstStyle/>
                    <a:p>
                      <a:pPr algn="l" fontAlgn="ctr"/>
                      <a:r>
                        <a:rPr lang="es-CO" sz="2000" b="1" i="0" u="none" strike="noStrike" dirty="0">
                          <a:solidFill>
                            <a:srgbClr val="000000"/>
                          </a:solidFill>
                          <a:effectLst/>
                          <a:latin typeface="Arial" panose="020B0604020202020204" pitchFamily="34" charset="0"/>
                          <a:cs typeface="Arial" panose="020B0604020202020204" pitchFamily="34" charset="0"/>
                        </a:rPr>
                        <a:t>CUENTAS DE ORDEN DEUDORAS </a:t>
                      </a:r>
                    </a:p>
                  </a:txBody>
                  <a:tcPr marL="9525" marR="9525" marT="9525" marB="0" anchor="ctr">
                    <a:solidFill>
                      <a:schemeClr val="bg1"/>
                    </a:solidFill>
                  </a:tcPr>
                </a:tc>
                <a:tc>
                  <a:txBody>
                    <a:bodyPr/>
                    <a:lstStyle/>
                    <a:p>
                      <a:pPr algn="ctr" fontAlgn="ctr"/>
                      <a:r>
                        <a:rPr lang="es-CO" sz="1400" b="1"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solidFill>
                      <a:schemeClr val="bg1"/>
                    </a:solidFill>
                  </a:tcPr>
                </a:tc>
                <a:extLst>
                  <a:ext uri="{0D108BD9-81ED-4DB2-BD59-A6C34878D82A}">
                    <a16:rowId xmlns:a16="http://schemas.microsoft.com/office/drawing/2014/main" val="3289380072"/>
                  </a:ext>
                </a:extLst>
              </a:tr>
              <a:tr h="368509">
                <a:tc>
                  <a:txBody>
                    <a:bodyPr/>
                    <a:lstStyle/>
                    <a:p>
                      <a:pPr algn="just" fontAlgn="ctr"/>
                      <a:r>
                        <a:rPr lang="es-CO" sz="1400" b="1" i="0" u="none" strike="noStrike" dirty="0">
                          <a:solidFill>
                            <a:srgbClr val="000000"/>
                          </a:solidFill>
                          <a:effectLst/>
                          <a:latin typeface="Arial" panose="020B0604020202020204" pitchFamily="34" charset="0"/>
                          <a:cs typeface="Arial" panose="020B0604020202020204" pitchFamily="34" charset="0"/>
                        </a:rPr>
                        <a:t>    </a:t>
                      </a:r>
                      <a:r>
                        <a:rPr lang="es-CO" sz="1400" b="1" i="0" u="none" strike="noStrike" baseline="0" dirty="0">
                          <a:solidFill>
                            <a:srgbClr val="000000"/>
                          </a:solidFill>
                          <a:effectLst/>
                          <a:latin typeface="Arial" panose="020B0604020202020204" pitchFamily="34" charset="0"/>
                          <a:cs typeface="Arial" panose="020B0604020202020204" pitchFamily="34" charset="0"/>
                        </a:rPr>
                        <a:t>   </a:t>
                      </a:r>
                      <a:r>
                        <a:rPr lang="es-CO" sz="1400" b="1" i="0" u="none" strike="noStrike" dirty="0">
                          <a:solidFill>
                            <a:srgbClr val="000000"/>
                          </a:solidFill>
                          <a:effectLst/>
                          <a:latin typeface="Arial" panose="020B0604020202020204" pitchFamily="34" charset="0"/>
                          <a:cs typeface="Arial" panose="020B0604020202020204" pitchFamily="34" charset="0"/>
                        </a:rPr>
                        <a:t>Deudoras de Control</a:t>
                      </a:r>
                    </a:p>
                  </a:txBody>
                  <a:tcPr marL="9525" marR="9525" marT="9525" marB="0" anchor="ctr">
                    <a:solidFill>
                      <a:schemeClr val="bg1"/>
                    </a:solidFill>
                  </a:tcPr>
                </a:tc>
                <a:tc>
                  <a:txBody>
                    <a:bodyPr/>
                    <a:lstStyle/>
                    <a:p>
                      <a:pPr algn="ctr" fontAlgn="ctr"/>
                      <a:r>
                        <a:rPr lang="es-CO" sz="2000" b="1" i="0" u="none" strike="noStrike" dirty="0">
                          <a:solidFill>
                            <a:srgbClr val="000000"/>
                          </a:solidFill>
                          <a:effectLst/>
                          <a:latin typeface="Arial" panose="020B0604020202020204" pitchFamily="34" charset="0"/>
                          <a:cs typeface="Arial" panose="020B0604020202020204" pitchFamily="34" charset="0"/>
                        </a:rPr>
                        <a:t>246.412</a:t>
                      </a:r>
                    </a:p>
                  </a:txBody>
                  <a:tcPr marL="9525" marR="9525" marT="9525" marB="0" anchor="ctr">
                    <a:solidFill>
                      <a:schemeClr val="bg1"/>
                    </a:solidFill>
                  </a:tcPr>
                </a:tc>
                <a:extLst>
                  <a:ext uri="{0D108BD9-81ED-4DB2-BD59-A6C34878D82A}">
                    <a16:rowId xmlns:a16="http://schemas.microsoft.com/office/drawing/2014/main" val="10009"/>
                  </a:ext>
                </a:extLst>
              </a:tr>
              <a:tr h="274953">
                <a:tc>
                  <a:txBody>
                    <a:bodyPr/>
                    <a:lstStyle/>
                    <a:p>
                      <a:pPr algn="just" fontAlgn="b"/>
                      <a:r>
                        <a:rPr lang="es-CO" sz="1400" b="1" i="0" u="none" strike="noStrike" dirty="0">
                          <a:solidFill>
                            <a:srgbClr val="000000"/>
                          </a:solidFill>
                          <a:effectLst/>
                          <a:latin typeface="Arial" panose="020B0604020202020204" pitchFamily="34" charset="0"/>
                          <a:cs typeface="Arial" panose="020B0604020202020204" pitchFamily="34" charset="0"/>
                        </a:rPr>
                        <a:t>       Deudoras por Contra (Cr)</a:t>
                      </a:r>
                    </a:p>
                  </a:txBody>
                  <a:tcPr marL="9525" marR="9525" marT="9525" marB="0" anchor="b">
                    <a:solidFill>
                      <a:schemeClr val="bg1"/>
                    </a:solidFill>
                  </a:tcPr>
                </a:tc>
                <a:tc>
                  <a:txBody>
                    <a:bodyPr/>
                    <a:lstStyle/>
                    <a:p>
                      <a:pPr algn="ctr" fontAlgn="ctr"/>
                      <a:r>
                        <a:rPr lang="es-CO" sz="2000" b="1" i="0" u="none" strike="noStrike" dirty="0">
                          <a:solidFill>
                            <a:srgbClr val="000000"/>
                          </a:solidFill>
                          <a:effectLst/>
                          <a:latin typeface="Arial" panose="020B0604020202020204" pitchFamily="34" charset="0"/>
                          <a:cs typeface="Arial" panose="020B0604020202020204" pitchFamily="34" charset="0"/>
                        </a:rPr>
                        <a:t>-246.126</a:t>
                      </a:r>
                    </a:p>
                  </a:txBody>
                  <a:tcPr marL="9525" marR="9525" marT="9525" marB="0" anchor="ctr">
                    <a:solidFill>
                      <a:schemeClr val="bg1"/>
                    </a:solidFill>
                  </a:tcPr>
                </a:tc>
                <a:extLst>
                  <a:ext uri="{0D108BD9-81ED-4DB2-BD59-A6C34878D82A}">
                    <a16:rowId xmlns:a16="http://schemas.microsoft.com/office/drawing/2014/main" val="10010"/>
                  </a:ext>
                </a:extLst>
              </a:tr>
              <a:tr h="106091">
                <a:tc>
                  <a:txBody>
                    <a:bodyPr/>
                    <a:lstStyle/>
                    <a:p>
                      <a:pPr algn="l" fontAlgn="b"/>
                      <a:r>
                        <a:rPr lang="es-CO" sz="1400" b="1"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b">
                    <a:gradFill>
                      <a:gsLst>
                        <a:gs pos="0">
                          <a:srgbClr val="74B230"/>
                        </a:gs>
                        <a:gs pos="74000">
                          <a:schemeClr val="bg1"/>
                        </a:gs>
                        <a:gs pos="83000">
                          <a:schemeClr val="bg1"/>
                        </a:gs>
                        <a:gs pos="100000">
                          <a:schemeClr val="bg1"/>
                        </a:gs>
                      </a:gsLst>
                      <a:lin ang="5400000" scaled="1"/>
                    </a:gradFill>
                  </a:tcPr>
                </a:tc>
                <a:tc>
                  <a:txBody>
                    <a:bodyPr/>
                    <a:lstStyle/>
                    <a:p>
                      <a:pPr algn="ctr" fontAlgn="ctr"/>
                      <a:r>
                        <a:rPr lang="es-CO" sz="1400" b="1"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gradFill>
                      <a:gsLst>
                        <a:gs pos="0">
                          <a:srgbClr val="74B230"/>
                        </a:gs>
                        <a:gs pos="74000">
                          <a:schemeClr val="bg1"/>
                        </a:gs>
                        <a:gs pos="83000">
                          <a:schemeClr val="bg1"/>
                        </a:gs>
                        <a:gs pos="100000">
                          <a:schemeClr val="bg1"/>
                        </a:gs>
                      </a:gsLst>
                      <a:lin ang="5400000" scaled="1"/>
                    </a:gradFill>
                  </a:tcPr>
                </a:tc>
                <a:extLst>
                  <a:ext uri="{0D108BD9-81ED-4DB2-BD59-A6C34878D82A}">
                    <a16:rowId xmlns:a16="http://schemas.microsoft.com/office/drawing/2014/main" val="10011"/>
                  </a:ext>
                </a:extLst>
              </a:tr>
              <a:tr h="274953">
                <a:tc>
                  <a:txBody>
                    <a:bodyPr/>
                    <a:lstStyle/>
                    <a:p>
                      <a:pPr algn="l" fontAlgn="ctr"/>
                      <a:r>
                        <a:rPr lang="es-CO" sz="2000" b="1" i="0" u="none" strike="noStrike" dirty="0">
                          <a:solidFill>
                            <a:srgbClr val="000000"/>
                          </a:solidFill>
                          <a:effectLst/>
                          <a:latin typeface="Arial" panose="020B0604020202020204" pitchFamily="34" charset="0"/>
                          <a:cs typeface="Arial" panose="020B0604020202020204" pitchFamily="34" charset="0"/>
                        </a:rPr>
                        <a:t>CUENTAS DE ORDEN ACREEDORAS </a:t>
                      </a:r>
                    </a:p>
                  </a:txBody>
                  <a:tcPr marL="9525" marR="9525" marT="9525" marB="0" anchor="ctr">
                    <a:solidFill>
                      <a:schemeClr val="bg1"/>
                    </a:solidFill>
                  </a:tcPr>
                </a:tc>
                <a:tc>
                  <a:txBody>
                    <a:bodyPr/>
                    <a:lstStyle/>
                    <a:p>
                      <a:pPr algn="ctr" fontAlgn="ctr"/>
                      <a:r>
                        <a:rPr lang="es-CO" sz="1400" b="1"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solidFill>
                      <a:schemeClr val="bg1"/>
                    </a:solidFill>
                  </a:tcPr>
                </a:tc>
                <a:extLst>
                  <a:ext uri="{0D108BD9-81ED-4DB2-BD59-A6C34878D82A}">
                    <a16:rowId xmlns:a16="http://schemas.microsoft.com/office/drawing/2014/main" val="10012"/>
                  </a:ext>
                </a:extLst>
              </a:tr>
              <a:tr h="335600">
                <a:tc>
                  <a:txBody>
                    <a:bodyPr/>
                    <a:lstStyle/>
                    <a:p>
                      <a:pPr algn="just" fontAlgn="ctr"/>
                      <a:r>
                        <a:rPr lang="es-CO" sz="1400" b="1" i="0" u="none" strike="noStrike" dirty="0">
                          <a:solidFill>
                            <a:srgbClr val="000000"/>
                          </a:solidFill>
                          <a:effectLst/>
                          <a:latin typeface="Arial" panose="020B0604020202020204" pitchFamily="34" charset="0"/>
                          <a:cs typeface="Arial" panose="020B0604020202020204" pitchFamily="34" charset="0"/>
                        </a:rPr>
                        <a:t>       Responsabilidades Contingentes y de Control</a:t>
                      </a:r>
                    </a:p>
                  </a:txBody>
                  <a:tcPr marL="9525" marR="9525" marT="9525" marB="0" anchor="ctr">
                    <a:solidFill>
                      <a:schemeClr val="bg1"/>
                    </a:solidFill>
                  </a:tcPr>
                </a:tc>
                <a:tc>
                  <a:txBody>
                    <a:bodyPr/>
                    <a:lstStyle/>
                    <a:p>
                      <a:pPr algn="ctr" fontAlgn="ctr"/>
                      <a:r>
                        <a:rPr lang="es-CO" sz="2400" b="1"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chemeClr val="bg1"/>
                    </a:solidFill>
                  </a:tcPr>
                </a:tc>
                <a:extLst>
                  <a:ext uri="{0D108BD9-81ED-4DB2-BD59-A6C34878D82A}">
                    <a16:rowId xmlns:a16="http://schemas.microsoft.com/office/drawing/2014/main" val="2617995928"/>
                  </a:ext>
                </a:extLst>
              </a:tr>
              <a:tr h="248347">
                <a:tc>
                  <a:txBody>
                    <a:bodyPr/>
                    <a:lstStyle/>
                    <a:p>
                      <a:pPr algn="l" fontAlgn="b"/>
                      <a:r>
                        <a:rPr lang="es-CO" sz="1400" b="1" i="0" u="none" strike="noStrike" dirty="0">
                          <a:solidFill>
                            <a:srgbClr val="000000"/>
                          </a:solidFill>
                          <a:effectLst/>
                          <a:latin typeface="Arial" panose="020B0604020202020204" pitchFamily="34" charset="0"/>
                          <a:cs typeface="Arial" panose="020B0604020202020204" pitchFamily="34" charset="0"/>
                        </a:rPr>
                        <a:t>       Acreedoras por Contra (Db)</a:t>
                      </a:r>
                    </a:p>
                  </a:txBody>
                  <a:tcPr marL="9525" marR="9525" marT="9525" marB="0" anchor="b">
                    <a:solidFill>
                      <a:schemeClr val="bg1"/>
                    </a:solidFill>
                  </a:tcPr>
                </a:tc>
                <a:tc>
                  <a:txBody>
                    <a:bodyPr/>
                    <a:lstStyle/>
                    <a:p>
                      <a:pPr algn="ctr" fontAlgn="ctr"/>
                      <a:r>
                        <a:rPr lang="es-CO" sz="2400" b="1"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chemeClr val="bg1"/>
                    </a:solidFill>
                  </a:tcPr>
                </a:tc>
                <a:extLst>
                  <a:ext uri="{0D108BD9-81ED-4DB2-BD59-A6C34878D82A}">
                    <a16:rowId xmlns:a16="http://schemas.microsoft.com/office/drawing/2014/main" val="1883460123"/>
                  </a:ext>
                </a:extLst>
              </a:tr>
            </a:tbl>
          </a:graphicData>
        </a:graphic>
      </p:graphicFrame>
    </p:spTree>
    <p:extLst>
      <p:ext uri="{BB962C8B-B14F-4D97-AF65-F5344CB8AC3E}">
        <p14:creationId xmlns:p14="http://schemas.microsoft.com/office/powerpoint/2010/main" val="1836011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7"/>
          <p:cNvGraphicFramePr>
            <a:graphicFrameLocks noGrp="1"/>
          </p:cNvGraphicFramePr>
          <p:nvPr>
            <p:extLst>
              <p:ext uri="{D42A27DB-BD31-4B8C-83A1-F6EECF244321}">
                <p14:modId xmlns:p14="http://schemas.microsoft.com/office/powerpoint/2010/main" val="734408908"/>
              </p:ext>
            </p:extLst>
          </p:nvPr>
        </p:nvGraphicFramePr>
        <p:xfrm>
          <a:off x="0" y="841276"/>
          <a:ext cx="9144000" cy="4892781"/>
        </p:xfrm>
        <a:graphic>
          <a:graphicData uri="http://schemas.openxmlformats.org/drawingml/2006/table">
            <a:tbl>
              <a:tblPr/>
              <a:tblGrid>
                <a:gridCol w="5064101">
                  <a:extLst>
                    <a:ext uri="{9D8B030D-6E8A-4147-A177-3AD203B41FA5}">
                      <a16:colId xmlns:a16="http://schemas.microsoft.com/office/drawing/2014/main" val="1296547236"/>
                    </a:ext>
                  </a:extLst>
                </a:gridCol>
                <a:gridCol w="4079899">
                  <a:extLst>
                    <a:ext uri="{9D8B030D-6E8A-4147-A177-3AD203B41FA5}">
                      <a16:colId xmlns:a16="http://schemas.microsoft.com/office/drawing/2014/main" val="101612097"/>
                    </a:ext>
                  </a:extLst>
                </a:gridCol>
              </a:tblGrid>
              <a:tr h="366393">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ES" sz="2400" b="1" u="none" strike="noStrike" dirty="0">
                          <a:solidFill>
                            <a:schemeClr val="tx1"/>
                          </a:solidFill>
                          <a:effectLst/>
                        </a:rPr>
                        <a:t>CONCEPTO</a:t>
                      </a:r>
                      <a:endParaRPr lang="es-ES" sz="2400" b="1" i="0" u="none" strike="noStrike" dirty="0">
                        <a:solidFill>
                          <a:schemeClr val="tx1"/>
                        </a:solidFill>
                        <a:effectLst/>
                        <a:latin typeface="Calibri" panose="020F0502020204030204" pitchFamily="34" charset="0"/>
                      </a:endParaRPr>
                    </a:p>
                  </a:txBody>
                  <a:tcPr marL="7038" marR="7038" marT="7038" marB="0" anchor="ctr">
                    <a:lnL w="12700" cmpd="sng">
                      <a:solidFill>
                        <a:srgbClr val="70AD47"/>
                      </a:solidFill>
                    </a:lnL>
                    <a:lnR w="12700" cap="flat" cmpd="sng" algn="ctr">
                      <a:solidFill>
                        <a:srgbClr val="70AD47"/>
                      </a:solidFill>
                      <a:prstDash val="solid"/>
                      <a:round/>
                      <a:headEnd type="none" w="med" len="med"/>
                      <a:tailEnd type="none" w="med" len="med"/>
                    </a:lnR>
                    <a:lnT w="12700" cmpd="sng">
                      <a:solidFill>
                        <a:srgbClr val="70AD47"/>
                      </a:solidFill>
                    </a:lnT>
                    <a:lnB w="12700" cmpd="sng">
                      <a:solidFill>
                        <a:srgbClr val="70AD47"/>
                      </a:solidFill>
                    </a:lnB>
                    <a:lnTlToBr w="12700" cmpd="sng">
                      <a:noFill/>
                      <a:prstDash val="solid"/>
                    </a:lnTlToBr>
                    <a:lnBlToTr w="12700" cmpd="sng">
                      <a:noFill/>
                      <a:prstDash val="solid"/>
                    </a:lnBlToTr>
                    <a:gradFill>
                      <a:gsLst>
                        <a:gs pos="0">
                          <a:srgbClr val="74B230"/>
                        </a:gs>
                        <a:gs pos="74000">
                          <a:srgbClr val="70AD47">
                            <a:lumMod val="20000"/>
                            <a:lumOff val="80000"/>
                          </a:srgbClr>
                        </a:gs>
                        <a:gs pos="83000">
                          <a:sysClr val="window" lastClr="FFFFFF"/>
                        </a:gs>
                        <a:gs pos="100000">
                          <a:sysClr val="window" lastClr="FFFFFF"/>
                        </a:gs>
                      </a:gsLst>
                      <a:lin ang="5400000" scaled="1"/>
                    </a:gra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ES" sz="2400" b="1" u="none" strike="noStrike" dirty="0">
                          <a:solidFill>
                            <a:schemeClr val="tx1"/>
                          </a:solidFill>
                          <a:effectLst/>
                        </a:rPr>
                        <a:t>2015</a:t>
                      </a:r>
                      <a:endParaRPr lang="es-ES" sz="2400" b="1" i="0" u="none" strike="noStrike" dirty="0">
                        <a:solidFill>
                          <a:schemeClr val="tx1"/>
                        </a:solidFill>
                        <a:effectLst/>
                        <a:latin typeface="Calibri" panose="020F0502020204030204" pitchFamily="34" charset="0"/>
                      </a:endParaRPr>
                    </a:p>
                  </a:txBody>
                  <a:tcPr marL="7038" marR="7038" marT="7038" marB="0" anchor="b">
                    <a:lnL w="12700" cap="flat" cmpd="sng" algn="ctr">
                      <a:solidFill>
                        <a:srgbClr val="70AD47"/>
                      </a:solidFill>
                      <a:prstDash val="solid"/>
                      <a:round/>
                      <a:headEnd type="none" w="med" len="med"/>
                      <a:tailEnd type="none" w="med" len="med"/>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gradFill>
                      <a:gsLst>
                        <a:gs pos="0">
                          <a:srgbClr val="74B230"/>
                        </a:gs>
                        <a:gs pos="74000">
                          <a:srgbClr val="70AD47">
                            <a:lumMod val="20000"/>
                            <a:lumOff val="80000"/>
                          </a:srgbClr>
                        </a:gs>
                        <a:gs pos="83000">
                          <a:sysClr val="window" lastClr="FFFFFF"/>
                        </a:gs>
                        <a:gs pos="100000">
                          <a:sysClr val="window" lastClr="FFFFFF"/>
                        </a:gs>
                      </a:gsLst>
                      <a:lin ang="5400000" scaled="1"/>
                    </a:gradFill>
                  </a:tcPr>
                </a:tc>
                <a:extLst>
                  <a:ext uri="{0D108BD9-81ED-4DB2-BD59-A6C34878D82A}">
                    <a16:rowId xmlns:a16="http://schemas.microsoft.com/office/drawing/2014/main" val="2562391025"/>
                  </a:ext>
                </a:extLst>
              </a:tr>
              <a:tr h="282275">
                <a:tc vMerge="1">
                  <a:txBody>
                    <a:bodyPr/>
                    <a:lstStyle/>
                    <a:p>
                      <a:endParaRPr lang="es-E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ES" sz="2400" b="1" u="none" strike="noStrike" dirty="0">
                          <a:solidFill>
                            <a:schemeClr val="tx1"/>
                          </a:solidFill>
                          <a:effectLst/>
                        </a:rPr>
                        <a:t>VALOR</a:t>
                      </a:r>
                      <a:endParaRPr lang="es-ES" sz="2400" b="1" i="0" u="none" strike="noStrike" dirty="0">
                        <a:solidFill>
                          <a:schemeClr val="tx1"/>
                        </a:solidFill>
                        <a:effectLst/>
                        <a:latin typeface="Calibri" panose="020F0502020204030204" pitchFamily="34" charset="0"/>
                      </a:endParaRPr>
                    </a:p>
                  </a:txBody>
                  <a:tcPr marL="7038" marR="7038" marT="7038"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gradFill>
                      <a:gsLst>
                        <a:gs pos="0">
                          <a:srgbClr val="74B230"/>
                        </a:gs>
                        <a:gs pos="74000">
                          <a:srgbClr val="70AD47">
                            <a:lumMod val="20000"/>
                            <a:lumOff val="80000"/>
                          </a:srgbClr>
                        </a:gs>
                        <a:gs pos="83000">
                          <a:sysClr val="window" lastClr="FFFFFF"/>
                        </a:gs>
                        <a:gs pos="100000">
                          <a:sysClr val="window" lastClr="FFFFFF"/>
                        </a:gs>
                      </a:gsLst>
                      <a:lin ang="5400000" scaled="1"/>
                    </a:gradFill>
                  </a:tcPr>
                </a:tc>
                <a:extLst>
                  <a:ext uri="{0D108BD9-81ED-4DB2-BD59-A6C34878D82A}">
                    <a16:rowId xmlns:a16="http://schemas.microsoft.com/office/drawing/2014/main" val="957965690"/>
                  </a:ext>
                </a:extLst>
              </a:tr>
              <a:tr h="36883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2400" b="1" i="0" u="none" strike="noStrike" dirty="0">
                          <a:solidFill>
                            <a:schemeClr val="tx1"/>
                          </a:solidFill>
                          <a:effectLst/>
                          <a:latin typeface="Arial"/>
                        </a:rPr>
                        <a:t>ACTIVIDADES ORDINARIAS</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1200" b="1" i="0" u="none" strike="noStrike" dirty="0">
                          <a:solidFill>
                            <a:schemeClr val="tx1"/>
                          </a:solidFill>
                          <a:effectLst/>
                          <a:latin typeface="Arial"/>
                        </a:rPr>
                        <a:t> </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759172883"/>
                  </a:ext>
                </a:extLst>
              </a:tr>
              <a:tr h="308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800" b="1" i="0" u="none" strike="noStrike" dirty="0">
                          <a:solidFill>
                            <a:schemeClr val="tx1"/>
                          </a:solidFill>
                          <a:effectLst/>
                          <a:latin typeface="Arial"/>
                        </a:rPr>
                        <a:t> INGRESOS OPERACIONALES</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2000" b="1" i="0" u="none" strike="noStrike" dirty="0">
                          <a:solidFill>
                            <a:schemeClr val="tx1"/>
                          </a:solidFill>
                          <a:effectLst/>
                          <a:latin typeface="Arial"/>
                        </a:rPr>
                        <a:t>21.805.603 </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308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200" b="1" i="0" u="none" strike="noStrike" dirty="0">
                          <a:solidFill>
                            <a:schemeClr val="tx1"/>
                          </a:solidFill>
                          <a:effectLst/>
                          <a:latin typeface="Arial"/>
                        </a:rPr>
                        <a:t>      </a:t>
                      </a:r>
                      <a:r>
                        <a:rPr lang="es-CO" sz="1400" b="1" i="0" u="none" strike="noStrike" dirty="0">
                          <a:solidFill>
                            <a:schemeClr val="tx1"/>
                          </a:solidFill>
                          <a:effectLst/>
                          <a:latin typeface="Arial"/>
                        </a:rPr>
                        <a:t>Operaciones Interinstitucionales</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2000" b="1" i="0" u="none" strike="noStrike" dirty="0">
                          <a:solidFill>
                            <a:schemeClr val="tx1"/>
                          </a:solidFill>
                          <a:effectLst/>
                          <a:latin typeface="Arial"/>
                        </a:rPr>
                        <a:t>21.805.603 </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r h="308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800" b="1" i="0" u="none" strike="noStrike" dirty="0">
                          <a:solidFill>
                            <a:schemeClr val="tx1"/>
                          </a:solidFill>
                          <a:effectLst/>
                          <a:latin typeface="Arial"/>
                        </a:rPr>
                        <a:t> GASTOS OPERACIONALES</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2000" b="1" i="0" u="none" strike="noStrike" dirty="0">
                          <a:solidFill>
                            <a:schemeClr val="tx1"/>
                          </a:solidFill>
                          <a:effectLst/>
                          <a:latin typeface="Arial"/>
                        </a:rPr>
                        <a:t>20.680.470 </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308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400" b="1" i="0" u="none" strike="noStrike" dirty="0">
                          <a:solidFill>
                            <a:schemeClr val="tx1"/>
                          </a:solidFill>
                          <a:effectLst/>
                          <a:latin typeface="Arial"/>
                        </a:rPr>
                        <a:t>      De administración</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2000" b="1" i="0" u="none" strike="noStrike" dirty="0">
                          <a:solidFill>
                            <a:schemeClr val="tx1"/>
                          </a:solidFill>
                          <a:effectLst/>
                          <a:latin typeface="Arial"/>
                        </a:rPr>
                        <a:t>11.127.626 </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7"/>
                  </a:ext>
                </a:extLst>
              </a:tr>
              <a:tr h="308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400" b="1" i="0" u="none" strike="noStrike" baseline="0" dirty="0">
                          <a:solidFill>
                            <a:schemeClr val="tx1"/>
                          </a:solidFill>
                          <a:effectLst/>
                          <a:latin typeface="Arial"/>
                        </a:rPr>
                        <a:t>      </a:t>
                      </a:r>
                      <a:r>
                        <a:rPr lang="es-CO" sz="1400" b="1" i="0" u="none" strike="noStrike" dirty="0">
                          <a:solidFill>
                            <a:schemeClr val="tx1"/>
                          </a:solidFill>
                          <a:effectLst/>
                          <a:latin typeface="Arial"/>
                        </a:rPr>
                        <a:t>De Operación</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2000" b="1" i="0" u="none" strike="noStrike" dirty="0">
                          <a:solidFill>
                            <a:schemeClr val="tx1"/>
                          </a:solidFill>
                          <a:effectLst/>
                          <a:latin typeface="Arial"/>
                        </a:rPr>
                        <a:t> 9.541.258 </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8"/>
                  </a:ext>
                </a:extLst>
              </a:tr>
              <a:tr h="308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200" b="1" i="0" u="none" strike="noStrike" baseline="0" dirty="0">
                          <a:solidFill>
                            <a:schemeClr val="tx1"/>
                          </a:solidFill>
                          <a:effectLst/>
                          <a:latin typeface="Arial"/>
                        </a:rPr>
                        <a:t>      </a:t>
                      </a:r>
                      <a:r>
                        <a:rPr lang="es-CO" sz="1400" b="1" i="0" u="none" strike="noStrike" dirty="0">
                          <a:solidFill>
                            <a:schemeClr val="tx1"/>
                          </a:solidFill>
                          <a:effectLst/>
                          <a:latin typeface="Arial"/>
                        </a:rPr>
                        <a:t>Operaciones Interinstitucionales</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2000" b="1" i="0" u="none" strike="noStrike" dirty="0">
                          <a:solidFill>
                            <a:schemeClr val="tx1"/>
                          </a:solidFill>
                          <a:effectLst/>
                          <a:latin typeface="Arial"/>
                        </a:rPr>
                        <a:t>     11.586 </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9"/>
                  </a:ext>
                </a:extLst>
              </a:tr>
              <a:tr h="308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200" b="1" i="0" u="none" strike="noStrike" baseline="0" dirty="0">
                          <a:solidFill>
                            <a:schemeClr val="tx1"/>
                          </a:solidFill>
                          <a:effectLst/>
                          <a:latin typeface="Arial"/>
                        </a:rPr>
                        <a:t>     </a:t>
                      </a:r>
                      <a:r>
                        <a:rPr lang="es-CO" sz="1400" b="1" i="0" u="none" strike="noStrike" dirty="0">
                          <a:solidFill>
                            <a:schemeClr val="tx1"/>
                          </a:solidFill>
                          <a:effectLst/>
                          <a:latin typeface="Arial"/>
                        </a:rPr>
                        <a:t>Provisiones Depreciaciones y Amortizaciones</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2000" b="1" i="0" u="none" strike="noStrike" dirty="0">
                          <a:solidFill>
                            <a:schemeClr val="tx1"/>
                          </a:solidFill>
                          <a:effectLst/>
                          <a:latin typeface="Arial"/>
                        </a:rPr>
                        <a:t>   - </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704586030"/>
                  </a:ext>
                </a:extLst>
              </a:tr>
              <a:tr h="308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800" b="1" i="0" u="none" strike="noStrike" dirty="0">
                          <a:solidFill>
                            <a:schemeClr val="tx1"/>
                          </a:solidFill>
                          <a:effectLst/>
                          <a:latin typeface="Arial"/>
                        </a:rPr>
                        <a:t> EXCEDENTE (SUPERAVIT) OPERACIONAL    </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2000" b="1" i="0" u="none" strike="noStrike" dirty="0">
                          <a:solidFill>
                            <a:schemeClr val="tx1"/>
                          </a:solidFill>
                          <a:effectLst/>
                          <a:latin typeface="Arial"/>
                        </a:rPr>
                        <a:t>1.125.133 </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714561677"/>
                  </a:ext>
                </a:extLst>
              </a:tr>
              <a:tr h="308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fontAlgn="b"/>
                      <a:r>
                        <a:rPr lang="es-CO" sz="1800" b="1" i="0" u="none" strike="noStrike" dirty="0">
                          <a:solidFill>
                            <a:schemeClr val="tx1"/>
                          </a:solidFill>
                          <a:effectLst/>
                          <a:latin typeface="Arial"/>
                        </a:rPr>
                        <a:t>   OTROS INGRESOS </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2000" b="1" i="0" u="none" strike="noStrike" dirty="0">
                          <a:solidFill>
                            <a:schemeClr val="tx1"/>
                          </a:solidFill>
                          <a:effectLst/>
                          <a:latin typeface="Arial"/>
                        </a:rPr>
                        <a:t>      16.346 </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noFill/>
                  </a:tcPr>
                </a:tc>
                <a:extLst>
                  <a:ext uri="{0D108BD9-81ED-4DB2-BD59-A6C34878D82A}">
                    <a16:rowId xmlns:a16="http://schemas.microsoft.com/office/drawing/2014/main" val="4081823272"/>
                  </a:ext>
                </a:extLst>
              </a:tr>
              <a:tr h="308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800" b="1" i="0" u="none" strike="noStrike" dirty="0">
                          <a:solidFill>
                            <a:schemeClr val="tx1"/>
                          </a:solidFill>
                          <a:effectLst/>
                          <a:latin typeface="Arial"/>
                        </a:rPr>
                        <a:t>   OTROS GASTOS </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2000" b="1" i="0" u="none" strike="noStrike" dirty="0">
                          <a:solidFill>
                            <a:schemeClr val="tx1"/>
                          </a:solidFill>
                          <a:effectLst/>
                          <a:latin typeface="Arial"/>
                        </a:rPr>
                        <a:t>     </a:t>
                      </a:r>
                      <a:r>
                        <a:rPr lang="es-CO" sz="2000" b="1" i="0" u="sng" strike="noStrike" dirty="0">
                          <a:solidFill>
                            <a:schemeClr val="tx1"/>
                          </a:solidFill>
                          <a:effectLst/>
                          <a:latin typeface="Arial"/>
                        </a:rPr>
                        <a:t>32.042</a:t>
                      </a:r>
                      <a:r>
                        <a:rPr lang="es-CO" sz="2000" b="1" i="0" u="none" strike="noStrike" dirty="0">
                          <a:solidFill>
                            <a:schemeClr val="tx1"/>
                          </a:solidFill>
                          <a:effectLst/>
                          <a:latin typeface="Arial"/>
                        </a:rPr>
                        <a:t> </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289380072"/>
                  </a:ext>
                </a:extLst>
              </a:tr>
              <a:tr h="308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800" b="1" i="0" u="none" strike="noStrike" dirty="0">
                          <a:solidFill>
                            <a:schemeClr val="tx1"/>
                          </a:solidFill>
                          <a:effectLst/>
                          <a:latin typeface="Arial"/>
                        </a:rPr>
                        <a:t>EXCEDENTE (DEFICIT) NO OPERACIONAL                              </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2000" b="1" i="0" u="none" strike="noStrike" dirty="0">
                          <a:solidFill>
                            <a:schemeClr val="tx1"/>
                          </a:solidFill>
                          <a:effectLst/>
                          <a:latin typeface="Arial"/>
                        </a:rPr>
                        <a:t>   (15.696)</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617995928"/>
                  </a:ext>
                </a:extLst>
              </a:tr>
              <a:tr h="308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800" b="1" i="0" u="none" strike="noStrike" dirty="0">
                          <a:solidFill>
                            <a:schemeClr val="tx1"/>
                          </a:solidFill>
                          <a:effectLst/>
                          <a:latin typeface="Arial"/>
                        </a:rPr>
                        <a:t>EXCEDENTE  (SUPERAVIT) DEL  EJERCICIO          </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2000" b="1" i="0" u="none" strike="noStrike" dirty="0">
                          <a:solidFill>
                            <a:schemeClr val="tx1"/>
                          </a:solidFill>
                          <a:effectLst/>
                          <a:latin typeface="Arial"/>
                        </a:rPr>
                        <a:t>1.109.437 </a:t>
                      </a:r>
                    </a:p>
                  </a:txBody>
                  <a:tcPr marL="9525" marR="9525" marT="9525" marB="0" anchor="b">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83460123"/>
                  </a:ext>
                </a:extLst>
              </a:tr>
            </a:tbl>
          </a:graphicData>
        </a:graphic>
      </p:graphicFrame>
      <p:sp>
        <p:nvSpPr>
          <p:cNvPr id="6" name="Título 2"/>
          <p:cNvSpPr txBox="1">
            <a:spLocks/>
          </p:cNvSpPr>
          <p:nvPr/>
        </p:nvSpPr>
        <p:spPr>
          <a:xfrm>
            <a:off x="200521" y="0"/>
            <a:ext cx="8742957" cy="1079569"/>
          </a:xfrm>
          <a:prstGeom prst="rect">
            <a:avLst/>
          </a:prstGeom>
        </p:spPr>
        <p:txBody>
          <a:bodyP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pPr algn="ctr"/>
            <a:r>
              <a:rPr lang="es-ES" sz="2400" kern="0" dirty="0">
                <a:latin typeface="Verdana" panose="020B0604030504040204" pitchFamily="34" charset="0"/>
                <a:ea typeface="Verdana" panose="020B0604030504040204" pitchFamily="34" charset="0"/>
                <a:cs typeface="Verdana" panose="020B0604030504040204" pitchFamily="34" charset="0"/>
              </a:rPr>
              <a:t> </a:t>
            </a:r>
            <a:r>
              <a:rPr lang="es-ES" sz="2200" kern="0" dirty="0">
                <a:latin typeface="Verdana" panose="020B0604030504040204" pitchFamily="34" charset="0"/>
                <a:ea typeface="Verdana" panose="020B0604030504040204" pitchFamily="34" charset="0"/>
                <a:cs typeface="Verdana" panose="020B0604030504040204" pitchFamily="34" charset="0"/>
              </a:rPr>
              <a:t>ESTADO DE  ACTIVIDAD FINANCIERA, ECONÓMICA, SOCIAL Y AMBIENTAL DE LA CGN</a:t>
            </a:r>
            <a:r>
              <a:rPr lang="es-ES" sz="2000" kern="0" dirty="0">
                <a:latin typeface="Verdana" panose="020B0604030504040204" pitchFamily="34" charset="0"/>
                <a:ea typeface="Verdana" panose="020B0604030504040204" pitchFamily="34" charset="0"/>
                <a:cs typeface="Verdana" panose="020B0604030504040204" pitchFamily="34" charset="0"/>
              </a:rPr>
              <a:t> ($Miles de Pesos) </a:t>
            </a:r>
            <a:endParaRPr lang="es-ES" sz="2000" kern="0" dirty="0"/>
          </a:p>
        </p:txBody>
      </p:sp>
    </p:spTree>
    <p:extLst>
      <p:ext uri="{BB962C8B-B14F-4D97-AF65-F5344CB8AC3E}">
        <p14:creationId xmlns:p14="http://schemas.microsoft.com/office/powerpoint/2010/main" val="33260777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95536" y="2380886"/>
            <a:ext cx="8280260" cy="1124686"/>
          </a:xfrm>
        </p:spPr>
        <p:txBody>
          <a:bodyPr/>
          <a:lstStyle/>
          <a:p>
            <a:pPr algn="ctr"/>
            <a:r>
              <a:rPr lang="es-ES" dirty="0">
                <a:solidFill>
                  <a:srgbClr val="FFFFFF"/>
                </a:solidFill>
                <a:effectLst/>
              </a:rPr>
              <a:t>GESTIÓN FINANCIERA</a:t>
            </a:r>
            <a:endParaRPr lang="es-ES" dirty="0"/>
          </a:p>
        </p:txBody>
      </p:sp>
    </p:spTree>
    <p:extLst>
      <p:ext uri="{BB962C8B-B14F-4D97-AF65-F5344CB8AC3E}">
        <p14:creationId xmlns:p14="http://schemas.microsoft.com/office/powerpoint/2010/main" val="291641436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8"/>
          </p:nvPr>
        </p:nvSpPr>
        <p:spPr/>
        <p:txBody>
          <a:bodyPr/>
          <a:lstStyle/>
          <a:p>
            <a:endParaRPr lang="es-CO" dirty="0"/>
          </a:p>
        </p:txBody>
      </p:sp>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2</a:t>
            </a:fld>
            <a:endParaRPr lang="es-ES_tradnl" dirty="0"/>
          </a:p>
        </p:txBody>
      </p:sp>
      <p:pic>
        <p:nvPicPr>
          <p:cNvPr id="5"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3688" y="15115"/>
            <a:ext cx="5375092" cy="5190323"/>
          </a:xfrm>
          <a:prstGeom prst="rect">
            <a:avLst/>
          </a:prstGeom>
        </p:spPr>
      </p:pic>
    </p:spTree>
    <p:extLst>
      <p:ext uri="{BB962C8B-B14F-4D97-AF65-F5344CB8AC3E}">
        <p14:creationId xmlns:p14="http://schemas.microsoft.com/office/powerpoint/2010/main" val="1423692613"/>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a:spLocks noGrp="1"/>
          </p:cNvSpPr>
          <p:nvPr>
            <p:ph type="ctrTitle"/>
          </p:nvPr>
        </p:nvSpPr>
        <p:spPr>
          <a:xfrm>
            <a:off x="684228" y="193204"/>
            <a:ext cx="8280260" cy="1124686"/>
          </a:xfrm>
        </p:spPr>
        <p:txBody>
          <a:bodyPr/>
          <a:lstStyle/>
          <a:p>
            <a:pPr algn="ctr"/>
            <a:r>
              <a:rPr lang="es-ES" sz="3600" dirty="0">
                <a:solidFill>
                  <a:srgbClr val="FFFFFF"/>
                </a:solidFill>
                <a:effectLst/>
              </a:rPr>
              <a:t>GESTIÓN FINANCIERA</a:t>
            </a:r>
            <a:endParaRPr lang="es-ES" sz="3600" dirty="0"/>
          </a:p>
        </p:txBody>
      </p:sp>
      <p:sp>
        <p:nvSpPr>
          <p:cNvPr id="5" name="Rounded Rectangle 4"/>
          <p:cNvSpPr/>
          <p:nvPr/>
        </p:nvSpPr>
        <p:spPr bwMode="auto">
          <a:xfrm>
            <a:off x="250825" y="1205880"/>
            <a:ext cx="4036643" cy="3863288"/>
          </a:xfrm>
          <a:prstGeom prst="roundRect">
            <a:avLst/>
          </a:prstGeom>
          <a:solidFill>
            <a:srgbClr val="74B230">
              <a:alpha val="7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r>
              <a:rPr lang="es-ES" sz="2600" b="1" dirty="0"/>
              <a:t>Se realizó un seguimiento a la ejecución del PAC asignado que originó un resultado anual de 95,4 % en términos de eficacia asociados con el manejo del PAC.</a:t>
            </a:r>
          </a:p>
        </p:txBody>
      </p:sp>
      <p:sp>
        <p:nvSpPr>
          <p:cNvPr id="9" name="Rounded Rectangle 8"/>
          <p:cNvSpPr/>
          <p:nvPr/>
        </p:nvSpPr>
        <p:spPr bwMode="auto">
          <a:xfrm>
            <a:off x="4728288" y="1345332"/>
            <a:ext cx="3672408" cy="3723836"/>
          </a:xfrm>
          <a:prstGeom prst="roundRect">
            <a:avLst/>
          </a:prstGeom>
          <a:solidFill>
            <a:srgbClr val="74B230">
              <a:alpha val="7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r>
              <a:rPr lang="es-ES" sz="2400" b="1" dirty="0"/>
              <a:t>Se definieron y ejecutaron actividades para una adecuada  programación y ejecución presupuestal, dando como resultado una ejecución de 99,03% en términos de eficacia relacionados con el manejo del presupuesto.</a:t>
            </a:r>
          </a:p>
        </p:txBody>
      </p:sp>
    </p:spTree>
    <p:extLst>
      <p:ext uri="{BB962C8B-B14F-4D97-AF65-F5344CB8AC3E}">
        <p14:creationId xmlns:p14="http://schemas.microsoft.com/office/powerpoint/2010/main" val="36134508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a:spLocks noGrp="1"/>
          </p:cNvSpPr>
          <p:nvPr>
            <p:ph type="ctrTitle"/>
          </p:nvPr>
        </p:nvSpPr>
        <p:spPr>
          <a:xfrm>
            <a:off x="684228" y="193204"/>
            <a:ext cx="8280260" cy="1124686"/>
          </a:xfrm>
        </p:spPr>
        <p:txBody>
          <a:bodyPr/>
          <a:lstStyle/>
          <a:p>
            <a:pPr algn="ctr"/>
            <a:r>
              <a:rPr lang="es-ES" sz="3600" dirty="0">
                <a:solidFill>
                  <a:srgbClr val="FFFFFF"/>
                </a:solidFill>
                <a:effectLst/>
              </a:rPr>
              <a:t>GESTIÓN FINANCIERA</a:t>
            </a:r>
            <a:endParaRPr lang="es-ES" sz="3600" dirty="0"/>
          </a:p>
        </p:txBody>
      </p:sp>
      <p:sp>
        <p:nvSpPr>
          <p:cNvPr id="5" name="Rounded Rectangle 4"/>
          <p:cNvSpPr/>
          <p:nvPr/>
        </p:nvSpPr>
        <p:spPr bwMode="auto">
          <a:xfrm>
            <a:off x="5076056" y="1561356"/>
            <a:ext cx="3528392" cy="3456384"/>
          </a:xfrm>
          <a:prstGeom prst="roundRect">
            <a:avLst/>
          </a:prstGeom>
          <a:solidFill>
            <a:srgbClr val="74B230">
              <a:alpha val="7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s-ES" sz="2400" dirty="0"/>
          </a:p>
          <a:p>
            <a:pPr algn="just"/>
            <a:r>
              <a:rPr lang="es-ES" sz="2600" b="1" dirty="0"/>
              <a:t>Se efectuó una adecuada ejecución del  Plan de compras vigente, la cual se situó por encima del 90%. </a:t>
            </a:r>
          </a:p>
        </p:txBody>
      </p:sp>
      <p:sp>
        <p:nvSpPr>
          <p:cNvPr id="10" name="Rounded Rectangle 9"/>
          <p:cNvSpPr/>
          <p:nvPr/>
        </p:nvSpPr>
        <p:spPr bwMode="auto">
          <a:xfrm>
            <a:off x="611560" y="1201316"/>
            <a:ext cx="3888432" cy="4032448"/>
          </a:xfrm>
          <a:prstGeom prst="roundRect">
            <a:avLst/>
          </a:prstGeom>
          <a:solidFill>
            <a:srgbClr val="74B230">
              <a:alpha val="7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r>
              <a:rPr lang="es-ES" sz="2600" b="1" dirty="0"/>
              <a:t>Se obtuvo una adecuada ejecución de los proyectos de inversión, con un 99,81% en términos de eficacia en su ejecución presupuestal, incluyendo los avances físicos y financieros.</a:t>
            </a:r>
          </a:p>
        </p:txBody>
      </p:sp>
    </p:spTree>
    <p:extLst>
      <p:ext uri="{BB962C8B-B14F-4D97-AF65-F5344CB8AC3E}">
        <p14:creationId xmlns:p14="http://schemas.microsoft.com/office/powerpoint/2010/main" val="26419353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572000" y="2415801"/>
            <a:ext cx="4320480" cy="1089771"/>
          </a:xfrm>
        </p:spPr>
        <p:txBody>
          <a:bodyPr/>
          <a:lstStyle/>
          <a:p>
            <a:pPr algn="ctr"/>
            <a:r>
              <a:rPr lang="es-ES" sz="3600" dirty="0"/>
              <a:t>CONTRATACIÓN</a:t>
            </a:r>
          </a:p>
        </p:txBody>
      </p:sp>
      <p:pic>
        <p:nvPicPr>
          <p:cNvPr id="3" name="Picture 2"/>
          <p:cNvPicPr>
            <a:picLocks noChangeAspect="1"/>
          </p:cNvPicPr>
          <p:nvPr/>
        </p:nvPicPr>
        <p:blipFill>
          <a:blip r:embed="rId3"/>
          <a:stretch>
            <a:fillRect/>
          </a:stretch>
        </p:blipFill>
        <p:spPr>
          <a:xfrm>
            <a:off x="827584" y="1273324"/>
            <a:ext cx="3175000" cy="3175000"/>
          </a:xfrm>
          <a:prstGeom prst="rect">
            <a:avLst/>
          </a:prstGeom>
        </p:spPr>
      </p:pic>
    </p:spTree>
    <p:extLst>
      <p:ext uri="{BB962C8B-B14F-4D97-AF65-F5344CB8AC3E}">
        <p14:creationId xmlns:p14="http://schemas.microsoft.com/office/powerpoint/2010/main" val="2090698454"/>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684228" y="2380886"/>
            <a:ext cx="8280260" cy="1124686"/>
          </a:xfrm>
        </p:spPr>
        <p:txBody>
          <a:bodyPr/>
          <a:lstStyle/>
          <a:p>
            <a:pPr algn="ctr"/>
            <a:r>
              <a:rPr lang="es-ES" dirty="0"/>
              <a:t>PROCESOS CONTRACTUALES</a:t>
            </a:r>
          </a:p>
        </p:txBody>
      </p:sp>
    </p:spTree>
    <p:extLst>
      <p:ext uri="{BB962C8B-B14F-4D97-AF65-F5344CB8AC3E}">
        <p14:creationId xmlns:p14="http://schemas.microsoft.com/office/powerpoint/2010/main" val="3821332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ctrTitle"/>
          </p:nvPr>
        </p:nvSpPr>
        <p:spPr>
          <a:xfrm>
            <a:off x="0" y="241210"/>
            <a:ext cx="9144000" cy="1680186"/>
          </a:xfrm>
        </p:spPr>
        <p:txBody>
          <a:bodyPr/>
          <a:lstStyle/>
          <a:p>
            <a:pPr algn="ctr"/>
            <a:r>
              <a:rPr lang="es-ES" sz="2800" dirty="0"/>
              <a:t>RELACIÓN PROCESOS CONTRACTUALES 2015 </a:t>
            </a:r>
            <a:r>
              <a:rPr lang="es-ES" sz="2400" dirty="0"/>
              <a:t>(Número)</a:t>
            </a:r>
            <a:br>
              <a:rPr lang="es-ES" sz="2400" dirty="0"/>
            </a:br>
            <a:endParaRPr lang="es-ES" sz="2400" dirty="0"/>
          </a:p>
        </p:txBody>
      </p:sp>
      <p:graphicFrame>
        <p:nvGraphicFramePr>
          <p:cNvPr id="6" name="Gráfico 5"/>
          <p:cNvGraphicFramePr/>
          <p:nvPr>
            <p:extLst>
              <p:ext uri="{D42A27DB-BD31-4B8C-83A1-F6EECF244321}">
                <p14:modId xmlns:p14="http://schemas.microsoft.com/office/powerpoint/2010/main" val="389496316"/>
              </p:ext>
            </p:extLst>
          </p:nvPr>
        </p:nvGraphicFramePr>
        <p:xfrm>
          <a:off x="1043608" y="913284"/>
          <a:ext cx="7632848" cy="4464496"/>
        </p:xfrm>
        <a:graphic>
          <a:graphicData uri="http://schemas.openxmlformats.org/drawingml/2006/chart">
            <c:chart xmlns:c="http://schemas.openxmlformats.org/drawingml/2006/chart" xmlns:r="http://schemas.openxmlformats.org/officeDocument/2006/relationships" r:id="rId3"/>
          </a:graphicData>
        </a:graphic>
      </p:graphicFrame>
      <p:sp>
        <p:nvSpPr>
          <p:cNvPr id="4" name="CuadroTexto 1"/>
          <p:cNvSpPr txBox="1"/>
          <p:nvPr/>
        </p:nvSpPr>
        <p:spPr>
          <a:xfrm>
            <a:off x="6804248" y="2998128"/>
            <a:ext cx="1636019" cy="523220"/>
          </a:xfrm>
          <a:prstGeom prst="rect">
            <a:avLst/>
          </a:prstGeom>
          <a:noFill/>
        </p:spPr>
        <p:txBody>
          <a:bodyPr wrap="square" rtlCol="0">
            <a:spAutoFit/>
          </a:bodyPr>
          <a:lstStyle/>
          <a:p>
            <a:r>
              <a:rPr lang="es-ES" sz="2800" b="1" dirty="0">
                <a:latin typeface="+mn-lt"/>
              </a:rPr>
              <a:t>Total: 251</a:t>
            </a:r>
            <a:endParaRPr lang="es-CO" sz="2800" b="1" dirty="0">
              <a:latin typeface="+mn-lt"/>
            </a:endParaRPr>
          </a:p>
        </p:txBody>
      </p:sp>
    </p:spTree>
    <p:extLst>
      <p:ext uri="{BB962C8B-B14F-4D97-AF65-F5344CB8AC3E}">
        <p14:creationId xmlns:p14="http://schemas.microsoft.com/office/powerpoint/2010/main" val="34165103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6"/>
          <p:cNvSpPr>
            <a:spLocks noGrp="1"/>
          </p:cNvSpPr>
          <p:nvPr>
            <p:ph type="ctrTitle"/>
          </p:nvPr>
        </p:nvSpPr>
        <p:spPr>
          <a:xfrm>
            <a:off x="72008" y="-22820"/>
            <a:ext cx="9144000" cy="1224136"/>
          </a:xfrm>
        </p:spPr>
        <p:txBody>
          <a:bodyPr/>
          <a:lstStyle/>
          <a:p>
            <a:pPr algn="ctr"/>
            <a:r>
              <a:rPr lang="es-ES" sz="3600" dirty="0"/>
              <a:t>PROCESOS CONTRACTUALES 2015 </a:t>
            </a:r>
            <a:br>
              <a:rPr lang="es-ES" sz="3600" dirty="0"/>
            </a:br>
            <a:r>
              <a:rPr lang="es-ES" sz="2400" dirty="0"/>
              <a:t>($Millones de pesos)</a:t>
            </a:r>
            <a:br>
              <a:rPr lang="es-ES" sz="2400" dirty="0"/>
            </a:br>
            <a:r>
              <a:rPr lang="es-ES" sz="3600" dirty="0"/>
              <a:t> </a:t>
            </a:r>
          </a:p>
        </p:txBody>
      </p:sp>
      <p:graphicFrame>
        <p:nvGraphicFramePr>
          <p:cNvPr id="6" name="Gráfico 3"/>
          <p:cNvGraphicFramePr/>
          <p:nvPr>
            <p:extLst>
              <p:ext uri="{D42A27DB-BD31-4B8C-83A1-F6EECF244321}">
                <p14:modId xmlns:p14="http://schemas.microsoft.com/office/powerpoint/2010/main" val="3675114038"/>
              </p:ext>
            </p:extLst>
          </p:nvPr>
        </p:nvGraphicFramePr>
        <p:xfrm>
          <a:off x="179512" y="985292"/>
          <a:ext cx="8784976" cy="41903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4015806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p:cNvSpPr>
            <a:spLocks noGrp="1"/>
          </p:cNvSpPr>
          <p:nvPr>
            <p:ph type="ctrTitle"/>
          </p:nvPr>
        </p:nvSpPr>
        <p:spPr>
          <a:xfrm>
            <a:off x="179512" y="0"/>
            <a:ext cx="8742957" cy="1079569"/>
          </a:xfrm>
        </p:spPr>
        <p:txBody>
          <a:bodyPr/>
          <a:lstStyle/>
          <a:p>
            <a:pPr algn="ctr"/>
            <a:r>
              <a:rPr lang="es-ES" dirty="0"/>
              <a:t>SISTEMA DE CONTROL INTERNO Y CONTROL INTERNO CONTABLE</a:t>
            </a:r>
          </a:p>
        </p:txBody>
      </p:sp>
      <p:graphicFrame>
        <p:nvGraphicFramePr>
          <p:cNvPr id="9" name="Gráfico 6"/>
          <p:cNvGraphicFramePr/>
          <p:nvPr>
            <p:extLst>
              <p:ext uri="{D42A27DB-BD31-4B8C-83A1-F6EECF244321}">
                <p14:modId xmlns:p14="http://schemas.microsoft.com/office/powerpoint/2010/main" val="1156609497"/>
              </p:ext>
            </p:extLst>
          </p:nvPr>
        </p:nvGraphicFramePr>
        <p:xfrm>
          <a:off x="9939" y="1217775"/>
          <a:ext cx="5483418" cy="4325766"/>
        </p:xfrm>
        <a:graphic>
          <a:graphicData uri="http://schemas.openxmlformats.org/drawingml/2006/chart">
            <c:chart xmlns:c="http://schemas.openxmlformats.org/drawingml/2006/chart" xmlns:r="http://schemas.openxmlformats.org/officeDocument/2006/relationships" r:id="rId3"/>
          </a:graphicData>
        </a:graphic>
      </p:graphicFrame>
      <p:sp>
        <p:nvSpPr>
          <p:cNvPr id="10" name="CuadroTexto 1"/>
          <p:cNvSpPr txBox="1"/>
          <p:nvPr/>
        </p:nvSpPr>
        <p:spPr>
          <a:xfrm>
            <a:off x="3923928" y="1947525"/>
            <a:ext cx="6480720" cy="2062103"/>
          </a:xfrm>
          <a:prstGeom prst="rect">
            <a:avLst/>
          </a:prstGeom>
          <a:noFill/>
          <a:ln>
            <a:solidFill>
              <a:schemeClr val="accent1">
                <a:lumMod val="50000"/>
              </a:schemeClr>
            </a:solidFill>
          </a:ln>
          <a:scene3d>
            <a:camera prst="isometricOffAxis1Left"/>
            <a:lightRig rig="threePt" dir="t"/>
          </a:scene3d>
        </p:spPr>
        <p:txBody>
          <a:bodyPr wrap="square" rtlCol="0">
            <a:spAutoFit/>
          </a:bodyPr>
          <a:lstStyle/>
          <a:p>
            <a:r>
              <a:rPr lang="es-ES" sz="3200" b="1" dirty="0">
                <a:latin typeface="+mn-lt"/>
              </a:rPr>
              <a:t>Nivel de</a:t>
            </a:r>
            <a:r>
              <a:rPr lang="es-ES" sz="2600" b="1" dirty="0">
                <a:latin typeface="+mn-lt"/>
              </a:rPr>
              <a:t> </a:t>
            </a:r>
            <a:r>
              <a:rPr lang="es-ES" sz="3200" b="1" dirty="0">
                <a:latin typeface="+mn-lt"/>
              </a:rPr>
              <a:t>Criticidad MECI-CIC = BAJA</a:t>
            </a:r>
          </a:p>
          <a:p>
            <a:endParaRPr lang="es-ES" sz="3200" b="1" dirty="0">
              <a:latin typeface="+mn-lt"/>
            </a:endParaRPr>
          </a:p>
          <a:p>
            <a:r>
              <a:rPr lang="es-ES" sz="3200" b="1" dirty="0">
                <a:latin typeface="+mn-lt"/>
              </a:rPr>
              <a:t>Nivel de Criticidad Final = BAJA</a:t>
            </a:r>
            <a:endParaRPr lang="es-CO" sz="3200" b="1" dirty="0">
              <a:latin typeface="+mn-lt"/>
            </a:endParaRPr>
          </a:p>
          <a:p>
            <a:endParaRPr lang="es-CO" sz="3200" dirty="0">
              <a:latin typeface="+mn-lt"/>
            </a:endParaRPr>
          </a:p>
        </p:txBody>
      </p:sp>
      <p:sp>
        <p:nvSpPr>
          <p:cNvPr id="11" name="Flecha curvada hacia la izquierda 3"/>
          <p:cNvSpPr/>
          <p:nvPr/>
        </p:nvSpPr>
        <p:spPr bwMode="auto">
          <a:xfrm rot="15120175">
            <a:off x="4135178" y="647058"/>
            <a:ext cx="783878" cy="2528035"/>
          </a:xfrm>
          <a:prstGeom prst="curvedLeft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sp>
        <p:nvSpPr>
          <p:cNvPr id="2" name="1 CuadroTexto"/>
          <p:cNvSpPr txBox="1"/>
          <p:nvPr/>
        </p:nvSpPr>
        <p:spPr>
          <a:xfrm>
            <a:off x="539552" y="4801716"/>
            <a:ext cx="1295547" cy="338554"/>
          </a:xfrm>
          <a:prstGeom prst="rect">
            <a:avLst/>
          </a:prstGeom>
          <a:noFill/>
        </p:spPr>
        <p:txBody>
          <a:bodyPr wrap="none" rtlCol="0">
            <a:spAutoFit/>
          </a:bodyPr>
          <a:lstStyle/>
          <a:p>
            <a:r>
              <a:rPr lang="es-CO" sz="1600" b="1" dirty="0"/>
              <a:t>Fuente: </a:t>
            </a:r>
            <a:r>
              <a:rPr lang="es-CO" sz="1600" dirty="0"/>
              <a:t>DAFP</a:t>
            </a:r>
          </a:p>
        </p:txBody>
      </p:sp>
    </p:spTree>
    <p:extLst>
      <p:ext uri="{BB962C8B-B14F-4D97-AF65-F5344CB8AC3E}">
        <p14:creationId xmlns:p14="http://schemas.microsoft.com/office/powerpoint/2010/main" val="363027982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150218" y="121196"/>
            <a:ext cx="8742957" cy="1079569"/>
          </a:xfrm>
        </p:spPr>
        <p:txBody>
          <a:bodyPr/>
          <a:lstStyle/>
          <a:p>
            <a:pPr algn="ctr"/>
            <a:r>
              <a:rPr lang="es-ES" sz="3600" dirty="0"/>
              <a:t>INFORMES DE GESTIÓN DE LA ENTIDAD 2015 </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616" y="1155488"/>
            <a:ext cx="6984775" cy="3862252"/>
          </a:xfrm>
          <a:prstGeom prst="rect">
            <a:avLst/>
          </a:prstGeom>
        </p:spPr>
      </p:pic>
    </p:spTree>
    <p:extLst>
      <p:ext uri="{BB962C8B-B14F-4D97-AF65-F5344CB8AC3E}">
        <p14:creationId xmlns:p14="http://schemas.microsoft.com/office/powerpoint/2010/main" val="18225512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a 2"/>
          <p:cNvSpPr/>
          <p:nvPr/>
        </p:nvSpPr>
        <p:spPr bwMode="auto">
          <a:xfrm>
            <a:off x="45638" y="1067243"/>
            <a:ext cx="5246442" cy="4298776"/>
          </a:xfrm>
          <a:prstGeom prst="wave">
            <a:avLst>
              <a:gd name="adj1" fmla="val 12500"/>
              <a:gd name="adj2" fmla="val 606"/>
            </a:avLst>
          </a:prstGeom>
          <a:solidFill>
            <a:schemeClr val="accent3">
              <a:lumMod val="75000"/>
            </a:schemeClr>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lnSpc>
                <a:spcPct val="107000"/>
              </a:lnSpc>
              <a:spcAft>
                <a:spcPts val="800"/>
              </a:spcAft>
            </a:pPr>
            <a:r>
              <a:rPr lang="es-ES" sz="2400" b="1" dirty="0">
                <a:latin typeface="Arial" panose="020B0604020202020204" pitchFamily="34" charset="0"/>
                <a:ea typeface="Verdana" panose="020B0604030504040204" pitchFamily="34" charset="0"/>
                <a:cs typeface="Arial" panose="020B0604020202020204" pitchFamily="34" charset="0"/>
              </a:rPr>
              <a:t>El Plan de Acción del Modelo Integrado de Planeación y Gestión-MIPG, registró en el 2015 un cumplimiento del 99.09% al cierre de la vigencia.</a:t>
            </a:r>
          </a:p>
        </p:txBody>
      </p:sp>
      <p:graphicFrame>
        <p:nvGraphicFramePr>
          <p:cNvPr id="8" name="Gráfico 5"/>
          <p:cNvGraphicFramePr/>
          <p:nvPr>
            <p:extLst>
              <p:ext uri="{D42A27DB-BD31-4B8C-83A1-F6EECF244321}">
                <p14:modId xmlns:p14="http://schemas.microsoft.com/office/powerpoint/2010/main" val="368818956"/>
              </p:ext>
            </p:extLst>
          </p:nvPr>
        </p:nvGraphicFramePr>
        <p:xfrm>
          <a:off x="4355976" y="1129308"/>
          <a:ext cx="5472608" cy="4136008"/>
        </p:xfrm>
        <a:graphic>
          <a:graphicData uri="http://schemas.openxmlformats.org/drawingml/2006/chart">
            <c:chart xmlns:c="http://schemas.openxmlformats.org/drawingml/2006/chart" xmlns:r="http://schemas.openxmlformats.org/officeDocument/2006/relationships" r:id="rId3"/>
          </a:graphicData>
        </a:graphic>
      </p:graphicFrame>
      <p:sp>
        <p:nvSpPr>
          <p:cNvPr id="9" name="Título 6"/>
          <p:cNvSpPr>
            <a:spLocks noGrp="1"/>
          </p:cNvSpPr>
          <p:nvPr>
            <p:ph type="ctrTitle"/>
          </p:nvPr>
        </p:nvSpPr>
        <p:spPr>
          <a:xfrm>
            <a:off x="0" y="-118830"/>
            <a:ext cx="9144000" cy="1680186"/>
          </a:xfrm>
        </p:spPr>
        <p:txBody>
          <a:bodyPr/>
          <a:lstStyle/>
          <a:p>
            <a:pPr algn="ctr"/>
            <a:r>
              <a:rPr lang="es-ES" sz="2600" dirty="0"/>
              <a:t>AVANCE POLÍTICA DESARROLLO ADMINISTRATIVO  </a:t>
            </a:r>
            <a:br>
              <a:rPr lang="es-ES" sz="2600" dirty="0"/>
            </a:br>
            <a:r>
              <a:rPr lang="es-ES" sz="2600" dirty="0"/>
              <a:t>MODELO INTEGRADO DE PLANEACIÓN Y GESTIÓN</a:t>
            </a:r>
            <a:br>
              <a:rPr lang="es-ES" sz="2600" dirty="0"/>
            </a:br>
            <a:r>
              <a:rPr lang="es-ES" sz="2600" dirty="0"/>
              <a:t> MIPG 2015 </a:t>
            </a:r>
          </a:p>
        </p:txBody>
      </p:sp>
    </p:spTree>
    <p:extLst>
      <p:ext uri="{BB962C8B-B14F-4D97-AF65-F5344CB8AC3E}">
        <p14:creationId xmlns:p14="http://schemas.microsoft.com/office/powerpoint/2010/main" val="359432440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p:txBody>
          <a:bodyPr/>
          <a:lstStyle/>
          <a:p>
            <a:pPr algn="ctr"/>
            <a:r>
              <a:rPr lang="es-ES" sz="4000" dirty="0"/>
              <a:t>GESTIÓN MISIONAL Y DE GOBIERNO</a:t>
            </a:r>
          </a:p>
        </p:txBody>
      </p:sp>
      <p:pic>
        <p:nvPicPr>
          <p:cNvPr id="5" name="Picture 4"/>
          <p:cNvPicPr>
            <a:picLocks noChangeAspect="1"/>
          </p:cNvPicPr>
          <p:nvPr/>
        </p:nvPicPr>
        <p:blipFill>
          <a:blip r:embed="rId3"/>
          <a:stretch>
            <a:fillRect/>
          </a:stretch>
        </p:blipFill>
        <p:spPr>
          <a:xfrm>
            <a:off x="1857400" y="1057300"/>
            <a:ext cx="5090864" cy="3833482"/>
          </a:xfrm>
          <a:prstGeom prst="rect">
            <a:avLst/>
          </a:prstGeom>
        </p:spPr>
      </p:pic>
    </p:spTree>
    <p:extLst>
      <p:ext uri="{BB962C8B-B14F-4D97-AF65-F5344CB8AC3E}">
        <p14:creationId xmlns:p14="http://schemas.microsoft.com/office/powerpoint/2010/main" val="1262517514"/>
      </p:ext>
    </p:extLst>
  </p:cSld>
  <p:clrMapOvr>
    <a:masterClrMapping/>
  </p:clrMapOvr>
  <p:transition spd="slow">
    <p:wheel spokes="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posición de imagen 1"/>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a:fillRect/>
          </a:stretch>
        </p:blipFill>
        <p:spPr>
          <a:xfrm>
            <a:off x="0" y="0"/>
            <a:ext cx="9144000" cy="51716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68"/>
          <p:cNvGrpSpPr>
            <a:grpSpLocks/>
          </p:cNvGrpSpPr>
          <p:nvPr/>
        </p:nvGrpSpPr>
        <p:grpSpPr bwMode="auto">
          <a:xfrm>
            <a:off x="35496" y="1057300"/>
            <a:ext cx="9001000" cy="3981871"/>
            <a:chOff x="702" y="1131"/>
            <a:chExt cx="4927" cy="2906"/>
          </a:xfrm>
        </p:grpSpPr>
        <p:sp>
          <p:nvSpPr>
            <p:cNvPr id="30" name="31 Rectángulo"/>
            <p:cNvSpPr/>
            <p:nvPr/>
          </p:nvSpPr>
          <p:spPr>
            <a:xfrm>
              <a:off x="1163" y="1754"/>
              <a:ext cx="3735" cy="969"/>
            </a:xfrm>
            <a:prstGeom prst="rect">
              <a:avLst/>
            </a:prstGeom>
            <a:solidFill>
              <a:srgbClr val="F79646">
                <a:lumMod val="40000"/>
                <a:lumOff val="6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7" name="32 Pentágono"/>
            <p:cNvSpPr/>
            <p:nvPr/>
          </p:nvSpPr>
          <p:spPr>
            <a:xfrm>
              <a:off x="702" y="1131"/>
              <a:ext cx="437" cy="2876"/>
            </a:xfrm>
            <a:prstGeom prst="homePlate">
              <a:avLst/>
            </a:prstGeom>
            <a:solidFill>
              <a:srgbClr val="BB1F0F"/>
            </a:solidFill>
            <a:ln w="25400" cap="flat" cmpd="sng" algn="ctr">
              <a:solidFill>
                <a:sysClr val="windowText" lastClr="000000"/>
              </a:solidFill>
              <a:prstDash val="solid"/>
            </a:ln>
            <a:effectLst>
              <a:outerShdw blurRad="50800" dist="50800" dir="5400000" algn="ctr" rotWithShape="0">
                <a:sysClr val="windowText" lastClr="000000"/>
              </a:outerShdw>
            </a:effectLst>
            <a:scene3d>
              <a:camera prst="orthographicFront"/>
              <a:lightRig rig="threePt" dir="t"/>
            </a:scene3d>
            <a:sp3d extrusionH="76200">
              <a:extrusionClr>
                <a:srgbClr val="BB1F0F"/>
              </a:extrusionClr>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8" name="33 Cheurón"/>
            <p:cNvSpPr/>
            <p:nvPr/>
          </p:nvSpPr>
          <p:spPr>
            <a:xfrm>
              <a:off x="4954" y="1131"/>
              <a:ext cx="675" cy="2876"/>
            </a:xfrm>
            <a:prstGeom prst="chevron">
              <a:avLst>
                <a:gd name="adj" fmla="val 34033"/>
              </a:avLst>
            </a:prstGeom>
            <a:solidFill>
              <a:srgbClr val="BB1F0F"/>
            </a:solidFill>
            <a:ln w="25400" cap="flat" cmpd="sng" algn="ctr">
              <a:solidFill>
                <a:sysClr val="windowText" lastClr="000000"/>
              </a:solidFill>
              <a:prstDash val="solid"/>
            </a:ln>
            <a:effectLst>
              <a:outerShdw blurRad="50800" dist="50800" dir="5400000" algn="ctr" rotWithShape="0">
                <a:sysClr val="windowText" lastClr="000000"/>
              </a:outerShdw>
            </a:effectLst>
            <a:scene3d>
              <a:camera prst="orthographicFront"/>
              <a:lightRig rig="threePt" dir="t"/>
            </a:scene3d>
            <a:sp3d extrusionH="76200">
              <a:extrusionClr>
                <a:srgbClr val="BB1F0F"/>
              </a:extrusionClr>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59" name="34 Llamada de flecha hacia arriba"/>
            <p:cNvSpPr/>
            <p:nvPr/>
          </p:nvSpPr>
          <p:spPr>
            <a:xfrm>
              <a:off x="1139" y="2669"/>
              <a:ext cx="3736" cy="814"/>
            </a:xfrm>
            <a:prstGeom prst="upArrowCallout">
              <a:avLst>
                <a:gd name="adj1" fmla="val 27467"/>
                <a:gd name="adj2" fmla="val 26850"/>
                <a:gd name="adj3" fmla="val 29318"/>
                <a:gd name="adj4" fmla="val 64977"/>
              </a:avLst>
            </a:prstGeom>
            <a:solidFill>
              <a:srgbClr val="72AF2F"/>
            </a:solidFill>
            <a:ln w="25400" cap="flat" cmpd="sng" algn="ctr">
              <a:solidFill>
                <a:srgbClr val="72AF2F"/>
              </a:solidFill>
              <a:prstDash val="solid"/>
            </a:ln>
            <a:effectLst/>
            <a:scene3d>
              <a:camera prst="orthographicFront"/>
              <a:lightRig rig="threePt" dir="t"/>
            </a:scene3d>
            <a:sp3d>
              <a:bevelT/>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0" name="35 Llamada de flecha hacia abajo"/>
            <p:cNvSpPr/>
            <p:nvPr/>
          </p:nvSpPr>
          <p:spPr>
            <a:xfrm>
              <a:off x="1100" y="1133"/>
              <a:ext cx="3775" cy="777"/>
            </a:xfrm>
            <a:prstGeom prst="downArrowCallout">
              <a:avLst>
                <a:gd name="adj1" fmla="val 32711"/>
                <a:gd name="adj2" fmla="val 25000"/>
                <a:gd name="adj3" fmla="val 29957"/>
                <a:gd name="adj4" fmla="val 64977"/>
              </a:avLst>
            </a:prstGeom>
            <a:solidFill>
              <a:srgbClr val="4F81BD"/>
            </a:solidFill>
            <a:ln w="25400" cap="flat" cmpd="sng" algn="ctr">
              <a:solidFill>
                <a:srgbClr val="4F81BD">
                  <a:shade val="50000"/>
                </a:srgbClr>
              </a:solidFill>
              <a:prstDash val="solid"/>
            </a:ln>
            <a:effectLst/>
            <a:scene3d>
              <a:camera prst="orthographicFront"/>
              <a:lightRig rig="twoPt" dir="t"/>
            </a:scene3d>
            <a:sp3d prstMaterial="plastic"/>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1" name="36 Rectángulo">
              <a:hlinkClick r:id="rId3" action="ppaction://hlinkfile"/>
            </p:cNvPr>
            <p:cNvSpPr/>
            <p:nvPr/>
          </p:nvSpPr>
          <p:spPr>
            <a:xfrm>
              <a:off x="1290" y="1327"/>
              <a:ext cx="1749" cy="250"/>
            </a:xfrm>
            <a:prstGeom prst="rect">
              <a:avLst/>
            </a:prstGeom>
            <a:solidFill>
              <a:srgbClr val="4F81BD"/>
            </a:solidFill>
            <a:ln w="25400" cap="flat" cmpd="sng" algn="ctr">
              <a:solidFill>
                <a:srgbClr val="4F81BD">
                  <a:shade val="50000"/>
                </a:srgbClr>
              </a:solidFill>
              <a:prstDash val="solid"/>
            </a:ln>
            <a:effectLst/>
            <a:scene3d>
              <a:camera prst="orthographicFront"/>
              <a:lightRig rig="threePt" dir="t"/>
            </a:scene3d>
            <a:sp3d>
              <a:bevelT/>
              <a:bevelB/>
            </a:sp3d>
          </p:spPr>
          <p:txBody>
            <a:bodyPr anchor="ct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ea typeface="+mn-ea"/>
                  <a:cs typeface="+mn-cs"/>
                </a:rPr>
                <a:t>Planeación Integral</a:t>
              </a:r>
            </a:p>
          </p:txBody>
        </p:sp>
        <p:sp>
          <p:nvSpPr>
            <p:cNvPr id="62" name="37 Rectángulo">
              <a:hlinkClick r:id="rId4" action="ppaction://hlinkfile"/>
            </p:cNvPr>
            <p:cNvSpPr/>
            <p:nvPr/>
          </p:nvSpPr>
          <p:spPr>
            <a:xfrm>
              <a:off x="3395" y="1319"/>
              <a:ext cx="1308" cy="249"/>
            </a:xfrm>
            <a:prstGeom prst="rect">
              <a:avLst/>
            </a:prstGeom>
            <a:solidFill>
              <a:srgbClr val="4F81BD"/>
            </a:solidFill>
            <a:ln w="25400" cap="flat" cmpd="sng" algn="ctr">
              <a:solidFill>
                <a:srgbClr val="4F81BD">
                  <a:shade val="50000"/>
                </a:srgbClr>
              </a:solidFill>
              <a:prstDash val="solid"/>
            </a:ln>
            <a:effectLst/>
            <a:scene3d>
              <a:camera prst="orthographicFront"/>
              <a:lightRig rig="threePt" dir="t"/>
            </a:scene3d>
            <a:sp3d>
              <a:bevelT/>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Comunicación Pública</a:t>
              </a:r>
            </a:p>
          </p:txBody>
        </p:sp>
        <p:sp>
          <p:nvSpPr>
            <p:cNvPr id="63" name="15 CuadroTexto"/>
            <p:cNvSpPr txBox="1">
              <a:spLocks noChangeArrowheads="1"/>
            </p:cNvSpPr>
            <p:nvPr/>
          </p:nvSpPr>
          <p:spPr bwMode="auto">
            <a:xfrm>
              <a:off x="3809" y="1143"/>
              <a:ext cx="119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E46C0A"/>
                </a:buClr>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s-ES" altLang="es-CO" sz="1200" b="1" i="0" u="none" strike="noStrike" kern="0" cap="none" spc="0" normalizeH="0" baseline="0" noProof="0" dirty="0">
                  <a:ln>
                    <a:noFill/>
                  </a:ln>
                  <a:solidFill>
                    <a:prstClr val="white"/>
                  </a:solidFill>
                  <a:effectLst/>
                  <a:uLnTx/>
                  <a:uFillTx/>
                  <a:latin typeface="Calibri" pitchFamily="34" charset="0"/>
                </a:rPr>
                <a:t>Procesos Estratégicos</a:t>
              </a:r>
            </a:p>
          </p:txBody>
        </p:sp>
        <p:sp>
          <p:nvSpPr>
            <p:cNvPr id="64" name="16 CuadroTexto"/>
            <p:cNvSpPr txBox="1">
              <a:spLocks noChangeArrowheads="1"/>
            </p:cNvSpPr>
            <p:nvPr/>
          </p:nvSpPr>
          <p:spPr bwMode="auto">
            <a:xfrm rot="-5400000">
              <a:off x="-458" y="2468"/>
              <a:ext cx="25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E46C0A"/>
                </a:buClr>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s-ES" altLang="es-CO" sz="1800" b="1" i="0" u="none" strike="noStrike" kern="0" cap="none" spc="0" normalizeH="0" baseline="0" noProof="0" dirty="0">
                  <a:ln>
                    <a:noFill/>
                  </a:ln>
                  <a:solidFill>
                    <a:prstClr val="white"/>
                  </a:solidFill>
                  <a:effectLst/>
                  <a:uLnTx/>
                  <a:uFillTx/>
                  <a:latin typeface="Calibri" pitchFamily="34" charset="0"/>
                </a:rPr>
                <a:t>Necesidades de clientes y usuarios</a:t>
              </a:r>
            </a:p>
          </p:txBody>
        </p:sp>
        <p:sp>
          <p:nvSpPr>
            <p:cNvPr id="65" name="17 CuadroTexto"/>
            <p:cNvSpPr txBox="1">
              <a:spLocks noChangeArrowheads="1"/>
            </p:cNvSpPr>
            <p:nvPr/>
          </p:nvSpPr>
          <p:spPr bwMode="auto">
            <a:xfrm rot="-5400000">
              <a:off x="4010" y="2392"/>
              <a:ext cx="25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E46C0A"/>
                </a:buClr>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s-ES" altLang="es-CO" sz="1800" b="1" i="0" u="none" strike="noStrike" kern="0" cap="none" spc="0" normalizeH="0" baseline="0" noProof="0" dirty="0">
                  <a:ln>
                    <a:noFill/>
                  </a:ln>
                  <a:solidFill>
                    <a:prstClr val="white"/>
                  </a:solidFill>
                  <a:effectLst/>
                  <a:uLnTx/>
                  <a:uFillTx/>
                  <a:latin typeface="Calibri" pitchFamily="34" charset="0"/>
                </a:rPr>
                <a:t>Satisfacción  de clientes y usuarios</a:t>
              </a:r>
            </a:p>
          </p:txBody>
        </p:sp>
        <p:sp>
          <p:nvSpPr>
            <p:cNvPr id="66" name="21 CuadroTexto"/>
            <p:cNvSpPr txBox="1">
              <a:spLocks noChangeArrowheads="1"/>
            </p:cNvSpPr>
            <p:nvPr/>
          </p:nvSpPr>
          <p:spPr bwMode="auto">
            <a:xfrm>
              <a:off x="3864" y="2937"/>
              <a:ext cx="119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E46C0A"/>
                </a:buClr>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s-ES" altLang="es-CO" sz="1200" b="1" i="0" u="none" strike="noStrike" kern="0" cap="none" spc="0" normalizeH="0" baseline="0" noProof="0" dirty="0">
                  <a:ln>
                    <a:noFill/>
                  </a:ln>
                  <a:solidFill>
                    <a:prstClr val="white"/>
                  </a:solidFill>
                  <a:effectLst/>
                  <a:uLnTx/>
                  <a:uFillTx/>
                  <a:latin typeface="Calibri" pitchFamily="34" charset="0"/>
                </a:rPr>
                <a:t>Procesos de Apoyo</a:t>
              </a:r>
            </a:p>
          </p:txBody>
        </p:sp>
        <p:sp>
          <p:nvSpPr>
            <p:cNvPr id="67" name="42 Rectángulo">
              <a:hlinkClick r:id="rId5" action="ppaction://hlinkfile"/>
            </p:cNvPr>
            <p:cNvSpPr/>
            <p:nvPr/>
          </p:nvSpPr>
          <p:spPr>
            <a:xfrm>
              <a:off x="1173" y="3113"/>
              <a:ext cx="593" cy="333"/>
            </a:xfrm>
            <a:prstGeom prst="rect">
              <a:avLst/>
            </a:prstGeom>
            <a:solidFill>
              <a:srgbClr val="72AF2F"/>
            </a:solidFill>
            <a:ln w="25400" cap="flat" cmpd="sng" algn="ctr">
              <a:solidFill>
                <a:srgbClr val="72AF2F"/>
              </a:solidFill>
              <a:prstDash val="solid"/>
            </a:ln>
            <a:effectLst/>
            <a:scene3d>
              <a:camera prst="orthographicFront"/>
              <a:lightRig rig="threePt" dir="t"/>
            </a:scene3d>
            <a:sp3d>
              <a:bevelT/>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Gestión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Humana</a:t>
              </a:r>
            </a:p>
          </p:txBody>
        </p:sp>
        <p:sp>
          <p:nvSpPr>
            <p:cNvPr id="68" name="43 Rectángulo">
              <a:hlinkClick r:id="rId6" action="ppaction://hlinkfile"/>
            </p:cNvPr>
            <p:cNvSpPr/>
            <p:nvPr/>
          </p:nvSpPr>
          <p:spPr>
            <a:xfrm>
              <a:off x="1845" y="3115"/>
              <a:ext cx="715" cy="333"/>
            </a:xfrm>
            <a:prstGeom prst="rect">
              <a:avLst/>
            </a:prstGeom>
            <a:solidFill>
              <a:srgbClr val="72AF2F"/>
            </a:solidFill>
            <a:ln w="25400" cap="flat" cmpd="sng" algn="ctr">
              <a:solidFill>
                <a:srgbClr val="72AF2F"/>
              </a:solidFill>
              <a:prstDash val="solid"/>
            </a:ln>
            <a:effectLst/>
            <a:scene3d>
              <a:camera prst="orthographicFront"/>
              <a:lightRig rig="threePt" dir="t"/>
            </a:scene3d>
            <a:sp3d>
              <a:bevelT/>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Gestión Administrativa</a:t>
              </a:r>
            </a:p>
          </p:txBody>
        </p:sp>
        <p:sp>
          <p:nvSpPr>
            <p:cNvPr id="69" name="44 Rectángulo">
              <a:hlinkClick r:id="rId7" action="ppaction://hlinkfile"/>
            </p:cNvPr>
            <p:cNvSpPr/>
            <p:nvPr/>
          </p:nvSpPr>
          <p:spPr>
            <a:xfrm>
              <a:off x="2640" y="3115"/>
              <a:ext cx="755" cy="333"/>
            </a:xfrm>
            <a:prstGeom prst="rect">
              <a:avLst/>
            </a:prstGeom>
            <a:solidFill>
              <a:srgbClr val="72AF2F"/>
            </a:solidFill>
            <a:ln w="25400" cap="flat" cmpd="sng" algn="ctr">
              <a:solidFill>
                <a:srgbClr val="72AF2F"/>
              </a:solidFill>
              <a:prstDash val="solid"/>
            </a:ln>
            <a:effectLst/>
            <a:scene3d>
              <a:camera prst="orthographicFront"/>
              <a:lightRig rig="threePt" dir="t"/>
            </a:scene3d>
            <a:sp3d>
              <a:bevelT/>
              <a:bevelB/>
            </a:sp3d>
          </p:spPr>
          <p:txBody>
            <a:bodyPr anchor="ct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ea typeface="+mn-ea"/>
                  <a:cs typeface="+mn-cs"/>
                </a:rPr>
                <a:t>Gestión Recursos  Financieros</a:t>
              </a:r>
            </a:p>
          </p:txBody>
        </p:sp>
        <p:sp>
          <p:nvSpPr>
            <p:cNvPr id="70" name="45 Rectángulo">
              <a:hlinkClick r:id="rId8" action="ppaction://hlinkfile"/>
            </p:cNvPr>
            <p:cNvSpPr/>
            <p:nvPr/>
          </p:nvSpPr>
          <p:spPr>
            <a:xfrm>
              <a:off x="3441" y="3113"/>
              <a:ext cx="593" cy="333"/>
            </a:xfrm>
            <a:prstGeom prst="rect">
              <a:avLst/>
            </a:prstGeom>
            <a:solidFill>
              <a:srgbClr val="72AF2F"/>
            </a:solidFill>
            <a:ln w="25400" cap="flat" cmpd="sng" algn="ctr">
              <a:solidFill>
                <a:srgbClr val="72AF2F"/>
              </a:solidFill>
              <a:prstDash val="solid"/>
            </a:ln>
            <a:effectLst/>
            <a:scene3d>
              <a:camera prst="orthographicFront"/>
              <a:lightRig rig="threePt" dir="t"/>
            </a:scene3d>
            <a:sp3d>
              <a:bevelT/>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Gestión TICs</a:t>
              </a:r>
            </a:p>
          </p:txBody>
        </p:sp>
        <p:sp>
          <p:nvSpPr>
            <p:cNvPr id="71" name="46 Rectángulo">
              <a:hlinkClick r:id="rId9" action="ppaction://hlinkfile"/>
            </p:cNvPr>
            <p:cNvSpPr/>
            <p:nvPr/>
          </p:nvSpPr>
          <p:spPr>
            <a:xfrm>
              <a:off x="4114" y="3115"/>
              <a:ext cx="715" cy="333"/>
            </a:xfrm>
            <a:prstGeom prst="rect">
              <a:avLst/>
            </a:prstGeom>
            <a:solidFill>
              <a:srgbClr val="72AF2F"/>
            </a:solidFill>
            <a:ln w="25400" cap="flat" cmpd="sng" algn="ctr">
              <a:solidFill>
                <a:srgbClr val="72AF2F"/>
              </a:solidFill>
              <a:prstDash val="solid"/>
            </a:ln>
            <a:effectLst/>
            <a:scene3d>
              <a:camera prst="orthographicFront"/>
              <a:lightRig rig="threePt" dir="t"/>
            </a:scene3d>
            <a:sp3d>
              <a:bevelT/>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Gestión Jurídica</a:t>
              </a:r>
            </a:p>
          </p:txBody>
        </p:sp>
        <p:sp>
          <p:nvSpPr>
            <p:cNvPr id="72" name="31 CuadroTexto"/>
            <p:cNvSpPr txBox="1">
              <a:spLocks noChangeArrowheads="1"/>
            </p:cNvSpPr>
            <p:nvPr/>
          </p:nvSpPr>
          <p:spPr bwMode="auto">
            <a:xfrm>
              <a:off x="3809" y="1799"/>
              <a:ext cx="119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E46C0A"/>
                </a:buClr>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s-ES" altLang="es-CO" sz="1200" b="1" i="0" u="none" strike="noStrike" kern="0" cap="none" spc="0" normalizeH="0" baseline="0" noProof="0" dirty="0">
                  <a:ln>
                    <a:noFill/>
                  </a:ln>
                  <a:solidFill>
                    <a:srgbClr val="FF6600"/>
                  </a:solidFill>
                  <a:effectLst/>
                  <a:uLnTx/>
                  <a:uFillTx/>
                  <a:latin typeface="Calibri" pitchFamily="34" charset="0"/>
                </a:rPr>
                <a:t>Procesos Misionales</a:t>
              </a:r>
            </a:p>
          </p:txBody>
        </p:sp>
        <p:sp>
          <p:nvSpPr>
            <p:cNvPr id="73" name="48 Llamada de flecha hacia arriba">
              <a:hlinkClick r:id="rId10" action="ppaction://hlinkfile"/>
            </p:cNvPr>
            <p:cNvSpPr/>
            <p:nvPr/>
          </p:nvSpPr>
          <p:spPr>
            <a:xfrm>
              <a:off x="1139" y="3551"/>
              <a:ext cx="3736" cy="486"/>
            </a:xfrm>
            <a:prstGeom prst="upArrowCallout">
              <a:avLst>
                <a:gd name="adj1" fmla="val 27467"/>
                <a:gd name="adj2" fmla="val 26850"/>
                <a:gd name="adj3" fmla="val 29318"/>
                <a:gd name="adj4" fmla="val 64977"/>
              </a:avLst>
            </a:prstGeom>
            <a:solidFill>
              <a:sysClr val="window" lastClr="FFFFFF">
                <a:lumMod val="50000"/>
              </a:sysClr>
            </a:solidFill>
            <a:ln w="25400" cap="flat" cmpd="sng" algn="ctr">
              <a:solidFill>
                <a:sysClr val="window" lastClr="FFFFFF">
                  <a:lumMod val="50000"/>
                </a:sysClr>
              </a:solidFill>
              <a:prstDash val="solid"/>
            </a:ln>
            <a:effectLst/>
            <a:scene3d>
              <a:camera prst="orthographicFront"/>
              <a:lightRig rig="threePt" dir="t"/>
            </a:scene3d>
            <a:sp3d>
              <a:bevelT/>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Control y Evaluación</a:t>
              </a:r>
            </a:p>
          </p:txBody>
        </p:sp>
        <p:sp>
          <p:nvSpPr>
            <p:cNvPr id="74" name="49 Cheurón">
              <a:hlinkClick r:id="rId11" action="ppaction://hlinkfile"/>
            </p:cNvPr>
            <p:cNvSpPr/>
            <p:nvPr/>
          </p:nvSpPr>
          <p:spPr>
            <a:xfrm>
              <a:off x="3722" y="2021"/>
              <a:ext cx="1152" cy="592"/>
            </a:xfrm>
            <a:prstGeom prst="chevron">
              <a:avLst/>
            </a:prstGeom>
            <a:solidFill>
              <a:srgbClr val="F79646">
                <a:lumMod val="75000"/>
              </a:srgbClr>
            </a:solidFill>
            <a:ln w="25400" cap="flat" cmpd="sng" algn="ctr">
              <a:solidFill>
                <a:srgbClr val="F79646">
                  <a:lumMod val="75000"/>
                </a:srgbClr>
              </a:solidFill>
              <a:prstDash val="solid"/>
            </a:ln>
            <a:effectLst/>
            <a:scene3d>
              <a:camera prst="orthographicFront"/>
              <a:lightRig rig="threePt" dir="t"/>
            </a:scene3d>
            <a:sp3d>
              <a:bevelT/>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75" name="50 Cheurón">
              <a:hlinkClick r:id="rId12" action="ppaction://hlinkfile"/>
            </p:cNvPr>
            <p:cNvSpPr/>
            <p:nvPr/>
          </p:nvSpPr>
          <p:spPr>
            <a:xfrm>
              <a:off x="2569" y="2021"/>
              <a:ext cx="1113" cy="592"/>
            </a:xfrm>
            <a:prstGeom prst="chevron">
              <a:avLst/>
            </a:prstGeom>
            <a:solidFill>
              <a:srgbClr val="F79646">
                <a:lumMod val="75000"/>
              </a:srgbClr>
            </a:solidFill>
            <a:ln w="25400" cap="flat" cmpd="sng" algn="ctr">
              <a:solidFill>
                <a:srgbClr val="F79646">
                  <a:lumMod val="75000"/>
                </a:srgbClr>
              </a:solidFill>
              <a:prstDash val="solid"/>
            </a:ln>
            <a:effectLst/>
            <a:scene3d>
              <a:camera prst="orthographicFront"/>
              <a:lightRig rig="threePt" dir="t"/>
            </a:scene3d>
            <a:sp3d>
              <a:bevelT/>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76" name="51 Cheurón">
              <a:hlinkClick r:id="rId13" action="ppaction://hlinkfile"/>
            </p:cNvPr>
            <p:cNvSpPr/>
            <p:nvPr/>
          </p:nvSpPr>
          <p:spPr>
            <a:xfrm>
              <a:off x="1338" y="2021"/>
              <a:ext cx="1192" cy="592"/>
            </a:xfrm>
            <a:prstGeom prst="chevron">
              <a:avLst/>
            </a:prstGeom>
            <a:solidFill>
              <a:srgbClr val="F79646">
                <a:lumMod val="75000"/>
              </a:srgbClr>
            </a:solidFill>
            <a:ln w="25400" cap="flat" cmpd="sng" algn="ctr">
              <a:solidFill>
                <a:srgbClr val="F79646">
                  <a:lumMod val="75000"/>
                </a:srgbClr>
              </a:solidFill>
              <a:prstDash val="solid"/>
            </a:ln>
            <a:effectLst/>
            <a:scene3d>
              <a:camera prst="orthographicFront"/>
              <a:lightRig rig="threePt" dir="t"/>
            </a:scene3d>
            <a:sp3d>
              <a:bevelT/>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77" name="34 CuadroTexto"/>
            <p:cNvSpPr txBox="1">
              <a:spLocks noChangeArrowheads="1"/>
            </p:cNvSpPr>
            <p:nvPr/>
          </p:nvSpPr>
          <p:spPr bwMode="auto">
            <a:xfrm>
              <a:off x="3872" y="2157"/>
              <a:ext cx="964"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rPr>
                <a:t>CONSOLIDACIÓN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rPr>
                <a:t>DE LA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rPr>
                <a:t>INFORMACIÓN</a:t>
              </a:r>
            </a:p>
          </p:txBody>
        </p:sp>
        <p:sp>
          <p:nvSpPr>
            <p:cNvPr id="78" name="35 CuadroTexto"/>
            <p:cNvSpPr txBox="1">
              <a:spLocks noChangeArrowheads="1"/>
            </p:cNvSpPr>
            <p:nvPr/>
          </p:nvSpPr>
          <p:spPr bwMode="auto">
            <a:xfrm>
              <a:off x="2730" y="2167"/>
              <a:ext cx="961"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rPr>
                <a:t>CENTRALIZACIÓN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rPr>
                <a:t>DE LA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rPr>
                <a:t>INFORMACIÓN</a:t>
              </a:r>
            </a:p>
          </p:txBody>
        </p:sp>
        <p:sp>
          <p:nvSpPr>
            <p:cNvPr id="79" name="36 CuadroTexto"/>
            <p:cNvSpPr txBox="1">
              <a:spLocks noChangeArrowheads="1"/>
            </p:cNvSpPr>
            <p:nvPr/>
          </p:nvSpPr>
          <p:spPr bwMode="auto">
            <a:xfrm>
              <a:off x="1567" y="2175"/>
              <a:ext cx="963"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rPr>
                <a:t>NORMALIZACIÓN Y CULTURIZACIÓN CONTABLE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ndParaRPr>
            </a:p>
          </p:txBody>
        </p:sp>
        <p:sp>
          <p:nvSpPr>
            <p:cNvPr id="80" name="21 CuadroTexto"/>
            <p:cNvSpPr txBox="1">
              <a:spLocks noChangeArrowheads="1"/>
            </p:cNvSpPr>
            <p:nvPr/>
          </p:nvSpPr>
          <p:spPr bwMode="auto">
            <a:xfrm>
              <a:off x="3683" y="3715"/>
              <a:ext cx="135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E46C0A"/>
                </a:buClr>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s-ES" altLang="es-CO" sz="1200" b="1" i="0" u="none" strike="noStrike" kern="0" cap="none" spc="0" normalizeH="0" baseline="0" noProof="0" dirty="0">
                  <a:ln>
                    <a:noFill/>
                  </a:ln>
                  <a:solidFill>
                    <a:prstClr val="white"/>
                  </a:solidFill>
                  <a:effectLst/>
                  <a:uLnTx/>
                  <a:uFillTx/>
                  <a:latin typeface="Calibri" pitchFamily="34" charset="0"/>
                </a:rPr>
                <a:t>Procesos de Evaluación</a:t>
              </a:r>
            </a:p>
          </p:txBody>
        </p:sp>
      </p:grpSp>
      <p:sp>
        <p:nvSpPr>
          <p:cNvPr id="81" name="2 Título"/>
          <p:cNvSpPr>
            <a:spLocks noGrp="1"/>
          </p:cNvSpPr>
          <p:nvPr>
            <p:ph type="ctrTitle"/>
          </p:nvPr>
        </p:nvSpPr>
        <p:spPr>
          <a:xfrm>
            <a:off x="150218" y="-94828"/>
            <a:ext cx="8598245" cy="960105"/>
          </a:xfrm>
        </p:spPr>
        <p:txBody>
          <a:bodyPr/>
          <a:lstStyle/>
          <a:p>
            <a:pPr algn="ctr"/>
            <a:r>
              <a:rPr lang="es-CO" sz="3600" dirty="0"/>
              <a:t>MAPA DE PROCESOS DE LA CGN </a:t>
            </a:r>
            <a:br>
              <a:rPr lang="es-CO" sz="3600" dirty="0"/>
            </a:br>
            <a:r>
              <a:rPr lang="es-CO" sz="3600" dirty="0"/>
              <a:t>PROCESOS  MISIONALES  </a:t>
            </a:r>
          </a:p>
        </p:txBody>
      </p:sp>
    </p:spTree>
    <p:extLst>
      <p:ext uri="{BB962C8B-B14F-4D97-AF65-F5344CB8AC3E}">
        <p14:creationId xmlns:p14="http://schemas.microsoft.com/office/powerpoint/2010/main" val="2489067684"/>
      </p:ext>
    </p:extLst>
  </p:cSld>
  <p:clrMapOvr>
    <a:masterClrMapping/>
  </p:clrMapOvr>
  <p:transition spd="slow">
    <p:wheel spokes="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684228" y="2065412"/>
            <a:ext cx="8280260" cy="1124686"/>
          </a:xfrm>
        </p:spPr>
        <p:txBody>
          <a:bodyPr/>
          <a:lstStyle/>
          <a:p>
            <a:pPr algn="ctr"/>
            <a:r>
              <a:rPr lang="en-US" dirty="0">
                <a:ea typeface="Verdana" panose="020B0604030504040204" pitchFamily="34" charset="0"/>
                <a:cs typeface="Verdana" panose="020B0604030504040204" pitchFamily="34" charset="0"/>
              </a:rPr>
              <a:t>PROCESO DE NORMALIZACIÓN Y CULTURIZACIÓN CONTABLE</a:t>
            </a:r>
            <a:endParaRPr lang="es-ES" dirty="0"/>
          </a:p>
        </p:txBody>
      </p:sp>
    </p:spTree>
    <p:extLst>
      <p:ext uri="{BB962C8B-B14F-4D97-AF65-F5344CB8AC3E}">
        <p14:creationId xmlns:p14="http://schemas.microsoft.com/office/powerpoint/2010/main" val="37786371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50218" y="-94828"/>
            <a:ext cx="8742957" cy="1079569"/>
          </a:xfrm>
        </p:spPr>
        <p:txBody>
          <a:bodyPr/>
          <a:lstStyle/>
          <a:p>
            <a:pPr algn="ctr"/>
            <a:r>
              <a:rPr lang="es-CO" sz="3600" dirty="0"/>
              <a:t>EXPEDICIÓN  DE  CONCEPTOS  Y </a:t>
            </a:r>
            <a:br>
              <a:rPr lang="es-CO" sz="3600" dirty="0"/>
            </a:br>
            <a:r>
              <a:rPr lang="es-CO" sz="3600" dirty="0"/>
              <a:t>RESOLUCIÓN  DE  CONSULTAS  2015</a:t>
            </a:r>
          </a:p>
        </p:txBody>
      </p:sp>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32</a:t>
            </a:fld>
            <a:endParaRPr lang="es-ES_tradnl" dirty="0"/>
          </a:p>
        </p:txBody>
      </p:sp>
      <p:graphicFrame>
        <p:nvGraphicFramePr>
          <p:cNvPr id="17" name="Gráfico 5"/>
          <p:cNvGraphicFramePr/>
          <p:nvPr>
            <p:extLst>
              <p:ext uri="{D42A27DB-BD31-4B8C-83A1-F6EECF244321}">
                <p14:modId xmlns:p14="http://schemas.microsoft.com/office/powerpoint/2010/main" val="1931489309"/>
              </p:ext>
            </p:extLst>
          </p:nvPr>
        </p:nvGraphicFramePr>
        <p:xfrm>
          <a:off x="4415655" y="1592908"/>
          <a:ext cx="4620839" cy="36408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Gráfico 7"/>
          <p:cNvGraphicFramePr/>
          <p:nvPr>
            <p:extLst>
              <p:ext uri="{D42A27DB-BD31-4B8C-83A1-F6EECF244321}">
                <p14:modId xmlns:p14="http://schemas.microsoft.com/office/powerpoint/2010/main" val="1984005205"/>
              </p:ext>
            </p:extLst>
          </p:nvPr>
        </p:nvGraphicFramePr>
        <p:xfrm>
          <a:off x="35495" y="1921397"/>
          <a:ext cx="4151809" cy="3087440"/>
        </p:xfrm>
        <a:graphic>
          <a:graphicData uri="http://schemas.openxmlformats.org/drawingml/2006/chart">
            <c:chart xmlns:c="http://schemas.openxmlformats.org/drawingml/2006/chart" xmlns:r="http://schemas.openxmlformats.org/officeDocument/2006/relationships" r:id="rId4"/>
          </a:graphicData>
        </a:graphic>
      </p:graphicFrame>
      <p:sp>
        <p:nvSpPr>
          <p:cNvPr id="19" name="Título 6"/>
          <p:cNvSpPr txBox="1">
            <a:spLocks/>
          </p:cNvSpPr>
          <p:nvPr/>
        </p:nvSpPr>
        <p:spPr>
          <a:xfrm>
            <a:off x="-80892" y="1201316"/>
            <a:ext cx="4553257" cy="436235"/>
          </a:xfrm>
          <a:prstGeom prst="rect">
            <a:avLst/>
          </a:prstGeom>
        </p:spPr>
        <p:txBody>
          <a:bodyPr/>
          <a:lstStyle>
            <a:lvl1pPr algn="l" rtl="0" eaLnBrk="1" fontAlgn="base" hangingPunct="1">
              <a:spcBef>
                <a:spcPct val="0"/>
              </a:spcBef>
              <a:spcAft>
                <a:spcPct val="0"/>
              </a:spcAft>
              <a:defRPr sz="20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pPr algn="ctr"/>
            <a:r>
              <a:rPr lang="es-ES" sz="2800" kern="0" dirty="0">
                <a:solidFill>
                  <a:schemeClr val="tx1"/>
                </a:solidFill>
              </a:rPr>
              <a:t>NUMERO DE CONSULTAS</a:t>
            </a:r>
          </a:p>
        </p:txBody>
      </p:sp>
      <p:sp>
        <p:nvSpPr>
          <p:cNvPr id="20" name="Marcador de texto 2"/>
          <p:cNvSpPr>
            <a:spLocks noGrp="1"/>
          </p:cNvSpPr>
          <p:nvPr>
            <p:ph type="body" sz="quarter" idx="4294967295"/>
          </p:nvPr>
        </p:nvSpPr>
        <p:spPr>
          <a:xfrm>
            <a:off x="4355976" y="961965"/>
            <a:ext cx="4680519" cy="959431"/>
          </a:xfrm>
          <a:prstGeom prst="rect">
            <a:avLst/>
          </a:prstGeom>
        </p:spPr>
        <p:txBody>
          <a:bodyPr/>
          <a:lstStyle/>
          <a:p>
            <a:pPr marL="0" indent="0">
              <a:buNone/>
            </a:pPr>
            <a:endParaRPr lang="es-ES" sz="1600" b="1" dirty="0"/>
          </a:p>
          <a:p>
            <a:pPr marL="0" indent="0" algn="ctr">
              <a:spcBef>
                <a:spcPct val="0"/>
              </a:spcBef>
              <a:buNone/>
            </a:pPr>
            <a:r>
              <a:rPr lang="es-ES" sz="2800" b="1" dirty="0">
                <a:latin typeface="+mj-lt"/>
                <a:ea typeface="+mj-ea"/>
                <a:cs typeface="+mj-cs"/>
              </a:rPr>
              <a:t>PROMEDIO RESPUESTA (Días)</a:t>
            </a:r>
          </a:p>
        </p:txBody>
      </p:sp>
    </p:spTree>
    <p:extLst>
      <p:ext uri="{BB962C8B-B14F-4D97-AF65-F5344CB8AC3E}">
        <p14:creationId xmlns:p14="http://schemas.microsoft.com/office/powerpoint/2010/main" val="367920308"/>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50218" y="265763"/>
            <a:ext cx="8742957" cy="1079569"/>
          </a:xfrm>
        </p:spPr>
        <p:txBody>
          <a:bodyPr/>
          <a:lstStyle/>
          <a:p>
            <a:pPr algn="ctr"/>
            <a:r>
              <a:rPr lang="es-CO" dirty="0"/>
              <a:t>EXPEDICIÓN NORMAS CONTABLES 2015</a:t>
            </a:r>
          </a:p>
        </p:txBody>
      </p:sp>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33</a:t>
            </a:fld>
            <a:endParaRPr lang="es-ES_tradnl" dirty="0"/>
          </a:p>
        </p:txBody>
      </p:sp>
      <p:grpSp>
        <p:nvGrpSpPr>
          <p:cNvPr id="4" name="Group 3"/>
          <p:cNvGrpSpPr/>
          <p:nvPr/>
        </p:nvGrpSpPr>
        <p:grpSpPr>
          <a:xfrm>
            <a:off x="611560" y="2001864"/>
            <a:ext cx="2341351" cy="2486984"/>
            <a:chOff x="611560" y="2001864"/>
            <a:chExt cx="2341351" cy="2486984"/>
          </a:xfrm>
        </p:grpSpPr>
        <p:sp>
          <p:nvSpPr>
            <p:cNvPr id="9" name="8 CuadroTexto"/>
            <p:cNvSpPr txBox="1"/>
            <p:nvPr/>
          </p:nvSpPr>
          <p:spPr>
            <a:xfrm>
              <a:off x="755576" y="3904073"/>
              <a:ext cx="2088233" cy="584775"/>
            </a:xfrm>
            <a:prstGeom prst="rect">
              <a:avLst/>
            </a:prstGeom>
            <a:gradFill>
              <a:gsLst>
                <a:gs pos="0">
                  <a:srgbClr val="74B230"/>
                </a:gs>
                <a:gs pos="69000">
                  <a:schemeClr val="bg1"/>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CO" sz="3200" b="1" dirty="0"/>
                <a:t>15</a:t>
              </a:r>
            </a:p>
          </p:txBody>
        </p:sp>
        <p:sp>
          <p:nvSpPr>
            <p:cNvPr id="12" name="11 CuadroTexto"/>
            <p:cNvSpPr txBox="1"/>
            <p:nvPr/>
          </p:nvSpPr>
          <p:spPr>
            <a:xfrm>
              <a:off x="611560" y="2001864"/>
              <a:ext cx="2341351" cy="1107996"/>
            </a:xfrm>
            <a:prstGeom prst="rect">
              <a:avLst/>
            </a:prstGeom>
            <a:gradFill>
              <a:gsLst>
                <a:gs pos="69200">
                  <a:srgbClr val="D4E7BF"/>
                </a:gs>
                <a:gs pos="0">
                  <a:srgbClr val="74B230"/>
                </a:gs>
                <a:gs pos="100000">
                  <a:schemeClr val="bg1"/>
                </a:gs>
              </a:gsLst>
            </a:gradFill>
          </p:spPr>
          <p:style>
            <a:lnRef idx="1">
              <a:schemeClr val="accent5"/>
            </a:lnRef>
            <a:fillRef idx="2">
              <a:schemeClr val="accent5"/>
            </a:fillRef>
            <a:effectRef idx="1">
              <a:schemeClr val="accent5"/>
            </a:effectRef>
            <a:fontRef idx="minor">
              <a:schemeClr val="dk1"/>
            </a:fontRef>
          </p:style>
          <p:txBody>
            <a:bodyPr wrap="square" rtlCol="0" anchor="ctr">
              <a:spAutoFit/>
            </a:bodyPr>
            <a:lstStyle/>
            <a:p>
              <a:pPr algn="ctr"/>
              <a:endParaRPr lang="es-CO" sz="2200" b="1" dirty="0"/>
            </a:p>
            <a:p>
              <a:pPr algn="ctr"/>
              <a:r>
                <a:rPr lang="es-CO" sz="2200" b="1" dirty="0"/>
                <a:t>RESOLUCIONES </a:t>
              </a:r>
            </a:p>
            <a:p>
              <a:pPr algn="ctr"/>
              <a:r>
                <a:rPr lang="es-CO" sz="2200" b="1" dirty="0"/>
                <a:t>   </a:t>
              </a:r>
            </a:p>
          </p:txBody>
        </p:sp>
        <p:sp>
          <p:nvSpPr>
            <p:cNvPr id="14" name="13 Flecha abajo"/>
            <p:cNvSpPr/>
            <p:nvPr/>
          </p:nvSpPr>
          <p:spPr bwMode="auto">
            <a:xfrm>
              <a:off x="1619673" y="3158836"/>
              <a:ext cx="266725" cy="641809"/>
            </a:xfrm>
            <a:prstGeom prst="downArrow">
              <a:avLst/>
            </a:prstGeom>
            <a:gradFill>
              <a:gsLst>
                <a:gs pos="2000">
                  <a:srgbClr val="FF6600"/>
                </a:gs>
                <a:gs pos="69000">
                  <a:schemeClr val="bg1"/>
                </a:gs>
                <a:gs pos="100000">
                  <a:schemeClr val="accent1">
                    <a:tint val="15000"/>
                    <a:satMod val="350000"/>
                  </a:schemeClr>
                </a:gs>
              </a:gsLst>
              <a:lin ang="1620000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grpSp>
      <p:grpSp>
        <p:nvGrpSpPr>
          <p:cNvPr id="6" name="Group 5"/>
          <p:cNvGrpSpPr/>
          <p:nvPr/>
        </p:nvGrpSpPr>
        <p:grpSpPr>
          <a:xfrm>
            <a:off x="3131840" y="1999868"/>
            <a:ext cx="2341351" cy="2493561"/>
            <a:chOff x="3131840" y="1999868"/>
            <a:chExt cx="2341351" cy="2493561"/>
          </a:xfrm>
        </p:grpSpPr>
        <p:sp>
          <p:nvSpPr>
            <p:cNvPr id="7" name="6 CuadroTexto"/>
            <p:cNvSpPr txBox="1"/>
            <p:nvPr/>
          </p:nvSpPr>
          <p:spPr>
            <a:xfrm>
              <a:off x="3131840" y="1999868"/>
              <a:ext cx="2341351" cy="1107996"/>
            </a:xfrm>
            <a:prstGeom prst="rect">
              <a:avLst/>
            </a:prstGeom>
            <a:gradFill>
              <a:gsLst>
                <a:gs pos="69200">
                  <a:srgbClr val="D4E7BF"/>
                </a:gs>
                <a:gs pos="0">
                  <a:srgbClr val="74B230"/>
                </a:gs>
                <a:gs pos="100000">
                  <a:schemeClr val="bg1"/>
                </a:gs>
              </a:gsLst>
            </a:gradFill>
          </p:spPr>
          <p:style>
            <a:lnRef idx="1">
              <a:schemeClr val="accent5"/>
            </a:lnRef>
            <a:fillRef idx="2">
              <a:schemeClr val="accent5"/>
            </a:fillRef>
            <a:effectRef idx="1">
              <a:schemeClr val="accent5"/>
            </a:effectRef>
            <a:fontRef idx="minor">
              <a:schemeClr val="dk1"/>
            </a:fontRef>
          </p:style>
          <p:txBody>
            <a:bodyPr wrap="square" rtlCol="0" anchor="ctr">
              <a:spAutoFit/>
            </a:bodyPr>
            <a:lstStyle/>
            <a:p>
              <a:pPr algn="ctr"/>
              <a:endParaRPr lang="es-CO" sz="2200" b="1" dirty="0"/>
            </a:p>
            <a:p>
              <a:pPr algn="ctr"/>
              <a:r>
                <a:rPr lang="es-CO" sz="2200" b="1" dirty="0"/>
                <a:t>INSTRUCTIVOS</a:t>
              </a:r>
            </a:p>
            <a:p>
              <a:pPr algn="ctr"/>
              <a:r>
                <a:rPr lang="es-CO" sz="2200" b="1" dirty="0"/>
                <a:t>   </a:t>
              </a:r>
            </a:p>
          </p:txBody>
        </p:sp>
        <p:sp>
          <p:nvSpPr>
            <p:cNvPr id="10" name="9 CuadroTexto"/>
            <p:cNvSpPr txBox="1"/>
            <p:nvPr/>
          </p:nvSpPr>
          <p:spPr>
            <a:xfrm>
              <a:off x="3275857" y="3908654"/>
              <a:ext cx="2088232" cy="584775"/>
            </a:xfrm>
            <a:prstGeom prst="rect">
              <a:avLst/>
            </a:prstGeom>
            <a:gradFill>
              <a:gsLst>
                <a:gs pos="0">
                  <a:srgbClr val="74B230"/>
                </a:gs>
                <a:gs pos="69000">
                  <a:schemeClr val="bg1"/>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CO" sz="3200" b="1" dirty="0"/>
                <a:t>3</a:t>
              </a:r>
            </a:p>
          </p:txBody>
        </p:sp>
        <p:sp>
          <p:nvSpPr>
            <p:cNvPr id="15" name="14 Flecha abajo"/>
            <p:cNvSpPr/>
            <p:nvPr/>
          </p:nvSpPr>
          <p:spPr bwMode="auto">
            <a:xfrm>
              <a:off x="4251757" y="3158836"/>
              <a:ext cx="266725" cy="641809"/>
            </a:xfrm>
            <a:prstGeom prst="downArrow">
              <a:avLst/>
            </a:prstGeom>
            <a:gradFill>
              <a:gsLst>
                <a:gs pos="2000">
                  <a:srgbClr val="FF6600"/>
                </a:gs>
                <a:gs pos="69000">
                  <a:schemeClr val="bg1"/>
                </a:gs>
                <a:gs pos="100000">
                  <a:schemeClr val="accent1">
                    <a:tint val="15000"/>
                    <a:satMod val="350000"/>
                  </a:schemeClr>
                </a:gs>
              </a:gsLst>
              <a:lin ang="1620000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grpSp>
      <p:grpSp>
        <p:nvGrpSpPr>
          <p:cNvPr id="8" name="Group 7"/>
          <p:cNvGrpSpPr/>
          <p:nvPr/>
        </p:nvGrpSpPr>
        <p:grpSpPr>
          <a:xfrm>
            <a:off x="5652120" y="1999869"/>
            <a:ext cx="2664296" cy="2495116"/>
            <a:chOff x="5652120" y="1999869"/>
            <a:chExt cx="2664296" cy="2495116"/>
          </a:xfrm>
        </p:grpSpPr>
        <p:sp>
          <p:nvSpPr>
            <p:cNvPr id="11" name="10 CuadroTexto"/>
            <p:cNvSpPr txBox="1"/>
            <p:nvPr/>
          </p:nvSpPr>
          <p:spPr>
            <a:xfrm>
              <a:off x="5796137" y="3910210"/>
              <a:ext cx="2376264" cy="584775"/>
            </a:xfrm>
            <a:prstGeom prst="rect">
              <a:avLst/>
            </a:prstGeom>
            <a:gradFill>
              <a:gsLst>
                <a:gs pos="2000">
                  <a:srgbClr val="74B230"/>
                </a:gs>
                <a:gs pos="69000">
                  <a:schemeClr val="bg1"/>
                </a:gs>
                <a:gs pos="100000">
                  <a:schemeClr val="accent1">
                    <a:tint val="15000"/>
                    <a:satMod val="350000"/>
                  </a:schemeClr>
                </a:gs>
              </a:gsLst>
            </a:gradFill>
            <a:scene3d>
              <a:camera prst="orthographicFront"/>
              <a:lightRig rig="threePt" dir="t"/>
            </a:scene3d>
            <a:sp3d prstMaterial="plastic"/>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CO" sz="3200" b="1" dirty="0"/>
                <a:t>2</a:t>
              </a:r>
            </a:p>
          </p:txBody>
        </p:sp>
        <p:sp>
          <p:nvSpPr>
            <p:cNvPr id="13" name="12 CuadroTexto"/>
            <p:cNvSpPr txBox="1"/>
            <p:nvPr/>
          </p:nvSpPr>
          <p:spPr>
            <a:xfrm>
              <a:off x="5652120" y="1999869"/>
              <a:ext cx="2664296" cy="1107996"/>
            </a:xfrm>
            <a:prstGeom prst="rect">
              <a:avLst/>
            </a:prstGeom>
            <a:gradFill>
              <a:gsLst>
                <a:gs pos="69200">
                  <a:srgbClr val="D4E7BF"/>
                </a:gs>
                <a:gs pos="0">
                  <a:srgbClr val="74B230"/>
                </a:gs>
                <a:gs pos="100000">
                  <a:schemeClr val="bg1"/>
                </a:gs>
              </a:gsLst>
            </a:gradFill>
          </p:spPr>
          <p:style>
            <a:lnRef idx="1">
              <a:schemeClr val="accent5"/>
            </a:lnRef>
            <a:fillRef idx="2">
              <a:schemeClr val="accent5"/>
            </a:fillRef>
            <a:effectRef idx="1">
              <a:schemeClr val="accent5"/>
            </a:effectRef>
            <a:fontRef idx="minor">
              <a:schemeClr val="dk1"/>
            </a:fontRef>
          </p:style>
          <p:txBody>
            <a:bodyPr wrap="square" rtlCol="0" anchor="ctr">
              <a:spAutoFit/>
            </a:bodyPr>
            <a:lstStyle/>
            <a:p>
              <a:pPr algn="ctr"/>
              <a:endParaRPr lang="es-CO" sz="2200" b="1" dirty="0"/>
            </a:p>
            <a:p>
              <a:pPr algn="ctr"/>
              <a:r>
                <a:rPr lang="es-CO" sz="2200" b="1" dirty="0"/>
                <a:t>CARTAS </a:t>
              </a:r>
            </a:p>
            <a:p>
              <a:pPr algn="ctr"/>
              <a:r>
                <a:rPr lang="es-CO" sz="2200" b="1" dirty="0"/>
                <a:t>CIRCULARES   </a:t>
              </a:r>
            </a:p>
          </p:txBody>
        </p:sp>
        <p:sp>
          <p:nvSpPr>
            <p:cNvPr id="16" name="15 Flecha abajo"/>
            <p:cNvSpPr/>
            <p:nvPr/>
          </p:nvSpPr>
          <p:spPr bwMode="auto">
            <a:xfrm>
              <a:off x="6790040" y="3158836"/>
              <a:ext cx="266725" cy="641809"/>
            </a:xfrm>
            <a:prstGeom prst="downArrow">
              <a:avLst/>
            </a:prstGeom>
            <a:gradFill>
              <a:gsLst>
                <a:gs pos="2000">
                  <a:srgbClr val="FF6600"/>
                </a:gs>
                <a:gs pos="69000">
                  <a:schemeClr val="bg1"/>
                </a:gs>
                <a:gs pos="100000">
                  <a:schemeClr val="accent1">
                    <a:tint val="15000"/>
                    <a:satMod val="350000"/>
                  </a:schemeClr>
                </a:gs>
              </a:gsLst>
              <a:lin ang="1620000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grpSp>
      <p:sp>
        <p:nvSpPr>
          <p:cNvPr id="17" name="CuadroTexto 2"/>
          <p:cNvSpPr txBox="1"/>
          <p:nvPr/>
        </p:nvSpPr>
        <p:spPr>
          <a:xfrm>
            <a:off x="2627784" y="1213510"/>
            <a:ext cx="3537828" cy="707886"/>
          </a:xfrm>
          <a:prstGeom prst="rect">
            <a:avLst/>
          </a:prstGeom>
          <a:noFill/>
        </p:spPr>
        <p:txBody>
          <a:bodyPr wrap="none" rtlCol="0">
            <a:spAutoFit/>
          </a:bodyPr>
          <a:lstStyle/>
          <a:p>
            <a:r>
              <a:rPr lang="es-CO" sz="4000" b="1" dirty="0"/>
              <a:t>NORMATIVIDAD </a:t>
            </a:r>
          </a:p>
        </p:txBody>
      </p:sp>
    </p:spTree>
    <p:extLst>
      <p:ext uri="{BB962C8B-B14F-4D97-AF65-F5344CB8AC3E}">
        <p14:creationId xmlns:p14="http://schemas.microsoft.com/office/powerpoint/2010/main" val="412339622"/>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427984" y="2425452"/>
            <a:ext cx="4824536" cy="273921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2000" b="1" i="0" u="none" strike="noStrike" kern="0" cap="none" spc="0" normalizeH="0" baseline="0" noProof="0" dirty="0">
              <a:ln>
                <a:noFill/>
              </a:ln>
              <a:solidFill>
                <a:sysClr val="windowText" lastClr="000000"/>
              </a:solidFill>
              <a:effectLst/>
              <a:uLnTx/>
              <a:uFillTx/>
              <a:latin typeface="+mn-lt"/>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s-CO" sz="2000" b="1" kern="0" dirty="0">
              <a:solidFill>
                <a:sysClr val="windowText" lastClr="000000"/>
              </a:solidFill>
              <a:latin typeface="+mn-l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2000" b="1" i="0" u="none" strike="noStrike" kern="0" cap="none" spc="0" normalizeH="0" baseline="0" noProof="0" dirty="0">
              <a:ln>
                <a:noFill/>
              </a:ln>
              <a:solidFill>
                <a:sysClr val="windowText" lastClr="000000"/>
              </a:solidFill>
              <a:effectLst/>
              <a:uLnTx/>
              <a:uFillTx/>
              <a:latin typeface="+mn-lt"/>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2000" b="1" i="0" u="none" strike="noStrike" kern="0" cap="none" spc="0" normalizeH="0" baseline="0" noProof="0" dirty="0">
                <a:ln>
                  <a:noFill/>
                </a:ln>
                <a:solidFill>
                  <a:sysClr val="windowText" lastClr="000000"/>
                </a:solidFill>
                <a:effectLst/>
                <a:uLnTx/>
                <a:uFillTx/>
                <a:latin typeface="+mn-lt"/>
              </a:rPr>
              <a:t>Estrategia de Convergencia a Normas Internacionales de</a:t>
            </a:r>
            <a:endParaRPr kumimoji="0" lang="es-CO" sz="3200" b="1" i="0" u="none" strike="noStrike" kern="0" cap="none" spc="0" normalizeH="0" baseline="0" noProof="0" dirty="0">
              <a:ln>
                <a:noFill/>
              </a:ln>
              <a:solidFill>
                <a:sysClr val="windowText" lastClr="000000"/>
              </a:solidFill>
              <a:effectLst/>
              <a:uLnTx/>
              <a:uFillTx/>
              <a:latin typeface="+mn-lt"/>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3600" b="1" i="0" u="none" strike="noStrike" kern="0" cap="none" spc="0" normalizeH="0" baseline="0" noProof="0" dirty="0">
                <a:ln>
                  <a:noFill/>
                </a:ln>
                <a:solidFill>
                  <a:sysClr val="windowText" lastClr="000000"/>
                </a:solidFill>
                <a:effectLst/>
                <a:uLnTx/>
                <a:uFillTx/>
                <a:latin typeface="+mn-lt"/>
              </a:rPr>
              <a:t>Contabilidad del Sector Público - NICSP y NIIF</a:t>
            </a:r>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00286" y="697261"/>
            <a:ext cx="2195737"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899592" y="121196"/>
            <a:ext cx="7372993" cy="4968329"/>
            <a:chOff x="899592" y="121196"/>
            <a:chExt cx="7372993" cy="4968329"/>
          </a:xfrm>
        </p:grpSpPr>
        <p:pic>
          <p:nvPicPr>
            <p:cNvPr id="6" name="Imagen 15"/>
            <p:cNvPicPr>
              <a:picLocks noChangeAspect="1"/>
            </p:cNvPicPr>
            <p:nvPr/>
          </p:nvPicPr>
          <p:blipFill>
            <a:blip r:embed="rId4"/>
            <a:stretch>
              <a:fillRect/>
            </a:stretch>
          </p:blipFill>
          <p:spPr>
            <a:xfrm>
              <a:off x="1691681" y="121196"/>
              <a:ext cx="6580904" cy="1944216"/>
            </a:xfrm>
            <a:prstGeom prst="rect">
              <a:avLst/>
            </a:prstGeom>
          </p:spPr>
        </p:pic>
        <p:pic>
          <p:nvPicPr>
            <p:cNvPr id="7" name="6 Imagen"/>
            <p:cNvPicPr/>
            <p:nvPr/>
          </p:nvPicPr>
          <p:blipFill>
            <a:blip r:embed="rId5">
              <a:extLst>
                <a:ext uri="{28A0092B-C50C-407E-A947-70E740481C1C}">
                  <a14:useLocalDpi xmlns:a14="http://schemas.microsoft.com/office/drawing/2010/main"/>
                </a:ext>
              </a:extLst>
            </a:blip>
            <a:stretch>
              <a:fillRect/>
            </a:stretch>
          </p:blipFill>
          <p:spPr>
            <a:xfrm>
              <a:off x="899592" y="1845875"/>
              <a:ext cx="2664296" cy="3243650"/>
            </a:xfrm>
            <a:prstGeom prst="rect">
              <a:avLst/>
            </a:prstGeom>
          </p:spPr>
        </p:pic>
      </p:grpSp>
      <p:sp>
        <p:nvSpPr>
          <p:cNvPr id="2" name="TextBox 1"/>
          <p:cNvSpPr txBox="1"/>
          <p:nvPr/>
        </p:nvSpPr>
        <p:spPr>
          <a:xfrm>
            <a:off x="4244182" y="2065412"/>
            <a:ext cx="5080346" cy="1323439"/>
          </a:xfrm>
          <a:prstGeom prst="rect">
            <a:avLst/>
          </a:prstGeom>
          <a:noFill/>
        </p:spPr>
        <p:txBody>
          <a:bodyPr wrap="square" rtlCol="0">
            <a:spAutoFit/>
          </a:bodyPr>
          <a:lstStyle/>
          <a:p>
            <a:pPr algn="ctr"/>
            <a:r>
              <a:rPr lang="es-CO" sz="4000" b="1" kern="0" dirty="0">
                <a:solidFill>
                  <a:schemeClr val="bg1"/>
                </a:solidFill>
              </a:rPr>
              <a:t>REALIDAD CONTABLE PÚBLICA</a:t>
            </a:r>
            <a:endParaRPr lang="en-US" sz="4000" dirty="0">
              <a:solidFill>
                <a:schemeClr val="bg1"/>
              </a:solidFill>
            </a:endParaRPr>
          </a:p>
        </p:txBody>
      </p:sp>
    </p:spTree>
    <p:extLst>
      <p:ext uri="{BB962C8B-B14F-4D97-AF65-F5344CB8AC3E}">
        <p14:creationId xmlns:p14="http://schemas.microsoft.com/office/powerpoint/2010/main" val="1946050476"/>
      </p:ext>
    </p:extLst>
  </p:cSld>
  <p:clrMapOvr>
    <a:masterClrMapping/>
  </p:clrMapOvr>
  <mc:AlternateContent xmlns:mc="http://schemas.openxmlformats.org/markup-compatibility/2006" xmlns:p14="http://schemas.microsoft.com/office/powerpoint/2010/main">
    <mc:Choice Requires="p14">
      <p:transition spd="slow" p14:dur="1200" advTm="0">
        <p14:prism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8"/>
          </p:nvPr>
        </p:nvSpPr>
        <p:spPr/>
        <p:txBody>
          <a:bodyPr/>
          <a:lstStyle/>
          <a:p>
            <a:endParaRPr lang="es-CO" dirty="0"/>
          </a:p>
        </p:txBody>
      </p:sp>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35</a:t>
            </a:fld>
            <a:endParaRPr lang="es-ES_tradnl" dirty="0"/>
          </a:p>
        </p:txBody>
      </p:sp>
      <p:sp>
        <p:nvSpPr>
          <p:cNvPr id="5" name="Marcador de número de diapositiva 5"/>
          <p:cNvSpPr txBox="1">
            <a:spLocks/>
          </p:cNvSpPr>
          <p:nvPr/>
        </p:nvSpPr>
        <p:spPr>
          <a:xfrm>
            <a:off x="125413" y="5387975"/>
            <a:ext cx="1905000" cy="26987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defRPr/>
            </a:pPr>
            <a:fld id="{E62E73D8-C032-4162-A7A3-B67F3E4AEECD}" type="slidenum">
              <a:rPr lang="es-ES_tradnl" smtClean="0"/>
              <a:pPr>
                <a:defRPr/>
              </a:pPr>
              <a:t>35</a:t>
            </a:fld>
            <a:endParaRPr lang="es-ES_tradnl" dirty="0"/>
          </a:p>
        </p:txBody>
      </p:sp>
      <p:graphicFrame>
        <p:nvGraphicFramePr>
          <p:cNvPr id="6" name="3 Marcador de contenido"/>
          <p:cNvGraphicFramePr>
            <a:graphicFrameLocks/>
          </p:cNvGraphicFramePr>
          <p:nvPr>
            <p:extLst>
              <p:ext uri="{D42A27DB-BD31-4B8C-83A1-F6EECF244321}">
                <p14:modId xmlns:p14="http://schemas.microsoft.com/office/powerpoint/2010/main" val="1345527846"/>
              </p:ext>
            </p:extLst>
          </p:nvPr>
        </p:nvGraphicFramePr>
        <p:xfrm>
          <a:off x="35496" y="-65150"/>
          <a:ext cx="8784976" cy="5298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4 Rectángulo"/>
          <p:cNvSpPr/>
          <p:nvPr/>
        </p:nvSpPr>
        <p:spPr>
          <a:xfrm>
            <a:off x="250824" y="5161756"/>
            <a:ext cx="8785672" cy="321916"/>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es-ES" sz="2000" b="1" dirty="0"/>
              <a:t>PROCESO CONTABLE Y SISTEMA DOCUMENTAL CONTABLE</a:t>
            </a:r>
          </a:p>
        </p:txBody>
      </p:sp>
      <p:sp>
        <p:nvSpPr>
          <p:cNvPr id="8" name="8 Cerrar llave"/>
          <p:cNvSpPr/>
          <p:nvPr/>
        </p:nvSpPr>
        <p:spPr>
          <a:xfrm>
            <a:off x="8172524" y="2901950"/>
            <a:ext cx="215900" cy="1628775"/>
          </a:xfrm>
          <a:prstGeom prst="rightBrace">
            <a:avLst/>
          </a:pr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lang="es-ES" dirty="0"/>
          </a:p>
        </p:txBody>
      </p:sp>
      <p:grpSp>
        <p:nvGrpSpPr>
          <p:cNvPr id="9" name="Grupo 9"/>
          <p:cNvGrpSpPr>
            <a:grpSpLocks/>
          </p:cNvGrpSpPr>
          <p:nvPr/>
        </p:nvGrpSpPr>
        <p:grpSpPr bwMode="auto">
          <a:xfrm>
            <a:off x="8315324" y="3201988"/>
            <a:ext cx="865188" cy="1085850"/>
            <a:chOff x="168966" y="1280626"/>
            <a:chExt cx="1660184" cy="1519375"/>
          </a:xfrm>
        </p:grpSpPr>
        <p:sp>
          <p:nvSpPr>
            <p:cNvPr id="10" name="Rectángulo 11"/>
            <p:cNvSpPr/>
            <p:nvPr/>
          </p:nvSpPr>
          <p:spPr>
            <a:xfrm>
              <a:off x="168966" y="1296174"/>
              <a:ext cx="1660184" cy="1503827"/>
            </a:xfrm>
            <a:prstGeom prst="rect">
              <a:avLst/>
            </a:prstGeom>
            <a:blipFill rotWithShape="0">
              <a:blip r:embed="rId8"/>
              <a:tile tx="0" ty="0" sx="100000" sy="100000" flip="none" algn="tl"/>
            </a:blipFill>
          </p:spPr>
          <p:style>
            <a:lnRef idx="2">
              <a:schemeClr val="accent5">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1" name="Rectángulo 12"/>
            <p:cNvSpPr/>
            <p:nvPr/>
          </p:nvSpPr>
          <p:spPr>
            <a:xfrm>
              <a:off x="168966" y="1280626"/>
              <a:ext cx="1660184" cy="15038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2700" tIns="12700" rIns="12700" bIns="12700" spcCol="1270" anchor="ctr"/>
            <a:lstStyle/>
            <a:p>
              <a:pPr algn="ctr" defTabSz="889000">
                <a:lnSpc>
                  <a:spcPct val="90000"/>
                </a:lnSpc>
                <a:spcAft>
                  <a:spcPct val="35000"/>
                </a:spcAft>
                <a:defRPr/>
              </a:pPr>
              <a:endParaRPr lang="es-MX" sz="1200" b="1" dirty="0">
                <a:ln/>
                <a:solidFill>
                  <a:sysClr val="windowText" lastClr="000000"/>
                </a:solidFill>
                <a:cs typeface="Arial" charset="0"/>
              </a:endParaRPr>
            </a:p>
            <a:p>
              <a:pPr algn="ctr" defTabSz="889000">
                <a:lnSpc>
                  <a:spcPct val="90000"/>
                </a:lnSpc>
                <a:spcAft>
                  <a:spcPct val="35000"/>
                </a:spcAft>
                <a:defRPr/>
              </a:pPr>
              <a:r>
                <a:rPr lang="es-MX" sz="1200" b="1" dirty="0">
                  <a:ln/>
                  <a:solidFill>
                    <a:sysClr val="windowText" lastClr="000000"/>
                  </a:solidFill>
                  <a:cs typeface="Arial" charset="0"/>
                </a:rPr>
                <a:t>Anexo Decreto 2784/12 </a:t>
              </a:r>
              <a:r>
                <a:rPr lang="es-MX" sz="1200" i="1" dirty="0">
                  <a:ln/>
                  <a:solidFill>
                    <a:srgbClr val="002060"/>
                  </a:solidFill>
                  <a:cs typeface="Arial" charset="0"/>
                </a:rPr>
                <a:t>(</a:t>
              </a:r>
              <a:r>
                <a:rPr lang="es-MX" sz="1200" b="1" i="1" dirty="0">
                  <a:ln/>
                  <a:solidFill>
                    <a:srgbClr val="002060"/>
                  </a:solidFill>
                  <a:cs typeface="Arial" charset="0"/>
                </a:rPr>
                <a:t>Anexo Decreto 2615/14)</a:t>
              </a:r>
              <a:endParaRPr lang="es-CO" sz="1200" i="1" dirty="0">
                <a:solidFill>
                  <a:srgbClr val="002060"/>
                </a:solidFill>
              </a:endParaRPr>
            </a:p>
            <a:p>
              <a:pPr algn="ctr" defTabSz="889000">
                <a:lnSpc>
                  <a:spcPct val="90000"/>
                </a:lnSpc>
                <a:spcAft>
                  <a:spcPct val="35000"/>
                </a:spcAft>
                <a:defRPr/>
              </a:pPr>
              <a:endParaRPr lang="es-CO" sz="1400" dirty="0"/>
            </a:p>
          </p:txBody>
        </p:sp>
      </p:grpSp>
      <p:sp>
        <p:nvSpPr>
          <p:cNvPr id="12" name="4 Rectángulo"/>
          <p:cNvSpPr/>
          <p:nvPr/>
        </p:nvSpPr>
        <p:spPr>
          <a:xfrm>
            <a:off x="250824" y="5449789"/>
            <a:ext cx="8785671" cy="208062"/>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es-ES" sz="2000" b="1" dirty="0"/>
              <a:t>PROCEDIMIENTOS TRANSVERSALES</a:t>
            </a:r>
          </a:p>
        </p:txBody>
      </p:sp>
    </p:spTree>
    <p:extLst>
      <p:ext uri="{BB962C8B-B14F-4D97-AF65-F5344CB8AC3E}">
        <p14:creationId xmlns:p14="http://schemas.microsoft.com/office/powerpoint/2010/main" val="2184848097"/>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33 Rectángulo"/>
          <p:cNvSpPr/>
          <p:nvPr/>
        </p:nvSpPr>
        <p:spPr>
          <a:xfrm>
            <a:off x="125413" y="1386384"/>
            <a:ext cx="2574379" cy="762000"/>
          </a:xfrm>
          <a:prstGeom prst="rect">
            <a:avLst/>
          </a:prstGeom>
          <a:solidFill>
            <a:srgbClr val="C0504D">
              <a:hueOff val="0"/>
              <a:satOff val="0"/>
              <a:lumOff val="0"/>
              <a:alphaOff val="0"/>
            </a:srgbClr>
          </a:solidFill>
          <a:ln w="25400" cap="flat" cmpd="sng" algn="ctr">
            <a:solidFill>
              <a:schemeClr val="tx1"/>
            </a:solidFill>
            <a:prstDash val="solid"/>
          </a:ln>
          <a:effectLst/>
        </p:spPr>
        <p:txBody>
          <a:bodyPr lIns="563189" tIns="42672" rIns="477845" bIns="42672" spcCol="1270" anchor="ctr"/>
          <a:lstStyle/>
          <a:p>
            <a:pPr algn="ctr" defTabSz="1422400" eaLnBrk="1" fontAlgn="auto" hangingPunct="1">
              <a:lnSpc>
                <a:spcPct val="90000"/>
              </a:lnSpc>
              <a:spcBef>
                <a:spcPts val="0"/>
              </a:spcBef>
              <a:spcAft>
                <a:spcPct val="35000"/>
              </a:spcAft>
              <a:defRPr/>
            </a:pPr>
            <a:r>
              <a:rPr lang="es-CO" sz="1800" b="1" kern="0" dirty="0">
                <a:solidFill>
                  <a:sysClr val="window" lastClr="FFFFFF"/>
                </a:solidFill>
                <a:latin typeface="Calibri"/>
                <a:cs typeface="+mn-cs"/>
              </a:rPr>
              <a:t>PERÍODO DE PREPARACIÓN OBLIGATORIA</a:t>
            </a:r>
          </a:p>
        </p:txBody>
      </p:sp>
      <p:sp>
        <p:nvSpPr>
          <p:cNvPr id="35" name="34 Rectángulo"/>
          <p:cNvSpPr/>
          <p:nvPr/>
        </p:nvSpPr>
        <p:spPr>
          <a:xfrm>
            <a:off x="3059832" y="1386384"/>
            <a:ext cx="2909888" cy="762000"/>
          </a:xfrm>
          <a:prstGeom prst="rect">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algn="ctr" defTabSz="1422400" eaLnBrk="1" fontAlgn="auto" hangingPunct="1">
              <a:lnSpc>
                <a:spcPct val="90000"/>
              </a:lnSpc>
              <a:spcBef>
                <a:spcPts val="0"/>
              </a:spcBef>
              <a:spcAft>
                <a:spcPct val="35000"/>
              </a:spcAft>
              <a:defRPr/>
            </a:pPr>
            <a:r>
              <a:rPr lang="es-CO" sz="1800" b="1" kern="0" dirty="0">
                <a:solidFill>
                  <a:sysClr val="window" lastClr="FFFFFF"/>
                </a:solidFill>
                <a:latin typeface="Calibri"/>
                <a:cs typeface="+mn-cs"/>
              </a:rPr>
              <a:t>PERÍODO DE TRANSICIÓN </a:t>
            </a:r>
          </a:p>
        </p:txBody>
      </p:sp>
      <p:sp>
        <p:nvSpPr>
          <p:cNvPr id="36" name="35 Rectángulo"/>
          <p:cNvSpPr/>
          <p:nvPr/>
        </p:nvSpPr>
        <p:spPr>
          <a:xfrm>
            <a:off x="6300514" y="1386384"/>
            <a:ext cx="2592661" cy="762000"/>
          </a:xfrm>
          <a:prstGeom prst="rect">
            <a:avLst/>
          </a:prstGeom>
          <a:solidFill>
            <a:srgbClr val="C0504D">
              <a:hueOff val="4681519"/>
              <a:satOff val="-5839"/>
              <a:lumOff val="1373"/>
              <a:alphaOff val="0"/>
            </a:srgbClr>
          </a:solidFill>
          <a:ln w="25400" cap="flat" cmpd="sng" algn="ctr">
            <a:solidFill>
              <a:schemeClr val="tx1"/>
            </a:solidFill>
            <a:prstDash val="solid"/>
          </a:ln>
          <a:effectLst/>
        </p:spPr>
        <p:txBody>
          <a:bodyPr lIns="563189" tIns="42672" rIns="477845" bIns="42672" spcCol="1270" anchor="ctr"/>
          <a:lstStyle/>
          <a:p>
            <a:pPr algn="ctr" defTabSz="1422400" eaLnBrk="1" fontAlgn="auto" hangingPunct="1">
              <a:lnSpc>
                <a:spcPct val="90000"/>
              </a:lnSpc>
              <a:spcBef>
                <a:spcPts val="0"/>
              </a:spcBef>
              <a:spcAft>
                <a:spcPct val="35000"/>
              </a:spcAft>
              <a:defRPr/>
            </a:pPr>
            <a:r>
              <a:rPr lang="es-CO" sz="1800" b="1" kern="0" dirty="0">
                <a:solidFill>
                  <a:sysClr val="window" lastClr="FFFFFF"/>
                </a:solidFill>
                <a:latin typeface="Calibri"/>
                <a:cs typeface="+mn-cs"/>
              </a:rPr>
              <a:t>PERÍODO DE APLICACIÓN </a:t>
            </a:r>
          </a:p>
        </p:txBody>
      </p:sp>
      <p:sp>
        <p:nvSpPr>
          <p:cNvPr id="18439" name="8 CuadroTexto"/>
          <p:cNvSpPr txBox="1">
            <a:spLocks noChangeArrowheads="1"/>
          </p:cNvSpPr>
          <p:nvPr/>
        </p:nvSpPr>
        <p:spPr bwMode="auto">
          <a:xfrm>
            <a:off x="683989" y="985292"/>
            <a:ext cx="1655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t>2013</a:t>
            </a:r>
          </a:p>
        </p:txBody>
      </p:sp>
      <p:sp>
        <p:nvSpPr>
          <p:cNvPr id="18440" name="9 CuadroTexto"/>
          <p:cNvSpPr txBox="1">
            <a:spLocks noChangeArrowheads="1"/>
          </p:cNvSpPr>
          <p:nvPr/>
        </p:nvSpPr>
        <p:spPr bwMode="auto">
          <a:xfrm>
            <a:off x="3708325" y="985292"/>
            <a:ext cx="1655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t>2014</a:t>
            </a:r>
          </a:p>
        </p:txBody>
      </p:sp>
      <p:sp>
        <p:nvSpPr>
          <p:cNvPr id="18441" name="10 CuadroTexto"/>
          <p:cNvSpPr txBox="1">
            <a:spLocks noChangeArrowheads="1"/>
          </p:cNvSpPr>
          <p:nvPr/>
        </p:nvSpPr>
        <p:spPr bwMode="auto">
          <a:xfrm>
            <a:off x="6804669" y="985292"/>
            <a:ext cx="1655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t>2015</a:t>
            </a:r>
          </a:p>
        </p:txBody>
      </p:sp>
      <p:sp>
        <p:nvSpPr>
          <p:cNvPr id="40" name="12 Rectángulo"/>
          <p:cNvSpPr>
            <a:spLocks noChangeArrowheads="1"/>
          </p:cNvSpPr>
          <p:nvPr/>
        </p:nvSpPr>
        <p:spPr bwMode="auto">
          <a:xfrm>
            <a:off x="3060154" y="2454483"/>
            <a:ext cx="2909566" cy="3139321"/>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algn="just" eaLnBrk="1" fontAlgn="auto" hangingPunct="1">
              <a:spcBef>
                <a:spcPts val="0"/>
              </a:spcBef>
              <a:spcAft>
                <a:spcPts val="0"/>
              </a:spcAft>
              <a:defRPr/>
            </a:pPr>
            <a:endParaRPr lang="es-ES" sz="1800" b="0" kern="0" dirty="0">
              <a:solidFill>
                <a:sysClr val="windowText" lastClr="000000"/>
              </a:solidFill>
              <a:latin typeface="Calibri"/>
            </a:endParaRPr>
          </a:p>
          <a:p>
            <a:pPr marL="268288" indent="-268288" eaLnBrk="1" fontAlgn="auto" hangingPunct="1">
              <a:spcBef>
                <a:spcPts val="0"/>
              </a:spcBef>
              <a:spcAft>
                <a:spcPts val="0"/>
              </a:spcAft>
              <a:defRPr/>
            </a:pPr>
            <a:r>
              <a:rPr lang="es-ES" sz="1800" b="0" kern="0" dirty="0">
                <a:solidFill>
                  <a:sysClr val="windowText" lastClr="000000"/>
                </a:solidFill>
                <a:latin typeface="Calibri"/>
              </a:rPr>
              <a:t>1. </a:t>
            </a:r>
            <a:r>
              <a:rPr lang="es-ES" sz="1800" b="1" kern="0" dirty="0">
                <a:solidFill>
                  <a:sysClr val="windowText" lastClr="000000"/>
                </a:solidFill>
                <a:latin typeface="Calibri"/>
              </a:rPr>
              <a:t>Para efectos legales, aplicación del PGCP, MP y DC y, simultáneamente se debe preparar información con base en el nuevo marco normativo.</a:t>
            </a:r>
          </a:p>
          <a:p>
            <a:pPr marL="268288" indent="-268288" eaLnBrk="1" fontAlgn="auto" hangingPunct="1">
              <a:spcBef>
                <a:spcPts val="0"/>
              </a:spcBef>
              <a:spcAft>
                <a:spcPts val="0"/>
              </a:spcAft>
              <a:defRPr/>
            </a:pPr>
            <a:r>
              <a:rPr lang="es-ES" sz="1800" b="1" kern="0" dirty="0">
                <a:solidFill>
                  <a:sysClr val="windowText" lastClr="000000"/>
                </a:solidFill>
                <a:latin typeface="Calibri"/>
              </a:rPr>
              <a:t>2. Enero 1: Preparación del estado de situación financiera de apertura.</a:t>
            </a:r>
            <a:endParaRPr lang="es-CO" sz="1800" b="1" kern="0" dirty="0">
              <a:solidFill>
                <a:sysClr val="windowText" lastClr="000000"/>
              </a:solidFill>
              <a:latin typeface="Calibri"/>
            </a:endParaRPr>
          </a:p>
        </p:txBody>
      </p:sp>
      <p:sp>
        <p:nvSpPr>
          <p:cNvPr id="41" name="19 Rectángulo"/>
          <p:cNvSpPr>
            <a:spLocks noChangeArrowheads="1"/>
          </p:cNvSpPr>
          <p:nvPr/>
        </p:nvSpPr>
        <p:spPr bwMode="auto">
          <a:xfrm>
            <a:off x="6300514" y="2473647"/>
            <a:ext cx="2592661" cy="261610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algn="just" eaLnBrk="1" fontAlgn="auto" hangingPunct="1">
              <a:spcBef>
                <a:spcPts val="0"/>
              </a:spcBef>
              <a:spcAft>
                <a:spcPts val="0"/>
              </a:spcAft>
              <a:defRPr/>
            </a:pPr>
            <a:endParaRPr lang="es-ES" sz="2000" b="0" kern="0" dirty="0">
              <a:solidFill>
                <a:sysClr val="windowText" lastClr="000000"/>
              </a:solidFill>
              <a:latin typeface="Calibri"/>
            </a:endParaRPr>
          </a:p>
          <a:p>
            <a:pPr eaLnBrk="1" fontAlgn="auto" hangingPunct="1">
              <a:spcBef>
                <a:spcPts val="0"/>
              </a:spcBef>
              <a:spcAft>
                <a:spcPts val="0"/>
              </a:spcAft>
              <a:defRPr/>
            </a:pPr>
            <a:r>
              <a:rPr lang="es-ES" sz="1800" b="1" kern="0" dirty="0">
                <a:solidFill>
                  <a:sysClr val="windowText" lastClr="000000"/>
                </a:solidFill>
                <a:latin typeface="Calibri"/>
              </a:rPr>
              <a:t>Para todos los efectos, aplicación del nuevo Marco normativo anexo al Decreto 2784 de 2012 a partir del 1 de enero de 2015. (Anexo Decreto 2615 de 2014, a partir de enero de 2016)</a:t>
            </a:r>
            <a:endParaRPr lang="es-CO" sz="1800" b="1" kern="0" dirty="0">
              <a:solidFill>
                <a:sysClr val="windowText" lastClr="000000"/>
              </a:solidFill>
              <a:latin typeface="Calibri"/>
            </a:endParaRPr>
          </a:p>
        </p:txBody>
      </p:sp>
      <p:sp>
        <p:nvSpPr>
          <p:cNvPr id="42" name="20 CuadroTexto"/>
          <p:cNvSpPr txBox="1">
            <a:spLocks noChangeArrowheads="1"/>
          </p:cNvSpPr>
          <p:nvPr/>
        </p:nvSpPr>
        <p:spPr bwMode="auto">
          <a:xfrm>
            <a:off x="150220" y="2698383"/>
            <a:ext cx="2543720" cy="2031325"/>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just" eaLnBrk="1" fontAlgn="auto" hangingPunct="1">
              <a:spcBef>
                <a:spcPts val="0"/>
              </a:spcBef>
              <a:spcAft>
                <a:spcPts val="0"/>
              </a:spcAft>
              <a:defRPr/>
            </a:pPr>
            <a:endParaRPr lang="es-CO" sz="1800" b="0" kern="0" dirty="0">
              <a:solidFill>
                <a:sysClr val="windowText" lastClr="000000"/>
              </a:solidFill>
              <a:latin typeface="Calibri" pitchFamily="34" charset="0"/>
            </a:endParaRPr>
          </a:p>
          <a:p>
            <a:pPr eaLnBrk="1" fontAlgn="auto" hangingPunct="1">
              <a:spcBef>
                <a:spcPts val="0"/>
              </a:spcBef>
              <a:spcAft>
                <a:spcPts val="0"/>
              </a:spcAft>
              <a:defRPr/>
            </a:pPr>
            <a:r>
              <a:rPr lang="es-CO" sz="1800" kern="0" dirty="0">
                <a:solidFill>
                  <a:sysClr val="windowText" lastClr="000000"/>
                </a:solidFill>
                <a:latin typeface="Calibri" pitchFamily="34" charset="0"/>
              </a:rPr>
              <a:t>Actividades de preparación para aplicar el marco normativo anexo del Decreto 2784 de 2012.</a:t>
            </a:r>
          </a:p>
          <a:p>
            <a:pPr algn="just" eaLnBrk="1" fontAlgn="auto" hangingPunct="1">
              <a:spcBef>
                <a:spcPts val="0"/>
              </a:spcBef>
              <a:spcAft>
                <a:spcPts val="0"/>
              </a:spcAft>
              <a:defRPr/>
            </a:pPr>
            <a:endParaRPr lang="es-CO" sz="1800" b="0" kern="0" dirty="0">
              <a:solidFill>
                <a:sysClr val="windowText" lastClr="000000"/>
              </a:solidFill>
              <a:latin typeface="Calibri" pitchFamily="34" charset="0"/>
            </a:endParaRPr>
          </a:p>
        </p:txBody>
      </p:sp>
      <p:sp>
        <p:nvSpPr>
          <p:cNvPr id="43" name="42 Flecha derecha"/>
          <p:cNvSpPr/>
          <p:nvPr/>
        </p:nvSpPr>
        <p:spPr>
          <a:xfrm>
            <a:off x="2699792" y="1561356"/>
            <a:ext cx="360362" cy="364779"/>
          </a:xfrm>
          <a:prstGeom prst="rightArrow">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lang="es-CO" b="0" kern="0" dirty="0">
              <a:solidFill>
                <a:sysClr val="window" lastClr="FFFFFF"/>
              </a:solidFill>
              <a:latin typeface="Calibri"/>
              <a:cs typeface="+mn-cs"/>
            </a:endParaRPr>
          </a:p>
        </p:txBody>
      </p:sp>
      <p:sp>
        <p:nvSpPr>
          <p:cNvPr id="45" name="44 Flecha izquierda y derecha"/>
          <p:cNvSpPr/>
          <p:nvPr/>
        </p:nvSpPr>
        <p:spPr>
          <a:xfrm>
            <a:off x="125413" y="2137420"/>
            <a:ext cx="2568527" cy="359833"/>
          </a:xfrm>
          <a:prstGeom prst="leftRightArrow">
            <a:avLst/>
          </a:prstGeom>
          <a:solidFill>
            <a:srgbClr val="C0504D">
              <a:hueOff val="0"/>
              <a:satOff val="0"/>
              <a:lumOff val="0"/>
              <a:alphaOff val="0"/>
            </a:srgbClr>
          </a:solidFill>
          <a:ln w="25400" cap="flat" cmpd="sng" algn="ctr">
            <a:solidFill>
              <a:schemeClr val="tx1"/>
            </a:solidFill>
            <a:prstDash val="solid"/>
          </a:ln>
          <a:effectLst/>
        </p:spPr>
        <p:txBody>
          <a:bodyPr lIns="563189" tIns="42672" rIns="477845" bIns="42672" spcCol="1270" anchor="ctr"/>
          <a:lstStyle/>
          <a:p>
            <a:pPr algn="ctr" defTabSz="1422400" eaLnBrk="1" fontAlgn="auto" hangingPunct="1">
              <a:lnSpc>
                <a:spcPct val="90000"/>
              </a:lnSpc>
              <a:spcBef>
                <a:spcPts val="0"/>
              </a:spcBef>
              <a:spcAft>
                <a:spcPct val="35000"/>
              </a:spcAft>
              <a:defRPr/>
            </a:pPr>
            <a:endParaRPr lang="es-CO" sz="3200" b="0" kern="0" dirty="0">
              <a:solidFill>
                <a:sysClr val="window" lastClr="FFFFFF"/>
              </a:solidFill>
              <a:latin typeface="Calibri"/>
              <a:cs typeface="+mn-cs"/>
            </a:endParaRPr>
          </a:p>
        </p:txBody>
      </p:sp>
      <p:sp>
        <p:nvSpPr>
          <p:cNvPr id="46" name="45 Flecha izquierda y derecha"/>
          <p:cNvSpPr/>
          <p:nvPr/>
        </p:nvSpPr>
        <p:spPr>
          <a:xfrm>
            <a:off x="3060155" y="2082239"/>
            <a:ext cx="2880272" cy="359833"/>
          </a:xfrm>
          <a:prstGeom prst="leftRightArrow">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algn="ctr" defTabSz="1422400" eaLnBrk="1" fontAlgn="auto" hangingPunct="1">
              <a:lnSpc>
                <a:spcPct val="90000"/>
              </a:lnSpc>
              <a:spcBef>
                <a:spcPts val="0"/>
              </a:spcBef>
              <a:spcAft>
                <a:spcPct val="35000"/>
              </a:spcAft>
              <a:defRPr/>
            </a:pPr>
            <a:endParaRPr lang="es-CO" sz="3200" b="0" kern="0" dirty="0">
              <a:solidFill>
                <a:sysClr val="window" lastClr="FFFFFF"/>
              </a:solidFill>
              <a:latin typeface="Calibri"/>
              <a:cs typeface="+mn-cs"/>
            </a:endParaRPr>
          </a:p>
        </p:txBody>
      </p:sp>
      <p:sp>
        <p:nvSpPr>
          <p:cNvPr id="47" name="46 Flecha izquierda y derecha"/>
          <p:cNvSpPr/>
          <p:nvPr/>
        </p:nvSpPr>
        <p:spPr>
          <a:xfrm>
            <a:off x="6300514" y="2082239"/>
            <a:ext cx="2592661" cy="359833"/>
          </a:xfrm>
          <a:prstGeom prst="leftRightArrow">
            <a:avLst/>
          </a:prstGeom>
          <a:solidFill>
            <a:srgbClr val="C0504D">
              <a:hueOff val="4681519"/>
              <a:satOff val="-5839"/>
              <a:lumOff val="1373"/>
              <a:alphaOff val="0"/>
            </a:srgbClr>
          </a:solidFill>
          <a:ln w="25400" cap="flat" cmpd="sng" algn="ctr">
            <a:solidFill>
              <a:schemeClr val="tx1"/>
            </a:solidFill>
            <a:prstDash val="solid"/>
          </a:ln>
          <a:effectLst/>
        </p:spPr>
        <p:txBody>
          <a:bodyPr lIns="563189" tIns="42672" rIns="477845" bIns="42672" spcCol="1270" anchor="ctr"/>
          <a:lstStyle/>
          <a:p>
            <a:pPr algn="ctr" defTabSz="1422400" eaLnBrk="1" fontAlgn="auto" hangingPunct="1">
              <a:lnSpc>
                <a:spcPct val="90000"/>
              </a:lnSpc>
              <a:spcBef>
                <a:spcPts val="0"/>
              </a:spcBef>
              <a:spcAft>
                <a:spcPct val="35000"/>
              </a:spcAft>
              <a:defRPr/>
            </a:pPr>
            <a:endParaRPr lang="es-CO" sz="3200" b="0" kern="0" dirty="0">
              <a:solidFill>
                <a:sysClr val="window" lastClr="FFFFFF"/>
              </a:solidFill>
              <a:latin typeface="Calibri"/>
              <a:cs typeface="+mn-cs"/>
            </a:endParaRPr>
          </a:p>
        </p:txBody>
      </p:sp>
      <p:sp>
        <p:nvSpPr>
          <p:cNvPr id="2" name="1 Título"/>
          <p:cNvSpPr>
            <a:spLocks noGrp="1"/>
          </p:cNvSpPr>
          <p:nvPr>
            <p:ph type="ctrTitle"/>
          </p:nvPr>
        </p:nvSpPr>
        <p:spPr>
          <a:xfrm>
            <a:off x="71313" y="-22820"/>
            <a:ext cx="8893175" cy="1079569"/>
          </a:xfrm>
        </p:spPr>
        <p:txBody>
          <a:bodyPr anchor="ctr"/>
          <a:lstStyle/>
          <a:p>
            <a:pPr algn="ctr"/>
            <a:r>
              <a:rPr lang="es-CO" dirty="0">
                <a:effectLst>
                  <a:outerShdw blurRad="38100" dist="38100" dir="2700000" algn="tl">
                    <a:srgbClr val="000000">
                      <a:alpha val="43137"/>
                    </a:srgbClr>
                  </a:outerShdw>
                </a:effectLst>
              </a:rPr>
              <a:t>CRONOGRAMA PARA LAS EMPRESAS QUE COTIZAN</a:t>
            </a:r>
          </a:p>
        </p:txBody>
      </p:sp>
      <p:sp>
        <p:nvSpPr>
          <p:cNvPr id="19" name="3 Marcador de número de diapositiva"/>
          <p:cNvSpPr txBox="1">
            <a:spLocks/>
          </p:cNvSpPr>
          <p:nvPr/>
        </p:nvSpPr>
        <p:spPr>
          <a:xfrm>
            <a:off x="125413" y="5387975"/>
            <a:ext cx="1905000" cy="26987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defRPr/>
            </a:pPr>
            <a:fld id="{953B75A0-CCA2-402A-B187-FB865F01CFF5}" type="slidenum">
              <a:rPr lang="es-ES_tradnl" sz="800" smtClean="0">
                <a:solidFill>
                  <a:srgbClr val="008080"/>
                </a:solidFill>
                <a:latin typeface="+mn-lt"/>
              </a:rPr>
              <a:pPr>
                <a:defRPr/>
              </a:pPr>
              <a:t>36</a:t>
            </a:fld>
            <a:endParaRPr lang="es-ES_tradnl" sz="800" dirty="0">
              <a:solidFill>
                <a:srgbClr val="008080"/>
              </a:solidFill>
              <a:latin typeface="+mn-lt"/>
            </a:endParaRPr>
          </a:p>
        </p:txBody>
      </p:sp>
      <p:sp>
        <p:nvSpPr>
          <p:cNvPr id="20" name="19 Flecha derecha"/>
          <p:cNvSpPr/>
          <p:nvPr/>
        </p:nvSpPr>
        <p:spPr>
          <a:xfrm>
            <a:off x="5940152" y="1561356"/>
            <a:ext cx="360362" cy="364779"/>
          </a:xfrm>
          <a:prstGeom prst="rightArrow">
            <a:avLst/>
          </a:prstGeom>
          <a:solidFill>
            <a:srgbClr val="FFCC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lang="es-CO" b="0" kern="0" dirty="0">
              <a:solidFill>
                <a:sysClr val="window" lastClr="FFFFFF"/>
              </a:solidFill>
              <a:latin typeface="Calibri"/>
              <a:cs typeface="+mn-cs"/>
            </a:endParaRPr>
          </a:p>
        </p:txBody>
      </p:sp>
    </p:spTree>
    <p:extLst>
      <p:ext uri="{BB962C8B-B14F-4D97-AF65-F5344CB8AC3E}">
        <p14:creationId xmlns:p14="http://schemas.microsoft.com/office/powerpoint/2010/main" val="421371988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5" name="8 CuadroTexto"/>
          <p:cNvSpPr txBox="1">
            <a:spLocks noChangeArrowheads="1"/>
          </p:cNvSpPr>
          <p:nvPr/>
        </p:nvSpPr>
        <p:spPr bwMode="auto">
          <a:xfrm>
            <a:off x="1852613" y="1057300"/>
            <a:ext cx="1655762" cy="40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000" dirty="0">
                <a:latin typeface="Calibri" pitchFamily="34" charset="0"/>
              </a:rPr>
              <a:t>2014</a:t>
            </a:r>
          </a:p>
        </p:txBody>
      </p:sp>
      <p:sp>
        <p:nvSpPr>
          <p:cNvPr id="22536" name="9 CuadroTexto"/>
          <p:cNvSpPr txBox="1">
            <a:spLocks noChangeArrowheads="1"/>
          </p:cNvSpPr>
          <p:nvPr/>
        </p:nvSpPr>
        <p:spPr bwMode="auto">
          <a:xfrm>
            <a:off x="4572000" y="1057300"/>
            <a:ext cx="1655763" cy="40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000" dirty="0">
                <a:latin typeface="Calibri" pitchFamily="34" charset="0"/>
              </a:rPr>
              <a:t>2015</a:t>
            </a:r>
          </a:p>
        </p:txBody>
      </p:sp>
      <p:sp>
        <p:nvSpPr>
          <p:cNvPr id="22537" name="10 CuadroTexto"/>
          <p:cNvSpPr txBox="1">
            <a:spLocks noChangeArrowheads="1"/>
          </p:cNvSpPr>
          <p:nvPr/>
        </p:nvSpPr>
        <p:spPr bwMode="auto">
          <a:xfrm>
            <a:off x="7092280" y="1057300"/>
            <a:ext cx="1657350" cy="40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000" dirty="0">
                <a:latin typeface="Calibri" pitchFamily="34" charset="0"/>
              </a:rPr>
              <a:t>2016</a:t>
            </a:r>
          </a:p>
        </p:txBody>
      </p:sp>
      <p:sp>
        <p:nvSpPr>
          <p:cNvPr id="22547" name="8 CuadroTexto"/>
          <p:cNvSpPr txBox="1">
            <a:spLocks noChangeArrowheads="1"/>
          </p:cNvSpPr>
          <p:nvPr/>
        </p:nvSpPr>
        <p:spPr bwMode="auto">
          <a:xfrm>
            <a:off x="107503" y="1129308"/>
            <a:ext cx="874765" cy="40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510" tIns="46756" rIns="93510" bIns="46756">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000" dirty="0">
                <a:latin typeface="Calibri" pitchFamily="34" charset="0"/>
              </a:rPr>
              <a:t>2014</a:t>
            </a:r>
          </a:p>
        </p:txBody>
      </p:sp>
      <p:sp>
        <p:nvSpPr>
          <p:cNvPr id="48" name="47 Flecha derecha"/>
          <p:cNvSpPr/>
          <p:nvPr/>
        </p:nvSpPr>
        <p:spPr>
          <a:xfrm>
            <a:off x="971600" y="3317354"/>
            <a:ext cx="504056" cy="476250"/>
          </a:xfrm>
          <a:prstGeom prst="rightArrow">
            <a:avLst/>
          </a:prstGeom>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s-CO" kern="0" dirty="0">
              <a:solidFill>
                <a:sysClr val="window" lastClr="FFFFFF"/>
              </a:solidFill>
              <a:latin typeface="Calibri"/>
              <a:cs typeface="+mn-cs"/>
            </a:endParaRPr>
          </a:p>
        </p:txBody>
      </p:sp>
      <p:sp>
        <p:nvSpPr>
          <p:cNvPr id="55" name="12 Rectángulo"/>
          <p:cNvSpPr>
            <a:spLocks noChangeArrowheads="1"/>
          </p:cNvSpPr>
          <p:nvPr/>
        </p:nvSpPr>
        <p:spPr bwMode="auto">
          <a:xfrm>
            <a:off x="4202021" y="2677126"/>
            <a:ext cx="2338480" cy="2864414"/>
          </a:xfrm>
          <a:prstGeom prst="rect">
            <a:avLst/>
          </a:prstGeom>
          <a:pattFill prst="dkDnDiag">
            <a:fgClr>
              <a:srgbClr val="CCFFCC"/>
            </a:fgClr>
            <a:bgClr>
              <a:schemeClr val="bg1"/>
            </a:bgClr>
          </a:patt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lIns="93510" tIns="46756" rIns="93510" bIns="46756">
            <a:spAutoFit/>
          </a:bodyPr>
          <a:lstStyle/>
          <a:p>
            <a:pPr marL="274362" indent="-274362" eaLnBrk="1" fontAlgn="auto" hangingPunct="1">
              <a:spcBef>
                <a:spcPts val="0"/>
              </a:spcBef>
              <a:spcAft>
                <a:spcPts val="0"/>
              </a:spcAft>
              <a:defRPr/>
            </a:pPr>
            <a:r>
              <a:rPr lang="es-ES" sz="1600" kern="0" dirty="0">
                <a:solidFill>
                  <a:sysClr val="windowText" lastClr="000000"/>
                </a:solidFill>
                <a:latin typeface="Calibri"/>
                <a:cs typeface="+mn-cs"/>
              </a:rPr>
              <a:t>1</a:t>
            </a:r>
            <a:r>
              <a:rPr lang="es-ES" sz="1800" b="1" kern="0" dirty="0">
                <a:solidFill>
                  <a:sysClr val="windowText" lastClr="000000"/>
                </a:solidFill>
                <a:latin typeface="Calibri"/>
                <a:cs typeface="+mn-cs"/>
              </a:rPr>
              <a:t>.  Preparar simultáneamente información con base en </a:t>
            </a:r>
            <a:r>
              <a:rPr lang="es-CO" sz="1800" b="1" kern="0" dirty="0">
                <a:solidFill>
                  <a:sysClr val="windowText" lastClr="000000"/>
                </a:solidFill>
                <a:latin typeface="Calibri" pitchFamily="34" charset="0"/>
                <a:cs typeface="+mn-cs"/>
              </a:rPr>
              <a:t>el nuevo Marco normativo</a:t>
            </a:r>
            <a:endParaRPr lang="es-ES" sz="1800" b="1" kern="0" dirty="0">
              <a:solidFill>
                <a:sysClr val="windowText" lastClr="000000"/>
              </a:solidFill>
              <a:latin typeface="Calibri"/>
              <a:cs typeface="+mn-cs"/>
            </a:endParaRPr>
          </a:p>
          <a:p>
            <a:pPr marL="274362" indent="-274362" eaLnBrk="1" fontAlgn="auto" hangingPunct="1">
              <a:spcBef>
                <a:spcPts val="0"/>
              </a:spcBef>
              <a:spcAft>
                <a:spcPts val="0"/>
              </a:spcAft>
              <a:defRPr/>
            </a:pPr>
            <a:r>
              <a:rPr lang="es-ES" sz="1800" b="1" kern="0" dirty="0">
                <a:solidFill>
                  <a:sysClr val="windowText" lastClr="000000"/>
                </a:solidFill>
                <a:latin typeface="Calibri"/>
                <a:cs typeface="+mn-cs"/>
              </a:rPr>
              <a:t>2. Enero 1: Preparación del estado de situación financiera de apertura.</a:t>
            </a:r>
            <a:endParaRPr lang="es-CO" sz="1800" b="1" kern="0" dirty="0">
              <a:solidFill>
                <a:sysClr val="windowText" lastClr="000000"/>
              </a:solidFill>
              <a:latin typeface="Calibri"/>
              <a:cs typeface="+mn-cs"/>
            </a:endParaRPr>
          </a:p>
        </p:txBody>
      </p:sp>
      <p:sp>
        <p:nvSpPr>
          <p:cNvPr id="56" name="19 Rectángulo"/>
          <p:cNvSpPr>
            <a:spLocks noChangeArrowheads="1"/>
          </p:cNvSpPr>
          <p:nvPr/>
        </p:nvSpPr>
        <p:spPr bwMode="auto">
          <a:xfrm>
            <a:off x="6807511" y="2831595"/>
            <a:ext cx="2228539" cy="2633582"/>
          </a:xfrm>
          <a:prstGeom prst="rect">
            <a:avLst/>
          </a:prstGeom>
          <a:pattFill prst="lgCheck">
            <a:fgClr>
              <a:srgbClr val="FFF0C1"/>
            </a:fgClr>
            <a:bgClr>
              <a:schemeClr val="bg1"/>
            </a:bgClr>
          </a:pattFill>
          <a:ln w="9525" cap="flat" cmpd="sng" algn="ctr">
            <a:solidFill>
              <a:srgbClr val="FFFF00"/>
            </a:solidFill>
            <a:prstDash val="solid"/>
            <a:headEnd/>
            <a:tailEnd/>
          </a:ln>
          <a:effectLst>
            <a:outerShdw blurRad="40000" dist="20000" dir="5400000" rotWithShape="0">
              <a:srgbClr val="000000">
                <a:alpha val="38000"/>
              </a:srgbClr>
            </a:outerShdw>
          </a:effectLst>
        </p:spPr>
        <p:txBody>
          <a:bodyPr wrap="square" lIns="93510" tIns="46756" rIns="93510" bIns="46756">
            <a:spAutoFit/>
          </a:bodyPr>
          <a:lstStyle/>
          <a:p>
            <a:pPr eaLnBrk="1" fontAlgn="auto" hangingPunct="1">
              <a:spcBef>
                <a:spcPts val="0"/>
              </a:spcBef>
              <a:spcAft>
                <a:spcPts val="0"/>
              </a:spcAft>
              <a:defRPr/>
            </a:pPr>
            <a:r>
              <a:rPr lang="es-ES" sz="1500" b="1" kern="0" dirty="0">
                <a:solidFill>
                  <a:sysClr val="windowText" lastClr="000000"/>
                </a:solidFill>
                <a:latin typeface="Calibri"/>
                <a:cs typeface="+mn-cs"/>
              </a:rPr>
              <a:t>Para todos los efectos, aplicación del nuevo Marco normativo </a:t>
            </a:r>
            <a:r>
              <a:rPr lang="es-CO" sz="1500" b="1" kern="0" dirty="0">
                <a:solidFill>
                  <a:sysClr val="windowText" lastClr="000000"/>
                </a:solidFill>
                <a:latin typeface="Calibri"/>
                <a:cs typeface="+mn-cs"/>
              </a:rPr>
              <a:t>a partir de las NIIF</a:t>
            </a:r>
          </a:p>
          <a:p>
            <a:pPr eaLnBrk="1" fontAlgn="auto" hangingPunct="1">
              <a:spcBef>
                <a:spcPts val="0"/>
              </a:spcBef>
              <a:spcAft>
                <a:spcPts val="0"/>
              </a:spcAft>
              <a:defRPr/>
            </a:pPr>
            <a:endParaRPr lang="es-CO" sz="1500" b="1" kern="0" dirty="0">
              <a:solidFill>
                <a:sysClr val="windowText" lastClr="000000"/>
              </a:solidFill>
              <a:latin typeface="Calibri"/>
              <a:cs typeface="+mn-cs"/>
            </a:endParaRPr>
          </a:p>
          <a:p>
            <a:pPr eaLnBrk="1" fontAlgn="auto" hangingPunct="1">
              <a:spcBef>
                <a:spcPts val="0"/>
              </a:spcBef>
              <a:spcAft>
                <a:spcPts val="0"/>
              </a:spcAft>
              <a:defRPr/>
            </a:pPr>
            <a:r>
              <a:rPr lang="es-CO" sz="1500" b="1" kern="0" dirty="0">
                <a:solidFill>
                  <a:srgbClr val="FF0000"/>
                </a:solidFill>
                <a:latin typeface="Calibri"/>
                <a:cs typeface="+mn-cs"/>
              </a:rPr>
              <a:t>Excepción: </a:t>
            </a:r>
            <a:r>
              <a:rPr lang="es-CO" sz="1500" b="1" kern="0" dirty="0">
                <a:latin typeface="Calibri"/>
                <a:cs typeface="+mn-cs"/>
              </a:rPr>
              <a:t> Entidades que conforman el Sistema General de Seguridad Social en Salud – opción (Resolución 662/15)</a:t>
            </a:r>
          </a:p>
        </p:txBody>
      </p:sp>
      <p:sp>
        <p:nvSpPr>
          <p:cNvPr id="57" name="20 CuadroTexto"/>
          <p:cNvSpPr txBox="1">
            <a:spLocks noChangeArrowheads="1"/>
          </p:cNvSpPr>
          <p:nvPr/>
        </p:nvSpPr>
        <p:spPr bwMode="auto">
          <a:xfrm>
            <a:off x="1475656" y="2941931"/>
            <a:ext cx="2518494" cy="1971862"/>
          </a:xfrm>
          <a:prstGeom prst="rect">
            <a:avLst/>
          </a:prstGeom>
          <a:pattFill prst="pct20">
            <a:fgClr>
              <a:srgbClr val="FFCC99"/>
            </a:fgClr>
            <a:bgClr>
              <a:schemeClr val="bg1"/>
            </a:bgClr>
          </a:patt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just" eaLnBrk="1" fontAlgn="auto" hangingPunct="1">
              <a:spcBef>
                <a:spcPts val="0"/>
              </a:spcBef>
              <a:spcAft>
                <a:spcPts val="0"/>
              </a:spcAft>
              <a:defRPr/>
            </a:pPr>
            <a:endParaRPr lang="es-CO" sz="1600" b="0" kern="0" dirty="0">
              <a:solidFill>
                <a:sysClr val="windowText" lastClr="000000"/>
              </a:solidFill>
              <a:latin typeface="Calibri" pitchFamily="34" charset="0"/>
            </a:endParaRPr>
          </a:p>
          <a:p>
            <a:pPr eaLnBrk="1" fontAlgn="auto" hangingPunct="1">
              <a:spcBef>
                <a:spcPts val="0"/>
              </a:spcBef>
              <a:spcAft>
                <a:spcPts val="0"/>
              </a:spcAft>
              <a:defRPr/>
            </a:pPr>
            <a:r>
              <a:rPr lang="es-CO" sz="1800" kern="0" dirty="0">
                <a:solidFill>
                  <a:sysClr val="windowText" lastClr="000000"/>
                </a:solidFill>
                <a:latin typeface="Calibri" pitchFamily="34" charset="0"/>
              </a:rPr>
              <a:t>Actividades de preparación para aplicar el nuevo marco normativo a partir de las NIIF</a:t>
            </a:r>
          </a:p>
          <a:p>
            <a:pPr algn="just" eaLnBrk="1" fontAlgn="auto" hangingPunct="1">
              <a:spcBef>
                <a:spcPts val="0"/>
              </a:spcBef>
              <a:spcAft>
                <a:spcPts val="0"/>
              </a:spcAft>
              <a:defRPr/>
            </a:pPr>
            <a:endParaRPr lang="es-CO" sz="1600" b="0" kern="0" dirty="0">
              <a:solidFill>
                <a:sysClr val="windowText" lastClr="000000"/>
              </a:solidFill>
              <a:latin typeface="Calibri" pitchFamily="34" charset="0"/>
            </a:endParaRPr>
          </a:p>
        </p:txBody>
      </p:sp>
      <p:sp>
        <p:nvSpPr>
          <p:cNvPr id="63" name="62 Rectángulo"/>
          <p:cNvSpPr/>
          <p:nvPr/>
        </p:nvSpPr>
        <p:spPr>
          <a:xfrm rot="10800000" flipV="1">
            <a:off x="107505" y="1531510"/>
            <a:ext cx="874762" cy="3998282"/>
          </a:xfrm>
          <a:prstGeom prst="rect">
            <a:avLst/>
          </a:prstGeom>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1"/>
            <a:tileRect/>
          </a:gradFill>
          <a:ln w="25400" cap="flat" cmpd="sng" algn="ctr">
            <a:solidFill>
              <a:schemeClr val="tx1"/>
            </a:solidFill>
            <a:prstDash val="solid"/>
          </a:ln>
          <a:effectLst/>
        </p:spPr>
        <p:txBody>
          <a:bodyPr lIns="575940" tIns="43638" rIns="488664" bIns="43638" spcCol="1298" anchor="ctr"/>
          <a:lstStyle/>
          <a:p>
            <a:pPr algn="ctr" defTabSz="1454603" eaLnBrk="1" fontAlgn="auto" hangingPunct="1">
              <a:lnSpc>
                <a:spcPct val="90000"/>
              </a:lnSpc>
              <a:spcBef>
                <a:spcPts val="0"/>
              </a:spcBef>
              <a:spcAft>
                <a:spcPct val="35000"/>
              </a:spcAft>
              <a:defRPr/>
            </a:pPr>
            <a:r>
              <a:rPr lang="es-CO" sz="1600" b="1" kern="0" dirty="0">
                <a:solidFill>
                  <a:sysClr val="window" lastClr="FFFFFF"/>
                </a:solidFill>
                <a:effectLst>
                  <a:outerShdw blurRad="38100" dist="38100" dir="2700000" algn="tl">
                    <a:srgbClr val="000000">
                      <a:alpha val="43137"/>
                    </a:srgbClr>
                  </a:outerShdw>
                </a:effectLst>
                <a:latin typeface="Calibri"/>
                <a:cs typeface="+mn-cs"/>
              </a:rPr>
              <a:t> </a:t>
            </a:r>
            <a:r>
              <a:rPr lang="es-CO" sz="1600" b="1" kern="0" dirty="0">
                <a:effectLst>
                  <a:outerShdw blurRad="38100" dist="38100" dir="2700000" algn="tl">
                    <a:srgbClr val="000000">
                      <a:alpha val="43137"/>
                    </a:srgbClr>
                  </a:outerShdw>
                </a:effectLst>
                <a:latin typeface="Calibri"/>
                <a:cs typeface="+mn-cs"/>
              </a:rPr>
              <a:t>MARCO  </a:t>
            </a:r>
          </a:p>
          <a:p>
            <a:pPr algn="ctr" defTabSz="1454603" eaLnBrk="1" fontAlgn="auto" hangingPunct="1">
              <a:lnSpc>
                <a:spcPct val="90000"/>
              </a:lnSpc>
              <a:spcBef>
                <a:spcPts val="0"/>
              </a:spcBef>
              <a:spcAft>
                <a:spcPct val="35000"/>
              </a:spcAft>
              <a:defRPr/>
            </a:pPr>
            <a:endParaRPr lang="es-CO" sz="1600" b="1" kern="0" dirty="0">
              <a:effectLst>
                <a:outerShdw blurRad="38100" dist="38100" dir="2700000" algn="tl">
                  <a:srgbClr val="000000">
                    <a:alpha val="43137"/>
                  </a:srgbClr>
                </a:outerShdw>
              </a:effectLst>
              <a:latin typeface="Calibri"/>
              <a:cs typeface="+mn-cs"/>
            </a:endParaRPr>
          </a:p>
          <a:p>
            <a:pPr algn="ctr" defTabSz="1454603" eaLnBrk="1" fontAlgn="auto" hangingPunct="1">
              <a:lnSpc>
                <a:spcPct val="90000"/>
              </a:lnSpc>
              <a:spcBef>
                <a:spcPts val="0"/>
              </a:spcBef>
              <a:spcAft>
                <a:spcPct val="35000"/>
              </a:spcAft>
              <a:defRPr/>
            </a:pPr>
            <a:r>
              <a:rPr lang="es-CO" sz="1600" b="1" kern="0" dirty="0">
                <a:effectLst>
                  <a:outerShdw blurRad="38100" dist="38100" dir="2700000" algn="tl">
                    <a:srgbClr val="000000">
                      <a:alpha val="43137"/>
                    </a:srgbClr>
                  </a:outerShdw>
                </a:effectLst>
                <a:latin typeface="Calibri"/>
                <a:cs typeface="+mn-cs"/>
              </a:rPr>
              <a:t>NORMARIVO</a:t>
            </a:r>
          </a:p>
          <a:p>
            <a:pPr algn="ctr" defTabSz="1454603" eaLnBrk="1" fontAlgn="auto" hangingPunct="1">
              <a:lnSpc>
                <a:spcPct val="90000"/>
              </a:lnSpc>
              <a:spcBef>
                <a:spcPts val="0"/>
              </a:spcBef>
              <a:spcAft>
                <a:spcPct val="35000"/>
              </a:spcAft>
              <a:defRPr/>
            </a:pPr>
            <a:endParaRPr lang="es-CO" sz="1600" b="1" kern="0" dirty="0">
              <a:solidFill>
                <a:sysClr val="window" lastClr="FFFFFF"/>
              </a:solidFill>
              <a:effectLst>
                <a:outerShdw blurRad="38100" dist="38100" dir="2700000" algn="tl">
                  <a:srgbClr val="000000">
                    <a:alpha val="43137"/>
                  </a:srgbClr>
                </a:outerShdw>
              </a:effectLst>
              <a:latin typeface="Calibri"/>
              <a:cs typeface="+mn-cs"/>
            </a:endParaRPr>
          </a:p>
        </p:txBody>
      </p:sp>
      <p:sp>
        <p:nvSpPr>
          <p:cNvPr id="42" name="41 Proceso alternativo"/>
          <p:cNvSpPr/>
          <p:nvPr/>
        </p:nvSpPr>
        <p:spPr>
          <a:xfrm>
            <a:off x="1403648" y="1489348"/>
            <a:ext cx="2518494" cy="792427"/>
          </a:xfrm>
          <a:prstGeom prst="flowChartAlternateProcess">
            <a:avLst/>
          </a:prstGeom>
          <a:gradFill>
            <a:gsLst>
              <a:gs pos="0">
                <a:srgbClr val="CCFFCC"/>
              </a:gs>
              <a:gs pos="90000">
                <a:srgbClr val="CDFFFF"/>
              </a:gs>
              <a:gs pos="36000">
                <a:srgbClr val="FAC77D"/>
              </a:gs>
              <a:gs pos="61000">
                <a:srgbClr val="FBA97D"/>
              </a:gs>
              <a:gs pos="82001">
                <a:srgbClr val="FBD49C"/>
              </a:gs>
              <a:gs pos="100000">
                <a:srgbClr val="FEE7F2"/>
              </a:gs>
            </a:gsLst>
            <a:lin ang="2700000" scaled="1"/>
          </a:gradFill>
          <a:ln w="25400" cap="flat" cmpd="sng" algn="ctr">
            <a:solidFill>
              <a:schemeClr val="tx1"/>
            </a:solidFill>
            <a:prstDash val="solid"/>
          </a:ln>
          <a:effectLst/>
        </p:spPr>
        <p:txBody>
          <a:bodyPr lIns="575940" tIns="43638" rIns="488664" bIns="43638" spcCol="1298" anchor="ctr"/>
          <a:lstStyle/>
          <a:p>
            <a:pPr algn="ctr" defTabSz="1454603" eaLnBrk="1" fontAlgn="auto" hangingPunct="1">
              <a:lnSpc>
                <a:spcPct val="90000"/>
              </a:lnSpc>
              <a:spcBef>
                <a:spcPts val="0"/>
              </a:spcBef>
              <a:spcAft>
                <a:spcPct val="35000"/>
              </a:spcAft>
              <a:defRPr/>
            </a:pPr>
            <a:r>
              <a:rPr lang="es-CO" sz="1600" b="1" kern="0" dirty="0">
                <a:latin typeface="Calibri"/>
                <a:cs typeface="+mn-cs"/>
              </a:rPr>
              <a:t>PERÍODO DE PREPARACIÓN OBLIGATORIA</a:t>
            </a:r>
          </a:p>
        </p:txBody>
      </p:sp>
      <p:sp>
        <p:nvSpPr>
          <p:cNvPr id="43" name="42 Proceso alternativo"/>
          <p:cNvSpPr/>
          <p:nvPr/>
        </p:nvSpPr>
        <p:spPr>
          <a:xfrm>
            <a:off x="4196117" y="1489348"/>
            <a:ext cx="2338480" cy="784489"/>
          </a:xfrm>
          <a:prstGeom prst="flowChartAlternateProcess">
            <a:avLst/>
          </a:prstGeom>
          <a:gradFill>
            <a:gsLst>
              <a:gs pos="0">
                <a:srgbClr val="CCFFCC"/>
              </a:gs>
              <a:gs pos="90000">
                <a:srgbClr val="CDFFFF"/>
              </a:gs>
              <a:gs pos="85000">
                <a:srgbClr val="FAC77D"/>
              </a:gs>
              <a:gs pos="91000">
                <a:srgbClr val="FBA97D"/>
              </a:gs>
              <a:gs pos="82001">
                <a:srgbClr val="FBD49C"/>
              </a:gs>
              <a:gs pos="100000">
                <a:srgbClr val="FEE7F2"/>
              </a:gs>
            </a:gsLst>
            <a:lin ang="2700000" scaled="1"/>
          </a:gradFill>
          <a:ln w="25400" cap="flat" cmpd="sng" algn="ctr">
            <a:solidFill>
              <a:schemeClr val="tx1"/>
            </a:solidFill>
            <a:prstDash val="solid"/>
          </a:ln>
          <a:effectLst/>
        </p:spPr>
        <p:txBody>
          <a:bodyPr lIns="575940" tIns="43638" rIns="488664" bIns="43638" spcCol="1298" anchor="ctr"/>
          <a:lstStyle/>
          <a:p>
            <a:pPr algn="ctr" defTabSz="1454603" eaLnBrk="1" fontAlgn="auto" hangingPunct="1">
              <a:lnSpc>
                <a:spcPct val="90000"/>
              </a:lnSpc>
              <a:spcBef>
                <a:spcPts val="0"/>
              </a:spcBef>
              <a:spcAft>
                <a:spcPct val="35000"/>
              </a:spcAft>
              <a:defRPr/>
            </a:pPr>
            <a:r>
              <a:rPr lang="es-CO" sz="1600" b="1" kern="0" dirty="0">
                <a:latin typeface="Calibri"/>
                <a:cs typeface="+mn-cs"/>
              </a:rPr>
              <a:t>PERÍODO DE TRANSICIÓN </a:t>
            </a:r>
          </a:p>
        </p:txBody>
      </p:sp>
      <p:sp>
        <p:nvSpPr>
          <p:cNvPr id="44" name="43 Proceso alternativo"/>
          <p:cNvSpPr/>
          <p:nvPr/>
        </p:nvSpPr>
        <p:spPr>
          <a:xfrm>
            <a:off x="6801608" y="1489348"/>
            <a:ext cx="2234888" cy="804283"/>
          </a:xfrm>
          <a:prstGeom prst="flowChartAlternateProcess">
            <a:avLst/>
          </a:prstGeom>
          <a:gradFill>
            <a:gsLst>
              <a:gs pos="0">
                <a:srgbClr val="FFFF00"/>
              </a:gs>
              <a:gs pos="90000">
                <a:srgbClr val="CDFFFF"/>
              </a:gs>
              <a:gs pos="55000">
                <a:srgbClr val="FAC77D"/>
              </a:gs>
              <a:gs pos="78000">
                <a:srgbClr val="FBA97D"/>
              </a:gs>
              <a:gs pos="31000">
                <a:srgbClr val="FBD49C"/>
              </a:gs>
              <a:gs pos="100000">
                <a:srgbClr val="FEE7F2"/>
              </a:gs>
            </a:gsLst>
            <a:lin ang="2700000" scaled="1"/>
          </a:gradFill>
          <a:ln w="25400" cap="flat" cmpd="sng" algn="ctr">
            <a:solidFill>
              <a:schemeClr val="tx1"/>
            </a:solidFill>
            <a:prstDash val="solid"/>
          </a:ln>
          <a:effectLst/>
        </p:spPr>
        <p:txBody>
          <a:bodyPr lIns="575940" tIns="43638" rIns="488664" bIns="43638" spcCol="1298" anchor="ctr"/>
          <a:lstStyle/>
          <a:p>
            <a:pPr algn="ctr" defTabSz="1454603" eaLnBrk="1" fontAlgn="auto" hangingPunct="1">
              <a:lnSpc>
                <a:spcPct val="90000"/>
              </a:lnSpc>
              <a:spcBef>
                <a:spcPts val="0"/>
              </a:spcBef>
              <a:spcAft>
                <a:spcPct val="35000"/>
              </a:spcAft>
              <a:defRPr/>
            </a:pPr>
            <a:r>
              <a:rPr lang="es-CO" sz="1600" b="1" kern="0" dirty="0">
                <a:latin typeface="Calibri"/>
                <a:cs typeface="+mn-cs"/>
              </a:rPr>
              <a:t>PERÍODO DE APLICACIÓN </a:t>
            </a:r>
          </a:p>
        </p:txBody>
      </p:sp>
      <p:sp>
        <p:nvSpPr>
          <p:cNvPr id="45" name="44 Flecha derecha"/>
          <p:cNvSpPr/>
          <p:nvPr/>
        </p:nvSpPr>
        <p:spPr>
          <a:xfrm>
            <a:off x="6571021" y="1863708"/>
            <a:ext cx="227323" cy="239448"/>
          </a:xfrm>
          <a:prstGeom prst="rightArrow">
            <a:avLst/>
          </a:prstGeom>
          <a:ln/>
        </p:spPr>
        <p:style>
          <a:lnRef idx="0">
            <a:schemeClr val="accent1"/>
          </a:lnRef>
          <a:fillRef idx="3">
            <a:schemeClr val="accent1"/>
          </a:fillRef>
          <a:effectRef idx="3">
            <a:schemeClr val="accent1"/>
          </a:effectRef>
          <a:fontRef idx="minor">
            <a:schemeClr val="lt1"/>
          </a:fontRef>
        </p:style>
        <p:txBody>
          <a:bodyPr lIns="93510" tIns="46756" rIns="93510" bIns="46756" anchor="ctr"/>
          <a:lstStyle/>
          <a:p>
            <a:pPr algn="ctr" eaLnBrk="1" fontAlgn="auto" hangingPunct="1">
              <a:spcBef>
                <a:spcPts val="0"/>
              </a:spcBef>
              <a:spcAft>
                <a:spcPts val="0"/>
              </a:spcAft>
              <a:defRPr/>
            </a:pPr>
            <a:endParaRPr lang="es-CO" sz="1600" kern="0" dirty="0">
              <a:solidFill>
                <a:sysClr val="window" lastClr="FFFFFF"/>
              </a:solidFill>
              <a:latin typeface="Calibri"/>
              <a:cs typeface="+mn-cs"/>
            </a:endParaRPr>
          </a:p>
        </p:txBody>
      </p:sp>
      <p:sp>
        <p:nvSpPr>
          <p:cNvPr id="41" name="40 Flecha derecha"/>
          <p:cNvSpPr/>
          <p:nvPr/>
        </p:nvSpPr>
        <p:spPr>
          <a:xfrm>
            <a:off x="3995936" y="1897972"/>
            <a:ext cx="227323" cy="239448"/>
          </a:xfrm>
          <a:prstGeom prst="rightArrow">
            <a:avLst/>
          </a:prstGeom>
          <a:ln/>
        </p:spPr>
        <p:style>
          <a:lnRef idx="0">
            <a:schemeClr val="accent1"/>
          </a:lnRef>
          <a:fillRef idx="3">
            <a:schemeClr val="accent1"/>
          </a:fillRef>
          <a:effectRef idx="3">
            <a:schemeClr val="accent1"/>
          </a:effectRef>
          <a:fontRef idx="minor">
            <a:schemeClr val="lt1"/>
          </a:fontRef>
        </p:style>
        <p:txBody>
          <a:bodyPr lIns="93510" tIns="46756" rIns="93510" bIns="46756" anchor="ctr"/>
          <a:lstStyle/>
          <a:p>
            <a:pPr algn="ctr" eaLnBrk="1" fontAlgn="auto" hangingPunct="1">
              <a:spcBef>
                <a:spcPts val="0"/>
              </a:spcBef>
              <a:spcAft>
                <a:spcPts val="0"/>
              </a:spcAft>
              <a:defRPr/>
            </a:pPr>
            <a:endParaRPr lang="es-CO" sz="1600" kern="0" dirty="0">
              <a:solidFill>
                <a:sysClr val="window" lastClr="FFFFFF"/>
              </a:solidFill>
              <a:latin typeface="Calibri"/>
              <a:cs typeface="+mn-cs"/>
            </a:endParaRPr>
          </a:p>
        </p:txBody>
      </p:sp>
      <p:sp>
        <p:nvSpPr>
          <p:cNvPr id="60" name="59 Flecha izquierda y derecha"/>
          <p:cNvSpPr/>
          <p:nvPr/>
        </p:nvSpPr>
        <p:spPr>
          <a:xfrm>
            <a:off x="1475656" y="2271060"/>
            <a:ext cx="2518494" cy="359833"/>
          </a:xfrm>
          <a:prstGeom prst="leftRightArrow">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lIns="575940" tIns="43638" rIns="488664" bIns="43638" spcCol="1298" anchor="ctr"/>
          <a:lstStyle/>
          <a:p>
            <a:pPr algn="ctr" defTabSz="1454603" eaLnBrk="1" fontAlgn="auto" hangingPunct="1">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61" name="60 Flecha izquierda y derecha"/>
          <p:cNvSpPr/>
          <p:nvPr/>
        </p:nvSpPr>
        <p:spPr>
          <a:xfrm>
            <a:off x="4191794" y="2281643"/>
            <a:ext cx="2375695" cy="359833"/>
          </a:xfrm>
          <a:prstGeom prst="leftRightArrow">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lIns="575940" tIns="43638" rIns="488664" bIns="43638" spcCol="1298" anchor="ctr"/>
          <a:lstStyle/>
          <a:p>
            <a:pPr algn="ctr" defTabSz="1454603" eaLnBrk="1" fontAlgn="auto" hangingPunct="1">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62" name="61 Flecha izquierda y derecha"/>
          <p:cNvSpPr/>
          <p:nvPr/>
        </p:nvSpPr>
        <p:spPr>
          <a:xfrm>
            <a:off x="6807512" y="2281643"/>
            <a:ext cx="2234890" cy="359833"/>
          </a:xfrm>
          <a:prstGeom prst="leftRightArrow">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lIns="575940" tIns="43638" rIns="488664" bIns="43638" spcCol="1298" anchor="ctr"/>
          <a:lstStyle/>
          <a:p>
            <a:pPr algn="ctr" defTabSz="1454603" eaLnBrk="1" fontAlgn="auto" hangingPunct="1">
              <a:lnSpc>
                <a:spcPct val="90000"/>
              </a:lnSpc>
              <a:spcBef>
                <a:spcPts val="0"/>
              </a:spcBef>
              <a:spcAft>
                <a:spcPct val="35000"/>
              </a:spcAft>
              <a:defRPr/>
            </a:pPr>
            <a:endParaRPr lang="es-CO" sz="3200" kern="0" dirty="0">
              <a:solidFill>
                <a:sysClr val="window" lastClr="FFFFFF"/>
              </a:solidFill>
              <a:latin typeface="Calibri"/>
              <a:cs typeface="+mn-cs"/>
            </a:endParaRPr>
          </a:p>
        </p:txBody>
      </p:sp>
      <p:sp>
        <p:nvSpPr>
          <p:cNvPr id="46" name="Footer Placeholder 9"/>
          <p:cNvSpPr txBox="1">
            <a:spLocks/>
          </p:cNvSpPr>
          <p:nvPr/>
        </p:nvSpPr>
        <p:spPr>
          <a:xfrm>
            <a:off x="0" y="5377780"/>
            <a:ext cx="2843808" cy="25082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r>
              <a:rPr lang="es-CO" sz="800" dirty="0">
                <a:solidFill>
                  <a:srgbClr val="008080"/>
                </a:solidFill>
                <a:latin typeface="+mn-lt"/>
              </a:rPr>
              <a:t>Contaduría General de la Nación</a:t>
            </a:r>
          </a:p>
        </p:txBody>
      </p:sp>
      <p:sp>
        <p:nvSpPr>
          <p:cNvPr id="47" name="2 Marcador de fecha"/>
          <p:cNvSpPr txBox="1">
            <a:spLocks/>
          </p:cNvSpPr>
          <p:nvPr/>
        </p:nvSpPr>
        <p:spPr bwMode="auto">
          <a:xfrm>
            <a:off x="3059833" y="5377780"/>
            <a:ext cx="864096"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_tradnl"/>
            </a:defPPr>
            <a:lvl1pPr algn="l" rtl="0" eaLnBrk="0" fontAlgn="base" hangingPunct="0">
              <a:spcBef>
                <a:spcPct val="0"/>
              </a:spcBef>
              <a:spcAft>
                <a:spcPct val="0"/>
              </a:spcAft>
              <a:defRPr sz="1400" kern="1200">
                <a:solidFill>
                  <a:schemeClr val="tx1"/>
                </a:solidFill>
                <a:latin typeface="+mn-lt"/>
                <a:ea typeface="+mn-ea"/>
                <a:cs typeface="+mn-cs"/>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fld id="{952CA26A-404C-43A2-B28E-A9186550AB00}" type="datetime1">
              <a:rPr lang="es-CO" sz="800" smtClean="0">
                <a:solidFill>
                  <a:srgbClr val="008080"/>
                </a:solidFill>
              </a:rPr>
              <a:pPr algn="ctr">
                <a:defRPr/>
              </a:pPr>
              <a:t>25/05/2021</a:t>
            </a:fld>
            <a:endParaRPr lang="es-CO" sz="800" dirty="0">
              <a:solidFill>
                <a:srgbClr val="008080"/>
              </a:solidFill>
            </a:endParaRPr>
          </a:p>
        </p:txBody>
      </p:sp>
      <p:sp>
        <p:nvSpPr>
          <p:cNvPr id="52" name="3 Marcador de número de diapositiva"/>
          <p:cNvSpPr txBox="1">
            <a:spLocks/>
          </p:cNvSpPr>
          <p:nvPr/>
        </p:nvSpPr>
        <p:spPr>
          <a:xfrm>
            <a:off x="125413" y="5387975"/>
            <a:ext cx="1905000" cy="26987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defRPr/>
            </a:pPr>
            <a:fld id="{953B75A0-CCA2-402A-B187-FB865F01CFF5}" type="slidenum">
              <a:rPr lang="es-ES_tradnl" sz="800" smtClean="0">
                <a:solidFill>
                  <a:srgbClr val="008080"/>
                </a:solidFill>
                <a:latin typeface="+mn-lt"/>
              </a:rPr>
              <a:pPr>
                <a:defRPr/>
              </a:pPr>
              <a:t>37</a:t>
            </a:fld>
            <a:endParaRPr lang="es-ES_tradnl" sz="800" dirty="0">
              <a:solidFill>
                <a:srgbClr val="008080"/>
              </a:solidFill>
              <a:latin typeface="+mn-lt"/>
            </a:endParaRPr>
          </a:p>
        </p:txBody>
      </p:sp>
      <p:sp>
        <p:nvSpPr>
          <p:cNvPr id="24" name="1 Título"/>
          <p:cNvSpPr>
            <a:spLocks noGrp="1"/>
          </p:cNvSpPr>
          <p:nvPr>
            <p:ph type="ctrTitle"/>
          </p:nvPr>
        </p:nvSpPr>
        <p:spPr>
          <a:xfrm>
            <a:off x="71313" y="-22820"/>
            <a:ext cx="8893175" cy="1079569"/>
          </a:xfrm>
        </p:spPr>
        <p:txBody>
          <a:bodyPr anchor="ctr"/>
          <a:lstStyle/>
          <a:p>
            <a:pPr algn="ctr"/>
            <a:r>
              <a:rPr lang="es-CO" dirty="0">
                <a:effectLst>
                  <a:outerShdw blurRad="38100" dist="38100" dir="2700000" algn="tl">
                    <a:srgbClr val="000000">
                      <a:alpha val="43137"/>
                    </a:srgbClr>
                  </a:outerShdw>
                </a:effectLst>
              </a:rPr>
              <a:t>CRONOGRAMA PARA LAS EMPRESAS QUE NO COTIZAN</a:t>
            </a:r>
          </a:p>
        </p:txBody>
      </p:sp>
    </p:spTree>
    <p:extLst>
      <p:ext uri="{BB962C8B-B14F-4D97-AF65-F5344CB8AC3E}">
        <p14:creationId xmlns:p14="http://schemas.microsoft.com/office/powerpoint/2010/main" val="31073963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63" grpId="0" animBg="1"/>
      <p:bldP spid="43" grpId="0" animBg="1"/>
      <p:bldP spid="44" grpId="0" animBg="1"/>
      <p:bldP spid="45" grpId="0" animBg="1"/>
      <p:bldP spid="41" grpId="0" animBg="1"/>
      <p:bldP spid="60" grpId="0" animBg="1"/>
      <p:bldP spid="61" grpId="0" animBg="1"/>
      <p:bldP spid="6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195736" y="1375420"/>
            <a:ext cx="3096344" cy="762000"/>
          </a:xfrm>
          <a:prstGeom prst="rect">
            <a:avLst/>
          </a:prstGeom>
          <a:gradFill>
            <a:gsLst>
              <a:gs pos="2000">
                <a:srgbClr val="FFCC99"/>
              </a:gs>
              <a:gs pos="48000">
                <a:srgbClr val="FFEBEB"/>
              </a:gs>
              <a:gs pos="82000">
                <a:srgbClr val="FFFBEB"/>
              </a:gs>
            </a:gsLst>
            <a:lin ang="16200000" scaled="0"/>
          </a:gradFill>
          <a:ln w="25400" cap="flat" cmpd="sng" algn="ctr">
            <a:solidFill>
              <a:schemeClr val="tx1"/>
            </a:solidFill>
            <a:prstDash val="solid"/>
          </a:ln>
          <a:effectLst/>
        </p:spPr>
        <p:txBody>
          <a:bodyPr lIns="563189" tIns="42672" rIns="477845" bIns="42672" spcCol="1270" anchor="ctr"/>
          <a:lstStyle/>
          <a:p>
            <a:pPr algn="ctr" defTabSz="1422400" eaLnBrk="1" fontAlgn="auto" hangingPunct="1">
              <a:lnSpc>
                <a:spcPct val="90000"/>
              </a:lnSpc>
              <a:spcBef>
                <a:spcPts val="0"/>
              </a:spcBef>
              <a:spcAft>
                <a:spcPct val="35000"/>
              </a:spcAft>
              <a:defRPr/>
            </a:pPr>
            <a:r>
              <a:rPr lang="es-CO" sz="1600" b="1" kern="0" dirty="0">
                <a:solidFill>
                  <a:schemeClr val="tx2"/>
                </a:solidFill>
                <a:latin typeface="Calibri"/>
                <a:cs typeface="+mn-cs"/>
              </a:rPr>
              <a:t>PERÍODO DE PREPARACIÓN OBLIGATORIA</a:t>
            </a:r>
          </a:p>
        </p:txBody>
      </p:sp>
      <p:sp>
        <p:nvSpPr>
          <p:cNvPr id="8" name="7 Rectángulo"/>
          <p:cNvSpPr/>
          <p:nvPr/>
        </p:nvSpPr>
        <p:spPr>
          <a:xfrm>
            <a:off x="5724128" y="1345332"/>
            <a:ext cx="3024337" cy="762000"/>
          </a:xfrm>
          <a:prstGeom prst="rect">
            <a:avLst/>
          </a:prstGeom>
          <a:gradFill>
            <a:gsLst>
              <a:gs pos="2000">
                <a:schemeClr val="accent5">
                  <a:lumMod val="75000"/>
                </a:schemeClr>
              </a:gs>
              <a:gs pos="53000">
                <a:srgbClr val="FFEBEB"/>
              </a:gs>
              <a:gs pos="82000">
                <a:srgbClr val="FFF0C1"/>
              </a:gs>
            </a:gsLst>
            <a:lin ang="16200000" scaled="0"/>
          </a:gradFill>
          <a:ln w="25400" cap="flat" cmpd="sng" algn="ctr">
            <a:solidFill>
              <a:schemeClr val="tx1"/>
            </a:solidFill>
            <a:prstDash val="solid"/>
          </a:ln>
          <a:effectLst/>
        </p:spPr>
        <p:txBody>
          <a:bodyPr lIns="563189" tIns="42672" rIns="477845" bIns="42672" spcCol="1270" anchor="ctr"/>
          <a:lstStyle/>
          <a:p>
            <a:pPr algn="ctr" defTabSz="1422400" eaLnBrk="1" fontAlgn="auto" hangingPunct="1">
              <a:lnSpc>
                <a:spcPct val="90000"/>
              </a:lnSpc>
              <a:spcBef>
                <a:spcPts val="0"/>
              </a:spcBef>
              <a:spcAft>
                <a:spcPct val="35000"/>
              </a:spcAft>
              <a:defRPr/>
            </a:pPr>
            <a:r>
              <a:rPr lang="es-CO" sz="1600" b="1" kern="0" dirty="0">
                <a:solidFill>
                  <a:schemeClr val="tx2"/>
                </a:solidFill>
                <a:latin typeface="Calibri"/>
                <a:cs typeface="+mn-cs"/>
              </a:rPr>
              <a:t>PERÍODO DE APLICACIÓN </a:t>
            </a:r>
          </a:p>
        </p:txBody>
      </p:sp>
      <p:sp>
        <p:nvSpPr>
          <p:cNvPr id="9" name="8 CuadroTexto"/>
          <p:cNvSpPr txBox="1">
            <a:spLocks noChangeArrowheads="1"/>
          </p:cNvSpPr>
          <p:nvPr/>
        </p:nvSpPr>
        <p:spPr bwMode="auto">
          <a:xfrm>
            <a:off x="611560" y="1069494"/>
            <a:ext cx="12062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000" dirty="0"/>
              <a:t>Octubre 2015</a:t>
            </a:r>
          </a:p>
        </p:txBody>
      </p:sp>
      <p:sp>
        <p:nvSpPr>
          <p:cNvPr id="10" name="9 CuadroTexto"/>
          <p:cNvSpPr txBox="1">
            <a:spLocks noChangeArrowheads="1"/>
          </p:cNvSpPr>
          <p:nvPr/>
        </p:nvSpPr>
        <p:spPr bwMode="auto">
          <a:xfrm>
            <a:off x="2773314" y="985292"/>
            <a:ext cx="19427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000" dirty="0"/>
              <a:t>2015 - 2016</a:t>
            </a:r>
          </a:p>
        </p:txBody>
      </p:sp>
      <p:sp>
        <p:nvSpPr>
          <p:cNvPr id="11" name="10 CuadroTexto"/>
          <p:cNvSpPr txBox="1">
            <a:spLocks noChangeArrowheads="1"/>
          </p:cNvSpPr>
          <p:nvPr/>
        </p:nvSpPr>
        <p:spPr bwMode="auto">
          <a:xfrm>
            <a:off x="6444629" y="985292"/>
            <a:ext cx="1655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000" dirty="0"/>
              <a:t>2017</a:t>
            </a:r>
          </a:p>
        </p:txBody>
      </p:sp>
      <p:sp>
        <p:nvSpPr>
          <p:cNvPr id="12" name="12 Rectángulo"/>
          <p:cNvSpPr>
            <a:spLocks noChangeArrowheads="1"/>
          </p:cNvSpPr>
          <p:nvPr/>
        </p:nvSpPr>
        <p:spPr bwMode="auto">
          <a:xfrm>
            <a:off x="2195736" y="2761679"/>
            <a:ext cx="3096344" cy="2308324"/>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algn="just" eaLnBrk="1" fontAlgn="auto" hangingPunct="1">
              <a:spcBef>
                <a:spcPts val="0"/>
              </a:spcBef>
              <a:spcAft>
                <a:spcPts val="0"/>
              </a:spcAft>
              <a:defRPr/>
            </a:pPr>
            <a:r>
              <a:rPr lang="es-CO" sz="1800" b="1" kern="0" dirty="0">
                <a:latin typeface="Calibri" pitchFamily="34" charset="0"/>
              </a:rPr>
              <a:t>Actividades de preparación para aplicar el nuevo marco normativo </a:t>
            </a:r>
            <a:r>
              <a:rPr lang="es-CO" sz="1800" b="1" u="sng" kern="0" dirty="0">
                <a:latin typeface="Calibri" pitchFamily="34" charset="0"/>
              </a:rPr>
              <a:t>a partir de </a:t>
            </a:r>
            <a:r>
              <a:rPr lang="es-CO" sz="1800" b="1" kern="0" dirty="0">
                <a:latin typeface="Calibri" pitchFamily="34" charset="0"/>
              </a:rPr>
              <a:t>las NICSP (capacitación, depuración y determinación de saldos iniciales , definición de políticas contables, ajustes a los sistemas de información)</a:t>
            </a:r>
          </a:p>
        </p:txBody>
      </p:sp>
      <p:sp>
        <p:nvSpPr>
          <p:cNvPr id="13" name="19 Rectángulo"/>
          <p:cNvSpPr>
            <a:spLocks noChangeArrowheads="1"/>
          </p:cNvSpPr>
          <p:nvPr/>
        </p:nvSpPr>
        <p:spPr bwMode="auto">
          <a:xfrm>
            <a:off x="5724129" y="2658313"/>
            <a:ext cx="3024336" cy="243143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algn="just" eaLnBrk="1" fontAlgn="auto" hangingPunct="1">
              <a:spcBef>
                <a:spcPts val="0"/>
              </a:spcBef>
              <a:spcAft>
                <a:spcPts val="0"/>
              </a:spcAft>
              <a:defRPr/>
            </a:pPr>
            <a:endParaRPr lang="es-ES" sz="2000" b="0" kern="0" dirty="0">
              <a:latin typeface="Calibri"/>
            </a:endParaRPr>
          </a:p>
          <a:p>
            <a:pPr algn="just" eaLnBrk="1" fontAlgn="auto" hangingPunct="1">
              <a:spcBef>
                <a:spcPts val="0"/>
              </a:spcBef>
              <a:spcAft>
                <a:spcPts val="0"/>
              </a:spcAft>
              <a:defRPr/>
            </a:pPr>
            <a:r>
              <a:rPr lang="es-CO" sz="1800" b="1" kern="0" dirty="0">
                <a:latin typeface="Calibri"/>
              </a:rPr>
              <a:t>Enero 1: Determinación de saldos iniciales</a:t>
            </a:r>
            <a:endParaRPr lang="es-ES" sz="1800" b="1" kern="0" dirty="0">
              <a:latin typeface="Calibri"/>
            </a:endParaRPr>
          </a:p>
          <a:p>
            <a:pPr algn="just" eaLnBrk="1" fontAlgn="auto" hangingPunct="1">
              <a:spcBef>
                <a:spcPts val="0"/>
              </a:spcBef>
              <a:spcAft>
                <a:spcPts val="0"/>
              </a:spcAft>
              <a:defRPr/>
            </a:pPr>
            <a:endParaRPr lang="es-ES" sz="2000" b="1" kern="0" dirty="0">
              <a:solidFill>
                <a:sysClr val="windowText" lastClr="000000"/>
              </a:solidFill>
              <a:latin typeface="Calibri"/>
            </a:endParaRPr>
          </a:p>
          <a:p>
            <a:pPr algn="just" eaLnBrk="1" fontAlgn="auto" hangingPunct="1">
              <a:spcBef>
                <a:spcPts val="0"/>
              </a:spcBef>
              <a:spcAft>
                <a:spcPts val="0"/>
              </a:spcAft>
              <a:defRPr/>
            </a:pPr>
            <a:r>
              <a:rPr lang="es-ES" sz="1800" b="1" kern="0" dirty="0">
                <a:solidFill>
                  <a:sysClr val="windowText" lastClr="000000"/>
                </a:solidFill>
                <a:latin typeface="Calibri"/>
              </a:rPr>
              <a:t>Para todos los efectos, aplicación del nuevo marco normativo a partir de las NICSP</a:t>
            </a:r>
            <a:endParaRPr lang="es-CO" sz="1800" b="1" kern="0" dirty="0">
              <a:solidFill>
                <a:sysClr val="windowText" lastClr="000000"/>
              </a:solidFill>
              <a:latin typeface="Calibri"/>
            </a:endParaRPr>
          </a:p>
        </p:txBody>
      </p:sp>
      <p:sp>
        <p:nvSpPr>
          <p:cNvPr id="19" name="18 Flecha izquierda y derecha"/>
          <p:cNvSpPr/>
          <p:nvPr/>
        </p:nvSpPr>
        <p:spPr>
          <a:xfrm>
            <a:off x="5724128" y="2209428"/>
            <a:ext cx="3024336" cy="359833"/>
          </a:xfrm>
          <a:prstGeom prst="leftRightArrow">
            <a:avLst/>
          </a:prstGeom>
          <a:gradFill>
            <a:gsLst>
              <a:gs pos="0">
                <a:srgbClr val="008080"/>
              </a:gs>
              <a:gs pos="80000">
                <a:schemeClr val="accent5">
                  <a:shade val="93000"/>
                  <a:satMod val="130000"/>
                </a:schemeClr>
              </a:gs>
              <a:gs pos="100000">
                <a:schemeClr val="accent5">
                  <a:shade val="94000"/>
                  <a:satMod val="135000"/>
                </a:schemeClr>
              </a:gs>
            </a:gsLst>
          </a:gradFill>
          <a:ln>
            <a:solidFill>
              <a:schemeClr val="tx1"/>
            </a:solidFill>
          </a:ln>
        </p:spPr>
        <p:style>
          <a:lnRef idx="0">
            <a:schemeClr val="accent5"/>
          </a:lnRef>
          <a:fillRef idx="3">
            <a:schemeClr val="accent5"/>
          </a:fillRef>
          <a:effectRef idx="3">
            <a:schemeClr val="accent5"/>
          </a:effectRef>
          <a:fontRef idx="minor">
            <a:schemeClr val="lt1"/>
          </a:fontRef>
        </p:style>
        <p:txBody>
          <a:bodyPr lIns="563189" tIns="42672" rIns="477845" bIns="42672" spcCol="1270" anchor="ctr"/>
          <a:lstStyle/>
          <a:p>
            <a:pPr algn="ctr" defTabSz="1422400" eaLnBrk="1" fontAlgn="auto" hangingPunct="1">
              <a:lnSpc>
                <a:spcPct val="90000"/>
              </a:lnSpc>
              <a:spcBef>
                <a:spcPts val="0"/>
              </a:spcBef>
              <a:spcAft>
                <a:spcPct val="35000"/>
              </a:spcAft>
              <a:defRPr/>
            </a:pPr>
            <a:endParaRPr lang="es-CO" sz="3200" b="0" kern="0" dirty="0">
              <a:solidFill>
                <a:sysClr val="window" lastClr="FFFFFF"/>
              </a:solidFill>
              <a:latin typeface="Calibri"/>
              <a:cs typeface="+mn-cs"/>
            </a:endParaRPr>
          </a:p>
        </p:txBody>
      </p:sp>
      <p:sp>
        <p:nvSpPr>
          <p:cNvPr id="20" name="1 Título"/>
          <p:cNvSpPr>
            <a:spLocks noGrp="1"/>
          </p:cNvSpPr>
          <p:nvPr>
            <p:ph type="ctrTitle"/>
          </p:nvPr>
        </p:nvSpPr>
        <p:spPr>
          <a:xfrm>
            <a:off x="293539" y="-166836"/>
            <a:ext cx="8742957" cy="1079569"/>
          </a:xfrm>
        </p:spPr>
        <p:txBody>
          <a:bodyPr/>
          <a:lstStyle/>
          <a:p>
            <a:pPr algn="ctr"/>
            <a:r>
              <a:rPr lang="es-CO" sz="1000" dirty="0">
                <a:effectLst>
                  <a:outerShdw blurRad="38100" dist="38100" dir="2700000" algn="tl">
                    <a:srgbClr val="000000">
                      <a:alpha val="43137"/>
                    </a:srgbClr>
                  </a:outerShdw>
                </a:effectLst>
              </a:rPr>
              <a:t> </a:t>
            </a:r>
            <a:r>
              <a:rPr lang="es-CO" sz="2800" dirty="0">
                <a:effectLst>
                  <a:outerShdw blurRad="38100" dist="38100" dir="2700000" algn="tl">
                    <a:srgbClr val="000000">
                      <a:alpha val="43137"/>
                    </a:srgbClr>
                  </a:outerShdw>
                </a:effectLst>
              </a:rPr>
              <a:t>   </a:t>
            </a:r>
            <a:br>
              <a:rPr lang="es-CO" sz="2800" dirty="0">
                <a:effectLst>
                  <a:outerShdw blurRad="38100" dist="38100" dir="2700000" algn="tl">
                    <a:srgbClr val="000000">
                      <a:alpha val="43137"/>
                    </a:srgbClr>
                  </a:outerShdw>
                </a:effectLst>
              </a:rPr>
            </a:br>
            <a:r>
              <a:rPr lang="es-CO" sz="2800" dirty="0">
                <a:effectLst>
                  <a:outerShdw blurRad="38100" dist="38100" dir="2700000" algn="tl">
                    <a:srgbClr val="000000">
                      <a:alpha val="43137"/>
                    </a:srgbClr>
                  </a:outerShdw>
                </a:effectLst>
              </a:rPr>
              <a:t>CRONOGRAMA PARA LAS ENTIDADES DE GOBIERNO</a:t>
            </a:r>
          </a:p>
        </p:txBody>
      </p:sp>
      <p:sp>
        <p:nvSpPr>
          <p:cNvPr id="21" name="20 Rectángulo"/>
          <p:cNvSpPr/>
          <p:nvPr/>
        </p:nvSpPr>
        <p:spPr>
          <a:xfrm rot="10800000" flipV="1">
            <a:off x="744909" y="1767384"/>
            <a:ext cx="874762" cy="3898428"/>
          </a:xfrm>
          <a:prstGeom prst="rect">
            <a:avLst/>
          </a:prstGeom>
          <a:gradFill>
            <a:gsLst>
              <a:gs pos="0">
                <a:srgbClr val="E6DCAC"/>
              </a:gs>
              <a:gs pos="57000">
                <a:srgbClr val="E6D78A"/>
              </a:gs>
              <a:gs pos="43000">
                <a:srgbClr val="C7AC4C"/>
              </a:gs>
              <a:gs pos="75000">
                <a:srgbClr val="E6D78A"/>
              </a:gs>
              <a:gs pos="90000">
                <a:srgbClr val="C7AC4C"/>
              </a:gs>
              <a:gs pos="100000">
                <a:srgbClr val="E6DCAC"/>
              </a:gs>
            </a:gsLst>
            <a:lin ang="2700000" scaled="0"/>
          </a:gradFill>
          <a:ln w="25400" cap="flat" cmpd="sng" algn="ctr">
            <a:solidFill>
              <a:schemeClr val="tx1"/>
            </a:solidFill>
            <a:prstDash val="solid"/>
          </a:ln>
          <a:effectLst/>
        </p:spPr>
        <p:txBody>
          <a:bodyPr lIns="575940" tIns="43638" rIns="488664" bIns="43638" spcCol="1298" anchor="ctr"/>
          <a:lstStyle/>
          <a:p>
            <a:pPr algn="ctr" defTabSz="1454603" eaLnBrk="1" fontAlgn="auto" hangingPunct="1">
              <a:lnSpc>
                <a:spcPct val="90000"/>
              </a:lnSpc>
              <a:spcBef>
                <a:spcPts val="0"/>
              </a:spcBef>
              <a:spcAft>
                <a:spcPct val="35000"/>
              </a:spcAft>
              <a:defRPr/>
            </a:pPr>
            <a:r>
              <a:rPr lang="es-CO" sz="1600" b="1" kern="0" dirty="0">
                <a:solidFill>
                  <a:sysClr val="window" lastClr="FFFFFF"/>
                </a:solidFill>
                <a:effectLst>
                  <a:outerShdw blurRad="38100" dist="38100" dir="2700000" algn="tl">
                    <a:srgbClr val="000000">
                      <a:alpha val="43137"/>
                    </a:srgbClr>
                  </a:outerShdw>
                </a:effectLst>
                <a:latin typeface="Calibri"/>
                <a:cs typeface="+mn-cs"/>
              </a:rPr>
              <a:t> </a:t>
            </a:r>
            <a:r>
              <a:rPr lang="es-CO" sz="1600" b="1" kern="0" dirty="0">
                <a:effectLst>
                  <a:outerShdw blurRad="38100" dist="38100" dir="2700000" algn="tl">
                    <a:srgbClr val="000000">
                      <a:alpha val="43137"/>
                    </a:srgbClr>
                  </a:outerShdw>
                </a:effectLst>
                <a:latin typeface="Calibri"/>
                <a:cs typeface="+mn-cs"/>
              </a:rPr>
              <a:t>MARCO  </a:t>
            </a:r>
          </a:p>
          <a:p>
            <a:pPr algn="ctr" defTabSz="1454603" eaLnBrk="1" fontAlgn="auto" hangingPunct="1">
              <a:lnSpc>
                <a:spcPct val="90000"/>
              </a:lnSpc>
              <a:spcBef>
                <a:spcPts val="0"/>
              </a:spcBef>
              <a:spcAft>
                <a:spcPct val="35000"/>
              </a:spcAft>
              <a:defRPr/>
            </a:pPr>
            <a:endParaRPr lang="es-CO" sz="1600" b="1" kern="0" dirty="0">
              <a:effectLst>
                <a:outerShdw blurRad="38100" dist="38100" dir="2700000" algn="tl">
                  <a:srgbClr val="000000">
                    <a:alpha val="43137"/>
                  </a:srgbClr>
                </a:outerShdw>
              </a:effectLst>
              <a:latin typeface="Calibri"/>
              <a:cs typeface="+mn-cs"/>
            </a:endParaRPr>
          </a:p>
          <a:p>
            <a:pPr algn="ctr" defTabSz="1454603" eaLnBrk="1" fontAlgn="auto" hangingPunct="1">
              <a:lnSpc>
                <a:spcPct val="90000"/>
              </a:lnSpc>
              <a:spcBef>
                <a:spcPts val="0"/>
              </a:spcBef>
              <a:spcAft>
                <a:spcPct val="35000"/>
              </a:spcAft>
              <a:defRPr/>
            </a:pPr>
            <a:r>
              <a:rPr lang="es-CO" sz="1600" b="1" kern="0" dirty="0">
                <a:effectLst>
                  <a:outerShdw blurRad="38100" dist="38100" dir="2700000" algn="tl">
                    <a:srgbClr val="000000">
                      <a:alpha val="43137"/>
                    </a:srgbClr>
                  </a:outerShdw>
                </a:effectLst>
                <a:latin typeface="Calibri"/>
                <a:cs typeface="+mn-cs"/>
              </a:rPr>
              <a:t>NORMARIVO</a:t>
            </a:r>
          </a:p>
          <a:p>
            <a:pPr algn="ctr" defTabSz="1454603" eaLnBrk="1" fontAlgn="auto" hangingPunct="1">
              <a:lnSpc>
                <a:spcPct val="90000"/>
              </a:lnSpc>
              <a:spcBef>
                <a:spcPts val="0"/>
              </a:spcBef>
              <a:spcAft>
                <a:spcPct val="35000"/>
              </a:spcAft>
              <a:defRPr/>
            </a:pPr>
            <a:endParaRPr lang="es-CO" sz="1600" b="1" kern="0" dirty="0">
              <a:solidFill>
                <a:sysClr val="window" lastClr="FFFFFF"/>
              </a:solidFill>
              <a:effectLst>
                <a:outerShdw blurRad="38100" dist="38100" dir="2700000" algn="tl">
                  <a:srgbClr val="000000">
                    <a:alpha val="43137"/>
                  </a:srgbClr>
                </a:outerShdw>
              </a:effectLst>
              <a:latin typeface="Calibri"/>
              <a:cs typeface="+mn-cs"/>
            </a:endParaRPr>
          </a:p>
        </p:txBody>
      </p:sp>
      <p:sp>
        <p:nvSpPr>
          <p:cNvPr id="22" name="21 Flecha izquierda y derecha"/>
          <p:cNvSpPr/>
          <p:nvPr/>
        </p:nvSpPr>
        <p:spPr>
          <a:xfrm>
            <a:off x="2195736" y="2281436"/>
            <a:ext cx="3096344" cy="359833"/>
          </a:xfrm>
          <a:prstGeom prst="leftRightArrow">
            <a:avLst/>
          </a:prstGeom>
          <a:gradFill>
            <a:gsLst>
              <a:gs pos="0">
                <a:srgbClr val="FFC000"/>
              </a:gs>
              <a:gs pos="80000">
                <a:schemeClr val="accent5">
                  <a:shade val="93000"/>
                  <a:satMod val="130000"/>
                </a:schemeClr>
              </a:gs>
              <a:gs pos="100000">
                <a:schemeClr val="accent5">
                  <a:shade val="94000"/>
                  <a:satMod val="135000"/>
                </a:schemeClr>
              </a:gs>
            </a:gsLst>
          </a:gradFill>
          <a:ln>
            <a:solidFill>
              <a:schemeClr val="tx1"/>
            </a:solidFill>
          </a:ln>
        </p:spPr>
        <p:style>
          <a:lnRef idx="0">
            <a:schemeClr val="accent5"/>
          </a:lnRef>
          <a:fillRef idx="3">
            <a:schemeClr val="accent5"/>
          </a:fillRef>
          <a:effectRef idx="3">
            <a:schemeClr val="accent5"/>
          </a:effectRef>
          <a:fontRef idx="minor">
            <a:schemeClr val="lt1"/>
          </a:fontRef>
        </p:style>
        <p:txBody>
          <a:bodyPr lIns="563189" tIns="42672" rIns="477845" bIns="42672" spcCol="1270" anchor="ctr"/>
          <a:lstStyle/>
          <a:p>
            <a:pPr algn="ctr" defTabSz="1422400" eaLnBrk="1" fontAlgn="auto" hangingPunct="1">
              <a:lnSpc>
                <a:spcPct val="90000"/>
              </a:lnSpc>
              <a:spcBef>
                <a:spcPts val="0"/>
              </a:spcBef>
              <a:spcAft>
                <a:spcPct val="35000"/>
              </a:spcAft>
              <a:defRPr/>
            </a:pPr>
            <a:endParaRPr lang="es-CO" sz="3200" b="0" kern="0" dirty="0">
              <a:solidFill>
                <a:sysClr val="window" lastClr="FFFFFF"/>
              </a:solidFill>
              <a:latin typeface="Calibri"/>
              <a:cs typeface="+mn-cs"/>
            </a:endParaRPr>
          </a:p>
        </p:txBody>
      </p:sp>
    </p:spTree>
    <p:extLst>
      <p:ext uri="{BB962C8B-B14F-4D97-AF65-F5344CB8AC3E}">
        <p14:creationId xmlns:p14="http://schemas.microsoft.com/office/powerpoint/2010/main" val="1450637993"/>
      </p:ext>
    </p:extLst>
  </p:cSld>
  <p:clrMapOvr>
    <a:masterClrMapping/>
  </p:clrMapOvr>
  <mc:AlternateContent xmlns:mc="http://schemas.openxmlformats.org/markup-compatibility/2006" xmlns:p14="http://schemas.microsoft.com/office/powerpoint/2010/main">
    <mc:Choice Requires="p14">
      <p:transition p14:dur="10">
        <p14:doors dir="ver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7"/>
          </p:nvPr>
        </p:nvSpPr>
        <p:spPr/>
      </p:sp>
      <p:sp>
        <p:nvSpPr>
          <p:cNvPr id="3" name="Text Placeholder 2"/>
          <p:cNvSpPr>
            <a:spLocks noGrp="1"/>
          </p:cNvSpPr>
          <p:nvPr>
            <p:ph type="body" sz="quarter" idx="18"/>
          </p:nvPr>
        </p:nvSpPr>
        <p:spPr/>
        <p:txBody>
          <a:bodyPr/>
          <a:lstStyle/>
          <a:p>
            <a:endParaRPr lang="en-US" dirty="0"/>
          </a:p>
        </p:txBody>
      </p:sp>
      <p:sp>
        <p:nvSpPr>
          <p:cNvPr id="4" name="Slide Number Placeholder 3"/>
          <p:cNvSpPr>
            <a:spLocks noGrp="1"/>
          </p:cNvSpPr>
          <p:nvPr>
            <p:ph type="sldNum" sz="quarter" idx="19"/>
          </p:nvPr>
        </p:nvSpPr>
        <p:spPr/>
        <p:txBody>
          <a:bodyPr/>
          <a:lstStyle/>
          <a:p>
            <a:pPr>
              <a:defRPr/>
            </a:pPr>
            <a:fld id="{BD78BF63-D6E5-49D8-99EB-4D36175B83F1}" type="slidenum">
              <a:rPr lang="es-ES_tradnl" smtClean="0"/>
              <a:pPr>
                <a:defRPr/>
              </a:pPr>
              <a:t>39</a:t>
            </a:fld>
            <a:endParaRPr lang="es-ES_tradnl" dirty="0"/>
          </a:p>
        </p:txBody>
      </p:sp>
      <p:pic>
        <p:nvPicPr>
          <p:cNvPr id="5" name="V1-1">
            <a:hlinkClick r:id="" action="ppaction://media"/>
            <a:extLst>
              <a:ext uri="{FF2B5EF4-FFF2-40B4-BE49-F238E27FC236}">
                <a16:creationId xmlns:a16="http://schemas.microsoft.com/office/drawing/2014/main" id="{D474809E-1093-4A97-A772-AA8C77A10E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8256"/>
            <a:ext cx="9144000" cy="5143500"/>
          </a:xfrm>
          <a:prstGeom prst="rect">
            <a:avLst/>
          </a:prstGeom>
        </p:spPr>
      </p:pic>
    </p:spTree>
    <p:extLst>
      <p:ext uri="{BB962C8B-B14F-4D97-AF65-F5344CB8AC3E}">
        <p14:creationId xmlns:p14="http://schemas.microsoft.com/office/powerpoint/2010/main" val="1525125662"/>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9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8"/>
          </p:nvPr>
        </p:nvSpPr>
        <p:spPr/>
        <p:txBody>
          <a:bodyPr/>
          <a:lstStyle/>
          <a:p>
            <a:endParaRPr lang="es-CO" dirty="0"/>
          </a:p>
        </p:txBody>
      </p:sp>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4</a:t>
            </a:fld>
            <a:endParaRPr lang="es-ES_tradnl" dirty="0"/>
          </a:p>
        </p:txBody>
      </p:sp>
      <p:pic>
        <p:nvPicPr>
          <p:cNvPr id="7" name="6 Imagen" descr="G:\ImagenFuncionarios.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3608" y="0"/>
            <a:ext cx="8100392" cy="5715000"/>
          </a:xfrm>
          <a:prstGeom prst="rect">
            <a:avLst/>
          </a:prstGeom>
          <a:noFill/>
          <a:ln>
            <a:noFill/>
          </a:ln>
        </p:spPr>
      </p:pic>
    </p:spTree>
    <p:extLst>
      <p:ext uri="{BB962C8B-B14F-4D97-AF65-F5344CB8AC3E}">
        <p14:creationId xmlns:p14="http://schemas.microsoft.com/office/powerpoint/2010/main" val="2403214408"/>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p:txBody>
          <a:bodyPr/>
          <a:lstStyle/>
          <a:p>
            <a:pPr algn="ctr"/>
            <a:r>
              <a:rPr lang="es-ES" sz="4000" dirty="0">
                <a:latin typeface="Calibri" panose="020F0502020204030204" pitchFamily="34" charset="0"/>
                <a:ea typeface="Verdana" panose="020B0604030504040204" pitchFamily="34" charset="0"/>
                <a:cs typeface="Calibri" panose="020F0502020204030204" pitchFamily="34" charset="0"/>
              </a:rPr>
              <a:t>CAPACITACIÓN INSTITUCIONAL</a:t>
            </a:r>
          </a:p>
        </p:txBody>
      </p:sp>
      <p:graphicFrame>
        <p:nvGraphicFramePr>
          <p:cNvPr id="5" name="Tabla 4"/>
          <p:cNvGraphicFramePr>
            <a:graphicFrameLocks noGrp="1"/>
          </p:cNvGraphicFramePr>
          <p:nvPr>
            <p:extLst>
              <p:ext uri="{D42A27DB-BD31-4B8C-83A1-F6EECF244321}">
                <p14:modId xmlns:p14="http://schemas.microsoft.com/office/powerpoint/2010/main" val="451916002"/>
              </p:ext>
            </p:extLst>
          </p:nvPr>
        </p:nvGraphicFramePr>
        <p:xfrm>
          <a:off x="0" y="1057300"/>
          <a:ext cx="9144001" cy="1248687"/>
        </p:xfrm>
        <a:graphic>
          <a:graphicData uri="http://schemas.openxmlformats.org/drawingml/2006/table">
            <a:tbl>
              <a:tblPr firstRow="1" firstCol="1" lastRow="1" lastCol="1" bandRow="1" bandCol="1"/>
              <a:tblGrid>
                <a:gridCol w="2267461">
                  <a:extLst>
                    <a:ext uri="{9D8B030D-6E8A-4147-A177-3AD203B41FA5}">
                      <a16:colId xmlns:a16="http://schemas.microsoft.com/office/drawing/2014/main" val="4014538283"/>
                    </a:ext>
                  </a:extLst>
                </a:gridCol>
                <a:gridCol w="2304539">
                  <a:extLst>
                    <a:ext uri="{9D8B030D-6E8A-4147-A177-3AD203B41FA5}">
                      <a16:colId xmlns:a16="http://schemas.microsoft.com/office/drawing/2014/main" val="1796013946"/>
                    </a:ext>
                  </a:extLst>
                </a:gridCol>
                <a:gridCol w="1911927">
                  <a:extLst>
                    <a:ext uri="{9D8B030D-6E8A-4147-A177-3AD203B41FA5}">
                      <a16:colId xmlns:a16="http://schemas.microsoft.com/office/drawing/2014/main" val="3642762169"/>
                    </a:ext>
                  </a:extLst>
                </a:gridCol>
                <a:gridCol w="2660074">
                  <a:extLst>
                    <a:ext uri="{9D8B030D-6E8A-4147-A177-3AD203B41FA5}">
                      <a16:colId xmlns:a16="http://schemas.microsoft.com/office/drawing/2014/main" val="170463623"/>
                    </a:ext>
                  </a:extLst>
                </a:gridCol>
              </a:tblGrid>
              <a:tr h="897437">
                <a:tc>
                  <a:txBody>
                    <a:bodyPr/>
                    <a:lstStyle/>
                    <a:p>
                      <a:pPr algn="ctr">
                        <a:lnSpc>
                          <a:spcPct val="107000"/>
                        </a:lnSpc>
                        <a:spcBef>
                          <a:spcPts val="600"/>
                        </a:spcBef>
                        <a:spcAft>
                          <a:spcPts val="600"/>
                        </a:spcAft>
                      </a:pPr>
                      <a:r>
                        <a:rPr lang="es-CO" sz="2200" b="1" dirty="0">
                          <a:effectLst/>
                          <a:latin typeface="Calibri" panose="020F0502020204030204" pitchFamily="34" charset="0"/>
                          <a:ea typeface="Calibri" panose="020F0502020204030204" pitchFamily="34" charset="0"/>
                          <a:cs typeface="Calibri" panose="020F0502020204030204" pitchFamily="34" charset="0"/>
                        </a:rPr>
                        <a:t>Asiste</a:t>
                      </a:r>
                      <a:r>
                        <a:rPr lang="es-CO" sz="2200" b="1" spc="-5" dirty="0">
                          <a:effectLst/>
                          <a:latin typeface="Calibri" panose="020F0502020204030204" pitchFamily="34" charset="0"/>
                          <a:ea typeface="Calibri" panose="020F0502020204030204" pitchFamily="34" charset="0"/>
                          <a:cs typeface="Calibri" panose="020F0502020204030204" pitchFamily="34" charset="0"/>
                        </a:rPr>
                        <a:t>n</a:t>
                      </a:r>
                      <a:r>
                        <a:rPr lang="es-CO" sz="2200" b="1" dirty="0">
                          <a:effectLst/>
                          <a:latin typeface="Calibri" panose="020F0502020204030204" pitchFamily="34" charset="0"/>
                          <a:ea typeface="Calibri" panose="020F0502020204030204" pitchFamily="34" charset="0"/>
                          <a:cs typeface="Calibri" panose="020F0502020204030204" pitchFamily="34" charset="0"/>
                        </a:rPr>
                        <a:t>tes</a:t>
                      </a:r>
                      <a:r>
                        <a:rPr lang="es-CO" sz="2200" b="1" spc="-10" dirty="0">
                          <a:effectLst/>
                          <a:latin typeface="Calibri" panose="020F0502020204030204" pitchFamily="34" charset="0"/>
                          <a:ea typeface="Calibri" panose="020F0502020204030204" pitchFamily="34" charset="0"/>
                          <a:cs typeface="Calibri" panose="020F0502020204030204" pitchFamily="34" charset="0"/>
                        </a:rPr>
                        <a:t> </a:t>
                      </a:r>
                      <a:r>
                        <a:rPr lang="es-CO" sz="2200" b="1" dirty="0">
                          <a:effectLst/>
                          <a:latin typeface="Calibri" panose="020F0502020204030204" pitchFamily="34" charset="0"/>
                          <a:ea typeface="Calibri" panose="020F0502020204030204" pitchFamily="34" charset="0"/>
                          <a:cs typeface="Calibri" panose="020F0502020204030204" pitchFamily="34" charset="0"/>
                        </a:rPr>
                        <a:t>a</a:t>
                      </a:r>
                      <a:r>
                        <a:rPr lang="es-CO" sz="2200" b="1" spc="-25" dirty="0">
                          <a:effectLst/>
                          <a:latin typeface="Calibri" panose="020F0502020204030204" pitchFamily="34" charset="0"/>
                          <a:ea typeface="Calibri" panose="020F0502020204030204" pitchFamily="34" charset="0"/>
                          <a:cs typeface="Calibri" panose="020F0502020204030204" pitchFamily="34" charset="0"/>
                        </a:rPr>
                        <a:t> </a:t>
                      </a:r>
                      <a:r>
                        <a:rPr lang="es-CO" sz="2200" b="1" dirty="0">
                          <a:effectLst/>
                          <a:latin typeface="Calibri" panose="020F0502020204030204" pitchFamily="34" charset="0"/>
                          <a:ea typeface="Calibri" panose="020F0502020204030204" pitchFamily="34" charset="0"/>
                          <a:cs typeface="Calibri" panose="020F0502020204030204" pitchFamily="34" charset="0"/>
                        </a:rPr>
                        <a:t>los eve</a:t>
                      </a:r>
                      <a:r>
                        <a:rPr lang="es-CO" sz="2200" b="1" spc="5" dirty="0">
                          <a:effectLst/>
                          <a:latin typeface="Calibri" panose="020F0502020204030204" pitchFamily="34" charset="0"/>
                          <a:ea typeface="Calibri" panose="020F0502020204030204" pitchFamily="34" charset="0"/>
                          <a:cs typeface="Calibri" panose="020F0502020204030204" pitchFamily="34" charset="0"/>
                        </a:rPr>
                        <a:t>n</a:t>
                      </a:r>
                      <a:r>
                        <a:rPr lang="es-CO" sz="2200" b="1" spc="-10" dirty="0">
                          <a:effectLst/>
                          <a:latin typeface="Calibri" panose="020F0502020204030204" pitchFamily="34" charset="0"/>
                          <a:ea typeface="Calibri" panose="020F0502020204030204" pitchFamily="34" charset="0"/>
                          <a:cs typeface="Calibri" panose="020F0502020204030204" pitchFamily="34" charset="0"/>
                        </a:rPr>
                        <a:t>t</a:t>
                      </a:r>
                      <a:r>
                        <a:rPr lang="es-CO" sz="2200" b="1" dirty="0">
                          <a:effectLst/>
                          <a:latin typeface="Calibri" panose="020F0502020204030204" pitchFamily="34" charset="0"/>
                          <a:ea typeface="Calibri" panose="020F0502020204030204" pitchFamily="34" charset="0"/>
                          <a:cs typeface="Calibri" panose="020F0502020204030204" pitchFamily="34" charset="0"/>
                        </a:rPr>
                        <a:t>os</a:t>
                      </a:r>
                      <a:endParaRPr lang="es-E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s-CO" sz="2200" b="1" dirty="0">
                          <a:effectLst/>
                          <a:latin typeface="Calibri" panose="020F0502020204030204" pitchFamily="34" charset="0"/>
                          <a:ea typeface="Calibri" panose="020F0502020204030204" pitchFamily="34" charset="0"/>
                          <a:cs typeface="Calibri" panose="020F0502020204030204" pitchFamily="34" charset="0"/>
                        </a:rPr>
                        <a:t>E</a:t>
                      </a:r>
                      <a:r>
                        <a:rPr lang="es-CO" sz="2200" b="1" spc="5" dirty="0">
                          <a:effectLst/>
                          <a:latin typeface="Calibri" panose="020F0502020204030204" pitchFamily="34" charset="0"/>
                          <a:ea typeface="Calibri" panose="020F0502020204030204" pitchFamily="34" charset="0"/>
                          <a:cs typeface="Calibri" panose="020F0502020204030204" pitchFamily="34" charset="0"/>
                        </a:rPr>
                        <a:t>n</a:t>
                      </a:r>
                      <a:r>
                        <a:rPr lang="es-CO" sz="2200" b="1" dirty="0">
                          <a:effectLst/>
                          <a:latin typeface="Calibri" panose="020F0502020204030204" pitchFamily="34" charset="0"/>
                          <a:ea typeface="Calibri" panose="020F0502020204030204" pitchFamily="34" charset="0"/>
                          <a:cs typeface="Calibri" panose="020F0502020204030204" pitchFamily="34" charset="0"/>
                        </a:rPr>
                        <a:t>t</a:t>
                      </a:r>
                      <a:r>
                        <a:rPr lang="es-CO" sz="2200" b="1" spc="-15" dirty="0">
                          <a:effectLst/>
                          <a:latin typeface="Calibri" panose="020F0502020204030204" pitchFamily="34" charset="0"/>
                          <a:ea typeface="Calibri" panose="020F0502020204030204" pitchFamily="34" charset="0"/>
                          <a:cs typeface="Calibri" panose="020F0502020204030204" pitchFamily="34" charset="0"/>
                        </a:rPr>
                        <a:t>i</a:t>
                      </a:r>
                      <a:r>
                        <a:rPr lang="es-CO" sz="2200" b="1" dirty="0">
                          <a:effectLst/>
                          <a:latin typeface="Calibri" panose="020F0502020204030204" pitchFamily="34" charset="0"/>
                          <a:ea typeface="Calibri" panose="020F0502020204030204" pitchFamily="34" charset="0"/>
                          <a:cs typeface="Calibri" panose="020F0502020204030204" pitchFamily="34" charset="0"/>
                        </a:rPr>
                        <a:t>da</a:t>
                      </a:r>
                      <a:r>
                        <a:rPr lang="es-CO" sz="2200" b="1" spc="5" dirty="0">
                          <a:effectLst/>
                          <a:latin typeface="Calibri" panose="020F0502020204030204" pitchFamily="34" charset="0"/>
                          <a:ea typeface="Calibri" panose="020F0502020204030204" pitchFamily="34" charset="0"/>
                          <a:cs typeface="Calibri" panose="020F0502020204030204" pitchFamily="34" charset="0"/>
                        </a:rPr>
                        <a:t>d</a:t>
                      </a:r>
                      <a:r>
                        <a:rPr lang="es-CO" sz="2200" b="1" dirty="0">
                          <a:effectLst/>
                          <a:latin typeface="Calibri" panose="020F0502020204030204" pitchFamily="34" charset="0"/>
                          <a:ea typeface="Calibri" panose="020F0502020204030204" pitchFamily="34" charset="0"/>
                          <a:cs typeface="Calibri" panose="020F0502020204030204" pitchFamily="34" charset="0"/>
                        </a:rPr>
                        <a:t>es Públi</a:t>
                      </a:r>
                      <a:r>
                        <a:rPr lang="es-CO" sz="2200" b="1" spc="-5" dirty="0">
                          <a:effectLst/>
                          <a:latin typeface="Calibri" panose="020F0502020204030204" pitchFamily="34" charset="0"/>
                          <a:ea typeface="Calibri" panose="020F0502020204030204" pitchFamily="34" charset="0"/>
                          <a:cs typeface="Calibri" panose="020F0502020204030204" pitchFamily="34" charset="0"/>
                        </a:rPr>
                        <a:t>c</a:t>
                      </a:r>
                      <a:r>
                        <a:rPr lang="es-CO" sz="2200" b="1" dirty="0">
                          <a:effectLst/>
                          <a:latin typeface="Calibri" panose="020F0502020204030204" pitchFamily="34" charset="0"/>
                          <a:ea typeface="Calibri" panose="020F0502020204030204" pitchFamily="34" charset="0"/>
                          <a:cs typeface="Calibri" panose="020F0502020204030204" pitchFamily="34" charset="0"/>
                        </a:rPr>
                        <a:t>as Ca</a:t>
                      </a:r>
                      <a:r>
                        <a:rPr lang="es-CO" sz="2200" b="1" spc="5" dirty="0">
                          <a:effectLst/>
                          <a:latin typeface="Calibri" panose="020F0502020204030204" pitchFamily="34" charset="0"/>
                          <a:ea typeface="Calibri" panose="020F0502020204030204" pitchFamily="34" charset="0"/>
                          <a:cs typeface="Calibri" panose="020F0502020204030204" pitchFamily="34" charset="0"/>
                        </a:rPr>
                        <a:t>p</a:t>
                      </a:r>
                      <a:r>
                        <a:rPr lang="es-CO" sz="2200" b="1" dirty="0">
                          <a:effectLst/>
                          <a:latin typeface="Calibri" panose="020F0502020204030204" pitchFamily="34" charset="0"/>
                          <a:ea typeface="Calibri" panose="020F0502020204030204" pitchFamily="34" charset="0"/>
                          <a:cs typeface="Calibri" panose="020F0502020204030204" pitchFamily="34" charset="0"/>
                        </a:rPr>
                        <a:t>acita</a:t>
                      </a:r>
                      <a:r>
                        <a:rPr lang="es-CO" sz="2200" b="1" spc="5" dirty="0">
                          <a:effectLst/>
                          <a:latin typeface="Calibri" panose="020F0502020204030204" pitchFamily="34" charset="0"/>
                          <a:ea typeface="Calibri" panose="020F0502020204030204" pitchFamily="34" charset="0"/>
                          <a:cs typeface="Calibri" panose="020F0502020204030204" pitchFamily="34" charset="0"/>
                        </a:rPr>
                        <a:t>d</a:t>
                      </a:r>
                      <a:r>
                        <a:rPr lang="es-CO" sz="2200" b="1" dirty="0">
                          <a:effectLst/>
                          <a:latin typeface="Calibri" panose="020F0502020204030204" pitchFamily="34" charset="0"/>
                          <a:ea typeface="Calibri" panose="020F0502020204030204" pitchFamily="34" charset="0"/>
                          <a:cs typeface="Calibri" panose="020F0502020204030204" pitchFamily="34" charset="0"/>
                        </a:rPr>
                        <a:t>as </a:t>
                      </a:r>
                      <a:endParaRPr lang="es-E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s-CO" sz="2200" b="1" dirty="0">
                          <a:effectLst/>
                          <a:latin typeface="Calibri" panose="020F0502020204030204" pitchFamily="34" charset="0"/>
                          <a:ea typeface="Calibri" panose="020F0502020204030204" pitchFamily="34" charset="0"/>
                          <a:cs typeface="Calibri" panose="020F0502020204030204" pitchFamily="34" charset="0"/>
                        </a:rPr>
                        <a:t>Eve</a:t>
                      </a:r>
                      <a:r>
                        <a:rPr lang="es-CO" sz="2200" b="1" spc="5" dirty="0">
                          <a:effectLst/>
                          <a:latin typeface="Calibri" panose="020F0502020204030204" pitchFamily="34" charset="0"/>
                          <a:ea typeface="Calibri" panose="020F0502020204030204" pitchFamily="34" charset="0"/>
                          <a:cs typeface="Calibri" panose="020F0502020204030204" pitchFamily="34" charset="0"/>
                        </a:rPr>
                        <a:t>n</a:t>
                      </a:r>
                      <a:r>
                        <a:rPr lang="es-CO" sz="2200" b="1" dirty="0">
                          <a:effectLst/>
                          <a:latin typeface="Calibri" panose="020F0502020204030204" pitchFamily="34" charset="0"/>
                          <a:ea typeface="Calibri" panose="020F0502020204030204" pitchFamily="34" charset="0"/>
                          <a:cs typeface="Calibri" panose="020F0502020204030204" pitchFamily="34" charset="0"/>
                        </a:rPr>
                        <a:t>tos Ejecutados </a:t>
                      </a:r>
                      <a:endParaRPr lang="es-E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s-CO" sz="2200" b="1" dirty="0">
                          <a:effectLst/>
                          <a:latin typeface="Calibri" panose="020F0502020204030204" pitchFamily="34" charset="0"/>
                          <a:ea typeface="Calibri" panose="020F0502020204030204" pitchFamily="34" charset="0"/>
                          <a:cs typeface="Calibri" panose="020F0502020204030204" pitchFamily="34" charset="0"/>
                        </a:rPr>
                        <a:t>Recursos financieros Invertidos($millones)</a:t>
                      </a:r>
                      <a:endParaRPr lang="es-E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3671816"/>
                  </a:ext>
                </a:extLst>
              </a:tr>
              <a:tr h="351250">
                <a:tc>
                  <a:txBody>
                    <a:bodyPr/>
                    <a:lstStyle/>
                    <a:p>
                      <a:pPr algn="ctr">
                        <a:lnSpc>
                          <a:spcPct val="107000"/>
                        </a:lnSpc>
                        <a:spcBef>
                          <a:spcPts val="600"/>
                        </a:spcBef>
                        <a:spcAft>
                          <a:spcPts val="600"/>
                        </a:spcAft>
                      </a:pPr>
                      <a:r>
                        <a:rPr lang="es-CO"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8.695</a:t>
                      </a:r>
                      <a:endParaRPr lang="es-ES"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s-CO"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3.181</a:t>
                      </a:r>
                      <a:endParaRPr lang="es-ES"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s-CO"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76</a:t>
                      </a:r>
                      <a:endParaRPr lang="es-ES"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347980" algn="ctr">
                        <a:lnSpc>
                          <a:spcPct val="107000"/>
                        </a:lnSpc>
                        <a:spcBef>
                          <a:spcPts val="600"/>
                        </a:spcBef>
                        <a:spcAft>
                          <a:spcPts val="600"/>
                        </a:spcAft>
                      </a:pPr>
                      <a:r>
                        <a:rPr lang="es-CO"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$2.582</a:t>
                      </a:r>
                      <a:endParaRPr lang="es-ES"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077541"/>
                  </a:ext>
                </a:extLst>
              </a:tr>
            </a:tbl>
          </a:graphicData>
        </a:graphic>
      </p:graphicFrame>
      <p:graphicFrame>
        <p:nvGraphicFramePr>
          <p:cNvPr id="6" name="Gráfico 16"/>
          <p:cNvGraphicFramePr>
            <a:graphicFrameLocks/>
          </p:cNvGraphicFramePr>
          <p:nvPr>
            <p:extLst>
              <p:ext uri="{D42A27DB-BD31-4B8C-83A1-F6EECF244321}">
                <p14:modId xmlns:p14="http://schemas.microsoft.com/office/powerpoint/2010/main" val="1161724635"/>
              </p:ext>
            </p:extLst>
          </p:nvPr>
        </p:nvGraphicFramePr>
        <p:xfrm>
          <a:off x="467544" y="2425452"/>
          <a:ext cx="4176464" cy="30963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17"/>
          <p:cNvGraphicFramePr>
            <a:graphicFrameLocks/>
          </p:cNvGraphicFramePr>
          <p:nvPr>
            <p:extLst>
              <p:ext uri="{D42A27DB-BD31-4B8C-83A1-F6EECF244321}">
                <p14:modId xmlns:p14="http://schemas.microsoft.com/office/powerpoint/2010/main" val="184621921"/>
              </p:ext>
            </p:extLst>
          </p:nvPr>
        </p:nvGraphicFramePr>
        <p:xfrm>
          <a:off x="4427984" y="2425452"/>
          <a:ext cx="4176464" cy="28803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65640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8"/>
          </p:nvPr>
        </p:nvSpPr>
        <p:spPr/>
        <p:txBody>
          <a:bodyPr/>
          <a:lstStyle/>
          <a:p>
            <a:endParaRPr lang="es-CO" dirty="0"/>
          </a:p>
        </p:txBody>
      </p:sp>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41</a:t>
            </a:fld>
            <a:endParaRPr lang="es-ES_tradnl" dirty="0"/>
          </a:p>
        </p:txBody>
      </p:sp>
      <p:pic>
        <p:nvPicPr>
          <p:cNvPr id="20486"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2"/>
            <a:ext cx="3275856" cy="5715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7"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5857" y="2713484"/>
            <a:ext cx="5888690" cy="3001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8"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75857" y="-1"/>
            <a:ext cx="5888689" cy="3001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0229026"/>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a:xfrm>
            <a:off x="1029916" y="21183"/>
            <a:ext cx="7302797" cy="1079569"/>
          </a:xfrm>
        </p:spPr>
        <p:txBody>
          <a:bodyPr/>
          <a:lstStyle/>
          <a:p>
            <a:pPr algn="ctr"/>
            <a:r>
              <a:rPr lang="es-CO" sz="4000" dirty="0"/>
              <a:t>CAPACITACIÓN INSTITUCIONAL </a:t>
            </a:r>
          </a:p>
        </p:txBody>
      </p:sp>
      <p:pic>
        <p:nvPicPr>
          <p:cNvPr id="2" name="V2-1">
            <a:hlinkClick r:id="" action="ppaction://media"/>
            <a:extLst>
              <a:ext uri="{FF2B5EF4-FFF2-40B4-BE49-F238E27FC236}">
                <a16:creationId xmlns:a16="http://schemas.microsoft.com/office/drawing/2014/main" id="{E2B6050C-0179-484A-AA2F-33F5566D749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12" y="697260"/>
            <a:ext cx="9180512" cy="4536504"/>
          </a:xfrm>
          <a:prstGeom prst="rect">
            <a:avLst/>
          </a:prstGeom>
        </p:spPr>
      </p:pic>
    </p:spTree>
    <p:extLst>
      <p:ext uri="{BB962C8B-B14F-4D97-AF65-F5344CB8AC3E}">
        <p14:creationId xmlns:p14="http://schemas.microsoft.com/office/powerpoint/2010/main" val="1964790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a:fillRect/>
          </a:stretch>
        </p:blipFill>
        <p:spPr>
          <a:xfrm>
            <a:off x="-36512" y="1057299"/>
            <a:ext cx="4677584" cy="4032225"/>
          </a:xfrm>
        </p:spPr>
      </p:pic>
      <p:sp>
        <p:nvSpPr>
          <p:cNvPr id="3" name="Title 2"/>
          <p:cNvSpPr>
            <a:spLocks noGrp="1"/>
          </p:cNvSpPr>
          <p:nvPr>
            <p:ph type="ctrTitle"/>
          </p:nvPr>
        </p:nvSpPr>
        <p:spPr>
          <a:xfrm>
            <a:off x="150218" y="0"/>
            <a:ext cx="8742957" cy="1176763"/>
          </a:xfrm>
        </p:spPr>
        <p:txBody>
          <a:bodyPr/>
          <a:lstStyle/>
          <a:p>
            <a:pPr algn="ctr"/>
            <a:r>
              <a:rPr lang="en-US" dirty="0"/>
              <a:t>IX CONGRESO NACIONAL DE CONTABILIDAD PÚBLICA </a:t>
            </a:r>
          </a:p>
        </p:txBody>
      </p:sp>
      <p:pic>
        <p:nvPicPr>
          <p:cNvPr id="2150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1072" y="1057300"/>
            <a:ext cx="4502927" cy="1812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1072" y="2877730"/>
            <a:ext cx="4512468" cy="2211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0777760"/>
      </p:ext>
    </p:extLst>
  </p:cSld>
  <p:clrMapOvr>
    <a:masterClrMapping/>
  </p:clrMapOvr>
  <p:transition spd="slow">
    <p:wheel spokes="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4228" y="2092854"/>
            <a:ext cx="8280260" cy="1124686"/>
          </a:xfrm>
        </p:spPr>
        <p:txBody>
          <a:bodyPr/>
          <a:lstStyle/>
          <a:p>
            <a:pPr algn="ctr"/>
            <a:r>
              <a:rPr lang="es-ES" dirty="0"/>
              <a:t>PROCESO DE CENTRALIZACIÓN DE LA INFORMACIÓN</a:t>
            </a:r>
          </a:p>
        </p:txBody>
      </p:sp>
    </p:spTree>
    <p:extLst>
      <p:ext uri="{BB962C8B-B14F-4D97-AF65-F5344CB8AC3E}">
        <p14:creationId xmlns:p14="http://schemas.microsoft.com/office/powerpoint/2010/main" val="37437889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251520" y="-94828"/>
            <a:ext cx="8742957" cy="1079569"/>
          </a:xfrm>
        </p:spPr>
        <p:txBody>
          <a:bodyPr/>
          <a:lstStyle/>
          <a:p>
            <a:pPr algn="ctr"/>
            <a:r>
              <a:rPr lang="es-CO" sz="3600" dirty="0"/>
              <a:t>Consolidador de Hacienda e Información Financiera Pública (CHIP)</a:t>
            </a:r>
            <a:endParaRPr lang="es-ES" sz="3600" dirty="0"/>
          </a:p>
        </p:txBody>
      </p:sp>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537" y="1057300"/>
            <a:ext cx="8598940" cy="3987513"/>
          </a:xfrm>
          <a:prstGeom prst="rect">
            <a:avLst/>
          </a:prstGeom>
        </p:spPr>
      </p:pic>
    </p:spTree>
    <p:extLst>
      <p:ext uri="{BB962C8B-B14F-4D97-AF65-F5344CB8AC3E}">
        <p14:creationId xmlns:p14="http://schemas.microsoft.com/office/powerpoint/2010/main" val="27629166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p:txBody>
          <a:bodyPr/>
          <a:lstStyle/>
          <a:p>
            <a:endParaRPr lang="en-US" dirty="0"/>
          </a:p>
        </p:txBody>
      </p:sp>
      <p:pic>
        <p:nvPicPr>
          <p:cNvPr id="2" name="V3-1">
            <a:hlinkClick r:id="" action="ppaction://media"/>
            <a:extLst>
              <a:ext uri="{FF2B5EF4-FFF2-40B4-BE49-F238E27FC236}">
                <a16:creationId xmlns:a16="http://schemas.microsoft.com/office/drawing/2014/main" id="{AC83054B-56E8-4011-8236-714617B6CB8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8256"/>
            <a:ext cx="9144000" cy="5143500"/>
          </a:xfrm>
          <a:prstGeom prst="rect">
            <a:avLst/>
          </a:prstGeom>
        </p:spPr>
      </p:pic>
    </p:spTree>
    <p:extLst>
      <p:ext uri="{BB962C8B-B14F-4D97-AF65-F5344CB8AC3E}">
        <p14:creationId xmlns:p14="http://schemas.microsoft.com/office/powerpoint/2010/main" val="67940519"/>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150218" y="-94277"/>
            <a:ext cx="8742957" cy="1079569"/>
          </a:xfrm>
        </p:spPr>
        <p:txBody>
          <a:bodyPr/>
          <a:lstStyle/>
          <a:p>
            <a:pPr algn="ctr"/>
            <a:r>
              <a:rPr lang="es-ES" sz="3800" dirty="0">
                <a:latin typeface="Calibri" panose="020F0502020204030204" pitchFamily="34" charset="0"/>
                <a:ea typeface="Verdana" panose="020B0604030504040204" pitchFamily="34" charset="0"/>
                <a:cs typeface="Calibri" panose="020F0502020204030204" pitchFamily="34" charset="0"/>
              </a:rPr>
              <a:t>ACTIVIDADES DE GESTIÓN A LA INFORMACIÓN CONTABLE PÚBLICA</a:t>
            </a:r>
          </a:p>
        </p:txBody>
      </p:sp>
      <p:cxnSp>
        <p:nvCxnSpPr>
          <p:cNvPr id="99" name="Conector recto de flecha 98"/>
          <p:cNvCxnSpPr/>
          <p:nvPr/>
        </p:nvCxnSpPr>
        <p:spPr>
          <a:xfrm>
            <a:off x="2195736" y="1799908"/>
            <a:ext cx="0" cy="31179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0" name="Rectángulo redondeado 99"/>
          <p:cNvSpPr/>
          <p:nvPr/>
        </p:nvSpPr>
        <p:spPr>
          <a:xfrm>
            <a:off x="539552" y="1067182"/>
            <a:ext cx="3664379" cy="849003"/>
          </a:xfrm>
          <a:prstGeom prst="roundRect">
            <a:avLst/>
          </a:prstGeom>
          <a:ln>
            <a:solidFill>
              <a:srgbClr val="FFC000"/>
            </a:solid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s-ES" sz="1600" b="1" dirty="0">
                <a:solidFill>
                  <a:schemeClr val="tx1"/>
                </a:solidFill>
              </a:rPr>
              <a:t>INSTITUCIONALES                     390</a:t>
            </a:r>
          </a:p>
          <a:p>
            <a:pPr algn="l"/>
            <a:r>
              <a:rPr lang="es-ES" sz="1600" b="1" dirty="0">
                <a:solidFill>
                  <a:schemeClr val="tx1"/>
                </a:solidFill>
              </a:rPr>
              <a:t>COMPROMISOS</a:t>
            </a:r>
            <a:r>
              <a:rPr lang="es-ES" sz="1600" b="1" baseline="0" dirty="0">
                <a:solidFill>
                  <a:schemeClr val="tx1"/>
                </a:solidFill>
              </a:rPr>
              <a:t> PACTADOS      45</a:t>
            </a:r>
          </a:p>
          <a:p>
            <a:pPr algn="l"/>
            <a:r>
              <a:rPr lang="es-ES" sz="1600" b="1" baseline="0" dirty="0">
                <a:solidFill>
                  <a:schemeClr val="tx1"/>
                </a:solidFill>
              </a:rPr>
              <a:t>COMPROMISOS CUMPLIDOS   21</a:t>
            </a:r>
            <a:endParaRPr lang="es-ES" sz="1600" b="1" dirty="0">
              <a:solidFill>
                <a:schemeClr val="tx1"/>
              </a:solidFill>
            </a:endParaRPr>
          </a:p>
        </p:txBody>
      </p:sp>
      <p:cxnSp>
        <p:nvCxnSpPr>
          <p:cNvPr id="101" name="Conector recto de flecha 100"/>
          <p:cNvCxnSpPr/>
          <p:nvPr/>
        </p:nvCxnSpPr>
        <p:spPr>
          <a:xfrm flipH="1">
            <a:off x="5915025" y="2511216"/>
            <a:ext cx="315777" cy="17823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2" name="Rectángulo 101"/>
          <p:cNvSpPr/>
          <p:nvPr/>
        </p:nvSpPr>
        <p:spPr>
          <a:xfrm>
            <a:off x="5917157" y="2133248"/>
            <a:ext cx="2327251" cy="330907"/>
          </a:xfrm>
          <a:prstGeom prst="rect">
            <a:avLst/>
          </a:prstGeom>
          <a:ln>
            <a:solidFill>
              <a:srgbClr val="FFFF00"/>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800" b="1" dirty="0"/>
              <a:t>TALLERES</a:t>
            </a:r>
          </a:p>
        </p:txBody>
      </p:sp>
      <p:sp>
        <p:nvSpPr>
          <p:cNvPr id="103" name="Rectángulo 102"/>
          <p:cNvSpPr/>
          <p:nvPr/>
        </p:nvSpPr>
        <p:spPr>
          <a:xfrm>
            <a:off x="1331640" y="2129324"/>
            <a:ext cx="2005930" cy="302645"/>
          </a:xfrm>
          <a:prstGeom prst="rect">
            <a:avLst/>
          </a:prstGeom>
          <a:ln>
            <a:solidFill>
              <a:srgbClr val="FFFF00"/>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800" b="1" dirty="0">
                <a:solidFill>
                  <a:schemeClr val="tx1"/>
                </a:solidFill>
              </a:rPr>
              <a:t>CAPACITACIONES</a:t>
            </a:r>
          </a:p>
        </p:txBody>
      </p:sp>
      <p:sp>
        <p:nvSpPr>
          <p:cNvPr id="104" name="Rectángulo redondeado 103"/>
          <p:cNvSpPr/>
          <p:nvPr/>
        </p:nvSpPr>
        <p:spPr>
          <a:xfrm>
            <a:off x="4896688" y="1113425"/>
            <a:ext cx="4139807" cy="836935"/>
          </a:xfrm>
          <a:prstGeom prst="roundRect">
            <a:avLst/>
          </a:prstGeom>
          <a:ln>
            <a:solidFill>
              <a:srgbClr val="FFC000"/>
            </a:solid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s-ES" sz="1600" b="1" dirty="0">
                <a:solidFill>
                  <a:schemeClr val="tx1"/>
                </a:solidFill>
              </a:rPr>
              <a:t>EVENTOS</a:t>
            </a:r>
            <a:r>
              <a:rPr lang="es-ES" sz="1600" b="1" baseline="0" dirty="0">
                <a:solidFill>
                  <a:schemeClr val="tx1"/>
                </a:solidFill>
              </a:rPr>
              <a:t>PARTICIPANTES                      1228</a:t>
            </a:r>
          </a:p>
          <a:p>
            <a:r>
              <a:rPr lang="es-ES" sz="1600" b="1" baseline="0" dirty="0">
                <a:solidFill>
                  <a:schemeClr val="tx1"/>
                </a:solidFill>
              </a:rPr>
              <a:t>FUNCIONARIOS ASISTENTES</a:t>
            </a:r>
            <a:r>
              <a:rPr lang="es-ES" sz="1600" b="1" dirty="0">
                <a:solidFill>
                  <a:schemeClr val="tx1"/>
                </a:solidFill>
              </a:rPr>
              <a:t>                  </a:t>
            </a:r>
            <a:r>
              <a:rPr lang="es-ES" sz="1600" b="1" baseline="0" dirty="0">
                <a:solidFill>
                  <a:schemeClr val="tx1"/>
                </a:solidFill>
              </a:rPr>
              <a:t>558</a:t>
            </a:r>
            <a:r>
              <a:rPr lang="es-ES" sz="1600" b="1" dirty="0">
                <a:solidFill>
                  <a:schemeClr val="tx1"/>
                </a:solidFill>
              </a:rPr>
              <a:t> </a:t>
            </a:r>
          </a:p>
          <a:p>
            <a:r>
              <a:rPr lang="es-ES" sz="1600" b="1" dirty="0">
                <a:solidFill>
                  <a:schemeClr val="tx1"/>
                </a:solidFill>
              </a:rPr>
              <a:t>ENTIDADES                                                   52</a:t>
            </a:r>
          </a:p>
        </p:txBody>
      </p:sp>
      <p:cxnSp>
        <p:nvCxnSpPr>
          <p:cNvPr id="105" name="Conector recto de flecha 104"/>
          <p:cNvCxnSpPr/>
          <p:nvPr/>
        </p:nvCxnSpPr>
        <p:spPr>
          <a:xfrm flipH="1">
            <a:off x="2905125" y="3217540"/>
            <a:ext cx="224181" cy="32028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6" name="Rectángulo 105"/>
          <p:cNvSpPr/>
          <p:nvPr/>
        </p:nvSpPr>
        <p:spPr>
          <a:xfrm>
            <a:off x="6827720" y="3721596"/>
            <a:ext cx="1920744" cy="393177"/>
          </a:xfrm>
          <a:prstGeom prst="rect">
            <a:avLst/>
          </a:prstGeom>
          <a:ln>
            <a:solidFill>
              <a:srgbClr val="FFFF00"/>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800" b="1" dirty="0"/>
              <a:t>REQUERIMIENTOS</a:t>
            </a:r>
          </a:p>
        </p:txBody>
      </p:sp>
      <p:cxnSp>
        <p:nvCxnSpPr>
          <p:cNvPr id="107" name="Conector recto de flecha 106"/>
          <p:cNvCxnSpPr/>
          <p:nvPr/>
        </p:nvCxnSpPr>
        <p:spPr>
          <a:xfrm>
            <a:off x="6528351" y="3430784"/>
            <a:ext cx="359539" cy="2458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8" name="Rectángulo redondeado 107"/>
          <p:cNvSpPr/>
          <p:nvPr/>
        </p:nvSpPr>
        <p:spPr>
          <a:xfrm>
            <a:off x="6326763" y="4225652"/>
            <a:ext cx="2730369" cy="1411423"/>
          </a:xfrm>
          <a:prstGeom prst="roundRect">
            <a:avLst/>
          </a:prstGeom>
          <a:ln>
            <a:solidFill>
              <a:srgbClr val="FFC000"/>
            </a:solid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s-ES" sz="1400" b="1" dirty="0">
                <a:solidFill>
                  <a:schemeClr val="tx1"/>
                </a:solidFill>
              </a:rPr>
              <a:t>POR OMISIÓN</a:t>
            </a:r>
            <a:r>
              <a:rPr lang="es-ES" sz="1400" b="1" baseline="0" dirty="0">
                <a:solidFill>
                  <a:schemeClr val="tx1"/>
                </a:solidFill>
              </a:rPr>
              <a:t>                     </a:t>
            </a:r>
            <a:r>
              <a:rPr lang="es-ES" sz="1800" b="1" dirty="0">
                <a:solidFill>
                  <a:schemeClr val="tx1"/>
                </a:solidFill>
              </a:rPr>
              <a:t>2542</a:t>
            </a:r>
          </a:p>
          <a:p>
            <a:pPr algn="l"/>
            <a:r>
              <a:rPr lang="es-ES" sz="1400" b="1" dirty="0">
                <a:solidFill>
                  <a:schemeClr val="tx1"/>
                </a:solidFill>
              </a:rPr>
              <a:t> INEXACTITUD DE INFORMACIÓN                   </a:t>
            </a:r>
            <a:r>
              <a:rPr lang="es-ES" sz="1800" b="1" dirty="0">
                <a:solidFill>
                  <a:schemeClr val="tx1"/>
                </a:solidFill>
              </a:rPr>
              <a:t>3263</a:t>
            </a:r>
          </a:p>
          <a:p>
            <a:pPr algn="l"/>
            <a:r>
              <a:rPr lang="es-ES" sz="1400" b="1" dirty="0">
                <a:solidFill>
                  <a:schemeClr val="tx1"/>
                </a:solidFill>
              </a:rPr>
              <a:t>ACTUALIZACIÓN CHIP          </a:t>
            </a:r>
            <a:r>
              <a:rPr lang="es-ES" sz="1800" b="1" dirty="0">
                <a:solidFill>
                  <a:schemeClr val="tx1"/>
                </a:solidFill>
              </a:rPr>
              <a:t>903</a:t>
            </a:r>
          </a:p>
          <a:p>
            <a:pPr algn="l"/>
            <a:r>
              <a:rPr lang="es-ES" sz="1400" b="1" dirty="0">
                <a:solidFill>
                  <a:schemeClr val="tx1"/>
                </a:solidFill>
              </a:rPr>
              <a:t>OTROS                                  </a:t>
            </a:r>
            <a:r>
              <a:rPr lang="es-ES" sz="1800" b="1" baseline="0" dirty="0">
                <a:solidFill>
                  <a:schemeClr val="tx1"/>
                </a:solidFill>
              </a:rPr>
              <a:t>2759</a:t>
            </a:r>
            <a:endParaRPr lang="es-ES" sz="1800" b="1" dirty="0">
              <a:solidFill>
                <a:schemeClr val="tx1"/>
              </a:solidFill>
            </a:endParaRPr>
          </a:p>
          <a:p>
            <a:pPr algn="l"/>
            <a:endParaRPr lang="es-ES" sz="1100" dirty="0"/>
          </a:p>
        </p:txBody>
      </p:sp>
      <p:sp>
        <p:nvSpPr>
          <p:cNvPr id="109" name="Rectángulo 108"/>
          <p:cNvSpPr/>
          <p:nvPr/>
        </p:nvSpPr>
        <p:spPr>
          <a:xfrm>
            <a:off x="1041702" y="3600577"/>
            <a:ext cx="2510179" cy="491255"/>
          </a:xfrm>
          <a:prstGeom prst="rect">
            <a:avLst/>
          </a:prstGeom>
          <a:ln>
            <a:solidFill>
              <a:srgbClr val="FFFF00"/>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600" b="1" dirty="0"/>
              <a:t>ASESORIAS</a:t>
            </a:r>
            <a:r>
              <a:rPr lang="es-ES" sz="1600" b="1" baseline="0" dirty="0"/>
              <a:t>  ASISTENCIAS TÉCNICAS</a:t>
            </a:r>
            <a:endParaRPr lang="es-ES" sz="1600" b="1" dirty="0"/>
          </a:p>
        </p:txBody>
      </p:sp>
      <p:cxnSp>
        <p:nvCxnSpPr>
          <p:cNvPr id="110" name="Conector recto de flecha 109"/>
          <p:cNvCxnSpPr/>
          <p:nvPr/>
        </p:nvCxnSpPr>
        <p:spPr>
          <a:xfrm flipH="1">
            <a:off x="2134518" y="4154845"/>
            <a:ext cx="4220" cy="27828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1" name="Rectángulo redondeado 110"/>
          <p:cNvSpPr/>
          <p:nvPr/>
        </p:nvSpPr>
        <p:spPr>
          <a:xfrm>
            <a:off x="144566" y="4441676"/>
            <a:ext cx="3705774" cy="1212936"/>
          </a:xfrm>
          <a:prstGeom prst="roundRect">
            <a:avLst/>
          </a:prstGeom>
          <a:ln>
            <a:solidFill>
              <a:srgbClr val="FFC000"/>
            </a:solid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s-ES" sz="1400" b="1" dirty="0">
                <a:solidFill>
                  <a:schemeClr val="tx1"/>
                </a:solidFill>
              </a:rPr>
              <a:t>TELEFÓNICAS                                             </a:t>
            </a:r>
            <a:r>
              <a:rPr lang="es-ES" sz="1800" b="1" dirty="0">
                <a:solidFill>
                  <a:schemeClr val="tx1"/>
                </a:solidFill>
              </a:rPr>
              <a:t>2795</a:t>
            </a:r>
          </a:p>
          <a:p>
            <a:r>
              <a:rPr lang="es-ES" sz="1400" b="1" dirty="0">
                <a:solidFill>
                  <a:schemeClr val="tx1"/>
                </a:solidFill>
              </a:rPr>
              <a:t>PERSONALES</a:t>
            </a:r>
            <a:r>
              <a:rPr lang="es-ES" sz="1400" b="1" baseline="0" dirty="0">
                <a:solidFill>
                  <a:schemeClr val="tx1"/>
                </a:solidFill>
              </a:rPr>
              <a:t>                                                 </a:t>
            </a:r>
            <a:r>
              <a:rPr lang="es-ES" sz="1800" b="1" dirty="0">
                <a:solidFill>
                  <a:schemeClr val="tx1"/>
                </a:solidFill>
              </a:rPr>
              <a:t>111</a:t>
            </a:r>
          </a:p>
          <a:p>
            <a:r>
              <a:rPr lang="es-ES" sz="1400" b="1" baseline="0" dirty="0">
                <a:solidFill>
                  <a:schemeClr val="tx1"/>
                </a:solidFill>
              </a:rPr>
              <a:t>ESCRITAS                                                     </a:t>
            </a:r>
            <a:r>
              <a:rPr lang="es-ES" sz="1800" b="1" dirty="0">
                <a:solidFill>
                  <a:schemeClr val="tx1"/>
                </a:solidFill>
              </a:rPr>
              <a:t>5728</a:t>
            </a:r>
          </a:p>
          <a:p>
            <a:r>
              <a:rPr lang="es-ES" sz="1400" b="1" baseline="0" dirty="0">
                <a:solidFill>
                  <a:schemeClr val="tx1"/>
                </a:solidFill>
              </a:rPr>
              <a:t>AJUSTES EN BASE DE DATOS</a:t>
            </a:r>
            <a:r>
              <a:rPr lang="es-ES" sz="1400" b="1" dirty="0">
                <a:solidFill>
                  <a:schemeClr val="tx1"/>
                </a:solidFill>
              </a:rPr>
              <a:t>                     </a:t>
            </a:r>
            <a:r>
              <a:rPr lang="es-ES" sz="1800" b="1" dirty="0">
                <a:solidFill>
                  <a:schemeClr val="tx1"/>
                </a:solidFill>
              </a:rPr>
              <a:t>143</a:t>
            </a:r>
          </a:p>
        </p:txBody>
      </p:sp>
      <p:cxnSp>
        <p:nvCxnSpPr>
          <p:cNvPr id="112" name="Conector recto de flecha 111"/>
          <p:cNvCxnSpPr/>
          <p:nvPr/>
        </p:nvCxnSpPr>
        <p:spPr>
          <a:xfrm>
            <a:off x="5142857" y="3430784"/>
            <a:ext cx="0" cy="2458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3" name="Rectángulo 112"/>
          <p:cNvSpPr/>
          <p:nvPr/>
        </p:nvSpPr>
        <p:spPr>
          <a:xfrm>
            <a:off x="3850340" y="3710283"/>
            <a:ext cx="2380462" cy="528286"/>
          </a:xfrm>
          <a:prstGeom prst="rect">
            <a:avLst/>
          </a:prstGeom>
          <a:ln>
            <a:solidFill>
              <a:srgbClr val="FFFF00"/>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600" b="1" dirty="0">
                <a:latin typeface="+mj-lt"/>
                <a:ea typeface="Verdana" panose="020B0604030504040204" pitchFamily="34" charset="0"/>
                <a:cs typeface="Verdana" panose="020B0604030504040204" pitchFamily="34" charset="0"/>
              </a:rPr>
              <a:t>CONVENIOS INTERINSTITUCIONALES</a:t>
            </a:r>
          </a:p>
        </p:txBody>
      </p:sp>
      <p:cxnSp>
        <p:nvCxnSpPr>
          <p:cNvPr id="114" name="Conector recto de flecha 113"/>
          <p:cNvCxnSpPr/>
          <p:nvPr/>
        </p:nvCxnSpPr>
        <p:spPr>
          <a:xfrm>
            <a:off x="7270453" y="4081636"/>
            <a:ext cx="0" cy="1316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5" name="Rectángulo redondeado 114"/>
          <p:cNvSpPr/>
          <p:nvPr/>
        </p:nvSpPr>
        <p:spPr>
          <a:xfrm>
            <a:off x="4019550" y="4645868"/>
            <a:ext cx="2066374" cy="352793"/>
          </a:xfrm>
          <a:prstGeom prst="roundRect">
            <a:avLst/>
          </a:prstGeom>
          <a:ln>
            <a:solidFill>
              <a:srgbClr val="FFC000"/>
            </a:solid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s-ES" sz="2000" b="1" dirty="0">
                <a:solidFill>
                  <a:schemeClr val="tx1"/>
                </a:solidFill>
              </a:rPr>
              <a:t>CONVENIOS</a:t>
            </a:r>
            <a:r>
              <a:rPr lang="es-ES" sz="2000" b="1" baseline="0" dirty="0">
                <a:solidFill>
                  <a:schemeClr val="tx1"/>
                </a:solidFill>
              </a:rPr>
              <a:t>    17</a:t>
            </a:r>
            <a:endParaRPr lang="es-ES" sz="2000" b="1" dirty="0">
              <a:solidFill>
                <a:schemeClr val="tx1"/>
              </a:solidFill>
            </a:endParaRPr>
          </a:p>
        </p:txBody>
      </p:sp>
      <p:cxnSp>
        <p:nvCxnSpPr>
          <p:cNvPr id="116" name="Conector recto de flecha 115"/>
          <p:cNvCxnSpPr/>
          <p:nvPr/>
        </p:nvCxnSpPr>
        <p:spPr>
          <a:xfrm flipH="1">
            <a:off x="5109946" y="4300340"/>
            <a:ext cx="6494" cy="2837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7" name="Conector recto de flecha 116"/>
          <p:cNvCxnSpPr/>
          <p:nvPr/>
        </p:nvCxnSpPr>
        <p:spPr>
          <a:xfrm>
            <a:off x="7270453" y="1950360"/>
            <a:ext cx="973" cy="16134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8" name="Conector recto de flecha 117"/>
          <p:cNvCxnSpPr/>
          <p:nvPr/>
        </p:nvCxnSpPr>
        <p:spPr>
          <a:xfrm>
            <a:off x="3142582" y="2508363"/>
            <a:ext cx="493314" cy="2051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9" name="Elipse 168"/>
          <p:cNvSpPr/>
          <p:nvPr/>
        </p:nvSpPr>
        <p:spPr bwMode="auto">
          <a:xfrm>
            <a:off x="2803738" y="2641476"/>
            <a:ext cx="4241811" cy="745962"/>
          </a:xfrm>
          <a:prstGeom prst="ellipse">
            <a:avLst/>
          </a:prstGeom>
          <a:ln>
            <a:solidFill>
              <a:srgbClr val="FFC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ACTIVIDADES DE GESTIÓN DE LA INFORMACIÓN CONTABLE</a:t>
            </a:r>
          </a:p>
        </p:txBody>
      </p:sp>
    </p:spTree>
    <p:extLst>
      <p:ext uri="{BB962C8B-B14F-4D97-AF65-F5344CB8AC3E}">
        <p14:creationId xmlns:p14="http://schemas.microsoft.com/office/powerpoint/2010/main" val="298786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539552" y="2092854"/>
            <a:ext cx="8280260" cy="1124686"/>
          </a:xfrm>
        </p:spPr>
        <p:txBody>
          <a:bodyPr/>
          <a:lstStyle/>
          <a:p>
            <a:pPr algn="ctr"/>
            <a:r>
              <a:rPr lang="es-ES" dirty="0"/>
              <a:t>PROCESO DE CONSOLIDACIÓN DE LA INFORMACIÓN</a:t>
            </a:r>
          </a:p>
        </p:txBody>
      </p:sp>
    </p:spTree>
    <p:extLst>
      <p:ext uri="{BB962C8B-B14F-4D97-AF65-F5344CB8AC3E}">
        <p14:creationId xmlns:p14="http://schemas.microsoft.com/office/powerpoint/2010/main" val="34430808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5F2CEDC-C121-4A35-A220-69FF99A1891C}" type="slidenum">
              <a:rPr kumimoji="0" lang="es-ES_trad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es-ES_tradnl" sz="1800" b="0" i="0" u="none" strike="noStrike" kern="0" cap="none" spc="0" normalizeH="0" baseline="0" noProof="0" dirty="0">
              <a:ln>
                <a:noFill/>
              </a:ln>
              <a:solidFill>
                <a:sysClr val="windowText" lastClr="000000"/>
              </a:solidFill>
              <a:effectLst/>
              <a:uLnTx/>
              <a:uFillTx/>
            </a:endParaRPr>
          </a:p>
        </p:txBody>
      </p:sp>
      <p:pic>
        <p:nvPicPr>
          <p:cNvPr id="3686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496" y="918563"/>
            <a:ext cx="3414379" cy="4827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accent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28" name="Picture 8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99792" y="95043"/>
            <a:ext cx="6408713" cy="5563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p:cNvSpPr txBox="1"/>
          <p:nvPr/>
        </p:nvSpPr>
        <p:spPr>
          <a:xfrm>
            <a:off x="-36512" y="-22820"/>
            <a:ext cx="3528392" cy="1077218"/>
          </a:xfrm>
          <a:prstGeom prst="rect">
            <a:avLst/>
          </a:prstGeom>
          <a:noFill/>
        </p:spPr>
        <p:txBody>
          <a:bodyPr wrap="square" rtlCol="0">
            <a:spAutoFit/>
          </a:bodyPr>
          <a:lstStyle/>
          <a:p>
            <a:r>
              <a:rPr lang="es-ES" sz="3200" b="1" dirty="0">
                <a:latin typeface="Calibri" panose="020F0502020204030204" pitchFamily="34" charset="0"/>
                <a:cs typeface="Calibri" panose="020F0502020204030204" pitchFamily="34" charset="0"/>
              </a:rPr>
              <a:t>Entidades Públicas </a:t>
            </a:r>
          </a:p>
          <a:p>
            <a:r>
              <a:rPr lang="es-ES" sz="3200" b="1" dirty="0">
                <a:latin typeface="Calibri" panose="020F0502020204030204" pitchFamily="34" charset="0"/>
                <a:cs typeface="Calibri" panose="020F0502020204030204" pitchFamily="34" charset="0"/>
              </a:rPr>
              <a:t>            2015</a:t>
            </a:r>
            <a:endParaRPr lang="es-CO"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772654"/>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6"/>
          <p:cNvSpPr/>
          <p:nvPr/>
        </p:nvSpPr>
        <p:spPr>
          <a:xfrm>
            <a:off x="2985219" y="1504332"/>
            <a:ext cx="5403205" cy="849112"/>
          </a:xfrm>
          <a:prstGeom prst="rect">
            <a:avLst/>
          </a:prstGeom>
          <a:solidFill>
            <a:schemeClr val="accent3"/>
          </a:solidFill>
          <a:ln>
            <a:solidFill>
              <a:schemeClr val="tx1"/>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UN GRAN QUEHACER PARA </a:t>
            </a:r>
          </a:p>
          <a:p>
            <a:pPr algn="ctr"/>
            <a:r>
              <a:rPr lang="es-CO" sz="2800" b="1" dirty="0">
                <a:solidFill>
                  <a:schemeClr val="tx1"/>
                </a:solidFill>
              </a:rPr>
              <a:t>UN PAÍS CON PROSPERIDAD </a:t>
            </a:r>
          </a:p>
        </p:txBody>
      </p:sp>
      <p:sp>
        <p:nvSpPr>
          <p:cNvPr id="9" name="Rectángulo 7"/>
          <p:cNvSpPr/>
          <p:nvPr/>
        </p:nvSpPr>
        <p:spPr>
          <a:xfrm>
            <a:off x="323528" y="121196"/>
            <a:ext cx="8648488" cy="807072"/>
          </a:xfrm>
          <a:prstGeom prst="rect">
            <a:avLst/>
          </a:prstGeom>
          <a:solidFill>
            <a:schemeClr val="accent6">
              <a:lumMod val="20000"/>
              <a:lumOff val="80000"/>
            </a:schemeClr>
          </a:solidFill>
          <a:ln w="76200">
            <a:solidFill>
              <a:srgbClr val="006666"/>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latin typeface="Calibri" panose="020F0502020204030204" pitchFamily="34" charset="0"/>
                <a:cs typeface="Calibri" panose="020F0502020204030204" pitchFamily="34" charset="0"/>
              </a:rPr>
              <a:t>CONTABILIDAD PÚBLICA GENERADORA DE VALOR PARA PAÍSES DE BUENAS PRÁCTICAS DE GOBIERNO</a:t>
            </a:r>
          </a:p>
        </p:txBody>
      </p:sp>
      <p:sp>
        <p:nvSpPr>
          <p:cNvPr id="10" name="Flecha abajo 9"/>
          <p:cNvSpPr/>
          <p:nvPr/>
        </p:nvSpPr>
        <p:spPr bwMode="auto">
          <a:xfrm>
            <a:off x="5364088" y="1057300"/>
            <a:ext cx="484632" cy="371741"/>
          </a:xfrm>
          <a:prstGeom prst="downArrow">
            <a:avLst/>
          </a:prstGeom>
          <a:solidFill>
            <a:schemeClr val="tx2">
              <a:lumMod val="95000"/>
              <a:lumOff val="5000"/>
            </a:schemeClr>
          </a:solidFill>
          <a:ln w="9525" cap="flat" cmpd="sng" algn="ctr">
            <a:no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sp>
        <p:nvSpPr>
          <p:cNvPr id="11" name="3 Rectángulo"/>
          <p:cNvSpPr/>
          <p:nvPr/>
        </p:nvSpPr>
        <p:spPr>
          <a:xfrm>
            <a:off x="2627784" y="2569468"/>
            <a:ext cx="6480720" cy="2554545"/>
          </a:xfrm>
          <a:prstGeom prst="rect">
            <a:avLst/>
          </a:prstGeom>
        </p:spPr>
        <p:txBody>
          <a:bodyPr wrap="square">
            <a:spAutoFit/>
          </a:bodyPr>
          <a:lstStyle/>
          <a:p>
            <a:pPr algn="just">
              <a:spcBef>
                <a:spcPct val="0"/>
              </a:spcBef>
              <a:spcAft>
                <a:spcPct val="25000"/>
              </a:spcAft>
            </a:pPr>
            <a:r>
              <a:rPr lang="en-GB" altLang="es-CO" sz="3200" b="1" dirty="0"/>
              <a:t>Contabilidad para el </a:t>
            </a:r>
            <a:r>
              <a:rPr lang="en-GB" altLang="es-CO" sz="3200" b="1" u="sng" dirty="0"/>
              <a:t>BUEN GOBIERNO</a:t>
            </a:r>
            <a:r>
              <a:rPr lang="en-GB" altLang="es-CO" sz="3200" b="1" dirty="0"/>
              <a:t> de las organizaciones. Adecuación de la Contabilidad Pública a un nuevo concepto de </a:t>
            </a:r>
            <a:r>
              <a:rPr lang="en-GB" altLang="es-CO" sz="3200" b="1" u="sng" dirty="0"/>
              <a:t>RENDICIÓN DE CUENTAS </a:t>
            </a:r>
            <a:r>
              <a:rPr lang="en-GB" altLang="es-CO" sz="3200" b="1" dirty="0"/>
              <a:t>(“Accountability”)</a:t>
            </a:r>
          </a:p>
        </p:txBody>
      </p:sp>
      <p:pic>
        <p:nvPicPr>
          <p:cNvPr id="12" name="11 Imagen"/>
          <p:cNvPicPr/>
          <p:nvPr/>
        </p:nvPicPr>
        <p:blipFill>
          <a:blip r:embed="rId3">
            <a:extLst>
              <a:ext uri="{28A0092B-C50C-407E-A947-70E740481C1C}">
                <a14:useLocalDpi xmlns:a14="http://schemas.microsoft.com/office/drawing/2010/main"/>
              </a:ext>
            </a:extLst>
          </a:blip>
          <a:stretch>
            <a:fillRect/>
          </a:stretch>
        </p:blipFill>
        <p:spPr>
          <a:xfrm>
            <a:off x="0" y="1489348"/>
            <a:ext cx="2627784" cy="3545034"/>
          </a:xfrm>
          <a:prstGeom prst="rect">
            <a:avLst/>
          </a:prstGeom>
        </p:spPr>
      </p:pic>
    </p:spTree>
    <p:extLst>
      <p:ext uri="{BB962C8B-B14F-4D97-AF65-F5344CB8AC3E}">
        <p14:creationId xmlns:p14="http://schemas.microsoft.com/office/powerpoint/2010/main" val="272776502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57300"/>
            <a:ext cx="9144000" cy="4752527"/>
          </a:xfrm>
          <a:prstGeom prst="rect">
            <a:avLst/>
          </a:prstGeom>
        </p:spPr>
      </p:pic>
      <p:sp>
        <p:nvSpPr>
          <p:cNvPr id="5" name="CuadroTexto 4"/>
          <p:cNvSpPr txBox="1"/>
          <p:nvPr/>
        </p:nvSpPr>
        <p:spPr>
          <a:xfrm>
            <a:off x="0" y="-120962"/>
            <a:ext cx="9144000" cy="169277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3800" b="1" i="0" u="none" strike="noStrike" kern="0" cap="none" spc="0" normalizeH="0" baseline="0" noProof="0" dirty="0">
                <a:ln>
                  <a:noFill/>
                </a:ln>
                <a:solidFill>
                  <a:schemeClr val="bg1"/>
                </a:solidFill>
                <a:effectLst/>
                <a:uLnTx/>
                <a:uFillTx/>
                <a:latin typeface="+mn-lt"/>
              </a:rPr>
              <a:t>ESTADOS</a:t>
            </a:r>
            <a:r>
              <a:rPr kumimoji="0" lang="es-CO" sz="3800" b="1" i="0" u="none" strike="noStrike" kern="0" cap="none" spc="0" normalizeH="0" noProof="0" dirty="0">
                <a:ln>
                  <a:noFill/>
                </a:ln>
                <a:solidFill>
                  <a:schemeClr val="bg1"/>
                </a:solidFill>
                <a:effectLst/>
                <a:uLnTx/>
                <a:uFillTx/>
                <a:latin typeface="+mn-lt"/>
              </a:rPr>
              <a:t> CONTABLES  CONSOLIDADOS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3800" b="1" i="0" u="none" strike="noStrike" kern="0" cap="none" spc="0" normalizeH="0" noProof="0" dirty="0">
                <a:ln>
                  <a:noFill/>
                </a:ln>
                <a:solidFill>
                  <a:schemeClr val="bg1"/>
                </a:solidFill>
                <a:effectLst/>
                <a:uLnTx/>
                <a:uFillTx/>
                <a:latin typeface="+mn-lt"/>
              </a:rPr>
              <a:t>2015</a:t>
            </a:r>
            <a:endParaRPr kumimoji="0" lang="es-CO" sz="3800" b="1" i="0" u="none" strike="noStrike" kern="0" cap="none" spc="0" normalizeH="0" baseline="0" noProof="0" dirty="0">
              <a:ln>
                <a:noFill/>
              </a:ln>
              <a:solidFill>
                <a:schemeClr val="bg1"/>
              </a:solidFill>
              <a:effectLst/>
              <a:uLnTx/>
              <a:uFillTx/>
              <a:latin typeface="+mn-l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2800" b="1" i="0" u="none" strike="noStrike" kern="0" cap="none" spc="0" normalizeH="0" baseline="0" noProof="0" dirty="0">
              <a:ln>
                <a:noFill/>
              </a:ln>
              <a:solidFill>
                <a:sysClr val="windowText" lastClr="000000"/>
              </a:solidFill>
              <a:effectLst/>
              <a:uLnTx/>
              <a:uFillTx/>
              <a:latin typeface="+mn-lt"/>
            </a:endParaRPr>
          </a:p>
        </p:txBody>
      </p:sp>
    </p:spTree>
    <p:extLst>
      <p:ext uri="{BB962C8B-B14F-4D97-AF65-F5344CB8AC3E}">
        <p14:creationId xmlns:p14="http://schemas.microsoft.com/office/powerpoint/2010/main" val="12241791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p:cNvGraphicFramePr>
            <a:graphicFrameLocks noGrp="1"/>
          </p:cNvGraphicFramePr>
          <p:nvPr>
            <p:extLst>
              <p:ext uri="{D42A27DB-BD31-4B8C-83A1-F6EECF244321}">
                <p14:modId xmlns:p14="http://schemas.microsoft.com/office/powerpoint/2010/main" val="4133039185"/>
              </p:ext>
            </p:extLst>
          </p:nvPr>
        </p:nvGraphicFramePr>
        <p:xfrm>
          <a:off x="35495" y="1057298"/>
          <a:ext cx="9073008" cy="4585693"/>
        </p:xfrm>
        <a:graphic>
          <a:graphicData uri="http://schemas.openxmlformats.org/drawingml/2006/table">
            <a:tbl>
              <a:tblPr>
                <a:tableStyleId>{E8B1032C-EA38-4F05-BA0D-38AFFFC7BED3}</a:tableStyleId>
              </a:tblPr>
              <a:tblGrid>
                <a:gridCol w="2578284">
                  <a:extLst>
                    <a:ext uri="{9D8B030D-6E8A-4147-A177-3AD203B41FA5}">
                      <a16:colId xmlns:a16="http://schemas.microsoft.com/office/drawing/2014/main" val="1296547236"/>
                    </a:ext>
                  </a:extLst>
                </a:gridCol>
                <a:gridCol w="1349047">
                  <a:extLst>
                    <a:ext uri="{9D8B030D-6E8A-4147-A177-3AD203B41FA5}">
                      <a16:colId xmlns:a16="http://schemas.microsoft.com/office/drawing/2014/main" val="101612097"/>
                    </a:ext>
                  </a:extLst>
                </a:gridCol>
                <a:gridCol w="64950">
                  <a:extLst>
                    <a:ext uri="{9D8B030D-6E8A-4147-A177-3AD203B41FA5}">
                      <a16:colId xmlns:a16="http://schemas.microsoft.com/office/drawing/2014/main" val="1542894273"/>
                    </a:ext>
                  </a:extLst>
                </a:gridCol>
                <a:gridCol w="798400">
                  <a:extLst>
                    <a:ext uri="{9D8B030D-6E8A-4147-A177-3AD203B41FA5}">
                      <a16:colId xmlns:a16="http://schemas.microsoft.com/office/drawing/2014/main" val="3452583533"/>
                    </a:ext>
                  </a:extLst>
                </a:gridCol>
                <a:gridCol w="1244537">
                  <a:extLst>
                    <a:ext uri="{9D8B030D-6E8A-4147-A177-3AD203B41FA5}">
                      <a16:colId xmlns:a16="http://schemas.microsoft.com/office/drawing/2014/main" val="3300003574"/>
                    </a:ext>
                  </a:extLst>
                </a:gridCol>
                <a:gridCol w="61936">
                  <a:extLst>
                    <a:ext uri="{9D8B030D-6E8A-4147-A177-3AD203B41FA5}">
                      <a16:colId xmlns:a16="http://schemas.microsoft.com/office/drawing/2014/main" val="2812833115"/>
                    </a:ext>
                  </a:extLst>
                </a:gridCol>
                <a:gridCol w="798400">
                  <a:extLst>
                    <a:ext uri="{9D8B030D-6E8A-4147-A177-3AD203B41FA5}">
                      <a16:colId xmlns:a16="http://schemas.microsoft.com/office/drawing/2014/main" val="248143473"/>
                    </a:ext>
                  </a:extLst>
                </a:gridCol>
                <a:gridCol w="1233891">
                  <a:extLst>
                    <a:ext uri="{9D8B030D-6E8A-4147-A177-3AD203B41FA5}">
                      <a16:colId xmlns:a16="http://schemas.microsoft.com/office/drawing/2014/main" val="461819288"/>
                    </a:ext>
                  </a:extLst>
                </a:gridCol>
                <a:gridCol w="943563">
                  <a:extLst>
                    <a:ext uri="{9D8B030D-6E8A-4147-A177-3AD203B41FA5}">
                      <a16:colId xmlns:a16="http://schemas.microsoft.com/office/drawing/2014/main" val="22444104"/>
                    </a:ext>
                  </a:extLst>
                </a:gridCol>
              </a:tblGrid>
              <a:tr h="335275">
                <a:tc gridSpan="9">
                  <a:txBody>
                    <a:bodyPr/>
                    <a:lstStyle/>
                    <a:p>
                      <a:pPr algn="ctr" fontAlgn="ctr"/>
                      <a:r>
                        <a:rPr lang="es-CO" sz="1200" b="1" u="none" strike="noStrike" dirty="0">
                          <a:effectLst/>
                        </a:rPr>
                        <a:t>                                                                                                                                                                         Miles de millones de pesos</a:t>
                      </a:r>
                      <a:endParaRPr lang="es-CO" sz="1200" b="1" i="0" u="none" strike="noStrike" dirty="0">
                        <a:solidFill>
                          <a:srgbClr val="000000"/>
                        </a:solidFill>
                        <a:effectLst/>
                        <a:latin typeface="Calibri" panose="020F0502020204030204" pitchFamily="34" charset="0"/>
                      </a:endParaRP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4281550784"/>
                  </a:ext>
                </a:extLst>
              </a:tr>
              <a:tr h="391421">
                <a:tc rowSpan="2">
                  <a:txBody>
                    <a:bodyPr/>
                    <a:lstStyle/>
                    <a:p>
                      <a:pPr algn="ctr" fontAlgn="ctr"/>
                      <a:r>
                        <a:rPr lang="es-ES" sz="1600" b="1" u="none" strike="noStrike" dirty="0">
                          <a:effectLst/>
                        </a:rPr>
                        <a:t>C O N C E P T O</a:t>
                      </a:r>
                      <a:endParaRPr lang="es-ES" sz="1600" b="1" i="0" u="none" strike="noStrike" dirty="0">
                        <a:solidFill>
                          <a:srgbClr val="000000"/>
                        </a:solidFill>
                        <a:effectLst/>
                        <a:latin typeface="Calibri" panose="020F0502020204030204" pitchFamily="34" charset="0"/>
                      </a:endParaRP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gridSpan="3">
                  <a:txBody>
                    <a:bodyPr/>
                    <a:lstStyle/>
                    <a:p>
                      <a:pPr algn="ctr" fontAlgn="b"/>
                      <a:r>
                        <a:rPr lang="es-ES" sz="1600" b="1" u="none" strike="noStrike" dirty="0">
                          <a:effectLst/>
                        </a:rPr>
                        <a:t>2015</a:t>
                      </a:r>
                      <a:endParaRPr lang="es-ES" sz="1600" b="1" i="0" u="none" strike="noStrike" dirty="0">
                        <a:solidFill>
                          <a:srgbClr val="000000"/>
                        </a:solidFill>
                        <a:effectLst/>
                        <a:latin typeface="Calibri" panose="020F0502020204030204" pitchFamily="34" charset="0"/>
                      </a:endParaRPr>
                    </a:p>
                  </a:txBody>
                  <a:tcPr marL="7038" marR="7038" marT="7038" marB="0" anchor="b">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hMerge="1">
                  <a:txBody>
                    <a:bodyPr/>
                    <a:lstStyle/>
                    <a:p>
                      <a:endParaRPr lang="es-ES"/>
                    </a:p>
                  </a:txBody>
                  <a:tcPr/>
                </a:tc>
                <a:tc hMerge="1">
                  <a:txBody>
                    <a:bodyPr/>
                    <a:lstStyle/>
                    <a:p>
                      <a:endParaRPr lang="es-ES"/>
                    </a:p>
                  </a:txBody>
                  <a:tcPr/>
                </a:tc>
                <a:tc gridSpan="3">
                  <a:txBody>
                    <a:bodyPr/>
                    <a:lstStyle/>
                    <a:p>
                      <a:pPr algn="ctr" fontAlgn="b"/>
                      <a:r>
                        <a:rPr lang="es-ES" sz="1600" b="1" u="none" strike="noStrike" dirty="0">
                          <a:effectLst/>
                        </a:rPr>
                        <a:t>2014</a:t>
                      </a:r>
                      <a:endParaRPr lang="es-ES" sz="1600" b="1" i="0" u="none" strike="noStrike" dirty="0">
                        <a:solidFill>
                          <a:srgbClr val="000000"/>
                        </a:solidFill>
                        <a:effectLst/>
                        <a:latin typeface="Calibri" panose="020F0502020204030204" pitchFamily="34" charset="0"/>
                      </a:endParaRPr>
                    </a:p>
                  </a:txBody>
                  <a:tcPr marL="7038" marR="7038" marT="7038" marB="0" anchor="b">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hMerge="1">
                  <a:txBody>
                    <a:bodyPr/>
                    <a:lstStyle/>
                    <a:p>
                      <a:endParaRPr lang="es-ES"/>
                    </a:p>
                  </a:txBody>
                  <a:tcPr/>
                </a:tc>
                <a:tc hMerge="1">
                  <a:txBody>
                    <a:bodyPr/>
                    <a:lstStyle/>
                    <a:p>
                      <a:endParaRPr lang="es-ES"/>
                    </a:p>
                  </a:txBody>
                  <a:tcPr/>
                </a:tc>
                <a:tc gridSpan="2">
                  <a:txBody>
                    <a:bodyPr/>
                    <a:lstStyle/>
                    <a:p>
                      <a:pPr algn="ctr" fontAlgn="b"/>
                      <a:r>
                        <a:rPr lang="es-ES" sz="1600" b="1" u="none" strike="noStrike" dirty="0">
                          <a:effectLst/>
                        </a:rPr>
                        <a:t>Variación</a:t>
                      </a:r>
                      <a:endParaRPr lang="es-ES" sz="1600" b="1" i="0" u="none" strike="noStrike" dirty="0">
                        <a:solidFill>
                          <a:srgbClr val="000000"/>
                        </a:solidFill>
                        <a:effectLst/>
                        <a:latin typeface="Calibri" panose="020F0502020204030204" pitchFamily="34" charset="0"/>
                      </a:endParaRPr>
                    </a:p>
                  </a:txBody>
                  <a:tcPr marL="7038" marR="7038" marT="7038" marB="0" anchor="b">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hMerge="1">
                  <a:txBody>
                    <a:bodyPr/>
                    <a:lstStyle/>
                    <a:p>
                      <a:endParaRPr lang="es-ES"/>
                    </a:p>
                  </a:txBody>
                  <a:tcPr/>
                </a:tc>
                <a:extLst>
                  <a:ext uri="{0D108BD9-81ED-4DB2-BD59-A6C34878D82A}">
                    <a16:rowId xmlns:a16="http://schemas.microsoft.com/office/drawing/2014/main" val="2562391025"/>
                  </a:ext>
                </a:extLst>
              </a:tr>
              <a:tr h="391421">
                <a:tc vMerge="1">
                  <a:txBody>
                    <a:bodyPr/>
                    <a:lstStyle/>
                    <a:p>
                      <a:endParaRPr lang="es-ES"/>
                    </a:p>
                  </a:txBody>
                  <a:tcPr/>
                </a:tc>
                <a:tc>
                  <a:txBody>
                    <a:bodyPr/>
                    <a:lstStyle/>
                    <a:p>
                      <a:pPr algn="ctr" fontAlgn="b"/>
                      <a:r>
                        <a:rPr lang="es-ES" sz="1600" b="1" u="none" strike="noStrike" dirty="0">
                          <a:effectLst/>
                        </a:rPr>
                        <a:t>VALOR</a:t>
                      </a:r>
                      <a:endParaRPr lang="es-ES" sz="1600" b="1" i="0" u="none" strike="noStrike" dirty="0">
                        <a:solidFill>
                          <a:srgbClr val="000000"/>
                        </a:solidFill>
                        <a:effectLst/>
                        <a:latin typeface="Calibri" panose="020F0502020204030204" pitchFamily="34" charset="0"/>
                      </a:endParaRPr>
                    </a:p>
                  </a:txBody>
                  <a:tcPr marL="7038" marR="7038" marT="7038" marB="0" anchor="b">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endParaRPr lang="es-ES" sz="1600" b="1" i="0" u="none" strike="noStrike" dirty="0">
                        <a:solidFill>
                          <a:srgbClr val="000000"/>
                        </a:solidFill>
                        <a:effectLst/>
                        <a:latin typeface="Calibri" panose="020F0502020204030204" pitchFamily="34" charset="0"/>
                      </a:endParaRPr>
                    </a:p>
                  </a:txBody>
                  <a:tcPr marL="7038" marR="7038" marT="7038" marB="0" anchor="b">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1600" b="1" u="none" strike="noStrike" dirty="0">
                          <a:effectLst/>
                        </a:rPr>
                        <a:t>% PIB</a:t>
                      </a:r>
                      <a:endParaRPr lang="es-ES" sz="1600" b="1" i="0" u="none" strike="noStrike" dirty="0">
                        <a:solidFill>
                          <a:srgbClr val="000000"/>
                        </a:solidFill>
                        <a:effectLst/>
                        <a:latin typeface="Calibri" panose="020F0502020204030204" pitchFamily="34" charset="0"/>
                      </a:endParaRPr>
                    </a:p>
                  </a:txBody>
                  <a:tcPr marL="7038" marR="7038" marT="7038" marB="0" anchor="b">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1600" b="1" u="none" strike="noStrike" dirty="0">
                          <a:effectLst/>
                        </a:rPr>
                        <a:t>VALOR</a:t>
                      </a:r>
                      <a:endParaRPr lang="es-ES" sz="1600" b="1" i="0" u="none" strike="noStrike" dirty="0">
                        <a:solidFill>
                          <a:srgbClr val="000000"/>
                        </a:solidFill>
                        <a:effectLst/>
                        <a:latin typeface="Calibri" panose="020F0502020204030204" pitchFamily="34" charset="0"/>
                      </a:endParaRPr>
                    </a:p>
                  </a:txBody>
                  <a:tcPr marL="7038" marR="7038" marT="7038" marB="0" anchor="b">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endParaRPr lang="es-ES" sz="1600" b="1" i="0" u="none" strike="noStrike" dirty="0">
                        <a:solidFill>
                          <a:srgbClr val="000000"/>
                        </a:solidFill>
                        <a:effectLst/>
                        <a:latin typeface="Calibri" panose="020F0502020204030204" pitchFamily="34" charset="0"/>
                      </a:endParaRPr>
                    </a:p>
                  </a:txBody>
                  <a:tcPr marL="7038" marR="7038" marT="7038" marB="0" anchor="b">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1600" b="1" u="none" strike="noStrike" dirty="0">
                          <a:effectLst/>
                        </a:rPr>
                        <a:t>% PIB</a:t>
                      </a:r>
                      <a:endParaRPr lang="es-ES" sz="1600" b="1" i="0" u="none" strike="noStrike" dirty="0">
                        <a:solidFill>
                          <a:srgbClr val="000000"/>
                        </a:solidFill>
                        <a:effectLst/>
                        <a:latin typeface="Calibri" panose="020F0502020204030204" pitchFamily="34" charset="0"/>
                      </a:endParaRPr>
                    </a:p>
                  </a:txBody>
                  <a:tcPr marL="7038" marR="7038" marT="7038" marB="0" anchor="b">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1600" b="1" u="none" strike="noStrike" dirty="0">
                          <a:effectLst/>
                        </a:rPr>
                        <a:t>Abs.</a:t>
                      </a:r>
                      <a:endParaRPr lang="es-ES" sz="1600" b="1" i="0" u="none" strike="noStrike" dirty="0">
                        <a:solidFill>
                          <a:srgbClr val="000000"/>
                        </a:solidFill>
                        <a:effectLst/>
                        <a:latin typeface="Calibri" panose="020F0502020204030204" pitchFamily="34" charset="0"/>
                      </a:endParaRPr>
                    </a:p>
                  </a:txBody>
                  <a:tcPr marL="7038" marR="7038" marT="7038" marB="0" anchor="b">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ctr"/>
                      <a:r>
                        <a:rPr lang="es-ES" sz="1600" b="1" u="none" strike="noStrike" dirty="0">
                          <a:effectLst/>
                        </a:rPr>
                        <a:t>%</a:t>
                      </a:r>
                      <a:endParaRPr lang="es-ES" sz="1600" b="1" i="0" u="none" strike="noStrike" dirty="0">
                        <a:solidFill>
                          <a:srgbClr val="000000"/>
                        </a:solidFill>
                        <a:effectLst/>
                        <a:latin typeface="Calibri" panose="020F0502020204030204" pitchFamily="34" charset="0"/>
                      </a:endParaRP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extLst>
                  <a:ext uri="{0D108BD9-81ED-4DB2-BD59-A6C34878D82A}">
                    <a16:rowId xmlns:a16="http://schemas.microsoft.com/office/drawing/2014/main" val="957965690"/>
                  </a:ext>
                </a:extLst>
              </a:tr>
              <a:tr h="292026">
                <a:tc>
                  <a:txBody>
                    <a:bodyPr/>
                    <a:lstStyle/>
                    <a:p>
                      <a:pPr algn="ctr" fontAlgn="ctr"/>
                      <a:r>
                        <a:rPr lang="es-ES" sz="1600" b="1" u="none" strike="noStrike" dirty="0">
                          <a:effectLst/>
                        </a:rPr>
                        <a:t> </a:t>
                      </a:r>
                      <a:endParaRPr lang="es-ES" sz="1600" b="1" i="0" u="none" strike="noStrike" dirty="0">
                        <a:solidFill>
                          <a:srgbClr val="000000"/>
                        </a:solidFill>
                        <a:effectLst/>
                        <a:latin typeface="Calibri" panose="020F0502020204030204" pitchFamily="34" charset="0"/>
                      </a:endParaRP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1600" b="1" u="none" strike="noStrike" dirty="0">
                          <a:effectLst/>
                        </a:rPr>
                        <a:t> </a:t>
                      </a:r>
                      <a:endParaRPr lang="es-ES" sz="1600" b="1" i="0" u="none" strike="noStrike" dirty="0">
                        <a:solidFill>
                          <a:srgbClr val="000000"/>
                        </a:solidFill>
                        <a:effectLst/>
                        <a:latin typeface="Calibri" panose="020F0502020204030204" pitchFamily="34" charset="0"/>
                      </a:endParaRPr>
                    </a:p>
                  </a:txBody>
                  <a:tcPr marL="7038" marR="7038" marT="7038" marB="0" anchor="b">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ctr"/>
                      <a:endParaRPr lang="es-ES" sz="1600" b="1" i="0" u="none" strike="noStrike" dirty="0">
                        <a:solidFill>
                          <a:srgbClr val="000000"/>
                        </a:solidFill>
                        <a:effectLst/>
                        <a:latin typeface="Calibri" panose="020F0502020204030204" pitchFamily="34" charset="0"/>
                      </a:endParaRP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ctr"/>
                      <a:r>
                        <a:rPr lang="es-ES" sz="1600" b="1" u="none" strike="noStrike" dirty="0">
                          <a:effectLst/>
                        </a:rPr>
                        <a:t> </a:t>
                      </a:r>
                      <a:endParaRPr lang="es-ES" sz="1600" b="1" i="0" u="none" strike="noStrike" dirty="0">
                        <a:solidFill>
                          <a:srgbClr val="000000"/>
                        </a:solidFill>
                        <a:effectLst/>
                        <a:latin typeface="Calibri" panose="020F0502020204030204" pitchFamily="34" charset="0"/>
                      </a:endParaRP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1600" b="1" u="none" strike="noStrike" dirty="0">
                          <a:effectLst/>
                        </a:rPr>
                        <a:t> </a:t>
                      </a:r>
                      <a:endParaRPr lang="es-ES" sz="1600" b="1" i="0" u="none" strike="noStrike" dirty="0">
                        <a:solidFill>
                          <a:srgbClr val="000000"/>
                        </a:solidFill>
                        <a:effectLst/>
                        <a:latin typeface="Calibri" panose="020F0502020204030204" pitchFamily="34" charset="0"/>
                      </a:endParaRPr>
                    </a:p>
                  </a:txBody>
                  <a:tcPr marL="7038" marR="7038" marT="7038" marB="0" anchor="b">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ctr"/>
                      <a:endParaRPr lang="es-ES" sz="1600" b="1" i="0" u="none" strike="noStrike" dirty="0">
                        <a:solidFill>
                          <a:srgbClr val="000000"/>
                        </a:solidFill>
                        <a:effectLst/>
                        <a:latin typeface="Calibri" panose="020F0502020204030204" pitchFamily="34" charset="0"/>
                      </a:endParaRP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ctr"/>
                      <a:r>
                        <a:rPr lang="es-ES" sz="1600" b="1" u="none" strike="noStrike" dirty="0">
                          <a:effectLst/>
                        </a:rPr>
                        <a:t> </a:t>
                      </a:r>
                      <a:endParaRPr lang="es-ES" sz="1600" b="1" i="0" u="none" strike="noStrike" dirty="0">
                        <a:solidFill>
                          <a:srgbClr val="000000"/>
                        </a:solidFill>
                        <a:effectLst/>
                        <a:latin typeface="Calibri" panose="020F0502020204030204" pitchFamily="34" charset="0"/>
                      </a:endParaRP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1600" b="1" u="none" strike="noStrike" dirty="0">
                          <a:effectLst/>
                        </a:rPr>
                        <a:t> </a:t>
                      </a:r>
                      <a:endParaRPr lang="es-ES" sz="1600" b="1" i="0" u="none" strike="noStrike" dirty="0">
                        <a:solidFill>
                          <a:srgbClr val="000000"/>
                        </a:solidFill>
                        <a:effectLst/>
                        <a:latin typeface="Calibri" panose="020F0502020204030204" pitchFamily="34" charset="0"/>
                      </a:endParaRPr>
                    </a:p>
                  </a:txBody>
                  <a:tcPr marL="7038" marR="7038" marT="7038" marB="0" anchor="b">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1600" b="1" u="none" strike="noStrike" dirty="0">
                          <a:effectLst/>
                        </a:rPr>
                        <a:t> </a:t>
                      </a:r>
                      <a:endParaRPr lang="es-ES" sz="1600" b="1" i="0" u="none" strike="noStrike" dirty="0">
                        <a:solidFill>
                          <a:srgbClr val="000000"/>
                        </a:solidFill>
                        <a:effectLst/>
                        <a:latin typeface="Calibri" panose="020F0502020204030204" pitchFamily="34" charset="0"/>
                      </a:endParaRPr>
                    </a:p>
                  </a:txBody>
                  <a:tcPr marL="7038" marR="7038" marT="7038" marB="0" anchor="b">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extLst>
                  <a:ext uri="{0D108BD9-81ED-4DB2-BD59-A6C34878D82A}">
                    <a16:rowId xmlns:a16="http://schemas.microsoft.com/office/drawing/2014/main" val="3277825313"/>
                  </a:ext>
                </a:extLst>
              </a:tr>
              <a:tr h="353633">
                <a:tc>
                  <a:txBody>
                    <a:bodyPr/>
                    <a:lstStyle/>
                    <a:p>
                      <a:pPr algn="l" fontAlgn="b"/>
                      <a:r>
                        <a:rPr lang="es-ES" sz="1600" b="1" u="none" strike="noStrike" dirty="0">
                          <a:effectLst/>
                          <a:latin typeface="+mn-lt"/>
                        </a:rPr>
                        <a:t>   Activo Total</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b"/>
                      <a:r>
                        <a:rPr lang="es-ES" sz="1600" b="1" u="none" strike="noStrike" dirty="0">
                          <a:effectLst/>
                          <a:latin typeface="+mn-lt"/>
                        </a:rPr>
                        <a:t>          581.539,1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b"/>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b"/>
                      <a:r>
                        <a:rPr lang="es-ES" sz="1600" b="1" u="none" strike="noStrike" dirty="0">
                          <a:effectLst/>
                          <a:latin typeface="+mn-lt"/>
                        </a:rPr>
                        <a:t>       72,6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b"/>
                      <a:r>
                        <a:rPr lang="es-ES" sz="1600" b="1" u="none" strike="noStrike" dirty="0">
                          <a:effectLst/>
                          <a:latin typeface="+mn-lt"/>
                        </a:rPr>
                        <a:t>      559.837,3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b"/>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b"/>
                      <a:r>
                        <a:rPr lang="es-ES" sz="1600" b="1" u="none" strike="noStrike" dirty="0">
                          <a:effectLst/>
                          <a:latin typeface="+mn-lt"/>
                        </a:rPr>
                        <a:t>      73,9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b"/>
                      <a:r>
                        <a:rPr lang="es-ES" sz="1600" b="1" u="none" strike="noStrike" dirty="0">
                          <a:effectLst/>
                          <a:latin typeface="+mn-lt"/>
                        </a:rPr>
                        <a:t>          21.701,9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b"/>
                      <a:r>
                        <a:rPr lang="es-ES" sz="1600" b="1" u="none" strike="noStrike" dirty="0">
                          <a:effectLst/>
                          <a:latin typeface="+mn-lt"/>
                        </a:rPr>
                        <a:t>         3,9 </a:t>
                      </a:r>
                      <a:endParaRPr lang="es-ES" sz="1600" b="1" i="0" u="none" strike="noStrike" dirty="0">
                        <a:solidFill>
                          <a:srgbClr val="000000"/>
                        </a:solidFill>
                        <a:effectLst/>
                        <a:latin typeface="+mn-lt"/>
                      </a:endParaRPr>
                    </a:p>
                  </a:txBody>
                  <a:tcPr marL="7038" marR="7038" marT="7038" marB="0" anchor="ctr">
                    <a:solidFill>
                      <a:schemeClr val="bg1"/>
                    </a:solidFill>
                  </a:tcPr>
                </a:tc>
                <a:extLst>
                  <a:ext uri="{0D108BD9-81ED-4DB2-BD59-A6C34878D82A}">
                    <a16:rowId xmlns:a16="http://schemas.microsoft.com/office/drawing/2014/main" val="759172883"/>
                  </a:ext>
                </a:extLst>
              </a:tr>
              <a:tr h="391421">
                <a:tc>
                  <a:txBody>
                    <a:bodyPr/>
                    <a:lstStyle/>
                    <a:p>
                      <a:pPr algn="l" fontAlgn="b"/>
                      <a:r>
                        <a:rPr lang="es-ES" sz="1600" b="1" u="none" strike="noStrike" dirty="0">
                          <a:effectLst/>
                          <a:latin typeface="+mn-lt"/>
                        </a:rPr>
                        <a:t>  Pasivo  Total</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701.873,1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87,6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684.749,0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90,4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17.124,1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2,5 </a:t>
                      </a:r>
                      <a:endParaRPr lang="es-ES" sz="1600" b="1" i="0" u="none" strike="noStrike" dirty="0">
                        <a:solidFill>
                          <a:srgbClr val="000000"/>
                        </a:solidFill>
                        <a:effectLst/>
                        <a:latin typeface="+mn-lt"/>
                      </a:endParaRPr>
                    </a:p>
                  </a:txBody>
                  <a:tcPr marL="7038" marR="7038" marT="7038" marB="0" anchor="ctr">
                    <a:solidFill>
                      <a:schemeClr val="bg1"/>
                    </a:solidFill>
                  </a:tcPr>
                </a:tc>
                <a:extLst>
                  <a:ext uri="{0D108BD9-81ED-4DB2-BD59-A6C34878D82A}">
                    <a16:rowId xmlns:a16="http://schemas.microsoft.com/office/drawing/2014/main" val="3704586030"/>
                  </a:ext>
                </a:extLst>
              </a:tr>
              <a:tr h="448189">
                <a:tc>
                  <a:txBody>
                    <a:bodyPr/>
                    <a:lstStyle/>
                    <a:p>
                      <a:pPr algn="l" fontAlgn="b"/>
                      <a:r>
                        <a:rPr lang="es-ES" sz="1600" b="1" u="none" strike="noStrike" dirty="0">
                          <a:effectLst/>
                          <a:latin typeface="+mn-lt"/>
                        </a:rPr>
                        <a:t>  Interés Minoritario</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17.882,3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2,2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20.939,4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2,8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(3.057,0)</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(14,6)</a:t>
                      </a:r>
                      <a:endParaRPr lang="es-ES" sz="1600" b="1" i="0" u="none" strike="noStrike" dirty="0">
                        <a:solidFill>
                          <a:srgbClr val="000000"/>
                        </a:solidFill>
                        <a:effectLst/>
                        <a:latin typeface="+mn-lt"/>
                      </a:endParaRPr>
                    </a:p>
                  </a:txBody>
                  <a:tcPr marL="7038" marR="7038" marT="7038" marB="0" anchor="ctr">
                    <a:solidFill>
                      <a:schemeClr val="bg1"/>
                    </a:solidFill>
                  </a:tcPr>
                </a:tc>
                <a:extLst>
                  <a:ext uri="{0D108BD9-81ED-4DB2-BD59-A6C34878D82A}">
                    <a16:rowId xmlns:a16="http://schemas.microsoft.com/office/drawing/2014/main" val="1714561677"/>
                  </a:ext>
                </a:extLst>
              </a:tr>
              <a:tr h="391421">
                <a:tc>
                  <a:txBody>
                    <a:bodyPr/>
                    <a:lstStyle/>
                    <a:p>
                      <a:pPr algn="l" fontAlgn="b"/>
                      <a:r>
                        <a:rPr lang="es-ES" sz="1600" b="1" u="none" strike="noStrike" dirty="0">
                          <a:effectLst/>
                          <a:latin typeface="+mn-lt"/>
                        </a:rPr>
                        <a:t>  Patrimonio</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(138.216,3)</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b"/>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b"/>
                      <a:r>
                        <a:rPr lang="es-ES" sz="1600" b="1" u="none" strike="noStrike" kern="1200" dirty="0">
                          <a:solidFill>
                            <a:schemeClr val="tx1"/>
                          </a:solidFill>
                          <a:effectLst/>
                          <a:latin typeface="+mn-lt"/>
                          <a:ea typeface="+mn-ea"/>
                          <a:cs typeface="+mn-cs"/>
                        </a:rPr>
                        <a:t>    (17,3)</a:t>
                      </a:r>
                    </a:p>
                  </a:txBody>
                  <a:tcPr marL="7038" marR="7038" marT="7038" marB="0" anchor="ctr">
                    <a:solidFill>
                      <a:schemeClr val="bg1"/>
                    </a:solidFill>
                  </a:tcPr>
                </a:tc>
                <a:tc>
                  <a:txBody>
                    <a:bodyPr/>
                    <a:lstStyle/>
                    <a:p>
                      <a:pPr algn="r" fontAlgn="ctr"/>
                      <a:r>
                        <a:rPr lang="es-ES" sz="1600" b="1" u="none" strike="noStrike" kern="1200" dirty="0">
                          <a:solidFill>
                            <a:schemeClr val="tx1"/>
                          </a:solidFill>
                          <a:effectLst/>
                          <a:latin typeface="+mn-lt"/>
                          <a:ea typeface="+mn-ea"/>
                          <a:cs typeface="+mn-cs"/>
                        </a:rPr>
                        <a:t>    (145.851,1)</a:t>
                      </a:r>
                    </a:p>
                  </a:txBody>
                  <a:tcPr marL="7038" marR="7038" marT="7038" marB="0" anchor="ctr">
                    <a:solidFill>
                      <a:schemeClr val="bg1"/>
                    </a:solidFill>
                  </a:tcPr>
                </a:tc>
                <a:tc>
                  <a:txBody>
                    <a:bodyPr/>
                    <a:lstStyle/>
                    <a:p>
                      <a:pPr algn="r" fontAlgn="b"/>
                      <a:endParaRPr lang="es-ES" sz="1600" b="1" u="none" strike="noStrike" kern="1200" dirty="0">
                        <a:solidFill>
                          <a:schemeClr val="tx1"/>
                        </a:solidFill>
                        <a:effectLst/>
                        <a:latin typeface="+mn-lt"/>
                        <a:ea typeface="+mn-ea"/>
                        <a:cs typeface="+mn-cs"/>
                      </a:endParaRPr>
                    </a:p>
                  </a:txBody>
                  <a:tcPr marL="7038" marR="7038" marT="7038" marB="0" anchor="ctr">
                    <a:solidFill>
                      <a:schemeClr val="bg1"/>
                    </a:solidFill>
                  </a:tcPr>
                </a:tc>
                <a:tc>
                  <a:txBody>
                    <a:bodyPr/>
                    <a:lstStyle/>
                    <a:p>
                      <a:pPr algn="r" fontAlgn="b"/>
                      <a:r>
                        <a:rPr lang="es-ES" sz="1600" b="1" u="none" strike="noStrike" kern="1200" dirty="0">
                          <a:solidFill>
                            <a:schemeClr val="tx1"/>
                          </a:solidFill>
                          <a:effectLst/>
                          <a:latin typeface="+mn-lt"/>
                          <a:ea typeface="+mn-ea"/>
                          <a:cs typeface="+mn-cs"/>
                        </a:rPr>
                        <a:t>    (19,3)</a:t>
                      </a:r>
                    </a:p>
                  </a:txBody>
                  <a:tcPr marL="7038" marR="7038" marT="7038" marB="0" anchor="ctr">
                    <a:solidFill>
                      <a:schemeClr val="bg1"/>
                    </a:solidFill>
                  </a:tcPr>
                </a:tc>
                <a:tc>
                  <a:txBody>
                    <a:bodyPr/>
                    <a:lstStyle/>
                    <a:p>
                      <a:pPr algn="r" fontAlgn="ctr"/>
                      <a:r>
                        <a:rPr lang="es-ES" sz="1600" b="1" u="none" strike="noStrike" kern="1200" dirty="0">
                          <a:solidFill>
                            <a:schemeClr val="tx1"/>
                          </a:solidFill>
                          <a:effectLst/>
                          <a:latin typeface="+mn-lt"/>
                          <a:ea typeface="+mn-ea"/>
                          <a:cs typeface="+mn-cs"/>
                        </a:rPr>
                        <a:t>            7.634,8 </a:t>
                      </a:r>
                    </a:p>
                  </a:txBody>
                  <a:tcPr marL="7038" marR="7038" marT="7038" marB="0" anchor="ctr">
                    <a:solidFill>
                      <a:schemeClr val="bg1"/>
                    </a:solidFill>
                  </a:tcPr>
                </a:tc>
                <a:tc>
                  <a:txBody>
                    <a:bodyPr/>
                    <a:lstStyle/>
                    <a:p>
                      <a:pPr algn="r" fontAlgn="b"/>
                      <a:r>
                        <a:rPr lang="es-ES" sz="1600" b="1" u="none" strike="noStrike" kern="1200" dirty="0">
                          <a:solidFill>
                            <a:schemeClr val="tx1"/>
                          </a:solidFill>
                          <a:effectLst/>
                          <a:latin typeface="+mn-lt"/>
                          <a:ea typeface="+mn-ea"/>
                          <a:cs typeface="+mn-cs"/>
                        </a:rPr>
                        <a:t>         5,2 </a:t>
                      </a:r>
                    </a:p>
                  </a:txBody>
                  <a:tcPr marL="7038" marR="7038" marT="7038" marB="0" anchor="ctr">
                    <a:solidFill>
                      <a:schemeClr val="bg1"/>
                    </a:solidFill>
                  </a:tcPr>
                </a:tc>
                <a:extLst>
                  <a:ext uri="{0D108BD9-81ED-4DB2-BD59-A6C34878D82A}">
                    <a16:rowId xmlns:a16="http://schemas.microsoft.com/office/drawing/2014/main" val="601474296"/>
                  </a:ext>
                </a:extLst>
              </a:tr>
              <a:tr h="391421">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b">
                    <a:solidFill>
                      <a:schemeClr val="accent6">
                        <a:lumMod val="40000"/>
                        <a:lumOff val="60000"/>
                      </a:schemeClr>
                    </a:solidFill>
                  </a:tcPr>
                </a:tc>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b">
                    <a:solidFill>
                      <a:schemeClr val="accent6">
                        <a:lumMod val="40000"/>
                        <a:lumOff val="60000"/>
                      </a:schemeClr>
                    </a:solidFill>
                  </a:tcPr>
                </a:tc>
                <a:tc>
                  <a:txBody>
                    <a:bodyPr/>
                    <a:lstStyle/>
                    <a:p>
                      <a:pPr algn="l" fontAlgn="b"/>
                      <a:endParaRPr lang="es-ES" sz="1600" b="1" i="0" u="none" strike="noStrike" dirty="0">
                        <a:solidFill>
                          <a:srgbClr val="000000"/>
                        </a:solidFill>
                        <a:effectLst/>
                        <a:latin typeface="+mn-lt"/>
                      </a:endParaRPr>
                    </a:p>
                  </a:txBody>
                  <a:tcPr marL="7038" marR="7038" marT="7038" marB="0" anchor="b">
                    <a:solidFill>
                      <a:schemeClr val="accent6">
                        <a:lumMod val="40000"/>
                        <a:lumOff val="60000"/>
                      </a:schemeClr>
                    </a:solidFill>
                  </a:tcPr>
                </a:tc>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b">
                    <a:solidFill>
                      <a:schemeClr val="accent6">
                        <a:lumMod val="40000"/>
                        <a:lumOff val="60000"/>
                      </a:schemeClr>
                    </a:solidFill>
                  </a:tcPr>
                </a:tc>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b">
                    <a:solidFill>
                      <a:schemeClr val="accent6">
                        <a:lumMod val="40000"/>
                        <a:lumOff val="60000"/>
                      </a:schemeClr>
                    </a:solidFill>
                  </a:tcPr>
                </a:tc>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b">
                    <a:solidFill>
                      <a:schemeClr val="accent6">
                        <a:lumMod val="40000"/>
                        <a:lumOff val="60000"/>
                      </a:schemeClr>
                    </a:solidFill>
                  </a:tcPr>
                </a:tc>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b">
                    <a:solidFill>
                      <a:schemeClr val="accent6">
                        <a:lumMod val="40000"/>
                        <a:lumOff val="60000"/>
                      </a:schemeClr>
                    </a:solidFill>
                  </a:tcPr>
                </a:tc>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b">
                    <a:solidFill>
                      <a:schemeClr val="accent6">
                        <a:lumMod val="40000"/>
                        <a:lumOff val="60000"/>
                      </a:schemeClr>
                    </a:solidFill>
                  </a:tcPr>
                </a:tc>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b">
                    <a:solidFill>
                      <a:schemeClr val="accent6">
                        <a:lumMod val="40000"/>
                        <a:lumOff val="60000"/>
                      </a:schemeClr>
                    </a:solidFill>
                  </a:tcPr>
                </a:tc>
                <a:extLst>
                  <a:ext uri="{0D108BD9-81ED-4DB2-BD59-A6C34878D82A}">
                    <a16:rowId xmlns:a16="http://schemas.microsoft.com/office/drawing/2014/main" val="4081823272"/>
                  </a:ext>
                </a:extLst>
              </a:tr>
              <a:tr h="394101">
                <a:tc>
                  <a:txBody>
                    <a:bodyPr/>
                    <a:lstStyle/>
                    <a:p>
                      <a:pPr algn="l" fontAlgn="b"/>
                      <a:r>
                        <a:rPr lang="es-ES" sz="1600" b="1" u="none" strike="noStrike" dirty="0">
                          <a:effectLst/>
                          <a:latin typeface="+mn-lt"/>
                        </a:rPr>
                        <a:t>  Contingencias y Control</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l" fontAlgn="b"/>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l" fontAlgn="b"/>
                      <a:r>
                        <a:rPr lang="es-ES" sz="1600" b="1" u="none" strike="noStrike" dirty="0">
                          <a:effectLst/>
                          <a:latin typeface="+mn-lt"/>
                        </a:rPr>
                        <a:t> </a:t>
                      </a:r>
                      <a:endParaRPr lang="es-ES" sz="1600" b="1" i="0" u="none" strike="noStrike" dirty="0">
                        <a:solidFill>
                          <a:srgbClr val="FF0000"/>
                        </a:solidFill>
                        <a:effectLst/>
                        <a:latin typeface="+mn-lt"/>
                      </a:endParaRPr>
                    </a:p>
                  </a:txBody>
                  <a:tcPr marL="7038" marR="7038" marT="7038" marB="0" anchor="ctr">
                    <a:solidFill>
                      <a:schemeClr val="bg1"/>
                    </a:solidFill>
                  </a:tcPr>
                </a:tc>
                <a:extLst>
                  <a:ext uri="{0D108BD9-81ED-4DB2-BD59-A6C34878D82A}">
                    <a16:rowId xmlns:a16="http://schemas.microsoft.com/office/drawing/2014/main" val="3289380072"/>
                  </a:ext>
                </a:extLst>
              </a:tr>
              <a:tr h="413943">
                <a:tc>
                  <a:txBody>
                    <a:bodyPr/>
                    <a:lstStyle/>
                    <a:p>
                      <a:pPr algn="l" fontAlgn="b"/>
                      <a:r>
                        <a:rPr lang="es-ES" sz="1600" b="1" u="none" strike="noStrike" dirty="0">
                          <a:effectLst/>
                          <a:latin typeface="+mn-lt"/>
                        </a:rPr>
                        <a:t>  Cuentas de Orden Deudoras</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1.109.518,9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ctr" fontAlgn="ctr"/>
                      <a:r>
                        <a:rPr lang="es-ES" sz="1600" b="1" u="none" strike="noStrike" dirty="0">
                          <a:effectLst/>
                          <a:latin typeface="+mn-lt"/>
                        </a:rPr>
                        <a:t>   1.078.346,8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31.172,1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2,9 </a:t>
                      </a:r>
                      <a:endParaRPr lang="es-ES" sz="1600" b="1" i="0" u="none" strike="noStrike" dirty="0">
                        <a:solidFill>
                          <a:srgbClr val="000000"/>
                        </a:solidFill>
                        <a:effectLst/>
                        <a:latin typeface="+mn-lt"/>
                      </a:endParaRPr>
                    </a:p>
                  </a:txBody>
                  <a:tcPr marL="7038" marR="7038" marT="7038" marB="0" anchor="ctr">
                    <a:solidFill>
                      <a:schemeClr val="bg1"/>
                    </a:solidFill>
                  </a:tcPr>
                </a:tc>
                <a:extLst>
                  <a:ext uri="{0D108BD9-81ED-4DB2-BD59-A6C34878D82A}">
                    <a16:rowId xmlns:a16="http://schemas.microsoft.com/office/drawing/2014/main" val="2617995928"/>
                  </a:ext>
                </a:extLst>
              </a:tr>
              <a:tr h="391421">
                <a:tc>
                  <a:txBody>
                    <a:bodyPr/>
                    <a:lstStyle/>
                    <a:p>
                      <a:pPr algn="l" fontAlgn="b"/>
                      <a:r>
                        <a:rPr lang="es-ES" sz="1600" b="1" u="none" strike="noStrike" dirty="0">
                          <a:effectLst/>
                          <a:latin typeface="+mn-lt"/>
                        </a:rPr>
                        <a:t> Cuentas de Orden Acreedoras</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3.640.972,2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2.080.632,3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1.560.339,9 </a:t>
                      </a:r>
                      <a:endParaRPr lang="es-ES" sz="1600" b="1" i="0" u="none" strike="noStrike" dirty="0">
                        <a:solidFill>
                          <a:srgbClr val="000000"/>
                        </a:solidFill>
                        <a:effectLst/>
                        <a:latin typeface="+mn-lt"/>
                      </a:endParaRPr>
                    </a:p>
                  </a:txBody>
                  <a:tcPr marL="7038" marR="7038" marT="7038" marB="0" anchor="ctr">
                    <a:solidFill>
                      <a:schemeClr val="bg1"/>
                    </a:solidFill>
                  </a:tcPr>
                </a:tc>
                <a:tc>
                  <a:txBody>
                    <a:bodyPr/>
                    <a:lstStyle/>
                    <a:p>
                      <a:pPr algn="r" fontAlgn="ctr"/>
                      <a:r>
                        <a:rPr lang="es-ES" sz="1600" b="1" u="none" strike="noStrike" dirty="0">
                          <a:effectLst/>
                          <a:latin typeface="+mn-lt"/>
                        </a:rPr>
                        <a:t>       75,0 </a:t>
                      </a:r>
                      <a:endParaRPr lang="es-ES" sz="1600" b="1" i="0" u="none" strike="noStrike" dirty="0">
                        <a:solidFill>
                          <a:srgbClr val="000000"/>
                        </a:solidFill>
                        <a:effectLst/>
                        <a:latin typeface="+mn-lt"/>
                      </a:endParaRPr>
                    </a:p>
                  </a:txBody>
                  <a:tcPr marL="7038" marR="7038" marT="7038" marB="0" anchor="ctr">
                    <a:solidFill>
                      <a:schemeClr val="bg1"/>
                    </a:solidFill>
                  </a:tcPr>
                </a:tc>
                <a:extLst>
                  <a:ext uri="{0D108BD9-81ED-4DB2-BD59-A6C34878D82A}">
                    <a16:rowId xmlns:a16="http://schemas.microsoft.com/office/drawing/2014/main" val="1883460123"/>
                  </a:ext>
                </a:extLst>
              </a:tr>
            </a:tbl>
          </a:graphicData>
        </a:graphic>
      </p:graphicFrame>
      <p:sp>
        <p:nvSpPr>
          <p:cNvPr id="4" name="3 Título"/>
          <p:cNvSpPr>
            <a:spLocks noGrp="1"/>
          </p:cNvSpPr>
          <p:nvPr>
            <p:ph type="ctrTitle"/>
          </p:nvPr>
        </p:nvSpPr>
        <p:spPr>
          <a:xfrm>
            <a:off x="251520" y="-94828"/>
            <a:ext cx="9001000" cy="1079569"/>
          </a:xfrm>
        </p:spPr>
        <p:txBody>
          <a:bodyPr/>
          <a:lstStyle/>
          <a:p>
            <a:pPr algn="ctr"/>
            <a:r>
              <a:rPr lang="es-CO" sz="3600" dirty="0"/>
              <a:t>BALANCE GENERAL DE LA HACIENDA PÚBLICA CONSOLIDADO NIVEL NACIONAL - 2015</a:t>
            </a:r>
          </a:p>
        </p:txBody>
      </p:sp>
    </p:spTree>
    <p:extLst>
      <p:ext uri="{BB962C8B-B14F-4D97-AF65-F5344CB8AC3E}">
        <p14:creationId xmlns:p14="http://schemas.microsoft.com/office/powerpoint/2010/main" val="3840643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p:nvPr>
            <p:extLst>
              <p:ext uri="{D42A27DB-BD31-4B8C-83A1-F6EECF244321}">
                <p14:modId xmlns:p14="http://schemas.microsoft.com/office/powerpoint/2010/main" val="172208651"/>
              </p:ext>
            </p:extLst>
          </p:nvPr>
        </p:nvGraphicFramePr>
        <p:xfrm>
          <a:off x="107504" y="1129308"/>
          <a:ext cx="8928992" cy="4032448"/>
        </p:xfrm>
        <a:graphic>
          <a:graphicData uri="http://schemas.openxmlformats.org/drawingml/2006/chart">
            <c:chart xmlns:c="http://schemas.openxmlformats.org/drawingml/2006/chart" xmlns:r="http://schemas.openxmlformats.org/officeDocument/2006/relationships" r:id="rId3"/>
          </a:graphicData>
        </a:graphic>
      </p:graphicFrame>
      <p:sp>
        <p:nvSpPr>
          <p:cNvPr id="2" name="1 Título"/>
          <p:cNvSpPr>
            <a:spLocks noGrp="1"/>
          </p:cNvSpPr>
          <p:nvPr>
            <p:ph type="ctrTitle"/>
          </p:nvPr>
        </p:nvSpPr>
        <p:spPr>
          <a:xfrm>
            <a:off x="251520" y="193755"/>
            <a:ext cx="8742957" cy="1079569"/>
          </a:xfrm>
        </p:spPr>
        <p:txBody>
          <a:bodyPr/>
          <a:lstStyle/>
          <a:p>
            <a:pPr algn="ctr"/>
            <a:r>
              <a:rPr lang="es-CO" sz="3800" dirty="0"/>
              <a:t>BALANCE GENERAL DE LA NACIÓN -2015</a:t>
            </a:r>
          </a:p>
        </p:txBody>
      </p:sp>
    </p:spTree>
    <p:extLst>
      <p:ext uri="{BB962C8B-B14F-4D97-AF65-F5344CB8AC3E}">
        <p14:creationId xmlns:p14="http://schemas.microsoft.com/office/powerpoint/2010/main" val="661041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p:cNvGraphicFramePr>
            <a:graphicFrameLocks noGrp="1"/>
          </p:cNvGraphicFramePr>
          <p:nvPr>
            <p:extLst>
              <p:ext uri="{D42A27DB-BD31-4B8C-83A1-F6EECF244321}">
                <p14:modId xmlns:p14="http://schemas.microsoft.com/office/powerpoint/2010/main" val="346771605"/>
              </p:ext>
            </p:extLst>
          </p:nvPr>
        </p:nvGraphicFramePr>
        <p:xfrm>
          <a:off x="0" y="1057297"/>
          <a:ext cx="9108503" cy="4682098"/>
        </p:xfrm>
        <a:graphic>
          <a:graphicData uri="http://schemas.openxmlformats.org/drawingml/2006/table">
            <a:tbl>
              <a:tblPr>
                <a:tableStyleId>{E8B1032C-EA38-4F05-BA0D-38AFFFC7BED3}</a:tableStyleId>
              </a:tblPr>
              <a:tblGrid>
                <a:gridCol w="1228437">
                  <a:extLst>
                    <a:ext uri="{9D8B030D-6E8A-4147-A177-3AD203B41FA5}">
                      <a16:colId xmlns:a16="http://schemas.microsoft.com/office/drawing/2014/main" val="1296547236"/>
                    </a:ext>
                  </a:extLst>
                </a:gridCol>
                <a:gridCol w="867121">
                  <a:extLst>
                    <a:ext uri="{9D8B030D-6E8A-4147-A177-3AD203B41FA5}">
                      <a16:colId xmlns:a16="http://schemas.microsoft.com/office/drawing/2014/main" val="101612097"/>
                    </a:ext>
                  </a:extLst>
                </a:gridCol>
                <a:gridCol w="939381">
                  <a:extLst>
                    <a:ext uri="{9D8B030D-6E8A-4147-A177-3AD203B41FA5}">
                      <a16:colId xmlns:a16="http://schemas.microsoft.com/office/drawing/2014/main" val="1542894273"/>
                    </a:ext>
                  </a:extLst>
                </a:gridCol>
                <a:gridCol w="939381">
                  <a:extLst>
                    <a:ext uri="{9D8B030D-6E8A-4147-A177-3AD203B41FA5}">
                      <a16:colId xmlns:a16="http://schemas.microsoft.com/office/drawing/2014/main" val="3452583533"/>
                    </a:ext>
                  </a:extLst>
                </a:gridCol>
                <a:gridCol w="1011641">
                  <a:extLst>
                    <a:ext uri="{9D8B030D-6E8A-4147-A177-3AD203B41FA5}">
                      <a16:colId xmlns:a16="http://schemas.microsoft.com/office/drawing/2014/main" val="3300003574"/>
                    </a:ext>
                  </a:extLst>
                </a:gridCol>
                <a:gridCol w="939381">
                  <a:extLst>
                    <a:ext uri="{9D8B030D-6E8A-4147-A177-3AD203B41FA5}">
                      <a16:colId xmlns:a16="http://schemas.microsoft.com/office/drawing/2014/main" val="2812833115"/>
                    </a:ext>
                  </a:extLst>
                </a:gridCol>
                <a:gridCol w="1196519">
                  <a:extLst>
                    <a:ext uri="{9D8B030D-6E8A-4147-A177-3AD203B41FA5}">
                      <a16:colId xmlns:a16="http://schemas.microsoft.com/office/drawing/2014/main" val="248143473"/>
                    </a:ext>
                  </a:extLst>
                </a:gridCol>
                <a:gridCol w="1228421">
                  <a:extLst>
                    <a:ext uri="{9D8B030D-6E8A-4147-A177-3AD203B41FA5}">
                      <a16:colId xmlns:a16="http://schemas.microsoft.com/office/drawing/2014/main" val="461819288"/>
                    </a:ext>
                  </a:extLst>
                </a:gridCol>
                <a:gridCol w="758221">
                  <a:extLst>
                    <a:ext uri="{9D8B030D-6E8A-4147-A177-3AD203B41FA5}">
                      <a16:colId xmlns:a16="http://schemas.microsoft.com/office/drawing/2014/main" val="22444104"/>
                    </a:ext>
                  </a:extLst>
                </a:gridCol>
              </a:tblGrid>
              <a:tr h="402522">
                <a:tc gridSpan="9">
                  <a:txBody>
                    <a:bodyPr/>
                    <a:lstStyle/>
                    <a:p>
                      <a:pPr algn="ctr" fontAlgn="ctr"/>
                      <a:r>
                        <a:rPr lang="es-CO" sz="1200" b="1" u="none" strike="noStrike" dirty="0">
                          <a:effectLst/>
                        </a:rPr>
                        <a:t>                                                                                                                                                                         Miles de millones de pesos</a:t>
                      </a:r>
                      <a:endParaRPr lang="es-CO" sz="1200" b="1" i="0" u="none" strike="noStrike" dirty="0">
                        <a:solidFill>
                          <a:srgbClr val="000000"/>
                        </a:solidFill>
                        <a:effectLst/>
                        <a:latin typeface="Calibri" panose="020F0502020204030204" pitchFamily="34" charset="0"/>
                      </a:endParaRP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4281550784"/>
                  </a:ext>
                </a:extLst>
              </a:tr>
              <a:tr h="856379">
                <a:tc>
                  <a:txBody>
                    <a:bodyPr/>
                    <a:lstStyle/>
                    <a:p>
                      <a:pPr algn="ctr" fontAlgn="ctr"/>
                      <a:r>
                        <a:rPr lang="es-ES" sz="1800" b="1" u="none" strike="noStrike" dirty="0">
                          <a:effectLst/>
                          <a:latin typeface="+mj-lt"/>
                        </a:rPr>
                        <a:t>CONCEPTO</a:t>
                      </a:r>
                      <a:endParaRPr lang="es-ES" sz="1800" b="1" i="0" u="none" strike="noStrike" dirty="0">
                        <a:solidFill>
                          <a:srgbClr val="000000"/>
                        </a:solidFill>
                        <a:effectLst/>
                        <a:latin typeface="+mj-lt"/>
                      </a:endParaRP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1400" b="1" u="none" strike="noStrike" dirty="0">
                          <a:effectLst/>
                          <a:latin typeface="+mj-lt"/>
                        </a:rPr>
                        <a:t>NIVEL NACIONAL</a:t>
                      </a:r>
                      <a:endParaRPr lang="es-ES" sz="1400" b="1" i="0" u="none" strike="noStrike" dirty="0">
                        <a:solidFill>
                          <a:srgbClr val="000000"/>
                        </a:solidFill>
                        <a:effectLst/>
                        <a:latin typeface="+mj-lt"/>
                      </a:endParaRP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1400" b="1" i="0" u="none" strike="noStrike" dirty="0">
                          <a:solidFill>
                            <a:srgbClr val="000000"/>
                          </a:solidFill>
                          <a:effectLst/>
                          <a:latin typeface="+mj-lt"/>
                        </a:rPr>
                        <a:t>NIVEL TERRITORIAL</a:t>
                      </a: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1400" b="1" i="0" u="none" strike="noStrike" dirty="0">
                          <a:solidFill>
                            <a:srgbClr val="000000"/>
                          </a:solidFill>
                          <a:effectLst/>
                          <a:latin typeface="+mj-lt"/>
                        </a:rPr>
                        <a:t>SISTEMA</a:t>
                      </a:r>
                      <a:r>
                        <a:rPr lang="es-ES" sz="1400" b="1" i="0" u="none" strike="noStrike" baseline="0" dirty="0">
                          <a:solidFill>
                            <a:srgbClr val="000000"/>
                          </a:solidFill>
                          <a:effectLst/>
                          <a:latin typeface="+mj-lt"/>
                        </a:rPr>
                        <a:t> GRAL. REGALIAS</a:t>
                      </a:r>
                      <a:endParaRPr lang="es-ES" sz="1400" b="1" i="0" u="none" strike="noStrike" dirty="0">
                        <a:solidFill>
                          <a:srgbClr val="000000"/>
                        </a:solidFill>
                        <a:effectLst/>
                        <a:latin typeface="+mj-lt"/>
                      </a:endParaRP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1400" b="1" u="none" strike="noStrike" dirty="0">
                          <a:effectLst/>
                          <a:latin typeface="+mj-lt"/>
                        </a:rPr>
                        <a:t>BANCO </a:t>
                      </a:r>
                    </a:p>
                    <a:p>
                      <a:pPr algn="ctr" fontAlgn="b"/>
                      <a:r>
                        <a:rPr lang="es-ES" sz="1400" b="1" u="none" strike="noStrike" dirty="0">
                          <a:effectLst/>
                          <a:latin typeface="+mj-lt"/>
                        </a:rPr>
                        <a:t>DE LA REPÚBLICA</a:t>
                      </a:r>
                      <a:endParaRPr lang="es-ES" sz="1400" b="1" i="0" u="none" strike="noStrike" dirty="0">
                        <a:solidFill>
                          <a:srgbClr val="000000"/>
                        </a:solidFill>
                        <a:effectLst/>
                        <a:latin typeface="+mj-lt"/>
                      </a:endParaRP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1400" b="1" i="0" u="none" strike="noStrike" dirty="0">
                          <a:solidFill>
                            <a:srgbClr val="000000"/>
                          </a:solidFill>
                          <a:effectLst/>
                          <a:latin typeface="+mj-lt"/>
                        </a:rPr>
                        <a:t>TOTAL AGREGADO</a:t>
                      </a: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1300" b="1" i="0" u="none" strike="noStrike" dirty="0">
                          <a:solidFill>
                            <a:srgbClr val="000000"/>
                          </a:solidFill>
                          <a:effectLst/>
                          <a:latin typeface="+mj-lt"/>
                        </a:rPr>
                        <a:t>ELIMINACIONES</a:t>
                      </a: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1200" b="1" i="0" u="none" strike="noStrike" dirty="0">
                          <a:solidFill>
                            <a:schemeClr val="tx1"/>
                          </a:solidFill>
                          <a:effectLst/>
                          <a:latin typeface="+mj-lt"/>
                        </a:rPr>
                        <a:t>SECTOR</a:t>
                      </a:r>
                      <a:r>
                        <a:rPr lang="es-ES" sz="1200" b="1" i="0" u="none" strike="noStrike" baseline="0" dirty="0">
                          <a:solidFill>
                            <a:schemeClr val="tx1"/>
                          </a:solidFill>
                          <a:effectLst/>
                          <a:latin typeface="+mj-lt"/>
                        </a:rPr>
                        <a:t> PÚBLICO CONSOLIDADO</a:t>
                      </a:r>
                      <a:endParaRPr lang="es-ES" sz="1200" b="1" i="0" u="none" strike="noStrike" dirty="0">
                        <a:solidFill>
                          <a:srgbClr val="000000"/>
                        </a:solidFill>
                        <a:effectLst/>
                        <a:latin typeface="+mj-lt"/>
                      </a:endParaRP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ctr"/>
                      <a:r>
                        <a:rPr lang="es-ES" sz="1200" b="1" u="none" strike="noStrike" dirty="0">
                          <a:effectLst/>
                          <a:latin typeface="+mj-lt"/>
                        </a:rPr>
                        <a:t>PART.</a:t>
                      </a:r>
                      <a:r>
                        <a:rPr lang="es-ES" sz="1200" b="1" u="none" strike="noStrike" baseline="0" dirty="0">
                          <a:effectLst/>
                          <a:latin typeface="+mj-lt"/>
                        </a:rPr>
                        <a:t> /PIB (</a:t>
                      </a:r>
                      <a:r>
                        <a:rPr lang="es-ES" sz="1200" b="1" u="none" strike="noStrike" dirty="0">
                          <a:effectLst/>
                          <a:latin typeface="+mj-lt"/>
                        </a:rPr>
                        <a:t>%)</a:t>
                      </a:r>
                      <a:endParaRPr lang="es-ES" sz="1200" b="1" i="0" u="none" strike="noStrike" dirty="0">
                        <a:solidFill>
                          <a:srgbClr val="000000"/>
                        </a:solidFill>
                        <a:effectLst/>
                        <a:latin typeface="+mj-lt"/>
                      </a:endParaRP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extLst>
                  <a:ext uri="{0D108BD9-81ED-4DB2-BD59-A6C34878D82A}">
                    <a16:rowId xmlns:a16="http://schemas.microsoft.com/office/drawing/2014/main" val="957965690"/>
                  </a:ext>
                </a:extLst>
              </a:tr>
              <a:tr h="316330">
                <a:tc>
                  <a:txBody>
                    <a:bodyPr/>
                    <a:lstStyle/>
                    <a:p>
                      <a:pPr algn="ctr" fontAlgn="ctr"/>
                      <a:r>
                        <a:rPr lang="es-ES" sz="1200" b="1" u="none" strike="noStrike" dirty="0">
                          <a:effectLst/>
                        </a:rPr>
                        <a:t> </a:t>
                      </a:r>
                      <a:endParaRPr lang="es-ES" sz="1200" b="1" i="0" u="none" strike="noStrike" dirty="0">
                        <a:solidFill>
                          <a:srgbClr val="000000"/>
                        </a:solidFill>
                        <a:effectLst/>
                        <a:latin typeface="Calibri" panose="020F0502020204030204" pitchFamily="34" charset="0"/>
                      </a:endParaRP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1200" b="1" u="none" strike="noStrike" dirty="0">
                          <a:effectLst/>
                        </a:rPr>
                        <a:t> </a:t>
                      </a:r>
                      <a:endParaRPr lang="es-ES" sz="1200" b="1" i="0" u="none" strike="noStrike" dirty="0">
                        <a:solidFill>
                          <a:srgbClr val="000000"/>
                        </a:solidFill>
                        <a:effectLst/>
                        <a:latin typeface="Calibri" panose="020F0502020204030204" pitchFamily="34" charset="0"/>
                      </a:endParaRPr>
                    </a:p>
                  </a:txBody>
                  <a:tcPr marL="7038" marR="7038" marT="7038" marB="0" anchor="b">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ctr"/>
                      <a:endParaRPr lang="es-ES" sz="1200" b="1" i="0" u="none" strike="noStrike" dirty="0">
                        <a:solidFill>
                          <a:srgbClr val="000000"/>
                        </a:solidFill>
                        <a:effectLst/>
                        <a:latin typeface="Calibri" panose="020F0502020204030204" pitchFamily="34" charset="0"/>
                      </a:endParaRP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ctr"/>
                      <a:r>
                        <a:rPr lang="es-ES" sz="1200" b="1" u="none" strike="noStrike" dirty="0">
                          <a:effectLst/>
                        </a:rPr>
                        <a:t> </a:t>
                      </a:r>
                      <a:endParaRPr lang="es-ES" sz="1200" b="1" i="0" u="none" strike="noStrike" dirty="0">
                        <a:solidFill>
                          <a:srgbClr val="000000"/>
                        </a:solidFill>
                        <a:effectLst/>
                        <a:latin typeface="Calibri" panose="020F0502020204030204" pitchFamily="34" charset="0"/>
                      </a:endParaRP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1200" b="1" u="none" strike="noStrike" dirty="0">
                          <a:effectLst/>
                        </a:rPr>
                        <a:t> </a:t>
                      </a:r>
                      <a:endParaRPr lang="es-ES" sz="1200" b="1" i="0" u="none" strike="noStrike" dirty="0">
                        <a:solidFill>
                          <a:srgbClr val="000000"/>
                        </a:solidFill>
                        <a:effectLst/>
                        <a:latin typeface="Calibri" panose="020F0502020204030204" pitchFamily="34" charset="0"/>
                      </a:endParaRPr>
                    </a:p>
                  </a:txBody>
                  <a:tcPr marL="7038" marR="7038" marT="7038" marB="0" anchor="b">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ctr"/>
                      <a:endParaRPr lang="es-ES" sz="1200" b="1" i="0" u="none" strike="noStrike" dirty="0">
                        <a:solidFill>
                          <a:srgbClr val="000000"/>
                        </a:solidFill>
                        <a:effectLst/>
                        <a:latin typeface="Calibri" panose="020F0502020204030204" pitchFamily="34" charset="0"/>
                      </a:endParaRP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ctr"/>
                      <a:r>
                        <a:rPr lang="es-ES" sz="1200" b="1" u="none" strike="noStrike" dirty="0">
                          <a:effectLst/>
                        </a:rPr>
                        <a:t> </a:t>
                      </a:r>
                      <a:endParaRPr lang="es-ES" sz="1200" b="1" i="0" u="none" strike="noStrike" dirty="0">
                        <a:solidFill>
                          <a:srgbClr val="000000"/>
                        </a:solidFill>
                        <a:effectLst/>
                        <a:latin typeface="Calibri" panose="020F0502020204030204" pitchFamily="34" charset="0"/>
                      </a:endParaRPr>
                    </a:p>
                  </a:txBody>
                  <a:tcPr marL="7038" marR="7038" marT="7038" marB="0" anchor="ctr">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1200" b="1" u="none" strike="noStrike" dirty="0">
                          <a:effectLst/>
                        </a:rPr>
                        <a:t> </a:t>
                      </a:r>
                      <a:endParaRPr lang="es-ES" sz="1200" b="1" i="0" u="none" strike="noStrike" dirty="0">
                        <a:solidFill>
                          <a:srgbClr val="000000"/>
                        </a:solidFill>
                        <a:effectLst/>
                        <a:latin typeface="Calibri" panose="020F0502020204030204" pitchFamily="34" charset="0"/>
                      </a:endParaRPr>
                    </a:p>
                  </a:txBody>
                  <a:tcPr marL="7038" marR="7038" marT="7038" marB="0" anchor="b">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tc>
                  <a:txBody>
                    <a:bodyPr/>
                    <a:lstStyle/>
                    <a:p>
                      <a:pPr algn="ctr" fontAlgn="b"/>
                      <a:r>
                        <a:rPr lang="es-ES" sz="1200" b="1" u="none" strike="noStrike" dirty="0">
                          <a:effectLst/>
                        </a:rPr>
                        <a:t> </a:t>
                      </a:r>
                      <a:endParaRPr lang="es-ES" sz="1200" b="1" i="0" u="none" strike="noStrike" dirty="0">
                        <a:solidFill>
                          <a:srgbClr val="000000"/>
                        </a:solidFill>
                        <a:effectLst/>
                        <a:latin typeface="Calibri" panose="020F0502020204030204" pitchFamily="34" charset="0"/>
                      </a:endParaRPr>
                    </a:p>
                  </a:txBody>
                  <a:tcPr marL="7038" marR="7038" marT="7038" marB="0" anchor="b">
                    <a:gradFill>
                      <a:gsLst>
                        <a:gs pos="0">
                          <a:schemeClr val="accent6">
                            <a:lumMod val="60000"/>
                            <a:lumOff val="40000"/>
                          </a:schemeClr>
                        </a:gs>
                        <a:gs pos="74000">
                          <a:schemeClr val="accent6">
                            <a:lumMod val="20000"/>
                            <a:lumOff val="80000"/>
                          </a:schemeClr>
                        </a:gs>
                        <a:gs pos="83000">
                          <a:schemeClr val="bg1"/>
                        </a:gs>
                        <a:gs pos="100000">
                          <a:schemeClr val="bg1"/>
                        </a:gs>
                      </a:gsLst>
                      <a:lin ang="5400000" scaled="1"/>
                    </a:gradFill>
                  </a:tcPr>
                </a:tc>
                <a:extLst>
                  <a:ext uri="{0D108BD9-81ED-4DB2-BD59-A6C34878D82A}">
                    <a16:rowId xmlns:a16="http://schemas.microsoft.com/office/drawing/2014/main" val="3277825313"/>
                  </a:ext>
                </a:extLst>
              </a:tr>
              <a:tr h="589331">
                <a:tc>
                  <a:txBody>
                    <a:bodyPr/>
                    <a:lstStyle/>
                    <a:p>
                      <a:pPr algn="ctr" fontAlgn="t"/>
                      <a:r>
                        <a:rPr lang="es-ES" sz="1800" b="1" i="0" u="none" strike="noStrike" dirty="0">
                          <a:solidFill>
                            <a:srgbClr val="000000"/>
                          </a:solidFill>
                          <a:effectLst/>
                          <a:latin typeface="Calibri" panose="020F0502020204030204" pitchFamily="34" charset="0"/>
                        </a:rPr>
                        <a:t>INGRESOS</a:t>
                      </a:r>
                    </a:p>
                  </a:txBody>
                  <a:tcPr marL="9300" marR="9300" marT="9300" marB="0" anchor="ctr">
                    <a:solidFill>
                      <a:schemeClr val="bg1"/>
                    </a:solidFill>
                  </a:tcPr>
                </a:tc>
                <a:tc>
                  <a:txBody>
                    <a:bodyPr/>
                    <a:lstStyle/>
                    <a:p>
                      <a:pPr algn="ctr" fontAlgn="t"/>
                      <a:r>
                        <a:rPr lang="es-ES" sz="1600" b="1" i="0" u="none" strike="noStrike" dirty="0">
                          <a:solidFill>
                            <a:srgbClr val="000000"/>
                          </a:solidFill>
                          <a:effectLst/>
                          <a:latin typeface="Calibri" panose="020F0502020204030204" pitchFamily="34" charset="0"/>
                        </a:rPr>
                        <a:t>305.504,8</a:t>
                      </a:r>
                    </a:p>
                  </a:txBody>
                  <a:tcPr marL="9300" marR="9300" marT="9300" marB="0" anchor="ctr">
                    <a:solidFill>
                      <a:schemeClr val="bg1"/>
                    </a:solidFill>
                  </a:tcPr>
                </a:tc>
                <a:tc>
                  <a:txBody>
                    <a:bodyPr/>
                    <a:lstStyle/>
                    <a:p>
                      <a:pPr algn="ctr" fontAlgn="t"/>
                      <a:r>
                        <a:rPr lang="es-ES" sz="1600" b="1" i="0" u="none" strike="noStrike" dirty="0">
                          <a:solidFill>
                            <a:srgbClr val="000000"/>
                          </a:solidFill>
                          <a:effectLst/>
                          <a:latin typeface="Calibri" panose="020F0502020204030204" pitchFamily="34" charset="0"/>
                        </a:rPr>
                        <a:t>135.809,7</a:t>
                      </a:r>
                    </a:p>
                  </a:txBody>
                  <a:tcPr marL="9300" marR="9300" marT="9300" marB="0" anchor="ctr">
                    <a:solidFill>
                      <a:schemeClr val="bg1"/>
                    </a:solidFill>
                  </a:tcPr>
                </a:tc>
                <a:tc>
                  <a:txBody>
                    <a:bodyPr/>
                    <a:lstStyle/>
                    <a:p>
                      <a:pPr algn="ctr" fontAlgn="t"/>
                      <a:r>
                        <a:rPr lang="es-ES" sz="1600" b="1" i="0" u="none" strike="noStrike" dirty="0">
                          <a:solidFill>
                            <a:srgbClr val="000000"/>
                          </a:solidFill>
                          <a:effectLst/>
                          <a:latin typeface="Calibri" panose="020F0502020204030204" pitchFamily="34" charset="0"/>
                        </a:rPr>
                        <a:t>10.691,0</a:t>
                      </a:r>
                    </a:p>
                  </a:txBody>
                  <a:tcPr marL="9300" marR="9300" marT="9300" marB="0" anchor="ctr">
                    <a:solidFill>
                      <a:schemeClr val="bg1"/>
                    </a:solidFill>
                  </a:tcPr>
                </a:tc>
                <a:tc>
                  <a:txBody>
                    <a:bodyPr/>
                    <a:lstStyle/>
                    <a:p>
                      <a:pPr algn="ctr" fontAlgn="t"/>
                      <a:r>
                        <a:rPr lang="es-ES" sz="1600" b="1" i="0" u="none" strike="noStrike" dirty="0">
                          <a:solidFill>
                            <a:srgbClr val="000000"/>
                          </a:solidFill>
                          <a:effectLst/>
                          <a:latin typeface="Calibri" panose="020F0502020204030204" pitchFamily="34" charset="0"/>
                        </a:rPr>
                        <a:t>2.665,9</a:t>
                      </a:r>
                    </a:p>
                  </a:txBody>
                  <a:tcPr marL="9300" marR="9300" marT="9300" marB="0" anchor="ctr">
                    <a:solidFill>
                      <a:schemeClr val="bg1"/>
                    </a:solidFill>
                  </a:tcPr>
                </a:tc>
                <a:tc>
                  <a:txBody>
                    <a:bodyPr/>
                    <a:lstStyle/>
                    <a:p>
                      <a:pPr algn="ctr" fontAlgn="t"/>
                      <a:r>
                        <a:rPr lang="es-ES" sz="1600" b="1" i="0" u="none" strike="noStrike" dirty="0">
                          <a:solidFill>
                            <a:srgbClr val="000000"/>
                          </a:solidFill>
                          <a:effectLst/>
                          <a:latin typeface="Calibri" panose="020F0502020204030204" pitchFamily="34" charset="0"/>
                        </a:rPr>
                        <a:t>454.671,4</a:t>
                      </a:r>
                    </a:p>
                  </a:txBody>
                  <a:tcPr marL="9300" marR="9300" marT="9300" marB="0" anchor="ctr">
                    <a:solidFill>
                      <a:schemeClr val="bg1"/>
                    </a:solidFill>
                  </a:tcPr>
                </a:tc>
                <a:tc>
                  <a:txBody>
                    <a:bodyPr/>
                    <a:lstStyle/>
                    <a:p>
                      <a:pPr algn="ctr" fontAlgn="ctr"/>
                      <a:r>
                        <a:rPr lang="es-ES" sz="1600" b="1" i="0" u="none" strike="noStrike" kern="1200" dirty="0">
                          <a:solidFill>
                            <a:srgbClr val="000000"/>
                          </a:solidFill>
                          <a:effectLst/>
                          <a:latin typeface="Calibri" panose="020F0502020204030204" pitchFamily="34" charset="0"/>
                          <a:ea typeface="+mn-ea"/>
                          <a:cs typeface="+mn-cs"/>
                        </a:rPr>
                        <a:t>60.687,0</a:t>
                      </a:r>
                      <a:r>
                        <a:rPr lang="es-ES" sz="1600" b="1" i="0" u="none" strike="noStrike" dirty="0">
                          <a:solidFill>
                            <a:srgbClr val="000000"/>
                          </a:solidFill>
                          <a:effectLst/>
                          <a:latin typeface="Calibri" panose="020F0502020204030204" pitchFamily="34" charset="0"/>
                        </a:rPr>
                        <a:t> </a:t>
                      </a:r>
                    </a:p>
                  </a:txBody>
                  <a:tcPr marL="9300" marR="9300" marT="9300" marB="0" anchor="ctr">
                    <a:solidFill>
                      <a:schemeClr val="bg1"/>
                    </a:solidFill>
                  </a:tcPr>
                </a:tc>
                <a:tc>
                  <a:txBody>
                    <a:bodyPr/>
                    <a:lstStyle/>
                    <a:p>
                      <a:pPr algn="ctr" fontAlgn="t"/>
                      <a:r>
                        <a:rPr lang="es-ES" sz="1600" b="1" i="0" u="none" strike="noStrike" dirty="0">
                          <a:solidFill>
                            <a:srgbClr val="000000"/>
                          </a:solidFill>
                          <a:effectLst/>
                          <a:latin typeface="Calibri" panose="020F0502020204030204" pitchFamily="34" charset="0"/>
                        </a:rPr>
                        <a:t>393.984,4</a:t>
                      </a:r>
                    </a:p>
                  </a:txBody>
                  <a:tcPr marL="9300" marR="9300" marT="9300" marB="0" anchor="ctr">
                    <a:solidFill>
                      <a:schemeClr val="bg1"/>
                    </a:solidFill>
                  </a:tcPr>
                </a:tc>
                <a:tc>
                  <a:txBody>
                    <a:bodyPr/>
                    <a:lstStyle/>
                    <a:p>
                      <a:pPr algn="ctr" fontAlgn="ctr"/>
                      <a:r>
                        <a:rPr lang="es-ES" sz="1600" b="1" i="0" u="none" strike="noStrike" dirty="0">
                          <a:solidFill>
                            <a:srgbClr val="000000"/>
                          </a:solidFill>
                          <a:effectLst/>
                          <a:latin typeface="Calibri" panose="020F0502020204030204" pitchFamily="34" charset="0"/>
                        </a:rPr>
                        <a:t>52,1</a:t>
                      </a:r>
                    </a:p>
                  </a:txBody>
                  <a:tcPr marL="9300" marR="9300" marT="9300" marB="0" anchor="ctr">
                    <a:solidFill>
                      <a:schemeClr val="bg1"/>
                    </a:solidFill>
                  </a:tcPr>
                </a:tc>
                <a:extLst>
                  <a:ext uri="{0D108BD9-81ED-4DB2-BD59-A6C34878D82A}">
                    <a16:rowId xmlns:a16="http://schemas.microsoft.com/office/drawing/2014/main" val="759172883"/>
                  </a:ext>
                </a:extLst>
              </a:tr>
              <a:tr h="636830">
                <a:tc>
                  <a:txBody>
                    <a:bodyPr/>
                    <a:lstStyle/>
                    <a:p>
                      <a:pPr algn="ctr" fontAlgn="t"/>
                      <a:r>
                        <a:rPr lang="es-ES" sz="1800" b="1" i="0" u="none" strike="noStrike" dirty="0">
                          <a:solidFill>
                            <a:srgbClr val="000000"/>
                          </a:solidFill>
                          <a:effectLst/>
                          <a:latin typeface="Calibri" panose="020F0502020204030204" pitchFamily="34" charset="0"/>
                        </a:rPr>
                        <a:t>GASTOS</a:t>
                      </a:r>
                    </a:p>
                  </a:txBody>
                  <a:tcPr marL="9300" marR="9300" marT="9300" marB="0" anchor="ctr">
                    <a:solidFill>
                      <a:schemeClr val="bg1"/>
                    </a:solidFill>
                  </a:tcPr>
                </a:tc>
                <a:tc>
                  <a:txBody>
                    <a:bodyPr/>
                    <a:lstStyle/>
                    <a:p>
                      <a:pPr algn="ctr" fontAlgn="ctr"/>
                      <a:r>
                        <a:rPr lang="es-ES" sz="1600" b="1" i="0" u="none" strike="noStrike" dirty="0">
                          <a:solidFill>
                            <a:srgbClr val="000000"/>
                          </a:solidFill>
                          <a:effectLst/>
                          <a:latin typeface="Calibri" panose="020F0502020204030204" pitchFamily="34" charset="0"/>
                        </a:rPr>
                        <a:t>294.319,7</a:t>
                      </a:r>
                    </a:p>
                  </a:txBody>
                  <a:tcPr marL="9300" marR="9300" marT="9300" marB="0" anchor="ctr">
                    <a:solidFill>
                      <a:schemeClr val="bg1"/>
                    </a:solidFill>
                  </a:tcPr>
                </a:tc>
                <a:tc>
                  <a:txBody>
                    <a:bodyPr/>
                    <a:lstStyle/>
                    <a:p>
                      <a:pPr algn="ctr" fontAlgn="ctr"/>
                      <a:r>
                        <a:rPr lang="es-ES" sz="1600" b="1" i="0" u="none" strike="noStrike" dirty="0">
                          <a:solidFill>
                            <a:srgbClr val="000000"/>
                          </a:solidFill>
                          <a:effectLst/>
                          <a:latin typeface="Calibri" panose="020F0502020204030204" pitchFamily="34" charset="0"/>
                        </a:rPr>
                        <a:t>91.421,8 </a:t>
                      </a:r>
                    </a:p>
                  </a:txBody>
                  <a:tcPr marL="9300" marR="9300" marT="9300" marB="0" anchor="ctr">
                    <a:solidFill>
                      <a:schemeClr val="bg1"/>
                    </a:solidFill>
                  </a:tcPr>
                </a:tc>
                <a:tc>
                  <a:txBody>
                    <a:bodyPr/>
                    <a:lstStyle/>
                    <a:p>
                      <a:pPr algn="ctr" fontAlgn="ctr"/>
                      <a:r>
                        <a:rPr lang="es-ES" sz="1600" b="1" i="0" u="none" strike="noStrike" dirty="0">
                          <a:solidFill>
                            <a:srgbClr val="000000"/>
                          </a:solidFill>
                          <a:effectLst/>
                          <a:latin typeface="Calibri" panose="020F0502020204030204" pitchFamily="34" charset="0"/>
                        </a:rPr>
                        <a:t>6.681,7 </a:t>
                      </a:r>
                    </a:p>
                  </a:txBody>
                  <a:tcPr marL="9300" marR="9300" marT="9300" marB="0" anchor="ctr">
                    <a:solidFill>
                      <a:schemeClr val="bg1"/>
                    </a:solidFill>
                  </a:tcPr>
                </a:tc>
                <a:tc>
                  <a:txBody>
                    <a:bodyPr/>
                    <a:lstStyle/>
                    <a:p>
                      <a:pPr algn="ctr" fontAlgn="ctr"/>
                      <a:r>
                        <a:rPr lang="es-ES" sz="1600" b="1" i="0" u="none" strike="noStrike" dirty="0">
                          <a:solidFill>
                            <a:srgbClr val="000000"/>
                          </a:solidFill>
                          <a:effectLst/>
                          <a:latin typeface="Calibri" panose="020F0502020204030204" pitchFamily="34" charset="0"/>
                        </a:rPr>
                        <a:t>802,4</a:t>
                      </a:r>
                    </a:p>
                  </a:txBody>
                  <a:tcPr marL="9300" marR="9300" marT="9300" marB="0" anchor="ctr">
                    <a:solidFill>
                      <a:schemeClr val="bg1"/>
                    </a:solidFill>
                  </a:tcPr>
                </a:tc>
                <a:tc>
                  <a:txBody>
                    <a:bodyPr/>
                    <a:lstStyle/>
                    <a:p>
                      <a:pPr algn="ctr" fontAlgn="t"/>
                      <a:r>
                        <a:rPr lang="es-ES" sz="1600" b="1" i="0" u="none" strike="noStrike" dirty="0">
                          <a:solidFill>
                            <a:srgbClr val="000000"/>
                          </a:solidFill>
                          <a:effectLst/>
                          <a:latin typeface="Calibri" panose="020F0502020204030204" pitchFamily="34" charset="0"/>
                        </a:rPr>
                        <a:t>393.225,5</a:t>
                      </a:r>
                    </a:p>
                  </a:txBody>
                  <a:tcPr marL="9300" marR="9300" marT="9300" marB="0" anchor="ctr">
                    <a:solidFill>
                      <a:schemeClr val="bg1"/>
                    </a:solidFill>
                  </a:tcPr>
                </a:tc>
                <a:tc>
                  <a:txBody>
                    <a:bodyPr/>
                    <a:lstStyle/>
                    <a:p>
                      <a:pPr algn="ctr" fontAlgn="ctr"/>
                      <a:r>
                        <a:rPr lang="es-ES" sz="1600" b="1" i="0" u="none" strike="noStrike" dirty="0">
                          <a:solidFill>
                            <a:srgbClr val="000000"/>
                          </a:solidFill>
                          <a:effectLst/>
                          <a:latin typeface="Calibri" panose="020F0502020204030204" pitchFamily="34" charset="0"/>
                        </a:rPr>
                        <a:t>59.242,3 </a:t>
                      </a:r>
                    </a:p>
                  </a:txBody>
                  <a:tcPr marL="9300" marR="9300" marT="9300" marB="0" anchor="ctr">
                    <a:solidFill>
                      <a:schemeClr val="bg1"/>
                    </a:solidFill>
                  </a:tcPr>
                </a:tc>
                <a:tc>
                  <a:txBody>
                    <a:bodyPr/>
                    <a:lstStyle/>
                    <a:p>
                      <a:pPr algn="ctr" fontAlgn="ctr"/>
                      <a:r>
                        <a:rPr lang="es-ES" sz="1600" b="1" i="0" u="none" strike="noStrike" dirty="0">
                          <a:solidFill>
                            <a:srgbClr val="000000"/>
                          </a:solidFill>
                          <a:effectLst/>
                          <a:latin typeface="Calibri" panose="020F0502020204030204" pitchFamily="34" charset="0"/>
                        </a:rPr>
                        <a:t>333.983,1</a:t>
                      </a:r>
                    </a:p>
                  </a:txBody>
                  <a:tcPr marL="9300" marR="9300" marT="9300" marB="0" anchor="ctr">
                    <a:solidFill>
                      <a:schemeClr val="bg1"/>
                    </a:solidFill>
                  </a:tcPr>
                </a:tc>
                <a:tc>
                  <a:txBody>
                    <a:bodyPr/>
                    <a:lstStyle/>
                    <a:p>
                      <a:pPr algn="ctr" fontAlgn="ctr"/>
                      <a:r>
                        <a:rPr lang="es-ES" sz="1600" b="1" i="0" u="none" strike="noStrike" dirty="0">
                          <a:solidFill>
                            <a:srgbClr val="000000"/>
                          </a:solidFill>
                          <a:effectLst/>
                          <a:latin typeface="Calibri" panose="020F0502020204030204" pitchFamily="34" charset="0"/>
                        </a:rPr>
                        <a:t>44,2</a:t>
                      </a:r>
                    </a:p>
                  </a:txBody>
                  <a:tcPr marL="9300" marR="9300" marT="9300" marB="0" anchor="ctr">
                    <a:solidFill>
                      <a:schemeClr val="bg1"/>
                    </a:solidFill>
                  </a:tcPr>
                </a:tc>
                <a:extLst>
                  <a:ext uri="{0D108BD9-81ED-4DB2-BD59-A6C34878D82A}">
                    <a16:rowId xmlns:a16="http://schemas.microsoft.com/office/drawing/2014/main" val="3704586030"/>
                  </a:ext>
                </a:extLst>
              </a:tr>
              <a:tr h="807866">
                <a:tc>
                  <a:txBody>
                    <a:bodyPr/>
                    <a:lstStyle/>
                    <a:p>
                      <a:pPr algn="ctr" fontAlgn="t"/>
                      <a:r>
                        <a:rPr lang="es-ES" sz="1800" b="1" i="0" u="none" strike="noStrike" dirty="0">
                          <a:solidFill>
                            <a:srgbClr val="000000"/>
                          </a:solidFill>
                          <a:effectLst/>
                          <a:latin typeface="Calibri" panose="020F0502020204030204" pitchFamily="34" charset="0"/>
                        </a:rPr>
                        <a:t>COSTO VENTAS Y OPERACIÓN</a:t>
                      </a:r>
                    </a:p>
                  </a:txBody>
                  <a:tcPr marL="9300" marR="9300" marT="9300" marB="0" anchor="ctr">
                    <a:solidFill>
                      <a:schemeClr val="bg1"/>
                    </a:solidFill>
                  </a:tcPr>
                </a:tc>
                <a:tc>
                  <a:txBody>
                    <a:bodyPr/>
                    <a:lstStyle/>
                    <a:p>
                      <a:pPr algn="ctr" fontAlgn="ctr"/>
                      <a:r>
                        <a:rPr lang="es-ES" sz="1600" b="1" i="0" u="none" strike="noStrike" dirty="0">
                          <a:solidFill>
                            <a:srgbClr val="000000"/>
                          </a:solidFill>
                          <a:effectLst/>
                          <a:latin typeface="Calibri" panose="020F0502020204030204" pitchFamily="34" charset="0"/>
                        </a:rPr>
                        <a:t>64.388,1</a:t>
                      </a:r>
                    </a:p>
                  </a:txBody>
                  <a:tcPr marL="9300" marR="9300" marT="9300" marB="0" anchor="ctr">
                    <a:solidFill>
                      <a:schemeClr val="bg1"/>
                    </a:solidFill>
                  </a:tcPr>
                </a:tc>
                <a:tc>
                  <a:txBody>
                    <a:bodyPr/>
                    <a:lstStyle/>
                    <a:p>
                      <a:pPr algn="ctr" fontAlgn="ctr"/>
                      <a:r>
                        <a:rPr lang="es-ES" sz="1600" b="1" i="0" u="none" strike="noStrike" dirty="0">
                          <a:solidFill>
                            <a:srgbClr val="000000"/>
                          </a:solidFill>
                          <a:effectLst/>
                          <a:latin typeface="Calibri" panose="020F0502020204030204" pitchFamily="34" charset="0"/>
                        </a:rPr>
                        <a:t>31.740,3</a:t>
                      </a:r>
                    </a:p>
                  </a:txBody>
                  <a:tcPr marL="9300" marR="9300" marT="9300" marB="0" anchor="ctr">
                    <a:solidFill>
                      <a:schemeClr val="bg1"/>
                    </a:solidFill>
                  </a:tcPr>
                </a:tc>
                <a:tc>
                  <a:txBody>
                    <a:bodyPr/>
                    <a:lstStyle/>
                    <a:p>
                      <a:pPr algn="ctr" fontAlgn="ctr"/>
                      <a:r>
                        <a:rPr lang="es-ES" sz="1600" b="1" i="0" u="none" strike="noStrike" dirty="0">
                          <a:solidFill>
                            <a:srgbClr val="000000"/>
                          </a:solidFill>
                          <a:effectLst/>
                          <a:latin typeface="Calibri" panose="020F0502020204030204" pitchFamily="34" charset="0"/>
                        </a:rPr>
                        <a:t>0,0</a:t>
                      </a:r>
                    </a:p>
                  </a:txBody>
                  <a:tcPr marL="9300" marR="9300" marT="9300" marB="0" anchor="ctr">
                    <a:solidFill>
                      <a:schemeClr val="bg1"/>
                    </a:solidFill>
                  </a:tcPr>
                </a:tc>
                <a:tc>
                  <a:txBody>
                    <a:bodyPr/>
                    <a:lstStyle/>
                    <a:p>
                      <a:pPr algn="ctr" fontAlgn="ctr"/>
                      <a:r>
                        <a:rPr lang="es-ES" sz="1600" b="1" i="0" u="none" strike="noStrike" dirty="0">
                          <a:solidFill>
                            <a:srgbClr val="000000"/>
                          </a:solidFill>
                          <a:effectLst/>
                          <a:latin typeface="Calibri" panose="020F0502020204030204" pitchFamily="34" charset="0"/>
                        </a:rPr>
                        <a:t>2.258,6</a:t>
                      </a:r>
                    </a:p>
                  </a:txBody>
                  <a:tcPr marL="9300" marR="9300" marT="9300" marB="0" anchor="ctr">
                    <a:solidFill>
                      <a:schemeClr val="bg1"/>
                    </a:solidFill>
                  </a:tcPr>
                </a:tc>
                <a:tc>
                  <a:txBody>
                    <a:bodyPr/>
                    <a:lstStyle/>
                    <a:p>
                      <a:pPr algn="ctr" fontAlgn="t"/>
                      <a:r>
                        <a:rPr lang="es-ES" sz="1600" b="1" i="0" u="none" strike="noStrike" dirty="0">
                          <a:solidFill>
                            <a:srgbClr val="000000"/>
                          </a:solidFill>
                          <a:effectLst/>
                          <a:latin typeface="Calibri" panose="020F0502020204030204" pitchFamily="34" charset="0"/>
                        </a:rPr>
                        <a:t>98.386,9</a:t>
                      </a:r>
                    </a:p>
                  </a:txBody>
                  <a:tcPr marL="9300" marR="9300" marT="9300" marB="0" anchor="ctr">
                    <a:solidFill>
                      <a:schemeClr val="bg1"/>
                    </a:solidFill>
                  </a:tcPr>
                </a:tc>
                <a:tc>
                  <a:txBody>
                    <a:bodyPr/>
                    <a:lstStyle/>
                    <a:p>
                      <a:pPr algn="ctr" fontAlgn="ctr"/>
                      <a:r>
                        <a:rPr lang="es-ES" sz="1600" b="1" i="0" u="none" strike="noStrike" dirty="0">
                          <a:solidFill>
                            <a:srgbClr val="000000"/>
                          </a:solidFill>
                          <a:effectLst/>
                          <a:latin typeface="Calibri" panose="020F0502020204030204" pitchFamily="34" charset="0"/>
                        </a:rPr>
                        <a:t>             1.664,9</a:t>
                      </a:r>
                    </a:p>
                  </a:txBody>
                  <a:tcPr marL="9300" marR="9300" marT="9300" marB="0" anchor="ctr">
                    <a:solidFill>
                      <a:schemeClr val="bg1"/>
                    </a:solidFill>
                  </a:tcPr>
                </a:tc>
                <a:tc>
                  <a:txBody>
                    <a:bodyPr/>
                    <a:lstStyle/>
                    <a:p>
                      <a:pPr algn="ctr" fontAlgn="ctr"/>
                      <a:r>
                        <a:rPr lang="es-ES" sz="1600" b="1" i="0" u="none" strike="noStrike" dirty="0">
                          <a:solidFill>
                            <a:srgbClr val="000000"/>
                          </a:solidFill>
                          <a:effectLst/>
                          <a:latin typeface="Calibri" panose="020F0502020204030204" pitchFamily="34" charset="0"/>
                        </a:rPr>
                        <a:t>96.722,0</a:t>
                      </a:r>
                    </a:p>
                  </a:txBody>
                  <a:tcPr marL="9300" marR="9300" marT="9300" marB="0" anchor="ctr">
                    <a:solidFill>
                      <a:schemeClr val="bg1"/>
                    </a:solidFill>
                  </a:tcPr>
                </a:tc>
                <a:tc>
                  <a:txBody>
                    <a:bodyPr/>
                    <a:lstStyle/>
                    <a:p>
                      <a:pPr algn="ctr" fontAlgn="ctr"/>
                      <a:r>
                        <a:rPr lang="es-ES" sz="1600" b="1" i="0" u="none" strike="noStrike" dirty="0">
                          <a:solidFill>
                            <a:srgbClr val="000000"/>
                          </a:solidFill>
                          <a:effectLst/>
                          <a:latin typeface="Calibri" panose="020F0502020204030204" pitchFamily="34" charset="0"/>
                        </a:rPr>
                        <a:t>12,8</a:t>
                      </a:r>
                    </a:p>
                  </a:txBody>
                  <a:tcPr marL="9300" marR="9300" marT="9300" marB="0" anchor="ctr">
                    <a:solidFill>
                      <a:schemeClr val="bg1"/>
                    </a:solidFill>
                  </a:tcPr>
                </a:tc>
                <a:extLst>
                  <a:ext uri="{0D108BD9-81ED-4DB2-BD59-A6C34878D82A}">
                    <a16:rowId xmlns:a16="http://schemas.microsoft.com/office/drawing/2014/main" val="1714561677"/>
                  </a:ext>
                </a:extLst>
              </a:tr>
              <a:tr h="603774">
                <a:tc>
                  <a:txBody>
                    <a:bodyPr/>
                    <a:lstStyle/>
                    <a:p>
                      <a:pPr algn="ctr" fontAlgn="t"/>
                      <a:r>
                        <a:rPr lang="es-ES" sz="1700" b="1" i="0" u="none" strike="noStrike" dirty="0">
                          <a:solidFill>
                            <a:srgbClr val="000000"/>
                          </a:solidFill>
                          <a:effectLst/>
                          <a:latin typeface="Calibri" panose="020F0502020204030204" pitchFamily="34" charset="0"/>
                        </a:rPr>
                        <a:t>RESULTADOS</a:t>
                      </a:r>
                    </a:p>
                  </a:txBody>
                  <a:tcPr marL="9300" marR="9300" marT="9300" marB="0" anchor="ctr">
                    <a:solidFill>
                      <a:schemeClr val="bg1"/>
                    </a:solidFill>
                  </a:tcPr>
                </a:tc>
                <a:tc>
                  <a:txBody>
                    <a:bodyPr/>
                    <a:lstStyle/>
                    <a:p>
                      <a:pPr algn="ctr" fontAlgn="ctr"/>
                      <a:r>
                        <a:rPr lang="es-ES" sz="1500" b="1" i="0" u="none" strike="noStrike" dirty="0">
                          <a:solidFill>
                            <a:srgbClr val="000000"/>
                          </a:solidFill>
                          <a:effectLst/>
                          <a:latin typeface="Calibri" panose="020F0502020204030204" pitchFamily="34" charset="0"/>
                        </a:rPr>
                        <a:t>(53.203,0)</a:t>
                      </a:r>
                    </a:p>
                  </a:txBody>
                  <a:tcPr marL="9300" marR="9300" marT="9300" marB="0" anchor="ctr">
                    <a:solidFill>
                      <a:schemeClr val="bg1"/>
                    </a:solidFill>
                  </a:tcPr>
                </a:tc>
                <a:tc>
                  <a:txBody>
                    <a:bodyPr/>
                    <a:lstStyle/>
                    <a:p>
                      <a:pPr algn="ctr" fontAlgn="ctr"/>
                      <a:r>
                        <a:rPr lang="es-ES" sz="1500" b="1" i="0" u="none" strike="noStrike" dirty="0">
                          <a:solidFill>
                            <a:srgbClr val="000000"/>
                          </a:solidFill>
                          <a:effectLst/>
                          <a:latin typeface="Calibri" panose="020F0502020204030204" pitchFamily="34" charset="0"/>
                        </a:rPr>
                        <a:t>12.647,6</a:t>
                      </a:r>
                    </a:p>
                  </a:txBody>
                  <a:tcPr marL="9300" marR="9300" marT="9300" marB="0" anchor="ctr">
                    <a:solidFill>
                      <a:schemeClr val="bg1"/>
                    </a:solidFill>
                  </a:tcPr>
                </a:tc>
                <a:tc>
                  <a:txBody>
                    <a:bodyPr/>
                    <a:lstStyle/>
                    <a:p>
                      <a:pPr algn="ctr" fontAlgn="ctr"/>
                      <a:r>
                        <a:rPr lang="es-ES" sz="1500" b="1" i="0" u="none" strike="noStrike" dirty="0">
                          <a:solidFill>
                            <a:srgbClr val="000000"/>
                          </a:solidFill>
                          <a:effectLst/>
                          <a:latin typeface="Calibri" panose="020F0502020204030204" pitchFamily="34" charset="0"/>
                        </a:rPr>
                        <a:t>4.009,4</a:t>
                      </a:r>
                    </a:p>
                  </a:txBody>
                  <a:tcPr marL="9300" marR="9300" marT="9300" marB="0" anchor="ctr">
                    <a:solidFill>
                      <a:schemeClr val="bg1"/>
                    </a:solidFill>
                  </a:tcPr>
                </a:tc>
                <a:tc>
                  <a:txBody>
                    <a:bodyPr/>
                    <a:lstStyle/>
                    <a:p>
                      <a:pPr algn="ctr" fontAlgn="ctr"/>
                      <a:r>
                        <a:rPr lang="es-ES" sz="1500" b="1" i="0" u="none" strike="noStrike" dirty="0">
                          <a:solidFill>
                            <a:srgbClr val="000000"/>
                          </a:solidFill>
                          <a:effectLst/>
                          <a:latin typeface="Calibri" panose="020F0502020204030204" pitchFamily="34" charset="0"/>
                        </a:rPr>
                        <a:t>(395,0)</a:t>
                      </a:r>
                    </a:p>
                  </a:txBody>
                  <a:tcPr marL="9300" marR="9300" marT="9300" marB="0" anchor="ctr">
                    <a:solidFill>
                      <a:schemeClr val="bg1"/>
                    </a:solidFill>
                  </a:tcPr>
                </a:tc>
                <a:tc>
                  <a:txBody>
                    <a:bodyPr/>
                    <a:lstStyle/>
                    <a:p>
                      <a:pPr algn="ctr" fontAlgn="ctr"/>
                      <a:r>
                        <a:rPr lang="es-ES" sz="1500" b="1" i="0" u="none" strike="noStrike" dirty="0">
                          <a:solidFill>
                            <a:srgbClr val="000000"/>
                          </a:solidFill>
                          <a:effectLst/>
                          <a:latin typeface="Calibri" panose="020F0502020204030204" pitchFamily="34" charset="0"/>
                        </a:rPr>
                        <a:t>(36.941,0)</a:t>
                      </a:r>
                    </a:p>
                  </a:txBody>
                  <a:tcPr marL="9300" marR="9300" marT="9300" marB="0" anchor="ctr">
                    <a:solidFill>
                      <a:schemeClr val="bg1"/>
                    </a:solidFill>
                  </a:tcPr>
                </a:tc>
                <a:tc>
                  <a:txBody>
                    <a:bodyPr/>
                    <a:lstStyle/>
                    <a:p>
                      <a:pPr algn="ctr" fontAlgn="ctr"/>
                      <a:r>
                        <a:rPr lang="es-ES" sz="1500" b="1" i="0" u="none" strike="noStrike" dirty="0">
                          <a:solidFill>
                            <a:srgbClr val="000000"/>
                          </a:solidFill>
                          <a:effectLst/>
                          <a:latin typeface="Calibri" panose="020F0502020204030204" pitchFamily="34" charset="0"/>
                        </a:rPr>
                        <a:t>(220,3)</a:t>
                      </a:r>
                    </a:p>
                  </a:txBody>
                  <a:tcPr marL="9300" marR="9300" marT="9300" marB="0" anchor="ctr">
                    <a:solidFill>
                      <a:schemeClr val="bg1"/>
                    </a:solidFill>
                  </a:tcPr>
                </a:tc>
                <a:tc>
                  <a:txBody>
                    <a:bodyPr/>
                    <a:lstStyle/>
                    <a:p>
                      <a:pPr algn="ctr" fontAlgn="ctr"/>
                      <a:r>
                        <a:rPr lang="es-ES" sz="1500" b="1" i="0" u="none" strike="noStrike" dirty="0">
                          <a:solidFill>
                            <a:srgbClr val="000000"/>
                          </a:solidFill>
                          <a:effectLst/>
                          <a:latin typeface="Calibri" panose="020F0502020204030204" pitchFamily="34" charset="0"/>
                        </a:rPr>
                        <a:t>(36.720,8)</a:t>
                      </a:r>
                    </a:p>
                  </a:txBody>
                  <a:tcPr marL="9300" marR="9300" marT="9300" marB="0" anchor="ctr">
                    <a:solidFill>
                      <a:schemeClr val="bg1"/>
                    </a:solidFill>
                  </a:tcPr>
                </a:tc>
                <a:tc>
                  <a:txBody>
                    <a:bodyPr/>
                    <a:lstStyle/>
                    <a:p>
                      <a:pPr algn="ctr" fontAlgn="ctr"/>
                      <a:r>
                        <a:rPr lang="es-ES" sz="1500" b="1" i="0" u="none" strike="noStrike" dirty="0">
                          <a:solidFill>
                            <a:srgbClr val="000000"/>
                          </a:solidFill>
                          <a:effectLst/>
                          <a:latin typeface="Calibri" panose="020F0502020204030204" pitchFamily="34" charset="0"/>
                        </a:rPr>
                        <a:t>(4,9)</a:t>
                      </a:r>
                    </a:p>
                  </a:txBody>
                  <a:tcPr marL="9300" marR="9300" marT="9300" marB="0" anchor="ctr">
                    <a:solidFill>
                      <a:schemeClr val="bg1"/>
                    </a:solidFill>
                  </a:tcPr>
                </a:tc>
                <a:extLst>
                  <a:ext uri="{0D108BD9-81ED-4DB2-BD59-A6C34878D82A}">
                    <a16:rowId xmlns:a16="http://schemas.microsoft.com/office/drawing/2014/main" val="601474296"/>
                  </a:ext>
                </a:extLst>
              </a:tr>
              <a:tr h="444672">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b">
                    <a:gradFill>
                      <a:gsLst>
                        <a:gs pos="73000">
                          <a:schemeClr val="bg1"/>
                        </a:gs>
                        <a:gs pos="0">
                          <a:srgbClr val="92D050"/>
                        </a:gs>
                        <a:gs pos="100000">
                          <a:schemeClr val="bg1"/>
                        </a:gs>
                      </a:gsLst>
                      <a:lin ang="5400000" scaled="0"/>
                    </a:gradFill>
                  </a:tcPr>
                </a:tc>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b">
                    <a:gradFill>
                      <a:gsLst>
                        <a:gs pos="73000">
                          <a:schemeClr val="bg1"/>
                        </a:gs>
                        <a:gs pos="0">
                          <a:srgbClr val="92D050"/>
                        </a:gs>
                        <a:gs pos="100000">
                          <a:schemeClr val="bg1"/>
                        </a:gs>
                      </a:gsLst>
                      <a:lin ang="5400000" scaled="0"/>
                    </a:gradFill>
                  </a:tcPr>
                </a:tc>
                <a:tc>
                  <a:txBody>
                    <a:bodyPr/>
                    <a:lstStyle/>
                    <a:p>
                      <a:pPr algn="l" fontAlgn="b"/>
                      <a:endParaRPr lang="es-ES" sz="1600" b="1" i="0" u="none" strike="noStrike" dirty="0">
                        <a:solidFill>
                          <a:srgbClr val="000000"/>
                        </a:solidFill>
                        <a:effectLst/>
                        <a:latin typeface="+mn-lt"/>
                      </a:endParaRPr>
                    </a:p>
                  </a:txBody>
                  <a:tcPr marL="7038" marR="7038" marT="7038" marB="0" anchor="b">
                    <a:gradFill>
                      <a:gsLst>
                        <a:gs pos="73000">
                          <a:schemeClr val="bg1"/>
                        </a:gs>
                        <a:gs pos="0">
                          <a:srgbClr val="92D050"/>
                        </a:gs>
                        <a:gs pos="100000">
                          <a:schemeClr val="bg1"/>
                        </a:gs>
                      </a:gsLst>
                      <a:lin ang="5400000" scaled="0"/>
                    </a:gradFill>
                  </a:tcPr>
                </a:tc>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b">
                    <a:gradFill>
                      <a:gsLst>
                        <a:gs pos="73000">
                          <a:schemeClr val="bg1"/>
                        </a:gs>
                        <a:gs pos="0">
                          <a:srgbClr val="92D050"/>
                        </a:gs>
                        <a:gs pos="100000">
                          <a:schemeClr val="bg1"/>
                        </a:gs>
                      </a:gsLst>
                      <a:lin ang="5400000" scaled="0"/>
                    </a:gradFill>
                  </a:tcPr>
                </a:tc>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b">
                    <a:gradFill>
                      <a:gsLst>
                        <a:gs pos="73000">
                          <a:schemeClr val="bg1"/>
                        </a:gs>
                        <a:gs pos="0">
                          <a:srgbClr val="92D050"/>
                        </a:gs>
                        <a:gs pos="100000">
                          <a:schemeClr val="bg1"/>
                        </a:gs>
                      </a:gsLst>
                      <a:lin ang="5400000" scaled="0"/>
                    </a:gradFill>
                  </a:tcPr>
                </a:tc>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b">
                    <a:gradFill>
                      <a:gsLst>
                        <a:gs pos="73000">
                          <a:schemeClr val="bg1"/>
                        </a:gs>
                        <a:gs pos="0">
                          <a:srgbClr val="92D050"/>
                        </a:gs>
                        <a:gs pos="100000">
                          <a:schemeClr val="bg1"/>
                        </a:gs>
                      </a:gsLst>
                      <a:lin ang="5400000" scaled="0"/>
                    </a:gradFill>
                  </a:tcPr>
                </a:tc>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b">
                    <a:gradFill>
                      <a:gsLst>
                        <a:gs pos="73000">
                          <a:schemeClr val="bg1"/>
                        </a:gs>
                        <a:gs pos="0">
                          <a:srgbClr val="92D050"/>
                        </a:gs>
                        <a:gs pos="100000">
                          <a:schemeClr val="bg1"/>
                        </a:gs>
                      </a:gsLst>
                      <a:lin ang="5400000" scaled="0"/>
                    </a:gradFill>
                  </a:tcPr>
                </a:tc>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b">
                    <a:gradFill>
                      <a:gsLst>
                        <a:gs pos="73000">
                          <a:schemeClr val="bg1"/>
                        </a:gs>
                        <a:gs pos="0">
                          <a:srgbClr val="92D050"/>
                        </a:gs>
                        <a:gs pos="100000">
                          <a:schemeClr val="bg1"/>
                        </a:gs>
                      </a:gsLst>
                      <a:lin ang="5400000" scaled="0"/>
                    </a:gradFill>
                  </a:tcPr>
                </a:tc>
                <a:tc>
                  <a:txBody>
                    <a:bodyPr/>
                    <a:lstStyle/>
                    <a:p>
                      <a:pPr algn="l" fontAlgn="b"/>
                      <a:r>
                        <a:rPr lang="es-ES" sz="1600" b="1" u="none" strike="noStrike" dirty="0">
                          <a:effectLst/>
                          <a:latin typeface="+mn-lt"/>
                        </a:rPr>
                        <a:t> </a:t>
                      </a:r>
                      <a:endParaRPr lang="es-ES" sz="1600" b="1" i="0" u="none" strike="noStrike" dirty="0">
                        <a:solidFill>
                          <a:srgbClr val="000000"/>
                        </a:solidFill>
                        <a:effectLst/>
                        <a:latin typeface="+mn-lt"/>
                      </a:endParaRPr>
                    </a:p>
                  </a:txBody>
                  <a:tcPr marL="7038" marR="7038" marT="7038" marB="0" anchor="b">
                    <a:gradFill>
                      <a:gsLst>
                        <a:gs pos="73000">
                          <a:schemeClr val="bg1"/>
                        </a:gs>
                        <a:gs pos="0">
                          <a:srgbClr val="92D050"/>
                        </a:gs>
                        <a:gs pos="100000">
                          <a:schemeClr val="bg1"/>
                        </a:gs>
                      </a:gsLst>
                      <a:lin ang="5400000" scaled="0"/>
                    </a:gradFill>
                  </a:tcPr>
                </a:tc>
                <a:extLst>
                  <a:ext uri="{0D108BD9-81ED-4DB2-BD59-A6C34878D82A}">
                    <a16:rowId xmlns:a16="http://schemas.microsoft.com/office/drawing/2014/main" val="4081823272"/>
                  </a:ext>
                </a:extLst>
              </a:tr>
            </a:tbl>
          </a:graphicData>
        </a:graphic>
      </p:graphicFrame>
      <p:sp>
        <p:nvSpPr>
          <p:cNvPr id="4" name="3 Título"/>
          <p:cNvSpPr>
            <a:spLocks noGrp="1"/>
          </p:cNvSpPr>
          <p:nvPr>
            <p:ph type="ctrTitle"/>
          </p:nvPr>
        </p:nvSpPr>
        <p:spPr>
          <a:xfrm>
            <a:off x="0" y="-94828"/>
            <a:ext cx="9144000" cy="1079569"/>
          </a:xfrm>
        </p:spPr>
        <p:txBody>
          <a:bodyPr/>
          <a:lstStyle/>
          <a:p>
            <a:pPr algn="ctr"/>
            <a:r>
              <a:rPr lang="es-CO" sz="3600" dirty="0"/>
              <a:t>ESTADO ACTIVIDAD ECONÓMICA CONSOLIDADO NIVEL NACIONAL - 2015</a:t>
            </a:r>
          </a:p>
        </p:txBody>
      </p:sp>
    </p:spTree>
    <p:extLst>
      <p:ext uri="{BB962C8B-B14F-4D97-AF65-F5344CB8AC3E}">
        <p14:creationId xmlns:p14="http://schemas.microsoft.com/office/powerpoint/2010/main" val="1913470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150218" y="-22820"/>
            <a:ext cx="8993782" cy="1079569"/>
          </a:xfrm>
        </p:spPr>
        <p:txBody>
          <a:bodyPr/>
          <a:lstStyle/>
          <a:p>
            <a:pPr algn="ctr"/>
            <a:r>
              <a:rPr lang="es-CO" dirty="0"/>
              <a:t>BALANCE GENERAL CONSOLIDADO </a:t>
            </a:r>
            <a:br>
              <a:rPr lang="es-CO" dirty="0"/>
            </a:br>
            <a:r>
              <a:rPr lang="es-CO" dirty="0"/>
              <a:t>SECTOR PÚBLICO -2015</a:t>
            </a:r>
          </a:p>
        </p:txBody>
      </p:sp>
      <p:pic>
        <p:nvPicPr>
          <p:cNvPr id="4" name="Imagen 3"/>
          <p:cNvPicPr/>
          <p:nvPr/>
        </p:nvPicPr>
        <p:blipFill>
          <a:blip r:embed="rId3">
            <a:extLst>
              <a:ext uri="{28A0092B-C50C-407E-A947-70E740481C1C}">
                <a14:useLocalDpi xmlns:a14="http://schemas.microsoft.com/office/drawing/2010/main"/>
              </a:ext>
            </a:extLst>
          </a:blip>
          <a:srcRect/>
          <a:stretch>
            <a:fillRect/>
          </a:stretch>
        </p:blipFill>
        <p:spPr bwMode="auto">
          <a:xfrm>
            <a:off x="-36512" y="1056749"/>
            <a:ext cx="9180512" cy="4609063"/>
          </a:xfrm>
          <a:prstGeom prst="rect">
            <a:avLst/>
          </a:prstGeom>
          <a:noFill/>
          <a:ln>
            <a:solidFill>
              <a:schemeClr val="tx1"/>
            </a:solidFill>
          </a:ln>
        </p:spPr>
      </p:pic>
    </p:spTree>
    <p:extLst>
      <p:ext uri="{BB962C8B-B14F-4D97-AF65-F5344CB8AC3E}">
        <p14:creationId xmlns:p14="http://schemas.microsoft.com/office/powerpoint/2010/main" val="110305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51520" y="-166836"/>
            <a:ext cx="8784976" cy="1261884"/>
          </a:xfrm>
          <a:prstGeom prst="rect">
            <a:avLst/>
          </a:prstGeom>
        </p:spPr>
        <p:txBody>
          <a:bodyPr wrap="square">
            <a:spAutoFit/>
          </a:bodyPr>
          <a:lstStyle/>
          <a:p>
            <a:r>
              <a:rPr lang="es-CO" sz="4000" dirty="0">
                <a:solidFill>
                  <a:schemeClr val="bg1"/>
                </a:solidFill>
                <a:latin typeface="+mn-lt"/>
              </a:rPr>
              <a:t>          </a:t>
            </a:r>
            <a:r>
              <a:rPr lang="es-CO" sz="3600" b="1" dirty="0">
                <a:solidFill>
                  <a:schemeClr val="bg1"/>
                </a:solidFill>
                <a:latin typeface="+mn-lt"/>
              </a:rPr>
              <a:t>ESTADO ACTIVIDAD ECONÓMICA </a:t>
            </a:r>
          </a:p>
          <a:p>
            <a:pPr algn="ctr"/>
            <a:r>
              <a:rPr lang="es-CO" sz="3600" b="1" dirty="0">
                <a:solidFill>
                  <a:schemeClr val="bg1"/>
                </a:solidFill>
                <a:latin typeface="+mn-lt"/>
              </a:rPr>
              <a:t>SECTOR PÚBLICO - 2015</a:t>
            </a:r>
          </a:p>
        </p:txBody>
      </p:sp>
      <p:pic>
        <p:nvPicPr>
          <p:cNvPr id="3" name="Imagen 2"/>
          <p:cNvPicPr/>
          <p:nvPr/>
        </p:nvPicPr>
        <p:blipFill>
          <a:blip r:embed="rId3">
            <a:extLst>
              <a:ext uri="{28A0092B-C50C-407E-A947-70E740481C1C}">
                <a14:useLocalDpi xmlns:a14="http://schemas.microsoft.com/office/drawing/2010/main"/>
              </a:ext>
            </a:extLst>
          </a:blip>
          <a:srcRect/>
          <a:stretch>
            <a:fillRect/>
          </a:stretch>
        </p:blipFill>
        <p:spPr bwMode="auto">
          <a:xfrm>
            <a:off x="35496" y="1028802"/>
            <a:ext cx="9001000" cy="4637010"/>
          </a:xfrm>
          <a:prstGeom prst="rect">
            <a:avLst/>
          </a:prstGeom>
          <a:noFill/>
          <a:ln>
            <a:solidFill>
              <a:schemeClr val="tx1"/>
            </a:solidFill>
          </a:ln>
        </p:spPr>
      </p:pic>
    </p:spTree>
    <p:extLst>
      <p:ext uri="{BB962C8B-B14F-4D97-AF65-F5344CB8AC3E}">
        <p14:creationId xmlns:p14="http://schemas.microsoft.com/office/powerpoint/2010/main" val="1366694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36512" y="-94828"/>
            <a:ext cx="9217024" cy="1089677"/>
          </a:xfrm>
        </p:spPr>
        <p:txBody>
          <a:bodyPr/>
          <a:lstStyle/>
          <a:p>
            <a:pPr algn="ctr"/>
            <a:r>
              <a:rPr lang="es-ES" sz="2800" dirty="0">
                <a:latin typeface="Calibri" panose="020F0502020204030204" pitchFamily="34" charset="0"/>
                <a:ea typeface="Verdana" panose="020B0604030504040204" pitchFamily="34" charset="0"/>
                <a:cs typeface="Calibri" panose="020F0502020204030204" pitchFamily="34" charset="0"/>
              </a:rPr>
              <a:t>CONTROL INTERNO CONTABLE  </a:t>
            </a:r>
            <a:r>
              <a:rPr lang="es-ES" sz="2800" dirty="0">
                <a:latin typeface="Verdana" panose="020B0604030504040204" pitchFamily="34" charset="0"/>
                <a:ea typeface="Verdana" panose="020B0604030504040204" pitchFamily="34" charset="0"/>
                <a:cs typeface="Verdana" panose="020B0604030504040204" pitchFamily="34" charset="0"/>
              </a:rPr>
              <a:t>2015</a:t>
            </a:r>
          </a:p>
        </p:txBody>
      </p:sp>
      <p:pic>
        <p:nvPicPr>
          <p:cNvPr id="13314" name="Imagen 4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04" y="1129308"/>
            <a:ext cx="4392488" cy="44644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313" name="Imagen 5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94612" y="1129308"/>
            <a:ext cx="4513891" cy="45365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087934" y="91841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4" name="Rectangle 4"/>
          <p:cNvSpPr>
            <a:spLocks noChangeArrowheads="1"/>
          </p:cNvSpPr>
          <p:nvPr/>
        </p:nvSpPr>
        <p:spPr bwMode="auto">
          <a:xfrm>
            <a:off x="0" y="-348020"/>
            <a:ext cx="91440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S" altLang="es-ES" sz="1800" b="1" i="0" u="none" strike="noStrike" cap="none" normalizeH="0" baseline="0" dirty="0">
              <a:ln>
                <a:noFill/>
              </a:ln>
              <a:solidFill>
                <a:schemeClr val="tx1"/>
              </a:solidFill>
              <a:effectLst/>
              <a:latin typeface="+mn-l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br>
              <a:rPr kumimoji="0" lang="es-ES" altLang="es-ES" sz="1800" b="1" i="0" u="none" strike="noStrike" cap="none" normalizeH="0" baseline="0" dirty="0">
                <a:ln>
                  <a:noFill/>
                </a:ln>
                <a:solidFill>
                  <a:schemeClr val="tx1"/>
                </a:solidFill>
                <a:effectLst/>
                <a:latin typeface="+mn-lt"/>
                <a:ea typeface="Times New Roman" panose="02020603050405020304" pitchFamily="18" charset="0"/>
              </a:rPr>
            </a:br>
            <a:r>
              <a:rPr kumimoji="0" lang="es-ES" altLang="es-ES" sz="2600" b="1" i="0" u="none" strike="noStrike" cap="none" normalizeH="0" baseline="0" dirty="0">
                <a:ln>
                  <a:noFill/>
                </a:ln>
                <a:solidFill>
                  <a:schemeClr val="bg1"/>
                </a:solidFill>
                <a:effectLst/>
                <a:latin typeface="+mn-lt"/>
                <a:ea typeface="Verdana" panose="020B0604030504040204" pitchFamily="34" charset="0"/>
                <a:cs typeface="Verdana" panose="020B0604030504040204" pitchFamily="34" charset="0"/>
              </a:rPr>
              <a:t>Entidades Reportantes - Omisas del Nivel Nacional y Territorial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2800" b="1" i="0" u="none" strike="noStrike" cap="none" normalizeH="0" baseline="0" dirty="0">
                <a:ln>
                  <a:noFill/>
                </a:ln>
                <a:solidFill>
                  <a:schemeClr val="bg1"/>
                </a:solidFill>
                <a:effectLst/>
                <a:latin typeface="+mn-lt"/>
                <a:ea typeface="Verdana" panose="020B0604030504040204" pitchFamily="34" charset="0"/>
                <a:cs typeface="Verdana" panose="020B0604030504040204" pitchFamily="34" charset="0"/>
              </a:rPr>
              <a:t>2014 - 2015</a:t>
            </a:r>
            <a:endParaRPr kumimoji="0" lang="es-ES" altLang="es-ES" sz="2800" b="0" i="0" u="none" strike="noStrike" cap="none" normalizeH="0" baseline="0" dirty="0">
              <a:ln>
                <a:noFill/>
              </a:ln>
              <a:solidFill>
                <a:schemeClr val="bg1"/>
              </a:solidFill>
              <a:effectLst/>
              <a:latin typeface="+mn-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14655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0" y="121747"/>
            <a:ext cx="9036495" cy="1079569"/>
          </a:xfrm>
        </p:spPr>
        <p:txBody>
          <a:bodyPr/>
          <a:lstStyle/>
          <a:p>
            <a:pPr algn="ctr">
              <a:spcAft>
                <a:spcPts val="0"/>
              </a:spcAft>
            </a:pPr>
            <a:r>
              <a:rPr lang="es-ES" sz="2400" dirty="0">
                <a:latin typeface="Calibri" panose="020F0502020204030204" pitchFamily="34" charset="0"/>
                <a:ea typeface="Times New Roman" panose="02020603050405020304" pitchFamily="18" charset="0"/>
                <a:cs typeface="Arial" panose="020B0604020202020204" pitchFamily="34" charset="0"/>
              </a:rPr>
              <a:t>EVALUACIÓN DEL CONTROL INTERNO CONTABLE NIVEL NACIONAL POR ACTIVIDAD 2014 - 2015</a:t>
            </a:r>
            <a:br>
              <a:rPr lang="es-ES" sz="2400" dirty="0">
                <a:latin typeface="Times New Roman" panose="02020603050405020304" pitchFamily="18" charset="0"/>
                <a:ea typeface="Times New Roman" panose="02020603050405020304" pitchFamily="18" charset="0"/>
              </a:rPr>
            </a:br>
            <a:endParaRPr lang="es-ES" sz="2400" dirty="0">
              <a:latin typeface="Verdana" panose="020B0604030504040204" pitchFamily="34" charset="0"/>
              <a:ea typeface="Verdana" panose="020B0604030504040204" pitchFamily="34" charset="0"/>
              <a:cs typeface="Verdana" panose="020B0604030504040204" pitchFamily="34" charset="0"/>
            </a:endParaRPr>
          </a:p>
        </p:txBody>
      </p:sp>
      <p:pic>
        <p:nvPicPr>
          <p:cNvPr id="5" name="Imagen 4"/>
          <p:cNvPicPr/>
          <p:nvPr/>
        </p:nvPicPr>
        <p:blipFill rotWithShape="1">
          <a:blip r:embed="rId3" cstate="email">
            <a:extLst>
              <a:ext uri="{28A0092B-C50C-407E-A947-70E740481C1C}">
                <a14:useLocalDpi xmlns:a14="http://schemas.microsoft.com/office/drawing/2010/main"/>
              </a:ext>
            </a:extLst>
          </a:blip>
          <a:srcRect l="6463" t="16487" r="12585" b="8244"/>
          <a:stretch/>
        </p:blipFill>
        <p:spPr bwMode="auto">
          <a:xfrm>
            <a:off x="0" y="1057300"/>
            <a:ext cx="9144000" cy="386387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74363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0" y="0"/>
            <a:ext cx="9036495" cy="1176763"/>
          </a:xfrm>
        </p:spPr>
        <p:txBody>
          <a:bodyPr/>
          <a:lstStyle/>
          <a:p>
            <a:pPr algn="ctr"/>
            <a:r>
              <a:rPr lang="es-ES" sz="2800" dirty="0">
                <a:latin typeface="Calibri" panose="020F0502020204030204" pitchFamily="34" charset="0"/>
                <a:ea typeface="Times New Roman" panose="02020603050405020304" pitchFamily="18" charset="0"/>
                <a:cs typeface="Arial" panose="020B0604020202020204" pitchFamily="34" charset="0"/>
              </a:rPr>
              <a:t>EVALUACIÓN DEL CONTROL INTERNO CONTABLE DEL NIVEL TERRITORIAL POR ACTIVIDAD </a:t>
            </a:r>
            <a:r>
              <a:rPr lang="es-ES" sz="2600" dirty="0"/>
              <a:t>2014 – 2015</a:t>
            </a:r>
          </a:p>
        </p:txBody>
      </p:sp>
      <p:pic>
        <p:nvPicPr>
          <p:cNvPr id="5" name="Imagen 4"/>
          <p:cNvPicPr/>
          <p:nvPr/>
        </p:nvPicPr>
        <p:blipFill rotWithShape="1">
          <a:blip r:embed="rId3" cstate="email">
            <a:extLst>
              <a:ext uri="{28A0092B-C50C-407E-A947-70E740481C1C}">
                <a14:useLocalDpi xmlns:a14="http://schemas.microsoft.com/office/drawing/2010/main"/>
              </a:ext>
            </a:extLst>
          </a:blip>
          <a:srcRect l="6279" t="11467" r="13278"/>
          <a:stretch/>
        </p:blipFill>
        <p:spPr bwMode="auto">
          <a:xfrm>
            <a:off x="0" y="985293"/>
            <a:ext cx="9144000" cy="41044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76487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150218" y="49188"/>
            <a:ext cx="8742957" cy="1079569"/>
          </a:xfrm>
        </p:spPr>
        <p:txBody>
          <a:bodyPr/>
          <a:lstStyle/>
          <a:p>
            <a:pPr algn="ctr"/>
            <a:r>
              <a:rPr lang="es-ES" dirty="0"/>
              <a:t>COMISIÓN DE ESTADÍSTICAS DE FINANZAS PÚBLICAS</a:t>
            </a:r>
          </a:p>
        </p:txBody>
      </p:sp>
      <p:pic>
        <p:nvPicPr>
          <p:cNvPr id="2" name="Imagen 1"/>
          <p:cNvPicPr>
            <a:picLocks noChangeAspect="1"/>
          </p:cNvPicPr>
          <p:nvPr/>
        </p:nvPicPr>
        <p:blipFill>
          <a:blip r:embed="rId3"/>
          <a:stretch>
            <a:fillRect/>
          </a:stretch>
        </p:blipFill>
        <p:spPr>
          <a:xfrm>
            <a:off x="21196" y="1057300"/>
            <a:ext cx="9087308" cy="4559681"/>
          </a:xfrm>
          <a:prstGeom prst="rect">
            <a:avLst/>
          </a:prstGeom>
        </p:spPr>
      </p:pic>
    </p:spTree>
    <p:extLst>
      <p:ext uri="{BB962C8B-B14F-4D97-AF65-F5344CB8AC3E}">
        <p14:creationId xmlns:p14="http://schemas.microsoft.com/office/powerpoint/2010/main" val="2001306387"/>
      </p:ext>
    </p:extLst>
  </p:cSld>
  <p:clrMapOvr>
    <a:masterClrMapping/>
  </p:clrMapOvr>
  <p:transition spd="slow">
    <p:wheel spokes="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BACKUP 03 MARZO 2016\Desktop\20 año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1056" y="5017740"/>
            <a:ext cx="746125" cy="593725"/>
          </a:xfrm>
          <a:prstGeom prst="rect">
            <a:avLst/>
          </a:prstGeom>
          <a:noFill/>
          <a:extLst>
            <a:ext uri="{909E8E84-426E-40DD-AFC4-6F175D3DCCD1}">
              <a14:hiddenFill xmlns:a14="http://schemas.microsoft.com/office/drawing/2010/main">
                <a:solidFill>
                  <a:srgbClr val="FFFFFF"/>
                </a:solidFill>
              </a14:hiddenFill>
            </a:ext>
          </a:extLst>
        </p:spPr>
      </p:pic>
      <p:sp>
        <p:nvSpPr>
          <p:cNvPr id="15" name="14 Título"/>
          <p:cNvSpPr>
            <a:spLocks noGrp="1"/>
          </p:cNvSpPr>
          <p:nvPr>
            <p:ph type="ctrTitle"/>
          </p:nvPr>
        </p:nvSpPr>
        <p:spPr>
          <a:xfrm>
            <a:off x="887181" y="253211"/>
            <a:ext cx="7404861" cy="1020113"/>
          </a:xfrm>
        </p:spPr>
        <p:txBody>
          <a:bodyPr/>
          <a:lstStyle/>
          <a:p>
            <a:pPr algn="ctr"/>
            <a:r>
              <a:rPr lang="es-ES" sz="3600" dirty="0">
                <a:effectLst>
                  <a:outerShdw blurRad="38100" dist="38100" dir="2700000" algn="tl">
                    <a:srgbClr val="000000">
                      <a:alpha val="43137"/>
                    </a:srgbClr>
                  </a:outerShdw>
                </a:effectLst>
                <a:latin typeface="Calibri" pitchFamily="34" charset="0"/>
                <a:cs typeface="Arial" charset="0"/>
              </a:rPr>
              <a:t>RENDICIÓN DE CUENTAS DE LA CGN</a:t>
            </a:r>
            <a:endParaRPr lang="es-CO" sz="3600" dirty="0">
              <a:effectLst>
                <a:outerShdw blurRad="38100" dist="38100" dir="2700000" algn="tl">
                  <a:srgbClr val="000000">
                    <a:alpha val="43137"/>
                  </a:srgbClr>
                </a:outerShdw>
              </a:effectLst>
            </a:endParaRPr>
          </a:p>
        </p:txBody>
      </p:sp>
      <p:sp>
        <p:nvSpPr>
          <p:cNvPr id="4" name="3 Marcador de número de diapositiva"/>
          <p:cNvSpPr>
            <a:spLocks noGrp="1"/>
          </p:cNvSpPr>
          <p:nvPr>
            <p:ph type="sldNum" sz="quarter" idx="15"/>
          </p:nvPr>
        </p:nvSpPr>
        <p:spPr/>
        <p:txBody>
          <a:bodyPr/>
          <a:lstStyle/>
          <a:p>
            <a:pPr>
              <a:defRPr/>
            </a:pPr>
            <a:fld id="{BD78BF63-D6E5-49D8-99EB-4D36175B83F1}" type="slidenum">
              <a:rPr lang="es-ES_tradnl" smtClean="0"/>
              <a:pPr>
                <a:defRPr/>
              </a:pPr>
              <a:t>6</a:t>
            </a:fld>
            <a:endParaRPr lang="es-ES_tradnl" dirty="0"/>
          </a:p>
        </p:txBody>
      </p:sp>
      <p:grpSp>
        <p:nvGrpSpPr>
          <p:cNvPr id="5" name="Group 4"/>
          <p:cNvGrpSpPr/>
          <p:nvPr/>
        </p:nvGrpSpPr>
        <p:grpSpPr>
          <a:xfrm>
            <a:off x="4114438" y="1585576"/>
            <a:ext cx="4552444" cy="2092163"/>
            <a:chOff x="4114438" y="1585576"/>
            <a:chExt cx="4552444" cy="2092163"/>
          </a:xfrm>
        </p:grpSpPr>
        <p:pic>
          <p:nvPicPr>
            <p:cNvPr id="3074" name="Picture 2" descr="D:\BACKUP 03 MARZO 2016\Desktop\descarga.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869656">
              <a:off x="4114438" y="1585576"/>
              <a:ext cx="4552444" cy="20921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1 CuadroTexto"/>
            <p:cNvSpPr txBox="1"/>
            <p:nvPr/>
          </p:nvSpPr>
          <p:spPr>
            <a:xfrm rot="854476">
              <a:off x="4252330" y="2497925"/>
              <a:ext cx="3137337" cy="369332"/>
            </a:xfrm>
            <a:prstGeom prst="rect">
              <a:avLst/>
            </a:prstGeom>
            <a:noFill/>
          </p:spPr>
          <p:txBody>
            <a:bodyPr wrap="square" rtlCol="0">
              <a:spAutoFit/>
            </a:bodyPr>
            <a:lstStyle/>
            <a:p>
              <a:r>
                <a:rPr lang="es-CO" sz="1800" b="1" dirty="0"/>
                <a:t>de las cuentas públicas es… </a:t>
              </a:r>
            </a:p>
          </p:txBody>
        </p:sp>
      </p:grpSp>
      <p:sp>
        <p:nvSpPr>
          <p:cNvPr id="3" name="2 CuadroTexto"/>
          <p:cNvSpPr txBox="1"/>
          <p:nvPr/>
        </p:nvSpPr>
        <p:spPr>
          <a:xfrm>
            <a:off x="251520" y="3305805"/>
            <a:ext cx="8712968" cy="2323713"/>
          </a:xfrm>
          <a:prstGeom prst="rect">
            <a:avLst/>
          </a:prstGeom>
          <a:noFill/>
        </p:spPr>
        <p:txBody>
          <a:bodyPr wrap="square" rtlCol="0">
            <a:spAutoFit/>
          </a:bodyPr>
          <a:lstStyle/>
          <a:p>
            <a:r>
              <a:rPr lang="es-CO" sz="2400" b="1" dirty="0">
                <a:latin typeface="+mn-lt"/>
              </a:rPr>
              <a:t>                                    más que un valor…un beneficio en términos de:</a:t>
            </a:r>
          </a:p>
          <a:p>
            <a:pPr marL="342900" indent="-342900">
              <a:buFont typeface="Arial" panose="020B0604020202020204" pitchFamily="34" charset="0"/>
              <a:buChar char="•"/>
            </a:pPr>
            <a:r>
              <a:rPr lang="es-CO" sz="2100" b="1" dirty="0">
                <a:latin typeface="+mn-lt"/>
              </a:rPr>
              <a:t> </a:t>
            </a:r>
            <a:r>
              <a:rPr lang="es-MX" sz="2400" b="1" dirty="0">
                <a:solidFill>
                  <a:sysClr val="windowText" lastClr="000000"/>
                </a:solidFill>
                <a:latin typeface="+mn-lt"/>
              </a:rPr>
              <a:t>Visibilidad  </a:t>
            </a:r>
          </a:p>
          <a:p>
            <a:pPr marL="457200" lvl="0" indent="-457200">
              <a:buFont typeface="Arial" panose="020B0604020202020204" pitchFamily="34" charset="0"/>
              <a:buChar char="•"/>
            </a:pPr>
            <a:r>
              <a:rPr lang="es-MX" sz="2400" b="1" dirty="0">
                <a:solidFill>
                  <a:sysClr val="windowText" lastClr="000000"/>
                </a:solidFill>
                <a:latin typeface="+mn-lt"/>
              </a:rPr>
              <a:t>Toma de decisiones </a:t>
            </a:r>
          </a:p>
          <a:p>
            <a:pPr marL="457200" indent="-457200">
              <a:buFont typeface="Arial" panose="020B0604020202020204" pitchFamily="34" charset="0"/>
              <a:buChar char="•"/>
            </a:pPr>
            <a:r>
              <a:rPr lang="es-ES" sz="2400" b="1" dirty="0">
                <a:solidFill>
                  <a:sysClr val="windowText" lastClr="000000"/>
                </a:solidFill>
                <a:latin typeface="+mn-lt"/>
              </a:rPr>
              <a:t>Control</a:t>
            </a:r>
          </a:p>
          <a:p>
            <a:pPr marL="457200" indent="-457200">
              <a:buFont typeface="Arial" panose="020B0604020202020204" pitchFamily="34" charset="0"/>
              <a:buChar char="•"/>
            </a:pPr>
            <a:r>
              <a:rPr lang="es-ES" sz="2400" b="1" dirty="0">
                <a:solidFill>
                  <a:sysClr val="windowText" lastClr="000000"/>
                </a:solidFill>
                <a:latin typeface="+mn-lt"/>
              </a:rPr>
              <a:t>Lenguaje de los gobiernos - Globalización</a:t>
            </a:r>
            <a:endParaRPr lang="es-CR" sz="2400" dirty="0">
              <a:latin typeface="+mn-lt"/>
            </a:endParaRPr>
          </a:p>
          <a:p>
            <a:pPr marL="342900" indent="-342900">
              <a:buFont typeface="Arial" panose="020B0604020202020204" pitchFamily="34" charset="0"/>
              <a:buChar char="•"/>
            </a:pPr>
            <a:endParaRPr lang="es-CO" sz="2100" b="1" dirty="0">
              <a:latin typeface="+mn-lt"/>
            </a:endParaRPr>
          </a:p>
        </p:txBody>
      </p:sp>
      <p:pic>
        <p:nvPicPr>
          <p:cNvPr id="10" name="Imagen 9" descr="LOGO FINAL RENDICION"/>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129308"/>
            <a:ext cx="2376264" cy="1656184"/>
          </a:xfrm>
          <a:prstGeom prst="rect">
            <a:avLst/>
          </a:prstGeom>
          <a:noFill/>
          <a:ln>
            <a:noFill/>
          </a:ln>
        </p:spPr>
      </p:pic>
      <p:sp>
        <p:nvSpPr>
          <p:cNvPr id="6" name="5 Flecha curvada hacia la derecha"/>
          <p:cNvSpPr/>
          <p:nvPr/>
        </p:nvSpPr>
        <p:spPr bwMode="auto">
          <a:xfrm rot="4434595">
            <a:off x="3622456" y="-61678"/>
            <a:ext cx="1851642" cy="4233711"/>
          </a:xfrm>
          <a:prstGeom prst="curvedRightArrow">
            <a:avLst/>
          </a:prstGeom>
          <a:blipFill>
            <a:blip r:embed="rId6">
              <a:duotone>
                <a:prstClr val="black"/>
                <a:schemeClr val="accent1">
                  <a:tint val="45000"/>
                  <a:satMod val="400000"/>
                </a:schemeClr>
              </a:duotone>
            </a:blip>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accent3">
                  <a:lumMod val="50000"/>
                </a:schemeClr>
              </a:solidFill>
              <a:effectLst/>
              <a:latin typeface="Times New Roman" pitchFamily="18" charset="0"/>
            </a:endParaRPr>
          </a:p>
        </p:txBody>
      </p:sp>
    </p:spTree>
    <p:extLst>
      <p:ext uri="{BB962C8B-B14F-4D97-AF65-F5344CB8AC3E}">
        <p14:creationId xmlns:p14="http://schemas.microsoft.com/office/powerpoint/2010/main" val="1087992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
                                        <p:tgtEl>
                                          <p:spTgt spid="6"/>
                                        </p:tgtEl>
                                      </p:cBhvr>
                                    </p:animEffect>
                                    <p:anim calcmode="lin" valueType="num">
                                      <p:cBhvr>
                                        <p:cTn id="15" dur="400" fill="hold"/>
                                        <p:tgtEl>
                                          <p:spTgt spid="6"/>
                                        </p:tgtEl>
                                        <p:attrNameLst>
                                          <p:attrName>ppt_x</p:attrName>
                                        </p:attrNameLst>
                                      </p:cBhvr>
                                      <p:tavLst>
                                        <p:tav tm="0">
                                          <p:val>
                                            <p:strVal val="#ppt_x"/>
                                          </p:val>
                                        </p:tav>
                                        <p:tav tm="100000">
                                          <p:val>
                                            <p:strVal val="#ppt_x"/>
                                          </p:val>
                                        </p:tav>
                                      </p:tavLst>
                                    </p:anim>
                                    <p:anim calcmode="lin" valueType="num">
                                      <p:cBhvr>
                                        <p:cTn id="16" dur="400" fill="hold"/>
                                        <p:tgtEl>
                                          <p:spTgt spid="6"/>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179512" y="193755"/>
            <a:ext cx="8742957" cy="1079569"/>
          </a:xfrm>
        </p:spPr>
        <p:txBody>
          <a:bodyPr/>
          <a:lstStyle/>
          <a:p>
            <a:pPr algn="ctr"/>
            <a:r>
              <a:rPr lang="es-ES" sz="3600" dirty="0">
                <a:latin typeface="+mn-lt"/>
                <a:ea typeface="Verdana" panose="020B0604030504040204" pitchFamily="34" charset="0"/>
                <a:cs typeface="Verdana" panose="020B0604030504040204" pitchFamily="34" charset="0"/>
              </a:rPr>
              <a:t>TRABAJOS INTERINSTITUCIONALES</a:t>
            </a:r>
          </a:p>
        </p:txBody>
      </p:sp>
      <p:pic>
        <p:nvPicPr>
          <p:cNvPr id="2" name="Imagen 1"/>
          <p:cNvPicPr>
            <a:picLocks noChangeAspect="1"/>
          </p:cNvPicPr>
          <p:nvPr/>
        </p:nvPicPr>
        <p:blipFill>
          <a:blip r:embed="rId3"/>
          <a:stretch>
            <a:fillRect/>
          </a:stretch>
        </p:blipFill>
        <p:spPr>
          <a:xfrm>
            <a:off x="0" y="1057300"/>
            <a:ext cx="9144000" cy="4608512"/>
          </a:xfrm>
          <a:prstGeom prst="rect">
            <a:avLst/>
          </a:prstGeom>
        </p:spPr>
      </p:pic>
    </p:spTree>
    <p:extLst>
      <p:ext uri="{BB962C8B-B14F-4D97-AF65-F5344CB8AC3E}">
        <p14:creationId xmlns:p14="http://schemas.microsoft.com/office/powerpoint/2010/main" val="9586296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7"/>
          </p:nvPr>
        </p:nvSpPr>
        <p:spPr/>
      </p:sp>
      <p:sp>
        <p:nvSpPr>
          <p:cNvPr id="3" name="Text Placeholder 2"/>
          <p:cNvSpPr>
            <a:spLocks noGrp="1"/>
          </p:cNvSpPr>
          <p:nvPr>
            <p:ph type="body" sz="quarter" idx="18"/>
          </p:nvPr>
        </p:nvSpPr>
        <p:spPr/>
        <p:txBody>
          <a:bodyPr/>
          <a:lstStyle/>
          <a:p>
            <a:endParaRPr lang="en-US" dirty="0"/>
          </a:p>
        </p:txBody>
      </p:sp>
      <p:sp>
        <p:nvSpPr>
          <p:cNvPr id="4" name="Slide Number Placeholder 3"/>
          <p:cNvSpPr>
            <a:spLocks noGrp="1"/>
          </p:cNvSpPr>
          <p:nvPr>
            <p:ph type="sldNum" sz="quarter" idx="19"/>
          </p:nvPr>
        </p:nvSpPr>
        <p:spPr/>
        <p:txBody>
          <a:bodyPr/>
          <a:lstStyle/>
          <a:p>
            <a:pPr>
              <a:defRPr/>
            </a:pPr>
            <a:fld id="{BD78BF63-D6E5-49D8-99EB-4D36175B83F1}" type="slidenum">
              <a:rPr lang="es-ES_tradnl" smtClean="0"/>
              <a:pPr>
                <a:defRPr/>
              </a:pPr>
              <a:t>61</a:t>
            </a:fld>
            <a:endParaRPr lang="es-ES_tradnl" dirty="0"/>
          </a:p>
        </p:txBody>
      </p:sp>
      <p:pic>
        <p:nvPicPr>
          <p:cNvPr id="5" name="V4-1">
            <a:hlinkClick r:id="" action="ppaction://media"/>
            <a:extLst>
              <a:ext uri="{FF2B5EF4-FFF2-40B4-BE49-F238E27FC236}">
                <a16:creationId xmlns:a16="http://schemas.microsoft.com/office/drawing/2014/main" id="{AFBB743B-CAF6-4D56-A0E9-22248EA24C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8256"/>
            <a:ext cx="9144000" cy="5143500"/>
          </a:xfrm>
          <a:prstGeom prst="rect">
            <a:avLst/>
          </a:prstGeom>
        </p:spPr>
      </p:pic>
    </p:spTree>
    <p:extLst>
      <p:ext uri="{BB962C8B-B14F-4D97-AF65-F5344CB8AC3E}">
        <p14:creationId xmlns:p14="http://schemas.microsoft.com/office/powerpoint/2010/main" val="863787553"/>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149672" y="-166836"/>
            <a:ext cx="8742957" cy="1079569"/>
          </a:xfrm>
        </p:spPr>
        <p:txBody>
          <a:bodyPr/>
          <a:lstStyle/>
          <a:p>
            <a:pPr algn="ctr"/>
            <a:r>
              <a:rPr lang="es-ES" sz="4000" dirty="0">
                <a:solidFill>
                  <a:srgbClr val="FFFFFF"/>
                </a:solidFill>
                <a:effectLst/>
              </a:rPr>
              <a:t>TRANSPARENCIA, PARTICIPACIÓN Y SERVICIO AL CIUDADANO</a:t>
            </a:r>
            <a:endParaRPr lang="es-ES" sz="4000" dirty="0"/>
          </a:p>
        </p:txBody>
      </p:sp>
      <p:pic>
        <p:nvPicPr>
          <p:cNvPr id="2" name="Picture 1"/>
          <p:cNvPicPr>
            <a:picLocks noChangeAspect="1"/>
          </p:cNvPicPr>
          <p:nvPr/>
        </p:nvPicPr>
        <p:blipFill>
          <a:blip r:embed="rId3"/>
          <a:stretch>
            <a:fillRect/>
          </a:stretch>
        </p:blipFill>
        <p:spPr>
          <a:xfrm>
            <a:off x="0" y="1057301"/>
            <a:ext cx="4281938" cy="236752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2214" y="2241061"/>
            <a:ext cx="4871786" cy="2776680"/>
          </a:xfrm>
          <a:prstGeom prst="rect">
            <a:avLst/>
          </a:prstGeom>
        </p:spPr>
      </p:pic>
    </p:spTree>
    <p:extLst>
      <p:ext uri="{BB962C8B-B14F-4D97-AF65-F5344CB8AC3E}">
        <p14:creationId xmlns:p14="http://schemas.microsoft.com/office/powerpoint/2010/main" val="40689889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p:txBody>
          <a:bodyPr/>
          <a:lstStyle/>
          <a:p>
            <a:pPr algn="ctr"/>
            <a:r>
              <a:rPr lang="es-ES" sz="2800" dirty="0"/>
              <a:t>TRANSPARENCIA, PARTICIPACIÓN Y SERVICIO AL CIUDADANO</a:t>
            </a:r>
          </a:p>
        </p:txBody>
      </p:sp>
      <p:sp>
        <p:nvSpPr>
          <p:cNvPr id="4" name="Rectángulo 3"/>
          <p:cNvSpPr/>
          <p:nvPr/>
        </p:nvSpPr>
        <p:spPr>
          <a:xfrm>
            <a:off x="0" y="1057300"/>
            <a:ext cx="9108504" cy="4573560"/>
          </a:xfrm>
          <a:prstGeom prst="rect">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lnSpc>
                <a:spcPct val="107000"/>
              </a:lnSpc>
              <a:spcBef>
                <a:spcPts val="1200"/>
              </a:spcBef>
              <a:spcAft>
                <a:spcPts val="1200"/>
              </a:spcAft>
            </a:pPr>
            <a:r>
              <a:rPr lang="es-CO" sz="2000" b="1" dirty="0">
                <a:solidFill>
                  <a:srgbClr val="000000"/>
                </a:solidFill>
                <a:latin typeface="+mj-lt"/>
                <a:ea typeface="Verdana" panose="020B0604030504040204" pitchFamily="34" charset="0"/>
                <a:cs typeface="Verdana" panose="020B0604030504040204" pitchFamily="34" charset="0"/>
              </a:rPr>
              <a:t>Para acercar al ciudadano y hacer visible la gestión de la CGN, se plantearon actividades concretas que se materializaron en:</a:t>
            </a:r>
            <a:endParaRPr lang="es-ES" sz="2000" b="1" dirty="0">
              <a:solidFill>
                <a:srgbClr val="000000"/>
              </a:solidFill>
              <a:latin typeface="+mj-lt"/>
              <a:ea typeface="Verdana" panose="020B0604030504040204" pitchFamily="34" charset="0"/>
              <a:cs typeface="Verdana" panose="020B0604030504040204" pitchFamily="34" charset="0"/>
            </a:endParaRPr>
          </a:p>
          <a:p>
            <a:pPr lvl="0" algn="just">
              <a:lnSpc>
                <a:spcPct val="107000"/>
              </a:lnSpc>
              <a:spcBef>
                <a:spcPts val="1200"/>
              </a:spcBef>
              <a:spcAft>
                <a:spcPts val="1200"/>
              </a:spcAft>
            </a:pPr>
            <a:r>
              <a:rPr lang="es-CO" sz="2000" b="1" dirty="0">
                <a:solidFill>
                  <a:srgbClr val="000000"/>
                </a:solidFill>
                <a:latin typeface="+mj-lt"/>
                <a:ea typeface="Verdana" panose="020B0604030504040204" pitchFamily="34" charset="0"/>
                <a:cs typeface="Verdana" panose="020B0604030504040204" pitchFamily="34" charset="0"/>
              </a:rPr>
              <a:t>• Administración de riesgos.</a:t>
            </a:r>
            <a:endParaRPr lang="es-ES" sz="2000" b="1" dirty="0">
              <a:solidFill>
                <a:srgbClr val="000000"/>
              </a:solidFill>
              <a:latin typeface="+mj-lt"/>
              <a:ea typeface="Verdana" panose="020B0604030504040204" pitchFamily="34" charset="0"/>
              <a:cs typeface="Verdana" panose="020B0604030504040204" pitchFamily="34" charset="0"/>
            </a:endParaRPr>
          </a:p>
          <a:p>
            <a:pPr lvl="0" algn="just">
              <a:lnSpc>
                <a:spcPct val="107000"/>
              </a:lnSpc>
              <a:spcBef>
                <a:spcPts val="1200"/>
              </a:spcBef>
              <a:spcAft>
                <a:spcPts val="1200"/>
              </a:spcAft>
            </a:pPr>
            <a:r>
              <a:rPr lang="es-CO" sz="2000" b="1" dirty="0">
                <a:solidFill>
                  <a:srgbClr val="000000"/>
                </a:solidFill>
                <a:latin typeface="+mj-lt"/>
                <a:ea typeface="Verdana" panose="020B0604030504040204" pitchFamily="34" charset="0"/>
                <a:cs typeface="Verdana" panose="020B0604030504040204" pitchFamily="34" charset="0"/>
              </a:rPr>
              <a:t>• Planes de mejoramiento Índice de Trasparencia Nacional.</a:t>
            </a:r>
          </a:p>
          <a:p>
            <a:pPr lvl="0" algn="just">
              <a:lnSpc>
                <a:spcPct val="107000"/>
              </a:lnSpc>
              <a:spcBef>
                <a:spcPts val="1200"/>
              </a:spcBef>
              <a:spcAft>
                <a:spcPts val="1200"/>
              </a:spcAft>
            </a:pPr>
            <a:r>
              <a:rPr lang="es-CO" sz="2000" b="1" dirty="0">
                <a:solidFill>
                  <a:srgbClr val="000000"/>
                </a:solidFill>
                <a:latin typeface="+mj-lt"/>
                <a:ea typeface="Verdana" panose="020B0604030504040204" pitchFamily="34" charset="0"/>
                <a:cs typeface="Verdana" panose="020B0604030504040204" pitchFamily="34" charset="0"/>
              </a:rPr>
              <a:t> </a:t>
            </a:r>
            <a:r>
              <a:rPr lang="es-CO" sz="2000" b="1" dirty="0">
                <a:solidFill>
                  <a:srgbClr val="000000"/>
                </a:solidFill>
                <a:ea typeface="Verdana" panose="020B0604030504040204" pitchFamily="34" charset="0"/>
                <a:cs typeface="Verdana" panose="020B0604030504040204" pitchFamily="34" charset="0"/>
              </a:rPr>
              <a:t>• F</a:t>
            </a:r>
            <a:r>
              <a:rPr lang="es-CO" sz="2000" b="1" dirty="0">
                <a:solidFill>
                  <a:srgbClr val="000000"/>
                </a:solidFill>
                <a:latin typeface="+mj-lt"/>
                <a:ea typeface="Verdana" panose="020B0604030504040204" pitchFamily="34" charset="0"/>
                <a:cs typeface="Verdana" panose="020B0604030504040204" pitchFamily="34" charset="0"/>
              </a:rPr>
              <a:t>ortalecer la cultura del control</a:t>
            </a:r>
          </a:p>
          <a:p>
            <a:pPr lvl="0" algn="just">
              <a:lnSpc>
                <a:spcPct val="107000"/>
              </a:lnSpc>
              <a:spcBef>
                <a:spcPts val="1200"/>
              </a:spcBef>
              <a:spcAft>
                <a:spcPts val="1200"/>
              </a:spcAft>
            </a:pPr>
            <a:r>
              <a:rPr lang="es-CO" sz="2000" b="1" dirty="0">
                <a:solidFill>
                  <a:srgbClr val="000000"/>
                </a:solidFill>
                <a:latin typeface="+mj-lt"/>
                <a:ea typeface="Verdana" panose="020B0604030504040204" pitchFamily="34" charset="0"/>
                <a:cs typeface="Verdana" panose="020B0604030504040204" pitchFamily="34" charset="0"/>
              </a:rPr>
              <a:t>• Nuevos espacios virtuales, aplicaciones móviles y georreferenciación</a:t>
            </a:r>
          </a:p>
          <a:p>
            <a:pPr lvl="0" algn="just">
              <a:lnSpc>
                <a:spcPct val="107000"/>
              </a:lnSpc>
              <a:spcBef>
                <a:spcPts val="1200"/>
              </a:spcBef>
              <a:spcAft>
                <a:spcPts val="1200"/>
              </a:spcAft>
            </a:pPr>
            <a:r>
              <a:rPr lang="es-CO" sz="2000" b="1" dirty="0">
                <a:solidFill>
                  <a:srgbClr val="000000"/>
                </a:solidFill>
                <a:ea typeface="Verdana" panose="020B0604030504040204" pitchFamily="34" charset="0"/>
                <a:cs typeface="Verdana" panose="020B0604030504040204" pitchFamily="34" charset="0"/>
              </a:rPr>
              <a:t>• Capacitación</a:t>
            </a:r>
          </a:p>
          <a:p>
            <a:pPr lvl="0" algn="just">
              <a:lnSpc>
                <a:spcPct val="107000"/>
              </a:lnSpc>
              <a:spcBef>
                <a:spcPts val="1200"/>
              </a:spcBef>
              <a:spcAft>
                <a:spcPts val="1200"/>
              </a:spcAft>
            </a:pPr>
            <a:r>
              <a:rPr lang="es-CO" sz="2000" b="1" dirty="0">
                <a:solidFill>
                  <a:srgbClr val="000000"/>
                </a:solidFill>
                <a:ea typeface="Verdana" panose="020B0604030504040204" pitchFamily="34" charset="0"/>
                <a:cs typeface="Verdana" panose="020B0604030504040204" pitchFamily="34" charset="0"/>
              </a:rPr>
              <a:t>• Sistematización PQRs</a:t>
            </a:r>
            <a:endParaRPr lang="es-CO" sz="2000" b="1" dirty="0">
              <a:solidFill>
                <a:srgbClr val="000000"/>
              </a:solidFill>
              <a:latin typeface="+mj-lt"/>
              <a:ea typeface="Verdana" panose="020B0604030504040204" pitchFamily="34" charset="0"/>
              <a:cs typeface="Verdana" panose="020B0604030504040204" pitchFamily="34" charset="0"/>
            </a:endParaRPr>
          </a:p>
        </p:txBody>
      </p:sp>
      <p:sp>
        <p:nvSpPr>
          <p:cNvPr id="2" name="AutoShape 2" descr="Resultado de imagen para ap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 name="AutoShape 4" descr="Resultado de imagen para ap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2458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65379" y="1705372"/>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296527"/>
      </p:ext>
    </p:extLst>
  </p:cSld>
  <p:clrMapOvr>
    <a:masterClrMapping/>
  </p:clrMapOvr>
  <p:transition spd="slow">
    <p:cove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95536" y="2353444"/>
            <a:ext cx="8280260" cy="1124686"/>
          </a:xfrm>
        </p:spPr>
        <p:txBody>
          <a:bodyPr/>
          <a:lstStyle/>
          <a:p>
            <a:pPr algn="ctr"/>
            <a:r>
              <a:rPr lang="es-ES" dirty="0">
                <a:solidFill>
                  <a:srgbClr val="FFFFFF"/>
                </a:solidFill>
                <a:effectLst/>
              </a:rPr>
              <a:t>GESTIÓN DEL TALENTO HUMANO</a:t>
            </a:r>
            <a:endParaRPr lang="es-ES" dirty="0"/>
          </a:p>
        </p:txBody>
      </p:sp>
    </p:spTree>
    <p:extLst>
      <p:ext uri="{BB962C8B-B14F-4D97-AF65-F5344CB8AC3E}">
        <p14:creationId xmlns:p14="http://schemas.microsoft.com/office/powerpoint/2010/main" val="24489613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150218" y="193755"/>
            <a:ext cx="8742957" cy="1079569"/>
          </a:xfrm>
        </p:spPr>
        <p:txBody>
          <a:bodyPr/>
          <a:lstStyle/>
          <a:p>
            <a:pPr algn="ctr"/>
            <a:r>
              <a:rPr lang="es-ES" sz="3600" dirty="0"/>
              <a:t>EMPLEO Y CLASIFICACIÓN EN LA CGN</a:t>
            </a:r>
          </a:p>
        </p:txBody>
      </p:sp>
      <p:graphicFrame>
        <p:nvGraphicFramePr>
          <p:cNvPr id="4" name="Gráfico 3"/>
          <p:cNvGraphicFramePr/>
          <p:nvPr>
            <p:extLst>
              <p:ext uri="{D42A27DB-BD31-4B8C-83A1-F6EECF244321}">
                <p14:modId xmlns:p14="http://schemas.microsoft.com/office/powerpoint/2010/main" val="1636183872"/>
              </p:ext>
            </p:extLst>
          </p:nvPr>
        </p:nvGraphicFramePr>
        <p:xfrm>
          <a:off x="683568" y="1201316"/>
          <a:ext cx="7920880" cy="4320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21075519"/>
      </p:ext>
    </p:extLst>
  </p:cSld>
  <p:clrMapOvr>
    <a:masterClrMapping/>
  </p:clrMapOvr>
  <p:transition spd="slow">
    <p:comb/>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ctrTitle"/>
          </p:nvPr>
        </p:nvSpPr>
        <p:spPr>
          <a:xfrm>
            <a:off x="0" y="-22820"/>
            <a:ext cx="9144000" cy="1680186"/>
          </a:xfrm>
        </p:spPr>
        <p:txBody>
          <a:bodyPr/>
          <a:lstStyle/>
          <a:p>
            <a:pPr algn="ctr"/>
            <a:r>
              <a:rPr lang="es-ES" dirty="0"/>
              <a:t>DISTRIBUCIÓN DE PLANTA DE PERSONAL</a:t>
            </a:r>
            <a:br>
              <a:rPr lang="es-ES" dirty="0"/>
            </a:br>
            <a:r>
              <a:rPr lang="es-ES" dirty="0"/>
              <a:t> POR  GÉNERO</a:t>
            </a:r>
          </a:p>
        </p:txBody>
      </p:sp>
      <p:graphicFrame>
        <p:nvGraphicFramePr>
          <p:cNvPr id="4" name="Gráfico 3"/>
          <p:cNvGraphicFramePr/>
          <p:nvPr>
            <p:extLst>
              <p:ext uri="{D42A27DB-BD31-4B8C-83A1-F6EECF244321}">
                <p14:modId xmlns:p14="http://schemas.microsoft.com/office/powerpoint/2010/main" val="194173448"/>
              </p:ext>
            </p:extLst>
          </p:nvPr>
        </p:nvGraphicFramePr>
        <p:xfrm>
          <a:off x="179512" y="1111897"/>
          <a:ext cx="9036496" cy="38884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851838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ctrTitle"/>
          </p:nvPr>
        </p:nvSpPr>
        <p:spPr>
          <a:xfrm>
            <a:off x="0" y="25186"/>
            <a:ext cx="9144000" cy="1680186"/>
          </a:xfrm>
        </p:spPr>
        <p:txBody>
          <a:bodyPr/>
          <a:lstStyle/>
          <a:p>
            <a:pPr algn="ctr"/>
            <a:r>
              <a:rPr lang="es-ES" sz="2800" dirty="0"/>
              <a:t>DISTRIBUCIÓN DE PLANTA DE PERSONAL </a:t>
            </a:r>
            <a:br>
              <a:rPr lang="es-ES" sz="2800" dirty="0"/>
            </a:br>
            <a:r>
              <a:rPr lang="es-ES" sz="2800" dirty="0"/>
              <a:t>POR NIVELES Y GÉNERO</a:t>
            </a:r>
          </a:p>
        </p:txBody>
      </p:sp>
      <p:graphicFrame>
        <p:nvGraphicFramePr>
          <p:cNvPr id="4" name="Gráfico 3"/>
          <p:cNvGraphicFramePr/>
          <p:nvPr/>
        </p:nvGraphicFramePr>
        <p:xfrm>
          <a:off x="611560" y="1189739"/>
          <a:ext cx="8208912"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32204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ctrTitle"/>
          </p:nvPr>
        </p:nvSpPr>
        <p:spPr>
          <a:xfrm>
            <a:off x="0" y="241210"/>
            <a:ext cx="9144000" cy="888098"/>
          </a:xfrm>
        </p:spPr>
        <p:txBody>
          <a:bodyPr/>
          <a:lstStyle/>
          <a:p>
            <a:pPr algn="ctr"/>
            <a:r>
              <a:rPr lang="es-ES" dirty="0"/>
              <a:t>RANGO DE EDADES SERVIDORES PÚBLICOS (Años)</a:t>
            </a:r>
          </a:p>
        </p:txBody>
      </p:sp>
      <p:graphicFrame>
        <p:nvGraphicFramePr>
          <p:cNvPr id="4" name="Gráfico 3"/>
          <p:cNvGraphicFramePr/>
          <p:nvPr/>
        </p:nvGraphicFramePr>
        <p:xfrm>
          <a:off x="0" y="1201316"/>
          <a:ext cx="9108504" cy="4513684"/>
        </p:xfrm>
        <a:graphic>
          <a:graphicData uri="http://schemas.openxmlformats.org/drawingml/2006/chart">
            <c:chart xmlns:c="http://schemas.openxmlformats.org/drawingml/2006/chart" xmlns:r="http://schemas.openxmlformats.org/officeDocument/2006/relationships" r:id="rId3"/>
          </a:graphicData>
        </a:graphic>
      </p:graphicFrame>
      <p:sp>
        <p:nvSpPr>
          <p:cNvPr id="2" name="CuadroTexto 1"/>
          <p:cNvSpPr txBox="1"/>
          <p:nvPr/>
        </p:nvSpPr>
        <p:spPr>
          <a:xfrm>
            <a:off x="827584" y="5193694"/>
            <a:ext cx="2273699" cy="400110"/>
          </a:xfrm>
          <a:prstGeom prst="rect">
            <a:avLst/>
          </a:prstGeom>
          <a:noFill/>
        </p:spPr>
        <p:txBody>
          <a:bodyPr wrap="none" rtlCol="0">
            <a:spAutoFit/>
          </a:bodyPr>
          <a:lstStyle/>
          <a:p>
            <a:r>
              <a:rPr lang="es-ES" sz="2000" b="1" dirty="0">
                <a:latin typeface="+mn-lt"/>
              </a:rPr>
              <a:t>Total: 90 Servidores</a:t>
            </a:r>
            <a:endParaRPr lang="es-CO" sz="2000" b="1" dirty="0">
              <a:latin typeface="+mn-lt"/>
            </a:endParaRPr>
          </a:p>
        </p:txBody>
      </p:sp>
    </p:spTree>
    <p:extLst>
      <p:ext uri="{BB962C8B-B14F-4D97-AF65-F5344CB8AC3E}">
        <p14:creationId xmlns:p14="http://schemas.microsoft.com/office/powerpoint/2010/main" val="1385266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ctrTitle"/>
          </p:nvPr>
        </p:nvSpPr>
        <p:spPr>
          <a:xfrm>
            <a:off x="0" y="25186"/>
            <a:ext cx="9144000" cy="1680186"/>
          </a:xfrm>
        </p:spPr>
        <p:txBody>
          <a:bodyPr/>
          <a:lstStyle/>
          <a:p>
            <a:pPr algn="ctr"/>
            <a:r>
              <a:rPr lang="es-ES" sz="2800" dirty="0"/>
              <a:t>ANTIGÜEDAD LABORAL DE LOS SERVIDORES </a:t>
            </a:r>
            <a:br>
              <a:rPr lang="es-ES" sz="2800" dirty="0"/>
            </a:br>
            <a:r>
              <a:rPr lang="es-ES" sz="2800" dirty="0"/>
              <a:t>PÚBLICOS EN LA CGN (Años)</a:t>
            </a:r>
          </a:p>
        </p:txBody>
      </p:sp>
      <p:graphicFrame>
        <p:nvGraphicFramePr>
          <p:cNvPr id="4" name="Gráfico 3"/>
          <p:cNvGraphicFramePr/>
          <p:nvPr>
            <p:extLst>
              <p:ext uri="{D42A27DB-BD31-4B8C-83A1-F6EECF244321}">
                <p14:modId xmlns:p14="http://schemas.microsoft.com/office/powerpoint/2010/main" val="3199968592"/>
              </p:ext>
            </p:extLst>
          </p:nvPr>
        </p:nvGraphicFramePr>
        <p:xfrm>
          <a:off x="35496" y="1057300"/>
          <a:ext cx="9108504" cy="4208016"/>
        </p:xfrm>
        <a:graphic>
          <a:graphicData uri="http://schemas.openxmlformats.org/drawingml/2006/chart">
            <c:chart xmlns:c="http://schemas.openxmlformats.org/drawingml/2006/chart" xmlns:r="http://schemas.openxmlformats.org/officeDocument/2006/relationships" r:id="rId3"/>
          </a:graphicData>
        </a:graphic>
      </p:graphicFrame>
      <p:sp>
        <p:nvSpPr>
          <p:cNvPr id="2" name="CuadroTexto 1"/>
          <p:cNvSpPr txBox="1"/>
          <p:nvPr/>
        </p:nvSpPr>
        <p:spPr>
          <a:xfrm>
            <a:off x="805369" y="5265702"/>
            <a:ext cx="2273699" cy="400110"/>
          </a:xfrm>
          <a:prstGeom prst="rect">
            <a:avLst/>
          </a:prstGeom>
          <a:noFill/>
        </p:spPr>
        <p:txBody>
          <a:bodyPr wrap="none" rtlCol="0">
            <a:spAutoFit/>
          </a:bodyPr>
          <a:lstStyle/>
          <a:p>
            <a:r>
              <a:rPr lang="es-ES" sz="2000" b="1" dirty="0">
                <a:latin typeface="+mn-lt"/>
              </a:rPr>
              <a:t>Total: 90 Servidores</a:t>
            </a:r>
            <a:endParaRPr lang="es-CO" sz="2000" b="1" dirty="0">
              <a:latin typeface="+mn-lt"/>
            </a:endParaRPr>
          </a:p>
        </p:txBody>
      </p:sp>
    </p:spTree>
    <p:extLst>
      <p:ext uri="{BB962C8B-B14F-4D97-AF65-F5344CB8AC3E}">
        <p14:creationId xmlns:p14="http://schemas.microsoft.com/office/powerpoint/2010/main" val="110179956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martArt Placeholder 4"/>
          <p:cNvPicPr>
            <a:picLocks noGrp="1" noChangeAspect="1"/>
          </p:cNvPicPr>
          <p:nvPr>
            <p:ph type="dgm" sz="quarter" idx="13"/>
          </p:nvPr>
        </p:nvPicPr>
        <p:blipFill>
          <a:blip r:embed="rId3" cstate="email">
            <a:extLst>
              <a:ext uri="{28A0092B-C50C-407E-A947-70E740481C1C}">
                <a14:useLocalDpi xmlns:a14="http://schemas.microsoft.com/office/drawing/2010/main"/>
              </a:ext>
            </a:extLst>
          </a:blip>
          <a:stretch>
            <a:fillRect/>
          </a:stretch>
        </p:blipFill>
        <p:spPr>
          <a:xfrm>
            <a:off x="827584" y="1057300"/>
            <a:ext cx="7272808" cy="4032225"/>
          </a:xfrm>
          <a:prstGeom prst="rect">
            <a:avLst/>
          </a:prstGeom>
        </p:spPr>
      </p:pic>
      <p:sp>
        <p:nvSpPr>
          <p:cNvPr id="4" name="Título 3"/>
          <p:cNvSpPr>
            <a:spLocks noGrp="1"/>
          </p:cNvSpPr>
          <p:nvPr>
            <p:ph type="ctrTitle"/>
          </p:nvPr>
        </p:nvSpPr>
        <p:spPr>
          <a:xfrm>
            <a:off x="150218" y="169202"/>
            <a:ext cx="8742957" cy="816090"/>
          </a:xfrm>
        </p:spPr>
        <p:txBody>
          <a:bodyPr/>
          <a:lstStyle/>
          <a:p>
            <a:pPr algn="ctr"/>
            <a:r>
              <a:rPr lang="es-ES" sz="3600" dirty="0"/>
              <a:t>PRESUPUESTO DE LA ENTIDAD 2015</a:t>
            </a:r>
          </a:p>
        </p:txBody>
      </p:sp>
    </p:spTree>
    <p:extLst>
      <p:ext uri="{BB962C8B-B14F-4D97-AF65-F5344CB8AC3E}">
        <p14:creationId xmlns:p14="http://schemas.microsoft.com/office/powerpoint/2010/main" val="1127539623"/>
      </p:ext>
    </p:extLst>
  </p:cSld>
  <p:clrMapOvr>
    <a:masterClrMapping/>
  </p:clrMapOvr>
  <p:transition spd="slow">
    <p:wheel spokes="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ctrTitle"/>
          </p:nvPr>
        </p:nvSpPr>
        <p:spPr>
          <a:xfrm>
            <a:off x="0" y="241210"/>
            <a:ext cx="9144000" cy="1680186"/>
          </a:xfrm>
        </p:spPr>
        <p:txBody>
          <a:bodyPr/>
          <a:lstStyle/>
          <a:p>
            <a:pPr algn="ctr"/>
            <a:r>
              <a:rPr lang="es-ES" sz="3600" dirty="0"/>
              <a:t>NIVEL EDUCATIVO SERVIDORES PÚBLICOS</a:t>
            </a:r>
          </a:p>
        </p:txBody>
      </p:sp>
      <p:graphicFrame>
        <p:nvGraphicFramePr>
          <p:cNvPr id="8" name="Gráfico 7"/>
          <p:cNvGraphicFramePr/>
          <p:nvPr>
            <p:extLst>
              <p:ext uri="{D42A27DB-BD31-4B8C-83A1-F6EECF244321}">
                <p14:modId xmlns:p14="http://schemas.microsoft.com/office/powerpoint/2010/main" val="2714610606"/>
              </p:ext>
            </p:extLst>
          </p:nvPr>
        </p:nvGraphicFramePr>
        <p:xfrm>
          <a:off x="1524000" y="937287"/>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5" name="CuadroTexto 4"/>
          <p:cNvSpPr txBox="1"/>
          <p:nvPr/>
        </p:nvSpPr>
        <p:spPr>
          <a:xfrm>
            <a:off x="6660232" y="4441676"/>
            <a:ext cx="2254463" cy="400110"/>
          </a:xfrm>
          <a:prstGeom prst="rect">
            <a:avLst/>
          </a:prstGeom>
          <a:noFill/>
        </p:spPr>
        <p:txBody>
          <a:bodyPr wrap="none" rtlCol="0">
            <a:spAutoFit/>
          </a:bodyPr>
          <a:lstStyle/>
          <a:p>
            <a:r>
              <a:rPr lang="es-ES" sz="2000" b="1" dirty="0">
                <a:latin typeface="+mn-lt"/>
              </a:rPr>
              <a:t>Total: 90 servidores</a:t>
            </a:r>
            <a:endParaRPr lang="es-CO" sz="2000" b="1" dirty="0">
              <a:latin typeface="+mn-lt"/>
            </a:endParaRPr>
          </a:p>
        </p:txBody>
      </p:sp>
    </p:spTree>
    <p:extLst>
      <p:ext uri="{BB962C8B-B14F-4D97-AF65-F5344CB8AC3E}">
        <p14:creationId xmlns:p14="http://schemas.microsoft.com/office/powerpoint/2010/main" val="4389363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p:cNvSpPr>
            <a:spLocks noGrp="1"/>
          </p:cNvSpPr>
          <p:nvPr>
            <p:ph type="ctrTitle"/>
          </p:nvPr>
        </p:nvSpPr>
        <p:spPr>
          <a:xfrm>
            <a:off x="150218" y="265763"/>
            <a:ext cx="8742957" cy="1079569"/>
          </a:xfrm>
        </p:spPr>
        <p:txBody>
          <a:bodyPr/>
          <a:lstStyle/>
          <a:p>
            <a:pPr algn="ctr"/>
            <a:r>
              <a:rPr lang="es-ES" sz="3600" dirty="0"/>
              <a:t>PLAN INSTITUCIONAL DE CAPACITACIÓN PIC</a:t>
            </a:r>
          </a:p>
        </p:txBody>
      </p:sp>
      <p:pic>
        <p:nvPicPr>
          <p:cNvPr id="45" name="Imagen 4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520" y="1129308"/>
            <a:ext cx="8777629" cy="4032448"/>
          </a:xfrm>
          <a:prstGeom prst="rect">
            <a:avLst/>
          </a:prstGeom>
        </p:spPr>
      </p:pic>
    </p:spTree>
    <p:extLst>
      <p:ext uri="{BB962C8B-B14F-4D97-AF65-F5344CB8AC3E}">
        <p14:creationId xmlns:p14="http://schemas.microsoft.com/office/powerpoint/2010/main" val="12771890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p:cNvSpPr>
            <a:spLocks noGrp="1"/>
          </p:cNvSpPr>
          <p:nvPr>
            <p:ph type="ctrTitle"/>
          </p:nvPr>
        </p:nvSpPr>
        <p:spPr>
          <a:xfrm>
            <a:off x="150218" y="193755"/>
            <a:ext cx="8742957" cy="1079569"/>
          </a:xfrm>
        </p:spPr>
        <p:txBody>
          <a:bodyPr/>
          <a:lstStyle/>
          <a:p>
            <a:pPr algn="ctr"/>
            <a:r>
              <a:rPr lang="es-ES" sz="3800" dirty="0"/>
              <a:t>COBERTURA  CAPACITACIÓN</a:t>
            </a:r>
          </a:p>
        </p:txBody>
      </p:sp>
      <p:graphicFrame>
        <p:nvGraphicFramePr>
          <p:cNvPr id="7" name="Gráfico 6"/>
          <p:cNvGraphicFramePr/>
          <p:nvPr>
            <p:extLst>
              <p:ext uri="{D42A27DB-BD31-4B8C-83A1-F6EECF244321}">
                <p14:modId xmlns:p14="http://schemas.microsoft.com/office/powerpoint/2010/main" val="3791971123"/>
              </p:ext>
            </p:extLst>
          </p:nvPr>
        </p:nvGraphicFramePr>
        <p:xfrm>
          <a:off x="323528" y="1148574"/>
          <a:ext cx="8640960" cy="43012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97680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p:cNvSpPr>
            <a:spLocks noGrp="1"/>
          </p:cNvSpPr>
          <p:nvPr>
            <p:ph type="ctrTitle"/>
          </p:nvPr>
        </p:nvSpPr>
        <p:spPr>
          <a:xfrm>
            <a:off x="150218" y="193204"/>
            <a:ext cx="8742957" cy="1079569"/>
          </a:xfrm>
        </p:spPr>
        <p:txBody>
          <a:bodyPr/>
          <a:lstStyle/>
          <a:p>
            <a:pPr algn="ctr"/>
            <a:r>
              <a:rPr lang="es-ES" sz="3600" dirty="0"/>
              <a:t>APOYO EDUCATIVO (Millones de pesos)</a:t>
            </a:r>
          </a:p>
        </p:txBody>
      </p:sp>
      <p:graphicFrame>
        <p:nvGraphicFramePr>
          <p:cNvPr id="4" name="Gráfico 3"/>
          <p:cNvGraphicFramePr/>
          <p:nvPr/>
        </p:nvGraphicFramePr>
        <p:xfrm>
          <a:off x="107504" y="1201316"/>
          <a:ext cx="8928992"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31900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p:cNvSpPr>
            <a:spLocks noGrp="1"/>
          </p:cNvSpPr>
          <p:nvPr>
            <p:ph type="ctrTitle"/>
          </p:nvPr>
        </p:nvSpPr>
        <p:spPr>
          <a:xfrm>
            <a:off x="150218" y="121196"/>
            <a:ext cx="8742957" cy="1079569"/>
          </a:xfrm>
        </p:spPr>
        <p:txBody>
          <a:bodyPr/>
          <a:lstStyle/>
          <a:p>
            <a:pPr algn="ctr"/>
            <a:r>
              <a:rPr lang="es-ES" sz="3600" dirty="0"/>
              <a:t>BENEFICIARIOS APOYO EDUCATIVO </a:t>
            </a:r>
          </a:p>
        </p:txBody>
      </p:sp>
      <p:graphicFrame>
        <p:nvGraphicFramePr>
          <p:cNvPr id="5" name="Gráfico 3"/>
          <p:cNvGraphicFramePr/>
          <p:nvPr/>
        </p:nvGraphicFramePr>
        <p:xfrm>
          <a:off x="0" y="1201316"/>
          <a:ext cx="9144000" cy="42484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96120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75</a:t>
            </a:fld>
            <a:endParaRPr lang="es-ES_tradnl" dirty="0"/>
          </a:p>
        </p:txBody>
      </p:sp>
      <p:pic>
        <p:nvPicPr>
          <p:cNvPr id="6" name="5 Imagen" descr="G:\ImagenFuncionarios2.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20"/>
            <a:ext cx="9143999" cy="4320480"/>
          </a:xfrm>
          <a:prstGeom prst="rect">
            <a:avLst/>
          </a:prstGeom>
          <a:noFill/>
          <a:ln>
            <a:noFill/>
          </a:ln>
        </p:spPr>
      </p:pic>
      <p:sp>
        <p:nvSpPr>
          <p:cNvPr id="5" name="4 CuadroTexto"/>
          <p:cNvSpPr txBox="1"/>
          <p:nvPr/>
        </p:nvSpPr>
        <p:spPr>
          <a:xfrm>
            <a:off x="-36512" y="4297660"/>
            <a:ext cx="9180511" cy="800219"/>
          </a:xfrm>
          <a:prstGeom prst="rect">
            <a:avLst/>
          </a:prstGeom>
          <a:noFill/>
        </p:spPr>
        <p:txBody>
          <a:bodyPr wrap="square" rtlCol="0">
            <a:spAutoFit/>
          </a:bodyPr>
          <a:lstStyle/>
          <a:p>
            <a:pPr algn="ctr"/>
            <a:r>
              <a:rPr lang="es-CO" b="1" dirty="0"/>
              <a:t>“CAMINARÁS  ADELANTE HACIA EL CRECIMIENTO  O CAMINARÁS HACIA ATRÁS  HACIA LA SEGURIDAD”          </a:t>
            </a:r>
          </a:p>
        </p:txBody>
      </p:sp>
      <p:sp>
        <p:nvSpPr>
          <p:cNvPr id="7" name="6 CuadroTexto"/>
          <p:cNvSpPr txBox="1"/>
          <p:nvPr/>
        </p:nvSpPr>
        <p:spPr>
          <a:xfrm>
            <a:off x="6948264" y="4729708"/>
            <a:ext cx="3135491" cy="400110"/>
          </a:xfrm>
          <a:prstGeom prst="rect">
            <a:avLst/>
          </a:prstGeom>
          <a:noFill/>
        </p:spPr>
        <p:txBody>
          <a:bodyPr wrap="square" rtlCol="0">
            <a:spAutoFit/>
          </a:bodyPr>
          <a:lstStyle/>
          <a:p>
            <a:r>
              <a:rPr lang="es-CO" sz="2000" b="1" i="1" dirty="0"/>
              <a:t>Abraham </a:t>
            </a:r>
            <a:r>
              <a:rPr lang="es-CO" sz="2000" b="1" i="1" dirty="0" err="1"/>
              <a:t>Maslow</a:t>
            </a:r>
            <a:endParaRPr lang="es-CO" sz="2000" b="1" i="1" dirty="0"/>
          </a:p>
        </p:txBody>
      </p:sp>
    </p:spTree>
    <p:extLst>
      <p:ext uri="{BB962C8B-B14F-4D97-AF65-F5344CB8AC3E}">
        <p14:creationId xmlns:p14="http://schemas.microsoft.com/office/powerpoint/2010/main" val="1593521775"/>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7"/>
          </p:nvPr>
        </p:nvSpPr>
        <p:spPr/>
      </p:sp>
      <p:sp>
        <p:nvSpPr>
          <p:cNvPr id="3" name="Text Placeholder 2"/>
          <p:cNvSpPr>
            <a:spLocks noGrp="1"/>
          </p:cNvSpPr>
          <p:nvPr>
            <p:ph type="body" sz="quarter" idx="18"/>
          </p:nvPr>
        </p:nvSpPr>
        <p:spPr/>
        <p:txBody>
          <a:bodyPr/>
          <a:lstStyle/>
          <a:p>
            <a:endParaRPr lang="en-US" dirty="0"/>
          </a:p>
        </p:txBody>
      </p:sp>
      <p:sp>
        <p:nvSpPr>
          <p:cNvPr id="4" name="Slide Number Placeholder 3"/>
          <p:cNvSpPr>
            <a:spLocks noGrp="1"/>
          </p:cNvSpPr>
          <p:nvPr>
            <p:ph type="sldNum" sz="quarter" idx="19"/>
          </p:nvPr>
        </p:nvSpPr>
        <p:spPr/>
        <p:txBody>
          <a:bodyPr/>
          <a:lstStyle/>
          <a:p>
            <a:pPr>
              <a:defRPr/>
            </a:pPr>
            <a:fld id="{BD78BF63-D6E5-49D8-99EB-4D36175B83F1}" type="slidenum">
              <a:rPr lang="es-ES_tradnl" smtClean="0"/>
              <a:pPr>
                <a:defRPr/>
              </a:pPr>
              <a:t>76</a:t>
            </a:fld>
            <a:endParaRPr lang="es-ES_tradnl" dirty="0"/>
          </a:p>
        </p:txBody>
      </p:sp>
      <p:pic>
        <p:nvPicPr>
          <p:cNvPr id="5" name="V5-1">
            <a:hlinkClick r:id="" action="ppaction://media"/>
            <a:extLst>
              <a:ext uri="{FF2B5EF4-FFF2-40B4-BE49-F238E27FC236}">
                <a16:creationId xmlns:a16="http://schemas.microsoft.com/office/drawing/2014/main" id="{6837B32D-1D78-4F48-85CD-EF0A49FE47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8256"/>
            <a:ext cx="9144000" cy="5143500"/>
          </a:xfrm>
          <a:prstGeom prst="rect">
            <a:avLst/>
          </a:prstGeom>
        </p:spPr>
      </p:pic>
    </p:spTree>
    <p:extLst>
      <p:ext uri="{BB962C8B-B14F-4D97-AF65-F5344CB8AC3E}">
        <p14:creationId xmlns:p14="http://schemas.microsoft.com/office/powerpoint/2010/main" val="447712596"/>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3568" y="2380886"/>
            <a:ext cx="8280260" cy="1124686"/>
          </a:xfrm>
        </p:spPr>
        <p:txBody>
          <a:bodyPr/>
          <a:lstStyle/>
          <a:p>
            <a:pPr algn="ctr"/>
            <a:r>
              <a:rPr lang="es-ES" dirty="0"/>
              <a:t>EFICIENCIA ADMINISTRATIVA</a:t>
            </a:r>
          </a:p>
        </p:txBody>
      </p:sp>
    </p:spTree>
    <p:extLst>
      <p:ext uri="{BB962C8B-B14F-4D97-AF65-F5344CB8AC3E}">
        <p14:creationId xmlns:p14="http://schemas.microsoft.com/office/powerpoint/2010/main" val="19256172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ctrTitle"/>
          </p:nvPr>
        </p:nvSpPr>
        <p:spPr>
          <a:xfrm>
            <a:off x="684228" y="193204"/>
            <a:ext cx="8280260" cy="1124686"/>
          </a:xfrm>
        </p:spPr>
        <p:txBody>
          <a:bodyPr/>
          <a:lstStyle/>
          <a:p>
            <a:pPr algn="ctr"/>
            <a:r>
              <a:rPr lang="es-ES" sz="4000" dirty="0"/>
              <a:t>EFICIENCIA ADMINISTRATIVA</a:t>
            </a:r>
          </a:p>
        </p:txBody>
      </p:sp>
      <p:sp>
        <p:nvSpPr>
          <p:cNvPr id="2" name="Pentagon 1"/>
          <p:cNvSpPr/>
          <p:nvPr/>
        </p:nvSpPr>
        <p:spPr bwMode="auto">
          <a:xfrm>
            <a:off x="0" y="1129308"/>
            <a:ext cx="9144000" cy="1728192"/>
          </a:xfrm>
          <a:prstGeom prst="homePlate">
            <a:avLst/>
          </a:prstGeom>
          <a:solidFill>
            <a:schemeClr val="accent3">
              <a:lumMod val="65000"/>
              <a:alpha val="56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lnSpc>
                <a:spcPct val="107000"/>
              </a:lnSpc>
              <a:spcBef>
                <a:spcPts val="600"/>
              </a:spcBef>
              <a:spcAft>
                <a:spcPts val="600"/>
              </a:spcAft>
            </a:pPr>
            <a:r>
              <a:rPr lang="es-CO" sz="2200" b="1" dirty="0">
                <a:ea typeface="Verdana" panose="020B0604030504040204" pitchFamily="34" charset="0"/>
                <a:cs typeface="Verdana" panose="020B0604030504040204" pitchFamily="34" charset="0"/>
              </a:rPr>
              <a:t>Para contar con una entidad cada vez más moderna, innovadora, flexible y abierta al entorno y que todas sus actividades se orienten a las necesidades de las partes interesas y al cumplimento de la misión institucional y los fines del estado, la CGN ejecutó las siguientes actividades en 2015:</a:t>
            </a:r>
            <a:endParaRPr lang="es-ES" sz="2200" b="1" dirty="0">
              <a:ea typeface="Verdana" panose="020B0604030504040204" pitchFamily="34" charset="0"/>
              <a:cs typeface="Verdana" panose="020B0604030504040204" pitchFamily="34" charset="0"/>
            </a:endParaRPr>
          </a:p>
        </p:txBody>
      </p:sp>
      <p:sp>
        <p:nvSpPr>
          <p:cNvPr id="5" name="Octagon 4"/>
          <p:cNvSpPr/>
          <p:nvPr/>
        </p:nvSpPr>
        <p:spPr bwMode="auto">
          <a:xfrm>
            <a:off x="323528" y="3001516"/>
            <a:ext cx="4248472" cy="2592288"/>
          </a:xfrm>
          <a:prstGeom prst="octagon">
            <a:avLst/>
          </a:prstGeom>
          <a:solidFill>
            <a:srgbClr val="FF6600">
              <a:alpha val="6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lvl="0" indent="-342900">
              <a:lnSpc>
                <a:spcPct val="107000"/>
              </a:lnSpc>
              <a:spcBef>
                <a:spcPts val="600"/>
              </a:spcBef>
              <a:spcAft>
                <a:spcPts val="600"/>
              </a:spcAft>
              <a:buFont typeface="Arial" panose="020B0604020202020204" pitchFamily="34" charset="0"/>
              <a:buChar char="•"/>
            </a:pPr>
            <a:r>
              <a:rPr lang="es-CO" sz="2400" b="1" dirty="0">
                <a:ea typeface="Verdana" panose="020B0604030504040204" pitchFamily="34" charset="0"/>
                <a:cs typeface="Verdana" panose="020B0604030504040204" pitchFamily="34" charset="0"/>
              </a:rPr>
              <a:t>Sensibilizar y socializar permanentemente la estrategia de eficiencia administrativa y del SIGI al interior de la CGN.</a:t>
            </a:r>
            <a:endParaRPr lang="es-ES" sz="2400" b="1" dirty="0">
              <a:ea typeface="Verdana" panose="020B0604030504040204" pitchFamily="34" charset="0"/>
              <a:cs typeface="Verdana" panose="020B0604030504040204" pitchFamily="34" charset="0"/>
            </a:endParaRPr>
          </a:p>
        </p:txBody>
      </p:sp>
      <p:sp>
        <p:nvSpPr>
          <p:cNvPr id="10" name="Octagon 9"/>
          <p:cNvSpPr/>
          <p:nvPr/>
        </p:nvSpPr>
        <p:spPr bwMode="auto">
          <a:xfrm>
            <a:off x="4932040" y="2929508"/>
            <a:ext cx="4032448" cy="2376264"/>
          </a:xfrm>
          <a:prstGeom prst="octagon">
            <a:avLst/>
          </a:prstGeom>
          <a:solidFill>
            <a:srgbClr val="FF6600">
              <a:alpha val="6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lvl="0" indent="-342900">
              <a:lnSpc>
                <a:spcPct val="107000"/>
              </a:lnSpc>
              <a:spcBef>
                <a:spcPts val="600"/>
              </a:spcBef>
              <a:spcAft>
                <a:spcPts val="600"/>
              </a:spcAft>
              <a:buFont typeface="Arial" panose="020B0604020202020204" pitchFamily="34" charset="0"/>
              <a:buChar char="•"/>
            </a:pPr>
            <a:r>
              <a:rPr lang="es-CO" sz="2200" b="1" dirty="0">
                <a:ea typeface="Verdana" panose="020B0604030504040204" pitchFamily="34" charset="0"/>
                <a:cs typeface="Verdana" panose="020B0604030504040204" pitchFamily="34" charset="0"/>
              </a:rPr>
              <a:t>Racionalizar procedimientos a través de la implementación, actualización y evaluación del SIGI.</a:t>
            </a:r>
            <a:endParaRPr lang="es-ES" sz="2200" b="1"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926404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ctrTitle"/>
          </p:nvPr>
        </p:nvSpPr>
        <p:spPr>
          <a:xfrm>
            <a:off x="684228" y="193204"/>
            <a:ext cx="8280260" cy="1124686"/>
          </a:xfrm>
        </p:spPr>
        <p:txBody>
          <a:bodyPr/>
          <a:lstStyle/>
          <a:p>
            <a:pPr algn="ctr"/>
            <a:r>
              <a:rPr lang="es-ES" sz="4000" dirty="0"/>
              <a:t>EFICIENCIA ADMINISTRATIVA</a:t>
            </a:r>
          </a:p>
        </p:txBody>
      </p:sp>
      <p:sp>
        <p:nvSpPr>
          <p:cNvPr id="5" name="Octagon 4"/>
          <p:cNvSpPr/>
          <p:nvPr/>
        </p:nvSpPr>
        <p:spPr bwMode="auto">
          <a:xfrm>
            <a:off x="179512" y="1201316"/>
            <a:ext cx="3714938" cy="1534658"/>
          </a:xfrm>
          <a:prstGeom prst="octagon">
            <a:avLst/>
          </a:prstGeom>
          <a:solidFill>
            <a:srgbClr val="FF6600">
              <a:alpha val="6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nSpc>
                <a:spcPct val="107000"/>
              </a:lnSpc>
              <a:spcBef>
                <a:spcPts val="600"/>
              </a:spcBef>
              <a:spcAft>
                <a:spcPts val="600"/>
              </a:spcAft>
            </a:pPr>
            <a:r>
              <a:rPr lang="es-CO" sz="2400" b="1" dirty="0">
                <a:ea typeface="Verdana" panose="020B0604030504040204" pitchFamily="34" charset="0"/>
                <a:cs typeface="Verdana" panose="020B0604030504040204" pitchFamily="34" charset="0"/>
              </a:rPr>
              <a:t>Actualizar y automatizar los servicios que ofrece la entidad.</a:t>
            </a:r>
            <a:endParaRPr lang="es-ES" sz="2400" b="1" dirty="0">
              <a:ea typeface="Verdana" panose="020B0604030504040204" pitchFamily="34" charset="0"/>
              <a:cs typeface="Verdana" panose="020B0604030504040204" pitchFamily="34" charset="0"/>
            </a:endParaRPr>
          </a:p>
        </p:txBody>
      </p:sp>
      <p:sp>
        <p:nvSpPr>
          <p:cNvPr id="10" name="Octagon 9"/>
          <p:cNvSpPr/>
          <p:nvPr/>
        </p:nvSpPr>
        <p:spPr bwMode="auto">
          <a:xfrm>
            <a:off x="2699792" y="2785492"/>
            <a:ext cx="6121010" cy="2634745"/>
          </a:xfrm>
          <a:prstGeom prst="octagon">
            <a:avLst/>
          </a:prstGeom>
          <a:solidFill>
            <a:srgbClr val="FF6600">
              <a:alpha val="6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a:lnSpc>
                <a:spcPct val="107000"/>
              </a:lnSpc>
              <a:spcBef>
                <a:spcPts val="600"/>
              </a:spcBef>
              <a:spcAft>
                <a:spcPts val="600"/>
              </a:spcAft>
            </a:pPr>
            <a:r>
              <a:rPr lang="es-CO" b="1" dirty="0">
                <a:ea typeface="Verdana" panose="020B0604030504040204" pitchFamily="34" charset="0"/>
                <a:cs typeface="Verdana" panose="020B0604030504040204" pitchFamily="34" charset="0"/>
              </a:rPr>
              <a:t>La CGN ocupó el primer puesto entre las entidades  en el Sector Hacienda en los resultados del (FURAG) en los componentes de Gestión de la calidad, Participación Ciudadana en la Gestión, Plan Anticorrupción</a:t>
            </a:r>
            <a:r>
              <a:rPr lang="es-CO" sz="2400" dirty="0">
                <a:ea typeface="Verdana" panose="020B0604030504040204" pitchFamily="34" charset="0"/>
                <a:cs typeface="Verdana" panose="020B0604030504040204" pitchFamily="34" charset="0"/>
              </a:rPr>
              <a:t>.</a:t>
            </a:r>
            <a:endParaRPr lang="es-ES" sz="2400" dirty="0">
              <a:ea typeface="Verdana" panose="020B0604030504040204" pitchFamily="34" charset="0"/>
              <a:cs typeface="Verdana" panose="020B0604030504040204" pitchFamily="34" charset="0"/>
            </a:endParaRPr>
          </a:p>
        </p:txBody>
      </p:sp>
      <p:sp>
        <p:nvSpPr>
          <p:cNvPr id="6" name="Octagon 5"/>
          <p:cNvSpPr/>
          <p:nvPr/>
        </p:nvSpPr>
        <p:spPr bwMode="auto">
          <a:xfrm>
            <a:off x="4068604" y="1129308"/>
            <a:ext cx="3815764" cy="1606666"/>
          </a:xfrm>
          <a:prstGeom prst="octagon">
            <a:avLst/>
          </a:prstGeom>
          <a:solidFill>
            <a:srgbClr val="FF6600">
              <a:alpha val="6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nSpc>
                <a:spcPct val="107000"/>
              </a:lnSpc>
              <a:spcBef>
                <a:spcPts val="600"/>
              </a:spcBef>
              <a:spcAft>
                <a:spcPts val="600"/>
              </a:spcAft>
            </a:pPr>
            <a:r>
              <a:rPr lang="es-CO" sz="2400" b="1" dirty="0">
                <a:ea typeface="Verdana" panose="020B0604030504040204" pitchFamily="34" charset="0"/>
                <a:cs typeface="Verdana" panose="020B0604030504040204" pitchFamily="34" charset="0"/>
              </a:rPr>
              <a:t>Diagnosticar y actualizar los instrumentos archivísticos.</a:t>
            </a:r>
            <a:endParaRPr lang="es-ES" sz="2400" b="1" dirty="0">
              <a:ea typeface="Verdana" panose="020B0604030504040204" pitchFamily="34" charset="0"/>
              <a:cs typeface="Verdana" panose="020B0604030504040204" pitchFamily="34" charset="0"/>
            </a:endParaRPr>
          </a:p>
        </p:txBody>
      </p:sp>
      <p:sp>
        <p:nvSpPr>
          <p:cNvPr id="7" name="Octagon 6"/>
          <p:cNvSpPr/>
          <p:nvPr/>
        </p:nvSpPr>
        <p:spPr bwMode="auto">
          <a:xfrm>
            <a:off x="107504" y="2904356"/>
            <a:ext cx="2502396" cy="1681336"/>
          </a:xfrm>
          <a:prstGeom prst="octagon">
            <a:avLst/>
          </a:prstGeom>
          <a:solidFill>
            <a:srgbClr val="FF6600">
              <a:alpha val="6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nSpc>
                <a:spcPct val="107000"/>
              </a:lnSpc>
              <a:spcBef>
                <a:spcPts val="600"/>
              </a:spcBef>
              <a:spcAft>
                <a:spcPts val="600"/>
              </a:spcAft>
            </a:pPr>
            <a:r>
              <a:rPr lang="es-CO" sz="2400" b="1" dirty="0">
                <a:ea typeface="Verdana" panose="020B0604030504040204" pitchFamily="34" charset="0"/>
                <a:cs typeface="Verdana" panose="020B0604030504040204" pitchFamily="34" charset="0"/>
              </a:rPr>
              <a:t>Capacitar en instrumentos archivísticos.</a:t>
            </a:r>
          </a:p>
        </p:txBody>
      </p:sp>
    </p:spTree>
    <p:extLst>
      <p:ext uri="{BB962C8B-B14F-4D97-AF65-F5344CB8AC3E}">
        <p14:creationId xmlns:p14="http://schemas.microsoft.com/office/powerpoint/2010/main" val="15502909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08520" y="49188"/>
            <a:ext cx="9252520" cy="1079569"/>
          </a:xfrm>
        </p:spPr>
        <p:txBody>
          <a:bodyPr/>
          <a:lstStyle/>
          <a:p>
            <a:pPr algn="ctr"/>
            <a:r>
              <a:rPr lang="en-US" sz="2800" dirty="0"/>
              <a:t>PRESUPUESTO INICIAL - PRESUPUESTO FINAL </a:t>
            </a:r>
            <a:br>
              <a:rPr lang="en-US" sz="2800" dirty="0"/>
            </a:br>
            <a:r>
              <a:rPr lang="en-US" sz="2800" dirty="0"/>
              <a:t>2015 </a:t>
            </a:r>
            <a:r>
              <a:rPr lang="en-US" sz="2400" dirty="0"/>
              <a:t>($</a:t>
            </a:r>
            <a:r>
              <a:rPr lang="en-US" sz="2400" dirty="0" err="1"/>
              <a:t>Millones</a:t>
            </a:r>
            <a:r>
              <a:rPr lang="en-US" sz="2400" dirty="0"/>
              <a:t> de Pesos)</a:t>
            </a:r>
          </a:p>
        </p:txBody>
      </p:sp>
      <p:graphicFrame>
        <p:nvGraphicFramePr>
          <p:cNvPr id="10" name="SmartArt Placeholder 9"/>
          <p:cNvGraphicFramePr>
            <a:graphicFrameLocks noGrp="1"/>
          </p:cNvGraphicFramePr>
          <p:nvPr>
            <p:ph type="dgm" sz="quarter" idx="13"/>
            <p:extLst>
              <p:ext uri="{D42A27DB-BD31-4B8C-83A1-F6EECF244321}">
                <p14:modId xmlns:p14="http://schemas.microsoft.com/office/powerpoint/2010/main" val="392802945"/>
              </p:ext>
            </p:extLst>
          </p:nvPr>
        </p:nvGraphicFramePr>
        <p:xfrm>
          <a:off x="1" y="985292"/>
          <a:ext cx="9144000" cy="4402683"/>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5"/>
          </p:nvPr>
        </p:nvSpPr>
        <p:spPr/>
        <p:txBody>
          <a:bodyPr/>
          <a:lstStyle/>
          <a:p>
            <a:pPr>
              <a:defRPr/>
            </a:pPr>
            <a:fld id="{43C90015-E53F-4BB5-B32F-A8BBF929A985}" type="slidenum">
              <a:rPr lang="es-ES_tradnl" smtClean="0"/>
              <a:pPr>
                <a:defRPr/>
              </a:pPr>
              <a:t>8</a:t>
            </a:fld>
            <a:endParaRPr lang="es-ES_tradnl" dirty="0"/>
          </a:p>
        </p:txBody>
      </p:sp>
    </p:spTree>
    <p:extLst>
      <p:ext uri="{BB962C8B-B14F-4D97-AF65-F5344CB8AC3E}">
        <p14:creationId xmlns:p14="http://schemas.microsoft.com/office/powerpoint/2010/main" val="523999360"/>
      </p:ext>
    </p:extLst>
  </p:cSld>
  <p:clrMapOvr>
    <a:masterClrMapping/>
  </p:clrMapOvr>
  <p:transition spd="slow">
    <p:split orient="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67544" y="2380886"/>
            <a:ext cx="8280260" cy="1124686"/>
          </a:xfrm>
        </p:spPr>
        <p:txBody>
          <a:bodyPr/>
          <a:lstStyle/>
          <a:p>
            <a:r>
              <a:rPr lang="es-ES" dirty="0"/>
              <a:t>METAS E INDICADORES DE GESTIÓN</a:t>
            </a:r>
          </a:p>
        </p:txBody>
      </p:sp>
    </p:spTree>
    <p:extLst>
      <p:ext uri="{BB962C8B-B14F-4D97-AF65-F5344CB8AC3E}">
        <p14:creationId xmlns:p14="http://schemas.microsoft.com/office/powerpoint/2010/main" val="9657934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
          <p:cNvSpPr>
            <a:spLocks noChangeArrowheads="1"/>
          </p:cNvSpPr>
          <p:nvPr/>
        </p:nvSpPr>
        <p:spPr bwMode="auto">
          <a:xfrm>
            <a:off x="0" y="457200"/>
            <a:ext cx="147534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dirty="0"/>
          </a:p>
        </p:txBody>
      </p:sp>
      <p:graphicFrame>
        <p:nvGraphicFramePr>
          <p:cNvPr id="3" name="Objeto 2"/>
          <p:cNvGraphicFramePr>
            <a:graphicFrameLocks/>
          </p:cNvGraphicFramePr>
          <p:nvPr>
            <p:extLst>
              <p:ext uri="{D42A27DB-BD31-4B8C-83A1-F6EECF244321}">
                <p14:modId xmlns:p14="http://schemas.microsoft.com/office/powerpoint/2010/main" val="1411967271"/>
              </p:ext>
            </p:extLst>
          </p:nvPr>
        </p:nvGraphicFramePr>
        <p:xfrm>
          <a:off x="0" y="-1"/>
          <a:ext cx="9144000" cy="5089525"/>
        </p:xfrm>
        <a:graphic>
          <a:graphicData uri="http://schemas.openxmlformats.org/presentationml/2006/ole">
            <mc:AlternateContent xmlns:mc="http://schemas.openxmlformats.org/markup-compatibility/2006">
              <mc:Choice xmlns:v="urn:schemas-microsoft-com:vml" Requires="v">
                <p:oleObj name="Chart" r:id="rId3" imgW="5610181" imgH="3924294" progId="Excel.Chart.8">
                  <p:embed/>
                </p:oleObj>
              </mc:Choice>
              <mc:Fallback>
                <p:oleObj name="Chart" r:id="rId3" imgW="5610181" imgH="3924294"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5089525"/>
                      </a:xfrm>
                      <a:prstGeom prst="rect">
                        <a:avLst/>
                      </a:prstGeom>
                      <a:noFill/>
                    </p:spPr>
                  </p:pic>
                </p:oleObj>
              </mc:Fallback>
            </mc:AlternateContent>
          </a:graphicData>
        </a:graphic>
      </p:graphicFrame>
      <p:sp>
        <p:nvSpPr>
          <p:cNvPr id="5" name="Rectangle 103"/>
          <p:cNvSpPr>
            <a:spLocks noChangeArrowheads="1"/>
          </p:cNvSpPr>
          <p:nvPr/>
        </p:nvSpPr>
        <p:spPr bwMode="auto">
          <a:xfrm>
            <a:off x="0" y="4838700"/>
            <a:ext cx="1475346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dirty="0"/>
          </a:p>
        </p:txBody>
      </p:sp>
    </p:spTree>
    <p:extLst>
      <p:ext uri="{BB962C8B-B14F-4D97-AF65-F5344CB8AC3E}">
        <p14:creationId xmlns:p14="http://schemas.microsoft.com/office/powerpoint/2010/main" val="10037564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p:cNvGraphicFramePr>
          <p:nvPr>
            <p:extLst>
              <p:ext uri="{D42A27DB-BD31-4B8C-83A1-F6EECF244321}">
                <p14:modId xmlns:p14="http://schemas.microsoft.com/office/powerpoint/2010/main" val="2607530931"/>
              </p:ext>
            </p:extLst>
          </p:nvPr>
        </p:nvGraphicFramePr>
        <p:xfrm>
          <a:off x="0" y="0"/>
          <a:ext cx="9144000" cy="5017740"/>
        </p:xfrm>
        <a:graphic>
          <a:graphicData uri="http://schemas.openxmlformats.org/presentationml/2006/ole">
            <mc:AlternateContent xmlns:mc="http://schemas.openxmlformats.org/markup-compatibility/2006">
              <mc:Choice xmlns:v="urn:schemas-microsoft-com:vml" Requires="v">
                <p:oleObj name="Chart" r:id="rId3" imgW="5627096" imgH="3316511" progId="Excel.Chart.8">
                  <p:embed/>
                </p:oleObj>
              </mc:Choice>
              <mc:Fallback>
                <p:oleObj name="Chart" r:id="rId3" imgW="5627096" imgH="3316511" progId="Excel.Chart.8">
                  <p:embed/>
                  <p:pic>
                    <p:nvPicPr>
                      <p:cNvPr id="8" name="Objeto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017740"/>
                      </a:xfrm>
                      <a:prstGeom prst="rect">
                        <a:avLst/>
                      </a:prstGeom>
                      <a:noFill/>
                    </p:spPr>
                  </p:pic>
                </p:oleObj>
              </mc:Fallback>
            </mc:AlternateContent>
          </a:graphicData>
        </a:graphic>
      </p:graphicFrame>
    </p:spTree>
    <p:extLst>
      <p:ext uri="{BB962C8B-B14F-4D97-AF65-F5344CB8AC3E}">
        <p14:creationId xmlns:p14="http://schemas.microsoft.com/office/powerpoint/2010/main" val="3398275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611560" y="2137420"/>
            <a:ext cx="8280260" cy="1124686"/>
          </a:xfrm>
        </p:spPr>
        <p:txBody>
          <a:bodyPr/>
          <a:lstStyle/>
          <a:p>
            <a:pPr algn="ctr"/>
            <a:r>
              <a:rPr lang="es-ES" sz="3800" dirty="0"/>
              <a:t>INFORMES DE LOS ENTES DE CONTROL QUE VIGILAN A LA ENTIDAD</a:t>
            </a:r>
          </a:p>
        </p:txBody>
      </p:sp>
    </p:spTree>
    <p:extLst>
      <p:ext uri="{BB962C8B-B14F-4D97-AF65-F5344CB8AC3E}">
        <p14:creationId xmlns:p14="http://schemas.microsoft.com/office/powerpoint/2010/main" val="40240005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a:spLocks noGrp="1"/>
          </p:cNvSpPr>
          <p:nvPr>
            <p:ph type="ctrTitle"/>
          </p:nvPr>
        </p:nvSpPr>
        <p:spPr>
          <a:xfrm>
            <a:off x="-108520" y="-116574"/>
            <a:ext cx="9252520" cy="1173874"/>
          </a:xfrm>
        </p:spPr>
        <p:txBody>
          <a:bodyPr/>
          <a:lstStyle/>
          <a:p>
            <a:pPr algn="ctr"/>
            <a:r>
              <a:rPr lang="es-ES" sz="3800" dirty="0"/>
              <a:t>ENTES DE CONTROL QUE  </a:t>
            </a:r>
            <a:br>
              <a:rPr lang="es-ES" sz="3800" dirty="0"/>
            </a:br>
            <a:r>
              <a:rPr lang="es-ES" sz="3800" dirty="0"/>
              <a:t>VIGILAN A LA ENTIDAD</a:t>
            </a:r>
          </a:p>
        </p:txBody>
      </p:sp>
      <p:sp>
        <p:nvSpPr>
          <p:cNvPr id="2" name="Rectángulo 1"/>
          <p:cNvSpPr/>
          <p:nvPr/>
        </p:nvSpPr>
        <p:spPr bwMode="auto">
          <a:xfrm>
            <a:off x="35496" y="2857500"/>
            <a:ext cx="3456384" cy="2232025"/>
          </a:xfrm>
          <a:prstGeom prst="rect">
            <a:avLst/>
          </a:prstGeom>
          <a:solidFill>
            <a:schemeClr val="accent2">
              <a:lumMod val="20000"/>
              <a:lumOff val="80000"/>
            </a:schemeClr>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s-CO" sz="2000" b="1" i="0" u="none" strike="noStrike" cap="none" normalizeH="0" baseline="0" dirty="0">
                <a:ln>
                  <a:noFill/>
                </a:ln>
                <a:solidFill>
                  <a:schemeClr val="tx1"/>
                </a:solidFill>
                <a:effectLst/>
                <a:latin typeface="Times New Roman" pitchFamily="18" charset="0"/>
              </a:rPr>
              <a:t>- Auditoría al Balance General</a:t>
            </a:r>
            <a:r>
              <a:rPr kumimoji="0" lang="es-CO" sz="2000" b="1" i="0" u="none" strike="noStrike" cap="none" normalizeH="0" dirty="0">
                <a:ln>
                  <a:noFill/>
                </a:ln>
                <a:solidFill>
                  <a:schemeClr val="tx1"/>
                </a:solidFill>
                <a:effectLst/>
                <a:latin typeface="Times New Roman" pitchFamily="18" charset="0"/>
              </a:rPr>
              <a:t> del </a:t>
            </a:r>
            <a:r>
              <a:rPr kumimoji="0" lang="es-CO" sz="2000" b="1" i="0" u="none" strike="noStrike" cap="none" normalizeH="0" baseline="0" dirty="0">
                <a:ln>
                  <a:noFill/>
                </a:ln>
                <a:solidFill>
                  <a:schemeClr val="tx1"/>
                </a:solidFill>
                <a:effectLst/>
                <a:latin typeface="Times New Roman" pitchFamily="18" charset="0"/>
              </a:rPr>
              <a:t>Sector Público 2014 en 2015.</a:t>
            </a:r>
          </a:p>
          <a:p>
            <a:pPr marL="0" marR="0" indent="0" algn="ctr" defTabSz="914400" rtl="0" eaLnBrk="0" fontAlgn="base" latinLnBrk="0" hangingPunct="0">
              <a:lnSpc>
                <a:spcPct val="100000"/>
              </a:lnSpc>
              <a:spcBef>
                <a:spcPct val="0"/>
              </a:spcBef>
              <a:spcAft>
                <a:spcPct val="0"/>
              </a:spcAft>
              <a:buClrTx/>
              <a:buSzTx/>
              <a:buFontTx/>
              <a:buNone/>
              <a:tabLst/>
            </a:pPr>
            <a:r>
              <a:rPr kumimoji="0" lang="es-CO" sz="2000" b="1" i="0" u="none" strike="noStrike" cap="none" normalizeH="0" baseline="0" dirty="0">
                <a:ln>
                  <a:noFill/>
                </a:ln>
                <a:solidFill>
                  <a:schemeClr val="tx1"/>
                </a:solidFill>
                <a:effectLst/>
                <a:latin typeface="Times New Roman" pitchFamily="18" charset="0"/>
              </a:rPr>
              <a:t>Dictámenes</a:t>
            </a:r>
            <a:r>
              <a:rPr kumimoji="0" lang="es-CO" sz="2000" b="1" i="0" u="none" strike="noStrike" cap="none" normalizeH="0" dirty="0">
                <a:ln>
                  <a:noFill/>
                </a:ln>
                <a:solidFill>
                  <a:schemeClr val="tx1"/>
                </a:solidFill>
                <a:effectLst/>
                <a:latin typeface="Times New Roman" pitchFamily="18" charset="0"/>
              </a:rPr>
              <a:t> con </a:t>
            </a:r>
            <a:r>
              <a:rPr kumimoji="0" lang="es-CO" sz="2000" b="1" i="0" u="none" strike="noStrike" cap="none" normalizeH="0" baseline="0" dirty="0">
                <a:ln>
                  <a:noFill/>
                </a:ln>
                <a:solidFill>
                  <a:schemeClr val="tx1"/>
                </a:solidFill>
                <a:effectLst/>
                <a:latin typeface="Times New Roman" pitchFamily="18" charset="0"/>
              </a:rPr>
              <a:t>Salvedades</a:t>
            </a:r>
          </a:p>
          <a:p>
            <a:pPr marL="0" marR="0" indent="0" defTabSz="914400" rtl="0" eaLnBrk="0" fontAlgn="base" latinLnBrk="0" hangingPunct="0">
              <a:lnSpc>
                <a:spcPct val="100000"/>
              </a:lnSpc>
              <a:spcBef>
                <a:spcPct val="0"/>
              </a:spcBef>
              <a:spcAft>
                <a:spcPct val="0"/>
              </a:spcAft>
              <a:buClrTx/>
              <a:buSzTx/>
              <a:buFontTx/>
              <a:buNone/>
              <a:tabLst/>
            </a:pPr>
            <a:r>
              <a:rPr lang="es-CO" sz="2000" b="1" dirty="0">
                <a:latin typeface="Times New Roman" pitchFamily="18" charset="0"/>
              </a:rPr>
              <a:t>     - Auditoria regular. No    	practicada</a:t>
            </a:r>
            <a:endParaRPr kumimoji="0" lang="es-CO" sz="2000" b="1" i="0" u="none" strike="noStrike" cap="none" normalizeH="0" baseline="0" dirty="0">
              <a:ln>
                <a:noFill/>
              </a:ln>
              <a:solidFill>
                <a:schemeClr val="tx1"/>
              </a:solidFill>
              <a:effectLst/>
              <a:latin typeface="Times New Roman" pitchFamily="18" charset="0"/>
            </a:endParaRPr>
          </a:p>
        </p:txBody>
      </p:sp>
      <p:sp>
        <p:nvSpPr>
          <p:cNvPr id="4" name="Elipse 3"/>
          <p:cNvSpPr/>
          <p:nvPr/>
        </p:nvSpPr>
        <p:spPr bwMode="auto">
          <a:xfrm>
            <a:off x="35496" y="1057300"/>
            <a:ext cx="3456384" cy="1540464"/>
          </a:xfrm>
          <a:prstGeom prst="ellipse">
            <a:avLst/>
          </a:prstGeom>
          <a:solidFill>
            <a:schemeClr val="bg1">
              <a:lumMod val="75000"/>
            </a:schemeClr>
          </a:solidFill>
          <a:ln w="9525" cap="flat" cmpd="sng" algn="ctr">
            <a:solidFill>
              <a:srgbClr val="FFC000"/>
            </a:solidFill>
            <a:prstDash val="solid"/>
            <a:round/>
            <a:headEnd type="none" w="med" len="med"/>
            <a:tailEnd type="none" w="med" len="med"/>
          </a:ln>
          <a:effectLst/>
          <a:scene3d>
            <a:camera prst="orthographicFront"/>
            <a:lightRig rig="threePt" dir="t"/>
          </a:scene3d>
          <a:sp3d>
            <a:bevelT prst="angle"/>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s-CO" b="1" i="0" u="none" strike="noStrike" cap="none" normalizeH="0" baseline="0" dirty="0">
                <a:ln>
                  <a:noFill/>
                </a:ln>
                <a:solidFill>
                  <a:schemeClr val="tx1"/>
                </a:solidFill>
                <a:effectLst/>
                <a:latin typeface="Times New Roman" pitchFamily="18" charset="0"/>
              </a:rPr>
              <a:t>CONTRALORÍA GENERAL DE LA REPÚBLICA</a:t>
            </a:r>
          </a:p>
        </p:txBody>
      </p:sp>
      <p:sp>
        <p:nvSpPr>
          <p:cNvPr id="6" name="Flecha abajo 5"/>
          <p:cNvSpPr/>
          <p:nvPr/>
        </p:nvSpPr>
        <p:spPr bwMode="auto">
          <a:xfrm>
            <a:off x="1403648" y="2591434"/>
            <a:ext cx="484632" cy="266066"/>
          </a:xfrm>
          <a:prstGeom prst="downArrow">
            <a:avLst/>
          </a:prstGeom>
          <a:solidFill>
            <a:srgbClr val="1B369A"/>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sp>
        <p:nvSpPr>
          <p:cNvPr id="7" name="Elipse 6"/>
          <p:cNvSpPr/>
          <p:nvPr/>
        </p:nvSpPr>
        <p:spPr bwMode="auto">
          <a:xfrm>
            <a:off x="3635896" y="1417340"/>
            <a:ext cx="3504997" cy="1656184"/>
          </a:xfrm>
          <a:prstGeom prst="ellipse">
            <a:avLst/>
          </a:prstGeom>
          <a:solidFill>
            <a:schemeClr val="bg2">
              <a:lumMod val="40000"/>
              <a:lumOff val="60000"/>
            </a:schemeClr>
          </a:solidFill>
          <a:ln w="9525" cap="flat" cmpd="sng" algn="ctr">
            <a:solidFill>
              <a:schemeClr val="accent2">
                <a:lumMod val="50000"/>
              </a:schemeClr>
            </a:solidFill>
            <a:prstDash val="solid"/>
            <a:round/>
            <a:headEnd type="none" w="med" len="med"/>
            <a:tailEnd type="none" w="med" len="med"/>
          </a:ln>
          <a:effectLst/>
          <a:scene3d>
            <a:camera prst="orthographicFront"/>
            <a:lightRig rig="threePt" dir="t"/>
          </a:scene3d>
          <a:sp3d>
            <a:bevelT w="165100" prst="coolSlant"/>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s-CO" b="1" i="1" u="none" strike="noStrike" cap="none" normalizeH="0" baseline="0" dirty="0">
                <a:ln>
                  <a:noFill/>
                </a:ln>
                <a:solidFill>
                  <a:schemeClr val="tx1"/>
                </a:solidFill>
                <a:effectLst/>
                <a:latin typeface="Times New Roman" pitchFamily="18" charset="0"/>
              </a:rPr>
              <a:t>PROCURADURÍA GENERAL DE LA </a:t>
            </a:r>
          </a:p>
          <a:p>
            <a:pPr marL="0" marR="0" indent="0" algn="ctr" defTabSz="914400" rtl="0" eaLnBrk="0" fontAlgn="base" latinLnBrk="0" hangingPunct="0">
              <a:lnSpc>
                <a:spcPct val="100000"/>
              </a:lnSpc>
              <a:spcBef>
                <a:spcPct val="0"/>
              </a:spcBef>
              <a:spcAft>
                <a:spcPct val="0"/>
              </a:spcAft>
              <a:buClrTx/>
              <a:buSzTx/>
              <a:buFontTx/>
              <a:buNone/>
              <a:tabLst/>
            </a:pPr>
            <a:r>
              <a:rPr kumimoji="0" lang="es-CO" b="1" i="1" u="none" strike="noStrike" cap="none" normalizeH="0" baseline="0" dirty="0">
                <a:ln>
                  <a:noFill/>
                </a:ln>
                <a:solidFill>
                  <a:schemeClr val="tx1"/>
                </a:solidFill>
                <a:effectLst/>
                <a:latin typeface="Times New Roman" pitchFamily="18" charset="0"/>
              </a:rPr>
              <a:t>NACIÓN</a:t>
            </a:r>
          </a:p>
        </p:txBody>
      </p:sp>
      <p:sp>
        <p:nvSpPr>
          <p:cNvPr id="8" name="Elipse 7"/>
          <p:cNvSpPr/>
          <p:nvPr/>
        </p:nvSpPr>
        <p:spPr bwMode="auto">
          <a:xfrm>
            <a:off x="3779912" y="3307026"/>
            <a:ext cx="3096344" cy="1926738"/>
          </a:xfrm>
          <a:prstGeom prst="ellipse">
            <a:avLst/>
          </a:prstGeom>
          <a:solidFill>
            <a:schemeClr val="bg2">
              <a:lumMod val="60000"/>
              <a:lumOff val="40000"/>
            </a:schemeClr>
          </a:solidFill>
          <a:ln w="9525" cap="flat" cmpd="sng" algn="ctr">
            <a:solidFill>
              <a:schemeClr val="accent2">
                <a:lumMod val="50000"/>
              </a:schemeClr>
            </a:solidFill>
            <a:prstDash val="solid"/>
            <a:round/>
            <a:headEnd type="none" w="med" len="med"/>
            <a:tailEnd type="none" w="med" len="med"/>
          </a:ln>
          <a:effectLst>
            <a:glow rad="63500">
              <a:schemeClr val="accent5">
                <a:satMod val="175000"/>
                <a:alpha val="40000"/>
              </a:schemeClr>
            </a:glow>
          </a:effectLst>
          <a:scene3d>
            <a:camera prst="orthographicFront"/>
            <a:lightRig rig="threePt" dir="t"/>
          </a:scene3d>
          <a:sp3d>
            <a:bevelT w="165100" prst="coolSlant"/>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s-CO" sz="2400" b="1" i="1" dirty="0">
                <a:latin typeface="Times New Roman" pitchFamily="18" charset="0"/>
              </a:rPr>
              <a:t>FISCALÍA GENERAL DE LA NACIÓN</a:t>
            </a:r>
            <a:endParaRPr kumimoji="0" lang="es-CO" sz="2400" b="1" i="1" u="none" strike="noStrike" cap="none" normalizeH="0" baseline="0" dirty="0">
              <a:ln>
                <a:noFill/>
              </a:ln>
              <a:solidFill>
                <a:schemeClr val="tx1"/>
              </a:solidFill>
              <a:effectLst/>
              <a:latin typeface="Times New Roman" pitchFamily="18" charset="0"/>
            </a:endParaRPr>
          </a:p>
        </p:txBody>
      </p:sp>
      <p:sp>
        <p:nvSpPr>
          <p:cNvPr id="9" name="Llamada de flecha a la izquierda 8"/>
          <p:cNvSpPr/>
          <p:nvPr/>
        </p:nvSpPr>
        <p:spPr bwMode="auto">
          <a:xfrm>
            <a:off x="6300192" y="1705372"/>
            <a:ext cx="2808312" cy="3312368"/>
          </a:xfrm>
          <a:prstGeom prst="leftArrowCallout">
            <a:avLst/>
          </a:prstGeom>
          <a:solidFill>
            <a:schemeClr val="accent6">
              <a:lumMod val="20000"/>
              <a:lumOff val="80000"/>
            </a:scheme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s-CO" sz="2400" dirty="0">
              <a:latin typeface="Times New Roman"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s-CO" sz="2400" dirty="0">
              <a:latin typeface="Times New Roman"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s-CO" dirty="0">
              <a:latin typeface="Times New Roman"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s-CO" b="1" dirty="0">
                <a:latin typeface="Times New Roman" pitchFamily="18" charset="0"/>
              </a:rPr>
              <a:t>NO HUBO PRÁCTICA DE VISITAS / INFORMES</a:t>
            </a:r>
            <a:endParaRPr kumimoji="0" lang="es-CO" b="1"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23945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95536" y="2425452"/>
            <a:ext cx="8280260" cy="1124686"/>
          </a:xfrm>
        </p:spPr>
        <p:txBody>
          <a:bodyPr/>
          <a:lstStyle/>
          <a:p>
            <a:pPr algn="ctr"/>
            <a:r>
              <a:rPr lang="es-ES" dirty="0"/>
              <a:t>IMPACTOS DE LA GESTIÓN</a:t>
            </a:r>
          </a:p>
        </p:txBody>
      </p:sp>
    </p:spTree>
    <p:extLst>
      <p:ext uri="{BB962C8B-B14F-4D97-AF65-F5344CB8AC3E}">
        <p14:creationId xmlns:p14="http://schemas.microsoft.com/office/powerpoint/2010/main" val="6883704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ctrTitle"/>
          </p:nvPr>
        </p:nvSpPr>
        <p:spPr>
          <a:xfrm>
            <a:off x="679663" y="121196"/>
            <a:ext cx="8280260" cy="1124686"/>
          </a:xfrm>
        </p:spPr>
        <p:txBody>
          <a:bodyPr/>
          <a:lstStyle/>
          <a:p>
            <a:pPr algn="ctr"/>
            <a:r>
              <a:rPr lang="es-ES" dirty="0"/>
              <a:t>IMPACTOS DE LA GESTIÓN</a:t>
            </a:r>
          </a:p>
        </p:txBody>
      </p:sp>
      <p:sp>
        <p:nvSpPr>
          <p:cNvPr id="5" name="Pentagon 4"/>
          <p:cNvSpPr/>
          <p:nvPr/>
        </p:nvSpPr>
        <p:spPr bwMode="auto">
          <a:xfrm>
            <a:off x="250824" y="1345332"/>
            <a:ext cx="8709099" cy="1728192"/>
          </a:xfrm>
          <a:prstGeom prst="homePlate">
            <a:avLst/>
          </a:prstGeom>
          <a:solidFill>
            <a:srgbClr val="74B230">
              <a:alpha val="50000"/>
            </a:srgbClr>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Aft>
                <a:spcPts val="0"/>
              </a:spcAft>
            </a:pPr>
            <a:r>
              <a:rPr lang="es-ES" sz="2000" b="1" dirty="0">
                <a:ea typeface="Times New Roman" panose="02020603050405020304" pitchFamily="18" charset="0"/>
                <a:cs typeface="Times New Roman" panose="02020603050405020304" pitchFamily="18" charset="0"/>
              </a:rPr>
              <a:t>- </a:t>
            </a:r>
            <a:r>
              <a:rPr lang="es-ES" sz="2200" b="1" dirty="0">
                <a:ea typeface="Times New Roman" panose="02020603050405020304" pitchFamily="18" charset="0"/>
                <a:cs typeface="Times New Roman" panose="02020603050405020304" pitchFamily="18" charset="0"/>
              </a:rPr>
              <a:t>Mejoramiento continuo de los Sistemas de Gestión y Control-Normas ISO y caracterización de clientes</a:t>
            </a:r>
            <a:endParaRPr lang="es-ES" sz="2200" b="1" i="1" dirty="0">
              <a:ea typeface="Times New Roman" panose="02020603050405020304" pitchFamily="18" charset="0"/>
              <a:cs typeface="Times New Roman" panose="02020603050405020304" pitchFamily="18" charset="0"/>
            </a:endParaRPr>
          </a:p>
          <a:p>
            <a:pPr>
              <a:spcAft>
                <a:spcPts val="0"/>
              </a:spcAft>
            </a:pPr>
            <a:r>
              <a:rPr lang="es-ES" sz="2200" b="1" dirty="0">
                <a:ea typeface="Times New Roman" panose="02020603050405020304" pitchFamily="18" charset="0"/>
                <a:cs typeface="Times New Roman" panose="02020603050405020304" pitchFamily="18" charset="0"/>
              </a:rPr>
              <a:t> </a:t>
            </a:r>
            <a:endParaRPr lang="es-ES" sz="2200" b="1" i="1" dirty="0">
              <a:ea typeface="Times New Roman" panose="02020603050405020304" pitchFamily="18" charset="0"/>
              <a:cs typeface="Times New Roman" panose="02020603050405020304" pitchFamily="18" charset="0"/>
            </a:endParaRPr>
          </a:p>
          <a:p>
            <a:pPr>
              <a:spcAft>
                <a:spcPts val="0"/>
              </a:spcAft>
            </a:pPr>
            <a:r>
              <a:rPr lang="es-ES" sz="2200" b="1" dirty="0">
                <a:ea typeface="Times New Roman" panose="02020603050405020304" pitchFamily="18" charset="0"/>
                <a:cs typeface="Times New Roman" panose="02020603050405020304" pitchFamily="18" charset="0"/>
              </a:rPr>
              <a:t>- Utilidad de los Registro de Saldos y Movimientos de las Entidades Estatales generado  por la CGN (DANE).</a:t>
            </a:r>
          </a:p>
        </p:txBody>
      </p:sp>
      <p:sp>
        <p:nvSpPr>
          <p:cNvPr id="8" name="Pentagon 7"/>
          <p:cNvSpPr/>
          <p:nvPr/>
        </p:nvSpPr>
        <p:spPr bwMode="auto">
          <a:xfrm>
            <a:off x="250824" y="3361557"/>
            <a:ext cx="8709099" cy="1512168"/>
          </a:xfrm>
          <a:prstGeom prst="homePlate">
            <a:avLst/>
          </a:prstGeom>
          <a:solidFill>
            <a:schemeClr val="accent3">
              <a:lumMod val="75000"/>
              <a:alpha val="90000"/>
            </a:schemeClr>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s-ES" sz="2200" b="1" dirty="0"/>
              <a:t>- Regulación contable y capacitación</a:t>
            </a:r>
            <a:endParaRPr lang="es-ES" sz="2200" i="1" dirty="0"/>
          </a:p>
          <a:p>
            <a:r>
              <a:rPr lang="es-ES" sz="2200" dirty="0"/>
              <a:t> </a:t>
            </a:r>
            <a:endParaRPr lang="es-ES" sz="2200" i="1" dirty="0"/>
          </a:p>
          <a:p>
            <a:r>
              <a:rPr lang="es-ES" sz="2200" b="1" dirty="0"/>
              <a:t>- Modelos de contabilidad para las entidades reguladas en el ámbito de la constitución y la ley por la CGN- Globalización, Estándares</a:t>
            </a:r>
          </a:p>
          <a:p>
            <a:endParaRPr lang="es-ES" sz="2200" i="1"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27346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ctrTitle"/>
          </p:nvPr>
        </p:nvSpPr>
        <p:spPr>
          <a:xfrm>
            <a:off x="684228" y="337220"/>
            <a:ext cx="8280260" cy="1124686"/>
          </a:xfrm>
        </p:spPr>
        <p:txBody>
          <a:bodyPr/>
          <a:lstStyle/>
          <a:p>
            <a:pPr algn="ctr"/>
            <a:r>
              <a:rPr lang="es-ES" dirty="0"/>
              <a:t>IMPACTOS DE LA GESTIÓN</a:t>
            </a:r>
          </a:p>
        </p:txBody>
      </p:sp>
      <p:sp>
        <p:nvSpPr>
          <p:cNvPr id="5" name="Pentagon 4"/>
          <p:cNvSpPr/>
          <p:nvPr/>
        </p:nvSpPr>
        <p:spPr bwMode="auto">
          <a:xfrm>
            <a:off x="395536" y="1461906"/>
            <a:ext cx="8208912" cy="1323586"/>
          </a:xfrm>
          <a:prstGeom prst="homePlate">
            <a:avLst/>
          </a:prstGeom>
          <a:solidFill>
            <a:schemeClr val="accent3">
              <a:lumMod val="65000"/>
              <a:alpha val="50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Aft>
                <a:spcPts val="0"/>
              </a:spcAft>
            </a:pPr>
            <a:endParaRPr lang="es-ES" sz="2200" dirty="0">
              <a:ea typeface="MS Mincho" panose="02020609040205080304" pitchFamily="49" charset="-128"/>
              <a:cs typeface="Times New Roman" panose="02020603050405020304" pitchFamily="18" charset="0"/>
            </a:endParaRPr>
          </a:p>
          <a:p>
            <a:pPr>
              <a:spcAft>
                <a:spcPts val="0"/>
              </a:spcAft>
            </a:pPr>
            <a:r>
              <a:rPr lang="es-ES" sz="2400" b="1" dirty="0">
                <a:ea typeface="MS Mincho" panose="02020609040205080304" pitchFamily="49" charset="-128"/>
                <a:cs typeface="Times New Roman" panose="02020603050405020304" pitchFamily="18" charset="0"/>
              </a:rPr>
              <a:t>Reputación, visibilidad y participación de la CGN en escenarios internacionales</a:t>
            </a:r>
            <a:r>
              <a:rPr lang="es-ES" sz="2400" dirty="0">
                <a:ea typeface="MS Mincho" panose="02020609040205080304" pitchFamily="49" charset="-128"/>
                <a:cs typeface="Times New Roman" panose="02020603050405020304" pitchFamily="18" charset="0"/>
              </a:rPr>
              <a:t> </a:t>
            </a:r>
            <a:endParaRPr lang="es-ES" sz="2400" i="1" dirty="0">
              <a:ea typeface="Times New Roman" panose="02020603050405020304" pitchFamily="18" charset="0"/>
              <a:cs typeface="Times New Roman" panose="02020603050405020304" pitchFamily="18" charset="0"/>
            </a:endParaRPr>
          </a:p>
        </p:txBody>
      </p:sp>
      <p:sp>
        <p:nvSpPr>
          <p:cNvPr id="8" name="Pentagon 7"/>
          <p:cNvSpPr/>
          <p:nvPr/>
        </p:nvSpPr>
        <p:spPr bwMode="auto">
          <a:xfrm>
            <a:off x="395535" y="3073524"/>
            <a:ext cx="8208217" cy="1224136"/>
          </a:xfrm>
          <a:prstGeom prst="homePlate">
            <a:avLst/>
          </a:prstGeom>
          <a:solidFill>
            <a:srgbClr val="74B230">
              <a:alpha val="50000"/>
            </a:srgb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Aft>
                <a:spcPts val="0"/>
              </a:spcAft>
            </a:pPr>
            <a:endParaRPr lang="es-ES" sz="2200" dirty="0">
              <a:ea typeface="MS Mincho" panose="02020609040205080304" pitchFamily="49" charset="-128"/>
              <a:cs typeface="Times New Roman" panose="02020603050405020304" pitchFamily="18" charset="0"/>
            </a:endParaRPr>
          </a:p>
          <a:p>
            <a:pPr>
              <a:spcAft>
                <a:spcPts val="0"/>
              </a:spcAft>
            </a:pPr>
            <a:r>
              <a:rPr lang="es-ES" sz="2400" b="1" dirty="0">
                <a:ea typeface="MS Mincho" panose="02020609040205080304" pitchFamily="49" charset="-128"/>
                <a:cs typeface="Times New Roman" panose="02020603050405020304" pitchFamily="18" charset="0"/>
              </a:rPr>
              <a:t>Mejoramiento en lo conceptual e instrumental para otros países</a:t>
            </a:r>
          </a:p>
        </p:txBody>
      </p:sp>
    </p:spTree>
    <p:extLst>
      <p:ext uri="{BB962C8B-B14F-4D97-AF65-F5344CB8AC3E}">
        <p14:creationId xmlns:p14="http://schemas.microsoft.com/office/powerpoint/2010/main" val="42429055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ctrTitle"/>
          </p:nvPr>
        </p:nvSpPr>
        <p:spPr>
          <a:xfrm>
            <a:off x="684228" y="337220"/>
            <a:ext cx="8280260" cy="1124686"/>
          </a:xfrm>
        </p:spPr>
        <p:txBody>
          <a:bodyPr/>
          <a:lstStyle/>
          <a:p>
            <a:pPr algn="ctr"/>
            <a:r>
              <a:rPr lang="es-ES" dirty="0"/>
              <a:t>IMPACTOS DE LA GESTIÓN</a:t>
            </a:r>
          </a:p>
        </p:txBody>
      </p:sp>
      <p:sp>
        <p:nvSpPr>
          <p:cNvPr id="5" name="Pentagon 4"/>
          <p:cNvSpPr/>
          <p:nvPr/>
        </p:nvSpPr>
        <p:spPr bwMode="auto">
          <a:xfrm>
            <a:off x="250824" y="1201316"/>
            <a:ext cx="8641657" cy="1872208"/>
          </a:xfrm>
          <a:prstGeom prst="homePlate">
            <a:avLst/>
          </a:prstGeom>
          <a:solidFill>
            <a:schemeClr val="accent3">
              <a:lumMod val="65000"/>
              <a:alpha val="50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endParaRPr lang="es-ES" sz="2200" dirty="0"/>
          </a:p>
          <a:p>
            <a:pPr algn="just"/>
            <a:r>
              <a:rPr lang="es-CO" sz="2200" b="1" dirty="0"/>
              <a:t>Primer puesto entre las entidades Sector Hacienda en los resultados del Formulario Único Reporte de Avances de la Gestión (FURAG) en los componentes de Gestión de la calidad, participación ciudadana en la gestión, Plan Anticorrupción.</a:t>
            </a:r>
            <a:endParaRPr lang="es-ES" sz="2200" b="1" dirty="0"/>
          </a:p>
        </p:txBody>
      </p:sp>
      <p:sp>
        <p:nvSpPr>
          <p:cNvPr id="8" name="Pentagon 7"/>
          <p:cNvSpPr/>
          <p:nvPr/>
        </p:nvSpPr>
        <p:spPr bwMode="auto">
          <a:xfrm>
            <a:off x="250825" y="3217540"/>
            <a:ext cx="8641656" cy="1872208"/>
          </a:xfrm>
          <a:prstGeom prst="homePlate">
            <a:avLst/>
          </a:prstGeom>
          <a:solidFill>
            <a:srgbClr val="74B230">
              <a:alpha val="50000"/>
            </a:srgb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s-ES" sz="2200" b="1" dirty="0"/>
              <a:t>Ejecución de convenios de cooperación con las Contralorías departamentales, municipales            fortalecer la cultura contable del país y democratizar la regulación contable pública.</a:t>
            </a:r>
            <a:endParaRPr lang="es-ES" sz="2200" b="1" i="1" dirty="0"/>
          </a:p>
          <a:p>
            <a:r>
              <a:rPr lang="es-ES" sz="2200" b="1" dirty="0"/>
              <a:t>Contribución al desarrollo científico nacional con apoyo de la academia y la formación impartida en las ciencias administrativas y contables. </a:t>
            </a:r>
            <a:endParaRPr lang="es-ES" sz="2200" b="1" i="1" dirty="0">
              <a:ea typeface="Times New Roman" panose="02020603050405020304" pitchFamily="18" charset="0"/>
              <a:cs typeface="Times New Roman" panose="02020603050405020304" pitchFamily="18" charset="0"/>
            </a:endParaRPr>
          </a:p>
        </p:txBody>
      </p:sp>
      <p:sp>
        <p:nvSpPr>
          <p:cNvPr id="2" name="1 Flecha derecha"/>
          <p:cNvSpPr/>
          <p:nvPr/>
        </p:nvSpPr>
        <p:spPr bwMode="auto">
          <a:xfrm>
            <a:off x="3707904" y="3649588"/>
            <a:ext cx="648072" cy="242316"/>
          </a:xfrm>
          <a:prstGeom prst="right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964334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7"/>
          </p:nvPr>
        </p:nvSpPr>
        <p:spPr/>
      </p:sp>
      <p:sp>
        <p:nvSpPr>
          <p:cNvPr id="3" name="Text Placeholder 2"/>
          <p:cNvSpPr>
            <a:spLocks noGrp="1"/>
          </p:cNvSpPr>
          <p:nvPr>
            <p:ph type="body" sz="quarter" idx="18"/>
          </p:nvPr>
        </p:nvSpPr>
        <p:spPr/>
        <p:txBody>
          <a:bodyPr/>
          <a:lstStyle/>
          <a:p>
            <a:endParaRPr lang="en-US" dirty="0"/>
          </a:p>
        </p:txBody>
      </p:sp>
      <p:sp>
        <p:nvSpPr>
          <p:cNvPr id="4" name="Slide Number Placeholder 3"/>
          <p:cNvSpPr>
            <a:spLocks noGrp="1"/>
          </p:cNvSpPr>
          <p:nvPr>
            <p:ph type="sldNum" sz="quarter" idx="19"/>
          </p:nvPr>
        </p:nvSpPr>
        <p:spPr/>
        <p:txBody>
          <a:bodyPr/>
          <a:lstStyle/>
          <a:p>
            <a:pPr>
              <a:defRPr/>
            </a:pPr>
            <a:fld id="{BD78BF63-D6E5-49D8-99EB-4D36175B83F1}" type="slidenum">
              <a:rPr lang="es-ES_tradnl" smtClean="0"/>
              <a:pPr>
                <a:defRPr/>
              </a:pPr>
              <a:t>89</a:t>
            </a:fld>
            <a:endParaRPr lang="es-ES_tradnl" dirty="0"/>
          </a:p>
        </p:txBody>
      </p:sp>
      <p:pic>
        <p:nvPicPr>
          <p:cNvPr id="5" name="V6-1">
            <a:hlinkClick r:id="" action="ppaction://media"/>
            <a:extLst>
              <a:ext uri="{FF2B5EF4-FFF2-40B4-BE49-F238E27FC236}">
                <a16:creationId xmlns:a16="http://schemas.microsoft.com/office/drawing/2014/main" id="{36DD233F-7D9B-4B04-8597-23EF694A2EA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8256"/>
            <a:ext cx="9144000" cy="5143500"/>
          </a:xfrm>
          <a:prstGeom prst="rect">
            <a:avLst/>
          </a:prstGeom>
        </p:spPr>
      </p:pic>
    </p:spTree>
    <p:extLst>
      <p:ext uri="{BB962C8B-B14F-4D97-AF65-F5344CB8AC3E}">
        <p14:creationId xmlns:p14="http://schemas.microsoft.com/office/powerpoint/2010/main" val="501239912"/>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ctrTitle"/>
          </p:nvPr>
        </p:nvSpPr>
        <p:spPr>
          <a:xfrm>
            <a:off x="0" y="241210"/>
            <a:ext cx="9144000" cy="816090"/>
          </a:xfrm>
        </p:spPr>
        <p:txBody>
          <a:bodyPr/>
          <a:lstStyle/>
          <a:p>
            <a:pPr algn="ctr"/>
            <a:r>
              <a:rPr lang="es-ES" sz="2800" dirty="0"/>
              <a:t>PRESUPUESTO DE LA ENTIDAD 2015 </a:t>
            </a:r>
            <a:r>
              <a:rPr lang="es-ES" sz="2400" dirty="0"/>
              <a:t>($Millones de pesos)</a:t>
            </a:r>
          </a:p>
        </p:txBody>
      </p:sp>
      <p:graphicFrame>
        <p:nvGraphicFramePr>
          <p:cNvPr id="8" name="Gráfico 7"/>
          <p:cNvGraphicFramePr/>
          <p:nvPr>
            <p:extLst>
              <p:ext uri="{D42A27DB-BD31-4B8C-83A1-F6EECF244321}">
                <p14:modId xmlns:p14="http://schemas.microsoft.com/office/powerpoint/2010/main" val="391128407"/>
              </p:ext>
            </p:extLst>
          </p:nvPr>
        </p:nvGraphicFramePr>
        <p:xfrm>
          <a:off x="1098423" y="1056332"/>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2" name="CuadroTexto 1"/>
          <p:cNvSpPr txBox="1"/>
          <p:nvPr/>
        </p:nvSpPr>
        <p:spPr>
          <a:xfrm>
            <a:off x="6732240" y="2933448"/>
            <a:ext cx="2216072" cy="1077218"/>
          </a:xfrm>
          <a:prstGeom prst="rect">
            <a:avLst/>
          </a:prstGeom>
          <a:noFill/>
        </p:spPr>
        <p:txBody>
          <a:bodyPr wrap="square" rtlCol="0">
            <a:spAutoFit/>
          </a:bodyPr>
          <a:lstStyle/>
          <a:p>
            <a:r>
              <a:rPr lang="es-ES" sz="3200" b="1" dirty="0">
                <a:latin typeface="+mn-lt"/>
              </a:rPr>
              <a:t>Total: $22.368.3</a:t>
            </a:r>
            <a:endParaRPr lang="es-CO" sz="3200" b="1" dirty="0">
              <a:latin typeface="+mn-lt"/>
            </a:endParaRPr>
          </a:p>
        </p:txBody>
      </p:sp>
    </p:spTree>
    <p:extLst>
      <p:ext uri="{BB962C8B-B14F-4D97-AF65-F5344CB8AC3E}">
        <p14:creationId xmlns:p14="http://schemas.microsoft.com/office/powerpoint/2010/main" val="123970641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a:xfrm>
            <a:off x="0" y="0"/>
            <a:ext cx="8893175" cy="1176763"/>
          </a:xfrm>
        </p:spPr>
        <p:txBody>
          <a:bodyPr/>
          <a:lstStyle/>
          <a:p>
            <a:pPr algn="ctr"/>
            <a:r>
              <a:rPr lang="es-CO" dirty="0"/>
              <a:t>	</a:t>
            </a:r>
            <a:r>
              <a:rPr lang="es-CO" sz="3100" dirty="0"/>
              <a:t>II FORO DE CONTADORES GUBERNAMENTALES DE AMÉRICA LATINA - FOCAL </a:t>
            </a:r>
          </a:p>
        </p:txBody>
      </p:sp>
      <p:sp>
        <p:nvSpPr>
          <p:cNvPr id="5" name="4 Marcador de número de diapositiva"/>
          <p:cNvSpPr>
            <a:spLocks noGrp="1"/>
          </p:cNvSpPr>
          <p:nvPr>
            <p:ph type="sldNum" sz="quarter" idx="19"/>
          </p:nvPr>
        </p:nvSpPr>
        <p:spPr/>
        <p:txBody>
          <a:bodyPr/>
          <a:lstStyle/>
          <a:p>
            <a:pPr>
              <a:defRPr/>
            </a:pPr>
            <a:fld id="{43C90015-E53F-4BB5-B32F-A8BBF929A985}" type="slidenum">
              <a:rPr lang="es-ES_tradnl" smtClean="0"/>
              <a:pPr>
                <a:defRPr/>
              </a:pPr>
              <a:t>90</a:t>
            </a:fld>
            <a:endParaRPr lang="es-ES_tradnl" dirty="0"/>
          </a:p>
        </p:txBody>
      </p:sp>
      <p:pic>
        <p:nvPicPr>
          <p:cNvPr id="2253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52120" y="1036694"/>
            <a:ext cx="3491880" cy="4678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71800" y="3721596"/>
            <a:ext cx="3024336" cy="1993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Placeholder 4"/>
          <p:cNvPicPr>
            <a:picLocks noGrp="1" noChangeAspect="1"/>
          </p:cNvPicPr>
          <p:nvPr>
            <p:ph type="pic" sz="quarter" idx="17"/>
          </p:nvPr>
        </p:nvPicPr>
        <p:blipFill>
          <a:blip r:embed="rId5" cstate="email">
            <a:extLst>
              <a:ext uri="{28A0092B-C50C-407E-A947-70E740481C1C}">
                <a14:useLocalDpi xmlns:a14="http://schemas.microsoft.com/office/drawing/2010/main"/>
              </a:ext>
            </a:extLst>
          </a:blip>
          <a:srcRect/>
          <a:stretch>
            <a:fillRect/>
          </a:stretch>
        </p:blipFill>
        <p:spPr>
          <a:xfrm>
            <a:off x="-36512" y="1036694"/>
            <a:ext cx="5760640" cy="2684902"/>
          </a:xfrm>
        </p:spPr>
      </p:pic>
      <p:pic>
        <p:nvPicPr>
          <p:cNvPr id="22532"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726739"/>
            <a:ext cx="2771800" cy="1988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7681334"/>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ctrTitle"/>
          </p:nvPr>
        </p:nvSpPr>
        <p:spPr>
          <a:xfrm>
            <a:off x="0" y="2092854"/>
            <a:ext cx="9144000" cy="1124686"/>
          </a:xfrm>
        </p:spPr>
        <p:txBody>
          <a:bodyPr/>
          <a:lstStyle/>
          <a:p>
            <a:pPr algn="ctr"/>
            <a:r>
              <a:rPr lang="es-ES" dirty="0"/>
              <a:t>ACCIONES DE MEJORAMIENTO DE LA ENTIDAD</a:t>
            </a:r>
          </a:p>
        </p:txBody>
      </p:sp>
    </p:spTree>
    <p:extLst>
      <p:ext uri="{BB962C8B-B14F-4D97-AF65-F5344CB8AC3E}">
        <p14:creationId xmlns:p14="http://schemas.microsoft.com/office/powerpoint/2010/main" val="23322915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a:spLocks noGrp="1"/>
          </p:cNvSpPr>
          <p:nvPr>
            <p:ph type="ctrTitle"/>
          </p:nvPr>
        </p:nvSpPr>
        <p:spPr>
          <a:xfrm>
            <a:off x="684228" y="-94828"/>
            <a:ext cx="8280260" cy="1124686"/>
          </a:xfrm>
        </p:spPr>
        <p:txBody>
          <a:bodyPr/>
          <a:lstStyle/>
          <a:p>
            <a:pPr algn="ctr"/>
            <a:r>
              <a:rPr lang="es-ES" sz="3800" dirty="0"/>
              <a:t>ACCIONES DE MEJORAMIENTO </a:t>
            </a:r>
            <a:br>
              <a:rPr lang="es-ES" sz="3800" dirty="0"/>
            </a:br>
            <a:r>
              <a:rPr lang="es-ES" sz="3800" dirty="0"/>
              <a:t>DE LA ENTIDAD</a:t>
            </a:r>
          </a:p>
        </p:txBody>
      </p:sp>
      <p:sp>
        <p:nvSpPr>
          <p:cNvPr id="2" name="Rounded Rectangle 1"/>
          <p:cNvSpPr/>
          <p:nvPr/>
        </p:nvSpPr>
        <p:spPr bwMode="auto">
          <a:xfrm>
            <a:off x="179512" y="1273324"/>
            <a:ext cx="4176464" cy="3672408"/>
          </a:xfrm>
          <a:prstGeom prst="roundRect">
            <a:avLst/>
          </a:prstGeom>
          <a:solidFill>
            <a:srgbClr val="FFC000">
              <a:alpha val="7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just"/>
            <a:r>
              <a:rPr lang="es-CO" sz="2400" b="1" dirty="0">
                <a:solidFill>
                  <a:srgbClr val="222222"/>
                </a:solidFill>
                <a:ea typeface="Verdana" panose="020B0604030504040204" pitchFamily="34" charset="0"/>
                <a:cs typeface="Verdana" panose="020B0604030504040204" pitchFamily="34" charset="0"/>
              </a:rPr>
              <a:t>El Grupo Interno de Trabajo de Control Interno durante el año 2015 realizó auditorias de gestión y los hallazgos y observaciones fueron tratados a través de planes de mejoramiento respectivos por cada uno de los proceso auditados.</a:t>
            </a:r>
          </a:p>
        </p:txBody>
      </p:sp>
      <p:sp>
        <p:nvSpPr>
          <p:cNvPr id="6" name="Rounded Rectangle 5"/>
          <p:cNvSpPr/>
          <p:nvPr/>
        </p:nvSpPr>
        <p:spPr bwMode="auto">
          <a:xfrm>
            <a:off x="4572000" y="1057300"/>
            <a:ext cx="4464496" cy="3960440"/>
          </a:xfrm>
          <a:prstGeom prst="roundRect">
            <a:avLst/>
          </a:prstGeom>
          <a:solidFill>
            <a:srgbClr val="FFC000">
              <a:alpha val="7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r>
              <a:rPr lang="es-CO" b="1" dirty="0">
                <a:solidFill>
                  <a:srgbClr val="222222"/>
                </a:solidFill>
                <a:ea typeface="Verdana" panose="020B0604030504040204" pitchFamily="34" charset="0"/>
                <a:cs typeface="Verdana" panose="020B0604030504040204" pitchFamily="34" charset="0"/>
              </a:rPr>
              <a:t>La CGN durante 2015 monitoreo las actividades de los diferentes procesos con el fin de evidenciar posibles desviaciones en su desempeño e identificar oportunidades de mejora para ajustar la manera como se ejecutan las actividades alineadas al cumplimiento de su misión institucional</a:t>
            </a:r>
            <a:r>
              <a:rPr lang="es-CO" sz="2400" b="1" dirty="0">
                <a:solidFill>
                  <a:srgbClr val="222222"/>
                </a:solidFill>
                <a:ea typeface="Calibri" panose="020F0502020204030204" pitchFamily="34" charset="0"/>
                <a:cs typeface="Calibri" panose="020F0502020204030204" pitchFamily="34" charset="0"/>
              </a:rPr>
              <a:t>.</a:t>
            </a:r>
            <a:endParaRPr lang="es-ES" sz="2400" b="1" dirty="0">
              <a:solidFill>
                <a:srgbClr val="000000"/>
              </a:solidFill>
              <a:ea typeface="Calibri" panose="020F0502020204030204" pitchFamily="34" charset="0"/>
              <a:cs typeface="Times New Roman" panose="02020603050405020304" pitchFamily="18" charset="0"/>
            </a:endParaRPr>
          </a:p>
          <a:p>
            <a:pPr lvl="0" algn="just"/>
            <a:endParaRPr lang="es-CO" sz="2100" dirty="0">
              <a:solidFill>
                <a:srgbClr val="222222"/>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030896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150218" y="193755"/>
            <a:ext cx="8742957" cy="1079569"/>
          </a:xfrm>
        </p:spPr>
        <p:txBody>
          <a:bodyPr/>
          <a:lstStyle/>
          <a:p>
            <a:pPr algn="ctr"/>
            <a:r>
              <a:rPr lang="es-ES" dirty="0"/>
              <a:t>PLANES DE MEJORA</a:t>
            </a:r>
          </a:p>
        </p:txBody>
      </p:sp>
      <p:graphicFrame>
        <p:nvGraphicFramePr>
          <p:cNvPr id="4" name="Tabla 3"/>
          <p:cNvGraphicFramePr>
            <a:graphicFrameLocks noGrp="1"/>
          </p:cNvGraphicFramePr>
          <p:nvPr>
            <p:extLst>
              <p:ext uri="{D42A27DB-BD31-4B8C-83A1-F6EECF244321}">
                <p14:modId xmlns:p14="http://schemas.microsoft.com/office/powerpoint/2010/main" val="2333453551"/>
              </p:ext>
            </p:extLst>
          </p:nvPr>
        </p:nvGraphicFramePr>
        <p:xfrm>
          <a:off x="143321" y="1176763"/>
          <a:ext cx="8893175" cy="3414192"/>
        </p:xfrm>
        <a:graphic>
          <a:graphicData uri="http://schemas.openxmlformats.org/drawingml/2006/table">
            <a:tbl>
              <a:tblPr firstRow="1" firstCol="1" bandRow="1"/>
              <a:tblGrid>
                <a:gridCol w="4350019">
                  <a:extLst>
                    <a:ext uri="{9D8B030D-6E8A-4147-A177-3AD203B41FA5}">
                      <a16:colId xmlns:a16="http://schemas.microsoft.com/office/drawing/2014/main" val="1566198045"/>
                    </a:ext>
                  </a:extLst>
                </a:gridCol>
                <a:gridCol w="655678">
                  <a:extLst>
                    <a:ext uri="{9D8B030D-6E8A-4147-A177-3AD203B41FA5}">
                      <a16:colId xmlns:a16="http://schemas.microsoft.com/office/drawing/2014/main" val="3995169059"/>
                    </a:ext>
                  </a:extLst>
                </a:gridCol>
                <a:gridCol w="1449692">
                  <a:extLst>
                    <a:ext uri="{9D8B030D-6E8A-4147-A177-3AD203B41FA5}">
                      <a16:colId xmlns:a16="http://schemas.microsoft.com/office/drawing/2014/main" val="753519492"/>
                    </a:ext>
                  </a:extLst>
                </a:gridCol>
                <a:gridCol w="553952">
                  <a:extLst>
                    <a:ext uri="{9D8B030D-6E8A-4147-A177-3AD203B41FA5}">
                      <a16:colId xmlns:a16="http://schemas.microsoft.com/office/drawing/2014/main" val="3242969883"/>
                    </a:ext>
                  </a:extLst>
                </a:gridCol>
                <a:gridCol w="1233758">
                  <a:extLst>
                    <a:ext uri="{9D8B030D-6E8A-4147-A177-3AD203B41FA5}">
                      <a16:colId xmlns:a16="http://schemas.microsoft.com/office/drawing/2014/main" val="1123914011"/>
                    </a:ext>
                  </a:extLst>
                </a:gridCol>
                <a:gridCol w="650076">
                  <a:extLst>
                    <a:ext uri="{9D8B030D-6E8A-4147-A177-3AD203B41FA5}">
                      <a16:colId xmlns:a16="http://schemas.microsoft.com/office/drawing/2014/main" val="2218879071"/>
                    </a:ext>
                  </a:extLst>
                </a:gridCol>
              </a:tblGrid>
              <a:tr h="484279">
                <a:tc rowSpan="2">
                  <a:txBody>
                    <a:bodyPr/>
                    <a:lstStyle/>
                    <a:p>
                      <a:pPr algn="ctr">
                        <a:lnSpc>
                          <a:spcPct val="107000"/>
                        </a:lnSpc>
                        <a:spcAft>
                          <a:spcPts val="0"/>
                        </a:spcAft>
                      </a:pPr>
                      <a:r>
                        <a:rPr lang="es-CO"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FUENTE</a:t>
                      </a:r>
                      <a:endParaRPr lang="es-E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a:txBody>
                    <a:bodyPr/>
                    <a:lstStyle/>
                    <a:p>
                      <a:pPr algn="ctr">
                        <a:lnSpc>
                          <a:spcPct val="107000"/>
                        </a:lnSpc>
                        <a:spcAft>
                          <a:spcPts val="0"/>
                        </a:spcAft>
                      </a:pPr>
                      <a:r>
                        <a:rPr lang="es-CO"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a:t>
                      </a:r>
                      <a:endParaRPr lang="es-E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4">
                  <a:txBody>
                    <a:bodyPr/>
                    <a:lstStyle/>
                    <a:p>
                      <a:pPr algn="ctr">
                        <a:lnSpc>
                          <a:spcPct val="107000"/>
                        </a:lnSpc>
                        <a:spcAft>
                          <a:spcPts val="0"/>
                        </a:spcAft>
                      </a:pPr>
                      <a:r>
                        <a:rPr lang="es-CO"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ESTADO</a:t>
                      </a:r>
                      <a:endParaRPr lang="es-E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914170569"/>
                  </a:ext>
                </a:extLst>
              </a:tr>
              <a:tr h="860947">
                <a:tc vMerge="1">
                  <a:txBody>
                    <a:bodyPr/>
                    <a:lstStyle/>
                    <a:p>
                      <a:endParaRPr lang="es-ES"/>
                    </a:p>
                  </a:txBody>
                  <a:tcPr/>
                </a:tc>
                <a:tc vMerge="1">
                  <a:txBody>
                    <a:bodyPr/>
                    <a:lstStyle/>
                    <a:p>
                      <a:endParaRPr lang="es-ES"/>
                    </a:p>
                  </a:txBody>
                  <a:tcPr/>
                </a:tc>
                <a:tc>
                  <a:txBody>
                    <a:bodyPr/>
                    <a:lstStyle/>
                    <a:p>
                      <a:pPr algn="ctr">
                        <a:lnSpc>
                          <a:spcPct val="107000"/>
                        </a:lnSpc>
                        <a:spcAft>
                          <a:spcPts val="0"/>
                        </a:spcAft>
                      </a:pPr>
                      <a:r>
                        <a:rPr lang="es-CO"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CERRADO</a:t>
                      </a:r>
                      <a:endParaRPr lang="es-E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s-CO"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s-E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s-CO"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ABIERTAS</a:t>
                      </a:r>
                      <a:endParaRPr lang="es-E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s-CO"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s-E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48053751"/>
                  </a:ext>
                </a:extLst>
              </a:tr>
              <a:tr h="725758">
                <a:tc>
                  <a:txBody>
                    <a:bodyPr/>
                    <a:lstStyle/>
                    <a:p>
                      <a:pPr>
                        <a:lnSpc>
                          <a:spcPct val="107000"/>
                        </a:lnSpc>
                        <a:spcAft>
                          <a:spcPts val="0"/>
                        </a:spcAft>
                      </a:pPr>
                      <a:r>
                        <a:rPr lang="es-CO"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Auditorías Internas de Calidad –combinadas *</a:t>
                      </a:r>
                      <a:endParaRPr lang="es-E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142</a:t>
                      </a:r>
                      <a:endParaRPr lang="es-E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130</a:t>
                      </a:r>
                      <a:endParaRPr lang="es-E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92</a:t>
                      </a:r>
                      <a:endParaRPr lang="es-E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E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es-E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0461146"/>
                  </a:ext>
                </a:extLst>
              </a:tr>
              <a:tr h="812020">
                <a:tc>
                  <a:txBody>
                    <a:bodyPr/>
                    <a:lstStyle/>
                    <a:p>
                      <a:pPr>
                        <a:lnSpc>
                          <a:spcPct val="107000"/>
                        </a:lnSpc>
                        <a:spcAft>
                          <a:spcPts val="0"/>
                        </a:spcAft>
                      </a:pPr>
                      <a:r>
                        <a:rPr lang="es-CO"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Auditorías internas – Seguridad y salud ocupacional</a:t>
                      </a:r>
                      <a:endParaRPr lang="es-E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s-E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s-E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es-E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E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es-E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9248458"/>
                  </a:ext>
                </a:extLst>
              </a:tr>
              <a:tr h="531188">
                <a:tc>
                  <a:txBody>
                    <a:bodyPr/>
                    <a:lstStyle/>
                    <a:p>
                      <a:pPr>
                        <a:lnSpc>
                          <a:spcPct val="107000"/>
                        </a:lnSpc>
                        <a:spcAft>
                          <a:spcPts val="0"/>
                        </a:spcAft>
                      </a:pPr>
                      <a:r>
                        <a:rPr lang="es-CO"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Organismo internacional ICONTEC</a:t>
                      </a:r>
                      <a:endParaRPr lang="es-E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s-E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E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E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E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es-E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5987240"/>
                  </a:ext>
                </a:extLst>
              </a:tr>
            </a:tbl>
          </a:graphicData>
        </a:graphic>
      </p:graphicFrame>
      <p:sp>
        <p:nvSpPr>
          <p:cNvPr id="5" name="Rectángulo 4"/>
          <p:cNvSpPr/>
          <p:nvPr/>
        </p:nvSpPr>
        <p:spPr>
          <a:xfrm>
            <a:off x="35496" y="4565947"/>
            <a:ext cx="6147064" cy="307777"/>
          </a:xfrm>
          <a:prstGeom prst="rect">
            <a:avLst/>
          </a:prstGeom>
        </p:spPr>
        <p:txBody>
          <a:bodyPr wrap="square">
            <a:spAutoFit/>
          </a:bodyPr>
          <a:lstStyle/>
          <a:p>
            <a:r>
              <a:rPr lang="es-CO" sz="1400" b="1" dirty="0">
                <a:latin typeface="Verdana" panose="020B0604030504040204" pitchFamily="34" charset="0"/>
                <a:ea typeface="Calibri" panose="020F0502020204030204" pitchFamily="34" charset="0"/>
                <a:cs typeface="Calibri" panose="020F0502020204030204" pitchFamily="34" charset="0"/>
              </a:rPr>
              <a:t>Fuente:</a:t>
            </a:r>
            <a:r>
              <a:rPr lang="es-CO" sz="1400" dirty="0">
                <a:latin typeface="Verdana" panose="020B0604030504040204" pitchFamily="34" charset="0"/>
                <a:ea typeface="Calibri" panose="020F0502020204030204" pitchFamily="34" charset="0"/>
                <a:cs typeface="Calibri" panose="020F0502020204030204" pitchFamily="34" charset="0"/>
              </a:rPr>
              <a:t> Sistema Integrado de Gestión Institucional-SIGI</a:t>
            </a:r>
            <a:endParaRPr lang="es-ES" sz="1400" dirty="0"/>
          </a:p>
        </p:txBody>
      </p:sp>
      <p:sp>
        <p:nvSpPr>
          <p:cNvPr id="6" name="Rectángulo 5"/>
          <p:cNvSpPr/>
          <p:nvPr/>
        </p:nvSpPr>
        <p:spPr>
          <a:xfrm>
            <a:off x="467544" y="4873724"/>
            <a:ext cx="8568952" cy="307777"/>
          </a:xfrm>
          <a:prstGeom prst="rect">
            <a:avLst/>
          </a:prstGeom>
        </p:spPr>
        <p:txBody>
          <a:bodyPr wrap="square">
            <a:spAutoFit/>
          </a:bodyPr>
          <a:lstStyle/>
          <a:p>
            <a:r>
              <a:rPr lang="es-ES" sz="1400" dirty="0">
                <a:latin typeface="Verdana" panose="020B0604030504040204" pitchFamily="34" charset="0"/>
                <a:ea typeface="Calibri" panose="020F0502020204030204" pitchFamily="34" charset="0"/>
                <a:cs typeface="Times New Roman" panose="02020603050405020304" pitchFamily="18" charset="0"/>
              </a:rPr>
              <a:t>*</a:t>
            </a:r>
            <a:r>
              <a:rPr lang="es-ES" sz="1400" b="1" dirty="0">
                <a:latin typeface="Verdana" panose="020B0604030504040204" pitchFamily="34" charset="0"/>
                <a:ea typeface="Calibri" panose="020F0502020204030204" pitchFamily="34" charset="0"/>
                <a:cs typeface="Times New Roman" panose="02020603050405020304" pitchFamily="18" charset="0"/>
              </a:rPr>
              <a:t>Las acciones abiertas tienen fecha de cierre prevista para el 2016</a:t>
            </a:r>
            <a:endParaRPr lang="es-ES" sz="1400" b="1" dirty="0"/>
          </a:p>
        </p:txBody>
      </p:sp>
    </p:spTree>
    <p:extLst>
      <p:ext uri="{BB962C8B-B14F-4D97-AF65-F5344CB8AC3E}">
        <p14:creationId xmlns:p14="http://schemas.microsoft.com/office/powerpoint/2010/main" val="1413030898"/>
      </p:ext>
    </p:extLst>
  </p:cSld>
  <p:clrMapOvr>
    <a:masterClrMapping/>
  </p:clrMapOvr>
  <p:transition spd="slow">
    <p:cove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323528" y="-51039"/>
            <a:ext cx="8742957" cy="1108339"/>
          </a:xfrm>
        </p:spPr>
        <p:txBody>
          <a:bodyPr/>
          <a:lstStyle/>
          <a:p>
            <a:pPr algn="ctr"/>
            <a:r>
              <a:rPr lang="es-ES" dirty="0">
                <a:solidFill>
                  <a:srgbClr val="FFFFFF"/>
                </a:solidFill>
              </a:rPr>
              <a:t>SISTEMA INTEGRADO DE GESTIÓN INSTITUCIONAL </a:t>
            </a:r>
            <a:endParaRPr lang="es-ES" dirty="0"/>
          </a:p>
        </p:txBody>
      </p:sp>
      <p:sp>
        <p:nvSpPr>
          <p:cNvPr id="4" name="Rectángulo 3"/>
          <p:cNvSpPr/>
          <p:nvPr/>
        </p:nvSpPr>
        <p:spPr>
          <a:xfrm>
            <a:off x="0" y="21893"/>
            <a:ext cx="8676456" cy="1323439"/>
          </a:xfrm>
          <a:prstGeom prst="rect">
            <a:avLst/>
          </a:prstGeom>
        </p:spPr>
        <p:txBody>
          <a:bodyPr wrap="square">
            <a:spAutoFit/>
          </a:bodyPr>
          <a:lstStyle/>
          <a:p>
            <a:pPr algn="just"/>
            <a:r>
              <a:rPr lang="es-ES" sz="2400" b="1" dirty="0">
                <a:solidFill>
                  <a:schemeClr val="bg1"/>
                </a:solidFill>
                <a:latin typeface="+mn-lt"/>
              </a:rPr>
              <a:t>                        </a:t>
            </a:r>
          </a:p>
          <a:p>
            <a:pPr algn="ctr"/>
            <a:r>
              <a:rPr lang="es-ES" sz="3200" b="1" dirty="0">
                <a:solidFill>
                  <a:schemeClr val="bg1"/>
                </a:solidFill>
                <a:latin typeface="+mn-lt"/>
              </a:rPr>
              <a:t>Renovación Certificaciones ICONTEC  </a:t>
            </a:r>
          </a:p>
          <a:p>
            <a:pPr algn="just"/>
            <a:r>
              <a:rPr lang="es-ES" sz="2400" b="1" dirty="0">
                <a:solidFill>
                  <a:schemeClr val="bg1"/>
                </a:solidFill>
                <a:latin typeface="+mn-lt"/>
              </a:rPr>
              <a:t>                       </a:t>
            </a:r>
          </a:p>
        </p:txBody>
      </p:sp>
      <p:pic>
        <p:nvPicPr>
          <p:cNvPr id="5122" name="Picture 2" descr="C:\Users\itriana\Downloads\certificaciones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60238" y="1057300"/>
            <a:ext cx="6606247" cy="4729708"/>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bwMode="auto">
          <a:xfrm>
            <a:off x="55984" y="2278778"/>
            <a:ext cx="1851720" cy="1930107"/>
          </a:xfrm>
          <a:prstGeom prst="rect">
            <a:avLst/>
          </a:prstGeom>
          <a:solidFill>
            <a:srgbClr val="61B9F6">
              <a:alpha val="50000"/>
            </a:srgbClr>
          </a:solidFill>
          <a:ln w="9525" cap="flat" cmpd="sng" algn="ctr">
            <a:solidFill>
              <a:schemeClr val="tx1"/>
            </a:solidFill>
            <a:prstDash val="solid"/>
            <a:round/>
            <a:headEnd type="none" w="med" len="med"/>
            <a:tailEnd type="none" w="med" len="med"/>
          </a:ln>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bodyPr>
          <a:lstStyle/>
          <a:p>
            <a:pPr marL="342900" indent="-342900" algn="just" eaLnBrk="0" hangingPunct="0">
              <a:buFont typeface="Arial" panose="020B0604020202020204" pitchFamily="34" charset="0"/>
              <a:buChar char="•"/>
            </a:pPr>
            <a:r>
              <a:rPr lang="es-ES" sz="2200" b="1" dirty="0"/>
              <a:t>ISO 14001:2004</a:t>
            </a:r>
          </a:p>
          <a:p>
            <a:pPr algn="just" eaLnBrk="0" hangingPunct="0"/>
            <a:endParaRPr lang="es-ES" sz="2200" b="1" dirty="0"/>
          </a:p>
          <a:p>
            <a:pPr marL="342900" indent="-342900" algn="just" eaLnBrk="0" hangingPunct="0">
              <a:buFont typeface="Arial" panose="020B0604020202020204" pitchFamily="34" charset="0"/>
              <a:buChar char="•"/>
            </a:pPr>
            <a:r>
              <a:rPr lang="es-ES" sz="2200" b="1" dirty="0"/>
              <a:t>NTCGP 1000:2009</a:t>
            </a:r>
            <a:endParaRPr kumimoji="0" lang="es-CO" sz="2200" b="0" i="0" u="none" strike="noStrike" cap="none" normalizeH="0" baseline="0" dirty="0">
              <a:ln>
                <a:noFill/>
              </a:ln>
              <a:effectLst/>
              <a:latin typeface="Times New Roman" pitchFamily="18" charset="0"/>
            </a:endParaRPr>
          </a:p>
        </p:txBody>
      </p:sp>
      <p:sp>
        <p:nvSpPr>
          <p:cNvPr id="6" name="Flecha derecha 5"/>
          <p:cNvSpPr/>
          <p:nvPr/>
        </p:nvSpPr>
        <p:spPr bwMode="auto">
          <a:xfrm>
            <a:off x="1979712" y="3001516"/>
            <a:ext cx="480526" cy="484632"/>
          </a:xfrm>
          <a:prstGeom prst="rightArrow">
            <a:avLst/>
          </a:prstGeom>
          <a:solidFill>
            <a:srgbClr val="0070C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8880777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p:txBody>
          <a:bodyPr/>
          <a:lstStyle/>
          <a:p>
            <a:pPr algn="ctr"/>
            <a:r>
              <a:rPr lang="es-ES" dirty="0">
                <a:solidFill>
                  <a:srgbClr val="FFFFFF"/>
                </a:solidFill>
              </a:rPr>
              <a:t>SISTEMA INTEGRADO DE GESTIÓN INSTITUCIONAL </a:t>
            </a:r>
            <a:endParaRPr lang="es-ES" dirty="0"/>
          </a:p>
        </p:txBody>
      </p:sp>
      <p:pic>
        <p:nvPicPr>
          <p:cNvPr id="6146" name="Picture 2" descr="C:\Users\itriana\Downloads\certificaciones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32246" y="985292"/>
            <a:ext cx="6611754" cy="4824536"/>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bwMode="auto">
          <a:xfrm>
            <a:off x="35496" y="2295545"/>
            <a:ext cx="1944216" cy="1930107"/>
          </a:xfrm>
          <a:prstGeom prst="rect">
            <a:avLst/>
          </a:prstGeom>
          <a:solidFill>
            <a:srgbClr val="61B9F6">
              <a:alpha val="50000"/>
            </a:srgbClr>
          </a:solidFill>
          <a:ln w="9525" cap="flat" cmpd="sng" algn="ctr">
            <a:solidFill>
              <a:schemeClr val="tx1"/>
            </a:solidFill>
            <a:prstDash val="solid"/>
            <a:round/>
            <a:headEnd type="none" w="med" len="med"/>
            <a:tailEnd type="none" w="med" len="med"/>
          </a:ln>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bodyPr>
          <a:lstStyle/>
          <a:p>
            <a:pPr marL="342900" indent="-342900" algn="just" eaLnBrk="0" hangingPunct="0">
              <a:buFont typeface="Arial" panose="020B0604020202020204" pitchFamily="34" charset="0"/>
              <a:buChar char="•"/>
            </a:pPr>
            <a:r>
              <a:rPr lang="es-ES" sz="2200" b="1" dirty="0"/>
              <a:t>ISO 18001:2007</a:t>
            </a:r>
          </a:p>
          <a:p>
            <a:pPr algn="just" eaLnBrk="0" hangingPunct="0"/>
            <a:endParaRPr lang="es-ES" sz="2200" b="1" dirty="0"/>
          </a:p>
          <a:p>
            <a:pPr marL="342900" indent="-342900" algn="just" eaLnBrk="0" hangingPunct="0">
              <a:buFont typeface="Arial" panose="020B0604020202020204" pitchFamily="34" charset="0"/>
              <a:buChar char="•"/>
            </a:pPr>
            <a:r>
              <a:rPr lang="es-ES" sz="2200" b="1" dirty="0"/>
              <a:t>ISO 9001:2008</a:t>
            </a:r>
            <a:endParaRPr kumimoji="0" lang="es-CO" sz="2200" b="0" i="0" u="none" strike="noStrike" cap="none" normalizeH="0" baseline="0" dirty="0">
              <a:ln>
                <a:noFill/>
              </a:ln>
              <a:effectLst/>
              <a:latin typeface="Times New Roman" pitchFamily="18" charset="0"/>
            </a:endParaRPr>
          </a:p>
        </p:txBody>
      </p:sp>
      <p:sp>
        <p:nvSpPr>
          <p:cNvPr id="7" name="Flecha derecha 6"/>
          <p:cNvSpPr/>
          <p:nvPr/>
        </p:nvSpPr>
        <p:spPr bwMode="auto">
          <a:xfrm>
            <a:off x="2051720" y="3001516"/>
            <a:ext cx="480526" cy="484632"/>
          </a:xfrm>
          <a:prstGeom prst="rightArrow">
            <a:avLst/>
          </a:prstGeom>
          <a:solidFill>
            <a:srgbClr val="0070C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64283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150218" y="-166836"/>
            <a:ext cx="8742957" cy="1079569"/>
          </a:xfrm>
        </p:spPr>
        <p:txBody>
          <a:bodyPr/>
          <a:lstStyle/>
          <a:p>
            <a:pPr algn="ctr"/>
            <a:r>
              <a:rPr lang="es-CO" sz="3600" dirty="0"/>
              <a:t>LEY  298  de  1996</a:t>
            </a:r>
            <a:br>
              <a:rPr lang="es-CO" sz="3600" dirty="0"/>
            </a:br>
            <a:r>
              <a:rPr lang="es-CO" sz="3600" dirty="0"/>
              <a:t>20 AÑOS CGN (1996-2016)</a:t>
            </a:r>
            <a:br>
              <a:rPr lang="es-CO" sz="3600" dirty="0"/>
            </a:br>
            <a:r>
              <a:rPr lang="es-CO" dirty="0"/>
              <a:t>20 años de</a:t>
            </a:r>
          </a:p>
        </p:txBody>
      </p:sp>
      <p:sp>
        <p:nvSpPr>
          <p:cNvPr id="4" name="Rectángulo 3"/>
          <p:cNvSpPr/>
          <p:nvPr/>
        </p:nvSpPr>
        <p:spPr>
          <a:xfrm>
            <a:off x="35496" y="724837"/>
            <a:ext cx="9073008" cy="4508927"/>
          </a:xfrm>
          <a:prstGeom prst="rect">
            <a:avLst/>
          </a:prstGeom>
        </p:spPr>
        <p:txBody>
          <a:bodyPr wrap="square">
            <a:spAutoFit/>
          </a:bodyPr>
          <a:lstStyle/>
          <a:p>
            <a:pPr>
              <a:spcBef>
                <a:spcPts val="0"/>
              </a:spcBef>
              <a:spcAft>
                <a:spcPts val="0"/>
              </a:spcAft>
            </a:pPr>
            <a:r>
              <a:rPr lang="es-CO" b="1" dirty="0">
                <a:latin typeface="Arial" panose="020B0604020202020204" pitchFamily="34" charset="0"/>
              </a:rPr>
              <a:t>  </a:t>
            </a:r>
          </a:p>
          <a:p>
            <a:pPr algn="just">
              <a:spcBef>
                <a:spcPts val="0"/>
              </a:spcBef>
              <a:spcAft>
                <a:spcPts val="0"/>
              </a:spcAft>
            </a:pPr>
            <a:r>
              <a:rPr lang="es-CO" sz="2400" b="1" dirty="0">
                <a:latin typeface="+mn-lt"/>
              </a:rPr>
              <a:t>La CGN, sus funcionarios y colaboradores agradecen las generosas manifestaciones y reconocimientos recibidos con motivo de los 20 años de su creación </a:t>
            </a:r>
            <a:r>
              <a:rPr lang="es-CO" sz="2400" b="1" i="1" dirty="0">
                <a:latin typeface="+mn-lt"/>
              </a:rPr>
              <a:t>(Presidente de la República, Expresidentes, Ministros, Gobernadores, Alcaldes, FOCAL, BM, BID,FMI, Asambleas Departamentales, Contralorías, Academia, Entidades Privadas). </a:t>
            </a:r>
          </a:p>
          <a:p>
            <a:pPr algn="ctr">
              <a:spcBef>
                <a:spcPts val="0"/>
              </a:spcBef>
              <a:spcAft>
                <a:spcPts val="0"/>
              </a:spcAft>
            </a:pPr>
            <a:endParaRPr lang="es-CO" sz="2400" b="1" i="1" dirty="0">
              <a:latin typeface="+mn-lt"/>
            </a:endParaRPr>
          </a:p>
          <a:p>
            <a:pPr algn="just">
              <a:spcBef>
                <a:spcPts val="0"/>
              </a:spcBef>
              <a:spcAft>
                <a:spcPts val="0"/>
              </a:spcAft>
            </a:pPr>
            <a:r>
              <a:rPr lang="es-CO" sz="2400" b="1" dirty="0">
                <a:latin typeface="+mn-lt"/>
              </a:rPr>
              <a:t>Estas significativas exaltaciones nos motivan a seguir trabajando con ánimos y esfuerzos renovados para que la </a:t>
            </a:r>
            <a:r>
              <a:rPr lang="es-CO" sz="2400" b="1" i="1" dirty="0">
                <a:latin typeface="+mn-lt"/>
              </a:rPr>
              <a:t>CONTABILIDAD PÚBLICA</a:t>
            </a:r>
            <a:r>
              <a:rPr lang="es-CO" sz="2400" b="1" dirty="0">
                <a:latin typeface="+mn-lt"/>
              </a:rPr>
              <a:t>, como lenguaje de los gobiernos, sea elemento fundamental en la </a:t>
            </a:r>
            <a:r>
              <a:rPr lang="es-CO" sz="2400" b="1" i="1" dirty="0">
                <a:latin typeface="+mn-lt"/>
              </a:rPr>
              <a:t>CONSTRUCCIÓN DE PAZ Y BIENESTAR PARA TODOS LOS COLOMBIANOS</a:t>
            </a:r>
            <a:r>
              <a:rPr lang="es-CO" sz="2400" b="1" dirty="0">
                <a:latin typeface="+mn-lt"/>
              </a:rPr>
              <a:t>.</a:t>
            </a:r>
            <a:endParaRPr lang="es-CO" sz="2400" b="1" dirty="0">
              <a:effectLst/>
              <a:latin typeface="+mn-lt"/>
            </a:endParaRPr>
          </a:p>
        </p:txBody>
      </p:sp>
    </p:spTree>
    <p:extLst>
      <p:ext uri="{BB962C8B-B14F-4D97-AF65-F5344CB8AC3E}">
        <p14:creationId xmlns:p14="http://schemas.microsoft.com/office/powerpoint/2010/main" val="14277050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80112" y="1092394"/>
            <a:ext cx="3500361" cy="4533106"/>
          </a:xfrm>
          <a:prstGeom prst="rect">
            <a:avLst/>
          </a:prstGeom>
          <a:noFill/>
          <a:ln w="9525">
            <a:solidFill>
              <a:sysClr val="windowText" lastClr="000000"/>
            </a:solidFill>
            <a:miter lim="800000"/>
            <a:headEnd/>
            <a:tailEnd/>
          </a:ln>
          <a:effectLst>
            <a:glow rad="139700">
              <a:srgbClr val="F3A447">
                <a:satMod val="175000"/>
                <a:alpha val="40000"/>
              </a:srgbClr>
            </a:glow>
            <a:outerShdw dist="35921" dir="2700000" algn="ctr" rotWithShape="0">
              <a:srgbClr val="FEFAC9"/>
            </a:outerShdw>
          </a:effectLst>
          <a:extLst>
            <a:ext uri="{909E8E84-426E-40DD-AFC4-6F175D3DCCD1}">
              <a14:hiddenFill xmlns:a14="http://schemas.microsoft.com/office/drawing/2010/main">
                <a:solidFill>
                  <a:schemeClr val="accent1"/>
                </a:solidFill>
              </a14:hiddenFill>
            </a:ext>
          </a:extLst>
        </p:spPr>
      </p:pic>
      <p:sp>
        <p:nvSpPr>
          <p:cNvPr id="5" name="6 Flecha curvada hacia abajo"/>
          <p:cNvSpPr/>
          <p:nvPr/>
        </p:nvSpPr>
        <p:spPr>
          <a:xfrm rot="12194012">
            <a:off x="2307916" y="1557230"/>
            <a:ext cx="3596289" cy="1612560"/>
          </a:xfrm>
          <a:prstGeom prst="curved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tx1"/>
              </a:solidFill>
            </a:endParaRPr>
          </a:p>
        </p:txBody>
      </p:sp>
      <p:pic>
        <p:nvPicPr>
          <p:cNvPr id="6" name="Picture 2" descr="http://www.megamaquinas.com/mega.web/mega.admin.img/col-contact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496" y="1273324"/>
            <a:ext cx="3096344" cy="444167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52438" y="1273324"/>
            <a:ext cx="331730" cy="432047"/>
          </a:xfrm>
          <a:prstGeom prst="rect">
            <a:avLst/>
          </a:prstGeom>
        </p:spPr>
      </p:pic>
      <p:sp>
        <p:nvSpPr>
          <p:cNvPr id="8" name="Rectángulo 7"/>
          <p:cNvSpPr/>
          <p:nvPr/>
        </p:nvSpPr>
        <p:spPr>
          <a:xfrm>
            <a:off x="0" y="-40826"/>
            <a:ext cx="9277651" cy="1015663"/>
          </a:xfrm>
          <a:prstGeom prst="rect">
            <a:avLst/>
          </a:prstGeom>
        </p:spPr>
        <p:txBody>
          <a:bodyPr wrap="square">
            <a:spAutoFit/>
          </a:bodyPr>
          <a:lstStyle/>
          <a:p>
            <a:r>
              <a:rPr lang="es-CO" sz="3000" b="1" dirty="0">
                <a:solidFill>
                  <a:schemeClr val="bg1"/>
                </a:solidFill>
              </a:rPr>
              <a:t>CUIDADO DE LAS CUENTAS …   </a:t>
            </a:r>
          </a:p>
          <a:p>
            <a:r>
              <a:rPr lang="es-CO" sz="2800" dirty="0">
                <a:solidFill>
                  <a:schemeClr val="bg1"/>
                </a:solidFill>
              </a:rPr>
              <a:t>                                                       </a:t>
            </a:r>
            <a:r>
              <a:rPr lang="es-CO" sz="3000" b="1" dirty="0">
                <a:solidFill>
                  <a:schemeClr val="bg1"/>
                </a:solidFill>
              </a:rPr>
              <a:t>CUSTODIA DE LA HONRADEZ</a:t>
            </a:r>
          </a:p>
        </p:txBody>
      </p:sp>
      <p:pic>
        <p:nvPicPr>
          <p:cNvPr id="9" name="Imagen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1520" y="1417340"/>
            <a:ext cx="288032" cy="360039"/>
          </a:xfrm>
          <a:prstGeom prst="rect">
            <a:avLst/>
          </a:prstGeom>
        </p:spPr>
      </p:pic>
      <p:sp>
        <p:nvSpPr>
          <p:cNvPr id="10" name="CuadroTexto 9"/>
          <p:cNvSpPr txBox="1"/>
          <p:nvPr/>
        </p:nvSpPr>
        <p:spPr>
          <a:xfrm>
            <a:off x="2411760" y="4297660"/>
            <a:ext cx="4176464" cy="954107"/>
          </a:xfrm>
          <a:prstGeom prst="rect">
            <a:avLst/>
          </a:prstGeom>
          <a:noFill/>
        </p:spPr>
        <p:txBody>
          <a:bodyPr wrap="square" rtlCol="0">
            <a:spAutoFit/>
          </a:bodyPr>
          <a:lstStyle/>
          <a:p>
            <a:r>
              <a:rPr lang="es-CO" sz="2800" b="1" i="1" dirty="0"/>
              <a:t>“ CURA RATIONUN… CUSTODIA PROBITATIS ” </a:t>
            </a:r>
          </a:p>
        </p:txBody>
      </p:sp>
    </p:spTree>
    <p:extLst>
      <p:ext uri="{BB962C8B-B14F-4D97-AF65-F5344CB8AC3E}">
        <p14:creationId xmlns:p14="http://schemas.microsoft.com/office/powerpoint/2010/main" val="2159656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6"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80">
                                          <p:stCondLst>
                                            <p:cond delay="0"/>
                                          </p:stCondLst>
                                        </p:cTn>
                                        <p:tgtEl>
                                          <p:spTgt spid="7"/>
                                        </p:tgtEl>
                                      </p:cBhvr>
                                    </p:animEffect>
                                    <p:anim calcmode="lin" valueType="num">
                                      <p:cBhvr>
                                        <p:cTn id="3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5" dur="26">
                                          <p:stCondLst>
                                            <p:cond delay="650"/>
                                          </p:stCondLst>
                                        </p:cTn>
                                        <p:tgtEl>
                                          <p:spTgt spid="7"/>
                                        </p:tgtEl>
                                      </p:cBhvr>
                                      <p:to x="100000" y="60000"/>
                                    </p:animScale>
                                    <p:animScale>
                                      <p:cBhvr>
                                        <p:cTn id="36" dur="166" decel="50000">
                                          <p:stCondLst>
                                            <p:cond delay="676"/>
                                          </p:stCondLst>
                                        </p:cTn>
                                        <p:tgtEl>
                                          <p:spTgt spid="7"/>
                                        </p:tgtEl>
                                      </p:cBhvr>
                                      <p:to x="100000" y="100000"/>
                                    </p:animScale>
                                    <p:animScale>
                                      <p:cBhvr>
                                        <p:cTn id="37" dur="26">
                                          <p:stCondLst>
                                            <p:cond delay="1312"/>
                                          </p:stCondLst>
                                        </p:cTn>
                                        <p:tgtEl>
                                          <p:spTgt spid="7"/>
                                        </p:tgtEl>
                                      </p:cBhvr>
                                      <p:to x="100000" y="80000"/>
                                    </p:animScale>
                                    <p:animScale>
                                      <p:cBhvr>
                                        <p:cTn id="38" dur="166" decel="50000">
                                          <p:stCondLst>
                                            <p:cond delay="1338"/>
                                          </p:stCondLst>
                                        </p:cTn>
                                        <p:tgtEl>
                                          <p:spTgt spid="7"/>
                                        </p:tgtEl>
                                      </p:cBhvr>
                                      <p:to x="100000" y="100000"/>
                                    </p:animScale>
                                    <p:animScale>
                                      <p:cBhvr>
                                        <p:cTn id="39" dur="26">
                                          <p:stCondLst>
                                            <p:cond delay="1642"/>
                                          </p:stCondLst>
                                        </p:cTn>
                                        <p:tgtEl>
                                          <p:spTgt spid="7"/>
                                        </p:tgtEl>
                                      </p:cBhvr>
                                      <p:to x="100000" y="90000"/>
                                    </p:animScale>
                                    <p:animScale>
                                      <p:cBhvr>
                                        <p:cTn id="40" dur="166" decel="50000">
                                          <p:stCondLst>
                                            <p:cond delay="1668"/>
                                          </p:stCondLst>
                                        </p:cTn>
                                        <p:tgtEl>
                                          <p:spTgt spid="7"/>
                                        </p:tgtEl>
                                      </p:cBhvr>
                                      <p:to x="100000" y="100000"/>
                                    </p:animScale>
                                    <p:animScale>
                                      <p:cBhvr>
                                        <p:cTn id="41" dur="26">
                                          <p:stCondLst>
                                            <p:cond delay="1808"/>
                                          </p:stCondLst>
                                        </p:cTn>
                                        <p:tgtEl>
                                          <p:spTgt spid="7"/>
                                        </p:tgtEl>
                                      </p:cBhvr>
                                      <p:to x="100000" y="95000"/>
                                    </p:animScale>
                                    <p:animScale>
                                      <p:cBhvr>
                                        <p:cTn id="42" dur="166" decel="50000">
                                          <p:stCondLst>
                                            <p:cond delay="1834"/>
                                          </p:stCondLst>
                                        </p:cTn>
                                        <p:tgtEl>
                                          <p:spTgt spid="7"/>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80">
                                          <p:stCondLst>
                                            <p:cond delay="0"/>
                                          </p:stCondLst>
                                        </p:cTn>
                                        <p:tgtEl>
                                          <p:spTgt spid="9"/>
                                        </p:tgtEl>
                                      </p:cBhvr>
                                    </p:animEffect>
                                    <p:anim calcmode="lin" valueType="num">
                                      <p:cBhvr>
                                        <p:cTn id="4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1" dur="26">
                                          <p:stCondLst>
                                            <p:cond delay="650"/>
                                          </p:stCondLst>
                                        </p:cTn>
                                        <p:tgtEl>
                                          <p:spTgt spid="9"/>
                                        </p:tgtEl>
                                      </p:cBhvr>
                                      <p:to x="100000" y="60000"/>
                                    </p:animScale>
                                    <p:animScale>
                                      <p:cBhvr>
                                        <p:cTn id="52" dur="166" decel="50000">
                                          <p:stCondLst>
                                            <p:cond delay="676"/>
                                          </p:stCondLst>
                                        </p:cTn>
                                        <p:tgtEl>
                                          <p:spTgt spid="9"/>
                                        </p:tgtEl>
                                      </p:cBhvr>
                                      <p:to x="100000" y="100000"/>
                                    </p:animScale>
                                    <p:animScale>
                                      <p:cBhvr>
                                        <p:cTn id="53" dur="26">
                                          <p:stCondLst>
                                            <p:cond delay="1312"/>
                                          </p:stCondLst>
                                        </p:cTn>
                                        <p:tgtEl>
                                          <p:spTgt spid="9"/>
                                        </p:tgtEl>
                                      </p:cBhvr>
                                      <p:to x="100000" y="80000"/>
                                    </p:animScale>
                                    <p:animScale>
                                      <p:cBhvr>
                                        <p:cTn id="54" dur="166" decel="50000">
                                          <p:stCondLst>
                                            <p:cond delay="1338"/>
                                          </p:stCondLst>
                                        </p:cTn>
                                        <p:tgtEl>
                                          <p:spTgt spid="9"/>
                                        </p:tgtEl>
                                      </p:cBhvr>
                                      <p:to x="100000" y="100000"/>
                                    </p:animScale>
                                    <p:animScale>
                                      <p:cBhvr>
                                        <p:cTn id="55" dur="26">
                                          <p:stCondLst>
                                            <p:cond delay="1642"/>
                                          </p:stCondLst>
                                        </p:cTn>
                                        <p:tgtEl>
                                          <p:spTgt spid="9"/>
                                        </p:tgtEl>
                                      </p:cBhvr>
                                      <p:to x="100000" y="90000"/>
                                    </p:animScale>
                                    <p:animScale>
                                      <p:cBhvr>
                                        <p:cTn id="56" dur="166" decel="50000">
                                          <p:stCondLst>
                                            <p:cond delay="1668"/>
                                          </p:stCondLst>
                                        </p:cTn>
                                        <p:tgtEl>
                                          <p:spTgt spid="9"/>
                                        </p:tgtEl>
                                      </p:cBhvr>
                                      <p:to x="100000" y="100000"/>
                                    </p:animScale>
                                    <p:animScale>
                                      <p:cBhvr>
                                        <p:cTn id="57" dur="26">
                                          <p:stCondLst>
                                            <p:cond delay="1808"/>
                                          </p:stCondLst>
                                        </p:cTn>
                                        <p:tgtEl>
                                          <p:spTgt spid="9"/>
                                        </p:tgtEl>
                                      </p:cBhvr>
                                      <p:to x="100000" y="95000"/>
                                    </p:animScale>
                                    <p:animScale>
                                      <p:cBhvr>
                                        <p:cTn id="5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1220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50218" y="83127"/>
            <a:ext cx="8742957" cy="1176763"/>
          </a:xfrm>
        </p:spPr>
        <p:txBody>
          <a:bodyPr/>
          <a:lstStyle/>
          <a:p>
            <a:pPr algn="ctr"/>
            <a:r>
              <a:rPr lang="es-CO" sz="3800" dirty="0"/>
              <a:t>SECCION DE PREGUNTAS</a:t>
            </a:r>
          </a:p>
        </p:txBody>
      </p:sp>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99</a:t>
            </a:fld>
            <a:endParaRPr lang="es-ES_tradnl" dirty="0"/>
          </a:p>
        </p:txBody>
      </p:sp>
    </p:spTree>
    <p:extLst>
      <p:ext uri="{BB962C8B-B14F-4D97-AF65-F5344CB8AC3E}">
        <p14:creationId xmlns:p14="http://schemas.microsoft.com/office/powerpoint/2010/main" val="2800573869"/>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sld>
</file>

<file path=ppt/theme/theme1.xml><?xml version="1.0" encoding="utf-8"?>
<a:theme xmlns:a="http://schemas.openxmlformats.org/drawingml/2006/main" name="CapacitacionesCGN_2015_abril28GF (2)">
  <a:themeElements>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_presentacion_MHC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_presentacion_MHC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_presentacion_MHC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_presentacion_MH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_presentacion_MH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_presentacion_MH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apacitacionesCGN_2015_abril28GF (2)">
  <a:themeElements>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_presentacion_MHC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_presentacion_MHC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_presentacion_MHC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_presentacion_MH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_presentacion_MH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_presentacion_MH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lantilla Capacitaciones CGN">
  <a:themeElements>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_presentacion_MHC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_presentacion_MHC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_presentacion_MHC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_presentacion_MH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_presentacion_MH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_presentacion_MH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apacitacionesCGN_2015_abril28GF (2)">
  <a:themeElements>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_presentacion_MHC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_presentacion_MHC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_presentacion_MHC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_presentacion_MH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_presentacion_MH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_presentacion_MH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Plantilla Capacitaciones CGN">
  <a:themeElements>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_presentacion_MHC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_presentacion_MHC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_presentacion_MHC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_presentacion_MH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_presentacion_MH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_presentacion_MH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apacitacionesCGN_2015_abril28GF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_presentacion_MHC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_presentacion_MHC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_presentacion_MHC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_presentacion_MH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_presentacion_MH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_presentacion_MH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CapacitacionesCGN_2015_abril28GF (2)">
  <a:themeElements>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_presentacion_MHC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_presentacion_MHC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_presentacion_MHC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_presentacion_MH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_presentacion_MH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_presentacion_MH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CapacitacionesCGN_2015_abril28GF (2)</Template>
  <TotalTime>2457</TotalTime>
  <Words>3884</Words>
  <Application>Microsoft Office PowerPoint</Application>
  <PresentationFormat>Presentación en pantalla (16:10)</PresentationFormat>
  <Paragraphs>813</Paragraphs>
  <Slides>99</Slides>
  <Notes>98</Notes>
  <HiddenSlides>0</HiddenSlides>
  <MMClips>6</MMClips>
  <ScaleCrop>false</ScaleCrop>
  <HeadingPairs>
    <vt:vector size="8" baseType="variant">
      <vt:variant>
        <vt:lpstr>Fuentes usadas</vt:lpstr>
      </vt:variant>
      <vt:variant>
        <vt:i4>8</vt:i4>
      </vt:variant>
      <vt:variant>
        <vt:lpstr>Tema</vt:lpstr>
      </vt:variant>
      <vt:variant>
        <vt:i4>7</vt:i4>
      </vt:variant>
      <vt:variant>
        <vt:lpstr>Servidores OLE incrustados</vt:lpstr>
      </vt:variant>
      <vt:variant>
        <vt:i4>1</vt:i4>
      </vt:variant>
      <vt:variant>
        <vt:lpstr>Títulos de diapositiva</vt:lpstr>
      </vt:variant>
      <vt:variant>
        <vt:i4>99</vt:i4>
      </vt:variant>
    </vt:vector>
  </HeadingPairs>
  <TitlesOfParts>
    <vt:vector size="115" baseType="lpstr">
      <vt:lpstr>Arial</vt:lpstr>
      <vt:lpstr>Arial Narrow</vt:lpstr>
      <vt:lpstr>Calibri</vt:lpstr>
      <vt:lpstr>Calibri Light</vt:lpstr>
      <vt:lpstr>Century Gothic</vt:lpstr>
      <vt:lpstr>Sylfaen</vt:lpstr>
      <vt:lpstr>Times New Roman</vt:lpstr>
      <vt:lpstr>Verdana</vt:lpstr>
      <vt:lpstr>CapacitacionesCGN_2015_abril28GF (2)</vt:lpstr>
      <vt:lpstr>1_CapacitacionesCGN_2015_abril28GF (2)</vt:lpstr>
      <vt:lpstr>Plantilla Capacitaciones CGN</vt:lpstr>
      <vt:lpstr>2_CapacitacionesCGN_2015_abril28GF (2)</vt:lpstr>
      <vt:lpstr>1_Plantilla Capacitaciones CGN</vt:lpstr>
      <vt:lpstr>3_CapacitacionesCGN_2015_abril28GF (2)</vt:lpstr>
      <vt:lpstr>4_CapacitacionesCGN_2015_abril28GF (2)</vt:lpstr>
      <vt:lpstr>Chart</vt:lpstr>
      <vt:lpstr>Presentación de PowerPoint</vt:lpstr>
      <vt:lpstr>Presentación de PowerPoint</vt:lpstr>
      <vt:lpstr>Presentación de PowerPoint</vt:lpstr>
      <vt:lpstr>Presentación de PowerPoint</vt:lpstr>
      <vt:lpstr>Presentación de PowerPoint</vt:lpstr>
      <vt:lpstr>RENDICIÓN DE CUENTAS DE LA CGN</vt:lpstr>
      <vt:lpstr>PRESUPUESTO DE LA ENTIDAD 2015</vt:lpstr>
      <vt:lpstr>PRESUPUESTO INICIAL - PRESUPUESTO FINAL  2015 ($Millones de Pesos)</vt:lpstr>
      <vt:lpstr>PRESUPUESTO DE LA ENTIDAD 2015 ($Millones de pesos)</vt:lpstr>
      <vt:lpstr>EJECUCIÓN PRESUPUESTAL</vt:lpstr>
      <vt:lpstr>EJECUCIÓN  PRESUPUESTAL  2015  ($Millones de pesos)</vt:lpstr>
      <vt:lpstr>EJECUCIÓN PRESUPUESTO DE INVERSIÓN  DESAGREGADO 2015 ($Millones de pesos)</vt:lpstr>
      <vt:lpstr>CUMPLIMIENTO DE METAS 2015</vt:lpstr>
      <vt:lpstr>PROGRAMAS Y PROYECTOS  PARA LA VIGENCIA 2015</vt:lpstr>
      <vt:lpstr>COMPARATIVO EJECUCIÓN PRESUPUESTO INVERSIÓN 2014 - 2015 ( % )</vt:lpstr>
      <vt:lpstr>ESTADOS FINANCIEROS 2015</vt:lpstr>
      <vt:lpstr>Presentación de PowerPoint</vt:lpstr>
      <vt:lpstr>Presentación de PowerPoint</vt:lpstr>
      <vt:lpstr>GESTIÓN FINANCIERA</vt:lpstr>
      <vt:lpstr>GESTIÓN FINANCIERA</vt:lpstr>
      <vt:lpstr>GESTIÓN FINANCIERA</vt:lpstr>
      <vt:lpstr>CONTRATACIÓN</vt:lpstr>
      <vt:lpstr>PROCESOS CONTRACTUALES</vt:lpstr>
      <vt:lpstr>RELACIÓN PROCESOS CONTRACTUALES 2015 (Número) </vt:lpstr>
      <vt:lpstr>PROCESOS CONTRACTUALES 2015  ($Millones de pesos)  </vt:lpstr>
      <vt:lpstr>SISTEMA DE CONTROL INTERNO Y CONTROL INTERNO CONTABLE</vt:lpstr>
      <vt:lpstr>INFORMES DE GESTIÓN DE LA ENTIDAD 2015 </vt:lpstr>
      <vt:lpstr>AVANCE POLÍTICA DESARROLLO ADMINISTRATIVO   MODELO INTEGRADO DE PLANEACIÓN Y GESTIÓN  MIPG 2015 </vt:lpstr>
      <vt:lpstr>GESTIÓN MISIONAL Y DE GOBIERNO</vt:lpstr>
      <vt:lpstr>MAPA DE PROCESOS DE LA CGN  PROCESOS  MISIONALES  </vt:lpstr>
      <vt:lpstr>PROCESO DE NORMALIZACIÓN Y CULTURIZACIÓN CONTABLE</vt:lpstr>
      <vt:lpstr>EXPEDICIÓN  DE  CONCEPTOS  Y  RESOLUCIÓN  DE  CONSULTAS  2015</vt:lpstr>
      <vt:lpstr>EXPEDICIÓN NORMAS CONTABLES 2015</vt:lpstr>
      <vt:lpstr>Presentación de PowerPoint</vt:lpstr>
      <vt:lpstr>Presentación de PowerPoint</vt:lpstr>
      <vt:lpstr>CRONOGRAMA PARA LAS EMPRESAS QUE COTIZAN</vt:lpstr>
      <vt:lpstr>CRONOGRAMA PARA LAS EMPRESAS QUE NO COTIZAN</vt:lpstr>
      <vt:lpstr>     CRONOGRAMA PARA LAS ENTIDADES DE GOBIERNO</vt:lpstr>
      <vt:lpstr>Presentación de PowerPoint</vt:lpstr>
      <vt:lpstr>CAPACITACIÓN INSTITUCIONAL</vt:lpstr>
      <vt:lpstr>Presentación de PowerPoint</vt:lpstr>
      <vt:lpstr>CAPACITACIÓN INSTITUCIONAL </vt:lpstr>
      <vt:lpstr>IX CONGRESO NACIONAL DE CONTABILIDAD PÚBLICA </vt:lpstr>
      <vt:lpstr>PROCESO DE CENTRALIZACIÓN DE LA INFORMACIÓN</vt:lpstr>
      <vt:lpstr>Consolidador de Hacienda e Información Financiera Pública (CHIP)</vt:lpstr>
      <vt:lpstr>Presentación de PowerPoint</vt:lpstr>
      <vt:lpstr>ACTIVIDADES DE GESTIÓN A LA INFORMACIÓN CONTABLE PÚBLICA</vt:lpstr>
      <vt:lpstr>PROCESO DE CONSOLIDACIÓN DE LA INFORMACIÓN</vt:lpstr>
      <vt:lpstr>Presentación de PowerPoint</vt:lpstr>
      <vt:lpstr>Presentación de PowerPoint</vt:lpstr>
      <vt:lpstr>BALANCE GENERAL DE LA HACIENDA PÚBLICA CONSOLIDADO NIVEL NACIONAL - 2015</vt:lpstr>
      <vt:lpstr>BALANCE GENERAL DE LA NACIÓN -2015</vt:lpstr>
      <vt:lpstr>ESTADO ACTIVIDAD ECONÓMICA CONSOLIDADO NIVEL NACIONAL - 2015</vt:lpstr>
      <vt:lpstr>BALANCE GENERAL CONSOLIDADO  SECTOR PÚBLICO -2015</vt:lpstr>
      <vt:lpstr>Presentación de PowerPoint</vt:lpstr>
      <vt:lpstr>CONTROL INTERNO CONTABLE  2015</vt:lpstr>
      <vt:lpstr>EVALUACIÓN DEL CONTROL INTERNO CONTABLE NIVEL NACIONAL POR ACTIVIDAD 2014 - 2015 </vt:lpstr>
      <vt:lpstr>EVALUACIÓN DEL CONTROL INTERNO CONTABLE DEL NIVEL TERRITORIAL POR ACTIVIDAD 2014 – 2015</vt:lpstr>
      <vt:lpstr>COMISIÓN DE ESTADÍSTICAS DE FINANZAS PÚBLICAS</vt:lpstr>
      <vt:lpstr>TRABAJOS INTERINSTITUCIONALES</vt:lpstr>
      <vt:lpstr>Presentación de PowerPoint</vt:lpstr>
      <vt:lpstr>TRANSPARENCIA, PARTICIPACIÓN Y SERVICIO AL CIUDADANO</vt:lpstr>
      <vt:lpstr>TRANSPARENCIA, PARTICIPACIÓN Y SERVICIO AL CIUDADANO</vt:lpstr>
      <vt:lpstr>GESTIÓN DEL TALENTO HUMANO</vt:lpstr>
      <vt:lpstr>EMPLEO Y CLASIFICACIÓN EN LA CGN</vt:lpstr>
      <vt:lpstr>DISTRIBUCIÓN DE PLANTA DE PERSONAL  POR  GÉNERO</vt:lpstr>
      <vt:lpstr>DISTRIBUCIÓN DE PLANTA DE PERSONAL  POR NIVELES Y GÉNERO</vt:lpstr>
      <vt:lpstr>RANGO DE EDADES SERVIDORES PÚBLICOS (Años)</vt:lpstr>
      <vt:lpstr>ANTIGÜEDAD LABORAL DE LOS SERVIDORES  PÚBLICOS EN LA CGN (Años)</vt:lpstr>
      <vt:lpstr>NIVEL EDUCATIVO SERVIDORES PÚBLICOS</vt:lpstr>
      <vt:lpstr>PLAN INSTITUCIONAL DE CAPACITACIÓN PIC</vt:lpstr>
      <vt:lpstr>COBERTURA  CAPACITACIÓN</vt:lpstr>
      <vt:lpstr>APOYO EDUCATIVO (Millones de pesos)</vt:lpstr>
      <vt:lpstr>BENEFICIARIOS APOYO EDUCATIVO </vt:lpstr>
      <vt:lpstr>Presentación de PowerPoint</vt:lpstr>
      <vt:lpstr>Presentación de PowerPoint</vt:lpstr>
      <vt:lpstr>EFICIENCIA ADMINISTRATIVA</vt:lpstr>
      <vt:lpstr>EFICIENCIA ADMINISTRATIVA</vt:lpstr>
      <vt:lpstr>EFICIENCIA ADMINISTRATIVA</vt:lpstr>
      <vt:lpstr>METAS E INDICADORES DE GESTIÓN</vt:lpstr>
      <vt:lpstr>Presentación de PowerPoint</vt:lpstr>
      <vt:lpstr>Presentación de PowerPoint</vt:lpstr>
      <vt:lpstr>INFORMES DE LOS ENTES DE CONTROL QUE VIGILAN A LA ENTIDAD</vt:lpstr>
      <vt:lpstr>ENTES DE CONTROL QUE   VIGILAN A LA ENTIDAD</vt:lpstr>
      <vt:lpstr>IMPACTOS DE LA GESTIÓN</vt:lpstr>
      <vt:lpstr>IMPACTOS DE LA GESTIÓN</vt:lpstr>
      <vt:lpstr>IMPACTOS DE LA GESTIÓN</vt:lpstr>
      <vt:lpstr>IMPACTOS DE LA GESTIÓN</vt:lpstr>
      <vt:lpstr>Presentación de PowerPoint</vt:lpstr>
      <vt:lpstr> II FORO DE CONTADORES GUBERNAMENTALES DE AMÉRICA LATINA - FOCAL </vt:lpstr>
      <vt:lpstr>ACCIONES DE MEJORAMIENTO DE LA ENTIDAD</vt:lpstr>
      <vt:lpstr>ACCIONES DE MEJORAMIENTO  DE LA ENTIDAD</vt:lpstr>
      <vt:lpstr>PLANES DE MEJORA</vt:lpstr>
      <vt:lpstr>SISTEMA INTEGRADO DE GESTIÓN INSTITUCIONAL </vt:lpstr>
      <vt:lpstr>SISTEMA INTEGRADO DE GESTIÓN INSTITUCIONAL </vt:lpstr>
      <vt:lpstr>LEY  298  de  1996 20 AÑOS CGN (1996-2016) 20 años de</vt:lpstr>
      <vt:lpstr>Presentación de PowerPoint</vt:lpstr>
      <vt:lpstr>Presentación de PowerPoint</vt:lpstr>
      <vt:lpstr>SECCION DE PREGUNTAS</vt:lpstr>
    </vt:vector>
  </TitlesOfParts>
  <Manager>Juan Carlos Tarazona</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Rosalvina Robles Hernandez</dc:creator>
  <cp:keywords>Plantillas, Presentaciones, PowerPoint, Imágen Institucional</cp:keywords>
  <dc:description>Actualizada con Logo 15 años Calidad Agosto 2011</dc:description>
  <cp:lastModifiedBy>Carlos Estrada</cp:lastModifiedBy>
  <cp:revision>351</cp:revision>
  <dcterms:created xsi:type="dcterms:W3CDTF">2016-05-02T21:14:19Z</dcterms:created>
  <dcterms:modified xsi:type="dcterms:W3CDTF">2021-05-25T21:34:07Z</dcterms:modified>
</cp:coreProperties>
</file>