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01" r:id="rId1"/>
  </p:sldMasterIdLst>
  <p:notesMasterIdLst>
    <p:notesMasterId r:id="rId24"/>
  </p:notesMasterIdLst>
  <p:handoutMasterIdLst>
    <p:handoutMasterId r:id="rId25"/>
  </p:handoutMasterIdLst>
  <p:sldIdLst>
    <p:sldId id="327" r:id="rId2"/>
    <p:sldId id="373" r:id="rId3"/>
    <p:sldId id="374" r:id="rId4"/>
    <p:sldId id="421" r:id="rId5"/>
    <p:sldId id="369" r:id="rId6"/>
    <p:sldId id="424" r:id="rId7"/>
    <p:sldId id="423" r:id="rId8"/>
    <p:sldId id="425" r:id="rId9"/>
    <p:sldId id="428" r:id="rId10"/>
    <p:sldId id="389" r:id="rId11"/>
    <p:sldId id="422" r:id="rId12"/>
    <p:sldId id="430" r:id="rId13"/>
    <p:sldId id="431" r:id="rId14"/>
    <p:sldId id="432" r:id="rId15"/>
    <p:sldId id="433" r:id="rId16"/>
    <p:sldId id="434" r:id="rId17"/>
    <p:sldId id="390" r:id="rId18"/>
    <p:sldId id="419" r:id="rId19"/>
    <p:sldId id="410" r:id="rId20"/>
    <p:sldId id="436" r:id="rId21"/>
    <p:sldId id="420" r:id="rId22"/>
    <p:sldId id="370" r:id="rId23"/>
  </p:sldIdLst>
  <p:sldSz cx="9144000" cy="5715000" type="screen16x10"/>
  <p:notesSz cx="7010400" cy="9296400"/>
  <p:defaultTex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p:defaultTextStyle>
  <p:extLst>
    <p:ext uri="{521415D9-36F7-43E2-AB2F-B90AF26B5E84}">
      <p14:sectionLst xmlns:p14="http://schemas.microsoft.com/office/powerpoint/2010/main">
        <p14:section name="Sección predeterminada" id="{DC6F5581-CFA5-46E1-8274-79D279CB7D19}">
          <p14:sldIdLst>
            <p14:sldId id="327"/>
            <p14:sldId id="373"/>
            <p14:sldId id="374"/>
            <p14:sldId id="421"/>
            <p14:sldId id="369"/>
            <p14:sldId id="424"/>
            <p14:sldId id="423"/>
            <p14:sldId id="425"/>
            <p14:sldId id="428"/>
            <p14:sldId id="389"/>
            <p14:sldId id="422"/>
            <p14:sldId id="430"/>
            <p14:sldId id="431"/>
            <p14:sldId id="432"/>
            <p14:sldId id="433"/>
            <p14:sldId id="434"/>
            <p14:sldId id="390"/>
            <p14:sldId id="419"/>
            <p14:sldId id="410"/>
            <p14:sldId id="436"/>
            <p14:sldId id="420"/>
            <p14:sldId id="370"/>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BEB"/>
    <a:srgbClr val="FFF0C1"/>
    <a:srgbClr val="FFCC99"/>
    <a:srgbClr val="FFEBEB"/>
    <a:srgbClr val="008080"/>
    <a:srgbClr val="CCFFCC"/>
    <a:srgbClr val="CDFFFF"/>
    <a:srgbClr val="00918E"/>
    <a:srgbClr val="FF6600"/>
    <a:srgbClr val="74B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3389" autoAdjust="0"/>
    <p:restoredTop sz="88266" autoAdjust="0"/>
  </p:normalViewPr>
  <p:slideViewPr>
    <p:cSldViewPr snapToObjects="1">
      <p:cViewPr varScale="1">
        <p:scale>
          <a:sx n="76" d="100"/>
          <a:sy n="76" d="100"/>
        </p:scale>
        <p:origin x="1614" y="90"/>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image" Target="../media/image29.jpeg"/></Relationships>
</file>

<file path=ppt/diagrams/_rels/data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image" Target="../media/image29.jpeg"/></Relationships>
</file>

<file path=ppt/diagrams/_rels/drawing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1800" b="0" dirty="0">
              <a:solidFill>
                <a:sysClr val="windowText" lastClr="000000"/>
              </a:solidFill>
              <a:effectLst>
                <a:outerShdw blurRad="38100" dist="38100" dir="2700000" algn="tl">
                  <a:srgbClr val="C0C0C0"/>
                </a:outerShdw>
              </a:effectLst>
              <a:latin typeface="Calibri"/>
              <a:cs typeface="+mn-cs"/>
            </a:rPr>
            <a:t>1</a:t>
          </a:r>
          <a:r>
            <a:rPr lang="es-MX" sz="18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8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18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8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 </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D8EC62B-8834-42B9-BBC2-1AEAC48A37D5}" srcId="{C262232D-FAFA-4B8E-8C8C-19FC086DE6A3}" destId="{036FE566-7592-4280-B2AC-79B6C09B8864}" srcOrd="2" destOrd="0" parTransId="{8D52007B-04F7-4809-9EFF-C41160ACC4F1}" sibTransId="{7E1F5562-4D5D-4614-8649-2FB7583DF66B}"/>
    <dgm:cxn modelId="{6FEF2635-B850-4DED-A693-91DA773BA1DF}" type="presOf" srcId="{8D52007B-04F7-4809-9EFF-C41160ACC4F1}" destId="{245F6F13-71EA-44A2-A0FE-712885068A4F}" srcOrd="0" destOrd="0" presId="urn:microsoft.com/office/officeart/2005/8/layout/radial2"/>
    <dgm:cxn modelId="{8D968091-BEFC-4246-93C7-D12138B37A0B}" type="presOf" srcId="{AF211E25-4738-4034-A58A-C2733435E09F}" destId="{F6CC1EB0-ABCB-44B4-8579-08A554B2F6CD}" srcOrd="0" destOrd="0" presId="urn:microsoft.com/office/officeart/2005/8/layout/radial2"/>
    <dgm:cxn modelId="{5953F392-97FD-4117-930F-09A718086212}" type="presOf" srcId="{CD02E64A-805D-41E6-9618-D62982B94046}" destId="{4CBEE7F2-FA8F-455D-899D-D2E2389A34C1}"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D69B4-895A-4B24-A104-126C823F2F93}" type="presOf" srcId="{C262232D-FAFA-4B8E-8C8C-19FC086DE6A3}" destId="{959930D8-02B3-4AB6-858E-0A8BCB48164F}" srcOrd="0" destOrd="0" presId="urn:microsoft.com/office/officeart/2005/8/layout/radial2"/>
    <dgm:cxn modelId="{1BCAAABF-5E52-4CA9-A3D1-369ECB3B4B17}" type="presOf" srcId="{9DF46E10-A583-4C14-BB0E-F78E0980C81E}" destId="{1E02EFE4-F98A-4C9F-8D40-C3EDA9D04BF9}" srcOrd="0" destOrd="0" presId="urn:microsoft.com/office/officeart/2005/8/layout/radial2"/>
    <dgm:cxn modelId="{DCB1DAC2-858B-43AA-8FB7-E7047D956872}" srcId="{C262232D-FAFA-4B8E-8C8C-19FC086DE6A3}" destId="{9DF46E10-A583-4C14-BB0E-F78E0980C81E}" srcOrd="0" destOrd="0" parTransId="{AF211E25-4738-4034-A58A-C2733435E09F}" sibTransId="{12FCC170-E7E4-4CAF-941F-D50F94DAF2FB}"/>
    <dgm:cxn modelId="{A6FECBEF-7309-4252-876C-B660895AC828}" type="presOf" srcId="{036FE566-7592-4280-B2AC-79B6C09B8864}" destId="{E43465F4-A339-482C-87DC-E675E3944F47}" srcOrd="0" destOrd="0" presId="urn:microsoft.com/office/officeart/2005/8/layout/radial2"/>
    <dgm:cxn modelId="{95AC9FFE-F448-4990-9022-CB0DE09B54B0}" type="presOf" srcId="{A4EB43E1-84F9-4518-8458-6AE7597D75B1}" destId="{FA9F25C7-5FCF-4FFD-86EA-D574DC3E22F3}" srcOrd="0" destOrd="0" presId="urn:microsoft.com/office/officeart/2005/8/layout/radial2"/>
    <dgm:cxn modelId="{D25D7FA0-1240-4DE4-95A4-0CF6C7B3310C}" type="presParOf" srcId="{959930D8-02B3-4AB6-858E-0A8BCB48164F}" destId="{FCCB4666-85D5-43AB-A3F5-8FF69B0D82EF}" srcOrd="0" destOrd="0" presId="urn:microsoft.com/office/officeart/2005/8/layout/radial2"/>
    <dgm:cxn modelId="{DE44273A-28B3-4159-8DCF-C80BE4202EEB}" type="presParOf" srcId="{FCCB4666-85D5-43AB-A3F5-8FF69B0D82EF}" destId="{052B49CE-7C29-4ADB-8E02-1DEC9A1415EB}" srcOrd="0" destOrd="0" presId="urn:microsoft.com/office/officeart/2005/8/layout/radial2"/>
    <dgm:cxn modelId="{F8A8F7A7-42EE-4C3C-B705-53F96A6A2525}" type="presParOf" srcId="{052B49CE-7C29-4ADB-8E02-1DEC9A1415EB}" destId="{41CBC5EF-B56F-494A-8939-980D2B9D1EDF}" srcOrd="0" destOrd="0" presId="urn:microsoft.com/office/officeart/2005/8/layout/radial2"/>
    <dgm:cxn modelId="{9393F20E-C260-4159-B852-688498D329AE}" type="presParOf" srcId="{052B49CE-7C29-4ADB-8E02-1DEC9A1415EB}" destId="{8CC992E8-A0C8-476F-9F40-4E8F09CEECCF}" srcOrd="1" destOrd="0" presId="urn:microsoft.com/office/officeart/2005/8/layout/radial2"/>
    <dgm:cxn modelId="{C27D32CF-AC2F-423E-A32D-000888EF66C3}" type="presParOf" srcId="{FCCB4666-85D5-43AB-A3F5-8FF69B0D82EF}" destId="{F6CC1EB0-ABCB-44B4-8579-08A554B2F6CD}" srcOrd="1" destOrd="0" presId="urn:microsoft.com/office/officeart/2005/8/layout/radial2"/>
    <dgm:cxn modelId="{1215FB27-0000-4EB3-86F0-A187E951F566}" type="presParOf" srcId="{FCCB4666-85D5-43AB-A3F5-8FF69B0D82EF}" destId="{1356F96D-77F2-48B3-8353-640EDFF686F7}" srcOrd="2" destOrd="0" presId="urn:microsoft.com/office/officeart/2005/8/layout/radial2"/>
    <dgm:cxn modelId="{20E8209D-D651-4101-896F-B3CC05CC94FC}" type="presParOf" srcId="{1356F96D-77F2-48B3-8353-640EDFF686F7}" destId="{1E02EFE4-F98A-4C9F-8D40-C3EDA9D04BF9}" srcOrd="0" destOrd="0" presId="urn:microsoft.com/office/officeart/2005/8/layout/radial2"/>
    <dgm:cxn modelId="{C45C5931-DF59-4D4E-A0B3-AC887F6E3B86}" type="presParOf" srcId="{1356F96D-77F2-48B3-8353-640EDFF686F7}" destId="{68493437-8682-438F-97A3-4D236F9B846C}" srcOrd="1" destOrd="0" presId="urn:microsoft.com/office/officeart/2005/8/layout/radial2"/>
    <dgm:cxn modelId="{848DF349-127E-4886-942E-E575B867C15A}" type="presParOf" srcId="{FCCB4666-85D5-43AB-A3F5-8FF69B0D82EF}" destId="{FA9F25C7-5FCF-4FFD-86EA-D574DC3E22F3}" srcOrd="3" destOrd="0" presId="urn:microsoft.com/office/officeart/2005/8/layout/radial2"/>
    <dgm:cxn modelId="{107AE8C0-33C5-493A-BBD7-4C8098D89603}" type="presParOf" srcId="{FCCB4666-85D5-43AB-A3F5-8FF69B0D82EF}" destId="{19898688-C174-4E10-A236-D6989DE48053}" srcOrd="4" destOrd="0" presId="urn:microsoft.com/office/officeart/2005/8/layout/radial2"/>
    <dgm:cxn modelId="{7562D909-0891-4D11-92B6-8D53C160893F}" type="presParOf" srcId="{19898688-C174-4E10-A236-D6989DE48053}" destId="{4CBEE7F2-FA8F-455D-899D-D2E2389A34C1}" srcOrd="0" destOrd="0" presId="urn:microsoft.com/office/officeart/2005/8/layout/radial2"/>
    <dgm:cxn modelId="{0031599C-944D-4038-9DA6-3216A1D6283C}" type="presParOf" srcId="{19898688-C174-4E10-A236-D6989DE48053}" destId="{66445095-13CE-4215-A68E-3EADCCD396C6}" srcOrd="1" destOrd="0" presId="urn:microsoft.com/office/officeart/2005/8/layout/radial2"/>
    <dgm:cxn modelId="{F46457E5-4657-4A16-B42A-2954B984C907}" type="presParOf" srcId="{FCCB4666-85D5-43AB-A3F5-8FF69B0D82EF}" destId="{245F6F13-71EA-44A2-A0FE-712885068A4F}" srcOrd="5" destOrd="0" presId="urn:microsoft.com/office/officeart/2005/8/layout/radial2"/>
    <dgm:cxn modelId="{8D89F339-4610-48A8-A3BC-C529900317C7}" type="presParOf" srcId="{FCCB4666-85D5-43AB-A3F5-8FF69B0D82EF}" destId="{CD85E822-E639-44B9-A75E-28464151390E}" srcOrd="6" destOrd="0" presId="urn:microsoft.com/office/officeart/2005/8/layout/radial2"/>
    <dgm:cxn modelId="{8251BCB9-5CB1-4BED-BD8B-BCEF2D87304A}" type="presParOf" srcId="{CD85E822-E639-44B9-A75E-28464151390E}" destId="{E43465F4-A339-482C-87DC-E675E3944F47}" srcOrd="0" destOrd="0" presId="urn:microsoft.com/office/officeart/2005/8/layout/radial2"/>
    <dgm:cxn modelId="{3F180125-D984-4DA5-BA52-BFF3FC981E2C}"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dgm:spPr>
      <dgm:t>
        <a:bodyPr/>
        <a:lstStyle/>
        <a:p>
          <a:r>
            <a:rPr lang="es-MX" sz="2000" b="1" dirty="0">
              <a:ln/>
              <a:solidFill>
                <a:sysClr val="windowText" lastClr="000000"/>
              </a:solidFill>
              <a:effectLst/>
              <a:latin typeface="Calibri"/>
              <a:ea typeface="+mn-ea"/>
              <a:cs typeface="Arial" charset="0"/>
            </a:rPr>
            <a:t>Características </a:t>
          </a:r>
          <a:br>
            <a:rPr lang="es-MX" sz="2000" b="1" dirty="0">
              <a:ln/>
              <a:solidFill>
                <a:sysClr val="windowText" lastClr="000000"/>
              </a:solidFill>
              <a:effectLst/>
              <a:latin typeface="Calibri"/>
              <a:ea typeface="+mn-ea"/>
              <a:cs typeface="Arial" charset="0"/>
            </a:rPr>
          </a:br>
          <a:r>
            <a:rPr lang="es-MX" sz="2000" b="1" dirty="0">
              <a:ln/>
              <a:solidFill>
                <a:sysClr val="windowText" lastClr="000000"/>
              </a:solidFill>
              <a:effectLst/>
              <a:latin typeface="Calibri"/>
              <a:ea typeface="+mn-ea"/>
              <a:cs typeface="Arial" charset="0"/>
            </a:rPr>
            <a:t>de la Regulación</a:t>
          </a:r>
          <a:endParaRPr lang="es-CO" sz="2000" dirty="0"/>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dirty="0">
            <a:solidFill>
              <a:schemeClr val="tx2"/>
            </a:solidFill>
          </a:endParaRP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dirty="0">
            <a:solidFill>
              <a:schemeClr val="tx2"/>
            </a:solidFill>
          </a:endParaRP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dirty="0">
            <a:solidFill>
              <a:schemeClr val="tx2"/>
            </a:solidFill>
          </a:endParaRP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dirty="0">
            <a:solidFill>
              <a:schemeClr val="tx2"/>
            </a:solidFill>
          </a:endParaRP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dirty="0">
            <a:solidFill>
              <a:schemeClr val="tx2"/>
            </a:solidFill>
          </a:endParaRP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7478"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141538"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1F26D509-F41F-4E3F-A301-A9DE149FDDF1}"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E11D8B2F-1A66-4736-923E-486D85592E7A}" type="presOf" srcId="{48E8CBAB-F5D0-4B24-8FA0-E535BB617C97}" destId="{FCF521CD-AD6D-4C88-A48F-5E13F78FC8EE}"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B90A5836-2D6F-4DDB-9352-990042953DF9}" type="presOf" srcId="{FB629528-DAA5-40D2-B86A-E19515209CC7}" destId="{F95522B1-8ADB-4A40-BC42-D1B9A67F5F6E}" srcOrd="1" destOrd="0" presId="urn:microsoft.com/office/officeart/2008/layout/HorizontalMultiLevelHierarchy"/>
    <dgm:cxn modelId="{945D3B3B-64CF-4594-AECE-4B86104578F2}" type="presOf" srcId="{7D490A62-47FB-42F7-A914-2B030FEFFB7A}" destId="{25FAA211-9CE9-4B6A-AFB1-BDBE8719087F}" srcOrd="0" destOrd="0" presId="urn:microsoft.com/office/officeart/2008/layout/HorizontalMultiLevelHierarchy"/>
    <dgm:cxn modelId="{5769195F-9231-4421-B34C-3AB7FF10084D}" srcId="{B06AFFC7-37FB-4CFA-8523-830443625740}" destId="{C144FA0B-4470-481F-954B-FAF9E3EF7788}" srcOrd="2" destOrd="0" parTransId="{3F33BF13-8759-4875-8AF9-182784F8188D}" sibTransId="{41895D8C-0608-4C9D-94D0-C5F1A6E8DA03}"/>
    <dgm:cxn modelId="{9ADAF063-0A4A-47E4-AD29-521E5DEA7652}" type="presOf" srcId="{B294D2B7-588F-4B9C-957B-E8D12C3308AB}" destId="{CB2627FF-F7E5-4E13-A337-1ABDF23067D4}" srcOrd="1" destOrd="0" presId="urn:microsoft.com/office/officeart/2008/layout/HorizontalMultiLevelHierarchy"/>
    <dgm:cxn modelId="{FEEA6E6B-1F47-4752-BD74-5687A87C2A43}" type="presOf" srcId="{48E8CBAB-F5D0-4B24-8FA0-E535BB617C97}" destId="{3E43D36D-C2EE-493F-BD68-27B8904E1EE0}" srcOrd="1" destOrd="0" presId="urn:microsoft.com/office/officeart/2008/layout/HorizontalMultiLevelHierarchy"/>
    <dgm:cxn modelId="{28C44C55-9143-49D5-8295-56F9F834DF4B}" type="presOf" srcId="{F8D6053C-1E2C-464D-8B89-3C06D5E4A35C}" destId="{A7CB8463-5EED-45A4-918F-667F778F71F7}" srcOrd="0" destOrd="0" presId="urn:microsoft.com/office/officeart/2008/layout/HorizontalMultiLevelHierarchy"/>
    <dgm:cxn modelId="{8BA8B778-3997-4802-8CA9-F56B1994EB76}" type="presOf" srcId="{B06AFFC7-37FB-4CFA-8523-830443625740}" destId="{671FBE74-29FA-4A1F-ACDF-6F3AC087BBC9}" srcOrd="0" destOrd="0" presId="urn:microsoft.com/office/officeart/2008/layout/HorizontalMultiLevelHierarchy"/>
    <dgm:cxn modelId="{B90F247F-5EBE-4605-B82E-C354F93D70B1}" type="presOf" srcId="{FC5B205F-75F6-4AEC-A265-669716D43956}" destId="{21B318A2-96FD-4BB9-A6AE-CAB0583A7B08}" srcOrd="0" destOrd="0" presId="urn:microsoft.com/office/officeart/2008/layout/HorizontalMultiLevelHierarchy"/>
    <dgm:cxn modelId="{2E6CE296-C33E-49DB-A605-608645A1EFA5}" type="presOf" srcId="{6DD015EC-290A-4226-BA96-A4EE2E83B270}" destId="{CE7D4E97-B8EF-4ACB-BCA8-9F5BED8B2DE8}" srcOrd="0" destOrd="0" presId="urn:microsoft.com/office/officeart/2008/layout/HorizontalMultiLevelHierarchy"/>
    <dgm:cxn modelId="{F5C854A6-4A2D-4F38-881F-8998D193C7BF}" type="presOf" srcId="{B294D2B7-588F-4B9C-957B-E8D12C3308AB}" destId="{40DF29DC-20F0-46F8-93F3-87C46B8DF249}" srcOrd="0" destOrd="0" presId="urn:microsoft.com/office/officeart/2008/layout/HorizontalMultiLevelHierarchy"/>
    <dgm:cxn modelId="{1724F8AD-ADD7-4B58-9C61-E0D5C4FA3808}" type="presOf" srcId="{3F33BF13-8759-4875-8AF9-182784F8188D}" destId="{8AB2B216-2838-40CC-B9CF-26E3F952EE83}" srcOrd="1" destOrd="0" presId="urn:microsoft.com/office/officeart/2008/layout/HorizontalMultiLevelHierarchy"/>
    <dgm:cxn modelId="{B1D8FCAE-2CBA-44D3-8AA4-749EDBB374D6}" type="presOf" srcId="{FB629528-DAA5-40D2-B86A-E19515209CC7}" destId="{44D9C6FF-651A-41CA-BCAA-7DEEE29405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44C398B8-6AE9-4BC9-9CF0-C7F7E4AF48F5}" type="presOf" srcId="{BE992B86-A5A0-40AF-933C-DB2F4277586E}" destId="{121A6B93-80D1-4436-8B11-834F342661FF}" srcOrd="0" destOrd="0" presId="urn:microsoft.com/office/officeart/2008/layout/HorizontalMultiLevelHierarchy"/>
    <dgm:cxn modelId="{61A8B4BE-9FD9-4246-8E4E-17EA6FA7F10F}" type="presOf" srcId="{C144FA0B-4470-481F-954B-FAF9E3EF7788}" destId="{54290EC1-06CC-43E4-8A52-EF3555EC440C}"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A2F128E4-5163-4550-B0D9-0354B0856BAC}" type="presOf" srcId="{3F33BF13-8759-4875-8AF9-182784F8188D}" destId="{BC2473AD-EEBA-4768-9ADB-AA025D6163CD}" srcOrd="0"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E7025FA-C9A3-4672-808D-4CE4EFAD6286}" type="presOf" srcId="{F8D6053C-1E2C-464D-8B89-3C06D5E4A35C}" destId="{B3D6590F-7017-47C1-BDD0-DC62BD3ADCDB}" srcOrd="1" destOrd="0" presId="urn:microsoft.com/office/officeart/2008/layout/HorizontalMultiLevelHierarchy"/>
    <dgm:cxn modelId="{557BEB88-3627-45E1-AD36-E4B198B4E99A}" type="presParOf" srcId="{121A6B93-80D1-4436-8B11-834F342661FF}" destId="{4C3AA5AB-059C-4998-87DC-9288D6B713F2}" srcOrd="0" destOrd="0" presId="urn:microsoft.com/office/officeart/2008/layout/HorizontalMultiLevelHierarchy"/>
    <dgm:cxn modelId="{2D88A511-F5DA-4D6C-BEBB-A8FBB372E2F8}" type="presParOf" srcId="{4C3AA5AB-059C-4998-87DC-9288D6B713F2}" destId="{671FBE74-29FA-4A1F-ACDF-6F3AC087BBC9}" srcOrd="0" destOrd="0" presId="urn:microsoft.com/office/officeart/2008/layout/HorizontalMultiLevelHierarchy"/>
    <dgm:cxn modelId="{38AB388A-9894-4079-A6B8-10EECF45B2B4}" type="presParOf" srcId="{4C3AA5AB-059C-4998-87DC-9288D6B713F2}" destId="{422B2378-4DD4-4466-A880-9A57B0A2E2DB}" srcOrd="1" destOrd="0" presId="urn:microsoft.com/office/officeart/2008/layout/HorizontalMultiLevelHierarchy"/>
    <dgm:cxn modelId="{C33B7864-98E1-42FB-BBFD-3DA8FBF4FCCC}" type="presParOf" srcId="{422B2378-4DD4-4466-A880-9A57B0A2E2DB}" destId="{44D9C6FF-651A-41CA-BCAA-7DEEE2940549}" srcOrd="0" destOrd="0" presId="urn:microsoft.com/office/officeart/2008/layout/HorizontalMultiLevelHierarchy"/>
    <dgm:cxn modelId="{8A433D2C-5E7D-45D7-9E34-187A78D2BD0C}" type="presParOf" srcId="{44D9C6FF-651A-41CA-BCAA-7DEEE2940549}" destId="{F95522B1-8ADB-4A40-BC42-D1B9A67F5F6E}" srcOrd="0" destOrd="0" presId="urn:microsoft.com/office/officeart/2008/layout/HorizontalMultiLevelHierarchy"/>
    <dgm:cxn modelId="{791FBD52-C169-4509-B022-7D1520A5837E}" type="presParOf" srcId="{422B2378-4DD4-4466-A880-9A57B0A2E2DB}" destId="{42DDADE3-B1C5-46E3-9083-CA77CC1E86FF}" srcOrd="1" destOrd="0" presId="urn:microsoft.com/office/officeart/2008/layout/HorizontalMultiLevelHierarchy"/>
    <dgm:cxn modelId="{5952C9A6-30B1-4B1A-AF64-EFABE8108D3E}" type="presParOf" srcId="{42DDADE3-B1C5-46E3-9083-CA77CC1E86FF}" destId="{25FAA211-9CE9-4B6A-AFB1-BDBE8719087F}" srcOrd="0" destOrd="0" presId="urn:microsoft.com/office/officeart/2008/layout/HorizontalMultiLevelHierarchy"/>
    <dgm:cxn modelId="{0A2CEE61-CC7B-44B1-890D-E501DE1F8E99}" type="presParOf" srcId="{42DDADE3-B1C5-46E3-9083-CA77CC1E86FF}" destId="{DF340B5F-9FDC-403E-9DEE-F1ACD4AB6336}" srcOrd="1" destOrd="0" presId="urn:microsoft.com/office/officeart/2008/layout/HorizontalMultiLevelHierarchy"/>
    <dgm:cxn modelId="{CA82F315-81B0-4BB2-B237-84FA20880892}" type="presParOf" srcId="{422B2378-4DD4-4466-A880-9A57B0A2E2DB}" destId="{A7CB8463-5EED-45A4-918F-667F778F71F7}" srcOrd="2" destOrd="0" presId="urn:microsoft.com/office/officeart/2008/layout/HorizontalMultiLevelHierarchy"/>
    <dgm:cxn modelId="{1145077F-F808-4288-8F36-4D8AA34B9A57}" type="presParOf" srcId="{A7CB8463-5EED-45A4-918F-667F778F71F7}" destId="{B3D6590F-7017-47C1-BDD0-DC62BD3ADCDB}" srcOrd="0" destOrd="0" presId="urn:microsoft.com/office/officeart/2008/layout/HorizontalMultiLevelHierarchy"/>
    <dgm:cxn modelId="{61CFF47C-E1B7-4AAC-A11F-29B17770CCC1}" type="presParOf" srcId="{422B2378-4DD4-4466-A880-9A57B0A2E2DB}" destId="{4ECEA96D-52FC-4504-B27D-706C23DE982A}" srcOrd="3" destOrd="0" presId="urn:microsoft.com/office/officeart/2008/layout/HorizontalMultiLevelHierarchy"/>
    <dgm:cxn modelId="{13D42075-7BE7-4903-B4E9-44A212EFC196}" type="presParOf" srcId="{4ECEA96D-52FC-4504-B27D-706C23DE982A}" destId="{77DB3F99-9157-41EC-9D7E-0F6396431F86}" srcOrd="0" destOrd="0" presId="urn:microsoft.com/office/officeart/2008/layout/HorizontalMultiLevelHierarchy"/>
    <dgm:cxn modelId="{09DEBB14-F2D6-4FB2-9E25-E387B4E4A714}" type="presParOf" srcId="{4ECEA96D-52FC-4504-B27D-706C23DE982A}" destId="{D9D50778-AEA1-4E53-B7A8-BA9A507357FB}" srcOrd="1" destOrd="0" presId="urn:microsoft.com/office/officeart/2008/layout/HorizontalMultiLevelHierarchy"/>
    <dgm:cxn modelId="{903D8F81-B4B0-417F-8962-297321421BE7}" type="presParOf" srcId="{422B2378-4DD4-4466-A880-9A57B0A2E2DB}" destId="{BC2473AD-EEBA-4768-9ADB-AA025D6163CD}" srcOrd="4" destOrd="0" presId="urn:microsoft.com/office/officeart/2008/layout/HorizontalMultiLevelHierarchy"/>
    <dgm:cxn modelId="{59A067A3-14E1-4CC0-8F6A-6832D718B0FD}" type="presParOf" srcId="{BC2473AD-EEBA-4768-9ADB-AA025D6163CD}" destId="{8AB2B216-2838-40CC-B9CF-26E3F952EE83}" srcOrd="0" destOrd="0" presId="urn:microsoft.com/office/officeart/2008/layout/HorizontalMultiLevelHierarchy"/>
    <dgm:cxn modelId="{ED20E4BF-A3FD-4E8B-B695-02A71ECE33FE}" type="presParOf" srcId="{422B2378-4DD4-4466-A880-9A57B0A2E2DB}" destId="{5F1B75C3-E7EF-4526-893D-77AC33FD872D}" srcOrd="5" destOrd="0" presId="urn:microsoft.com/office/officeart/2008/layout/HorizontalMultiLevelHierarchy"/>
    <dgm:cxn modelId="{E78B8773-B70E-4CBC-B1A5-62440414C631}" type="presParOf" srcId="{5F1B75C3-E7EF-4526-893D-77AC33FD872D}" destId="{54290EC1-06CC-43E4-8A52-EF3555EC440C}" srcOrd="0" destOrd="0" presId="urn:microsoft.com/office/officeart/2008/layout/HorizontalMultiLevelHierarchy"/>
    <dgm:cxn modelId="{2E2D1E82-79A0-4D65-80A2-42CF46ADB529}" type="presParOf" srcId="{5F1B75C3-E7EF-4526-893D-77AC33FD872D}" destId="{F06C9DFD-04B5-4F2A-81C7-78DC3FC1C57E}" srcOrd="1" destOrd="0" presId="urn:microsoft.com/office/officeart/2008/layout/HorizontalMultiLevelHierarchy"/>
    <dgm:cxn modelId="{7C37DCCB-299A-40BC-980F-377DDC723E62}" type="presParOf" srcId="{422B2378-4DD4-4466-A880-9A57B0A2E2DB}" destId="{40DF29DC-20F0-46F8-93F3-87C46B8DF249}" srcOrd="6" destOrd="0" presId="urn:microsoft.com/office/officeart/2008/layout/HorizontalMultiLevelHierarchy"/>
    <dgm:cxn modelId="{26899BEF-3684-4182-9F99-938ABD9A3F1E}" type="presParOf" srcId="{40DF29DC-20F0-46F8-93F3-87C46B8DF249}" destId="{CB2627FF-F7E5-4E13-A337-1ABDF23067D4}" srcOrd="0" destOrd="0" presId="urn:microsoft.com/office/officeart/2008/layout/HorizontalMultiLevelHierarchy"/>
    <dgm:cxn modelId="{376A0D7F-C03B-4FC8-9D47-CF08EC77B139}" type="presParOf" srcId="{422B2378-4DD4-4466-A880-9A57B0A2E2DB}" destId="{C0CC00E2-D7BA-4D54-9198-EC8315394DE5}" srcOrd="7" destOrd="0" presId="urn:microsoft.com/office/officeart/2008/layout/HorizontalMultiLevelHierarchy"/>
    <dgm:cxn modelId="{FDBE87EA-D203-4313-8075-998FEB218DA9}" type="presParOf" srcId="{C0CC00E2-D7BA-4D54-9198-EC8315394DE5}" destId="{CE7D4E97-B8EF-4ACB-BCA8-9F5BED8B2DE8}" srcOrd="0" destOrd="0" presId="urn:microsoft.com/office/officeart/2008/layout/HorizontalMultiLevelHierarchy"/>
    <dgm:cxn modelId="{6F9DD07D-49E8-42A2-B2FF-CD60F37F82B5}" type="presParOf" srcId="{C0CC00E2-D7BA-4D54-9198-EC8315394DE5}" destId="{962E0BEA-3CD8-4B29-B3A3-BE862E748055}" srcOrd="1" destOrd="0" presId="urn:microsoft.com/office/officeart/2008/layout/HorizontalMultiLevelHierarchy"/>
    <dgm:cxn modelId="{A93AD694-F90C-4470-9F38-C740B66A07EA}" type="presParOf" srcId="{422B2378-4DD4-4466-A880-9A57B0A2E2DB}" destId="{FCF521CD-AD6D-4C88-A48F-5E13F78FC8EE}" srcOrd="8" destOrd="0" presId="urn:microsoft.com/office/officeart/2008/layout/HorizontalMultiLevelHierarchy"/>
    <dgm:cxn modelId="{24300D32-D54C-4C78-BCC9-FF56A149119E}" type="presParOf" srcId="{FCF521CD-AD6D-4C88-A48F-5E13F78FC8EE}" destId="{3E43D36D-C2EE-493F-BD68-27B8904E1EE0}" srcOrd="0" destOrd="0" presId="urn:microsoft.com/office/officeart/2008/layout/HorizontalMultiLevelHierarchy"/>
    <dgm:cxn modelId="{6BC72108-CB44-483E-82B3-D621DCD69F08}" type="presParOf" srcId="{422B2378-4DD4-4466-A880-9A57B0A2E2DB}" destId="{263D3040-B643-445F-870F-B8A8577F7B8F}" srcOrd="9" destOrd="0" presId="urn:microsoft.com/office/officeart/2008/layout/HorizontalMultiLevelHierarchy"/>
    <dgm:cxn modelId="{C779432F-2956-4F2D-921F-CA34F00B7A9E}" type="presParOf" srcId="{263D3040-B643-445F-870F-B8A8577F7B8F}" destId="{21B318A2-96FD-4BB9-A6AE-CAB0583A7B08}" srcOrd="0" destOrd="0" presId="urn:microsoft.com/office/officeart/2008/layout/HorizontalMultiLevelHierarchy"/>
    <dgm:cxn modelId="{615F058B-4AD9-4AF7-8470-5D204A11DDB8}"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a:ln>
          <a:solidFill>
            <a:schemeClr val="accent2">
              <a:lumMod val="75000"/>
            </a:schemeClr>
          </a:solidFill>
        </a:ln>
      </dgm:spPr>
      <dgm:t>
        <a:bodyPr/>
        <a:lstStyle/>
        <a:p>
          <a:r>
            <a:rPr lang="es-CO" sz="2800" b="1" dirty="0"/>
            <a:t>Metas</a:t>
          </a:r>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Expedición de guías, procedimientos y doctrina contable pública y ejecución de programas de capacitación para la aplicación de los marcos normativos.</a:t>
          </a: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del  proceso contable y el sistema documental contable</a:t>
          </a: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para el desarrollo y evaluación del control interno contable</a:t>
          </a: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del proceso de consolidación de la información financiera del sector público, con base en los nuevos marcos normativos.</a:t>
          </a: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CO" sz="1400" b="1" dirty="0">
              <a:solidFill>
                <a:schemeClr val="tx2"/>
              </a:solidFill>
            </a:rPr>
            <a:t>Actualización de los sistemas de información para la centralización y consolidación de la información financiera del sector público (SIIF y CHIP)</a:t>
          </a: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2573"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ScaleY="73303"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60876"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22157A12-3F94-4EE3-AF91-FAA9E7E80423}" type="presOf" srcId="{B06AFFC7-37FB-4CFA-8523-830443625740}" destId="{671FBE74-29FA-4A1F-ACDF-6F3AC087BBC9}" srcOrd="0" destOrd="0" presId="urn:microsoft.com/office/officeart/2008/layout/HorizontalMultiLevelHierarchy"/>
    <dgm:cxn modelId="{F779281C-560A-43FE-8D75-C101C5C03EFC}"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C27D4226-923D-454A-A4ED-2B79BA4D93D9}" type="presOf" srcId="{7D490A62-47FB-42F7-A914-2B030FEFFB7A}" destId="{25FAA211-9CE9-4B6A-AFB1-BDBE8719087F}" srcOrd="0" destOrd="0" presId="urn:microsoft.com/office/officeart/2008/layout/HorizontalMultiLevelHierarchy"/>
    <dgm:cxn modelId="{FE5F5F27-A3A8-4779-B671-2C24ECE92622}" type="presOf" srcId="{3F33BF13-8759-4875-8AF9-182784F8188D}" destId="{8AB2B216-2838-40CC-B9CF-26E3F952EE83}" srcOrd="1" destOrd="0" presId="urn:microsoft.com/office/officeart/2008/layout/HorizontalMultiLevelHierarchy"/>
    <dgm:cxn modelId="{3A76E62F-2AE6-4B0F-A741-13282CA222A3}" type="presOf" srcId="{6DD015EC-290A-4226-BA96-A4EE2E83B270}" destId="{CE7D4E97-B8EF-4ACB-BCA8-9F5BED8B2DE8}" srcOrd="0" destOrd="0" presId="urn:microsoft.com/office/officeart/2008/layout/HorizontalMultiLevelHierarchy"/>
    <dgm:cxn modelId="{E2B41D31-40CD-4949-9454-6773D685FD74}" type="presOf" srcId="{FC5B205F-75F6-4AEC-A265-669716D43956}" destId="{21B318A2-96FD-4BB9-A6AE-CAB0583A7B08}"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5769195F-9231-4421-B34C-3AB7FF10084D}" srcId="{B06AFFC7-37FB-4CFA-8523-830443625740}" destId="{C144FA0B-4470-481F-954B-FAF9E3EF7788}" srcOrd="2" destOrd="0" parTransId="{3F33BF13-8759-4875-8AF9-182784F8188D}" sibTransId="{41895D8C-0608-4C9D-94D0-C5F1A6E8DA03}"/>
    <dgm:cxn modelId="{38C42741-CD5E-4742-8851-451645C26AC8}" type="presOf" srcId="{C144FA0B-4470-481F-954B-FAF9E3EF7788}" destId="{54290EC1-06CC-43E4-8A52-EF3555EC440C}" srcOrd="0" destOrd="0" presId="urn:microsoft.com/office/officeart/2008/layout/HorizontalMultiLevelHierarchy"/>
    <dgm:cxn modelId="{E69C7A4B-1C23-4D5A-9D09-2A5D885E7F54}" type="presOf" srcId="{FB629528-DAA5-40D2-B86A-E19515209CC7}" destId="{F95522B1-8ADB-4A40-BC42-D1B9A67F5F6E}" srcOrd="1" destOrd="0" presId="urn:microsoft.com/office/officeart/2008/layout/HorizontalMultiLevelHierarchy"/>
    <dgm:cxn modelId="{CAF6384F-3143-4FB4-9518-85F7FACDD8A2}" type="presOf" srcId="{BE992B86-A5A0-40AF-933C-DB2F4277586E}" destId="{121A6B93-80D1-4436-8B11-834F342661FF}" srcOrd="0" destOrd="0" presId="urn:microsoft.com/office/officeart/2008/layout/HorizontalMultiLevelHierarchy"/>
    <dgm:cxn modelId="{4636A17B-89B5-4F27-82BE-AB3B27E2EC80}" type="presOf" srcId="{3F33BF13-8759-4875-8AF9-182784F8188D}" destId="{BC2473AD-EEBA-4768-9ADB-AA025D6163CD}" srcOrd="0" destOrd="0" presId="urn:microsoft.com/office/officeart/2008/layout/HorizontalMultiLevelHierarchy"/>
    <dgm:cxn modelId="{956A7B83-CFA1-48D4-9BD3-BE2E7AB515B8}" type="presOf" srcId="{B294D2B7-588F-4B9C-957B-E8D12C3308AB}" destId="{CB2627FF-F7E5-4E13-A337-1ABDF23067D4}" srcOrd="1" destOrd="0" presId="urn:microsoft.com/office/officeart/2008/layout/HorizontalMultiLevelHierarchy"/>
    <dgm:cxn modelId="{A6C1A599-FCE9-407B-9044-30CD9A2DEB3E}" type="presOf" srcId="{F8D6053C-1E2C-464D-8B89-3C06D5E4A35C}" destId="{B3D6590F-7017-47C1-BDD0-DC62BD3ADCDB}" srcOrd="1" destOrd="0" presId="urn:microsoft.com/office/officeart/2008/layout/HorizontalMultiLevelHierarchy"/>
    <dgm:cxn modelId="{FDE01FA7-1DBD-4726-8AE9-8D3106D2F63E}" type="presOf" srcId="{B294D2B7-588F-4B9C-957B-E8D12C3308AB}" destId="{40DF29DC-20F0-46F8-93F3-87C46B8DF2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2B6600BE-6AF9-4651-9BB7-100894965550}" type="presOf" srcId="{48E8CBAB-F5D0-4B24-8FA0-E535BB617C97}" destId="{FCF521CD-AD6D-4C88-A48F-5E13F78FC8EE}"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90B66EE3-AAB8-4DDD-9408-E340B56F8633}" type="presOf" srcId="{48E8CBAB-F5D0-4B24-8FA0-E535BB617C97}" destId="{3E43D36D-C2EE-493F-BD68-27B8904E1EE0}" srcOrd="1"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F8908F9-B1A2-4BF0-A38D-8A83C6F2CBF1}" type="presOf" srcId="{FB629528-DAA5-40D2-B86A-E19515209CC7}" destId="{44D9C6FF-651A-41CA-BCAA-7DEEE2940549}" srcOrd="0" destOrd="0" presId="urn:microsoft.com/office/officeart/2008/layout/HorizontalMultiLevelHierarchy"/>
    <dgm:cxn modelId="{F09AF7FA-4DA8-4364-B662-77C7F37898D4}" type="presOf" srcId="{F8D6053C-1E2C-464D-8B89-3C06D5E4A35C}" destId="{A7CB8463-5EED-45A4-918F-667F778F71F7}" srcOrd="0" destOrd="0" presId="urn:microsoft.com/office/officeart/2008/layout/HorizontalMultiLevelHierarchy"/>
    <dgm:cxn modelId="{5FF90EB0-98DD-4A0F-9AD9-62758E1000C5}" type="presParOf" srcId="{121A6B93-80D1-4436-8B11-834F342661FF}" destId="{4C3AA5AB-059C-4998-87DC-9288D6B713F2}" srcOrd="0" destOrd="0" presId="urn:microsoft.com/office/officeart/2008/layout/HorizontalMultiLevelHierarchy"/>
    <dgm:cxn modelId="{E5AF1EE9-23F8-4D20-AEFC-8C8206382488}" type="presParOf" srcId="{4C3AA5AB-059C-4998-87DC-9288D6B713F2}" destId="{671FBE74-29FA-4A1F-ACDF-6F3AC087BBC9}" srcOrd="0" destOrd="0" presId="urn:microsoft.com/office/officeart/2008/layout/HorizontalMultiLevelHierarchy"/>
    <dgm:cxn modelId="{58455A66-90B1-4226-A63F-744FDBD98174}" type="presParOf" srcId="{4C3AA5AB-059C-4998-87DC-9288D6B713F2}" destId="{422B2378-4DD4-4466-A880-9A57B0A2E2DB}" srcOrd="1" destOrd="0" presId="urn:microsoft.com/office/officeart/2008/layout/HorizontalMultiLevelHierarchy"/>
    <dgm:cxn modelId="{14A1B7BF-7907-46E1-9E3F-E7A30130DC5D}" type="presParOf" srcId="{422B2378-4DD4-4466-A880-9A57B0A2E2DB}" destId="{44D9C6FF-651A-41CA-BCAA-7DEEE2940549}" srcOrd="0" destOrd="0" presId="urn:microsoft.com/office/officeart/2008/layout/HorizontalMultiLevelHierarchy"/>
    <dgm:cxn modelId="{A77D8142-A2E3-490D-8951-2F6750090D55}" type="presParOf" srcId="{44D9C6FF-651A-41CA-BCAA-7DEEE2940549}" destId="{F95522B1-8ADB-4A40-BC42-D1B9A67F5F6E}" srcOrd="0" destOrd="0" presId="urn:microsoft.com/office/officeart/2008/layout/HorizontalMultiLevelHierarchy"/>
    <dgm:cxn modelId="{F942C8A4-0978-41DE-9235-FB3278B81706}" type="presParOf" srcId="{422B2378-4DD4-4466-A880-9A57B0A2E2DB}" destId="{42DDADE3-B1C5-46E3-9083-CA77CC1E86FF}" srcOrd="1" destOrd="0" presId="urn:microsoft.com/office/officeart/2008/layout/HorizontalMultiLevelHierarchy"/>
    <dgm:cxn modelId="{12CA12E1-3ACD-4D40-AD75-CF413D7E4496}" type="presParOf" srcId="{42DDADE3-B1C5-46E3-9083-CA77CC1E86FF}" destId="{25FAA211-9CE9-4B6A-AFB1-BDBE8719087F}" srcOrd="0" destOrd="0" presId="urn:microsoft.com/office/officeart/2008/layout/HorizontalMultiLevelHierarchy"/>
    <dgm:cxn modelId="{6117AF0D-50D2-4791-B719-7A54B21D086D}" type="presParOf" srcId="{42DDADE3-B1C5-46E3-9083-CA77CC1E86FF}" destId="{DF340B5F-9FDC-403E-9DEE-F1ACD4AB6336}" srcOrd="1" destOrd="0" presId="urn:microsoft.com/office/officeart/2008/layout/HorizontalMultiLevelHierarchy"/>
    <dgm:cxn modelId="{0772958D-20A3-4A2A-9E6C-E43C1632583D}" type="presParOf" srcId="{422B2378-4DD4-4466-A880-9A57B0A2E2DB}" destId="{A7CB8463-5EED-45A4-918F-667F778F71F7}" srcOrd="2" destOrd="0" presId="urn:microsoft.com/office/officeart/2008/layout/HorizontalMultiLevelHierarchy"/>
    <dgm:cxn modelId="{806F127F-5B0D-4E0E-98EA-C6CBABACA490}" type="presParOf" srcId="{A7CB8463-5EED-45A4-918F-667F778F71F7}" destId="{B3D6590F-7017-47C1-BDD0-DC62BD3ADCDB}" srcOrd="0" destOrd="0" presId="urn:microsoft.com/office/officeart/2008/layout/HorizontalMultiLevelHierarchy"/>
    <dgm:cxn modelId="{7A2590B1-505B-4984-A985-DB2AC074F279}" type="presParOf" srcId="{422B2378-4DD4-4466-A880-9A57B0A2E2DB}" destId="{4ECEA96D-52FC-4504-B27D-706C23DE982A}" srcOrd="3" destOrd="0" presId="urn:microsoft.com/office/officeart/2008/layout/HorizontalMultiLevelHierarchy"/>
    <dgm:cxn modelId="{BF9FDD78-3D8F-4A61-9F57-3FF4B83C0C86}" type="presParOf" srcId="{4ECEA96D-52FC-4504-B27D-706C23DE982A}" destId="{77DB3F99-9157-41EC-9D7E-0F6396431F86}" srcOrd="0" destOrd="0" presId="urn:microsoft.com/office/officeart/2008/layout/HorizontalMultiLevelHierarchy"/>
    <dgm:cxn modelId="{E467E2F8-0205-44E3-8B97-B96FF03E0EE6}" type="presParOf" srcId="{4ECEA96D-52FC-4504-B27D-706C23DE982A}" destId="{D9D50778-AEA1-4E53-B7A8-BA9A507357FB}" srcOrd="1" destOrd="0" presId="urn:microsoft.com/office/officeart/2008/layout/HorizontalMultiLevelHierarchy"/>
    <dgm:cxn modelId="{2B60DF47-0BEA-4BAA-8051-36AF86B57FA2}" type="presParOf" srcId="{422B2378-4DD4-4466-A880-9A57B0A2E2DB}" destId="{BC2473AD-EEBA-4768-9ADB-AA025D6163CD}" srcOrd="4" destOrd="0" presId="urn:microsoft.com/office/officeart/2008/layout/HorizontalMultiLevelHierarchy"/>
    <dgm:cxn modelId="{6166D047-FA47-48F5-9EB5-B838267CF5A5}" type="presParOf" srcId="{BC2473AD-EEBA-4768-9ADB-AA025D6163CD}" destId="{8AB2B216-2838-40CC-B9CF-26E3F952EE83}" srcOrd="0" destOrd="0" presId="urn:microsoft.com/office/officeart/2008/layout/HorizontalMultiLevelHierarchy"/>
    <dgm:cxn modelId="{7E307F3F-171A-4C55-8106-97ACCBB501A2}" type="presParOf" srcId="{422B2378-4DD4-4466-A880-9A57B0A2E2DB}" destId="{5F1B75C3-E7EF-4526-893D-77AC33FD872D}" srcOrd="5" destOrd="0" presId="urn:microsoft.com/office/officeart/2008/layout/HorizontalMultiLevelHierarchy"/>
    <dgm:cxn modelId="{4B30566D-B255-480C-85A8-07AAAC1433AD}" type="presParOf" srcId="{5F1B75C3-E7EF-4526-893D-77AC33FD872D}" destId="{54290EC1-06CC-43E4-8A52-EF3555EC440C}" srcOrd="0" destOrd="0" presId="urn:microsoft.com/office/officeart/2008/layout/HorizontalMultiLevelHierarchy"/>
    <dgm:cxn modelId="{430B37E7-BDA3-4A6A-A16A-4D32CFFDFEC1}" type="presParOf" srcId="{5F1B75C3-E7EF-4526-893D-77AC33FD872D}" destId="{F06C9DFD-04B5-4F2A-81C7-78DC3FC1C57E}" srcOrd="1" destOrd="0" presId="urn:microsoft.com/office/officeart/2008/layout/HorizontalMultiLevelHierarchy"/>
    <dgm:cxn modelId="{D203D343-B7F7-4C42-9991-C20271D0183B}" type="presParOf" srcId="{422B2378-4DD4-4466-A880-9A57B0A2E2DB}" destId="{40DF29DC-20F0-46F8-93F3-87C46B8DF249}" srcOrd="6" destOrd="0" presId="urn:microsoft.com/office/officeart/2008/layout/HorizontalMultiLevelHierarchy"/>
    <dgm:cxn modelId="{55098EA4-142B-429B-9730-E574ACA4EDCA}" type="presParOf" srcId="{40DF29DC-20F0-46F8-93F3-87C46B8DF249}" destId="{CB2627FF-F7E5-4E13-A337-1ABDF23067D4}" srcOrd="0" destOrd="0" presId="urn:microsoft.com/office/officeart/2008/layout/HorizontalMultiLevelHierarchy"/>
    <dgm:cxn modelId="{852464F8-8E84-4689-9B2E-2DB19002D734}" type="presParOf" srcId="{422B2378-4DD4-4466-A880-9A57B0A2E2DB}" destId="{C0CC00E2-D7BA-4D54-9198-EC8315394DE5}" srcOrd="7" destOrd="0" presId="urn:microsoft.com/office/officeart/2008/layout/HorizontalMultiLevelHierarchy"/>
    <dgm:cxn modelId="{3B62D20B-156F-4F96-8726-7516A35250D3}" type="presParOf" srcId="{C0CC00E2-D7BA-4D54-9198-EC8315394DE5}" destId="{CE7D4E97-B8EF-4ACB-BCA8-9F5BED8B2DE8}" srcOrd="0" destOrd="0" presId="urn:microsoft.com/office/officeart/2008/layout/HorizontalMultiLevelHierarchy"/>
    <dgm:cxn modelId="{17328869-F427-430E-AC16-2953D0C0AB89}" type="presParOf" srcId="{C0CC00E2-D7BA-4D54-9198-EC8315394DE5}" destId="{962E0BEA-3CD8-4B29-B3A3-BE862E748055}" srcOrd="1" destOrd="0" presId="urn:microsoft.com/office/officeart/2008/layout/HorizontalMultiLevelHierarchy"/>
    <dgm:cxn modelId="{41068CB0-FB75-41BF-BA58-314B52685CEE}" type="presParOf" srcId="{422B2378-4DD4-4466-A880-9A57B0A2E2DB}" destId="{FCF521CD-AD6D-4C88-A48F-5E13F78FC8EE}" srcOrd="8" destOrd="0" presId="urn:microsoft.com/office/officeart/2008/layout/HorizontalMultiLevelHierarchy"/>
    <dgm:cxn modelId="{D86DC869-E37E-4AB8-B717-FC7C656C926E}" type="presParOf" srcId="{FCF521CD-AD6D-4C88-A48F-5E13F78FC8EE}" destId="{3E43D36D-C2EE-493F-BD68-27B8904E1EE0}" srcOrd="0" destOrd="0" presId="urn:microsoft.com/office/officeart/2008/layout/HorizontalMultiLevelHierarchy"/>
    <dgm:cxn modelId="{BC678B86-FF94-441C-AA6C-2D6682FE6EAD}" type="presParOf" srcId="{422B2378-4DD4-4466-A880-9A57B0A2E2DB}" destId="{263D3040-B643-445F-870F-B8A8577F7B8F}" srcOrd="9" destOrd="0" presId="urn:microsoft.com/office/officeart/2008/layout/HorizontalMultiLevelHierarchy"/>
    <dgm:cxn modelId="{7CFAE7C3-8113-434D-9649-8095E8B8CF8A}" type="presParOf" srcId="{263D3040-B643-445F-870F-B8A8577F7B8F}" destId="{21B318A2-96FD-4BB9-A6AE-CAB0583A7B08}" srcOrd="0" destOrd="0" presId="urn:microsoft.com/office/officeart/2008/layout/HorizontalMultiLevelHierarchy"/>
    <dgm:cxn modelId="{A1F8E1CE-019D-4667-8F48-89EFBB430D1F}"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1717941" y="2824208"/>
          <a:ext cx="1376341" cy="52207"/>
        </a:xfrm>
        <a:custGeom>
          <a:avLst/>
          <a:gdLst/>
          <a:ahLst/>
          <a:cxnLst/>
          <a:rect l="0" t="0" r="0" b="0"/>
          <a:pathLst>
            <a:path>
              <a:moveTo>
                <a:pt x="0" y="26103"/>
              </a:moveTo>
              <a:lnTo>
                <a:pt x="1376341"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1770124" y="2201637"/>
          <a:ext cx="668168" cy="52207"/>
        </a:xfrm>
        <a:custGeom>
          <a:avLst/>
          <a:gdLst/>
          <a:ahLst/>
          <a:cxnLst/>
          <a:rect l="0" t="0" r="0" b="0"/>
          <a:pathLst>
            <a:path>
              <a:moveTo>
                <a:pt x="0" y="26103"/>
              </a:moveTo>
              <a:lnTo>
                <a:pt x="66816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671">
          <a:off x="1686950" y="1507996"/>
          <a:ext cx="1560277" cy="52207"/>
        </a:xfrm>
        <a:custGeom>
          <a:avLst/>
          <a:gdLst/>
          <a:ahLst/>
          <a:cxnLst/>
          <a:rect l="0" t="0" r="0" b="0"/>
          <a:pathLst>
            <a:path>
              <a:moveTo>
                <a:pt x="0" y="26103"/>
              </a:moveTo>
              <a:lnTo>
                <a:pt x="1560277"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91315" y="779528"/>
          <a:ext cx="1829635" cy="2725063"/>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440878" y="0"/>
          <a:ext cx="3542071" cy="1310126"/>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0" kern="1200" dirty="0">
              <a:solidFill>
                <a:sysClr val="windowText" lastClr="000000"/>
              </a:solidFill>
              <a:effectLst>
                <a:outerShdw blurRad="38100" dist="38100" dir="2700000" algn="tl">
                  <a:srgbClr val="C0C0C0"/>
                </a:outerShdw>
              </a:effectLst>
              <a:latin typeface="Calibri"/>
              <a:cs typeface="+mn-cs"/>
            </a:rPr>
            <a:t>1</a:t>
          </a:r>
          <a:r>
            <a:rPr lang="es-MX" sz="18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800" b="1" kern="1200" dirty="0"/>
        </a:p>
      </dsp:txBody>
      <dsp:txXfrm>
        <a:off x="2959602" y="191864"/>
        <a:ext cx="2504623" cy="926398"/>
      </dsp:txXfrm>
    </dsp:sp>
    <dsp:sp modelId="{4CBEE7F2-FA8F-455D-899D-D2E2389A34C1}">
      <dsp:nvSpPr>
        <dsp:cNvPr id="0" name=""/>
        <dsp:cNvSpPr/>
      </dsp:nvSpPr>
      <dsp:spPr>
        <a:xfrm>
          <a:off x="2428529" y="1439596"/>
          <a:ext cx="3709453" cy="1408071"/>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800" b="1" kern="1200" dirty="0"/>
        </a:p>
      </dsp:txBody>
      <dsp:txXfrm>
        <a:off x="2971766" y="1645803"/>
        <a:ext cx="2622979" cy="995657"/>
      </dsp:txXfrm>
    </dsp:sp>
    <dsp:sp modelId="{E43465F4-A339-482C-87DC-E675E3944F47}">
      <dsp:nvSpPr>
        <dsp:cNvPr id="0" name=""/>
        <dsp:cNvSpPr/>
      </dsp:nvSpPr>
      <dsp:spPr>
        <a:xfrm>
          <a:off x="2436348" y="2949792"/>
          <a:ext cx="3580929" cy="1310126"/>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 </a:t>
          </a:r>
        </a:p>
      </dsp:txBody>
      <dsp:txXfrm>
        <a:off x="2960763" y="3141656"/>
        <a:ext cx="2532099" cy="9263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750432" y="2032000"/>
          <a:ext cx="906158" cy="1713409"/>
        </a:xfrm>
        <a:custGeom>
          <a:avLst/>
          <a:gdLst/>
          <a:ahLst/>
          <a:cxnLst/>
          <a:rect l="0" t="0" r="0" b="0"/>
          <a:pathLst>
            <a:path>
              <a:moveTo>
                <a:pt x="0" y="0"/>
              </a:moveTo>
              <a:lnTo>
                <a:pt x="453079" y="0"/>
              </a:lnTo>
              <a:lnTo>
                <a:pt x="453079" y="1713409"/>
              </a:lnTo>
              <a:lnTo>
                <a:pt x="906158" y="1713409"/>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054" y="2840248"/>
        <a:ext cx="96913" cy="96913"/>
      </dsp:txXfrm>
    </dsp:sp>
    <dsp:sp modelId="{40DF29DC-20F0-46F8-93F3-87C46B8DF249}">
      <dsp:nvSpPr>
        <dsp:cNvPr id="0" name=""/>
        <dsp:cNvSpPr/>
      </dsp:nvSpPr>
      <dsp:spPr>
        <a:xfrm>
          <a:off x="1750432" y="2032000"/>
          <a:ext cx="906158" cy="931238"/>
        </a:xfrm>
        <a:custGeom>
          <a:avLst/>
          <a:gdLst/>
          <a:ahLst/>
          <a:cxnLst/>
          <a:rect l="0" t="0" r="0" b="0"/>
          <a:pathLst>
            <a:path>
              <a:moveTo>
                <a:pt x="0" y="0"/>
              </a:moveTo>
              <a:lnTo>
                <a:pt x="453079" y="0"/>
              </a:lnTo>
              <a:lnTo>
                <a:pt x="453079" y="931238"/>
              </a:lnTo>
              <a:lnTo>
                <a:pt x="906158" y="931238"/>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027" y="2465135"/>
        <a:ext cx="64967" cy="64967"/>
      </dsp:txXfrm>
    </dsp:sp>
    <dsp:sp modelId="{BC2473AD-EEBA-4768-9ADB-AA025D6163CD}">
      <dsp:nvSpPr>
        <dsp:cNvPr id="0" name=""/>
        <dsp:cNvSpPr/>
      </dsp:nvSpPr>
      <dsp:spPr>
        <a:xfrm>
          <a:off x="1750432" y="1986280"/>
          <a:ext cx="906158" cy="91440"/>
        </a:xfrm>
        <a:custGeom>
          <a:avLst/>
          <a:gdLst/>
          <a:ahLst/>
          <a:cxnLst/>
          <a:rect l="0" t="0" r="0" b="0"/>
          <a:pathLst>
            <a:path>
              <a:moveTo>
                <a:pt x="0" y="45720"/>
              </a:moveTo>
              <a:lnTo>
                <a:pt x="453079" y="45720"/>
              </a:lnTo>
              <a:lnTo>
                <a:pt x="453079" y="54541"/>
              </a:lnTo>
              <a:lnTo>
                <a:pt x="906158" y="5454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80856" y="2009344"/>
        <a:ext cx="45310" cy="45310"/>
      </dsp:txXfrm>
    </dsp:sp>
    <dsp:sp modelId="{A7CB8463-5EED-45A4-918F-667F778F71F7}">
      <dsp:nvSpPr>
        <dsp:cNvPr id="0" name=""/>
        <dsp:cNvSpPr/>
      </dsp:nvSpPr>
      <dsp:spPr>
        <a:xfrm>
          <a:off x="1750432" y="1118403"/>
          <a:ext cx="906158" cy="913596"/>
        </a:xfrm>
        <a:custGeom>
          <a:avLst/>
          <a:gdLst/>
          <a:ahLst/>
          <a:cxnLst/>
          <a:rect l="0" t="0" r="0" b="0"/>
          <a:pathLst>
            <a:path>
              <a:moveTo>
                <a:pt x="0" y="913596"/>
              </a:moveTo>
              <a:lnTo>
                <a:pt x="453079" y="913596"/>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342" y="1543032"/>
        <a:ext cx="64338" cy="64338"/>
      </dsp:txXfrm>
    </dsp:sp>
    <dsp:sp modelId="{44D9C6FF-651A-41CA-BCAA-7DEEE2940549}">
      <dsp:nvSpPr>
        <dsp:cNvPr id="0" name=""/>
        <dsp:cNvSpPr/>
      </dsp:nvSpPr>
      <dsp:spPr>
        <a:xfrm>
          <a:off x="1750432" y="327411"/>
          <a:ext cx="906158" cy="1704588"/>
        </a:xfrm>
        <a:custGeom>
          <a:avLst/>
          <a:gdLst/>
          <a:ahLst/>
          <a:cxnLst/>
          <a:rect l="0" t="0" r="0" b="0"/>
          <a:pathLst>
            <a:path>
              <a:moveTo>
                <a:pt x="0" y="1704588"/>
              </a:moveTo>
              <a:lnTo>
                <a:pt x="453079" y="1704588"/>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249" y="1131443"/>
        <a:ext cx="96523" cy="96523"/>
      </dsp:txXfrm>
    </dsp:sp>
    <dsp:sp modelId="{671FBE74-29FA-4A1F-ACDF-6F3AC087BBC9}">
      <dsp:nvSpPr>
        <dsp:cNvPr id="0" name=""/>
        <dsp:cNvSpPr/>
      </dsp:nvSpPr>
      <dsp:spPr>
        <a:xfrm>
          <a:off x="168966" y="1280626"/>
          <a:ext cx="1660184" cy="1502746"/>
        </a:xfrm>
        <a:prstGeom prst="rect">
          <a:avLst/>
        </a:prstGeom>
        <a:blipFill rotWithShape="0">
          <a:blip xmlns:r="http://schemas.openxmlformats.org/officeDocument/2006/relationships" r:embed="rId1"/>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ln/>
              <a:solidFill>
                <a:sysClr val="windowText" lastClr="000000"/>
              </a:solidFill>
              <a:effectLst/>
              <a:latin typeface="Calibri"/>
              <a:ea typeface="+mn-ea"/>
              <a:cs typeface="Arial" charset="0"/>
            </a:rPr>
            <a:t>Características </a:t>
          </a:r>
          <a:br>
            <a:rPr lang="es-MX" sz="2000" b="1" kern="1200" dirty="0">
              <a:ln/>
              <a:solidFill>
                <a:sysClr val="windowText" lastClr="000000"/>
              </a:solidFill>
              <a:effectLst/>
              <a:latin typeface="Calibri"/>
              <a:ea typeface="+mn-ea"/>
              <a:cs typeface="Arial" charset="0"/>
            </a:rPr>
          </a:br>
          <a:r>
            <a:rPr lang="es-MX" sz="2000" b="1" kern="1200" dirty="0">
              <a:ln/>
              <a:solidFill>
                <a:sysClr val="windowText" lastClr="000000"/>
              </a:solidFill>
              <a:effectLst/>
              <a:latin typeface="Calibri"/>
              <a:ea typeface="+mn-ea"/>
              <a:cs typeface="Arial" charset="0"/>
            </a:rPr>
            <a:t>de la Regulación</a:t>
          </a:r>
          <a:endParaRPr lang="es-CO" sz="2000" kern="1200" dirty="0"/>
        </a:p>
      </dsp:txBody>
      <dsp:txXfrm>
        <a:off x="168966" y="1280626"/>
        <a:ext cx="1660184" cy="1502746"/>
      </dsp:txXfrm>
    </dsp:sp>
    <dsp:sp modelId="{25FAA211-9CE9-4B6A-AFB1-BDBE8719087F}">
      <dsp:nvSpPr>
        <dsp:cNvPr id="0" name=""/>
        <dsp:cNvSpPr/>
      </dsp:nvSpPr>
      <dsp:spPr>
        <a:xfrm>
          <a:off x="2656590" y="11014"/>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kern="1200" dirty="0">
            <a:solidFill>
              <a:schemeClr val="tx2"/>
            </a:solidFill>
          </a:endParaRPr>
        </a:p>
      </dsp:txBody>
      <dsp:txXfrm>
        <a:off x="2656590" y="11014"/>
        <a:ext cx="5941655" cy="632793"/>
      </dsp:txXfrm>
    </dsp:sp>
    <dsp:sp modelId="{77DB3F99-9157-41EC-9D7E-0F6396431F86}">
      <dsp:nvSpPr>
        <dsp:cNvPr id="0" name=""/>
        <dsp:cNvSpPr/>
      </dsp:nvSpPr>
      <dsp:spPr>
        <a:xfrm>
          <a:off x="2656590" y="802006"/>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kern="1200" dirty="0">
            <a:solidFill>
              <a:schemeClr val="tx2"/>
            </a:solidFill>
          </a:endParaRPr>
        </a:p>
      </dsp:txBody>
      <dsp:txXfrm>
        <a:off x="2656590" y="802006"/>
        <a:ext cx="5941655" cy="632793"/>
      </dsp:txXfrm>
    </dsp:sp>
    <dsp:sp modelId="{54290EC1-06CC-43E4-8A52-EF3555EC440C}">
      <dsp:nvSpPr>
        <dsp:cNvPr id="0" name=""/>
        <dsp:cNvSpPr/>
      </dsp:nvSpPr>
      <dsp:spPr>
        <a:xfrm>
          <a:off x="2656590" y="1592999"/>
          <a:ext cx="5941655" cy="89564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kern="1200" dirty="0">
            <a:solidFill>
              <a:schemeClr val="tx2"/>
            </a:solidFill>
          </a:endParaRPr>
        </a:p>
      </dsp:txBody>
      <dsp:txXfrm>
        <a:off x="2656590" y="1592999"/>
        <a:ext cx="5941655" cy="895643"/>
      </dsp:txXfrm>
    </dsp:sp>
    <dsp:sp modelId="{CE7D4E97-B8EF-4ACB-BCA8-9F5BED8B2DE8}">
      <dsp:nvSpPr>
        <dsp:cNvPr id="0" name=""/>
        <dsp:cNvSpPr/>
      </dsp:nvSpPr>
      <dsp:spPr>
        <a:xfrm>
          <a:off x="2656590" y="2646841"/>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kern="1200" dirty="0">
            <a:solidFill>
              <a:schemeClr val="tx2"/>
            </a:solidFill>
          </a:endParaRPr>
        </a:p>
      </dsp:txBody>
      <dsp:txXfrm>
        <a:off x="2656590" y="2646841"/>
        <a:ext cx="5941655" cy="632793"/>
      </dsp:txXfrm>
    </dsp:sp>
    <dsp:sp modelId="{21B318A2-96FD-4BB9-A6AE-CAB0583A7B08}">
      <dsp:nvSpPr>
        <dsp:cNvPr id="0" name=""/>
        <dsp:cNvSpPr/>
      </dsp:nvSpPr>
      <dsp:spPr>
        <a:xfrm>
          <a:off x="2656590" y="3429012"/>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kern="1200" dirty="0">
            <a:solidFill>
              <a:schemeClr val="tx2"/>
            </a:solidFill>
          </a:endParaRPr>
        </a:p>
      </dsp:txBody>
      <dsp:txXfrm>
        <a:off x="2656590" y="3429012"/>
        <a:ext cx="5941655" cy="632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621063" y="2032000"/>
          <a:ext cx="462582" cy="1506195"/>
        </a:xfrm>
        <a:custGeom>
          <a:avLst/>
          <a:gdLst/>
          <a:ahLst/>
          <a:cxnLst/>
          <a:rect l="0" t="0" r="0" b="0"/>
          <a:pathLst>
            <a:path>
              <a:moveTo>
                <a:pt x="0" y="0"/>
              </a:moveTo>
              <a:lnTo>
                <a:pt x="231291" y="0"/>
              </a:lnTo>
              <a:lnTo>
                <a:pt x="231291" y="1506195"/>
              </a:lnTo>
              <a:lnTo>
                <a:pt x="462582" y="15061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2963" y="2745707"/>
        <a:ext cx="78781" cy="78781"/>
      </dsp:txXfrm>
    </dsp:sp>
    <dsp:sp modelId="{40DF29DC-20F0-46F8-93F3-87C46B8DF249}">
      <dsp:nvSpPr>
        <dsp:cNvPr id="0" name=""/>
        <dsp:cNvSpPr/>
      </dsp:nvSpPr>
      <dsp:spPr>
        <a:xfrm>
          <a:off x="1621063" y="2032000"/>
          <a:ext cx="462582" cy="648601"/>
        </a:xfrm>
        <a:custGeom>
          <a:avLst/>
          <a:gdLst/>
          <a:ahLst/>
          <a:cxnLst/>
          <a:rect l="0" t="0" r="0" b="0"/>
          <a:pathLst>
            <a:path>
              <a:moveTo>
                <a:pt x="0" y="0"/>
              </a:moveTo>
              <a:lnTo>
                <a:pt x="231291" y="0"/>
              </a:lnTo>
              <a:lnTo>
                <a:pt x="231291" y="648601"/>
              </a:lnTo>
              <a:lnTo>
                <a:pt x="462582" y="64860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2437" y="2336384"/>
        <a:ext cx="39832" cy="39832"/>
      </dsp:txXfrm>
    </dsp:sp>
    <dsp:sp modelId="{BC2473AD-EEBA-4768-9ADB-AA025D6163CD}">
      <dsp:nvSpPr>
        <dsp:cNvPr id="0" name=""/>
        <dsp:cNvSpPr/>
      </dsp:nvSpPr>
      <dsp:spPr>
        <a:xfrm>
          <a:off x="1621063" y="1903338"/>
          <a:ext cx="462582" cy="91440"/>
        </a:xfrm>
        <a:custGeom>
          <a:avLst/>
          <a:gdLst/>
          <a:ahLst/>
          <a:cxnLst/>
          <a:rect l="0" t="0" r="0" b="0"/>
          <a:pathLst>
            <a:path>
              <a:moveTo>
                <a:pt x="0" y="128661"/>
              </a:moveTo>
              <a:lnTo>
                <a:pt x="231291" y="128661"/>
              </a:lnTo>
              <a:lnTo>
                <a:pt x="231291" y="45720"/>
              </a:lnTo>
              <a:lnTo>
                <a:pt x="462582" y="4572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40605" y="1937309"/>
        <a:ext cx="23497" cy="23497"/>
      </dsp:txXfrm>
    </dsp:sp>
    <dsp:sp modelId="{A7CB8463-5EED-45A4-918F-667F778F71F7}">
      <dsp:nvSpPr>
        <dsp:cNvPr id="0" name=""/>
        <dsp:cNvSpPr/>
      </dsp:nvSpPr>
      <dsp:spPr>
        <a:xfrm>
          <a:off x="1621063" y="1310128"/>
          <a:ext cx="462582" cy="721871"/>
        </a:xfrm>
        <a:custGeom>
          <a:avLst/>
          <a:gdLst/>
          <a:ahLst/>
          <a:cxnLst/>
          <a:rect l="0" t="0" r="0" b="0"/>
          <a:pathLst>
            <a:path>
              <a:moveTo>
                <a:pt x="0" y="721871"/>
              </a:moveTo>
              <a:lnTo>
                <a:pt x="231291" y="721871"/>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0920" y="1649630"/>
        <a:ext cx="42868" cy="42868"/>
      </dsp:txXfrm>
    </dsp:sp>
    <dsp:sp modelId="{44D9C6FF-651A-41CA-BCAA-7DEEE2940549}">
      <dsp:nvSpPr>
        <dsp:cNvPr id="0" name=""/>
        <dsp:cNvSpPr/>
      </dsp:nvSpPr>
      <dsp:spPr>
        <a:xfrm>
          <a:off x="1621063" y="535475"/>
          <a:ext cx="462582" cy="1496524"/>
        </a:xfrm>
        <a:custGeom>
          <a:avLst/>
          <a:gdLst/>
          <a:ahLst/>
          <a:cxnLst/>
          <a:rect l="0" t="0" r="0" b="0"/>
          <a:pathLst>
            <a:path>
              <a:moveTo>
                <a:pt x="0" y="1496524"/>
              </a:moveTo>
              <a:lnTo>
                <a:pt x="231291" y="1496524"/>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3194" y="1244578"/>
        <a:ext cx="78319" cy="78319"/>
      </dsp:txXfrm>
    </dsp:sp>
    <dsp:sp modelId="{671FBE74-29FA-4A1F-ACDF-6F3AC087BBC9}">
      <dsp:nvSpPr>
        <dsp:cNvPr id="0" name=""/>
        <dsp:cNvSpPr/>
      </dsp:nvSpPr>
      <dsp:spPr>
        <a:xfrm>
          <a:off x="-95885" y="1225188"/>
          <a:ext cx="1820274" cy="1613622"/>
        </a:xfrm>
        <a:prstGeom prst="rect">
          <a:avLst/>
        </a:prstGeom>
        <a:blipFill rotWithShape="0">
          <a:blip xmlns:r="http://schemas.openxmlformats.org/officeDocument/2006/relationships" r:embed="rId1"/>
          <a:tile tx="0" ty="0" sx="100000" sy="100000" flip="none" algn="tl"/>
        </a:blip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t>Metas</a:t>
          </a:r>
        </a:p>
      </dsp:txBody>
      <dsp:txXfrm>
        <a:off x="-95885" y="1225188"/>
        <a:ext cx="1820274" cy="1613622"/>
      </dsp:txXfrm>
    </dsp:sp>
    <dsp:sp modelId="{25FAA211-9CE9-4B6A-AFB1-BDBE8719087F}">
      <dsp:nvSpPr>
        <dsp:cNvPr id="0" name=""/>
        <dsp:cNvSpPr/>
      </dsp:nvSpPr>
      <dsp:spPr>
        <a:xfrm>
          <a:off x="2083645" y="18856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Expedición de guías, procedimientos y doctrina contable pública y ejecución de programas de capacitación para la aplicación de los marcos normativos.</a:t>
          </a:r>
        </a:p>
      </dsp:txBody>
      <dsp:txXfrm>
        <a:off x="2083645" y="188569"/>
        <a:ext cx="6514600" cy="693813"/>
      </dsp:txXfrm>
    </dsp:sp>
    <dsp:sp modelId="{77DB3F99-9157-41EC-9D7E-0F6396431F86}">
      <dsp:nvSpPr>
        <dsp:cNvPr id="0" name=""/>
        <dsp:cNvSpPr/>
      </dsp:nvSpPr>
      <dsp:spPr>
        <a:xfrm>
          <a:off x="2083645" y="1055835"/>
          <a:ext cx="6514600" cy="50858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del  proceso contable y el sistema documental contable</a:t>
          </a:r>
        </a:p>
      </dsp:txBody>
      <dsp:txXfrm>
        <a:off x="2083645" y="1055835"/>
        <a:ext cx="6514600" cy="508585"/>
      </dsp:txXfrm>
    </dsp:sp>
    <dsp:sp modelId="{54290EC1-06CC-43E4-8A52-EF3555EC440C}">
      <dsp:nvSpPr>
        <dsp:cNvPr id="0" name=""/>
        <dsp:cNvSpPr/>
      </dsp:nvSpPr>
      <dsp:spPr>
        <a:xfrm>
          <a:off x="2083645" y="1737875"/>
          <a:ext cx="6514600" cy="42236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para el desarrollo y evaluación del control interno contable</a:t>
          </a:r>
        </a:p>
      </dsp:txBody>
      <dsp:txXfrm>
        <a:off x="2083645" y="1737875"/>
        <a:ext cx="6514600" cy="422365"/>
      </dsp:txXfrm>
    </dsp:sp>
    <dsp:sp modelId="{CE7D4E97-B8EF-4ACB-BCA8-9F5BED8B2DE8}">
      <dsp:nvSpPr>
        <dsp:cNvPr id="0" name=""/>
        <dsp:cNvSpPr/>
      </dsp:nvSpPr>
      <dsp:spPr>
        <a:xfrm>
          <a:off x="2083645" y="2333694"/>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del proceso de consolidación de la información financiera del sector público, con base en los nuevos marcos normativos.</a:t>
          </a:r>
        </a:p>
      </dsp:txBody>
      <dsp:txXfrm>
        <a:off x="2083645" y="2333694"/>
        <a:ext cx="6514600" cy="693813"/>
      </dsp:txXfrm>
    </dsp:sp>
    <dsp:sp modelId="{21B318A2-96FD-4BB9-A6AE-CAB0583A7B08}">
      <dsp:nvSpPr>
        <dsp:cNvPr id="0" name=""/>
        <dsp:cNvSpPr/>
      </dsp:nvSpPr>
      <dsp:spPr>
        <a:xfrm>
          <a:off x="2083645" y="319128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CO" sz="1400" b="1" kern="1200" dirty="0">
              <a:solidFill>
                <a:schemeClr val="tx2"/>
              </a:solidFill>
            </a:rPr>
            <a:t>Actualización de los sistemas de información para la centralización y consolidación de la información financiera del sector público (SIIF y CHIP)</a:t>
          </a:r>
        </a:p>
      </dsp:txBody>
      <dsp:txXfrm>
        <a:off x="2083645" y="3191289"/>
        <a:ext cx="6514600" cy="693813"/>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F1CB5A47-4D36-4268-8C9C-BB491779F5B9}" type="slidenum">
              <a:rPr lang="es-ES"/>
              <a:pPr>
                <a:defRPr/>
              </a:pPr>
              <a:t>‹Nº›</a:t>
            </a:fld>
            <a:endParaRPr lang="es-ES"/>
          </a:p>
        </p:txBody>
      </p:sp>
    </p:spTree>
    <p:extLst>
      <p:ext uri="{BB962C8B-B14F-4D97-AF65-F5344CB8AC3E}">
        <p14:creationId xmlns:p14="http://schemas.microsoft.com/office/powerpoint/2010/main" val="3420198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9FB9F728-748E-45D2-956C-3472DF278810}" type="slidenum">
              <a:rPr lang="es-ES"/>
              <a:pPr>
                <a:defRPr/>
              </a:pPr>
              <a:t>‹Nº›</a:t>
            </a:fld>
            <a:endParaRPr lang="es-ES"/>
          </a:p>
        </p:txBody>
      </p:sp>
    </p:spTree>
    <p:extLst>
      <p:ext uri="{BB962C8B-B14F-4D97-AF65-F5344CB8AC3E}">
        <p14:creationId xmlns:p14="http://schemas.microsoft.com/office/powerpoint/2010/main" val="243427437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a:ln/>
        </p:spPr>
      </p:sp>
      <p:sp>
        <p:nvSpPr>
          <p:cNvPr id="1741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741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EF83A3C0-4BA7-43E0-9E4E-47D3433B8C83}" type="slidenum">
              <a:rPr lang="es-ES" altLang="es-ES" smtClean="0"/>
              <a:pPr/>
              <a:t>1</a:t>
            </a:fld>
            <a:endParaRPr lang="es-ES" altLang="es-ES"/>
          </a:p>
        </p:txBody>
      </p:sp>
    </p:spTree>
    <p:extLst>
      <p:ext uri="{BB962C8B-B14F-4D97-AF65-F5344CB8AC3E}">
        <p14:creationId xmlns:p14="http://schemas.microsoft.com/office/powerpoint/2010/main" val="1412477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21</a:t>
            </a:fld>
            <a:endParaRPr>
              <a:latin typeface="Calibri" pitchFamily="34" charset="0"/>
            </a:endParaRPr>
          </a:p>
        </p:txBody>
      </p:sp>
    </p:spTree>
    <p:extLst>
      <p:ext uri="{BB962C8B-B14F-4D97-AF65-F5344CB8AC3E}">
        <p14:creationId xmlns:p14="http://schemas.microsoft.com/office/powerpoint/2010/main" val="4134658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ltLang="es-CO"/>
          </a:p>
          <a:p>
            <a:pPr eaLnBrk="1" hangingPunct="1"/>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A9574B5B-0494-43A1-89E3-D496B8BCF7CA}" type="slidenum">
              <a:rPr lang="es-ES" altLang="es-ES" smtClean="0"/>
              <a:pPr/>
              <a:t>22</a:t>
            </a:fld>
            <a:endParaRPr lang="es-ES" altLang="es-ES"/>
          </a:p>
        </p:txBody>
      </p:sp>
    </p:spTree>
    <p:extLst>
      <p:ext uri="{BB962C8B-B14F-4D97-AF65-F5344CB8AC3E}">
        <p14:creationId xmlns:p14="http://schemas.microsoft.com/office/powerpoint/2010/main" val="1954558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294BA47-6A59-4581-B88E-B281D1CC0805}" type="slidenum">
              <a:rPr altLang="es-ES" smtClean="0">
                <a:solidFill>
                  <a:srgbClr val="000000"/>
                </a:solidFill>
                <a:latin typeface="Calibri" pitchFamily="34" charset="0"/>
              </a:rPr>
              <a:pPr eaLnBrk="1" fontAlgn="base" hangingPunct="1">
                <a:spcBef>
                  <a:spcPct val="0"/>
                </a:spcBef>
                <a:spcAft>
                  <a:spcPct val="0"/>
                </a:spcAft>
              </a:pPr>
              <a:t>2</a:t>
            </a:fld>
            <a:endParaRPr altLang="es-ES">
              <a:solidFill>
                <a:srgbClr val="000000"/>
              </a:solidFill>
              <a:latin typeface="Calibri" pitchFamily="34" charset="0"/>
            </a:endParaRPr>
          </a:p>
        </p:txBody>
      </p:sp>
      <p:sp>
        <p:nvSpPr>
          <p:cNvPr id="56323"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altLang="es-ES" b="1"/>
              <a:t>Para versiones Windows 2007 hasta versión 2010 </a:t>
            </a:r>
            <a:r>
              <a:rPr altLang="es-ES"/>
              <a:t>- Plantillas para material institucional o a entes externos, en el año 2012</a:t>
            </a:r>
          </a:p>
          <a:p>
            <a:pPr eaLnBrk="1" hangingPunct="1">
              <a:spcBef>
                <a:spcPct val="0"/>
              </a:spcBef>
            </a:pPr>
            <a:endParaRPr altLang="es-ES"/>
          </a:p>
          <a:p>
            <a:pPr eaLnBrk="1" hangingPunct="1">
              <a:spcBef>
                <a:spcPct val="0"/>
              </a:spcBef>
            </a:pPr>
            <a:r>
              <a:rPr altLang="es-ES" b="1"/>
              <a:t>Secciones</a:t>
            </a:r>
            <a:endParaRPr altLang="es-ES"/>
          </a:p>
          <a:p>
            <a:pPr eaLnBrk="1" hangingPunct="1">
              <a:spcBef>
                <a:spcPct val="0"/>
              </a:spcBef>
            </a:pPr>
            <a:r>
              <a:rPr altLang="es-ES"/>
              <a:t>Para agregar secciones, haga clic con el botón secundario del mouse en una diapositiva. Las secciones pueden ayudarle a </a:t>
            </a:r>
            <a:r>
              <a:rPr altLang="es-ES" u="sng"/>
              <a:t>organizar las diapositivas o a facilitar la colaboración entre varios participantes o autores</a:t>
            </a:r>
            <a:r>
              <a:rPr altLang="es-ES"/>
              <a:t>.</a:t>
            </a:r>
          </a:p>
          <a:p>
            <a:pPr eaLnBrk="1" hangingPunct="1">
              <a:spcBef>
                <a:spcPct val="0"/>
              </a:spcBef>
            </a:pPr>
            <a:endParaRPr altLang="es-ES" b="1"/>
          </a:p>
          <a:p>
            <a:pPr eaLnBrk="1" hangingPunct="1">
              <a:spcBef>
                <a:spcPct val="0"/>
              </a:spcBef>
            </a:pPr>
            <a:r>
              <a:rPr altLang="es-ES" b="1"/>
              <a:t>Nuevas diapositivas</a:t>
            </a:r>
          </a:p>
          <a:p>
            <a:pPr eaLnBrk="1" hangingPunct="1">
              <a:spcBef>
                <a:spcPct val="0"/>
              </a:spcBef>
            </a:pPr>
            <a:r>
              <a:rPr altLang="es-ES"/>
              <a:t>Para agregar una nueva diapositiva, ubíquese en donde se necesite agregar, clic derecho y elija </a:t>
            </a:r>
            <a:r>
              <a:rPr altLang="es-ES" u="sng"/>
              <a:t>nueva diapositiva </a:t>
            </a:r>
            <a:r>
              <a:rPr altLang="es-ES"/>
              <a:t>y sobre ésta nueva clic derecho y selección </a:t>
            </a:r>
            <a:r>
              <a:rPr altLang="es-ES" u="sng"/>
              <a:t>diseño</a:t>
            </a:r>
            <a:r>
              <a:rPr altLang="es-ES"/>
              <a:t> y modifique el diseño de la diapositiva dependiendo de la necesidad (texto – imágenes – multimedia – SmartArt- gráficos  - tablas)</a:t>
            </a:r>
            <a:endParaRPr altLang="es-ES" b="1"/>
          </a:p>
          <a:p>
            <a:pPr eaLnBrk="1" hangingPunct="1">
              <a:spcBef>
                <a:spcPct val="0"/>
              </a:spcBef>
            </a:pPr>
            <a:endParaRPr altLang="es-ES" b="1"/>
          </a:p>
          <a:p>
            <a:pPr eaLnBrk="1" hangingPunct="1">
              <a:spcBef>
                <a:spcPct val="0"/>
              </a:spcBef>
            </a:pPr>
            <a:r>
              <a:rPr altLang="es-ES" b="1"/>
              <a:t>Notas</a:t>
            </a:r>
          </a:p>
          <a:p>
            <a:pPr eaLnBrk="1" hangingPunct="1">
              <a:spcBef>
                <a:spcPct val="0"/>
              </a:spcBef>
            </a:pPr>
            <a:r>
              <a:rPr altLang="es-ES"/>
              <a:t>Use la sección Notas para las notas de entrega o para proporcionar detalles adicionales al público. Vea las notas en la vista Presentación durante la presentación. </a:t>
            </a:r>
          </a:p>
          <a:p>
            <a:pPr eaLnBrk="1" hangingPunct="1">
              <a:spcBef>
                <a:spcPct val="0"/>
              </a:spcBef>
            </a:pPr>
            <a:r>
              <a:rPr altLang="es-ES"/>
              <a:t>Tenga en cuenta el tamaño de la fuente (es importante para la accesibilidad, visibilidad, grabación en vídeo y producción en línea)</a:t>
            </a:r>
          </a:p>
          <a:p>
            <a:pPr eaLnBrk="1" hangingPunct="1">
              <a:spcBef>
                <a:spcPct val="0"/>
              </a:spcBef>
            </a:pPr>
            <a:endParaRPr altLang="es-ES"/>
          </a:p>
          <a:p>
            <a:pPr eaLnBrk="1" hangingPunct="1">
              <a:spcBef>
                <a:spcPct val="0"/>
              </a:spcBef>
            </a:pPr>
            <a:r>
              <a:rPr altLang="es-ES" b="1"/>
              <a:t>Colores coordinados </a:t>
            </a:r>
          </a:p>
          <a:p>
            <a:pPr eaLnBrk="1" hangingPunct="1">
              <a:spcBef>
                <a:spcPct val="0"/>
              </a:spcBef>
            </a:pPr>
            <a:r>
              <a:rPr altLang="es-ES"/>
              <a:t>Preste especial atención a los gráficos, diagramas y cuadros de texto. </a:t>
            </a:r>
          </a:p>
          <a:p>
            <a:pPr eaLnBrk="1" hangingPunct="1">
              <a:spcBef>
                <a:spcPct val="0"/>
              </a:spcBef>
            </a:pPr>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spcBef>
                <a:spcPct val="0"/>
              </a:spcBef>
            </a:pPr>
            <a:endParaRPr altLang="es-ES"/>
          </a:p>
          <a:p>
            <a:pPr eaLnBrk="1" hangingPunct="1">
              <a:spcBef>
                <a:spcPct val="0"/>
              </a:spcBef>
            </a:pPr>
            <a:r>
              <a:rPr altLang="es-ES" b="1"/>
              <a:t>Fuente - textos</a:t>
            </a:r>
            <a:endParaRPr lang="es-CO" altLang="es-ES"/>
          </a:p>
          <a:p>
            <a:pPr eaLnBrk="1" hangingPunct="1">
              <a:spcBef>
                <a:spcPct val="0"/>
              </a:spcBef>
            </a:pPr>
            <a:r>
              <a:rPr altLang="es-ES"/>
              <a:t>Use la fuente  “Calibri” en todo el contenido de las diapositiva, cambiando el tamaño dependiendo el espacio que tenga o necesite.</a:t>
            </a:r>
            <a:endParaRPr lang="es-CO" altLang="es-ES"/>
          </a:p>
          <a:p>
            <a:pPr eaLnBrk="1" hangingPunct="1">
              <a:spcBef>
                <a:spcPct val="0"/>
              </a:spcBef>
            </a:pPr>
            <a:endParaRPr altLang="es-ES"/>
          </a:p>
          <a:p>
            <a:pPr eaLnBrk="1" hangingPunct="1">
              <a:spcBef>
                <a:spcPct val="0"/>
              </a:spcBef>
            </a:pPr>
            <a:r>
              <a:rPr altLang="es-ES" b="1"/>
              <a:t>Gráficos y tablas</a:t>
            </a:r>
          </a:p>
          <a:p>
            <a:pPr eaLnBrk="1" hangingPunct="1">
              <a:spcBef>
                <a:spcPct val="0"/>
              </a:spcBef>
            </a:pPr>
            <a:r>
              <a:rPr altLang="es-ES"/>
              <a:t>En breve: si es posible, use colores y estilos uniformes y que no distraigan.</a:t>
            </a:r>
          </a:p>
          <a:p>
            <a:pPr eaLnBrk="1" hangingPunct="1">
              <a:spcBef>
                <a:spcPct val="0"/>
              </a:spcBef>
            </a:pPr>
            <a:r>
              <a:rPr altLang="es-ES"/>
              <a:t>Etiquete todos los gráficos y tablas.</a:t>
            </a:r>
          </a:p>
          <a:p>
            <a:pPr eaLnBrk="1" hangingPunct="1">
              <a:spcBef>
                <a:spcPct val="0"/>
              </a:spcBef>
            </a:pPr>
            <a:endParaRPr altLang="es-ES"/>
          </a:p>
          <a:p>
            <a:pPr eaLnBrk="1" hangingPunct="1">
              <a:spcBef>
                <a:spcPct val="0"/>
              </a:spcBef>
            </a:pPr>
            <a:r>
              <a:rPr altLang="es-ES"/>
              <a:t>GRACIAS  por tener en cuenta estas recomendaciones, para mayor claridad leer el instructivo.</a:t>
            </a:r>
            <a:endParaRPr lang="es-CO" altLang="es-ES"/>
          </a:p>
          <a:p>
            <a:pPr eaLnBrk="1" hangingPunct="1">
              <a:spcBef>
                <a:spcPct val="0"/>
              </a:spcBef>
            </a:pPr>
            <a:endParaRPr lang="es-CO" altLang="es-ES"/>
          </a:p>
        </p:txBody>
      </p:sp>
      <p:sp>
        <p:nvSpPr>
          <p:cNvPr id="56325" name="Slide Number Placeholder 3"/>
          <p:cNvSpPr txBox="1">
            <a:spLocks noGrp="1"/>
          </p:cNvSpPr>
          <p:nvPr/>
        </p:nvSpPr>
        <p:spPr bwMode="auto">
          <a:xfrm>
            <a:off x="3970938"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301B97F-0F88-4445-9E43-69D4FE51D4A9}" type="slidenum">
              <a:rPr lang="es-ES" altLang="es-ES" sz="1200">
                <a:solidFill>
                  <a:srgbClr val="000000"/>
                </a:solidFill>
                <a:latin typeface="Calibri" pitchFamily="34" charset="0"/>
              </a:rPr>
              <a:pPr algn="r" eaLnBrk="1" hangingPunct="1"/>
              <a:t>2</a:t>
            </a:fld>
            <a:endParaRPr lang="es-ES" altLang="es-ES" sz="1200">
              <a:solidFill>
                <a:srgbClr val="000000"/>
              </a:solidFill>
              <a:latin typeface="Calibri" pitchFamily="34" charset="0"/>
            </a:endParaRPr>
          </a:p>
        </p:txBody>
      </p:sp>
      <p:sp>
        <p:nvSpPr>
          <p:cNvPr id="56326" name="1 Marcador de pie de página"/>
          <p:cNvSpPr txBox="1">
            <a:spLocks noGrp="1"/>
          </p:cNvSpPr>
          <p:nvPr/>
        </p:nvSpPr>
        <p:spPr bwMode="auto">
          <a:xfrm>
            <a:off x="0"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CO" altLang="es-ES" sz="1200">
                <a:solidFill>
                  <a:srgbClr val="000000"/>
                </a:solidFill>
                <a:latin typeface="Calibri" pitchFamily="34" charset="0"/>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3250750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Marcador de imagen de diapositiva"/>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ES" dirty="0"/>
          </a:p>
        </p:txBody>
      </p:sp>
      <p:sp>
        <p:nvSpPr>
          <p:cNvPr id="5734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AC0CDF5D-8CDE-4E0C-8B23-51A1911AD8FB}" type="slidenum">
              <a:rPr altLang="es-ES" smtClean="0">
                <a:latin typeface="Calibri" pitchFamily="34" charset="0"/>
              </a:rPr>
              <a:pPr eaLnBrk="1" fontAlgn="base" hangingPunct="1">
                <a:spcBef>
                  <a:spcPct val="0"/>
                </a:spcBef>
                <a:spcAft>
                  <a:spcPct val="0"/>
                </a:spcAft>
              </a:pPr>
              <a:t>3</a:t>
            </a:fld>
            <a:endParaRPr altLang="es-ES">
              <a:latin typeface="Calibri" pitchFamily="34" charset="0"/>
            </a:endParaRPr>
          </a:p>
        </p:txBody>
      </p:sp>
    </p:spTree>
    <p:extLst>
      <p:ext uri="{BB962C8B-B14F-4D97-AF65-F5344CB8AC3E}">
        <p14:creationId xmlns:p14="http://schemas.microsoft.com/office/powerpoint/2010/main" val="3133776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 y texto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15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67541D1-17E3-41F6-9810-DF4D815C7292}" type="slidenum">
              <a:rPr lang="es-ES" altLang="es-ES" smtClean="0"/>
              <a:pPr/>
              <a:t>5</a:t>
            </a:fld>
            <a:endParaRPr lang="es-ES" altLang="es-ES"/>
          </a:p>
        </p:txBody>
      </p:sp>
    </p:spTree>
    <p:extLst>
      <p:ext uri="{BB962C8B-B14F-4D97-AF65-F5344CB8AC3E}">
        <p14:creationId xmlns:p14="http://schemas.microsoft.com/office/powerpoint/2010/main" val="3008128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10</a:t>
            </a:fld>
            <a:endParaRPr>
              <a:latin typeface="Calibri" pitchFamily="34" charset="0"/>
            </a:endParaRPr>
          </a:p>
        </p:txBody>
      </p:sp>
    </p:spTree>
    <p:extLst>
      <p:ext uri="{BB962C8B-B14F-4D97-AF65-F5344CB8AC3E}">
        <p14:creationId xmlns:p14="http://schemas.microsoft.com/office/powerpoint/2010/main" val="3697155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12</a:t>
            </a:fld>
            <a:endParaRPr lang="es-ES"/>
          </a:p>
        </p:txBody>
      </p:sp>
    </p:spTree>
    <p:extLst>
      <p:ext uri="{BB962C8B-B14F-4D97-AF65-F5344CB8AC3E}">
        <p14:creationId xmlns:p14="http://schemas.microsoft.com/office/powerpoint/2010/main" val="1566804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7550" y="696913"/>
            <a:ext cx="5575300" cy="348615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B235D147-74B8-45B2-95EB-9767D2FCC422}" type="slidenum">
              <a:rPr lang="es-ES" altLang="es-CO" smtClean="0"/>
              <a:pPr/>
              <a:t>17</a:t>
            </a:fld>
            <a:endParaRPr lang="es-ES" altLang="es-CO"/>
          </a:p>
        </p:txBody>
      </p:sp>
    </p:spTree>
    <p:extLst>
      <p:ext uri="{BB962C8B-B14F-4D97-AF65-F5344CB8AC3E}">
        <p14:creationId xmlns:p14="http://schemas.microsoft.com/office/powerpoint/2010/main" val="2428149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38371A74-2D4C-4B5A-AC7C-0F42AC39EF02}" type="slidenum">
              <a:rPr lang="es-ES" altLang="es-CO">
                <a:solidFill>
                  <a:srgbClr val="000000"/>
                </a:solidFill>
              </a:rPr>
              <a:pPr/>
              <a:t>18</a:t>
            </a:fld>
            <a:endParaRPr lang="es-ES" altLang="es-CO">
              <a:solidFill>
                <a:srgbClr val="000000"/>
              </a:solidFill>
            </a:endParaRPr>
          </a:p>
        </p:txBody>
      </p:sp>
      <p:sp>
        <p:nvSpPr>
          <p:cNvPr id="21507"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a:spcBef>
                <a:spcPct val="0"/>
              </a:spcBef>
              <a:defRPr/>
            </a:pPr>
            <a:r>
              <a:rPr altLang="es-CO" b="1"/>
              <a:t>Para versiones Windows 2007 hasta versión 2010 </a:t>
            </a:r>
            <a:r>
              <a:rPr altLang="es-CO"/>
              <a:t>- Plantillas para material institucional o a entes externos, en el año 2012</a:t>
            </a:r>
          </a:p>
          <a:p>
            <a:pPr>
              <a:spcBef>
                <a:spcPct val="0"/>
              </a:spcBef>
              <a:defRPr/>
            </a:pPr>
            <a:endParaRPr altLang="es-CO"/>
          </a:p>
          <a:p>
            <a:pPr>
              <a:spcBef>
                <a:spcPct val="0"/>
              </a:spcBef>
              <a:defRPr/>
            </a:pPr>
            <a:r>
              <a:rPr altLang="es-CO" b="1"/>
              <a:t>Secciones</a:t>
            </a:r>
            <a:endParaRPr altLang="es-CO"/>
          </a:p>
          <a:p>
            <a:pPr>
              <a:spcBef>
                <a:spcPct val="0"/>
              </a:spcBef>
              <a:defRPr/>
            </a:pPr>
            <a:r>
              <a:rPr altLang="es-CO"/>
              <a:t>Para agregar secciones, haga clic con el botón secundario del mouse en una diapositiva. Las secciones pueden ayudarle a </a:t>
            </a:r>
            <a:r>
              <a:rPr altLang="es-CO" u="sng"/>
              <a:t>organizar las diapositivas o a facilitar la colaboración entre varios participantes o autores</a:t>
            </a:r>
            <a:r>
              <a:rPr altLang="es-CO"/>
              <a:t>.</a:t>
            </a:r>
          </a:p>
          <a:p>
            <a:pPr>
              <a:spcBef>
                <a:spcPct val="0"/>
              </a:spcBef>
              <a:defRPr/>
            </a:pPr>
            <a:endParaRPr altLang="es-CO" b="1"/>
          </a:p>
          <a:p>
            <a:pPr>
              <a:spcBef>
                <a:spcPct val="0"/>
              </a:spcBef>
              <a:defRPr/>
            </a:pPr>
            <a:r>
              <a:rPr altLang="es-CO" b="1"/>
              <a:t>Nuevas diapositivas</a:t>
            </a:r>
          </a:p>
          <a:p>
            <a:pPr>
              <a:spcBef>
                <a:spcPct val="0"/>
              </a:spcBef>
              <a:defRPr/>
            </a:pPr>
            <a:r>
              <a:rPr altLang="es-CO"/>
              <a:t>Para agregar una nueva diapositiva, ubíquese en donde se necesite agregar, clic derecho y elija </a:t>
            </a:r>
            <a:r>
              <a:rPr altLang="es-CO" u="sng"/>
              <a:t>nueva diapositiva </a:t>
            </a:r>
            <a:r>
              <a:rPr altLang="es-CO"/>
              <a:t>y sobre ésta nueva clic derecho y selección </a:t>
            </a:r>
            <a:r>
              <a:rPr altLang="es-CO" u="sng"/>
              <a:t>diseño</a:t>
            </a:r>
            <a:r>
              <a:rPr altLang="es-CO"/>
              <a:t> y modifique el diseño de la diapositiva dependiendo de la necesidad (texto – imágenes – multimedia – SmartArt- gráficos  - tablas)</a:t>
            </a:r>
            <a:endParaRPr altLang="es-CO" b="1"/>
          </a:p>
          <a:p>
            <a:pPr>
              <a:spcBef>
                <a:spcPct val="0"/>
              </a:spcBef>
              <a:defRPr/>
            </a:pPr>
            <a:endParaRPr altLang="es-CO" b="1"/>
          </a:p>
          <a:p>
            <a:pPr>
              <a:spcBef>
                <a:spcPct val="0"/>
              </a:spcBef>
              <a:defRPr/>
            </a:pPr>
            <a:r>
              <a:rPr altLang="es-CO" b="1"/>
              <a:t>Notas</a:t>
            </a:r>
          </a:p>
          <a:p>
            <a:pPr>
              <a:spcBef>
                <a:spcPct val="0"/>
              </a:spcBef>
              <a:defRPr/>
            </a:pPr>
            <a:r>
              <a:rPr altLang="es-CO"/>
              <a:t>Use la sección Notas para las notas de entrega o para proporcionar detalles adicionales al público. Vea las notas en la vista Presentación durante la presentación. </a:t>
            </a:r>
          </a:p>
          <a:p>
            <a:pPr>
              <a:spcBef>
                <a:spcPct val="0"/>
              </a:spcBef>
              <a:defRPr/>
            </a:pPr>
            <a:r>
              <a:rPr altLang="es-CO"/>
              <a:t>Tenga en cuenta el tamaño de la fuente (es importante para la accesibilidad, visibilidad, grabación en vídeo y producción en línea)</a:t>
            </a:r>
          </a:p>
          <a:p>
            <a:pPr>
              <a:spcBef>
                <a:spcPct val="0"/>
              </a:spcBef>
              <a:defRPr/>
            </a:pPr>
            <a:endParaRPr altLang="es-CO"/>
          </a:p>
          <a:p>
            <a:pPr>
              <a:spcBef>
                <a:spcPct val="0"/>
              </a:spcBef>
              <a:defRPr/>
            </a:pPr>
            <a:r>
              <a:rPr altLang="es-CO" b="1"/>
              <a:t>Colores coordinados </a:t>
            </a:r>
          </a:p>
          <a:p>
            <a:pPr>
              <a:spcBef>
                <a:spcPct val="0"/>
              </a:spcBef>
              <a:defRPr/>
            </a:pPr>
            <a:r>
              <a:rPr altLang="es-CO"/>
              <a:t>Preste especial atención a los gráficos, diagramas y cuadros de texto. </a:t>
            </a:r>
          </a:p>
          <a:p>
            <a:pPr>
              <a:spcBef>
                <a:spcPct val="0"/>
              </a:spcBef>
              <a:defRPr/>
            </a:pPr>
            <a:r>
              <a:rPr altLang="es-CO"/>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defRPr/>
            </a:pPr>
            <a:endParaRPr altLang="es-CO"/>
          </a:p>
          <a:p>
            <a:pPr>
              <a:spcBef>
                <a:spcPct val="0"/>
              </a:spcBef>
              <a:defRPr/>
            </a:pPr>
            <a:r>
              <a:rPr altLang="es-CO" b="1"/>
              <a:t>Fuente - textos</a:t>
            </a:r>
            <a:endParaRPr lang="es-CO" altLang="es-CO"/>
          </a:p>
          <a:p>
            <a:pPr>
              <a:spcBef>
                <a:spcPct val="0"/>
              </a:spcBef>
              <a:defRPr/>
            </a:pPr>
            <a:r>
              <a:rPr altLang="es-CO"/>
              <a:t>Use la fuente  “Calibri” en todo el contenido de las diapositiva, cambiando el tamaño dependiendo el espacio que tenga o necesite.</a:t>
            </a:r>
            <a:endParaRPr lang="es-CO" altLang="es-CO"/>
          </a:p>
          <a:p>
            <a:pPr>
              <a:spcBef>
                <a:spcPct val="0"/>
              </a:spcBef>
              <a:defRPr/>
            </a:pPr>
            <a:endParaRPr altLang="es-CO"/>
          </a:p>
          <a:p>
            <a:pPr>
              <a:spcBef>
                <a:spcPct val="0"/>
              </a:spcBef>
              <a:defRPr/>
            </a:pPr>
            <a:r>
              <a:rPr altLang="es-CO" b="1"/>
              <a:t>Gráficos y tablas</a:t>
            </a:r>
          </a:p>
          <a:p>
            <a:pPr>
              <a:spcBef>
                <a:spcPct val="0"/>
              </a:spcBef>
              <a:defRPr/>
            </a:pPr>
            <a:r>
              <a:rPr altLang="es-CO"/>
              <a:t>En breve: si es posible, use colores y estilos uniformes y que no distraigan.</a:t>
            </a:r>
          </a:p>
          <a:p>
            <a:pPr>
              <a:spcBef>
                <a:spcPct val="0"/>
              </a:spcBef>
              <a:defRPr/>
            </a:pPr>
            <a:r>
              <a:rPr altLang="es-CO"/>
              <a:t>Etiquete todos los gráficos y tablas.</a:t>
            </a:r>
          </a:p>
          <a:p>
            <a:pPr>
              <a:spcBef>
                <a:spcPct val="0"/>
              </a:spcBef>
              <a:defRPr/>
            </a:pPr>
            <a:endParaRPr altLang="es-CO"/>
          </a:p>
          <a:p>
            <a:pPr>
              <a:spcBef>
                <a:spcPct val="0"/>
              </a:spcBef>
              <a:defRPr/>
            </a:pPr>
            <a:r>
              <a:rPr altLang="es-CO"/>
              <a:t>GRACIAS  por tener en cuenta estas recomendaciones, para mayor claridad leer el instructivo.</a:t>
            </a:r>
            <a:endParaRPr lang="es-CO" altLang="es-CO"/>
          </a:p>
          <a:p>
            <a:pPr>
              <a:spcBef>
                <a:spcPct val="0"/>
              </a:spcBef>
              <a:defRPr/>
            </a:pPr>
            <a:endParaRPr lang="es-CO" altLang="es-CO"/>
          </a:p>
        </p:txBody>
      </p:sp>
      <p:sp>
        <p:nvSpPr>
          <p:cNvPr id="21509" name="Slide Number Placeholder 3"/>
          <p:cNvSpPr txBox="1">
            <a:spLocks noGrp="1"/>
          </p:cNvSpPr>
          <p:nvPr/>
        </p:nvSpPr>
        <p:spPr bwMode="auto">
          <a:xfrm>
            <a:off x="3970159" y="8829648"/>
            <a:ext cx="3038604" cy="465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fld id="{9C3A8A3F-10BF-41A8-AD96-D3FADB4F3A63}" type="slidenum">
              <a:rPr lang="es-ES" altLang="es-CO" b="0">
                <a:solidFill>
                  <a:srgbClr val="000000"/>
                </a:solidFill>
              </a:rPr>
              <a:pPr algn="r" eaLnBrk="1" hangingPunct="1"/>
              <a:t>18</a:t>
            </a:fld>
            <a:endParaRPr lang="es-ES" altLang="es-CO" b="0">
              <a:solidFill>
                <a:srgbClr val="000000"/>
              </a:solidFill>
            </a:endParaRPr>
          </a:p>
        </p:txBody>
      </p:sp>
      <p:sp>
        <p:nvSpPr>
          <p:cNvPr id="2" name="1 Marcador de pie de página"/>
          <p:cNvSpPr txBox="1">
            <a:spLocks noGrp="1"/>
          </p:cNvSpPr>
          <p:nvPr/>
        </p:nvSpPr>
        <p:spPr>
          <a:xfrm>
            <a:off x="0" y="8829648"/>
            <a:ext cx="3038604" cy="465266"/>
          </a:xfrm>
          <a:prstGeom prst="rect">
            <a:avLst/>
          </a:prstGeom>
          <a:noFill/>
        </p:spPr>
        <p:txBody>
          <a:bodyPr anchor="b"/>
          <a:lstStyle/>
          <a:p>
            <a:pPr eaLnBrk="1" fontAlgn="auto" hangingPunct="1">
              <a:spcBef>
                <a:spcPts val="0"/>
              </a:spcBef>
              <a:spcAft>
                <a:spcPts val="0"/>
              </a:spcAft>
              <a:defRPr/>
            </a:pPr>
            <a:r>
              <a:rPr lang="es-CO" sz="1200" b="0">
                <a:solidFill>
                  <a:prstClr val="black"/>
                </a:solidFill>
                <a:latin typeface="Calibri"/>
                <a:cs typeface="+mn-cs"/>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3982867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9FB9F728-748E-45D2-956C-3472DF278810}" type="slidenum">
              <a:rPr lang="es-ES" smtClean="0"/>
              <a:pPr>
                <a:defRPr/>
              </a:pPr>
              <a:t>19</a:t>
            </a:fld>
            <a:endParaRPr lang="es-ES"/>
          </a:p>
        </p:txBody>
      </p:sp>
    </p:spTree>
    <p:extLst>
      <p:ext uri="{BB962C8B-B14F-4D97-AF65-F5344CB8AC3E}">
        <p14:creationId xmlns:p14="http://schemas.microsoft.com/office/powerpoint/2010/main" val="12641223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smtClean="0"/>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p:transition spd="slow">
    <p:pull/>
  </p:transition>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E62E73D8-C032-4162-A7A3-B67F3E4AEECD}" type="slidenum">
              <a:rPr lang="es-ES_tradnl"/>
              <a:pPr>
                <a:defRPr/>
              </a:pPr>
              <a:t>‹Nº›</a:t>
            </a:fld>
            <a:endParaRPr lang="es-ES_tradnl" dirty="0"/>
          </a:p>
        </p:txBody>
      </p:sp>
    </p:spTree>
    <p:extLst>
      <p:ext uri="{BB962C8B-B14F-4D97-AF65-F5344CB8AC3E}">
        <p14:creationId xmlns:p14="http://schemas.microsoft.com/office/powerpoint/2010/main" val="287698038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spTree>
    <p:extLst>
      <p:ext uri="{BB962C8B-B14F-4D97-AF65-F5344CB8AC3E}">
        <p14:creationId xmlns:p14="http://schemas.microsoft.com/office/powerpoint/2010/main" val="3824013167"/>
      </p:ext>
    </p:extLst>
  </p:cSld>
  <p:clrMapOvr>
    <a:masterClrMapping/>
  </p:clrMapOvr>
  <p:transition spd="slow">
    <p:split orient="vert"/>
  </p:transition>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p:transition spd="slow">
    <p:split orient="vert"/>
  </p:transition>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91241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smtClean="0"/>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p:transition spd="slow">
    <p:pull/>
  </p:transition>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58721091"/>
      </p:ext>
    </p:extLst>
  </p:cSld>
  <p:clrMapOvr>
    <a:masterClrMapping/>
  </p:clrMapOvr>
  <p:transition spd="slow">
    <p:split orient="vert"/>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smtClean="0"/>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E62E73D8-C032-4162-A7A3-B67F3E4AEECD}" type="slidenum">
              <a:rPr lang="es-ES_tradnl" smtClean="0"/>
              <a:pPr>
                <a:defRPr/>
              </a:pPr>
              <a:t>‹Nº›</a:t>
            </a:fld>
            <a:endParaRPr lang="es-ES_tradnl" dirty="0"/>
          </a:p>
        </p:txBody>
      </p:sp>
    </p:spTree>
    <p:extLst>
      <p:ext uri="{BB962C8B-B14F-4D97-AF65-F5344CB8AC3E}">
        <p14:creationId xmlns:p14="http://schemas.microsoft.com/office/powerpoint/2010/main" val="28769803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spTree>
    <p:extLst>
      <p:ext uri="{BB962C8B-B14F-4D97-AF65-F5344CB8AC3E}">
        <p14:creationId xmlns:p14="http://schemas.microsoft.com/office/powerpoint/2010/main" val="3824013167"/>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5318125"/>
            <a:ext cx="1905000" cy="269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spcBef>
                <a:spcPct val="0"/>
              </a:spcBef>
              <a:defRPr sz="1400">
                <a:latin typeface="+mn-lt"/>
                <a:cs typeface="+mn-cs"/>
              </a:defRPr>
            </a:lvl1pPr>
          </a:lstStyle>
          <a:p>
            <a:pPr>
              <a:defRPr/>
            </a:pPr>
            <a:endParaRPr lang="es-ES_tradnl"/>
          </a:p>
        </p:txBody>
      </p:sp>
      <p:pic>
        <p:nvPicPr>
          <p:cNvPr id="7" name="1 Imagen"/>
          <p:cNvPicPr>
            <a:picLocks noChangeAspect="1"/>
          </p:cNvPicPr>
          <p:nvPr/>
        </p:nvPicPr>
        <p:blipFill>
          <a:blip r:embed="rId22" cstate="email">
            <a:extLst>
              <a:ext uri="{28A0092B-C50C-407E-A947-70E740481C1C}">
                <a14:useLocalDpi xmlns:a14="http://schemas.microsoft.com/office/drawing/2010/main"/>
              </a:ext>
            </a:extLst>
          </a:blip>
          <a:srcRect/>
          <a:stretch>
            <a:fillRect/>
          </a:stretch>
        </p:blipFill>
        <p:spPr bwMode="auto">
          <a:xfrm>
            <a:off x="2393950" y="520700"/>
            <a:ext cx="4075113"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7"/>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7"/>
          <p:cNvSpPr txBox="1">
            <a:spLocks noChangeArrowheads="1"/>
          </p:cNvSpPr>
          <p:nvPr/>
        </p:nvSpPr>
        <p:spPr>
          <a:xfrm>
            <a:off x="2747963" y="4310063"/>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13" r:id="rId19"/>
    <p:sldLayoutId id="2147483914" r:id="rId20"/>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6.xml"/><Relationship Id="rId1" Type="http://schemas.openxmlformats.org/officeDocument/2006/relationships/slideLayout" Target="../slideLayouts/slideLayout20.xml"/><Relationship Id="rId5" Type="http://schemas.openxmlformats.org/officeDocument/2006/relationships/image" Target="../media/image33.emf"/><Relationship Id="rId4" Type="http://schemas.openxmlformats.org/officeDocument/2006/relationships/image" Target="../media/image32.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269"/>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kern="0" dirty="0">
                <a:effectLst>
                  <a:outerShdw blurRad="38100" dist="38100" dir="2700000" algn="tl">
                    <a:srgbClr val="000000">
                      <a:alpha val="43137"/>
                    </a:srgbClr>
                  </a:outerShdw>
                </a:effectLst>
              </a:rPr>
              <a:t>Política de Regulación Contable Pública</a:t>
            </a:r>
          </a:p>
        </p:txBody>
      </p:sp>
      <p:graphicFrame>
        <p:nvGraphicFramePr>
          <p:cNvPr id="4" name="3 Diagrama"/>
          <p:cNvGraphicFramePr/>
          <p:nvPr>
            <p:extLst>
              <p:ext uri="{D42A27DB-BD31-4B8C-83A1-F6EECF244321}">
                <p14:modId xmlns:p14="http://schemas.microsoft.com/office/powerpoint/2010/main" val="3317150368"/>
              </p:ext>
            </p:extLst>
          </p:nvPr>
        </p:nvGraphicFramePr>
        <p:xfrm>
          <a:off x="222573" y="1057300"/>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7"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10</a:t>
            </a:fld>
            <a:endParaRPr lang="es-ES_tradnl" sz="800" dirty="0">
              <a:solidFill>
                <a:srgbClr val="008080"/>
              </a:solidFill>
              <a:latin typeface="+mn-lt"/>
            </a:endParaRPr>
          </a:p>
        </p:txBody>
      </p:sp>
    </p:spTree>
    <p:extLst>
      <p:ext uri="{BB962C8B-B14F-4D97-AF65-F5344CB8AC3E}">
        <p14:creationId xmlns:p14="http://schemas.microsoft.com/office/powerpoint/2010/main" val="389311809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8"/>
          </p:nvPr>
        </p:nvSpPr>
        <p:spPr/>
        <p:txBody>
          <a:bodyPr/>
          <a:lstStyle/>
          <a:p>
            <a:pPr>
              <a:defRPr/>
            </a:pPr>
            <a:fld id="{AEB14108-B812-43B4-9694-255BBB9249A7}" type="slidenum">
              <a:rPr lang="es-ES_tradnl" smtClean="0"/>
              <a:pPr>
                <a:defRPr/>
              </a:pPr>
              <a:t>11</a:t>
            </a:fld>
            <a:endParaRPr lang="es-ES_tradnl" dirty="0"/>
          </a:p>
        </p:txBody>
      </p:sp>
      <p:pic>
        <p:nvPicPr>
          <p:cNvPr id="5" name="Imagen 4"/>
          <p:cNvPicPr>
            <a:picLocks noChangeAspect="1"/>
          </p:cNvPicPr>
          <p:nvPr/>
        </p:nvPicPr>
        <p:blipFill>
          <a:blip r:embed="rId2"/>
          <a:stretch>
            <a:fillRect/>
          </a:stretch>
        </p:blipFill>
        <p:spPr>
          <a:xfrm>
            <a:off x="683568" y="121196"/>
            <a:ext cx="8624483" cy="5766285"/>
          </a:xfrm>
          <a:prstGeom prst="rect">
            <a:avLst/>
          </a:prstGeom>
        </p:spPr>
      </p:pic>
    </p:spTree>
    <p:extLst>
      <p:ext uri="{BB962C8B-B14F-4D97-AF65-F5344CB8AC3E}">
        <p14:creationId xmlns:p14="http://schemas.microsoft.com/office/powerpoint/2010/main" val="257330285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12</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1580" y="67575"/>
            <a:ext cx="3360373" cy="3269979"/>
          </a:xfrm>
          <a:prstGeom prst="rect">
            <a:avLst/>
          </a:prstGeom>
          <a:effectLst>
            <a:glow rad="63500">
              <a:schemeClr val="accent6">
                <a:satMod val="175000"/>
                <a:alpha val="40000"/>
              </a:schemeClr>
            </a:glow>
          </a:effectLst>
        </p:spPr>
      </p:pic>
      <p:sp>
        <p:nvSpPr>
          <p:cNvPr id="6" name="Rectángulo 5"/>
          <p:cNvSpPr/>
          <p:nvPr/>
        </p:nvSpPr>
        <p:spPr>
          <a:xfrm>
            <a:off x="791580" y="429162"/>
            <a:ext cx="3564396" cy="2144498"/>
          </a:xfrm>
          <a:prstGeom prst="rect">
            <a:avLst/>
          </a:prstGeom>
        </p:spPr>
        <p:txBody>
          <a:bodyPr wrap="square">
            <a:spAutoFit/>
          </a:bodyPr>
          <a:lstStyle/>
          <a:p>
            <a:pPr algn="l"/>
            <a:r>
              <a:rPr lang="pt-BR" sz="2500" b="1" i="1" dirty="0">
                <a:latin typeface="Calibri,BoldItalic"/>
              </a:rPr>
              <a:t> </a:t>
            </a:r>
            <a:r>
              <a:rPr lang="pt-BR" sz="2667" b="1" i="1" u="sng" dirty="0">
                <a:latin typeface="Calibri,BoldItalic"/>
              </a:rPr>
              <a:t>I</a:t>
            </a:r>
            <a:r>
              <a:rPr lang="pt-BR" sz="2667" b="1" i="1" dirty="0">
                <a:latin typeface="Calibri,BoldItalic"/>
              </a:rPr>
              <a:t> </a:t>
            </a:r>
            <a:r>
              <a:rPr lang="pt-BR" sz="2500" b="1" i="1" dirty="0">
                <a:latin typeface="Calibri,BoldItalic"/>
              </a:rPr>
              <a:t> </a:t>
            </a:r>
            <a:r>
              <a:rPr lang="pt-BR" sz="2500" b="1" dirty="0">
                <a:latin typeface="Calibri,Bold"/>
              </a:rPr>
              <a:t>n t e r n a t i o n a l</a:t>
            </a:r>
          </a:p>
          <a:p>
            <a:pPr algn="l"/>
            <a:r>
              <a:rPr lang="es-CO" sz="2500" b="1" i="1" dirty="0">
                <a:latin typeface="Calibri,BoldItalic"/>
              </a:rPr>
              <a:t> </a:t>
            </a:r>
            <a:r>
              <a:rPr lang="pl-PL" sz="2667" b="1" i="1" u="sng" dirty="0">
                <a:latin typeface="Calibri,BoldItalic"/>
              </a:rPr>
              <a:t>P</a:t>
            </a:r>
            <a:r>
              <a:rPr lang="pl-PL" sz="2500" b="1" i="1" dirty="0">
                <a:latin typeface="Calibri,BoldItalic"/>
              </a:rPr>
              <a:t> </a:t>
            </a:r>
            <a:r>
              <a:rPr lang="pl-PL" sz="2500" b="1" dirty="0">
                <a:latin typeface="Calibri,Bold"/>
              </a:rPr>
              <a:t>u b l i c</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e c t o r</a:t>
            </a:r>
          </a:p>
          <a:p>
            <a:pPr algn="l"/>
            <a:r>
              <a:rPr lang="pt-BR" sz="2500" b="1" i="1" dirty="0">
                <a:latin typeface="Calibri,BoldItalic"/>
              </a:rPr>
              <a:t> </a:t>
            </a:r>
            <a:r>
              <a:rPr lang="pt-BR" sz="2667" b="1" i="1" u="sng" dirty="0">
                <a:latin typeface="Calibri,BoldItalic"/>
              </a:rPr>
              <a:t>A</a:t>
            </a:r>
            <a:r>
              <a:rPr lang="pt-BR" sz="2500" b="1" i="1" dirty="0">
                <a:latin typeface="Calibri,BoldItalic"/>
              </a:rPr>
              <a:t> </a:t>
            </a:r>
            <a:r>
              <a:rPr lang="pt-BR" sz="2500" b="1" dirty="0">
                <a:latin typeface="Calibri,Bold"/>
              </a:rPr>
              <a:t>c </a:t>
            </a:r>
            <a:r>
              <a:rPr lang="pt-BR" sz="2500" b="1" dirty="0" err="1">
                <a:latin typeface="Calibri,Bold"/>
              </a:rPr>
              <a:t>c</a:t>
            </a:r>
            <a:r>
              <a:rPr lang="pt-BR" sz="2500" b="1" dirty="0">
                <a:latin typeface="Calibri,Bold"/>
              </a:rPr>
              <a:t> o u n t i n g</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t a n d a r d s</a:t>
            </a:r>
            <a:endParaRPr lang="es-CO" sz="25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51953" y="-16285"/>
            <a:ext cx="4992047" cy="334730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12193" y="1657367"/>
            <a:ext cx="1260140" cy="300033"/>
          </a:xfrm>
          <a:prstGeom prst="rect">
            <a:avLst/>
          </a:prstGeom>
        </p:spPr>
      </p:pic>
      <p:sp>
        <p:nvSpPr>
          <p:cNvPr id="9" name="Rectángulo 8"/>
          <p:cNvSpPr/>
          <p:nvPr/>
        </p:nvSpPr>
        <p:spPr>
          <a:xfrm>
            <a:off x="251520" y="3453209"/>
            <a:ext cx="8640959" cy="1708160"/>
          </a:xfrm>
          <a:prstGeom prst="rect">
            <a:avLst/>
          </a:prstGeom>
        </p:spPr>
        <p:txBody>
          <a:bodyPr wrap="square">
            <a:spAutoFit/>
          </a:bodyPr>
          <a:lstStyle/>
          <a:p>
            <a:pPr algn="just"/>
            <a:r>
              <a:rPr lang="es-CO" sz="21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100" dirty="0"/>
          </a:p>
        </p:txBody>
      </p:sp>
    </p:spTree>
    <p:extLst>
      <p:ext uri="{BB962C8B-B14F-4D97-AF65-F5344CB8AC3E}">
        <p14:creationId xmlns:p14="http://schemas.microsoft.com/office/powerpoint/2010/main" val="41894246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13</a:t>
            </a:fld>
            <a:endParaRPr lang="es-ES_tradnl" dirty="0"/>
          </a:p>
        </p:txBody>
      </p:sp>
      <p:sp>
        <p:nvSpPr>
          <p:cNvPr id="6" name="1 Rectángulo"/>
          <p:cNvSpPr/>
          <p:nvPr/>
        </p:nvSpPr>
        <p:spPr>
          <a:xfrm>
            <a:off x="4091947" y="1177314"/>
            <a:ext cx="4944549" cy="3836691"/>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333" b="1" dirty="0"/>
              <a:t>A partir de la </a:t>
            </a:r>
            <a:r>
              <a:rPr lang="es-ES" sz="2500" b="1" i="1" u="sng" dirty="0"/>
              <a:t>caracterización de las entidades de gobierno</a:t>
            </a:r>
            <a:r>
              <a:rPr lang="es-ES" sz="2500" b="1" dirty="0"/>
              <a:t> </a:t>
            </a:r>
            <a:r>
              <a:rPr lang="es-ES" sz="2333"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2667" b="1" i="1" u="sng" dirty="0"/>
              <a:t>reconocimiento</a:t>
            </a:r>
            <a:r>
              <a:rPr lang="es-ES" sz="2333" b="1" dirty="0"/>
              <a:t>, </a:t>
            </a:r>
            <a:r>
              <a:rPr lang="es-ES" sz="2667" b="1" i="1" u="sng" dirty="0"/>
              <a:t>medición</a:t>
            </a:r>
            <a:r>
              <a:rPr lang="es-ES" sz="2333" b="1" dirty="0"/>
              <a:t> y </a:t>
            </a:r>
            <a:r>
              <a:rPr lang="es-ES" sz="2667" b="1" i="1" u="sng" dirty="0"/>
              <a:t>revelación</a:t>
            </a:r>
          </a:p>
        </p:txBody>
      </p:sp>
      <p:sp>
        <p:nvSpPr>
          <p:cNvPr id="7" name="13 Rectángulo"/>
          <p:cNvSpPr/>
          <p:nvPr/>
        </p:nvSpPr>
        <p:spPr>
          <a:xfrm>
            <a:off x="791580" y="2545366"/>
            <a:ext cx="2520280" cy="2400657"/>
          </a:xfrm>
          <a:prstGeom prst="rect">
            <a:avLst/>
          </a:prstGeom>
        </p:spPr>
        <p:txBody>
          <a:bodyPr wrap="square">
            <a:spAutoFit/>
          </a:bodyPr>
          <a:lstStyle/>
          <a:p>
            <a:pPr algn="ctr"/>
            <a:r>
              <a:rPr lang="es-ES" sz="3000" b="1" dirty="0"/>
              <a:t>TIENE COMO REFERENTE EL MARCO CONCEPTUAL DE  </a:t>
            </a:r>
            <a:r>
              <a:rPr lang="es-ES" sz="3000" b="1" i="1" u="sng" dirty="0">
                <a:solidFill>
                  <a:srgbClr val="002060"/>
                </a:solidFill>
              </a:rPr>
              <a:t>I P S A S B</a:t>
            </a:r>
          </a:p>
        </p:txBody>
      </p:sp>
      <p:sp>
        <p:nvSpPr>
          <p:cNvPr id="11" name="3 Rectángulo"/>
          <p:cNvSpPr/>
          <p:nvPr/>
        </p:nvSpPr>
        <p:spPr>
          <a:xfrm>
            <a:off x="663508" y="1230061"/>
            <a:ext cx="3548452" cy="502766"/>
          </a:xfrm>
          <a:prstGeom prst="rect">
            <a:avLst/>
          </a:prstGeom>
        </p:spPr>
        <p:txBody>
          <a:bodyPr wrap="square">
            <a:spAutoFit/>
          </a:bodyPr>
          <a:lstStyle/>
          <a:p>
            <a:r>
              <a:rPr lang="es-ES" sz="2667"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762000" y="37187"/>
            <a:ext cx="7620000"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a:t>
            </a:r>
            <a:br>
              <a:rPr lang="es-ES" sz="2333" b="1" dirty="0">
                <a:solidFill>
                  <a:schemeClr val="bg1"/>
                </a:solidFill>
                <a:latin typeface="Arial" panose="020B0604020202020204" pitchFamily="34" charset="0"/>
                <a:cs typeface="Arial" panose="020B0604020202020204" pitchFamily="34" charset="0"/>
              </a:rPr>
            </a:br>
            <a:r>
              <a:rPr lang="es-ES" sz="2333" b="1" dirty="0">
                <a:solidFill>
                  <a:schemeClr val="bg1"/>
                </a:solidFill>
                <a:latin typeface="Arial" panose="020B0604020202020204" pitchFamily="34" charset="0"/>
                <a:cs typeface="Arial" panose="020B0604020202020204" pitchFamily="34" charset="0"/>
              </a:rPr>
              <a:t>PARA ENTIDADES DE GOBIERNO</a:t>
            </a:r>
            <a:endParaRPr lang="es-CO" sz="2333" dirty="0">
              <a:solidFill>
                <a:schemeClr val="bg1"/>
              </a:solidFill>
            </a:endParaRPr>
          </a:p>
        </p:txBody>
      </p:sp>
      <p:sp>
        <p:nvSpPr>
          <p:cNvPr id="14" name="Flecha abajo 13"/>
          <p:cNvSpPr/>
          <p:nvPr/>
        </p:nvSpPr>
        <p:spPr bwMode="auto">
          <a:xfrm>
            <a:off x="1631674" y="1785124"/>
            <a:ext cx="822338" cy="772343"/>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5" name="Flecha abajo 14"/>
          <p:cNvSpPr/>
          <p:nvPr/>
        </p:nvSpPr>
        <p:spPr bwMode="auto">
          <a:xfrm rot="16200000">
            <a:off x="3303182" y="3088849"/>
            <a:ext cx="540060" cy="797444"/>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32711401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14</a:t>
            </a:fld>
            <a:endParaRPr lang="es-ES_tradnl" dirty="0"/>
          </a:p>
        </p:txBody>
      </p:sp>
      <p:sp>
        <p:nvSpPr>
          <p:cNvPr id="6" name="Rectángulo 5"/>
          <p:cNvSpPr/>
          <p:nvPr/>
        </p:nvSpPr>
        <p:spPr>
          <a:xfrm>
            <a:off x="866511" y="37187"/>
            <a:ext cx="7425903"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333" dirty="0">
              <a:solidFill>
                <a:schemeClr val="bg1"/>
              </a:solidFill>
            </a:endParaRPr>
          </a:p>
        </p:txBody>
      </p:sp>
      <p:sp>
        <p:nvSpPr>
          <p:cNvPr id="7" name="8 Forma libre"/>
          <p:cNvSpPr/>
          <p:nvPr/>
        </p:nvSpPr>
        <p:spPr>
          <a:xfrm>
            <a:off x="762000" y="1038397"/>
            <a:ext cx="7620000" cy="738983"/>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167" tIns="21167" rIns="21167" bIns="21167" numCol="1" spcCol="1270" anchor="ctr" anchorCtr="0">
            <a:noAutofit/>
          </a:bodyPr>
          <a:lstStyle/>
          <a:p>
            <a:pPr algn="ctr" defTabSz="296321">
              <a:lnSpc>
                <a:spcPct val="90000"/>
              </a:lnSpc>
              <a:spcAft>
                <a:spcPct val="35000"/>
              </a:spcAft>
            </a:pPr>
            <a:r>
              <a:rPr lang="es-ES" sz="2167" b="1" dirty="0">
                <a:solidFill>
                  <a:schemeClr val="bg1"/>
                </a:solidFill>
              </a:rPr>
              <a:t>NORMAS PARA EL RECONOCIMIENTO, MEDICIÓN, REVELACIÓN  Y PRESENTACIÓN DE LOS HECHOS ECONÓMICOS </a:t>
            </a:r>
          </a:p>
        </p:txBody>
      </p:sp>
      <p:sp>
        <p:nvSpPr>
          <p:cNvPr id="8" name="7 Forma libre"/>
          <p:cNvSpPr/>
          <p:nvPr/>
        </p:nvSpPr>
        <p:spPr>
          <a:xfrm>
            <a:off x="6312193" y="2074912"/>
            <a:ext cx="2040227" cy="2942828"/>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180596" tIns="21167" rIns="21167" bIns="21167" numCol="1" spcCol="1270" anchor="t" anchorCtr="0">
            <a:noAutofit/>
          </a:bodyPr>
          <a:lstStyle/>
          <a:p>
            <a:pPr defTabSz="296321">
              <a:lnSpc>
                <a:spcPct val="90000"/>
              </a:lnSpc>
              <a:spcAft>
                <a:spcPct val="35000"/>
              </a:spcAft>
            </a:pPr>
            <a:endParaRPr lang="es-ES" sz="2000" b="1" dirty="0">
              <a:solidFill>
                <a:schemeClr val="tx1"/>
              </a:solidFill>
            </a:endParaRPr>
          </a:p>
          <a:p>
            <a:pPr defTabSz="296321">
              <a:lnSpc>
                <a:spcPct val="90000"/>
              </a:lnSpc>
              <a:spcAft>
                <a:spcPct val="35000"/>
              </a:spcAft>
            </a:pPr>
            <a:r>
              <a:rPr lang="es-ES" sz="2000" b="1" dirty="0">
                <a:solidFill>
                  <a:schemeClr val="tx1"/>
                </a:solidFill>
              </a:rPr>
              <a:t>REVELACIONES MAS EXIGENTES RELACIONADAS CON LOS ELEMENTOS DE LOS ESTADOS FINANCIEROS</a:t>
            </a:r>
          </a:p>
        </p:txBody>
      </p:sp>
      <p:sp>
        <p:nvSpPr>
          <p:cNvPr id="9" name="9 Forma libre"/>
          <p:cNvSpPr/>
          <p:nvPr/>
        </p:nvSpPr>
        <p:spPr>
          <a:xfrm>
            <a:off x="179512" y="1777380"/>
            <a:ext cx="5399700" cy="3900433"/>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180597" tIns="21167" rIns="21166" bIns="21167" numCol="1" spcCol="1270" anchor="t" anchorCtr="0">
            <a:noAutofit/>
          </a:bodyPr>
          <a:lstStyle/>
          <a:p>
            <a:r>
              <a:rPr lang="es-ES" sz="2500" b="1" dirty="0">
                <a:solidFill>
                  <a:schemeClr val="tx1"/>
                </a:solidFill>
              </a:rPr>
              <a:t>Desarrollo de nuevas normas, entre otras: Instrumentos Financieros (28,30), Propiedades de Inversión (16), Arrendamientos (13), Activos Biológicos (, Deterioro del Valor de los Activos Generadores y no Generadores de Efectivo (21), Ingresos sin Contraprestación (23), Acuerdos de Concesión (32) y Consolidación de Estados Financieros (35)</a:t>
            </a:r>
            <a:r>
              <a:rPr lang="es-ES" sz="2500" dirty="0">
                <a:solidFill>
                  <a:schemeClr val="tx1"/>
                </a:solidFill>
              </a:rPr>
              <a:t>.</a:t>
            </a:r>
          </a:p>
        </p:txBody>
      </p:sp>
    </p:spTree>
    <p:extLst>
      <p:ext uri="{BB962C8B-B14F-4D97-AF65-F5344CB8AC3E}">
        <p14:creationId xmlns:p14="http://schemas.microsoft.com/office/powerpoint/2010/main" val="36991876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15</a:t>
            </a:fld>
            <a:endParaRPr lang="es-ES_tradnl" dirty="0"/>
          </a:p>
        </p:txBody>
      </p:sp>
      <p:sp>
        <p:nvSpPr>
          <p:cNvPr id="6" name="Rectángulo 5"/>
          <p:cNvSpPr/>
          <p:nvPr/>
        </p:nvSpPr>
        <p:spPr>
          <a:xfrm>
            <a:off x="762000" y="97194"/>
            <a:ext cx="7470407" cy="1502847"/>
          </a:xfrm>
          <a:prstGeom prst="rect">
            <a:avLst/>
          </a:prstGeom>
        </p:spPr>
        <p:txBody>
          <a:bodyPr wrap="square">
            <a:spAutoFit/>
          </a:bodyPr>
          <a:lstStyle/>
          <a:p>
            <a:pPr algn="ctr"/>
            <a:r>
              <a:rPr lang="es-ES" sz="2250" b="1" dirty="0">
                <a:solidFill>
                  <a:schemeClr val="bg1"/>
                </a:solidFill>
                <a:latin typeface="Arial" panose="020B0604020202020204" pitchFamily="34" charset="0"/>
                <a:cs typeface="Arial" panose="020B0604020202020204" pitchFamily="34" charset="0"/>
              </a:rPr>
              <a:t>ALGUNAS IMPLICACIONES DE LA  MPLEMENTACIÓN DEL NUEVO MARCO NORMATIVO</a:t>
            </a:r>
          </a:p>
          <a:p>
            <a:r>
              <a:rPr lang="es-ES" sz="2333" b="1" dirty="0">
                <a:solidFill>
                  <a:schemeClr val="bg1"/>
                </a:solidFill>
                <a:latin typeface="Arial" panose="020B0604020202020204" pitchFamily="34" charset="0"/>
                <a:cs typeface="Arial" panose="020B0604020202020204" pitchFamily="34" charset="0"/>
              </a:rPr>
              <a:t> </a:t>
            </a:r>
            <a:br>
              <a:rPr lang="es-ES" sz="2333" b="1" dirty="0">
                <a:solidFill>
                  <a:schemeClr val="bg1"/>
                </a:solidFill>
                <a:latin typeface="Arial" panose="020B0604020202020204" pitchFamily="34" charset="0"/>
                <a:cs typeface="Arial" panose="020B0604020202020204" pitchFamily="34" charset="0"/>
              </a:rPr>
            </a:br>
            <a:r>
              <a:rPr lang="es-ES" sz="2333" b="1" dirty="0">
                <a:solidFill>
                  <a:schemeClr val="bg1"/>
                </a:solidFill>
                <a:latin typeface="Arial" panose="020B0604020202020204" pitchFamily="34" charset="0"/>
                <a:cs typeface="Arial" panose="020B0604020202020204" pitchFamily="34" charset="0"/>
              </a:rPr>
              <a:t>DEL NUEVO MARCO NORMATIVO </a:t>
            </a:r>
            <a:endParaRPr lang="es-CO" sz="2333" dirty="0">
              <a:solidFill>
                <a:schemeClr val="bg1"/>
              </a:solidFill>
            </a:endParaRPr>
          </a:p>
        </p:txBody>
      </p:sp>
      <p:sp>
        <p:nvSpPr>
          <p:cNvPr id="7" name="8 Rectángulo"/>
          <p:cNvSpPr/>
          <p:nvPr/>
        </p:nvSpPr>
        <p:spPr>
          <a:xfrm>
            <a:off x="179512" y="1358581"/>
            <a:ext cx="7459330" cy="4034220"/>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32526" y="1155213"/>
            <a:ext cx="7158515" cy="1464778"/>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667" b="1"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290241" y="2797494"/>
            <a:ext cx="7260807" cy="88051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667" b="1" dirty="0">
                <a:solidFill>
                  <a:schemeClr val="tx1"/>
                </a:solidFill>
              </a:rPr>
              <a:t>Reconocimiento de los activos a partir del criterio de control y no de propiedad.</a:t>
            </a:r>
          </a:p>
        </p:txBody>
      </p:sp>
      <p:sp>
        <p:nvSpPr>
          <p:cNvPr id="10" name="13 Forma libre"/>
          <p:cNvSpPr/>
          <p:nvPr/>
        </p:nvSpPr>
        <p:spPr>
          <a:xfrm>
            <a:off x="290241" y="3855513"/>
            <a:ext cx="7260807" cy="1802603"/>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667" b="1" dirty="0">
                <a:solidFill>
                  <a:schemeClr val="tx1"/>
                </a:solidFill>
              </a:rPr>
              <a:t>Criterios transversales de reconocimiento: Asociación del hecho económico con los elementos de los estados financieros; </a:t>
            </a:r>
            <a:r>
              <a:rPr lang="es-ES" sz="2667" b="1" i="1" u="sng" dirty="0">
                <a:solidFill>
                  <a:schemeClr val="tx1"/>
                </a:solidFill>
              </a:rPr>
              <a:t>medición fiable </a:t>
            </a:r>
            <a:r>
              <a:rPr lang="es-ES" sz="2667" b="1" dirty="0">
                <a:solidFill>
                  <a:schemeClr val="tx1"/>
                </a:solidFill>
              </a:rPr>
              <a:t>y probabilidad de entrada o salida de flujos</a:t>
            </a:r>
          </a:p>
        </p:txBody>
      </p:sp>
    </p:spTree>
    <p:extLst>
      <p:ext uri="{BB962C8B-B14F-4D97-AF65-F5344CB8AC3E}">
        <p14:creationId xmlns:p14="http://schemas.microsoft.com/office/powerpoint/2010/main" val="3538671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16</a:t>
            </a:fld>
            <a:endParaRPr lang="es-ES_tradnl" dirty="0"/>
          </a:p>
        </p:txBody>
      </p:sp>
      <p:sp>
        <p:nvSpPr>
          <p:cNvPr id="11" name="8 Rectángulo"/>
          <p:cNvSpPr/>
          <p:nvPr/>
        </p:nvSpPr>
        <p:spPr>
          <a:xfrm>
            <a:off x="251520" y="1477347"/>
            <a:ext cx="7414849" cy="3910893"/>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15 Forma libre"/>
          <p:cNvSpPr/>
          <p:nvPr/>
        </p:nvSpPr>
        <p:spPr>
          <a:xfrm>
            <a:off x="383535" y="1101001"/>
            <a:ext cx="7132703" cy="88546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667" b="1" dirty="0">
                <a:solidFill>
                  <a:schemeClr val="tx1"/>
                </a:solidFill>
              </a:rPr>
              <a:t>Mayores demandas en torno a estimaciones y aplicación de juicios profesionales</a:t>
            </a:r>
          </a:p>
        </p:txBody>
      </p:sp>
      <p:sp>
        <p:nvSpPr>
          <p:cNvPr id="13" name="17 Forma libre"/>
          <p:cNvSpPr/>
          <p:nvPr/>
        </p:nvSpPr>
        <p:spPr>
          <a:xfrm>
            <a:off x="383535" y="2061108"/>
            <a:ext cx="7140793" cy="165850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667" b="1" dirty="0">
                <a:solidFill>
                  <a:schemeClr val="tx1"/>
                </a:solidFill>
              </a:rPr>
              <a:t>Reclasificaciones de partidas. Por ejemplo, de PPE a Propiedades de inversión o a Activos Biológicos; de Bienes Adquiridos en Leasing Financiero a PPE, entre otras.</a:t>
            </a:r>
          </a:p>
        </p:txBody>
      </p:sp>
      <p:sp>
        <p:nvSpPr>
          <p:cNvPr id="14" name="19 Forma libre"/>
          <p:cNvSpPr/>
          <p:nvPr/>
        </p:nvSpPr>
        <p:spPr>
          <a:xfrm>
            <a:off x="383535" y="3861308"/>
            <a:ext cx="7140793" cy="994358"/>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667" b="1" dirty="0">
                <a:solidFill>
                  <a:schemeClr val="tx1"/>
                </a:solidFill>
              </a:rPr>
              <a:t>Desarrollo de procedimientos en cada una de las entidades para efectos de evaluar indicios de deterioro.</a:t>
            </a:r>
          </a:p>
        </p:txBody>
      </p:sp>
      <p:sp>
        <p:nvSpPr>
          <p:cNvPr id="15" name="21 Forma libre"/>
          <p:cNvSpPr/>
          <p:nvPr/>
        </p:nvSpPr>
        <p:spPr>
          <a:xfrm>
            <a:off x="383535" y="4941428"/>
            <a:ext cx="7140793" cy="71642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667" b="1" dirty="0">
                <a:solidFill>
                  <a:schemeClr val="tx1"/>
                </a:solidFill>
              </a:rPr>
              <a:t>Mayor exigencia en la información a revelar</a:t>
            </a:r>
          </a:p>
        </p:txBody>
      </p:sp>
      <p:sp>
        <p:nvSpPr>
          <p:cNvPr id="16" name="Rectángulo 15"/>
          <p:cNvSpPr/>
          <p:nvPr/>
        </p:nvSpPr>
        <p:spPr>
          <a:xfrm>
            <a:off x="762000" y="-22820"/>
            <a:ext cx="7530413" cy="784830"/>
          </a:xfrm>
          <a:prstGeom prst="rect">
            <a:avLst/>
          </a:prstGeom>
        </p:spPr>
        <p:txBody>
          <a:bodyPr wrap="square">
            <a:spAutoFit/>
          </a:bodyPr>
          <a:lstStyle/>
          <a:p>
            <a:pPr algn="ctr"/>
            <a:r>
              <a:rPr lang="es-ES" sz="2250" b="1" dirty="0">
                <a:solidFill>
                  <a:schemeClr val="bg1"/>
                </a:solidFill>
                <a:latin typeface="Arial" panose="020B0604020202020204" pitchFamily="34" charset="0"/>
                <a:cs typeface="Arial" panose="020B0604020202020204" pitchFamily="34" charset="0"/>
              </a:rPr>
              <a:t>ALGUNAS IMPLICACIONES DE LA IMPLEMENTACIÓN DEL NUEVO MARCO NORMATIVO</a:t>
            </a:r>
          </a:p>
        </p:txBody>
      </p:sp>
    </p:spTree>
    <p:extLst>
      <p:ext uri="{BB962C8B-B14F-4D97-AF65-F5344CB8AC3E}">
        <p14:creationId xmlns:p14="http://schemas.microsoft.com/office/powerpoint/2010/main" val="395894373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Rectángulo"/>
          <p:cNvSpPr/>
          <p:nvPr/>
        </p:nvSpPr>
        <p:spPr bwMode="auto">
          <a:xfrm>
            <a:off x="0" y="481236"/>
            <a:ext cx="4788024" cy="10081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4"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5"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6"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17</a:t>
            </a:fld>
            <a:endParaRPr lang="es-ES_tradnl" sz="800" dirty="0">
              <a:solidFill>
                <a:srgbClr val="008080"/>
              </a:solidFill>
              <a:latin typeface="+mn-lt"/>
            </a:endParaRPr>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31" y="49189"/>
            <a:ext cx="9232061" cy="5608661"/>
          </a:xfrm>
          <a:prstGeom prst="rect">
            <a:avLst/>
          </a:prstGeom>
        </p:spPr>
      </p:pic>
    </p:spTree>
    <p:extLst>
      <p:ext uri="{BB962C8B-B14F-4D97-AF65-F5344CB8AC3E}">
        <p14:creationId xmlns:p14="http://schemas.microsoft.com/office/powerpoint/2010/main" val="201866074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Forma libre"/>
          <p:cNvSpPr/>
          <p:nvPr/>
        </p:nvSpPr>
        <p:spPr>
          <a:xfrm rot="16200000">
            <a:off x="556428" y="752268"/>
            <a:ext cx="4502132" cy="5256212"/>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tx1"/>
            </a:solidFill>
            <a:prstDash val="solid"/>
          </a:ln>
          <a:effectLst>
            <a:outerShdw blurRad="40000" dist="20000" dir="5400000" rotWithShape="0">
              <a:srgbClr val="000000">
                <a:alpha val="38000"/>
              </a:srgbClr>
            </a:outerShdw>
          </a:effectLst>
        </p:spPr>
        <p:txBody>
          <a:bodyPr lIns="815531" tIns="164594" rIns="213361" bIns="3830711" spcCol="1270"/>
          <a:lstStyle/>
          <a:p>
            <a:pPr algn="r" defTabSz="2133600" eaLnBrk="1" fontAlgn="auto" hangingPunct="1">
              <a:lnSpc>
                <a:spcPct val="90000"/>
              </a:lnSpc>
              <a:spcBef>
                <a:spcPts val="0"/>
              </a:spcBef>
              <a:spcAft>
                <a:spcPct val="35000"/>
              </a:spcAft>
              <a:defRPr/>
            </a:pPr>
            <a:r>
              <a:rPr lang="es-ES" sz="3200" b="1" kern="0" dirty="0">
                <a:solidFill>
                  <a:sysClr val="windowText" lastClr="000000"/>
                </a:solidFill>
                <a:latin typeface="Calibri"/>
              </a:rPr>
              <a:t>Ámbito</a:t>
            </a:r>
          </a:p>
          <a:p>
            <a:pPr algn="r" defTabSz="2133600" eaLnBrk="1" fontAlgn="auto" hangingPunct="1">
              <a:lnSpc>
                <a:spcPct val="90000"/>
              </a:lnSpc>
              <a:spcBef>
                <a:spcPts val="0"/>
              </a:spcBef>
              <a:spcAft>
                <a:spcPct val="35000"/>
              </a:spcAft>
              <a:defRPr/>
            </a:pPr>
            <a:endParaRPr lang="es-ES" sz="3200" b="1" kern="0" dirty="0">
              <a:solidFill>
                <a:sysClr val="windowText" lastClr="000000"/>
              </a:solidFill>
              <a:latin typeface="Calibri"/>
              <a:cs typeface="+mn-cs"/>
            </a:endParaRPr>
          </a:p>
        </p:txBody>
      </p:sp>
      <p:grpSp>
        <p:nvGrpSpPr>
          <p:cNvPr id="2" name="11 Grupo"/>
          <p:cNvGrpSpPr>
            <a:grpSpLocks/>
          </p:cNvGrpSpPr>
          <p:nvPr/>
        </p:nvGrpSpPr>
        <p:grpSpPr bwMode="auto">
          <a:xfrm>
            <a:off x="6192838" y="1057300"/>
            <a:ext cx="2987674" cy="2592288"/>
            <a:chOff x="6217772" y="2379775"/>
            <a:chExt cx="3023691" cy="3778442"/>
          </a:xfrm>
        </p:grpSpPr>
        <p:sp>
          <p:nvSpPr>
            <p:cNvPr id="11" name="10 Forma libre"/>
            <p:cNvSpPr/>
            <p:nvPr/>
          </p:nvSpPr>
          <p:spPr>
            <a:xfrm rot="16200000">
              <a:off x="5977626" y="2738827"/>
              <a:ext cx="3359387"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eaLnBrk="1" fontAlgn="auto" hangingPunct="1">
                <a:spcBef>
                  <a:spcPts val="0"/>
                </a:spcBef>
                <a:spcAft>
                  <a:spcPts val="0"/>
                </a:spcAft>
                <a:defRPr/>
              </a:pPr>
              <a:endParaRPr lang="es-ES" sz="2500" b="0" kern="0" dirty="0">
                <a:solidFill>
                  <a:srgbClr val="4F81BD">
                    <a:lumMod val="50000"/>
                  </a:srgbClr>
                </a:solidFill>
                <a:latin typeface="Calibri"/>
                <a:cs typeface="+mn-cs"/>
              </a:endParaRPr>
            </a:p>
          </p:txBody>
        </p:sp>
        <p:sp>
          <p:nvSpPr>
            <p:cNvPr id="12" name="3 CuadroTexto"/>
            <p:cNvSpPr txBox="1">
              <a:spLocks noChangeArrowheads="1"/>
            </p:cNvSpPr>
            <p:nvPr/>
          </p:nvSpPr>
          <p:spPr bwMode="auto">
            <a:xfrm>
              <a:off x="6217772" y="2379775"/>
              <a:ext cx="3023691" cy="3778442"/>
            </a:xfrm>
            <a:prstGeom prst="rect">
              <a:avLst/>
            </a:prstGeom>
            <a:noFill/>
            <a:ln w="9525">
              <a:noFill/>
              <a:miter lim="800000"/>
              <a:headEnd/>
              <a:tailEnd/>
            </a:ln>
          </p:spPr>
          <p:txBody>
            <a:bodyPr wrap="square">
              <a:spAutoFit/>
            </a:bodyPr>
            <a:lstStyle/>
            <a:p>
              <a:pPr eaLnBrk="1" fontAlgn="auto" hangingPunct="1">
                <a:spcBef>
                  <a:spcPts val="0"/>
                </a:spcBef>
                <a:spcAft>
                  <a:spcPts val="0"/>
                </a:spcAft>
                <a:defRPr/>
              </a:pPr>
              <a:r>
                <a:rPr lang="es-ES" sz="2500" b="1" kern="0" dirty="0">
                  <a:solidFill>
                    <a:srgbClr val="003300"/>
                  </a:solidFill>
                  <a:effectLst>
                    <a:outerShdw blurRad="38100" dist="38100" dir="2700000" algn="tl">
                      <a:srgbClr val="000000">
                        <a:alpha val="43137"/>
                      </a:srgbClr>
                    </a:outerShdw>
                  </a:effectLst>
                  <a:latin typeface="Calibri" pitchFamily="34" charset="0"/>
                </a:rPr>
                <a:t>Anexo:</a:t>
              </a:r>
            </a:p>
            <a:p>
              <a:pPr marL="342900" indent="-342900" eaLnBrk="1" fontAlgn="auto" hangingPunct="1">
                <a:spcBef>
                  <a:spcPts val="0"/>
                </a:spcBef>
                <a:spcAft>
                  <a:spcPts val="0"/>
                </a:spcAft>
                <a:buFontTx/>
                <a:buChar char="-"/>
                <a:defRPr/>
              </a:pPr>
              <a:r>
                <a:rPr lang="es-ES" sz="2000" b="1" kern="0" dirty="0">
                  <a:solidFill>
                    <a:srgbClr val="003300"/>
                  </a:solidFill>
                  <a:effectLst>
                    <a:outerShdw blurRad="38100" dist="38100" dir="2700000" algn="tl">
                      <a:srgbClr val="000000">
                        <a:alpha val="43137"/>
                      </a:srgbClr>
                    </a:outerShdw>
                  </a:effectLst>
                  <a:latin typeface="Calibri" pitchFamily="34" charset="0"/>
                </a:rPr>
                <a:t>Marco conceptual</a:t>
              </a:r>
            </a:p>
            <a:p>
              <a:pPr marL="342900" indent="-342900" eaLnBrk="1" fontAlgn="auto" hangingPunct="1">
                <a:spcBef>
                  <a:spcPts val="0"/>
                </a:spcBef>
                <a:spcAft>
                  <a:spcPts val="0"/>
                </a:spcAft>
                <a:buFontTx/>
                <a:buChar char="-"/>
                <a:defRPr/>
              </a:pPr>
              <a:r>
                <a:rPr lang="es-ES" sz="2000" b="1" kern="0" dirty="0">
                  <a:solidFill>
                    <a:srgbClr val="003300"/>
                  </a:solidFill>
                  <a:effectLst>
                    <a:outerShdw blurRad="38100" dist="38100" dir="2700000" algn="tl">
                      <a:srgbClr val="000000">
                        <a:alpha val="43137"/>
                      </a:srgbClr>
                    </a:outerShdw>
                  </a:effectLst>
                  <a:latin typeface="Calibri" pitchFamily="34" charset="0"/>
                </a:rPr>
                <a:t>Normas para el reconocimiento,  medición, revelación y presentación de los hechos económicos</a:t>
              </a:r>
            </a:p>
            <a:p>
              <a:pPr marL="342900" indent="-342900" eaLnBrk="1" fontAlgn="auto" hangingPunct="1">
                <a:spcBef>
                  <a:spcPts val="0"/>
                </a:spcBef>
                <a:spcAft>
                  <a:spcPts val="0"/>
                </a:spcAft>
                <a:buFontTx/>
                <a:buChar char="-"/>
                <a:defRPr/>
              </a:pPr>
              <a:endParaRPr lang="es-ES" sz="2000" kern="0" dirty="0">
                <a:solidFill>
                  <a:sysClr val="windowText" lastClr="000000"/>
                </a:solidFill>
                <a:effectLst>
                  <a:outerShdw blurRad="38100" dist="38100" dir="2700000" algn="tl">
                    <a:srgbClr val="000000">
                      <a:alpha val="43137"/>
                    </a:srgbClr>
                  </a:outerShdw>
                </a:effectLst>
                <a:latin typeface="Calibri" pitchFamily="34" charset="0"/>
              </a:endParaRPr>
            </a:p>
          </p:txBody>
        </p:sp>
      </p:grpSp>
      <p:sp>
        <p:nvSpPr>
          <p:cNvPr id="13" name="12 Extracto"/>
          <p:cNvSpPr>
            <a:spLocks noChangeArrowheads="1"/>
          </p:cNvSpPr>
          <p:nvPr/>
        </p:nvSpPr>
        <p:spPr bwMode="auto">
          <a:xfrm rot="5400000">
            <a:off x="5559619" y="2589961"/>
            <a:ext cx="401026" cy="504056"/>
          </a:xfrm>
          <a:prstGeom prst="flowChartExtract">
            <a:avLst/>
          </a:prstGeom>
          <a:solidFill>
            <a:srgbClr val="FFFFFF"/>
          </a:solidFill>
          <a:ln w="25400" algn="ctr">
            <a:solidFill>
              <a:srgbClr val="385D8A"/>
            </a:solidFill>
            <a:miter lim="800000"/>
            <a:headEnd/>
            <a:tailEnd/>
          </a:ln>
          <a:effectLst>
            <a:glow rad="101600">
              <a:schemeClr val="accent6">
                <a:satMod val="175000"/>
                <a:alpha val="40000"/>
              </a:schemeClr>
            </a:glow>
          </a:effectLst>
        </p:spPr>
        <p:txBody>
          <a:bodyPr/>
          <a:lstStyle/>
          <a:p>
            <a:pPr eaLnBrk="1" hangingPunct="1"/>
            <a:endParaRPr lang="es-CO" altLang="es-CO"/>
          </a:p>
        </p:txBody>
      </p:sp>
      <p:sp>
        <p:nvSpPr>
          <p:cNvPr id="14" name="7 Rectángulo"/>
          <p:cNvSpPr>
            <a:spLocks noChangeArrowheads="1"/>
          </p:cNvSpPr>
          <p:nvPr/>
        </p:nvSpPr>
        <p:spPr bwMode="auto">
          <a:xfrm>
            <a:off x="971551" y="1958558"/>
            <a:ext cx="4392613" cy="2369880"/>
          </a:xfrm>
          <a:prstGeom prst="rect">
            <a:avLst/>
          </a:prstGeom>
          <a:noFill/>
          <a:ln w="9525">
            <a:noFill/>
            <a:miter lim="800000"/>
            <a:headEnd/>
            <a:tailEnd/>
          </a:ln>
        </p:spPr>
        <p:txBody>
          <a:bodyPr>
            <a:spAutoFit/>
          </a:bodyPr>
          <a:lstStyle/>
          <a:p>
            <a:pPr algn="just" eaLnBrk="1" fontAlgn="auto" hangingPunct="1">
              <a:spcBef>
                <a:spcPct val="20000"/>
              </a:spcBef>
              <a:spcAft>
                <a:spcPts val="0"/>
              </a:spcAft>
              <a:buSzPct val="80000"/>
              <a:defRPr/>
            </a:pPr>
            <a:r>
              <a:rPr lang="es-ES" sz="2000" b="1" dirty="0">
                <a:solidFill>
                  <a:srgbClr val="003300"/>
                </a:solidFill>
                <a:latin typeface="Calibri" pitchFamily="34" charset="0"/>
              </a:rPr>
              <a:t>Entidades de gobierno de los niveles nacional y territorial</a:t>
            </a:r>
            <a:endParaRPr lang="es-ES" sz="2000" b="1" dirty="0">
              <a:solidFill>
                <a:srgbClr val="FF0000"/>
              </a:solidFill>
              <a:latin typeface="Calibri" pitchFamily="34" charset="0"/>
            </a:endParaRPr>
          </a:p>
          <a:p>
            <a:pPr algn="just" eaLnBrk="1" fontAlgn="auto" hangingPunct="1">
              <a:spcBef>
                <a:spcPct val="20000"/>
              </a:spcBef>
              <a:spcAft>
                <a:spcPts val="0"/>
              </a:spcAft>
              <a:buSzPct val="80000"/>
              <a:defRPr/>
            </a:pPr>
            <a:endParaRPr lang="es-ES" sz="2000" b="1" dirty="0">
              <a:solidFill>
                <a:srgbClr val="003300"/>
              </a:solidFill>
              <a:latin typeface="Calibri" pitchFamily="34" charset="0"/>
            </a:endParaRPr>
          </a:p>
          <a:p>
            <a:pPr algn="just" eaLnBrk="1" fontAlgn="auto" hangingPunct="1">
              <a:spcBef>
                <a:spcPct val="20000"/>
              </a:spcBef>
              <a:spcAft>
                <a:spcPts val="0"/>
              </a:spcAft>
              <a:buSzPct val="80000"/>
              <a:defRPr/>
            </a:pPr>
            <a:r>
              <a:rPr lang="es-ES" sz="2000" b="1" dirty="0">
                <a:solidFill>
                  <a:srgbClr val="003300"/>
                </a:solidFill>
                <a:latin typeface="Calibri" pitchFamily="34" charset="0"/>
              </a:rPr>
              <a:t>* Se toma como referente la clasificación efectuada por el Comité Interinstitucional de la Comisión de Estadísticas de Finanzas Públicas</a:t>
            </a:r>
          </a:p>
        </p:txBody>
      </p:sp>
      <p:sp>
        <p:nvSpPr>
          <p:cNvPr id="15" name="14 Proceso alternativo"/>
          <p:cNvSpPr/>
          <p:nvPr/>
        </p:nvSpPr>
        <p:spPr>
          <a:xfrm>
            <a:off x="5796137" y="3688790"/>
            <a:ext cx="3240360" cy="1400958"/>
          </a:xfrm>
          <a:prstGeom prst="flowChartAlternateProcess">
            <a:avLst/>
          </a:prstGeom>
          <a:gradFill flip="none" rotWithShape="1">
            <a:gsLst>
              <a:gs pos="0">
                <a:srgbClr val="C0504D">
                  <a:hueOff val="4681519"/>
                  <a:satOff val="-5839"/>
                  <a:lumOff val="1373"/>
                  <a:tint val="66000"/>
                  <a:satMod val="160000"/>
                </a:srgbClr>
              </a:gs>
              <a:gs pos="50000">
                <a:srgbClr val="C0504D">
                  <a:hueOff val="4681519"/>
                  <a:satOff val="-5839"/>
                  <a:lumOff val="1373"/>
                  <a:tint val="44500"/>
                  <a:satMod val="160000"/>
                </a:srgbClr>
              </a:gs>
              <a:gs pos="100000">
                <a:srgbClr val="C0504D">
                  <a:hueOff val="4681519"/>
                  <a:satOff val="-5839"/>
                  <a:lumOff val="1373"/>
                  <a:tint val="23500"/>
                  <a:satMod val="160000"/>
                </a:srgbClr>
              </a:gs>
            </a:gsLst>
            <a:path path="circle">
              <a:fillToRect l="50000" t="50000" r="50000" b="50000"/>
            </a:path>
            <a:tileRect/>
          </a:gradFill>
          <a:ln w="25400" cap="flat" cmpd="sng" algn="ctr">
            <a:solidFill>
              <a:schemeClr val="tx2"/>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800" b="1" kern="0" dirty="0">
                <a:solidFill>
                  <a:srgbClr val="003300"/>
                </a:solidFill>
                <a:effectLst>
                  <a:outerShdw blurRad="38100" dist="38100" dir="2700000" algn="tl">
                    <a:srgbClr val="000000">
                      <a:alpha val="43137"/>
                    </a:srgbClr>
                  </a:outerShdw>
                </a:effectLst>
                <a:latin typeface="Calibri" pitchFamily="34" charset="0"/>
              </a:rPr>
              <a:t>Instructivo 002/15 </a:t>
            </a:r>
            <a:r>
              <a:rPr lang="es-CO" sz="1800" b="1" kern="0" dirty="0">
                <a:solidFill>
                  <a:srgbClr val="003300"/>
                </a:solidFill>
                <a:latin typeface="Calibri" pitchFamily="34" charset="0"/>
              </a:rPr>
              <a:t>(Transición)</a:t>
            </a:r>
          </a:p>
          <a:p>
            <a:pPr algn="ctr" defTabSz="1422400" eaLnBrk="1" fontAlgn="auto" hangingPunct="1">
              <a:lnSpc>
                <a:spcPct val="90000"/>
              </a:lnSpc>
              <a:spcBef>
                <a:spcPts val="0"/>
              </a:spcBef>
              <a:spcAft>
                <a:spcPct val="35000"/>
              </a:spcAft>
              <a:defRPr/>
            </a:pPr>
            <a:r>
              <a:rPr lang="es-CO" sz="1800" b="1" kern="0" dirty="0">
                <a:solidFill>
                  <a:srgbClr val="003300"/>
                </a:solidFill>
                <a:effectLst>
                  <a:outerShdw blurRad="38100" dist="38100" dir="2700000" algn="tl">
                    <a:srgbClr val="000000">
                      <a:alpha val="43137"/>
                    </a:srgbClr>
                  </a:outerShdw>
                </a:effectLst>
                <a:latin typeface="Calibri" pitchFamily="34" charset="0"/>
              </a:rPr>
              <a:t>Catálogo General de Cuentas </a:t>
            </a:r>
            <a:endParaRPr lang="es-CO" sz="1800" kern="0" dirty="0">
              <a:solidFill>
                <a:sysClr val="window" lastClr="FFFFFF"/>
              </a:solidFill>
              <a:latin typeface="Calibri"/>
              <a:cs typeface="+mn-cs"/>
            </a:endParaRPr>
          </a:p>
        </p:txBody>
      </p:sp>
      <p:sp>
        <p:nvSpPr>
          <p:cNvPr id="16" name="2 Título"/>
          <p:cNvSpPr>
            <a:spLocks noGrp="1"/>
          </p:cNvSpPr>
          <p:nvPr>
            <p:ph type="ctrTitle"/>
          </p:nvPr>
        </p:nvSpPr>
        <p:spPr>
          <a:xfrm>
            <a:off x="-36512" y="-22269"/>
            <a:ext cx="9180512" cy="1079569"/>
          </a:xfrm>
        </p:spPr>
        <p:txBody>
          <a:bodyPr anchor="ctr"/>
          <a:lstStyle/>
          <a:p>
            <a:pPr algn="ctr"/>
            <a:r>
              <a:rPr lang="es-CO" sz="2400" dirty="0">
                <a:effectLst>
                  <a:outerShdw blurRad="38100" dist="38100" dir="2700000" algn="tl">
                    <a:srgbClr val="000000">
                      <a:alpha val="43137"/>
                    </a:srgbClr>
                  </a:outerShdw>
                </a:effectLst>
              </a:rPr>
              <a:t>Marco normativo para entidades de gobierno</a:t>
            </a:r>
            <a:br>
              <a:rPr lang="es-CO" sz="2400" dirty="0">
                <a:effectLst>
                  <a:outerShdw blurRad="38100" dist="38100" dir="2700000" algn="tl">
                    <a:srgbClr val="000000">
                      <a:alpha val="43137"/>
                    </a:srgbClr>
                  </a:outerShdw>
                </a:effectLst>
              </a:rPr>
            </a:br>
            <a:r>
              <a:rPr lang="es-CO" sz="2400" dirty="0">
                <a:effectLst>
                  <a:outerShdw blurRad="38100" dist="38100" dir="2700000" algn="tl">
                    <a:srgbClr val="000000">
                      <a:alpha val="43137"/>
                    </a:srgbClr>
                  </a:outerShdw>
                </a:effectLst>
              </a:rPr>
              <a:t>(Resolución 533/15)</a:t>
            </a:r>
          </a:p>
        </p:txBody>
      </p:sp>
    </p:spTree>
    <p:extLst>
      <p:ext uri="{BB962C8B-B14F-4D97-AF65-F5344CB8AC3E}">
        <p14:creationId xmlns:p14="http://schemas.microsoft.com/office/powerpoint/2010/main" val="38932718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2000"/>
                                        <p:tgtEl>
                                          <p:spTgt spid="9"/>
                                        </p:tgtEl>
                                      </p:cBhvr>
                                    </p:animEffect>
                                  </p:childTnLst>
                                </p:cTn>
                              </p:par>
                            </p:childTnLst>
                          </p:cTn>
                        </p:par>
                        <p:par>
                          <p:cTn id="8" fill="hold" nodeType="afterGroup">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800" decel="100000"/>
                                        <p:tgtEl>
                                          <p:spTgt spid="13"/>
                                        </p:tgtEl>
                                      </p:cBhvr>
                                    </p:animEffect>
                                    <p:anim calcmode="lin" valueType="num">
                                      <p:cBhvr>
                                        <p:cTn id="12" dur="800" decel="100000" fill="hold"/>
                                        <p:tgtEl>
                                          <p:spTgt spid="13"/>
                                        </p:tgtEl>
                                        <p:attrNameLst>
                                          <p:attrName>style.rotation</p:attrName>
                                        </p:attrNameLst>
                                      </p:cBhvr>
                                      <p:tavLst>
                                        <p:tav tm="0">
                                          <p:val>
                                            <p:fltVal val="-90"/>
                                          </p:val>
                                        </p:tav>
                                        <p:tav tm="100000">
                                          <p:val>
                                            <p:fltVal val="0"/>
                                          </p:val>
                                        </p:tav>
                                      </p:tavLst>
                                    </p:anim>
                                    <p:anim calcmode="lin" valueType="num">
                                      <p:cBhvr>
                                        <p:cTn id="13" dur="800" decel="100000" fill="hold"/>
                                        <p:tgtEl>
                                          <p:spTgt spid="13"/>
                                        </p:tgtEl>
                                        <p:attrNameLst>
                                          <p:attrName>ppt_x</p:attrName>
                                        </p:attrNameLst>
                                      </p:cBhvr>
                                      <p:tavLst>
                                        <p:tav tm="0">
                                          <p:val>
                                            <p:strVal val="#ppt_x+0.4"/>
                                          </p:val>
                                        </p:tav>
                                        <p:tav tm="100000">
                                          <p:val>
                                            <p:strVal val="#ppt_x-0.05"/>
                                          </p:val>
                                        </p:tav>
                                      </p:tavLst>
                                    </p:anim>
                                    <p:anim calcmode="lin" valueType="num">
                                      <p:cBhvr>
                                        <p:cTn id="14" dur="800" decel="100000" fill="hold"/>
                                        <p:tgtEl>
                                          <p:spTgt spid="13"/>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195736" y="1417340"/>
            <a:ext cx="3096344" cy="762000"/>
          </a:xfrm>
          <a:prstGeom prst="rect">
            <a:avLst/>
          </a:prstGeom>
          <a:gradFill>
            <a:gsLst>
              <a:gs pos="2000">
                <a:srgbClr val="FFCC99"/>
              </a:gs>
              <a:gs pos="48000">
                <a:srgbClr val="FFEBEB"/>
              </a:gs>
              <a:gs pos="82000">
                <a:srgbClr val="FFFBEB"/>
              </a:gs>
            </a:gsLst>
            <a:lin ang="16200000" scaled="0"/>
          </a:gra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800" b="1" kern="0" dirty="0">
                <a:solidFill>
                  <a:schemeClr val="tx2"/>
                </a:solidFill>
                <a:latin typeface="Calibri"/>
                <a:cs typeface="+mn-cs"/>
              </a:rPr>
              <a:t>PERÍODO DE PREPARACIÓN OBLIGATORIA</a:t>
            </a:r>
          </a:p>
        </p:txBody>
      </p:sp>
      <p:sp>
        <p:nvSpPr>
          <p:cNvPr id="8" name="7 Rectángulo"/>
          <p:cNvSpPr/>
          <p:nvPr/>
        </p:nvSpPr>
        <p:spPr>
          <a:xfrm>
            <a:off x="5724128" y="1417340"/>
            <a:ext cx="3024337" cy="762000"/>
          </a:xfrm>
          <a:prstGeom prst="rect">
            <a:avLst/>
          </a:prstGeom>
          <a:gradFill>
            <a:gsLst>
              <a:gs pos="2000">
                <a:schemeClr val="accent5">
                  <a:lumMod val="75000"/>
                </a:schemeClr>
              </a:gs>
              <a:gs pos="53000">
                <a:srgbClr val="FFEBEB"/>
              </a:gs>
              <a:gs pos="82000">
                <a:srgbClr val="FFF0C1"/>
              </a:gs>
            </a:gsLst>
            <a:lin ang="16200000" scaled="0"/>
          </a:gra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800" b="1" kern="0" dirty="0">
                <a:solidFill>
                  <a:schemeClr val="tx2"/>
                </a:solidFill>
                <a:latin typeface="Calibri"/>
                <a:cs typeface="+mn-cs"/>
              </a:rPr>
              <a:t>PERÍODO DE APLICACIÓN </a:t>
            </a:r>
          </a:p>
        </p:txBody>
      </p:sp>
      <p:sp>
        <p:nvSpPr>
          <p:cNvPr id="9" name="8 CuadroTexto"/>
          <p:cNvSpPr txBox="1">
            <a:spLocks noChangeArrowheads="1"/>
          </p:cNvSpPr>
          <p:nvPr/>
        </p:nvSpPr>
        <p:spPr bwMode="auto">
          <a:xfrm>
            <a:off x="611560" y="1069494"/>
            <a:ext cx="12062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t>Octubre 2015</a:t>
            </a:r>
          </a:p>
        </p:txBody>
      </p:sp>
      <p:sp>
        <p:nvSpPr>
          <p:cNvPr id="10" name="9 CuadroTexto"/>
          <p:cNvSpPr txBox="1">
            <a:spLocks noChangeArrowheads="1"/>
          </p:cNvSpPr>
          <p:nvPr/>
        </p:nvSpPr>
        <p:spPr bwMode="auto">
          <a:xfrm>
            <a:off x="2773314" y="1057300"/>
            <a:ext cx="19427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t>2015 - 2016</a:t>
            </a:r>
          </a:p>
        </p:txBody>
      </p:sp>
      <p:sp>
        <p:nvSpPr>
          <p:cNvPr id="11" name="10 CuadroTexto"/>
          <p:cNvSpPr txBox="1">
            <a:spLocks noChangeArrowheads="1"/>
          </p:cNvSpPr>
          <p:nvPr/>
        </p:nvSpPr>
        <p:spPr bwMode="auto">
          <a:xfrm>
            <a:off x="6444629" y="1057300"/>
            <a:ext cx="16557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t>2017</a:t>
            </a:r>
          </a:p>
        </p:txBody>
      </p:sp>
      <p:sp>
        <p:nvSpPr>
          <p:cNvPr id="12" name="12 Rectángulo"/>
          <p:cNvSpPr>
            <a:spLocks noChangeArrowheads="1"/>
          </p:cNvSpPr>
          <p:nvPr/>
        </p:nvSpPr>
        <p:spPr bwMode="auto">
          <a:xfrm>
            <a:off x="2051720" y="2659474"/>
            <a:ext cx="3240360"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accent2">
                <a:lumMod val="50000"/>
              </a:schemeClr>
            </a:solidFill>
            <a:prstDash val="solid"/>
            <a:headEnd/>
            <a:tailEnd/>
          </a:ln>
          <a:effectLst>
            <a:outerShdw blurRad="40000" dist="20000" dir="5400000" rotWithShape="0">
              <a:srgbClr val="000000">
                <a:alpha val="38000"/>
              </a:srgbClr>
            </a:outerShdw>
          </a:effectLst>
        </p:spPr>
        <p:txBody>
          <a:bodyPr wrap="square">
            <a:spAutoFit/>
          </a:bodyPr>
          <a:lstStyle/>
          <a:p>
            <a:pPr algn="just" eaLnBrk="1" fontAlgn="auto" hangingPunct="1">
              <a:spcBef>
                <a:spcPts val="0"/>
              </a:spcBef>
              <a:spcAft>
                <a:spcPts val="0"/>
              </a:spcAft>
              <a:defRPr/>
            </a:pPr>
            <a:r>
              <a:rPr lang="es-CO" sz="2000" b="1" kern="0" dirty="0">
                <a:latin typeface="Calibri" pitchFamily="34" charset="0"/>
              </a:rPr>
              <a:t>Actividades de preparación para aplicar el nuevo marco normativo </a:t>
            </a:r>
            <a:r>
              <a:rPr lang="es-CO" sz="2000" b="1" u="sng" kern="0" dirty="0">
                <a:latin typeface="Calibri" pitchFamily="34" charset="0"/>
              </a:rPr>
              <a:t>a partir de </a:t>
            </a:r>
            <a:r>
              <a:rPr lang="es-CO" sz="2000" b="1" kern="0" dirty="0">
                <a:latin typeface="Calibri" pitchFamily="34" charset="0"/>
              </a:rPr>
              <a:t>las NICSP (capacitación, depuración y determinación de saldos iniciales , definición de políticas contables, ajustes a los sistemas de información)</a:t>
            </a:r>
          </a:p>
        </p:txBody>
      </p:sp>
      <p:sp>
        <p:nvSpPr>
          <p:cNvPr id="13" name="19 Rectángulo"/>
          <p:cNvSpPr>
            <a:spLocks noChangeArrowheads="1"/>
          </p:cNvSpPr>
          <p:nvPr/>
        </p:nvSpPr>
        <p:spPr bwMode="auto">
          <a:xfrm>
            <a:off x="5724128" y="2785492"/>
            <a:ext cx="3024336" cy="2246769"/>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accent2">
                <a:lumMod val="75000"/>
              </a:schemeClr>
            </a:solidFill>
            <a:prstDash val="solid"/>
            <a:headEnd/>
            <a:tailEnd/>
          </a:ln>
          <a:effectLst>
            <a:outerShdw blurRad="40000" dist="20000" dir="5400000" rotWithShape="0">
              <a:srgbClr val="000000">
                <a:alpha val="38000"/>
              </a:srgbClr>
            </a:outerShdw>
          </a:effectLst>
        </p:spPr>
        <p:txBody>
          <a:bodyPr wrap="square">
            <a:spAutoFit/>
          </a:bodyPr>
          <a:lstStyle/>
          <a:p>
            <a:pPr algn="just" eaLnBrk="1" fontAlgn="auto" hangingPunct="1">
              <a:spcBef>
                <a:spcPts val="0"/>
              </a:spcBef>
              <a:spcAft>
                <a:spcPts val="0"/>
              </a:spcAft>
              <a:defRPr/>
            </a:pPr>
            <a:endParaRPr lang="es-ES" sz="2000" b="0" kern="0" dirty="0">
              <a:latin typeface="Calibri"/>
            </a:endParaRPr>
          </a:p>
          <a:p>
            <a:pPr eaLnBrk="1" fontAlgn="auto" hangingPunct="1">
              <a:spcBef>
                <a:spcPts val="0"/>
              </a:spcBef>
              <a:spcAft>
                <a:spcPts val="0"/>
              </a:spcAft>
              <a:defRPr/>
            </a:pPr>
            <a:r>
              <a:rPr lang="es-CO" sz="2000" b="1" kern="0" dirty="0">
                <a:latin typeface="Calibri"/>
              </a:rPr>
              <a:t>Enero 1: determinación de saldos iniciales </a:t>
            </a:r>
            <a:endParaRPr lang="es-ES" sz="2000" b="1" kern="0" dirty="0">
              <a:solidFill>
                <a:sysClr val="windowText" lastClr="000000"/>
              </a:solidFill>
              <a:latin typeface="Calibri"/>
            </a:endParaRPr>
          </a:p>
          <a:p>
            <a:pPr eaLnBrk="1" fontAlgn="auto" hangingPunct="1">
              <a:spcBef>
                <a:spcPts val="0"/>
              </a:spcBef>
              <a:spcAft>
                <a:spcPts val="0"/>
              </a:spcAft>
              <a:defRPr/>
            </a:pPr>
            <a:r>
              <a:rPr lang="es-ES" sz="2000" b="1" kern="0" dirty="0">
                <a:solidFill>
                  <a:sysClr val="windowText" lastClr="000000"/>
                </a:solidFill>
                <a:latin typeface="Calibri"/>
              </a:rPr>
              <a:t>Para todos los efectos, aplicación del nuevo marco normativo a partir de las NICSP</a:t>
            </a:r>
            <a:endParaRPr lang="es-CO" sz="2000" b="1" kern="0" dirty="0">
              <a:solidFill>
                <a:sysClr val="windowText" lastClr="000000"/>
              </a:solidFill>
              <a:latin typeface="Calibri"/>
            </a:endParaRPr>
          </a:p>
        </p:txBody>
      </p:sp>
      <p:sp>
        <p:nvSpPr>
          <p:cNvPr id="19" name="18 Flecha izquierda y derecha"/>
          <p:cNvSpPr/>
          <p:nvPr/>
        </p:nvSpPr>
        <p:spPr>
          <a:xfrm>
            <a:off x="5724128" y="2209428"/>
            <a:ext cx="3024336" cy="359833"/>
          </a:xfrm>
          <a:prstGeom prst="leftRightArrow">
            <a:avLst/>
          </a:prstGeom>
          <a:gradFill>
            <a:gsLst>
              <a:gs pos="0">
                <a:srgbClr val="008080"/>
              </a:gs>
              <a:gs pos="80000">
                <a:schemeClr val="accent5">
                  <a:shade val="93000"/>
                  <a:satMod val="130000"/>
                </a:schemeClr>
              </a:gs>
              <a:gs pos="100000">
                <a:schemeClr val="accent5">
                  <a:shade val="94000"/>
                  <a:satMod val="135000"/>
                </a:schemeClr>
              </a:gs>
            </a:gsLst>
          </a:gradFill>
          <a:ln>
            <a:solidFill>
              <a:srgbClr val="002060"/>
            </a:solidFill>
          </a:ln>
        </p:spPr>
        <p:style>
          <a:lnRef idx="0">
            <a:schemeClr val="accent5"/>
          </a:lnRef>
          <a:fillRef idx="3">
            <a:schemeClr val="accent5"/>
          </a:fillRef>
          <a:effectRef idx="3">
            <a:schemeClr val="accent5"/>
          </a:effectRef>
          <a:fontRef idx="minor">
            <a:schemeClr val="lt1"/>
          </a:fontRef>
        </p:style>
        <p:txBody>
          <a:bodyPr lIns="563189" tIns="42672" rIns="477845" bIns="42672" spcCol="1270" anchor="ctr"/>
          <a:lstStyle/>
          <a:p>
            <a:pPr algn="ctr" defTabSz="1422400" eaLnBrk="1" fontAlgn="auto" hangingPunct="1">
              <a:lnSpc>
                <a:spcPct val="90000"/>
              </a:lnSpc>
              <a:spcBef>
                <a:spcPts val="0"/>
              </a:spcBef>
              <a:spcAft>
                <a:spcPct val="35000"/>
              </a:spcAft>
              <a:defRPr/>
            </a:pPr>
            <a:endParaRPr lang="es-CO" sz="3200" b="0" kern="0">
              <a:solidFill>
                <a:sysClr val="window" lastClr="FFFFFF"/>
              </a:solidFill>
              <a:latin typeface="Calibri"/>
              <a:cs typeface="+mn-cs"/>
            </a:endParaRPr>
          </a:p>
        </p:txBody>
      </p:sp>
      <p:sp>
        <p:nvSpPr>
          <p:cNvPr id="20" name="1 Título"/>
          <p:cNvSpPr>
            <a:spLocks noGrp="1"/>
          </p:cNvSpPr>
          <p:nvPr>
            <p:ph type="ctrTitle"/>
          </p:nvPr>
        </p:nvSpPr>
        <p:spPr>
          <a:xfrm>
            <a:off x="293539" y="-166836"/>
            <a:ext cx="8742957" cy="1079569"/>
          </a:xfrm>
        </p:spPr>
        <p:txBody>
          <a:bodyPr/>
          <a:lstStyle/>
          <a:p>
            <a:pPr algn="ctr"/>
            <a:r>
              <a:rPr lang="es-CO" sz="1000" dirty="0">
                <a:effectLst>
                  <a:outerShdw blurRad="38100" dist="38100" dir="2700000" algn="tl">
                    <a:srgbClr val="000000">
                      <a:alpha val="43137"/>
                    </a:srgbClr>
                  </a:outerShdw>
                </a:effectLst>
              </a:rPr>
              <a:t> </a:t>
            </a:r>
            <a:r>
              <a:rPr lang="es-CO" sz="2800" dirty="0">
                <a:effectLst>
                  <a:outerShdw blurRad="38100" dist="38100" dir="2700000" algn="tl">
                    <a:srgbClr val="000000">
                      <a:alpha val="43137"/>
                    </a:srgbClr>
                  </a:outerShdw>
                </a:effectLst>
              </a:rPr>
              <a:t>   </a:t>
            </a:r>
            <a:br>
              <a:rPr lang="es-CO" sz="2800" dirty="0">
                <a:effectLst>
                  <a:outerShdw blurRad="38100" dist="38100" dir="2700000" algn="tl">
                    <a:srgbClr val="000000">
                      <a:alpha val="43137"/>
                    </a:srgbClr>
                  </a:outerShdw>
                </a:effectLst>
              </a:rPr>
            </a:br>
            <a:r>
              <a:rPr lang="es-CO" sz="2800" dirty="0">
                <a:effectLst>
                  <a:outerShdw blurRad="38100" dist="38100" dir="2700000" algn="tl">
                    <a:srgbClr val="000000">
                      <a:alpha val="43137"/>
                    </a:srgbClr>
                  </a:outerShdw>
                </a:effectLst>
              </a:rPr>
              <a:t>CRONOGRAMA PARA LAS ENTIDADES DE GOBIERNO</a:t>
            </a:r>
          </a:p>
        </p:txBody>
      </p:sp>
      <p:sp>
        <p:nvSpPr>
          <p:cNvPr id="21" name="20 Rectángulo"/>
          <p:cNvSpPr/>
          <p:nvPr/>
        </p:nvSpPr>
        <p:spPr>
          <a:xfrm rot="10800000" flipV="1">
            <a:off x="744909" y="1767384"/>
            <a:ext cx="874762" cy="3898428"/>
          </a:xfrm>
          <a:prstGeom prst="rect">
            <a:avLst/>
          </a:prstGeom>
          <a:gradFill>
            <a:gsLst>
              <a:gs pos="0">
                <a:srgbClr val="E6DCAC"/>
              </a:gs>
              <a:gs pos="57000">
                <a:srgbClr val="E6D78A"/>
              </a:gs>
              <a:gs pos="43000">
                <a:srgbClr val="C7AC4C"/>
              </a:gs>
              <a:gs pos="75000">
                <a:srgbClr val="E6D78A"/>
              </a:gs>
              <a:gs pos="90000">
                <a:srgbClr val="C7AC4C"/>
              </a:gs>
              <a:gs pos="100000">
                <a:srgbClr val="E6DCAC"/>
              </a:gs>
            </a:gsLst>
            <a:lin ang="2700000" scaled="0"/>
          </a:gradFill>
          <a:ln w="25400" cap="flat" cmpd="sng" algn="ctr">
            <a:solidFill>
              <a:schemeClr val="accent2">
                <a:lumMod val="50000"/>
              </a:schemeClr>
            </a:solidFill>
            <a:prstDash val="solid"/>
          </a:ln>
          <a:effectLst/>
        </p:spPr>
        <p:txBody>
          <a:bodyPr lIns="575940" tIns="43638" rIns="488664" bIns="43638" spcCol="1298" anchor="ctr"/>
          <a:lstStyle/>
          <a:p>
            <a:pPr algn="ctr" defTabSz="1454603" eaLnBrk="1" fontAlgn="auto" hangingPunct="1">
              <a:lnSpc>
                <a:spcPct val="90000"/>
              </a:lnSpc>
              <a:spcBef>
                <a:spcPts val="0"/>
              </a:spcBef>
              <a:spcAft>
                <a:spcPct val="35000"/>
              </a:spcAft>
              <a:defRPr/>
            </a:pPr>
            <a:r>
              <a:rPr lang="es-CO" sz="1600" b="1" kern="0" dirty="0">
                <a:solidFill>
                  <a:sysClr val="window" lastClr="FFFFFF"/>
                </a:solidFill>
                <a:effectLst>
                  <a:outerShdw blurRad="38100" dist="38100" dir="2700000" algn="tl">
                    <a:srgbClr val="000000">
                      <a:alpha val="43137"/>
                    </a:srgbClr>
                  </a:outerShdw>
                </a:effectLst>
                <a:latin typeface="Calibri"/>
                <a:cs typeface="+mn-cs"/>
              </a:rPr>
              <a:t> </a:t>
            </a:r>
            <a:r>
              <a:rPr lang="es-CO" sz="1600" b="1" kern="0" dirty="0">
                <a:effectLst>
                  <a:outerShdw blurRad="38100" dist="38100" dir="2700000" algn="tl">
                    <a:srgbClr val="000000">
                      <a:alpha val="43137"/>
                    </a:srgbClr>
                  </a:outerShdw>
                </a:effectLst>
                <a:latin typeface="Calibri"/>
                <a:cs typeface="+mn-cs"/>
              </a:rPr>
              <a:t>MARCO  </a:t>
            </a:r>
          </a:p>
          <a:p>
            <a:pPr algn="ctr" defTabSz="1454603" eaLnBrk="1" fontAlgn="auto" hangingPunct="1">
              <a:lnSpc>
                <a:spcPct val="90000"/>
              </a:lnSpc>
              <a:spcBef>
                <a:spcPts val="0"/>
              </a:spcBef>
              <a:spcAft>
                <a:spcPct val="35000"/>
              </a:spcAft>
              <a:defRPr/>
            </a:pPr>
            <a:endParaRPr lang="es-CO" sz="1600" b="1" kern="0" dirty="0">
              <a:effectLst>
                <a:outerShdw blurRad="38100" dist="38100" dir="2700000" algn="tl">
                  <a:srgbClr val="000000">
                    <a:alpha val="43137"/>
                  </a:srgbClr>
                </a:outerShdw>
              </a:effectLst>
              <a:latin typeface="Calibri"/>
              <a:cs typeface="+mn-cs"/>
            </a:endParaRPr>
          </a:p>
          <a:p>
            <a:pPr algn="ctr" defTabSz="1454603" eaLnBrk="1" fontAlgn="auto" hangingPunct="1">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NORMARIVO</a:t>
            </a:r>
          </a:p>
          <a:p>
            <a:pPr algn="ctr" defTabSz="1454603" eaLnBrk="1" fontAlgn="auto" hangingPunct="1">
              <a:lnSpc>
                <a:spcPct val="90000"/>
              </a:lnSpc>
              <a:spcBef>
                <a:spcPts val="0"/>
              </a:spcBef>
              <a:spcAft>
                <a:spcPct val="35000"/>
              </a:spcAft>
              <a:defRPr/>
            </a:pPr>
            <a:endParaRPr lang="es-CO" sz="1600" b="1" kern="0" dirty="0">
              <a:solidFill>
                <a:sysClr val="window" lastClr="FFFFFF"/>
              </a:solidFill>
              <a:effectLst>
                <a:outerShdw blurRad="38100" dist="38100" dir="2700000" algn="tl">
                  <a:srgbClr val="000000">
                    <a:alpha val="43137"/>
                  </a:srgbClr>
                </a:outerShdw>
              </a:effectLst>
              <a:latin typeface="Calibri"/>
              <a:cs typeface="+mn-cs"/>
            </a:endParaRPr>
          </a:p>
        </p:txBody>
      </p:sp>
      <p:sp>
        <p:nvSpPr>
          <p:cNvPr id="22" name="21 Flecha izquierda y derecha"/>
          <p:cNvSpPr/>
          <p:nvPr/>
        </p:nvSpPr>
        <p:spPr>
          <a:xfrm>
            <a:off x="2195736" y="2209428"/>
            <a:ext cx="3096344" cy="359833"/>
          </a:xfrm>
          <a:prstGeom prst="leftRightArrow">
            <a:avLst/>
          </a:prstGeom>
          <a:gradFill>
            <a:gsLst>
              <a:gs pos="0">
                <a:srgbClr val="FFC000"/>
              </a:gs>
              <a:gs pos="80000">
                <a:schemeClr val="accent5">
                  <a:shade val="93000"/>
                  <a:satMod val="130000"/>
                </a:schemeClr>
              </a:gs>
              <a:gs pos="100000">
                <a:schemeClr val="accent5">
                  <a:shade val="94000"/>
                  <a:satMod val="135000"/>
                </a:schemeClr>
              </a:gs>
            </a:gsLst>
          </a:gradFill>
          <a:ln>
            <a:solidFill>
              <a:srgbClr val="002060"/>
            </a:solidFill>
          </a:ln>
        </p:spPr>
        <p:style>
          <a:lnRef idx="0">
            <a:schemeClr val="accent5"/>
          </a:lnRef>
          <a:fillRef idx="3">
            <a:schemeClr val="accent5"/>
          </a:fillRef>
          <a:effectRef idx="3">
            <a:schemeClr val="accent5"/>
          </a:effectRef>
          <a:fontRef idx="minor">
            <a:schemeClr val="lt1"/>
          </a:fontRef>
        </p:style>
        <p:txBody>
          <a:bodyPr lIns="563189" tIns="42672" rIns="477845" bIns="42672" spcCol="1270" anchor="ctr"/>
          <a:lstStyle/>
          <a:p>
            <a:pPr algn="ctr" defTabSz="1422400" eaLnBrk="1" fontAlgn="auto" hangingPunct="1">
              <a:lnSpc>
                <a:spcPct val="90000"/>
              </a:lnSpc>
              <a:spcBef>
                <a:spcPts val="0"/>
              </a:spcBef>
              <a:spcAft>
                <a:spcPct val="35000"/>
              </a:spcAft>
              <a:defRPr/>
            </a:pPr>
            <a:endParaRPr lang="es-CO" sz="3200" b="0" kern="0">
              <a:solidFill>
                <a:sysClr val="window" lastClr="FFFFFF"/>
              </a:solidFill>
              <a:latin typeface="Calibri"/>
              <a:cs typeface="+mn-cs"/>
            </a:endParaRPr>
          </a:p>
        </p:txBody>
      </p:sp>
    </p:spTree>
    <p:extLst>
      <p:ext uri="{BB962C8B-B14F-4D97-AF65-F5344CB8AC3E}">
        <p14:creationId xmlns:p14="http://schemas.microsoft.com/office/powerpoint/2010/main" val="11363770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ctrTitle"/>
          </p:nvPr>
        </p:nvSpPr>
        <p:spPr bwMode="auto">
          <a:xfrm>
            <a:off x="540212" y="2137420"/>
            <a:ext cx="8280260" cy="1124686"/>
          </a:xfrm>
          <a:prstGeom prst="rect">
            <a:avLst/>
          </a:prstGeom>
        </p:spPr>
        <p:txBody>
          <a:bodyPr/>
          <a:lstStyle/>
          <a:p>
            <a:pPr algn="ctr"/>
            <a:br>
              <a:rPr lang="es-ES" sz="2500" dirty="0">
                <a:cs typeface="Times New Roman" pitchFamily="18" charset="0"/>
              </a:rPr>
            </a:br>
            <a:r>
              <a:rPr lang="es-ES" sz="2500" dirty="0">
                <a:cs typeface="Times New Roman" pitchFamily="18" charset="0"/>
              </a:rPr>
              <a:t>REGULACIÓN CONTABLE PÚBLICA EN COLOMBIA</a:t>
            </a:r>
            <a:endParaRPr lang="es-ES" sz="2500" cap="all" dirty="0">
              <a:ln w="9000" cmpd="sng">
                <a:solidFill>
                  <a:schemeClr val="accent4">
                    <a:shade val="50000"/>
                    <a:satMod val="120000"/>
                  </a:schemeClr>
                </a:solidFill>
                <a:prstDash val="solid"/>
              </a:ln>
            </a:endParaRPr>
          </a:p>
        </p:txBody>
      </p:sp>
      <p:sp>
        <p:nvSpPr>
          <p:cNvPr id="26628" name="Text Box 6"/>
          <p:cNvSpPr txBox="1">
            <a:spLocks noChangeArrowheads="1"/>
          </p:cNvSpPr>
          <p:nvPr/>
        </p:nvSpPr>
        <p:spPr bwMode="auto">
          <a:xfrm>
            <a:off x="183150" y="3724498"/>
            <a:ext cx="532859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buClr>
                <a:srgbClr val="A5B592"/>
              </a:buClr>
              <a:buSzPct val="80000"/>
              <a:buFont typeface="Wingdings 2" pitchFamily="18" charset="2"/>
              <a:buNone/>
            </a:pPr>
            <a:r>
              <a:rPr lang="es-ES" altLang="es-ES" sz="2400" b="1" dirty="0">
                <a:solidFill>
                  <a:schemeClr val="tx2"/>
                </a:solidFill>
                <a:latin typeface="Calibri" pitchFamily="34" charset="0"/>
                <a:cs typeface="Times New Roman" pitchFamily="18" charset="0"/>
              </a:rPr>
              <a:t>Pedro Luis Bohórquez Ramírez</a:t>
            </a:r>
          </a:p>
          <a:p>
            <a:pPr eaLnBrk="1" hangingPunct="1">
              <a:buClr>
                <a:srgbClr val="A5B592"/>
              </a:buClr>
              <a:buSzPct val="80000"/>
              <a:buFont typeface="Wingdings 2" pitchFamily="18" charset="2"/>
              <a:buNone/>
            </a:pPr>
            <a:r>
              <a:rPr lang="es-ES" altLang="es-ES" sz="2000" b="1" dirty="0">
                <a:solidFill>
                  <a:schemeClr val="bg2">
                    <a:lumMod val="75000"/>
                  </a:schemeClr>
                </a:solidFill>
                <a:latin typeface="Calibri" pitchFamily="34" charset="0"/>
                <a:cs typeface="Times New Roman" pitchFamily="18" charset="0"/>
              </a:rPr>
              <a:t>Contador General de la Nación</a:t>
            </a:r>
          </a:p>
        </p:txBody>
      </p:sp>
    </p:spTree>
    <p:extLst>
      <p:ext uri="{BB962C8B-B14F-4D97-AF65-F5344CB8AC3E}">
        <p14:creationId xmlns:p14="http://schemas.microsoft.com/office/powerpoint/2010/main" val="2543236571"/>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20</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466285"/>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5836977" y="986582"/>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4932041" y="3001516"/>
            <a:ext cx="3300366" cy="260539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333" b="1" kern="0" dirty="0">
                <a:solidFill>
                  <a:sysClr val="windowText" lastClr="000000"/>
                </a:solidFill>
                <a:latin typeface="Calibri"/>
              </a:rPr>
              <a:t>Enero 1: Preparación del estado de situación financiera de apertura</a:t>
            </a:r>
            <a:r>
              <a:rPr lang="es-CO" sz="2333" b="1" kern="0" dirty="0">
                <a:solidFill>
                  <a:sysClr val="windowText" lastClr="000000"/>
                </a:solidFill>
                <a:latin typeface="Calibri"/>
              </a:rPr>
              <a:t>.</a:t>
            </a:r>
          </a:p>
          <a:p>
            <a:pPr marL="380985" indent="-380985" fontAlgn="auto">
              <a:spcBef>
                <a:spcPts val="0"/>
              </a:spcBef>
              <a:spcAft>
                <a:spcPts val="0"/>
              </a:spcAft>
              <a:buAutoNum type="arabicPeriod"/>
              <a:defRPr/>
            </a:pPr>
            <a:r>
              <a:rPr lang="es-CO" sz="2333" b="1" kern="0" dirty="0">
                <a:solidFill>
                  <a:sysClr val="windowText" lastClr="000000"/>
                </a:solidFill>
                <a:latin typeface="Calibri"/>
              </a:rPr>
              <a:t>Aplicación del marco normativo</a:t>
            </a:r>
          </a:p>
          <a:p>
            <a:pPr fontAlgn="auto">
              <a:spcBef>
                <a:spcPts val="0"/>
              </a:spcBef>
              <a:spcAft>
                <a:spcPts val="0"/>
              </a:spcAft>
              <a:defRPr/>
            </a:pP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911593" y="3145532"/>
            <a:ext cx="3240360" cy="2246384"/>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333"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684442"/>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641476"/>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151620" y="-22820"/>
            <a:ext cx="7080787" cy="964238"/>
          </a:xfrm>
          <a:prstGeom prst="rect">
            <a:avLst/>
          </a:prstGeom>
        </p:spPr>
        <p:txBody>
          <a:bodyPr wrap="square">
            <a:spAutoFit/>
          </a:bodyPr>
          <a:lstStyle/>
          <a:p>
            <a:pPr algn="ctr"/>
            <a:r>
              <a:rPr lang="es-ES" sz="2833" b="1" dirty="0">
                <a:solidFill>
                  <a:schemeClr val="bg1"/>
                </a:solidFill>
              </a:rPr>
              <a:t>CRONOGRAMA PARA ENTIDADES </a:t>
            </a:r>
          </a:p>
          <a:p>
            <a:pPr algn="ctr"/>
            <a:r>
              <a:rPr lang="es-ES" sz="2833" b="1" dirty="0">
                <a:solidFill>
                  <a:schemeClr val="bg1"/>
                </a:solidFill>
              </a:rPr>
              <a:t>DE GOBIERNO</a:t>
            </a:r>
            <a:endParaRPr lang="es-CO" sz="2833" dirty="0">
              <a:solidFill>
                <a:schemeClr val="bg1"/>
              </a:solidFill>
            </a:endParaRPr>
          </a:p>
        </p:txBody>
      </p:sp>
    </p:spTree>
    <p:extLst>
      <p:ext uri="{BB962C8B-B14F-4D97-AF65-F5344CB8AC3E}">
        <p14:creationId xmlns:p14="http://schemas.microsoft.com/office/powerpoint/2010/main" val="7906718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820"/>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sz="2800" kern="0" dirty="0">
                <a:effectLst>
                  <a:outerShdw blurRad="38100" dist="38100" dir="2700000" algn="tl">
                    <a:srgbClr val="000000">
                      <a:alpha val="43137"/>
                    </a:srgbClr>
                  </a:outerShdw>
                </a:effectLst>
              </a:rPr>
              <a:t>PERSPECTIVAS DE LA REGULACIÓN CONTABLE PÚBLICA  </a:t>
            </a:r>
          </a:p>
        </p:txBody>
      </p:sp>
      <p:graphicFrame>
        <p:nvGraphicFramePr>
          <p:cNvPr id="4" name="3 Diagrama"/>
          <p:cNvGraphicFramePr/>
          <p:nvPr>
            <p:extLst>
              <p:ext uri="{D42A27DB-BD31-4B8C-83A1-F6EECF244321}">
                <p14:modId xmlns:p14="http://schemas.microsoft.com/office/powerpoint/2010/main" val="1251799012"/>
              </p:ext>
            </p:extLst>
          </p:nvPr>
        </p:nvGraphicFramePr>
        <p:xfrm>
          <a:off x="222573" y="1201316"/>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21</a:t>
            </a:fld>
            <a:endParaRPr lang="es-ES_tradnl" sz="800" dirty="0">
              <a:solidFill>
                <a:srgbClr val="008080"/>
              </a:solidFill>
              <a:latin typeface="+mn-lt"/>
            </a:endParaRPr>
          </a:p>
        </p:txBody>
      </p:sp>
    </p:spTree>
    <p:extLst>
      <p:ext uri="{BB962C8B-B14F-4D97-AF65-F5344CB8AC3E}">
        <p14:creationId xmlns:p14="http://schemas.microsoft.com/office/powerpoint/2010/main" val="126938628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7"/>
          </p:nvPr>
        </p:nvSpPr>
        <p:spPr>
          <a:xfrm>
            <a:off x="2411760" y="157427"/>
            <a:ext cx="6552728" cy="5004329"/>
          </a:xfrm>
          <a:blipFill>
            <a:blip r:embed="rId3"/>
            <a:tile tx="0" ty="0" sx="100000" sy="100000" flip="none" algn="tl"/>
          </a:blipFill>
          <a:effectLst>
            <a:outerShdw blurRad="76200" dir="13500000" sy="23000" kx="1200000" algn="br" rotWithShape="0">
              <a:prstClr val="black">
                <a:alpha val="20000"/>
              </a:prstClr>
            </a:outerShdw>
          </a:effectLst>
        </p:spPr>
        <p:style>
          <a:lnRef idx="0">
            <a:schemeClr val="accent5"/>
          </a:lnRef>
          <a:fillRef idx="3">
            <a:schemeClr val="accent5"/>
          </a:fillRef>
          <a:effectRef idx="3">
            <a:schemeClr val="accent5"/>
          </a:effectRef>
          <a:fontRef idx="minor">
            <a:schemeClr val="lt1"/>
          </a:fontRef>
        </p:style>
        <p:txBody>
          <a:bodyPr anchor="ctr"/>
          <a:lstStyle/>
          <a:p>
            <a:pPr marL="625475" indent="-571500" algn="just">
              <a:lnSpc>
                <a:spcPct val="90000"/>
              </a:lnSpc>
              <a:spcAft>
                <a:spcPct val="35000"/>
              </a:spcAft>
              <a:buSzPct val="90000"/>
              <a:buFontTx/>
              <a:buAutoNum type="arabicPeriod"/>
              <a:defRPr/>
            </a:pPr>
            <a:r>
              <a:rPr lang="es-ES" b="1" dirty="0">
                <a:solidFill>
                  <a:srgbClr val="003300"/>
                </a:solidFill>
                <a:effectLst>
                  <a:outerShdw blurRad="38100" dist="38100" dir="2700000" algn="tl">
                    <a:srgbClr val="000000">
                      <a:alpha val="43137"/>
                    </a:srgbClr>
                  </a:outerShdw>
                </a:effectLst>
                <a:latin typeface="Calibri" pitchFamily="34" charset="0"/>
              </a:rPr>
              <a:t>Ámbito de aplicación de la contabilidad pública</a:t>
            </a:r>
          </a:p>
          <a:p>
            <a:pPr marL="625475" indent="-571500" algn="just">
              <a:lnSpc>
                <a:spcPct val="90000"/>
              </a:lnSpc>
              <a:spcAft>
                <a:spcPct val="35000"/>
              </a:spcAft>
              <a:buSzPct val="90000"/>
              <a:buFontTx/>
              <a:buAutoNum type="arabicPeriod"/>
              <a:defRPr/>
            </a:pPr>
            <a:r>
              <a:rPr lang="es-ES" b="1" dirty="0">
                <a:solidFill>
                  <a:srgbClr val="003300"/>
                </a:solidFill>
                <a:effectLst>
                  <a:outerShdw blurRad="38100" dist="38100" dir="2700000" algn="tl">
                    <a:srgbClr val="000000">
                      <a:alpha val="43137"/>
                    </a:srgbClr>
                  </a:outerShdw>
                </a:effectLst>
                <a:latin typeface="Calibri" pitchFamily="34" charset="0"/>
              </a:rPr>
              <a:t>Política de regulación contable pública y nueva estructura del Régimen de Contabilidad Pública</a:t>
            </a:r>
          </a:p>
          <a:p>
            <a:pPr marL="625475" indent="-571500" algn="just">
              <a:lnSpc>
                <a:spcPct val="90000"/>
              </a:lnSpc>
              <a:spcAft>
                <a:spcPct val="35000"/>
              </a:spcAft>
              <a:buSzPct val="90000"/>
              <a:buFontTx/>
              <a:buAutoNum type="arabicPeriod"/>
              <a:defRPr/>
            </a:pPr>
            <a:r>
              <a:rPr lang="es-ES" b="1" dirty="0">
                <a:solidFill>
                  <a:srgbClr val="003300"/>
                </a:solidFill>
                <a:effectLst>
                  <a:outerShdw blurRad="38100" dist="38100" dir="2700000" algn="tl">
                    <a:srgbClr val="000000">
                      <a:alpha val="43137"/>
                    </a:srgbClr>
                  </a:outerShdw>
                </a:effectLst>
                <a:latin typeface="Calibri" pitchFamily="34" charset="0"/>
              </a:rPr>
              <a:t>Perspectivas de la regulación contable pública</a:t>
            </a:r>
          </a:p>
        </p:txBody>
      </p:sp>
      <p:sp>
        <p:nvSpPr>
          <p:cNvPr id="2" name="1 Título"/>
          <p:cNvSpPr>
            <a:spLocks noGrp="1"/>
          </p:cNvSpPr>
          <p:nvPr>
            <p:ph type="ctrTitle"/>
          </p:nvPr>
        </p:nvSpPr>
        <p:spPr>
          <a:xfrm>
            <a:off x="107504" y="2713485"/>
            <a:ext cx="1720850" cy="648072"/>
          </a:xfrm>
        </p:spPr>
        <p:txBody>
          <a:bodyPr anchor="ctr"/>
          <a:lstStyle/>
          <a:p>
            <a:r>
              <a:rPr lang="es-CO" sz="3200" u="sng" dirty="0">
                <a:effectLst>
                  <a:outerShdw blurRad="38100" dist="38100" dir="2700000" algn="tl">
                    <a:srgbClr val="000000">
                      <a:alpha val="43137"/>
                    </a:srgbClr>
                  </a:outerShdw>
                </a:effectLst>
              </a:rPr>
              <a:t>AGENDA</a:t>
            </a:r>
          </a:p>
        </p:txBody>
      </p:sp>
      <p:pic>
        <p:nvPicPr>
          <p:cNvPr id="18" name="17 Imagen"/>
          <p:cNvPicPr/>
          <p:nvPr/>
        </p:nvPicPr>
        <p:blipFill>
          <a:blip r:embed="rId4" cstate="email">
            <a:extLst>
              <a:ext uri="{28A0092B-C50C-407E-A947-70E740481C1C}">
                <a14:useLocalDpi xmlns:a14="http://schemas.microsoft.com/office/drawing/2010/main"/>
              </a:ext>
            </a:extLst>
          </a:blip>
          <a:srcRect/>
          <a:stretch>
            <a:fillRect/>
          </a:stretch>
        </p:blipFill>
        <p:spPr bwMode="auto">
          <a:xfrm>
            <a:off x="-36512" y="193204"/>
            <a:ext cx="2232248" cy="2232248"/>
          </a:xfrm>
          <a:prstGeom prst="rect">
            <a:avLst/>
          </a:prstGeom>
          <a:noFill/>
          <a:ln>
            <a:noFill/>
          </a:ln>
        </p:spPr>
      </p:pic>
    </p:spTree>
    <p:extLst>
      <p:ext uri="{BB962C8B-B14F-4D97-AF65-F5344CB8AC3E}">
        <p14:creationId xmlns:p14="http://schemas.microsoft.com/office/powerpoint/2010/main" val="319418711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endParaRPr lang="es-CO"/>
          </a:p>
        </p:txBody>
      </p:sp>
      <p:sp>
        <p:nvSpPr>
          <p:cNvPr id="4" name="Marcador de número de diapositiva 3"/>
          <p:cNvSpPr>
            <a:spLocks noGrp="1"/>
          </p:cNvSpPr>
          <p:nvPr>
            <p:ph type="sldNum" sz="quarter" idx="18"/>
          </p:nvPr>
        </p:nvSpPr>
        <p:spPr/>
        <p:txBody>
          <a:bodyPr/>
          <a:lstStyle/>
          <a:p>
            <a:pPr>
              <a:defRPr/>
            </a:pPr>
            <a:fld id="{AEB14108-B812-43B4-9694-255BBB9249A7}" type="slidenum">
              <a:rPr lang="es-ES_tradnl" smtClean="0"/>
              <a:pPr>
                <a:defRPr/>
              </a:pPr>
              <a:t>4</a:t>
            </a:fld>
            <a:endParaRPr lang="es-ES_tradnl" dirty="0"/>
          </a:p>
        </p:txBody>
      </p:sp>
      <p:pic>
        <p:nvPicPr>
          <p:cNvPr id="5" name="Imagen 4"/>
          <p:cNvPicPr>
            <a:picLocks noChangeAspect="1"/>
          </p:cNvPicPr>
          <p:nvPr/>
        </p:nvPicPr>
        <p:blipFill>
          <a:blip r:embed="rId2"/>
          <a:stretch>
            <a:fillRect/>
          </a:stretch>
        </p:blipFill>
        <p:spPr>
          <a:xfrm>
            <a:off x="-28576" y="0"/>
            <a:ext cx="9172576" cy="5715000"/>
          </a:xfrm>
          <a:prstGeom prst="rect">
            <a:avLst/>
          </a:prstGeom>
        </p:spPr>
      </p:pic>
    </p:spTree>
    <p:extLst>
      <p:ext uri="{BB962C8B-B14F-4D97-AF65-F5344CB8AC3E}">
        <p14:creationId xmlns:p14="http://schemas.microsoft.com/office/powerpoint/2010/main" val="24089450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552" y="1196752"/>
            <a:ext cx="7992887" cy="4037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a:xfrm>
            <a:off x="150218" y="-22820"/>
            <a:ext cx="8742957" cy="1079569"/>
          </a:xfrm>
        </p:spPr>
        <p:txBody>
          <a:bodyPr anchor="ctr"/>
          <a:lstStyle/>
          <a:p>
            <a:pPr algn="ctr"/>
            <a:r>
              <a:rPr lang="es-CO" dirty="0">
                <a:effectLst>
                  <a:outerShdw blurRad="38100" dist="38100" dir="2700000" algn="tl">
                    <a:srgbClr val="000000">
                      <a:alpha val="43137"/>
                    </a:srgbClr>
                  </a:outerShdw>
                </a:effectLst>
              </a:rPr>
              <a:t>Ámbito de la Contabilidad Pública</a:t>
            </a:r>
          </a:p>
        </p:txBody>
      </p:sp>
      <p:sp>
        <p:nvSpPr>
          <p:cNvPr id="6"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8"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9"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5</a:t>
            </a:fld>
            <a:endParaRPr lang="es-ES_tradnl" sz="800" dirty="0">
              <a:solidFill>
                <a:srgbClr val="008080"/>
              </a:solidFill>
              <a:latin typeface="+mn-lt"/>
            </a:endParaRPr>
          </a:p>
        </p:txBody>
      </p:sp>
      <p:sp>
        <p:nvSpPr>
          <p:cNvPr id="3" name="2 Rectángulo"/>
          <p:cNvSpPr/>
          <p:nvPr/>
        </p:nvSpPr>
        <p:spPr bwMode="auto">
          <a:xfrm flipV="1">
            <a:off x="612000" y="5076000"/>
            <a:ext cx="738336" cy="108000"/>
          </a:xfrm>
          <a:prstGeom prst="rect">
            <a:avLst/>
          </a:prstGeom>
          <a:ln>
            <a:solidFill>
              <a:schemeClr val="bg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a:ln>
                <a:noFill/>
              </a:ln>
              <a:solidFill>
                <a:schemeClr val="tx1"/>
              </a:solidFill>
              <a:effectLst/>
              <a:latin typeface="Times New Roman" pitchFamily="18" charset="0"/>
            </a:endParaRPr>
          </a:p>
        </p:txBody>
      </p:sp>
    </p:spTree>
  </p:cSld>
  <p:clrMapOvr>
    <a:masterClrMapping/>
  </p:clrMapOvr>
  <p:transition spd="slow">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6</a:t>
            </a:fld>
            <a:endParaRPr lang="es-ES_tradnl" dirty="0"/>
          </a:p>
        </p:txBody>
      </p:sp>
      <p:pic>
        <p:nvPicPr>
          <p:cNvPr id="15"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51853" y="3217540"/>
            <a:ext cx="2549860" cy="1080120"/>
          </a:xfrm>
          <a:prstGeom prst="rect">
            <a:avLst/>
          </a:prstGeom>
        </p:spPr>
      </p:pic>
      <p:pic>
        <p:nvPicPr>
          <p:cNvPr id="16"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 y="3227291"/>
            <a:ext cx="2489853" cy="960107"/>
          </a:xfrm>
          <a:prstGeom prst="rect">
            <a:avLst/>
          </a:prstGeom>
        </p:spPr>
      </p:pic>
      <p:pic>
        <p:nvPicPr>
          <p:cNvPr id="17"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01714" y="3227291"/>
            <a:ext cx="2580286" cy="1070369"/>
          </a:xfrm>
          <a:prstGeom prst="rect">
            <a:avLst/>
          </a:prstGeom>
        </p:spPr>
      </p:pic>
      <p:sp>
        <p:nvSpPr>
          <p:cNvPr id="19" name="18 CuadroTexto"/>
          <p:cNvSpPr txBox="1"/>
          <p:nvPr/>
        </p:nvSpPr>
        <p:spPr>
          <a:xfrm>
            <a:off x="738695" y="-322853"/>
            <a:ext cx="7619998" cy="1118127"/>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333" b="1" dirty="0">
                <a:solidFill>
                  <a:schemeClr val="bg1"/>
                </a:solidFill>
                <a:latin typeface="+mn-lt"/>
              </a:rPr>
              <a:t>G E S T I </a:t>
            </a:r>
            <a:r>
              <a:rPr lang="es-CO" sz="3333" b="1" dirty="0" err="1">
                <a:solidFill>
                  <a:schemeClr val="bg1"/>
                </a:solidFill>
                <a:latin typeface="+mn-lt"/>
              </a:rPr>
              <a:t>Ó</a:t>
            </a:r>
            <a:r>
              <a:rPr lang="es-CO" sz="3333" b="1" dirty="0">
                <a:solidFill>
                  <a:schemeClr val="bg1"/>
                </a:solidFill>
                <a:latin typeface="+mn-lt"/>
              </a:rPr>
              <a:t> N    E S T A T A L</a:t>
            </a:r>
          </a:p>
        </p:txBody>
      </p:sp>
      <p:sp>
        <p:nvSpPr>
          <p:cNvPr id="20" name="Rectángulo 6"/>
          <p:cNvSpPr/>
          <p:nvPr/>
        </p:nvSpPr>
        <p:spPr>
          <a:xfrm>
            <a:off x="911594" y="2377446"/>
            <a:ext cx="7274144" cy="789838"/>
          </a:xfrm>
          <a:prstGeom prst="rect">
            <a:avLst/>
          </a:prstGeom>
          <a:solidFill>
            <a:schemeClr val="accent3"/>
          </a:solidFill>
          <a:ln>
            <a:solidFill>
              <a:schemeClr val="tx1"/>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rPr>
              <a:t>UN GRAN QUEHACER PARA UN </a:t>
            </a:r>
          </a:p>
          <a:p>
            <a:pPr algn="ctr"/>
            <a:r>
              <a:rPr lang="es-CO" sz="2667" b="1" dirty="0">
                <a:solidFill>
                  <a:schemeClr val="tx1"/>
                </a:solidFill>
              </a:rPr>
              <a:t>PAÍS DE MUCHA PROSPERIDAD </a:t>
            </a:r>
          </a:p>
        </p:txBody>
      </p:sp>
      <p:sp>
        <p:nvSpPr>
          <p:cNvPr id="21" name="Rectángulo 7"/>
          <p:cNvSpPr/>
          <p:nvPr/>
        </p:nvSpPr>
        <p:spPr>
          <a:xfrm>
            <a:off x="762000" y="1117308"/>
            <a:ext cx="7596693" cy="780086"/>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latin typeface="Calibri" panose="020F0502020204030204" pitchFamily="34" charset="0"/>
                <a:cs typeface="Calibri" panose="020F0502020204030204" pitchFamily="34" charset="0"/>
              </a:rPr>
              <a:t>GENERADORA DE VALOR PARA UN PAÍS </a:t>
            </a:r>
          </a:p>
          <a:p>
            <a:pPr algn="ctr"/>
            <a:r>
              <a:rPr lang="es-CO" sz="2667"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51987" y="2017407"/>
            <a:ext cx="403860" cy="309784"/>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4" name="3 Rectángulo"/>
          <p:cNvSpPr/>
          <p:nvPr/>
        </p:nvSpPr>
        <p:spPr>
          <a:xfrm>
            <a:off x="866511" y="4177647"/>
            <a:ext cx="7425903" cy="1259127"/>
          </a:xfrm>
          <a:prstGeom prst="rect">
            <a:avLst/>
          </a:prstGeom>
        </p:spPr>
        <p:txBody>
          <a:bodyPr wrap="square">
            <a:spAutoFit/>
          </a:bodyPr>
          <a:lstStyle/>
          <a:p>
            <a:pPr>
              <a:spcBef>
                <a:spcPct val="0"/>
              </a:spcBef>
              <a:spcAft>
                <a:spcPct val="25000"/>
              </a:spcAft>
            </a:pPr>
            <a:r>
              <a:rPr lang="en-GB" altLang="es-CO" sz="2333" b="1" dirty="0"/>
              <a:t>Contabilidad para el </a:t>
            </a:r>
            <a:r>
              <a:rPr lang="en-GB" altLang="es-CO" sz="2333" b="1" u="sng" dirty="0" err="1"/>
              <a:t>Buen</a:t>
            </a:r>
            <a:r>
              <a:rPr lang="en-GB" altLang="es-CO" sz="2333" b="1" u="sng" dirty="0"/>
              <a:t> </a:t>
            </a:r>
            <a:r>
              <a:rPr lang="en-GB" altLang="es-CO" sz="2333" b="1" u="sng" dirty="0" err="1"/>
              <a:t>Gobierno</a:t>
            </a:r>
            <a:r>
              <a:rPr lang="en-GB" altLang="es-CO" sz="2333" b="1" dirty="0"/>
              <a:t> de las </a:t>
            </a:r>
            <a:r>
              <a:rPr lang="en-GB" altLang="es-CO" sz="2333" b="1" dirty="0" err="1"/>
              <a:t>organizaciones</a:t>
            </a:r>
            <a:endParaRPr lang="en-GB" altLang="es-CO" sz="2333" b="1" dirty="0"/>
          </a:p>
          <a:p>
            <a:pPr>
              <a:spcBef>
                <a:spcPct val="0"/>
              </a:spcBef>
              <a:spcAft>
                <a:spcPct val="25000"/>
              </a:spcAft>
            </a:pPr>
            <a:r>
              <a:rPr lang="en-GB" altLang="es-CO" sz="2333" b="1" dirty="0" err="1"/>
              <a:t>Adecuación</a:t>
            </a:r>
            <a:r>
              <a:rPr lang="en-GB" altLang="es-CO" sz="2333" b="1" dirty="0"/>
              <a:t> de la Contabilidad Pública a un </a:t>
            </a:r>
            <a:r>
              <a:rPr lang="en-GB" altLang="es-CO" sz="2333" b="1" u="sng" dirty="0"/>
              <a:t>nuevo </a:t>
            </a:r>
            <a:r>
              <a:rPr lang="en-GB" altLang="es-CO" sz="2333" b="1" u="sng" dirty="0" err="1"/>
              <a:t>concepto</a:t>
            </a:r>
            <a:r>
              <a:rPr lang="en-GB" altLang="es-CO" sz="2333" b="1" u="sng" dirty="0"/>
              <a:t> de </a:t>
            </a:r>
            <a:r>
              <a:rPr lang="en-GB" altLang="es-CO" sz="2333" b="1" u="sng" dirty="0" err="1"/>
              <a:t>Rendición</a:t>
            </a:r>
            <a:r>
              <a:rPr lang="en-GB" altLang="es-CO" sz="2333" b="1" u="sng" dirty="0"/>
              <a:t> de </a:t>
            </a:r>
            <a:r>
              <a:rPr lang="en-GB" altLang="es-CO" sz="2333" b="1" u="sng" dirty="0" err="1"/>
              <a:t>Cuentas</a:t>
            </a:r>
            <a:r>
              <a:rPr lang="en-GB" altLang="es-CO" sz="2333" b="1" u="sng" dirty="0"/>
              <a:t> </a:t>
            </a:r>
            <a:r>
              <a:rPr lang="en-GB" altLang="es-CO" sz="2333" b="1" dirty="0"/>
              <a:t>(“Accountability”)</a:t>
            </a:r>
          </a:p>
        </p:txBody>
      </p:sp>
    </p:spTree>
    <p:extLst>
      <p:ext uri="{BB962C8B-B14F-4D97-AF65-F5344CB8AC3E}">
        <p14:creationId xmlns:p14="http://schemas.microsoft.com/office/powerpoint/2010/main" val="17535116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animBg="1"/>
      <p:bldP spid="21"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8"/>
          </p:nvPr>
        </p:nvSpPr>
        <p:spPr/>
        <p:txBody>
          <a:bodyPr/>
          <a:lstStyle/>
          <a:p>
            <a:pPr>
              <a:defRPr/>
            </a:pPr>
            <a:fld id="{AEB14108-B812-43B4-9694-255BBB9249A7}" type="slidenum">
              <a:rPr lang="es-ES_tradnl" smtClean="0"/>
              <a:pPr>
                <a:defRPr/>
              </a:pPr>
              <a:t>7</a:t>
            </a:fld>
            <a:endParaRPr lang="es-ES_tradnl" dirty="0"/>
          </a:p>
        </p:txBody>
      </p:sp>
      <p:pic>
        <p:nvPicPr>
          <p:cNvPr id="5" name="Imagen 4"/>
          <p:cNvPicPr>
            <a:picLocks noChangeAspect="1"/>
          </p:cNvPicPr>
          <p:nvPr/>
        </p:nvPicPr>
        <p:blipFill>
          <a:blip r:embed="rId2"/>
          <a:stretch>
            <a:fillRect/>
          </a:stretch>
        </p:blipFill>
        <p:spPr>
          <a:xfrm>
            <a:off x="0" y="193204"/>
            <a:ext cx="9252520" cy="5464646"/>
          </a:xfrm>
          <a:prstGeom prst="rect">
            <a:avLst/>
          </a:prstGeom>
        </p:spPr>
      </p:pic>
    </p:spTree>
    <p:extLst>
      <p:ext uri="{BB962C8B-B14F-4D97-AF65-F5344CB8AC3E}">
        <p14:creationId xmlns:p14="http://schemas.microsoft.com/office/powerpoint/2010/main" val="41217435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8"/>
          </p:nvPr>
        </p:nvSpPr>
        <p:spPr/>
        <p:txBody>
          <a:bodyPr/>
          <a:lstStyle/>
          <a:p>
            <a:pPr>
              <a:defRPr/>
            </a:pPr>
            <a:fld id="{AEB14108-B812-43B4-9694-255BBB9249A7}" type="slidenum">
              <a:rPr lang="es-ES_tradnl" smtClean="0"/>
              <a:pPr>
                <a:defRPr/>
              </a:pPr>
              <a:t>8</a:t>
            </a:fld>
            <a:endParaRPr lang="es-ES_tradnl" dirty="0"/>
          </a:p>
        </p:txBody>
      </p:sp>
      <p:pic>
        <p:nvPicPr>
          <p:cNvPr id="5" name="Imagen 4"/>
          <p:cNvPicPr>
            <a:picLocks noChangeAspect="1"/>
          </p:cNvPicPr>
          <p:nvPr/>
        </p:nvPicPr>
        <p:blipFill>
          <a:blip r:embed="rId2"/>
          <a:stretch>
            <a:fillRect/>
          </a:stretch>
        </p:blipFill>
        <p:spPr>
          <a:xfrm>
            <a:off x="1892469" y="193204"/>
            <a:ext cx="7216035" cy="5464646"/>
          </a:xfrm>
          <a:prstGeom prst="rect">
            <a:avLst/>
          </a:prstGeom>
        </p:spPr>
      </p:pic>
      <p:sp>
        <p:nvSpPr>
          <p:cNvPr id="6" name="CuadroTexto 5"/>
          <p:cNvSpPr txBox="1"/>
          <p:nvPr/>
        </p:nvSpPr>
        <p:spPr>
          <a:xfrm>
            <a:off x="-108520" y="2785492"/>
            <a:ext cx="2097049" cy="553998"/>
          </a:xfrm>
          <a:prstGeom prst="rect">
            <a:avLst/>
          </a:prstGeom>
          <a:noFill/>
        </p:spPr>
        <p:txBody>
          <a:bodyPr wrap="none" rtlCol="0">
            <a:spAutoFit/>
          </a:bodyPr>
          <a:lstStyle/>
          <a:p>
            <a:r>
              <a:rPr lang="es-CO" sz="3000" dirty="0"/>
              <a:t> NIIF   NICSP</a:t>
            </a:r>
          </a:p>
        </p:txBody>
      </p:sp>
    </p:spTree>
    <p:extLst>
      <p:ext uri="{BB962C8B-B14F-4D97-AF65-F5344CB8AC3E}">
        <p14:creationId xmlns:p14="http://schemas.microsoft.com/office/powerpoint/2010/main" val="314244065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887181" y="-22820"/>
            <a:ext cx="7404861" cy="1020113"/>
          </a:xfrm>
        </p:spPr>
        <p:txBody>
          <a:bodyPr/>
          <a:lstStyle/>
          <a:p>
            <a:pPr algn="ctr"/>
            <a:r>
              <a:rPr lang="es-ES" sz="3333" dirty="0">
                <a:effectLst>
                  <a:outerShdw blurRad="38100" dist="38100" dir="2700000" algn="tl">
                    <a:srgbClr val="000000"/>
                  </a:outerShdw>
                </a:effectLst>
                <a:latin typeface="Calibri" pitchFamily="34" charset="0"/>
                <a:cs typeface="Arial" charset="0"/>
              </a:rPr>
              <a:t>MODELOS DE CONTABILIDAD</a:t>
            </a:r>
            <a:br>
              <a:rPr lang="es-ES" sz="3333" dirty="0">
                <a:effectLst>
                  <a:outerShdw blurRad="38100" dist="38100" dir="2700000" algn="tl">
                    <a:srgbClr val="000000"/>
                  </a:outerShdw>
                </a:effectLst>
                <a:latin typeface="Calibri" pitchFamily="34" charset="0"/>
                <a:cs typeface="Arial" charset="0"/>
              </a:rPr>
            </a:br>
            <a:r>
              <a:rPr lang="es-ES" sz="3333" dirty="0">
                <a:effectLst>
                  <a:outerShdw blurRad="38100" dist="38100" dir="2700000" algn="tl">
                    <a:srgbClr val="000000"/>
                  </a:outerShdw>
                </a:effectLst>
                <a:latin typeface="Calibri" pitchFamily="34" charset="0"/>
                <a:cs typeface="Arial" charset="0"/>
              </a:rPr>
              <a:t> - CONVERGENCIA -</a:t>
            </a:r>
            <a:br>
              <a:rPr lang="es-ES" sz="3333" dirty="0">
                <a:effectLst>
                  <a:outerShdw blurRad="38100" dist="38100" dir="2700000" algn="tl">
                    <a:srgbClr val="000000"/>
                  </a:outerShdw>
                </a:effectLst>
                <a:latin typeface="Calibri" pitchFamily="34" charset="0"/>
                <a:cs typeface="Arial" charset="0"/>
              </a:rPr>
            </a:br>
            <a:endParaRPr lang="es-CO" sz="3333" dirty="0"/>
          </a:p>
        </p:txBody>
      </p:sp>
      <p:sp>
        <p:nvSpPr>
          <p:cNvPr id="4" name="3 Marcador de número de diapositiva"/>
          <p:cNvSpPr>
            <a:spLocks noGrp="1"/>
          </p:cNvSpPr>
          <p:nvPr>
            <p:ph type="sldNum" sz="quarter" idx="15"/>
          </p:nvPr>
        </p:nvSpPr>
        <p:spPr/>
        <p:txBody>
          <a:bodyPr/>
          <a:lstStyle/>
          <a:p>
            <a:pPr>
              <a:defRPr/>
            </a:pPr>
            <a:fld id="{BD78BF63-D6E5-49D8-99EB-4D36175B83F1}" type="slidenum">
              <a:rPr lang="es-ES_tradnl" smtClean="0"/>
              <a:pPr>
                <a:defRPr/>
              </a:pPr>
              <a:t>9</a:t>
            </a:fld>
            <a:endParaRPr lang="es-ES_tradnl" dirty="0"/>
          </a:p>
        </p:txBody>
      </p:sp>
      <p:graphicFrame>
        <p:nvGraphicFramePr>
          <p:cNvPr id="18" name="17 Marcador de SmartArt"/>
          <p:cNvGraphicFramePr>
            <a:graphicFrameLocks noGrp="1"/>
          </p:cNvGraphicFramePr>
          <p:nvPr>
            <p:ph type="dgm" sz="quarter" idx="13"/>
            <p:extLst>
              <p:ext uri="{D42A27DB-BD31-4B8C-83A1-F6EECF244321}">
                <p14:modId xmlns:p14="http://schemas.microsoft.com/office/powerpoint/2010/main" val="3496479103"/>
              </p:ext>
            </p:extLst>
          </p:nvPr>
        </p:nvGraphicFramePr>
        <p:xfrm>
          <a:off x="791581" y="1068150"/>
          <a:ext cx="7528449" cy="4540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791580" y="2781426"/>
            <a:ext cx="1920213" cy="784830"/>
          </a:xfrm>
          <a:prstGeom prst="rect">
            <a:avLst/>
          </a:prstGeom>
          <a:noFill/>
        </p:spPr>
        <p:txBody>
          <a:bodyPr wrap="square" rtlCol="0">
            <a:spAutoFit/>
          </a:bodyPr>
          <a:lstStyle/>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500" dirty="0">
              <a:solidFill>
                <a:schemeClr val="accent6">
                  <a:lumMod val="75000"/>
                </a:schemeClr>
              </a:solidFill>
            </a:endParaRPr>
          </a:p>
        </p:txBody>
      </p:sp>
      <p:sp>
        <p:nvSpPr>
          <p:cNvPr id="20" name="_s1030"/>
          <p:cNvSpPr>
            <a:spLocks noChangeArrowheads="1"/>
          </p:cNvSpPr>
          <p:nvPr/>
        </p:nvSpPr>
        <p:spPr bwMode="auto">
          <a:xfrm>
            <a:off x="6972958" y="1218627"/>
            <a:ext cx="1319084" cy="109881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213702" y="2676440"/>
            <a:ext cx="1078711" cy="108116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002644" y="4357668"/>
            <a:ext cx="1289398" cy="8400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 533 / 15</a:t>
            </a:r>
          </a:p>
        </p:txBody>
      </p:sp>
      <p:cxnSp>
        <p:nvCxnSpPr>
          <p:cNvPr id="23" name="Conector recto 3"/>
          <p:cNvCxnSpPr/>
          <p:nvPr/>
        </p:nvCxnSpPr>
        <p:spPr>
          <a:xfrm>
            <a:off x="6776310" y="1777380"/>
            <a:ext cx="191513"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6912260" y="3217540"/>
            <a:ext cx="30144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a:off x="6776310" y="4717707"/>
            <a:ext cx="21183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735627" y="3338274"/>
            <a:ext cx="480053"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2312872" y="1777381"/>
            <a:ext cx="938982" cy="82268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531773" y="4057634"/>
            <a:ext cx="720080" cy="660073"/>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048943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theme/theme1.xml><?xml version="1.0" encoding="utf-8"?>
<a:theme xmlns:a="http://schemas.openxmlformats.org/drawingml/2006/main" name="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Capacitaciones CGN</Template>
  <TotalTime>793</TotalTime>
  <Words>2282</Words>
  <Application>Microsoft Office PowerPoint</Application>
  <PresentationFormat>Presentación en pantalla (16:10)</PresentationFormat>
  <Paragraphs>226</Paragraphs>
  <Slides>22</Slides>
  <Notes>11</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22</vt:i4>
      </vt:variant>
    </vt:vector>
  </HeadingPairs>
  <TitlesOfParts>
    <vt:vector size="33" baseType="lpstr">
      <vt:lpstr>Arial</vt:lpstr>
      <vt:lpstr>Arial Narrow</vt:lpstr>
      <vt:lpstr>Calibri</vt:lpstr>
      <vt:lpstr>Calibri Light</vt:lpstr>
      <vt:lpstr>Calibri,Bold</vt:lpstr>
      <vt:lpstr>Calibri,BoldItalic</vt:lpstr>
      <vt:lpstr>Century Gothic</vt:lpstr>
      <vt:lpstr>Sylfaen</vt:lpstr>
      <vt:lpstr>Times New Roman</vt:lpstr>
      <vt:lpstr>Wingdings 2</vt:lpstr>
      <vt:lpstr>Plantilla Capacitaciones CGN</vt:lpstr>
      <vt:lpstr>Presentación de PowerPoint</vt:lpstr>
      <vt:lpstr> REGULACIÓN CONTABLE PÚBLICA EN COLOMBIA</vt:lpstr>
      <vt:lpstr>AGENDA</vt:lpstr>
      <vt:lpstr>Presentación de PowerPoint</vt:lpstr>
      <vt:lpstr>Ámbito de la Contabilidad Pública</vt:lpstr>
      <vt:lpstr>Presentación de PowerPoint</vt:lpstr>
      <vt:lpstr>Presentación de PowerPoint</vt:lpstr>
      <vt:lpstr>Presentación de PowerPoint</vt:lpstr>
      <vt:lpstr>MODELOS DE CONTABILIDAD  - CONVERGENCIA - </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Marco normativo para entidades de gobierno (Resolución 533/15)</vt:lpstr>
      <vt:lpstr>     CRONOGRAMA PARA LAS ENTIDADES DE GOBIERNO</vt:lpstr>
      <vt:lpstr>Presentación de PowerPoint</vt:lpstr>
      <vt:lpstr> </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Yenny Claros González</dc:creator>
  <cp:keywords>Plantillas, Presentaciones, PowerPoint, Imágen Institucional</cp:keywords>
  <dc:description>Actualizada con Logo 15 años Calidad Agosto 2011</dc:description>
  <cp:lastModifiedBy>Carlos Estrada</cp:lastModifiedBy>
  <cp:revision>85</cp:revision>
  <dcterms:created xsi:type="dcterms:W3CDTF">2015-07-24T15:00:34Z</dcterms:created>
  <dcterms:modified xsi:type="dcterms:W3CDTF">2021-05-27T16:08:16Z</dcterms:modified>
</cp:coreProperties>
</file>