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24"/>
  </p:notesMasterIdLst>
  <p:handoutMasterIdLst>
    <p:handoutMasterId r:id="rId25"/>
  </p:handoutMasterIdLst>
  <p:sldIdLst>
    <p:sldId id="327" r:id="rId2"/>
    <p:sldId id="373" r:id="rId3"/>
    <p:sldId id="374" r:id="rId4"/>
    <p:sldId id="421" r:id="rId5"/>
    <p:sldId id="369" r:id="rId6"/>
    <p:sldId id="424" r:id="rId7"/>
    <p:sldId id="423" r:id="rId8"/>
    <p:sldId id="425" r:id="rId9"/>
    <p:sldId id="428" r:id="rId10"/>
    <p:sldId id="389" r:id="rId11"/>
    <p:sldId id="422" r:id="rId12"/>
    <p:sldId id="430" r:id="rId13"/>
    <p:sldId id="431" r:id="rId14"/>
    <p:sldId id="432" r:id="rId15"/>
    <p:sldId id="433" r:id="rId16"/>
    <p:sldId id="434" r:id="rId17"/>
    <p:sldId id="390" r:id="rId18"/>
    <p:sldId id="419" r:id="rId19"/>
    <p:sldId id="410" r:id="rId20"/>
    <p:sldId id="436" r:id="rId21"/>
    <p:sldId id="420" r:id="rId22"/>
    <p:sldId id="370" r:id="rId23"/>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373"/>
            <p14:sldId id="374"/>
            <p14:sldId id="421"/>
            <p14:sldId id="369"/>
            <p14:sldId id="424"/>
            <p14:sldId id="423"/>
            <p14:sldId id="425"/>
            <p14:sldId id="428"/>
            <p14:sldId id="389"/>
            <p14:sldId id="422"/>
            <p14:sldId id="430"/>
            <p14:sldId id="431"/>
            <p14:sldId id="432"/>
            <p14:sldId id="433"/>
            <p14:sldId id="434"/>
            <p14:sldId id="390"/>
            <p14:sldId id="419"/>
            <p14:sldId id="410"/>
            <p14:sldId id="436"/>
            <p14:sldId id="420"/>
            <p14:sldId id="370"/>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BEB"/>
    <a:srgbClr val="FFF0C1"/>
    <a:srgbClr val="FFCC99"/>
    <a:srgbClr val="FFEBEB"/>
    <a:srgbClr val="008080"/>
    <a:srgbClr val="CCFFCC"/>
    <a:srgbClr val="CDFFFF"/>
    <a:srgbClr val="00918E"/>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89" autoAdjust="0"/>
    <p:restoredTop sz="88266" autoAdjust="0"/>
  </p:normalViewPr>
  <p:slideViewPr>
    <p:cSldViewPr snapToObjects="1">
      <p:cViewPr varScale="1">
        <p:scale>
          <a:sx n="76" d="100"/>
          <a:sy n="76" d="100"/>
        </p:scale>
        <p:origin x="1614"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29.jpeg"/></Relationships>
</file>

<file path=ppt/diagrams/_rels/data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dgm:spPr>
      <dgm:t>
        <a:bodyPr/>
        <a:lstStyle/>
        <a:p>
          <a:r>
            <a:rPr lang="es-CO" sz="2800" b="1" dirty="0"/>
            <a:t>Metas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4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824208"/>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201637"/>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671">
          <a:off x="1686950" y="1507996"/>
          <a:ext cx="1560277" cy="52207"/>
        </a:xfrm>
        <a:custGeom>
          <a:avLst/>
          <a:gdLst/>
          <a:ahLst/>
          <a:cxnLst/>
          <a:rect l="0" t="0" r="0" b="0"/>
          <a:pathLst>
            <a:path>
              <a:moveTo>
                <a:pt x="0" y="26103"/>
              </a:moveTo>
              <a:lnTo>
                <a:pt x="1560277"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79528"/>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0"/>
          <a:ext cx="3542071" cy="1310126"/>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2959602" y="191864"/>
        <a:ext cx="2504623" cy="926398"/>
      </dsp:txXfrm>
    </dsp:sp>
    <dsp:sp modelId="{4CBEE7F2-FA8F-455D-899D-D2E2389A34C1}">
      <dsp:nvSpPr>
        <dsp:cNvPr id="0" name=""/>
        <dsp:cNvSpPr/>
      </dsp:nvSpPr>
      <dsp:spPr>
        <a:xfrm>
          <a:off x="2428529" y="1439596"/>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2971766" y="1645803"/>
        <a:ext cx="2622979" cy="995657"/>
      </dsp:txXfrm>
    </dsp:sp>
    <dsp:sp modelId="{E43465F4-A339-482C-87DC-E675E3944F47}">
      <dsp:nvSpPr>
        <dsp:cNvPr id="0" name=""/>
        <dsp:cNvSpPr/>
      </dsp:nvSpPr>
      <dsp:spPr>
        <a:xfrm>
          <a:off x="2436348" y="2949792"/>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2960763" y="3141656"/>
        <a:ext cx="2532099" cy="926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Metas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CO" sz="14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21</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22</a:t>
            </a:fld>
            <a:endParaRPr lang="es-ES" altLang="es-ES"/>
          </a:p>
        </p:txBody>
      </p:sp>
    </p:spTree>
    <p:extLst>
      <p:ext uri="{BB962C8B-B14F-4D97-AF65-F5344CB8AC3E}">
        <p14:creationId xmlns:p14="http://schemas.microsoft.com/office/powerpoint/2010/main" val="19545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2</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a:t>Para versiones Windows 2007 hasta versión 2010 </a:t>
            </a:r>
            <a:r>
              <a:rPr altLang="es-ES"/>
              <a:t>- Plantillas para material institucional o a entes externos, en el año 2012</a:t>
            </a:r>
          </a:p>
          <a:p>
            <a:pPr eaLnBrk="1" hangingPunct="1">
              <a:spcBef>
                <a:spcPct val="0"/>
              </a:spcBef>
            </a:pPr>
            <a:endParaRPr altLang="es-ES"/>
          </a:p>
          <a:p>
            <a:pPr eaLnBrk="1" hangingPunct="1">
              <a:spcBef>
                <a:spcPct val="0"/>
              </a:spcBef>
            </a:pPr>
            <a:r>
              <a:rPr altLang="es-ES" b="1"/>
              <a:t>Secciones</a:t>
            </a:r>
            <a:endParaRPr altLang="es-ES"/>
          </a:p>
          <a:p>
            <a:pPr eaLnBrk="1" hangingPunct="1">
              <a:spcBef>
                <a:spcPct val="0"/>
              </a:spcBef>
            </a:pPr>
            <a:r>
              <a:rPr altLang="es-ES"/>
              <a:t>Para agregar secciones, haga clic con el botón secundario del mouse en una diapositiva. Las secciones pueden ayudarle a </a:t>
            </a:r>
            <a:r>
              <a:rPr altLang="es-ES" u="sng"/>
              <a:t>organizar las diapositivas o a facilitar la colaboración entre varios participantes o autores</a:t>
            </a:r>
            <a:r>
              <a:rPr altLang="es-ES"/>
              <a:t>.</a:t>
            </a:r>
          </a:p>
          <a:p>
            <a:pPr eaLnBrk="1" hangingPunct="1">
              <a:spcBef>
                <a:spcPct val="0"/>
              </a:spcBef>
            </a:pPr>
            <a:endParaRPr altLang="es-ES" b="1"/>
          </a:p>
          <a:p>
            <a:pPr eaLnBrk="1" hangingPunct="1">
              <a:spcBef>
                <a:spcPct val="0"/>
              </a:spcBef>
            </a:pPr>
            <a:r>
              <a:rPr altLang="es-ES" b="1"/>
              <a:t>Nuevas diapositivas</a:t>
            </a:r>
          </a:p>
          <a:p>
            <a:pPr eaLnBrk="1" hangingPunct="1">
              <a:spcBef>
                <a:spcPct val="0"/>
              </a:spcBef>
            </a:pPr>
            <a:r>
              <a:rPr altLang="es-ES"/>
              <a:t>Para agregar una nueva diapositiva, ubíquese en donde se necesite agregar, clic derecho y elija </a:t>
            </a:r>
            <a:r>
              <a:rPr altLang="es-ES" u="sng"/>
              <a:t>nueva diapositiva </a:t>
            </a:r>
            <a:r>
              <a:rPr altLang="es-ES"/>
              <a:t>y sobre ésta nueva clic derecho y selección </a:t>
            </a:r>
            <a:r>
              <a:rPr altLang="es-ES" u="sng"/>
              <a:t>diseño</a:t>
            </a:r>
            <a:r>
              <a:rPr altLang="es-ES"/>
              <a:t> y modifique el diseño de la diapositiva dependiendo de la necesidad (texto – imágenes – multimedia – SmartArt- gráficos  - tablas)</a:t>
            </a:r>
            <a:endParaRPr altLang="es-ES" b="1"/>
          </a:p>
          <a:p>
            <a:pPr eaLnBrk="1" hangingPunct="1">
              <a:spcBef>
                <a:spcPct val="0"/>
              </a:spcBef>
            </a:pPr>
            <a:endParaRPr altLang="es-ES" b="1"/>
          </a:p>
          <a:p>
            <a:pPr eaLnBrk="1" hangingPunct="1">
              <a:spcBef>
                <a:spcPct val="0"/>
              </a:spcBef>
            </a:pPr>
            <a:r>
              <a:rPr altLang="es-ES" b="1"/>
              <a:t>Notas</a:t>
            </a:r>
          </a:p>
          <a:p>
            <a:pPr eaLnBrk="1" hangingPunct="1">
              <a:spcBef>
                <a:spcPct val="0"/>
              </a:spcBef>
            </a:pPr>
            <a:r>
              <a:rPr altLang="es-ES"/>
              <a:t>Use la sección Notas para las notas de entrega o para proporcionar detalles adicionales al público. Vea las notas en la vista Presentación durante la presentación. </a:t>
            </a:r>
          </a:p>
          <a:p>
            <a:pPr eaLnBrk="1" hangingPunct="1">
              <a:spcBef>
                <a:spcPct val="0"/>
              </a:spcBef>
            </a:pPr>
            <a:r>
              <a:rPr altLang="es-ES"/>
              <a:t>Tenga en cuenta el tamaño de la fuente (es importante para la accesibilidad, visibilidad, grabación en vídeo y producción en línea)</a:t>
            </a:r>
          </a:p>
          <a:p>
            <a:pPr eaLnBrk="1" hangingPunct="1">
              <a:spcBef>
                <a:spcPct val="0"/>
              </a:spcBef>
            </a:pPr>
            <a:endParaRPr altLang="es-ES"/>
          </a:p>
          <a:p>
            <a:pPr eaLnBrk="1" hangingPunct="1">
              <a:spcBef>
                <a:spcPct val="0"/>
              </a:spcBef>
            </a:pPr>
            <a:r>
              <a:rPr altLang="es-ES" b="1"/>
              <a:t>Colores coordinados </a:t>
            </a:r>
          </a:p>
          <a:p>
            <a:pPr eaLnBrk="1" hangingPunct="1">
              <a:spcBef>
                <a:spcPct val="0"/>
              </a:spcBef>
            </a:pPr>
            <a:r>
              <a:rPr altLang="es-ES"/>
              <a:t>Preste especial atención a los gráficos, diagramas y cuadros de texto. </a:t>
            </a:r>
          </a:p>
          <a:p>
            <a:pPr eaLnBrk="1" hangingPunct="1">
              <a:spcBef>
                <a:spcPct val="0"/>
              </a:spcBef>
            </a:pPr>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a:p>
          <a:p>
            <a:pPr eaLnBrk="1" hangingPunct="1">
              <a:spcBef>
                <a:spcPct val="0"/>
              </a:spcBef>
            </a:pPr>
            <a:r>
              <a:rPr altLang="es-ES" b="1"/>
              <a:t>Fuente - textos</a:t>
            </a:r>
            <a:endParaRPr lang="es-CO" altLang="es-ES"/>
          </a:p>
          <a:p>
            <a:pPr eaLnBrk="1" hangingPunct="1">
              <a:spcBef>
                <a:spcPct val="0"/>
              </a:spcBef>
            </a:pPr>
            <a:r>
              <a:rPr altLang="es-ES"/>
              <a:t>Use la fuente  “Calibri” en todo el contenido de las diapositiva, cambiando el tamaño dependiendo el espacio que tenga o necesite.</a:t>
            </a:r>
            <a:endParaRPr lang="es-CO" altLang="es-ES"/>
          </a:p>
          <a:p>
            <a:pPr eaLnBrk="1" hangingPunct="1">
              <a:spcBef>
                <a:spcPct val="0"/>
              </a:spcBef>
            </a:pPr>
            <a:endParaRPr altLang="es-ES"/>
          </a:p>
          <a:p>
            <a:pPr eaLnBrk="1" hangingPunct="1">
              <a:spcBef>
                <a:spcPct val="0"/>
              </a:spcBef>
            </a:pPr>
            <a:r>
              <a:rPr altLang="es-ES" b="1"/>
              <a:t>Gráficos y tablas</a:t>
            </a:r>
          </a:p>
          <a:p>
            <a:pPr eaLnBrk="1" hangingPunct="1">
              <a:spcBef>
                <a:spcPct val="0"/>
              </a:spcBef>
            </a:pPr>
            <a:r>
              <a:rPr altLang="es-ES"/>
              <a:t>En breve: si es posible, use colores y estilos uniformes y que no distraigan.</a:t>
            </a:r>
          </a:p>
          <a:p>
            <a:pPr eaLnBrk="1" hangingPunct="1">
              <a:spcBef>
                <a:spcPct val="0"/>
              </a:spcBef>
            </a:pPr>
            <a:r>
              <a:rPr altLang="es-ES"/>
              <a:t>Etiquete todos los gráficos y tablas.</a:t>
            </a:r>
          </a:p>
          <a:p>
            <a:pPr eaLnBrk="1" hangingPunct="1">
              <a:spcBef>
                <a:spcPct val="0"/>
              </a:spcBef>
            </a:pPr>
            <a:endParaRPr altLang="es-ES"/>
          </a:p>
          <a:p>
            <a:pPr eaLnBrk="1" hangingPunct="1">
              <a:spcBef>
                <a:spcPct val="0"/>
              </a:spcBef>
            </a:pPr>
            <a:r>
              <a:rPr altLang="es-ES"/>
              <a:t>GRACIAS  por tener en cuenta estas recomendaciones, para mayor claridad leer el instructivo.</a:t>
            </a:r>
            <a:endParaRPr lang="es-CO" altLang="es-ES"/>
          </a:p>
          <a:p>
            <a:pPr eaLnBrk="1" hangingPunct="1">
              <a:spcBef>
                <a:spcPct val="0"/>
              </a:spcBef>
            </a:pPr>
            <a:endParaRPr lang="es-CO" altLang="es-ES"/>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2</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25075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ES" dirty="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C0CDF5D-8CDE-4E0C-8B23-51A1911AD8FB}" type="slidenum">
              <a:rPr altLang="es-ES" smtClean="0">
                <a:latin typeface="Calibri" pitchFamily="34" charset="0"/>
              </a:rPr>
              <a:pPr eaLnBrk="1" fontAlgn="base" hangingPunct="1">
                <a:spcBef>
                  <a:spcPct val="0"/>
                </a:spcBef>
                <a:spcAft>
                  <a:spcPct val="0"/>
                </a:spcAft>
              </a:pPr>
              <a:t>3</a:t>
            </a:fld>
            <a:endParaRPr altLang="es-ES">
              <a:latin typeface="Calibri" pitchFamily="34" charset="0"/>
            </a:endParaRPr>
          </a:p>
        </p:txBody>
      </p:sp>
    </p:spTree>
    <p:extLst>
      <p:ext uri="{BB962C8B-B14F-4D97-AF65-F5344CB8AC3E}">
        <p14:creationId xmlns:p14="http://schemas.microsoft.com/office/powerpoint/2010/main" val="313377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 y texto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67541D1-17E3-41F6-9810-DF4D815C7292}" type="slidenum">
              <a:rPr lang="es-ES" altLang="es-ES" smtClean="0"/>
              <a:pPr/>
              <a:t>5</a:t>
            </a:fld>
            <a:endParaRPr lang="es-ES" altLang="es-ES"/>
          </a:p>
        </p:txBody>
      </p:sp>
    </p:spTree>
    <p:extLst>
      <p:ext uri="{BB962C8B-B14F-4D97-AF65-F5344CB8AC3E}">
        <p14:creationId xmlns:p14="http://schemas.microsoft.com/office/powerpoint/2010/main" val="300812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10</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12</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17</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18</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a:t>Para versiones Windows 2007 hasta versión 2010 </a:t>
            </a:r>
            <a:r>
              <a:rPr altLang="es-CO"/>
              <a:t>- Plantillas para material institucional o a entes externos, en el año 2012</a:t>
            </a:r>
          </a:p>
          <a:p>
            <a:pPr>
              <a:spcBef>
                <a:spcPct val="0"/>
              </a:spcBef>
              <a:defRPr/>
            </a:pPr>
            <a:endParaRPr altLang="es-CO"/>
          </a:p>
          <a:p>
            <a:pPr>
              <a:spcBef>
                <a:spcPct val="0"/>
              </a:spcBef>
              <a:defRPr/>
            </a:pPr>
            <a:r>
              <a:rPr altLang="es-CO" b="1"/>
              <a:t>Secciones</a:t>
            </a:r>
            <a:endParaRPr altLang="es-CO"/>
          </a:p>
          <a:p>
            <a:pPr>
              <a:spcBef>
                <a:spcPct val="0"/>
              </a:spcBef>
              <a:defRPr/>
            </a:pPr>
            <a:r>
              <a:rPr altLang="es-CO"/>
              <a:t>Para agregar secciones, haga clic con el botón secundario del mouse en una diapositiva. Las secciones pueden ayudarle a </a:t>
            </a:r>
            <a:r>
              <a:rPr altLang="es-CO" u="sng"/>
              <a:t>organizar las diapositivas o a facilitar la colaboración entre varios participantes o autores</a:t>
            </a:r>
            <a:r>
              <a:rPr altLang="es-CO"/>
              <a:t>.</a:t>
            </a:r>
          </a:p>
          <a:p>
            <a:pPr>
              <a:spcBef>
                <a:spcPct val="0"/>
              </a:spcBef>
              <a:defRPr/>
            </a:pPr>
            <a:endParaRPr altLang="es-CO" b="1"/>
          </a:p>
          <a:p>
            <a:pPr>
              <a:spcBef>
                <a:spcPct val="0"/>
              </a:spcBef>
              <a:defRPr/>
            </a:pPr>
            <a:r>
              <a:rPr altLang="es-CO" b="1"/>
              <a:t>Nuevas diapositivas</a:t>
            </a:r>
          </a:p>
          <a:p>
            <a:pPr>
              <a:spcBef>
                <a:spcPct val="0"/>
              </a:spcBef>
              <a:defRPr/>
            </a:pPr>
            <a:r>
              <a:rPr altLang="es-CO"/>
              <a:t>Para agregar una nueva diapositiva, ubíquese en donde se necesite agregar, clic derecho y elija </a:t>
            </a:r>
            <a:r>
              <a:rPr altLang="es-CO" u="sng"/>
              <a:t>nueva diapositiva </a:t>
            </a:r>
            <a:r>
              <a:rPr altLang="es-CO"/>
              <a:t>y sobre ésta nueva clic derecho y selección </a:t>
            </a:r>
            <a:r>
              <a:rPr altLang="es-CO" u="sng"/>
              <a:t>diseño</a:t>
            </a:r>
            <a:r>
              <a:rPr altLang="es-CO"/>
              <a:t> y modifique el diseño de la diapositiva dependiendo de la necesidad (texto – imágenes – multimedia – SmartArt- gráficos  - tablas)</a:t>
            </a:r>
            <a:endParaRPr altLang="es-CO" b="1"/>
          </a:p>
          <a:p>
            <a:pPr>
              <a:spcBef>
                <a:spcPct val="0"/>
              </a:spcBef>
              <a:defRPr/>
            </a:pPr>
            <a:endParaRPr altLang="es-CO" b="1"/>
          </a:p>
          <a:p>
            <a:pPr>
              <a:spcBef>
                <a:spcPct val="0"/>
              </a:spcBef>
              <a:defRPr/>
            </a:pPr>
            <a:r>
              <a:rPr altLang="es-CO" b="1"/>
              <a:t>Notas</a:t>
            </a:r>
          </a:p>
          <a:p>
            <a:pPr>
              <a:spcBef>
                <a:spcPct val="0"/>
              </a:spcBef>
              <a:defRPr/>
            </a:pPr>
            <a:r>
              <a:rPr altLang="es-CO"/>
              <a:t>Use la sección Notas para las notas de entrega o para proporcionar detalles adicionales al público. Vea las notas en la vista Presentación durante la presentación. </a:t>
            </a:r>
          </a:p>
          <a:p>
            <a:pPr>
              <a:spcBef>
                <a:spcPct val="0"/>
              </a:spcBef>
              <a:defRPr/>
            </a:pPr>
            <a:r>
              <a:rPr altLang="es-CO"/>
              <a:t>Tenga en cuenta el tamaño de la fuente (es importante para la accesibilidad, visibilidad, grabación en vídeo y producción en línea)</a:t>
            </a:r>
          </a:p>
          <a:p>
            <a:pPr>
              <a:spcBef>
                <a:spcPct val="0"/>
              </a:spcBef>
              <a:defRPr/>
            </a:pPr>
            <a:endParaRPr altLang="es-CO"/>
          </a:p>
          <a:p>
            <a:pPr>
              <a:spcBef>
                <a:spcPct val="0"/>
              </a:spcBef>
              <a:defRPr/>
            </a:pPr>
            <a:r>
              <a:rPr altLang="es-CO" b="1"/>
              <a:t>Colores coordinados </a:t>
            </a:r>
          </a:p>
          <a:p>
            <a:pPr>
              <a:spcBef>
                <a:spcPct val="0"/>
              </a:spcBef>
              <a:defRPr/>
            </a:pPr>
            <a:r>
              <a:rPr altLang="es-CO"/>
              <a:t>Preste especial atención a los gráficos, diagramas y cuadros de texto. </a:t>
            </a:r>
          </a:p>
          <a:p>
            <a:pPr>
              <a:spcBef>
                <a:spcPct val="0"/>
              </a:spcBef>
              <a:defRPr/>
            </a:pPr>
            <a:r>
              <a:rPr altLang="es-CO"/>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a:p>
          <a:p>
            <a:pPr>
              <a:spcBef>
                <a:spcPct val="0"/>
              </a:spcBef>
              <a:defRPr/>
            </a:pPr>
            <a:r>
              <a:rPr altLang="es-CO" b="1"/>
              <a:t>Fuente - textos</a:t>
            </a:r>
            <a:endParaRPr lang="es-CO" altLang="es-CO"/>
          </a:p>
          <a:p>
            <a:pPr>
              <a:spcBef>
                <a:spcPct val="0"/>
              </a:spcBef>
              <a:defRPr/>
            </a:pPr>
            <a:r>
              <a:rPr altLang="es-CO"/>
              <a:t>Use la fuente  “Calibri” en todo el contenido de las diapositiva, cambiando el tamaño dependiendo el espacio que tenga o necesite.</a:t>
            </a:r>
            <a:endParaRPr lang="es-CO" altLang="es-CO"/>
          </a:p>
          <a:p>
            <a:pPr>
              <a:spcBef>
                <a:spcPct val="0"/>
              </a:spcBef>
              <a:defRPr/>
            </a:pPr>
            <a:endParaRPr altLang="es-CO"/>
          </a:p>
          <a:p>
            <a:pPr>
              <a:spcBef>
                <a:spcPct val="0"/>
              </a:spcBef>
              <a:defRPr/>
            </a:pPr>
            <a:r>
              <a:rPr altLang="es-CO" b="1"/>
              <a:t>Gráficos y tablas</a:t>
            </a:r>
          </a:p>
          <a:p>
            <a:pPr>
              <a:spcBef>
                <a:spcPct val="0"/>
              </a:spcBef>
              <a:defRPr/>
            </a:pPr>
            <a:r>
              <a:rPr altLang="es-CO"/>
              <a:t>En breve: si es posible, use colores y estilos uniformes y que no distraigan.</a:t>
            </a:r>
          </a:p>
          <a:p>
            <a:pPr>
              <a:spcBef>
                <a:spcPct val="0"/>
              </a:spcBef>
              <a:defRPr/>
            </a:pPr>
            <a:r>
              <a:rPr altLang="es-CO"/>
              <a:t>Etiquete todos los gráficos y tablas.</a:t>
            </a:r>
          </a:p>
          <a:p>
            <a:pPr>
              <a:spcBef>
                <a:spcPct val="0"/>
              </a:spcBef>
              <a:defRPr/>
            </a:pPr>
            <a:endParaRPr altLang="es-CO"/>
          </a:p>
          <a:p>
            <a:pPr>
              <a:spcBef>
                <a:spcPct val="0"/>
              </a:spcBef>
              <a:defRPr/>
            </a:pPr>
            <a:r>
              <a:rPr altLang="es-CO"/>
              <a:t>GRACIAS  por tener en cuenta estas recomendaciones, para mayor claridad leer el instructivo.</a:t>
            </a:r>
            <a:endParaRPr lang="es-CO" altLang="es-CO"/>
          </a:p>
          <a:p>
            <a:pPr>
              <a:spcBef>
                <a:spcPct val="0"/>
              </a:spcBef>
              <a:defRPr/>
            </a:pPr>
            <a:endParaRPr lang="es-CO" altLang="es-CO"/>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18</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98286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19</a:t>
            </a:fld>
            <a:endParaRPr lang="es-ES"/>
          </a:p>
        </p:txBody>
      </p:sp>
    </p:spTree>
    <p:extLst>
      <p:ext uri="{BB962C8B-B14F-4D97-AF65-F5344CB8AC3E}">
        <p14:creationId xmlns:p14="http://schemas.microsoft.com/office/powerpoint/2010/main" val="1264122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smtClean="0"/>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smtClean="0"/>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smtClean="0"/>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smtClean="0"/>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mn-lt"/>
                <a:cs typeface="+mn-cs"/>
              </a:defRPr>
            </a:lvl1pPr>
          </a:lstStyle>
          <a:p>
            <a:pPr>
              <a:defRPr/>
            </a:pPr>
            <a:endParaRPr lang="es-ES_tradnl"/>
          </a:p>
        </p:txBody>
      </p:sp>
      <p:pic>
        <p:nvPicPr>
          <p:cNvPr id="7" name="1 Imagen"/>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33.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317150368"/>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7"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10</a:t>
            </a:fld>
            <a:endParaRPr lang="es-ES_tradnl" sz="800" dirty="0">
              <a:solidFill>
                <a:srgbClr val="008080"/>
              </a:solidFill>
              <a:latin typeface="+mn-lt"/>
            </a:endParaRPr>
          </a:p>
        </p:txBody>
      </p:sp>
    </p:spTree>
    <p:extLst>
      <p:ext uri="{BB962C8B-B14F-4D97-AF65-F5344CB8AC3E}">
        <p14:creationId xmlns:p14="http://schemas.microsoft.com/office/powerpoint/2010/main" val="38931180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11</a:t>
            </a:fld>
            <a:endParaRPr lang="es-ES_tradnl" dirty="0"/>
          </a:p>
        </p:txBody>
      </p:sp>
      <p:pic>
        <p:nvPicPr>
          <p:cNvPr id="5" name="Imagen 4"/>
          <p:cNvPicPr>
            <a:picLocks noChangeAspect="1"/>
          </p:cNvPicPr>
          <p:nvPr/>
        </p:nvPicPr>
        <p:blipFill>
          <a:blip r:embed="rId2"/>
          <a:stretch>
            <a:fillRect/>
          </a:stretch>
        </p:blipFill>
        <p:spPr>
          <a:xfrm>
            <a:off x="683568" y="121196"/>
            <a:ext cx="8624483" cy="5766285"/>
          </a:xfrm>
          <a:prstGeom prst="rect">
            <a:avLst/>
          </a:prstGeom>
        </p:spPr>
      </p:pic>
    </p:spTree>
    <p:extLst>
      <p:ext uri="{BB962C8B-B14F-4D97-AF65-F5344CB8AC3E}">
        <p14:creationId xmlns:p14="http://schemas.microsoft.com/office/powerpoint/2010/main" val="25733028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12</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13</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14</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777380"/>
            <a:ext cx="5399700" cy="3900433"/>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15</a:t>
            </a:fld>
            <a:endParaRPr lang="es-ES_tradnl" dirty="0"/>
          </a:p>
        </p:txBody>
      </p:sp>
      <p:sp>
        <p:nvSpPr>
          <p:cNvPr id="6" name="Rectángulo 5"/>
          <p:cNvSpPr/>
          <p:nvPr/>
        </p:nvSpPr>
        <p:spPr>
          <a:xfrm>
            <a:off x="762000" y="97194"/>
            <a:ext cx="7470407" cy="1502847"/>
          </a:xfrm>
          <a:prstGeom prst="rect">
            <a:avLst/>
          </a:prstGeom>
        </p:spPr>
        <p:txBody>
          <a:bodyPr wrap="square">
            <a:spAutoFit/>
          </a:bodyPr>
          <a:lstStyle/>
          <a:p>
            <a:pPr algn="ctr"/>
            <a:r>
              <a:rPr lang="es-ES" sz="2250" b="1" dirty="0">
                <a:solidFill>
                  <a:schemeClr val="bg1"/>
                </a:solidFill>
                <a:latin typeface="Arial" panose="020B0604020202020204" pitchFamily="34" charset="0"/>
                <a:cs typeface="Arial" panose="020B0604020202020204" pitchFamily="34" charset="0"/>
              </a:rPr>
              <a:t>ALGUNAS IMPLICACIONES DE LA  MPLEMENTACIÓN DEL NUEVO MARCO NORMATIVO</a:t>
            </a:r>
          </a:p>
          <a:p>
            <a:r>
              <a:rPr lang="es-ES" sz="2333" b="1" dirty="0">
                <a:solidFill>
                  <a:schemeClr val="bg1"/>
                </a:solidFill>
                <a:latin typeface="Arial" panose="020B0604020202020204" pitchFamily="34" charset="0"/>
                <a:cs typeface="Arial" panose="020B0604020202020204" pitchFamily="34" charset="0"/>
              </a:rPr>
              <a:t> </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DEL NUEVO MARCO NORMATIVO </a:t>
            </a:r>
            <a:endParaRPr lang="es-CO" sz="2333" dirty="0">
              <a:solidFill>
                <a:schemeClr val="bg1"/>
              </a:solidFill>
            </a:endParaRPr>
          </a:p>
        </p:txBody>
      </p:sp>
      <p:sp>
        <p:nvSpPr>
          <p:cNvPr id="7" name="8 Rectángulo"/>
          <p:cNvSpPr/>
          <p:nvPr/>
        </p:nvSpPr>
        <p:spPr>
          <a:xfrm>
            <a:off x="179512" y="1358581"/>
            <a:ext cx="7459330" cy="4034220"/>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55213"/>
            <a:ext cx="7158515" cy="146477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290241" y="2797494"/>
            <a:ext cx="7260807" cy="88051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Reconocimiento de los activos a partir del criterio de control y no de propiedad.</a:t>
            </a:r>
          </a:p>
        </p:txBody>
      </p:sp>
      <p:sp>
        <p:nvSpPr>
          <p:cNvPr id="10" name="13 Forma libre"/>
          <p:cNvSpPr/>
          <p:nvPr/>
        </p:nvSpPr>
        <p:spPr>
          <a:xfrm>
            <a:off x="290241" y="3855513"/>
            <a:ext cx="7260807" cy="1802603"/>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Criterios transversales de reconocimiento: Asociación del hecho económico con los elementos de los estados financieros; </a:t>
            </a:r>
            <a:r>
              <a:rPr lang="es-ES" sz="2667" b="1" i="1" u="sng" dirty="0">
                <a:solidFill>
                  <a:schemeClr val="tx1"/>
                </a:solidFill>
              </a:rPr>
              <a:t>medición fiable </a:t>
            </a:r>
            <a:r>
              <a:rPr lang="es-ES" sz="2667"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16</a:t>
            </a:fld>
            <a:endParaRPr lang="es-ES_tradnl" dirty="0"/>
          </a:p>
        </p:txBody>
      </p:sp>
      <p:sp>
        <p:nvSpPr>
          <p:cNvPr id="11" name="8 Rectángulo"/>
          <p:cNvSpPr/>
          <p:nvPr/>
        </p:nvSpPr>
        <p:spPr>
          <a:xfrm>
            <a:off x="251520" y="1477347"/>
            <a:ext cx="7414849" cy="3910893"/>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5 Forma libre"/>
          <p:cNvSpPr/>
          <p:nvPr/>
        </p:nvSpPr>
        <p:spPr>
          <a:xfrm>
            <a:off x="383535" y="1101001"/>
            <a:ext cx="7132703" cy="88546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Mayores demandas en torno a estimaciones y aplicación de juicios profesionales</a:t>
            </a:r>
          </a:p>
        </p:txBody>
      </p:sp>
      <p:sp>
        <p:nvSpPr>
          <p:cNvPr id="13" name="17 Forma libre"/>
          <p:cNvSpPr/>
          <p:nvPr/>
        </p:nvSpPr>
        <p:spPr>
          <a:xfrm>
            <a:off x="383535" y="2061108"/>
            <a:ext cx="7140793" cy="165850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Reclasificaciones de partidas. Por ejemplo, de PPE a Propiedades de inversión o a Activos Biológicos; de Bienes Adquiridos en Leasing Financiero a PPE, entre otras.</a:t>
            </a:r>
          </a:p>
        </p:txBody>
      </p:sp>
      <p:sp>
        <p:nvSpPr>
          <p:cNvPr id="14" name="19 Forma libre"/>
          <p:cNvSpPr/>
          <p:nvPr/>
        </p:nvSpPr>
        <p:spPr>
          <a:xfrm>
            <a:off x="383535" y="3861308"/>
            <a:ext cx="7140793" cy="99435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667" b="1" dirty="0">
                <a:solidFill>
                  <a:schemeClr val="tx1"/>
                </a:solidFill>
              </a:rPr>
              <a:t>Desarrollo de procedimientos en cada una de las entidades para efectos de evaluar indicios de deterioro.</a:t>
            </a:r>
          </a:p>
        </p:txBody>
      </p:sp>
      <p:sp>
        <p:nvSpPr>
          <p:cNvPr id="15" name="21 Forma libre"/>
          <p:cNvSpPr/>
          <p:nvPr/>
        </p:nvSpPr>
        <p:spPr>
          <a:xfrm>
            <a:off x="383535" y="4941428"/>
            <a:ext cx="7140793" cy="71642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667" b="1" dirty="0">
                <a:solidFill>
                  <a:schemeClr val="tx1"/>
                </a:solidFill>
              </a:rPr>
              <a:t>Mayor exigencia en la información a revelar</a:t>
            </a:r>
          </a:p>
        </p:txBody>
      </p:sp>
      <p:sp>
        <p:nvSpPr>
          <p:cNvPr id="16" name="Rectángulo 15"/>
          <p:cNvSpPr/>
          <p:nvPr/>
        </p:nvSpPr>
        <p:spPr>
          <a:xfrm>
            <a:off x="762000" y="-22820"/>
            <a:ext cx="7530413" cy="784830"/>
          </a:xfrm>
          <a:prstGeom prst="rect">
            <a:avLst/>
          </a:prstGeom>
        </p:spPr>
        <p:txBody>
          <a:bodyPr wrap="square">
            <a:spAutoFit/>
          </a:bodyPr>
          <a:lstStyle/>
          <a:p>
            <a:pPr algn="ctr"/>
            <a:r>
              <a:rPr lang="es-ES" sz="2250" b="1" dirty="0">
                <a:solidFill>
                  <a:schemeClr val="bg1"/>
                </a:solidFill>
                <a:latin typeface="Arial" panose="020B0604020202020204" pitchFamily="34" charset="0"/>
                <a:cs typeface="Arial" panose="020B0604020202020204" pitchFamily="34" charset="0"/>
              </a:rPr>
              <a:t>ALGUNAS IMPLICACIONES DE LA IMPLEMENTACIÓN DEL NUEVO MARCO NORMATIVO</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0" y="481236"/>
            <a:ext cx="4788024"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4"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5"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6"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17</a:t>
            </a:fld>
            <a:endParaRPr lang="es-ES_tradnl" sz="800" dirty="0">
              <a:solidFill>
                <a:srgbClr val="008080"/>
              </a:solidFill>
              <a:latin typeface="+mn-lt"/>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1" y="49189"/>
            <a:ext cx="9232061" cy="5608661"/>
          </a:xfrm>
          <a:prstGeom prst="rect">
            <a:avLst/>
          </a:prstGeom>
        </p:spPr>
      </p:pic>
    </p:spTree>
    <p:extLst>
      <p:ext uri="{BB962C8B-B14F-4D97-AF65-F5344CB8AC3E}">
        <p14:creationId xmlns:p14="http://schemas.microsoft.com/office/powerpoint/2010/main" val="20186607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556428" y="752268"/>
            <a:ext cx="4502132" cy="5256212"/>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r" defTabSz="2133600" eaLnBrk="1" fontAlgn="auto" hangingPunct="1">
              <a:lnSpc>
                <a:spcPct val="90000"/>
              </a:lnSpc>
              <a:spcBef>
                <a:spcPts val="0"/>
              </a:spcBef>
              <a:spcAft>
                <a:spcPct val="35000"/>
              </a:spcAft>
              <a:defRPr/>
            </a:pPr>
            <a:r>
              <a:rPr lang="es-ES" sz="3200" b="1" kern="0" dirty="0">
                <a:solidFill>
                  <a:sysClr val="windowText" lastClr="000000"/>
                </a:solidFill>
                <a:latin typeface="Calibri"/>
              </a:rPr>
              <a:t>Ámbito</a:t>
            </a:r>
          </a:p>
          <a:p>
            <a:pPr algn="r" defTabSz="2133600" eaLnBrk="1" fontAlgn="auto" hangingPunct="1">
              <a:lnSpc>
                <a:spcPct val="90000"/>
              </a:lnSpc>
              <a:spcBef>
                <a:spcPts val="0"/>
              </a:spcBef>
              <a:spcAft>
                <a:spcPct val="35000"/>
              </a:spcAft>
              <a:defRPr/>
            </a:pPr>
            <a:endParaRPr lang="es-ES" sz="3200" b="1" kern="0" dirty="0">
              <a:solidFill>
                <a:sysClr val="windowText" lastClr="000000"/>
              </a:solidFill>
              <a:latin typeface="Calibri"/>
              <a:cs typeface="+mn-cs"/>
            </a:endParaRPr>
          </a:p>
        </p:txBody>
      </p:sp>
      <p:grpSp>
        <p:nvGrpSpPr>
          <p:cNvPr id="2" name="11 Grupo"/>
          <p:cNvGrpSpPr>
            <a:grpSpLocks/>
          </p:cNvGrpSpPr>
          <p:nvPr/>
        </p:nvGrpSpPr>
        <p:grpSpPr bwMode="auto">
          <a:xfrm>
            <a:off x="6192838" y="1057300"/>
            <a:ext cx="2987674" cy="2592288"/>
            <a:chOff x="6217772" y="2379775"/>
            <a:chExt cx="3023691" cy="3778442"/>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eaLnBrk="1" fontAlgn="auto" hangingPunct="1">
                <a:spcBef>
                  <a:spcPts val="0"/>
                </a:spcBef>
                <a:spcAft>
                  <a:spcPts val="0"/>
                </a:spcAft>
                <a:defRPr/>
              </a:pPr>
              <a:endParaRPr lang="es-ES" sz="2500" b="0" kern="0" dirty="0">
                <a:solidFill>
                  <a:srgbClr val="4F81BD">
                    <a:lumMod val="50000"/>
                  </a:srgbClr>
                </a:solidFill>
                <a:latin typeface="Calibri"/>
                <a:cs typeface="+mn-cs"/>
              </a:endParaRPr>
            </a:p>
          </p:txBody>
        </p:sp>
        <p:sp>
          <p:nvSpPr>
            <p:cNvPr id="12" name="3 CuadroTexto"/>
            <p:cNvSpPr txBox="1">
              <a:spLocks noChangeArrowheads="1"/>
            </p:cNvSpPr>
            <p:nvPr/>
          </p:nvSpPr>
          <p:spPr bwMode="auto">
            <a:xfrm>
              <a:off x="6217772" y="2379775"/>
              <a:ext cx="3023691" cy="3778442"/>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s-ES" sz="2500" b="1" kern="0" dirty="0">
                  <a:solidFill>
                    <a:srgbClr val="003300"/>
                  </a:solidFill>
                  <a:effectLst>
                    <a:outerShdw blurRad="38100" dist="38100" dir="2700000" algn="tl">
                      <a:srgbClr val="000000">
                        <a:alpha val="43137"/>
                      </a:srgbClr>
                    </a:outerShdw>
                  </a:effectLst>
                  <a:latin typeface="Calibri" pitchFamily="34" charset="0"/>
                </a:rPr>
                <a:t>Anexo:</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Marco conceptual</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342900" indent="-342900" eaLnBrk="1" fontAlgn="auto" hangingPunct="1">
                <a:spcBef>
                  <a:spcPts val="0"/>
                </a:spcBef>
                <a:spcAft>
                  <a:spcPts val="0"/>
                </a:spcAft>
                <a:buFontTx/>
                <a:buChar char="-"/>
                <a:defRPr/>
              </a:pPr>
              <a:endParaRPr lang="es-ES" sz="2000"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559619" y="2589961"/>
            <a:ext cx="401026" cy="504056"/>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a:p>
        </p:txBody>
      </p:sp>
      <p:sp>
        <p:nvSpPr>
          <p:cNvPr id="14" name="7 Rectángulo"/>
          <p:cNvSpPr>
            <a:spLocks noChangeArrowheads="1"/>
          </p:cNvSpPr>
          <p:nvPr/>
        </p:nvSpPr>
        <p:spPr bwMode="auto">
          <a:xfrm>
            <a:off x="971551" y="1958558"/>
            <a:ext cx="4392613" cy="2369880"/>
          </a:xfrm>
          <a:prstGeom prst="rect">
            <a:avLst/>
          </a:prstGeom>
          <a:noFill/>
          <a:ln w="9525">
            <a:noFill/>
            <a:miter lim="800000"/>
            <a:headEnd/>
            <a:tailEnd/>
          </a:ln>
        </p:spPr>
        <p:txBody>
          <a:bodyPr>
            <a:spAutoFit/>
          </a:bodyPr>
          <a:lstStyle/>
          <a:p>
            <a:pPr algn="just" eaLnBrk="1" fontAlgn="auto" hangingPunct="1">
              <a:spcBef>
                <a:spcPct val="20000"/>
              </a:spcBef>
              <a:spcAft>
                <a:spcPts val="0"/>
              </a:spcAft>
              <a:buSzPct val="80000"/>
              <a:defRPr/>
            </a:pPr>
            <a:r>
              <a:rPr lang="es-ES" sz="2000" b="1" dirty="0">
                <a:solidFill>
                  <a:srgbClr val="003300"/>
                </a:solidFill>
                <a:latin typeface="Calibri" pitchFamily="34" charset="0"/>
              </a:rPr>
              <a:t>Entidades de gobierno de los niveles nacional y territorial</a:t>
            </a:r>
            <a:endParaRPr lang="es-ES" sz="2000" b="1" dirty="0">
              <a:solidFill>
                <a:srgbClr val="FF0000"/>
              </a:solidFill>
              <a:latin typeface="Calibri" pitchFamily="34" charset="0"/>
            </a:endParaRPr>
          </a:p>
          <a:p>
            <a:pPr algn="just" eaLnBrk="1" fontAlgn="auto" hangingPunct="1">
              <a:spcBef>
                <a:spcPct val="20000"/>
              </a:spcBef>
              <a:spcAft>
                <a:spcPts val="0"/>
              </a:spcAft>
              <a:buSzPct val="80000"/>
              <a:defRPr/>
            </a:pPr>
            <a:endParaRPr lang="es-ES" sz="2000" b="1" dirty="0">
              <a:solidFill>
                <a:srgbClr val="003300"/>
              </a:solidFill>
              <a:latin typeface="Calibri" pitchFamily="34" charset="0"/>
            </a:endParaRPr>
          </a:p>
          <a:p>
            <a:pPr algn="just" eaLnBrk="1" fontAlgn="auto" hangingPunct="1">
              <a:spcBef>
                <a:spcPct val="20000"/>
              </a:spcBef>
              <a:spcAft>
                <a:spcPts val="0"/>
              </a:spcAft>
              <a:buSzPct val="80000"/>
              <a:defRPr/>
            </a:pPr>
            <a:r>
              <a:rPr lang="es-ES" sz="20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796137" y="3688790"/>
            <a:ext cx="3240360" cy="140095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1800" b="1" kern="0" dirty="0">
                <a:solidFill>
                  <a:srgbClr val="003300"/>
                </a:solidFill>
                <a:latin typeface="Calibri" pitchFamily="34" charset="0"/>
              </a:rPr>
              <a:t>(Transición)</a:t>
            </a:r>
          </a:p>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1800" kern="0" dirty="0">
              <a:solidFill>
                <a:sysClr val="window" lastClr="FFFFFF"/>
              </a:solidFill>
              <a:latin typeface="Calibri"/>
              <a:cs typeface="+mn-cs"/>
            </a:endParaRPr>
          </a:p>
        </p:txBody>
      </p:sp>
      <p:sp>
        <p:nvSpPr>
          <p:cNvPr id="16" name="2 Título"/>
          <p:cNvSpPr>
            <a:spLocks noGrp="1"/>
          </p:cNvSpPr>
          <p:nvPr>
            <p:ph type="ctrTitle"/>
          </p:nvPr>
        </p:nvSpPr>
        <p:spPr>
          <a:xfrm>
            <a:off x="-36512" y="-22269"/>
            <a:ext cx="9180512" cy="1079569"/>
          </a:xfrm>
        </p:spPr>
        <p:txBody>
          <a:bodyPr anchor="ctr"/>
          <a:lstStyle/>
          <a:p>
            <a:pPr algn="ctr"/>
            <a:r>
              <a:rPr lang="es-CO" sz="2400" dirty="0">
                <a:effectLst>
                  <a:outerShdw blurRad="38100" dist="38100" dir="2700000" algn="tl">
                    <a:srgbClr val="000000">
                      <a:alpha val="43137"/>
                    </a:srgbClr>
                  </a:outerShdw>
                </a:effectLst>
              </a:rPr>
              <a:t>Marco normativo para entidades de gobierno</a:t>
            </a:r>
            <a:br>
              <a:rPr lang="es-CO" sz="2400" dirty="0">
                <a:effectLst>
                  <a:outerShdw blurRad="38100" dist="38100" dir="2700000" algn="tl">
                    <a:srgbClr val="000000">
                      <a:alpha val="43137"/>
                    </a:srgbClr>
                  </a:outerShdw>
                </a:effectLst>
              </a:rPr>
            </a:br>
            <a:r>
              <a:rPr lang="es-CO" sz="2400"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389327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95736" y="1417340"/>
            <a:ext cx="3096344" cy="762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chemeClr val="tx2"/>
                </a:solidFill>
                <a:latin typeface="Calibri"/>
                <a:cs typeface="+mn-cs"/>
              </a:rPr>
              <a:t>PERÍODO DE PREPARACIÓN OBLIGATORIA</a:t>
            </a:r>
          </a:p>
        </p:txBody>
      </p:sp>
      <p:sp>
        <p:nvSpPr>
          <p:cNvPr id="8" name="7 Rectángulo"/>
          <p:cNvSpPr/>
          <p:nvPr/>
        </p:nvSpPr>
        <p:spPr>
          <a:xfrm>
            <a:off x="5724128" y="1417340"/>
            <a:ext cx="3024337" cy="762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chemeClr val="tx2"/>
                </a:solidFill>
                <a:latin typeface="Calibri"/>
                <a:cs typeface="+mn-cs"/>
              </a:rPr>
              <a:t>PERÍODO DE APLICACIÓN </a:t>
            </a:r>
          </a:p>
        </p:txBody>
      </p:sp>
      <p:sp>
        <p:nvSpPr>
          <p:cNvPr id="9" name="8 CuadroTexto"/>
          <p:cNvSpPr txBox="1">
            <a:spLocks noChangeArrowheads="1"/>
          </p:cNvSpPr>
          <p:nvPr/>
        </p:nvSpPr>
        <p:spPr bwMode="auto">
          <a:xfrm>
            <a:off x="611560" y="1069494"/>
            <a:ext cx="1206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Octubre 2015</a:t>
            </a:r>
          </a:p>
        </p:txBody>
      </p:sp>
      <p:sp>
        <p:nvSpPr>
          <p:cNvPr id="10" name="9 CuadroTexto"/>
          <p:cNvSpPr txBox="1">
            <a:spLocks noChangeArrowheads="1"/>
          </p:cNvSpPr>
          <p:nvPr/>
        </p:nvSpPr>
        <p:spPr bwMode="auto">
          <a:xfrm>
            <a:off x="2773314" y="1057300"/>
            <a:ext cx="1942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2015 - 2016</a:t>
            </a:r>
          </a:p>
        </p:txBody>
      </p:sp>
      <p:sp>
        <p:nvSpPr>
          <p:cNvPr id="11" name="10 CuadroTexto"/>
          <p:cNvSpPr txBox="1">
            <a:spLocks noChangeArrowheads="1"/>
          </p:cNvSpPr>
          <p:nvPr/>
        </p:nvSpPr>
        <p:spPr bwMode="auto">
          <a:xfrm>
            <a:off x="6444629" y="1057300"/>
            <a:ext cx="1655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000" dirty="0"/>
              <a:t>2017</a:t>
            </a:r>
          </a:p>
        </p:txBody>
      </p:sp>
      <p:sp>
        <p:nvSpPr>
          <p:cNvPr id="12" name="12 Rectángulo"/>
          <p:cNvSpPr>
            <a:spLocks noChangeArrowheads="1"/>
          </p:cNvSpPr>
          <p:nvPr/>
        </p:nvSpPr>
        <p:spPr bwMode="auto">
          <a:xfrm>
            <a:off x="2051720" y="2659474"/>
            <a:ext cx="3240360"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outerShdw blurRad="40000" dist="20000" dir="5400000" rotWithShape="0">
              <a:srgbClr val="000000">
                <a:alpha val="38000"/>
              </a:srgbClr>
            </a:outerShdw>
          </a:effectLst>
        </p:spPr>
        <p:txBody>
          <a:bodyPr wrap="square">
            <a:spAutoFit/>
          </a:bodyPr>
          <a:lstStyle/>
          <a:p>
            <a:pPr algn="just" eaLnBrk="1" fontAlgn="auto" hangingPunct="1">
              <a:spcBef>
                <a:spcPts val="0"/>
              </a:spcBef>
              <a:spcAft>
                <a:spcPts val="0"/>
              </a:spcAft>
              <a:defRPr/>
            </a:pPr>
            <a:r>
              <a:rPr lang="es-CO" sz="2000" b="1" kern="0" dirty="0">
                <a:latin typeface="Calibri" pitchFamily="34" charset="0"/>
              </a:rPr>
              <a:t>Actividades de preparación para aplicar el nuevo marco normativo </a:t>
            </a:r>
            <a:r>
              <a:rPr lang="es-CO" sz="2000" b="1" u="sng" kern="0" dirty="0">
                <a:latin typeface="Calibri" pitchFamily="34" charset="0"/>
              </a:rPr>
              <a:t>a partir de </a:t>
            </a:r>
            <a:r>
              <a:rPr lang="es-CO" sz="2000"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724128" y="2785492"/>
            <a:ext cx="3024336" cy="224676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outerShdw blurRad="40000" dist="20000" dir="5400000" rotWithShape="0">
              <a:srgbClr val="000000">
                <a:alpha val="38000"/>
              </a:srgbClr>
            </a:outerShdw>
          </a:effectLst>
        </p:spPr>
        <p:txBody>
          <a:bodyPr wrap="square">
            <a:spAutoFit/>
          </a:bodyPr>
          <a:lstStyle/>
          <a:p>
            <a:pPr algn="just" eaLnBrk="1" fontAlgn="auto" hangingPunct="1">
              <a:spcBef>
                <a:spcPts val="0"/>
              </a:spcBef>
              <a:spcAft>
                <a:spcPts val="0"/>
              </a:spcAft>
              <a:defRPr/>
            </a:pPr>
            <a:endParaRPr lang="es-ES" sz="2000" b="0" kern="0" dirty="0">
              <a:latin typeface="Calibri"/>
            </a:endParaRPr>
          </a:p>
          <a:p>
            <a:pPr eaLnBrk="1" fontAlgn="auto" hangingPunct="1">
              <a:spcBef>
                <a:spcPts val="0"/>
              </a:spcBef>
              <a:spcAft>
                <a:spcPts val="0"/>
              </a:spcAft>
              <a:defRPr/>
            </a:pPr>
            <a:r>
              <a:rPr lang="es-CO" sz="2000" b="1" kern="0" dirty="0">
                <a:latin typeface="Calibri"/>
              </a:rPr>
              <a:t>Enero 1: determinación de saldos iniciales </a:t>
            </a:r>
            <a:endParaRPr lang="es-ES" sz="2000" b="1" kern="0" dirty="0">
              <a:solidFill>
                <a:sysClr val="windowText" lastClr="000000"/>
              </a:solidFill>
              <a:latin typeface="Calibri"/>
            </a:endParaRPr>
          </a:p>
          <a:p>
            <a:pPr eaLnBrk="1" fontAlgn="auto" hangingPunct="1">
              <a:spcBef>
                <a:spcPts val="0"/>
              </a:spcBef>
              <a:spcAft>
                <a:spcPts val="0"/>
              </a:spcAft>
              <a:defRPr/>
            </a:pPr>
            <a:r>
              <a:rPr lang="es-ES" sz="2000" b="1" kern="0" dirty="0">
                <a:solidFill>
                  <a:sysClr val="windowText" lastClr="000000"/>
                </a:solidFill>
                <a:latin typeface="Calibri"/>
              </a:rPr>
              <a:t>Para todos los efectos, aplicación del nuevo marco normativo a partir de las NICSP</a:t>
            </a:r>
            <a:endParaRPr lang="es-CO" sz="2000" b="1" kern="0" dirty="0">
              <a:solidFill>
                <a:sysClr val="windowText" lastClr="000000"/>
              </a:solidFill>
              <a:latin typeface="Calibri"/>
            </a:endParaRPr>
          </a:p>
        </p:txBody>
      </p:sp>
      <p:sp>
        <p:nvSpPr>
          <p:cNvPr id="19" name="18 Flecha izquierda y derecha"/>
          <p:cNvSpPr/>
          <p:nvPr/>
        </p:nvSpPr>
        <p:spPr>
          <a:xfrm>
            <a:off x="5724128" y="2209428"/>
            <a:ext cx="3024336" cy="359833"/>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p:spPr>
        <p:style>
          <a:lnRef idx="0">
            <a:schemeClr val="accent5"/>
          </a:lnRef>
          <a:fillRef idx="3">
            <a:schemeClr val="accent5"/>
          </a:fillRef>
          <a:effectRef idx="3">
            <a:schemeClr val="accent5"/>
          </a:effectRef>
          <a:fontRef idx="minor">
            <a:schemeClr val="lt1"/>
          </a:fontRef>
        </p:style>
        <p:txBody>
          <a:bodyPr lIns="563189" tIns="42672" rIns="477845" bIns="42672" spcCol="1270" anchor="ctr"/>
          <a:lstStyle/>
          <a:p>
            <a:pPr algn="ctr" defTabSz="1422400" eaLnBrk="1" fontAlgn="auto" hangingPunct="1">
              <a:lnSpc>
                <a:spcPct val="90000"/>
              </a:lnSpc>
              <a:spcBef>
                <a:spcPts val="0"/>
              </a:spcBef>
              <a:spcAft>
                <a:spcPct val="35000"/>
              </a:spcAft>
              <a:defRPr/>
            </a:pPr>
            <a:endParaRPr lang="es-CO" sz="3200" b="0" kern="0">
              <a:solidFill>
                <a:sysClr val="window" lastClr="FFFFFF"/>
              </a:solidFill>
              <a:latin typeface="Calibri"/>
              <a:cs typeface="+mn-cs"/>
            </a:endParaRPr>
          </a:p>
        </p:txBody>
      </p:sp>
      <p:sp>
        <p:nvSpPr>
          <p:cNvPr id="20" name="1 Título"/>
          <p:cNvSpPr>
            <a:spLocks noGrp="1"/>
          </p:cNvSpPr>
          <p:nvPr>
            <p:ph type="ctrTitle"/>
          </p:nvPr>
        </p:nvSpPr>
        <p:spPr>
          <a:xfrm>
            <a:off x="293539" y="-166836"/>
            <a:ext cx="8742957" cy="1079569"/>
          </a:xfrm>
        </p:spPr>
        <p:txBody>
          <a:bodyPr/>
          <a:lstStyle/>
          <a:p>
            <a:pPr algn="ctr"/>
            <a:r>
              <a:rPr lang="es-CO" sz="1000" dirty="0">
                <a:effectLst>
                  <a:outerShdw blurRad="38100" dist="38100" dir="2700000" algn="tl">
                    <a:srgbClr val="000000">
                      <a:alpha val="43137"/>
                    </a:srgbClr>
                  </a:outerShdw>
                </a:effectLst>
              </a:rPr>
              <a:t> </a:t>
            </a:r>
            <a:r>
              <a:rPr lang="es-CO" sz="2800" dirty="0">
                <a:effectLst>
                  <a:outerShdw blurRad="38100" dist="38100" dir="2700000" algn="tl">
                    <a:srgbClr val="000000">
                      <a:alpha val="43137"/>
                    </a:srgbClr>
                  </a:outerShdw>
                </a:effectLst>
              </a:rPr>
              <a:t>   </a:t>
            </a:r>
            <a:br>
              <a:rPr lang="es-CO" sz="2800" dirty="0">
                <a:effectLst>
                  <a:outerShdw blurRad="38100" dist="38100" dir="2700000" algn="tl">
                    <a:srgbClr val="000000">
                      <a:alpha val="43137"/>
                    </a:srgbClr>
                  </a:outerShdw>
                </a:effectLst>
              </a:rPr>
            </a:br>
            <a:r>
              <a:rPr lang="es-CO" sz="2800"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744909" y="1767384"/>
            <a:ext cx="874762" cy="3898428"/>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575940" tIns="43638" rIns="488664" bIns="43638" spcCol="1298" anchor="ctr"/>
          <a:lstStyle/>
          <a:p>
            <a:pPr algn="ctr" defTabSz="1454603" eaLnBrk="1" fontAlgn="auto" hangingPunct="1">
              <a:lnSpc>
                <a:spcPct val="90000"/>
              </a:lnSpc>
              <a:spcBef>
                <a:spcPts val="0"/>
              </a:spcBef>
              <a:spcAft>
                <a:spcPct val="35000"/>
              </a:spcAft>
              <a:defRPr/>
            </a:pPr>
            <a:r>
              <a:rPr lang="es-CO" sz="1600" b="1" kern="0" dirty="0">
                <a:solidFill>
                  <a:sysClr val="window" lastClr="FFFFFF"/>
                </a:solidFill>
                <a:effectLst>
                  <a:outerShdw blurRad="38100" dist="38100" dir="2700000" algn="tl">
                    <a:srgbClr val="000000">
                      <a:alpha val="43137"/>
                    </a:srgbClr>
                  </a:outerShdw>
                </a:effectLst>
                <a:latin typeface="Calibri"/>
                <a:cs typeface="+mn-cs"/>
              </a:rPr>
              <a:t> </a:t>
            </a:r>
            <a:r>
              <a:rPr lang="es-CO" sz="1600" b="1" kern="0" dirty="0">
                <a:effectLst>
                  <a:outerShdw blurRad="38100" dist="38100" dir="2700000" algn="tl">
                    <a:srgbClr val="000000">
                      <a:alpha val="43137"/>
                    </a:srgbClr>
                  </a:outerShdw>
                </a:effectLst>
                <a:latin typeface="Calibri"/>
                <a:cs typeface="+mn-cs"/>
              </a:rPr>
              <a:t>MARCO  </a:t>
            </a:r>
          </a:p>
          <a:p>
            <a:pPr algn="ctr" defTabSz="1454603" eaLnBrk="1" fontAlgn="auto" hangingPunct="1">
              <a:lnSpc>
                <a:spcPct val="90000"/>
              </a:lnSpc>
              <a:spcBef>
                <a:spcPts val="0"/>
              </a:spcBef>
              <a:spcAft>
                <a:spcPct val="35000"/>
              </a:spcAft>
              <a:defRPr/>
            </a:pPr>
            <a:endParaRPr lang="es-CO" sz="1600" b="1" kern="0" dirty="0">
              <a:effectLst>
                <a:outerShdw blurRad="38100" dist="38100" dir="2700000" algn="tl">
                  <a:srgbClr val="000000">
                    <a:alpha val="43137"/>
                  </a:srgbClr>
                </a:outerShdw>
              </a:effectLst>
              <a:latin typeface="Calibri"/>
              <a:cs typeface="+mn-cs"/>
            </a:endParaRPr>
          </a:p>
          <a:p>
            <a:pPr algn="ctr" defTabSz="1454603" eaLnBrk="1" fontAlgn="auto" hangingPunct="1">
              <a:lnSpc>
                <a:spcPct val="90000"/>
              </a:lnSpc>
              <a:spcBef>
                <a:spcPts val="0"/>
              </a:spcBef>
              <a:spcAft>
                <a:spcPct val="35000"/>
              </a:spcAft>
              <a:defRPr/>
            </a:pPr>
            <a:r>
              <a:rPr lang="es-CO" sz="1600" b="1" kern="0" dirty="0">
                <a:effectLst>
                  <a:outerShdw blurRad="38100" dist="38100" dir="2700000" algn="tl">
                    <a:srgbClr val="000000">
                      <a:alpha val="43137"/>
                    </a:srgbClr>
                  </a:outerShdw>
                </a:effectLst>
                <a:latin typeface="Calibri"/>
                <a:cs typeface="+mn-cs"/>
              </a:rPr>
              <a:t>NORMARIVO</a:t>
            </a:r>
          </a:p>
          <a:p>
            <a:pPr algn="ctr" defTabSz="1454603" eaLnBrk="1" fontAlgn="auto" hangingPunct="1">
              <a:lnSpc>
                <a:spcPct val="90000"/>
              </a:lnSpc>
              <a:spcBef>
                <a:spcPts val="0"/>
              </a:spcBef>
              <a:spcAft>
                <a:spcPct val="35000"/>
              </a:spcAft>
              <a:defRPr/>
            </a:pPr>
            <a:endParaRPr lang="es-CO" sz="1600" b="1" kern="0" dirty="0">
              <a:solidFill>
                <a:sysClr val="window" lastClr="FFFFFF"/>
              </a:solidFill>
              <a:effectLst>
                <a:outerShdw blurRad="38100" dist="38100" dir="2700000" algn="tl">
                  <a:srgbClr val="000000">
                    <a:alpha val="43137"/>
                  </a:srgbClr>
                </a:outerShdw>
              </a:effectLst>
              <a:latin typeface="Calibri"/>
              <a:cs typeface="+mn-cs"/>
            </a:endParaRPr>
          </a:p>
        </p:txBody>
      </p:sp>
      <p:sp>
        <p:nvSpPr>
          <p:cNvPr id="22" name="21 Flecha izquierda y derecha"/>
          <p:cNvSpPr/>
          <p:nvPr/>
        </p:nvSpPr>
        <p:spPr>
          <a:xfrm>
            <a:off x="2195736" y="2209428"/>
            <a:ext cx="3096344" cy="359833"/>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p:spPr>
        <p:style>
          <a:lnRef idx="0">
            <a:schemeClr val="accent5"/>
          </a:lnRef>
          <a:fillRef idx="3">
            <a:schemeClr val="accent5"/>
          </a:fillRef>
          <a:effectRef idx="3">
            <a:schemeClr val="accent5"/>
          </a:effectRef>
          <a:fontRef idx="minor">
            <a:schemeClr val="lt1"/>
          </a:fontRef>
        </p:style>
        <p:txBody>
          <a:bodyPr lIns="563189" tIns="42672" rIns="477845" bIns="42672" spcCol="1270" anchor="ctr"/>
          <a:lstStyle/>
          <a:p>
            <a:pPr algn="ctr" defTabSz="1422400" eaLnBrk="1" fontAlgn="auto" hangingPunct="1">
              <a:lnSpc>
                <a:spcPct val="90000"/>
              </a:lnSpc>
              <a:spcBef>
                <a:spcPts val="0"/>
              </a:spcBef>
              <a:spcAft>
                <a:spcPct val="35000"/>
              </a:spcAft>
              <a:defRPr/>
            </a:pPr>
            <a:endParaRPr lang="es-CO" sz="3200" b="0" kern="0">
              <a:solidFill>
                <a:sysClr val="window" lastClr="FFFFFF"/>
              </a:solidFill>
              <a:latin typeface="Calibri"/>
              <a:cs typeface="+mn-cs"/>
            </a:endParaRPr>
          </a:p>
        </p:txBody>
      </p:sp>
    </p:spTree>
    <p:extLst>
      <p:ext uri="{BB962C8B-B14F-4D97-AF65-F5344CB8AC3E}">
        <p14:creationId xmlns:p14="http://schemas.microsoft.com/office/powerpoint/2010/main" val="1136377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540212" y="2137420"/>
            <a:ext cx="8280260" cy="1124686"/>
          </a:xfrm>
          <a:prstGeom prst="rect">
            <a:avLst/>
          </a:prstGeom>
        </p:spPr>
        <p:txBody>
          <a:bodyPr/>
          <a:lstStyle/>
          <a:p>
            <a:pPr algn="ctr"/>
            <a:br>
              <a:rPr lang="es-ES" sz="2500" dirty="0">
                <a:cs typeface="Times New Roman" pitchFamily="18" charset="0"/>
              </a:rPr>
            </a:br>
            <a:r>
              <a:rPr lang="es-ES" sz="2500" dirty="0">
                <a:cs typeface="Times New Roman" pitchFamily="18" charset="0"/>
              </a:rPr>
              <a:t>REGULACIÓN CONTABLE PÚBLICA EN COLOMBIA</a:t>
            </a:r>
            <a:endParaRPr lang="es-ES" sz="2500" cap="all" dirty="0">
              <a:ln w="9000" cmpd="sng">
                <a:solidFill>
                  <a:schemeClr val="accent4">
                    <a:shade val="50000"/>
                    <a:satMod val="120000"/>
                  </a:schemeClr>
                </a:solidFill>
                <a:prstDash val="solid"/>
              </a:ln>
            </a:endParaRPr>
          </a:p>
        </p:txBody>
      </p:sp>
      <p:sp>
        <p:nvSpPr>
          <p:cNvPr id="26628" name="Text Box 6"/>
          <p:cNvSpPr txBox="1">
            <a:spLocks noChangeArrowheads="1"/>
          </p:cNvSpPr>
          <p:nvPr/>
        </p:nvSpPr>
        <p:spPr bwMode="auto">
          <a:xfrm>
            <a:off x="183150" y="3724498"/>
            <a:ext cx="53285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A5B592"/>
              </a:buClr>
              <a:buSzPct val="80000"/>
              <a:buFont typeface="Wingdings 2" pitchFamily="18" charset="2"/>
              <a:buNone/>
            </a:pPr>
            <a:r>
              <a:rPr lang="es-ES" altLang="es-ES" sz="2400" b="1" dirty="0">
                <a:solidFill>
                  <a:schemeClr val="tx2"/>
                </a:solidFill>
                <a:latin typeface="Calibri" pitchFamily="34" charset="0"/>
                <a:cs typeface="Times New Roman" pitchFamily="18" charset="0"/>
              </a:rPr>
              <a:t>Pedro Luis Bohórquez Ramírez</a:t>
            </a:r>
          </a:p>
          <a:p>
            <a:pPr eaLnBrk="1" hangingPunct="1">
              <a:buClr>
                <a:srgbClr val="A5B592"/>
              </a:buClr>
              <a:buSzPct val="80000"/>
              <a:buFont typeface="Wingdings 2" pitchFamily="18" charset="2"/>
              <a:buNone/>
            </a:pPr>
            <a:r>
              <a:rPr lang="es-ES" altLang="es-ES" sz="2000" b="1" dirty="0">
                <a:solidFill>
                  <a:schemeClr val="bg2">
                    <a:lumMod val="75000"/>
                  </a:schemeClr>
                </a:solidFill>
                <a:latin typeface="Calibri" pitchFamily="34" charset="0"/>
                <a:cs typeface="Times New Roman" pitchFamily="18" charset="0"/>
              </a:rPr>
              <a:t>Contador General de la Nación</a:t>
            </a:r>
          </a:p>
        </p:txBody>
      </p:sp>
    </p:spTree>
    <p:extLst>
      <p:ext uri="{BB962C8B-B14F-4D97-AF65-F5344CB8AC3E}">
        <p14:creationId xmlns:p14="http://schemas.microsoft.com/office/powerpoint/2010/main" val="254323657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20</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466285"/>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986582"/>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01516"/>
            <a:ext cx="3300366" cy="260539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333" b="1" kern="0" dirty="0">
                <a:solidFill>
                  <a:sysClr val="windowText" lastClr="000000"/>
                </a:solidFill>
                <a:latin typeface="Calibri"/>
              </a:rPr>
              <a:t>Enero 1: Preparación del estado de situación financiera de apertura</a:t>
            </a:r>
            <a:r>
              <a:rPr lang="es-CO" sz="2333" b="1" kern="0" dirty="0">
                <a:solidFill>
                  <a:sysClr val="windowText" lastClr="000000"/>
                </a:solidFill>
                <a:latin typeface="Calibri"/>
              </a:rPr>
              <a:t>.</a:t>
            </a:r>
          </a:p>
          <a:p>
            <a:pPr marL="380985" indent="-380985" fontAlgn="auto">
              <a:spcBef>
                <a:spcPts val="0"/>
              </a:spcBef>
              <a:spcAft>
                <a:spcPts val="0"/>
              </a:spcAft>
              <a:buAutoNum type="arabicPeriod"/>
              <a:defRPr/>
            </a:pPr>
            <a:r>
              <a:rPr lang="es-CO" sz="2333" b="1" kern="0" dirty="0">
                <a:solidFill>
                  <a:sysClr val="windowText" lastClr="000000"/>
                </a:solidFill>
                <a:latin typeface="Calibri"/>
              </a:rPr>
              <a:t>Aplicación del marco normativo</a:t>
            </a:r>
          </a:p>
          <a:p>
            <a:pPr fontAlgn="auto">
              <a:spcBef>
                <a:spcPts val="0"/>
              </a:spcBef>
              <a:spcAft>
                <a:spcPts val="0"/>
              </a:spcAft>
              <a:defRPr/>
            </a:pP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3" y="3145532"/>
            <a:ext cx="3240360" cy="2246384"/>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333"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41476"/>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151620" y="-22820"/>
            <a:ext cx="7080787" cy="964238"/>
          </a:xfrm>
          <a:prstGeom prst="rect">
            <a:avLst/>
          </a:prstGeom>
        </p:spPr>
        <p:txBody>
          <a:bodyPr wrap="square">
            <a:spAutoFit/>
          </a:bodyPr>
          <a:lstStyle/>
          <a:p>
            <a:pPr algn="ctr"/>
            <a:r>
              <a:rPr lang="es-ES" sz="2833" b="1" dirty="0">
                <a:solidFill>
                  <a:schemeClr val="bg1"/>
                </a:solidFill>
              </a:rPr>
              <a:t>CRONOGRAMA PARA ENTIDADES </a:t>
            </a:r>
          </a:p>
          <a:p>
            <a:pPr algn="ctr"/>
            <a:r>
              <a:rPr lang="es-ES" sz="2833" b="1" dirty="0">
                <a:solidFill>
                  <a:schemeClr val="bg1"/>
                </a:solidFill>
              </a:rPr>
              <a:t>DE GOBIERNO</a:t>
            </a:r>
            <a:endParaRPr lang="es-CO" sz="2833" dirty="0">
              <a:solidFill>
                <a:schemeClr val="bg1"/>
              </a:solidFill>
            </a:endParaRPr>
          </a:p>
        </p:txBody>
      </p:sp>
    </p:spTree>
    <p:extLst>
      <p:ext uri="{BB962C8B-B14F-4D97-AF65-F5344CB8AC3E}">
        <p14:creationId xmlns:p14="http://schemas.microsoft.com/office/powerpoint/2010/main" val="79067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1251799012"/>
              </p:ext>
            </p:extLst>
          </p:nvPr>
        </p:nvGraphicFramePr>
        <p:xfrm>
          <a:off x="222573" y="1201316"/>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21</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7"/>
          </p:nvPr>
        </p:nvSpPr>
        <p:spPr>
          <a:xfrm>
            <a:off x="2411760" y="157427"/>
            <a:ext cx="6552728" cy="5004329"/>
          </a:xfrm>
          <a:blipFill>
            <a:blip r:embed="rId3"/>
            <a:tile tx="0" ty="0" sx="100000" sy="100000" flip="none" algn="tl"/>
          </a:blipFill>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Ámbito de aplicación de la contabilidad pública</a:t>
            </a:r>
          </a:p>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Política de regulación contable pública y nueva estructura del Régimen de Contabilidad Pública</a:t>
            </a:r>
          </a:p>
          <a:p>
            <a:pPr marL="625475" indent="-571500" algn="just">
              <a:lnSpc>
                <a:spcPct val="90000"/>
              </a:lnSpc>
              <a:spcAft>
                <a:spcPct val="35000"/>
              </a:spcAft>
              <a:buSzPct val="90000"/>
              <a:buFontTx/>
              <a:buAutoNum type="arabicPeriod"/>
              <a:defRPr/>
            </a:pPr>
            <a:r>
              <a:rPr lang="es-ES" b="1" dirty="0">
                <a:solidFill>
                  <a:srgbClr val="003300"/>
                </a:solidFill>
                <a:effectLst>
                  <a:outerShdw blurRad="38100" dist="38100" dir="2700000" algn="tl">
                    <a:srgbClr val="000000">
                      <a:alpha val="43137"/>
                    </a:srgbClr>
                  </a:outerShdw>
                </a:effectLst>
                <a:latin typeface="Calibri" pitchFamily="34" charset="0"/>
              </a:rPr>
              <a:t>Perspectivas de la regulación contable pública</a:t>
            </a:r>
          </a:p>
        </p:txBody>
      </p:sp>
      <p:sp>
        <p:nvSpPr>
          <p:cNvPr id="2" name="1 Título"/>
          <p:cNvSpPr>
            <a:spLocks noGrp="1"/>
          </p:cNvSpPr>
          <p:nvPr>
            <p:ph type="ctrTitle"/>
          </p:nvPr>
        </p:nvSpPr>
        <p:spPr>
          <a:xfrm>
            <a:off x="107504" y="2713485"/>
            <a:ext cx="1720850" cy="648072"/>
          </a:xfrm>
        </p:spPr>
        <p:txBody>
          <a:bodyPr anchor="ctr"/>
          <a:lstStyle/>
          <a:p>
            <a:r>
              <a:rPr lang="es-CO" sz="3200" u="sng" dirty="0">
                <a:effectLst>
                  <a:outerShdw blurRad="38100" dist="38100" dir="2700000" algn="tl">
                    <a:srgbClr val="000000">
                      <a:alpha val="43137"/>
                    </a:srgbClr>
                  </a:outerShdw>
                </a:effectLst>
              </a:rPr>
              <a:t>AGENDA</a:t>
            </a:r>
          </a:p>
        </p:txBody>
      </p:sp>
      <p:pic>
        <p:nvPicPr>
          <p:cNvPr id="18" name="17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12" y="193204"/>
            <a:ext cx="2232248" cy="2232248"/>
          </a:xfrm>
          <a:prstGeom prst="rect">
            <a:avLst/>
          </a:prstGeom>
          <a:noFill/>
          <a:ln>
            <a:noFill/>
          </a:ln>
        </p:spPr>
      </p:pic>
    </p:spTree>
    <p:extLst>
      <p:ext uri="{BB962C8B-B14F-4D97-AF65-F5344CB8AC3E}">
        <p14:creationId xmlns:p14="http://schemas.microsoft.com/office/powerpoint/2010/main" val="31941871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s-CO"/>
          </a:p>
        </p:txBody>
      </p:sp>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4</a:t>
            </a:fld>
            <a:endParaRPr lang="es-ES_tradnl" dirty="0"/>
          </a:p>
        </p:txBody>
      </p:sp>
      <p:pic>
        <p:nvPicPr>
          <p:cNvPr id="5" name="Imagen 4"/>
          <p:cNvPicPr>
            <a:picLocks noChangeAspect="1"/>
          </p:cNvPicPr>
          <p:nvPr/>
        </p:nvPicPr>
        <p:blipFill>
          <a:blip r:embed="rId2"/>
          <a:stretch>
            <a:fillRect/>
          </a:stretch>
        </p:blipFill>
        <p:spPr>
          <a:xfrm>
            <a:off x="-28576" y="0"/>
            <a:ext cx="9172576" cy="5715000"/>
          </a:xfrm>
          <a:prstGeom prst="rect">
            <a:avLst/>
          </a:prstGeom>
        </p:spPr>
      </p:pic>
    </p:spTree>
    <p:extLst>
      <p:ext uri="{BB962C8B-B14F-4D97-AF65-F5344CB8AC3E}">
        <p14:creationId xmlns:p14="http://schemas.microsoft.com/office/powerpoint/2010/main" val="24089450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196752"/>
            <a:ext cx="7992887" cy="403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150218" y="-22820"/>
            <a:ext cx="8742957" cy="1079569"/>
          </a:xfrm>
        </p:spPr>
        <p:txBody>
          <a:bodyPr anchor="ctr"/>
          <a:lstStyle/>
          <a:p>
            <a:pPr algn="ctr"/>
            <a:r>
              <a:rPr lang="es-CO" dirty="0">
                <a:effectLst>
                  <a:outerShdw blurRad="38100" dist="38100" dir="2700000" algn="tl">
                    <a:srgbClr val="000000">
                      <a:alpha val="43137"/>
                    </a:srgbClr>
                  </a:outerShdw>
                </a:effectLst>
              </a:rPr>
              <a:t>Ámbito de la Contabilidad Pública</a:t>
            </a:r>
          </a:p>
        </p:txBody>
      </p:sp>
      <p:sp>
        <p:nvSpPr>
          <p:cNvPr id="6"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8"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9"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5</a:t>
            </a:fld>
            <a:endParaRPr lang="es-ES_tradnl" sz="800" dirty="0">
              <a:solidFill>
                <a:srgbClr val="008080"/>
              </a:solidFill>
              <a:latin typeface="+mn-lt"/>
            </a:endParaRPr>
          </a:p>
        </p:txBody>
      </p:sp>
      <p:sp>
        <p:nvSpPr>
          <p:cNvPr id="3" name="2 Rectángulo"/>
          <p:cNvSpPr/>
          <p:nvPr/>
        </p:nvSpPr>
        <p:spPr bwMode="auto">
          <a:xfrm flipV="1">
            <a:off x="612000" y="5076000"/>
            <a:ext cx="738336" cy="1080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6</a:t>
            </a:fld>
            <a:endParaRPr lang="es-ES_tradnl" dirty="0"/>
          </a:p>
        </p:txBody>
      </p:sp>
      <p:pic>
        <p:nvPicPr>
          <p:cNvPr id="15"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1853" y="3217540"/>
            <a:ext cx="2549860" cy="1080120"/>
          </a:xfrm>
          <a:prstGeom prst="rect">
            <a:avLst/>
          </a:prstGeom>
        </p:spPr>
      </p:pic>
      <p:pic>
        <p:nvPicPr>
          <p:cNvPr id="16"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227291"/>
            <a:ext cx="2489853" cy="960107"/>
          </a:xfrm>
          <a:prstGeom prst="rect">
            <a:avLst/>
          </a:prstGeom>
        </p:spPr>
      </p:pic>
      <p:pic>
        <p:nvPicPr>
          <p:cNvPr id="17"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1714" y="3227291"/>
            <a:ext cx="2580286" cy="1070369"/>
          </a:xfrm>
          <a:prstGeom prst="rect">
            <a:avLst/>
          </a:prstGeom>
        </p:spPr>
      </p:pic>
      <p:sp>
        <p:nvSpPr>
          <p:cNvPr id="19" name="18 CuadroTexto"/>
          <p:cNvSpPr txBox="1"/>
          <p:nvPr/>
        </p:nvSpPr>
        <p:spPr>
          <a:xfrm>
            <a:off x="738695" y="-322853"/>
            <a:ext cx="7619998" cy="1118127"/>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S T I </a:t>
            </a:r>
            <a:r>
              <a:rPr lang="es-CO" sz="3333" b="1" dirty="0" err="1">
                <a:solidFill>
                  <a:schemeClr val="bg1"/>
                </a:solidFill>
                <a:latin typeface="+mn-lt"/>
              </a:rPr>
              <a:t>Ó</a:t>
            </a:r>
            <a:r>
              <a:rPr lang="es-CO" sz="3333" b="1" dirty="0">
                <a:solidFill>
                  <a:schemeClr val="bg1"/>
                </a:solidFill>
                <a:latin typeface="+mn-lt"/>
              </a:rPr>
              <a:t> N    E S T A T A L</a:t>
            </a:r>
          </a:p>
        </p:txBody>
      </p:sp>
      <p:sp>
        <p:nvSpPr>
          <p:cNvPr id="20" name="Rectángulo 6"/>
          <p:cNvSpPr/>
          <p:nvPr/>
        </p:nvSpPr>
        <p:spPr>
          <a:xfrm>
            <a:off x="911594" y="2377446"/>
            <a:ext cx="7274144" cy="789838"/>
          </a:xfrm>
          <a:prstGeom prst="rect">
            <a:avLst/>
          </a:prstGeom>
          <a:solidFill>
            <a:schemeClr val="accent3"/>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rPr>
              <a:t>UN GRAN QUEHACER PARA UN </a:t>
            </a:r>
          </a:p>
          <a:p>
            <a:pPr algn="ctr"/>
            <a:r>
              <a:rPr lang="es-CO" sz="2667" b="1" dirty="0">
                <a:solidFill>
                  <a:schemeClr val="tx1"/>
                </a:solidFill>
              </a:rPr>
              <a:t>PAÍS DE MUCHA PROSPERIDAD </a:t>
            </a:r>
          </a:p>
        </p:txBody>
      </p:sp>
      <p:sp>
        <p:nvSpPr>
          <p:cNvPr id="21" name="Rectángulo 7"/>
          <p:cNvSpPr/>
          <p:nvPr/>
        </p:nvSpPr>
        <p:spPr>
          <a:xfrm>
            <a:off x="762000" y="1117308"/>
            <a:ext cx="7596693" cy="780086"/>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7407"/>
            <a:ext cx="403860" cy="309784"/>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866511" y="4177647"/>
            <a:ext cx="7425903" cy="1259127"/>
          </a:xfrm>
          <a:prstGeom prst="rect">
            <a:avLst/>
          </a:prstGeom>
        </p:spPr>
        <p:txBody>
          <a:bodyPr wrap="square">
            <a:spAutoFit/>
          </a:bodyPr>
          <a:lstStyle/>
          <a:p>
            <a:pPr>
              <a:spcBef>
                <a:spcPct val="0"/>
              </a:spcBef>
              <a:spcAft>
                <a:spcPct val="25000"/>
              </a:spcAft>
            </a:pPr>
            <a:r>
              <a:rPr lang="en-GB" altLang="es-CO" sz="2333" b="1" dirty="0"/>
              <a:t>Contabilidad para el </a:t>
            </a:r>
            <a:r>
              <a:rPr lang="en-GB" altLang="es-CO" sz="2333" b="1" u="sng" dirty="0" err="1"/>
              <a:t>Buen</a:t>
            </a:r>
            <a:r>
              <a:rPr lang="en-GB" altLang="es-CO" sz="2333" b="1" u="sng" dirty="0"/>
              <a:t> </a:t>
            </a:r>
            <a:r>
              <a:rPr lang="en-GB" altLang="es-CO" sz="2333" b="1" u="sng" dirty="0" err="1"/>
              <a:t>Gobierno</a:t>
            </a:r>
            <a:r>
              <a:rPr lang="en-GB" altLang="es-CO" sz="2333" b="1" dirty="0"/>
              <a:t> de las </a:t>
            </a:r>
            <a:r>
              <a:rPr lang="en-GB" altLang="es-CO" sz="2333" b="1" dirty="0" err="1"/>
              <a:t>organizaciones</a:t>
            </a:r>
            <a:endParaRPr lang="en-GB" altLang="es-CO" sz="2333" b="1" dirty="0"/>
          </a:p>
          <a:p>
            <a:pPr>
              <a:spcBef>
                <a:spcPct val="0"/>
              </a:spcBef>
              <a:spcAft>
                <a:spcPct val="25000"/>
              </a:spcAft>
            </a:pPr>
            <a:r>
              <a:rPr lang="en-GB" altLang="es-CO" sz="2333" b="1" dirty="0" err="1"/>
              <a:t>Adecuación</a:t>
            </a:r>
            <a:r>
              <a:rPr lang="en-GB" altLang="es-CO" sz="2333" b="1" dirty="0"/>
              <a:t> de la Contabilidad Pública a un </a:t>
            </a:r>
            <a:r>
              <a:rPr lang="en-GB" altLang="es-CO" sz="2333" b="1" u="sng" dirty="0"/>
              <a:t>nuevo </a:t>
            </a:r>
            <a:r>
              <a:rPr lang="en-GB" altLang="es-CO" sz="2333" b="1" u="sng" dirty="0" err="1"/>
              <a:t>concepto</a:t>
            </a:r>
            <a:r>
              <a:rPr lang="en-GB" altLang="es-CO" sz="2333" b="1" u="sng" dirty="0"/>
              <a:t> de </a:t>
            </a:r>
            <a:r>
              <a:rPr lang="en-GB" altLang="es-CO" sz="2333" b="1" u="sng" dirty="0" err="1"/>
              <a:t>Rendición</a:t>
            </a:r>
            <a:r>
              <a:rPr lang="en-GB" altLang="es-CO" sz="2333" b="1" u="sng" dirty="0"/>
              <a:t> de </a:t>
            </a:r>
            <a:r>
              <a:rPr lang="en-GB" altLang="es-CO" sz="2333" b="1" u="sng" dirty="0" err="1"/>
              <a:t>Cuentas</a:t>
            </a:r>
            <a:r>
              <a:rPr lang="en-GB" altLang="es-CO" sz="2333" b="1" u="sng" dirty="0"/>
              <a:t> </a:t>
            </a:r>
            <a:r>
              <a:rPr lang="en-GB" altLang="es-CO" sz="2333" b="1" dirty="0"/>
              <a:t>(“Accountability”)</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7</a:t>
            </a:fld>
            <a:endParaRPr lang="es-ES_tradnl" dirty="0"/>
          </a:p>
        </p:txBody>
      </p:sp>
      <p:pic>
        <p:nvPicPr>
          <p:cNvPr id="5" name="Imagen 4"/>
          <p:cNvPicPr>
            <a:picLocks noChangeAspect="1"/>
          </p:cNvPicPr>
          <p:nvPr/>
        </p:nvPicPr>
        <p:blipFill>
          <a:blip r:embed="rId2"/>
          <a:stretch>
            <a:fillRect/>
          </a:stretch>
        </p:blipFill>
        <p:spPr>
          <a:xfrm>
            <a:off x="0" y="193204"/>
            <a:ext cx="9252520" cy="5464646"/>
          </a:xfrm>
          <a:prstGeom prst="rect">
            <a:avLst/>
          </a:prstGeom>
        </p:spPr>
      </p:pic>
    </p:spTree>
    <p:extLst>
      <p:ext uri="{BB962C8B-B14F-4D97-AF65-F5344CB8AC3E}">
        <p14:creationId xmlns:p14="http://schemas.microsoft.com/office/powerpoint/2010/main" val="4121743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8"/>
          </p:nvPr>
        </p:nvSpPr>
        <p:spPr/>
        <p:txBody>
          <a:bodyPr/>
          <a:lstStyle/>
          <a:p>
            <a:pPr>
              <a:defRPr/>
            </a:pPr>
            <a:fld id="{AEB14108-B812-43B4-9694-255BBB9249A7}" type="slidenum">
              <a:rPr lang="es-ES_tradnl" smtClean="0"/>
              <a:pPr>
                <a:defRPr/>
              </a:pPr>
              <a:t>8</a:t>
            </a:fld>
            <a:endParaRPr lang="es-ES_tradnl" dirty="0"/>
          </a:p>
        </p:txBody>
      </p:sp>
      <p:pic>
        <p:nvPicPr>
          <p:cNvPr id="5" name="Imagen 4"/>
          <p:cNvPicPr>
            <a:picLocks noChangeAspect="1"/>
          </p:cNvPicPr>
          <p:nvPr/>
        </p:nvPicPr>
        <p:blipFill>
          <a:blip r:embed="rId2"/>
          <a:stretch>
            <a:fillRect/>
          </a:stretch>
        </p:blipFill>
        <p:spPr>
          <a:xfrm>
            <a:off x="1892469" y="193204"/>
            <a:ext cx="7216035" cy="5464646"/>
          </a:xfrm>
          <a:prstGeom prst="rect">
            <a:avLst/>
          </a:prstGeom>
        </p:spPr>
      </p:pic>
      <p:sp>
        <p:nvSpPr>
          <p:cNvPr id="6" name="CuadroTexto 5"/>
          <p:cNvSpPr txBox="1"/>
          <p:nvPr/>
        </p:nvSpPr>
        <p:spPr>
          <a:xfrm>
            <a:off x="-108520" y="2785492"/>
            <a:ext cx="2097049" cy="553998"/>
          </a:xfrm>
          <a:prstGeom prst="rect">
            <a:avLst/>
          </a:prstGeom>
          <a:noFill/>
        </p:spPr>
        <p:txBody>
          <a:bodyPr wrap="none" rtlCol="0">
            <a:spAutoFit/>
          </a:bodyPr>
          <a:lstStyle/>
          <a:p>
            <a:r>
              <a:rPr lang="es-CO" sz="3000" dirty="0"/>
              <a:t> NIIF   NICSP</a:t>
            </a:r>
          </a:p>
        </p:txBody>
      </p:sp>
    </p:spTree>
    <p:extLst>
      <p:ext uri="{BB962C8B-B14F-4D97-AF65-F5344CB8AC3E}">
        <p14:creationId xmlns:p14="http://schemas.microsoft.com/office/powerpoint/2010/main" val="31424406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sp>
        <p:nvSpPr>
          <p:cNvPr id="4" name="3 Marcador de número de diapositiva"/>
          <p:cNvSpPr>
            <a:spLocks noGrp="1"/>
          </p:cNvSpPr>
          <p:nvPr>
            <p:ph type="sldNum" sz="quarter" idx="15"/>
          </p:nvPr>
        </p:nvSpPr>
        <p:spPr/>
        <p:txBody>
          <a:bodyPr/>
          <a:lstStyle/>
          <a:p>
            <a:pPr>
              <a:defRPr/>
            </a:pPr>
            <a:fld id="{BD78BF63-D6E5-49D8-99EB-4D36175B83F1}" type="slidenum">
              <a:rPr lang="es-ES_tradnl" smtClean="0"/>
              <a:pPr>
                <a:defRPr/>
              </a:pPr>
              <a:t>9</a:t>
            </a:fld>
            <a:endParaRPr lang="es-ES_tradnl"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3496479103"/>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6972958" y="1218627"/>
            <a:ext cx="1319084"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13702" y="2676440"/>
            <a:ext cx="1078711"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002644" y="4357668"/>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a:off x="6776310" y="4717707"/>
            <a:ext cx="21183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793</TotalTime>
  <Words>2282</Words>
  <Application>Microsoft Office PowerPoint</Application>
  <PresentationFormat>Presentación en pantalla (16:10)</PresentationFormat>
  <Paragraphs>226</Paragraphs>
  <Slides>22</Slides>
  <Notes>11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Arial Narrow</vt:lpstr>
      <vt:lpstr>Calibri</vt:lpstr>
      <vt:lpstr>Calibri Light</vt:lpstr>
      <vt:lpstr>Calibri,Bold</vt:lpstr>
      <vt:lpstr>Calibri,BoldItalic</vt:lpstr>
      <vt:lpstr>Century Gothic</vt:lpstr>
      <vt:lpstr>Sylfaen</vt:lpstr>
      <vt:lpstr>Times New Roman</vt:lpstr>
      <vt:lpstr>Wingdings 2</vt:lpstr>
      <vt:lpstr>Plantilla Capacitaciones CGN</vt:lpstr>
      <vt:lpstr>Presentación de PowerPoint</vt:lpstr>
      <vt:lpstr> REGULACIÓN CONTABLE PÚBLICA EN COLOMBIA</vt:lpstr>
      <vt:lpstr>AGENDA</vt:lpstr>
      <vt:lpstr>Presentación de PowerPoint</vt:lpstr>
      <vt:lpstr>Ámbito de la Contabilidad Pública</vt:lpstr>
      <vt:lpstr>Presentación de PowerPoint</vt:lpstr>
      <vt:lpstr>Presentación de PowerPoint</vt:lpstr>
      <vt:lpstr>Presentación de PowerPoint</vt:lpstr>
      <vt:lpstr>MODELOS DE CONTABILIDAD  - CONVERGENCIA -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     CRONOGRAMA PARA LAS ENTIDADES DE GOBIERNO</vt:lpstr>
      <vt:lpstr>Presentación de PowerPoint</vt:lpstr>
      <vt:lpstr> </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85</cp:revision>
  <dcterms:created xsi:type="dcterms:W3CDTF">2015-07-24T15:00:34Z</dcterms:created>
  <dcterms:modified xsi:type="dcterms:W3CDTF">2021-05-27T16:08:16Z</dcterms:modified>
</cp:coreProperties>
</file>