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1.xml" ContentType="application/vnd.openxmlformats-officedocument.themeOverr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2.xml" ContentType="application/vnd.openxmlformats-officedocument.themeOverrid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3.xml" ContentType="application/vnd.openxmlformats-officedocument.themeOverrid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22.xml" ContentType="application/vnd.openxmlformats-officedocument.drawingml.chart+xml"/>
  <Override PartName="/ppt/theme/themeOverride14.xml" ContentType="application/vnd.openxmlformats-officedocument.themeOverride+xml"/>
  <Override PartName="/ppt/drawings/drawing3.xml" ContentType="application/vnd.openxmlformats-officedocument.drawingml.chartshapes+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78"/>
  </p:notesMasterIdLst>
  <p:sldIdLst>
    <p:sldId id="325" r:id="rId4"/>
    <p:sldId id="326"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3" r:id="rId24"/>
    <p:sldId id="384" r:id="rId25"/>
    <p:sldId id="385" r:id="rId26"/>
    <p:sldId id="386" r:id="rId27"/>
    <p:sldId id="411" r:id="rId28"/>
    <p:sldId id="414" r:id="rId29"/>
    <p:sldId id="415" r:id="rId30"/>
    <p:sldId id="471" r:id="rId31"/>
    <p:sldId id="472" r:id="rId32"/>
    <p:sldId id="416" r:id="rId33"/>
    <p:sldId id="417" r:id="rId34"/>
    <p:sldId id="418" r:id="rId35"/>
    <p:sldId id="457" r:id="rId36"/>
    <p:sldId id="419" r:id="rId37"/>
    <p:sldId id="420" r:id="rId38"/>
    <p:sldId id="421" r:id="rId39"/>
    <p:sldId id="422" r:id="rId40"/>
    <p:sldId id="423" r:id="rId41"/>
    <p:sldId id="424" r:id="rId42"/>
    <p:sldId id="425" r:id="rId43"/>
    <p:sldId id="426" r:id="rId44"/>
    <p:sldId id="458" r:id="rId45"/>
    <p:sldId id="459" r:id="rId46"/>
    <p:sldId id="474" r:id="rId47"/>
    <p:sldId id="475" r:id="rId48"/>
    <p:sldId id="427" r:id="rId49"/>
    <p:sldId id="429" r:id="rId50"/>
    <p:sldId id="430" r:id="rId51"/>
    <p:sldId id="431" r:id="rId52"/>
    <p:sldId id="432" r:id="rId53"/>
    <p:sldId id="433" r:id="rId54"/>
    <p:sldId id="466" r:id="rId55"/>
    <p:sldId id="434" r:id="rId56"/>
    <p:sldId id="435" r:id="rId57"/>
    <p:sldId id="436" r:id="rId58"/>
    <p:sldId id="437" r:id="rId59"/>
    <p:sldId id="438" r:id="rId60"/>
    <p:sldId id="439" r:id="rId61"/>
    <p:sldId id="440" r:id="rId62"/>
    <p:sldId id="464" r:id="rId63"/>
    <p:sldId id="441" r:id="rId64"/>
    <p:sldId id="410" r:id="rId65"/>
    <p:sldId id="442" r:id="rId66"/>
    <p:sldId id="443" r:id="rId67"/>
    <p:sldId id="451" r:id="rId68"/>
    <p:sldId id="450" r:id="rId69"/>
    <p:sldId id="449" r:id="rId70"/>
    <p:sldId id="448" r:id="rId71"/>
    <p:sldId id="447" r:id="rId72"/>
    <p:sldId id="446" r:id="rId73"/>
    <p:sldId id="445" r:id="rId74"/>
    <p:sldId id="444" r:id="rId75"/>
    <p:sldId id="456" r:id="rId76"/>
    <p:sldId id="409" r:id="rId77"/>
  </p:sldIdLst>
  <p:sldSz cx="9144000" cy="6858000" type="screen4x3"/>
  <p:notesSz cx="7010400" cy="923607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Juliana Ruiz" initials="MJR" lastIdx="13" clrIdx="0"/>
  <p:cmAuthor id="2" name="Myriam Cubillos Benavides" initials="MC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9CCA7C"/>
    <a:srgbClr val="FF9900"/>
    <a:srgbClr val="EAB200"/>
    <a:srgbClr val="00A8A4"/>
    <a:srgbClr val="008000"/>
    <a:srgbClr val="DAA600"/>
    <a:srgbClr val="FFD72F"/>
    <a:srgbClr val="FFCC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95" autoAdjust="0"/>
    <p:restoredTop sz="76870" autoAdjust="0"/>
  </p:normalViewPr>
  <p:slideViewPr>
    <p:cSldViewPr snapToGrid="0">
      <p:cViewPr varScale="1">
        <p:scale>
          <a:sx n="56" d="100"/>
          <a:sy n="56" d="100"/>
        </p:scale>
        <p:origin x="11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mgonzalez\AppData\Local\Microsoft\Windows\Temporary%20Internet%20Files\Content.Outlook\DOXE2PA0\Plantilla%20Infograma%20sectorial%203.xlsx"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mgonzalez\AppData\Local\Microsoft\Windows\Temporary%20Internet%20Files\Content.Outlook\DOXE2PA0\Plantilla%20Infograma%20sectorial%203.xlsx"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3" Type="http://schemas.openxmlformats.org/officeDocument/2006/relationships/oleObject" Target="file:///D:\Mis%20documentos\ACTIVIDADES%20DE%20LA%20DIRECCION%202015\INFORME%20EJECUTIVO%20VIGENCIA%202015\ARCHIVOS%20DEF%20EVALUACION\Cuadros%20Generales%20del%20Informe%202015%20(diagramacion).xlsx" TargetMode="External"/><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3" Type="http://schemas.openxmlformats.org/officeDocument/2006/relationships/oleObject" Target="file:///D:\Mis%20documentos\ACTIVIDADES%20DE%20LA%20DIRECCION%202015\INFORME%20EJECUTIVO%20VIGENCIA%202015\ARCHIVOS%20DEF%20EVALUACION\Cuadros%20Generales%20del%20Informe%202015%20(diagramacion).xlsx" TargetMode="External"/><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3" Type="http://schemas.openxmlformats.org/officeDocument/2006/relationships/oleObject" Target="file:///D:\Mis%20documentos\ACTIVIDADES%20DE%20LA%20DIRECCION%202015\INFORME%20EJECUTIVO%20VIGENCIA%202015\ARCHIVOS%20DEF%20EVALUACION\Cuadros%20Generales%20del%20Informe%202015%20(diagramacion).xlsx" TargetMode="External"/><Relationship Id="rId2" Type="http://schemas.microsoft.com/office/2011/relationships/chartColorStyle" Target="colors4.xml"/><Relationship Id="rId1" Type="http://schemas.microsoft.com/office/2011/relationships/chartStyle" Target="style4.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18.xml.rels><?xml version="1.0" encoding="UTF-8" standalone="yes"?>
<Relationships xmlns="http://schemas.openxmlformats.org/package/2006/relationships"><Relationship Id="rId3" Type="http://schemas.openxmlformats.org/officeDocument/2006/relationships/oleObject" Target="file:///D:\Mis%20documentos\ACTIVIDADES%20DE%20LA%20DIRECCION%202015\INFORME%20EJECUTIVO%20VIGENCIA%202015\ARCHIVOS%20DEF%20EVALUACION\Cuadros%20Generales%20del%20Informe%202015%20(diagramacion).xlsx" TargetMode="External"/><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uruiz\Dropbox\DAFP\Direcci&#243;n%20General\Presentaciones\CDM\comparativos%20presentacion.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21.xml.rels><?xml version="1.0" encoding="UTF-8" standalone="yes"?>
<Relationships xmlns="http://schemas.openxmlformats.org/package/2006/relationships"><Relationship Id="rId3" Type="http://schemas.openxmlformats.org/officeDocument/2006/relationships/oleObject" Target="file:///F:\CONSOLIDADO%20CONOCIMIENTO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ljaramillo\Desktop\base%20con%20graficos.xls" TargetMode="External"/><Relationship Id="rId2" Type="http://schemas.microsoft.com/office/2011/relationships/chartColorStyle" Target="colors12.xml"/><Relationship Id="rId1" Type="http://schemas.microsoft.com/office/2011/relationships/chartStyle" Target="style12.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ljaramillo\AppData\Local\Microsoft\Windows\Temporary%20Internet%20Files\Content.Outlook\0BF86DS0\base%20con%20graficos.xls" TargetMode="External"/><Relationship Id="rId2" Type="http://schemas.microsoft.com/office/2011/relationships/chartColorStyle" Target="colors13.xml"/><Relationship Id="rId1" Type="http://schemas.microsoft.com/office/2011/relationships/chartStyle" Target="style1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ljaramillo\Desktop\base%20con%20graficos.xls" TargetMode="External"/><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uruiz\Dropbox\DAFP\Direcci&#243;n%20General\Presentaciones\CDM\comparativos%20presentacion.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7.xml"/><Relationship Id="rId1" Type="http://schemas.microsoft.com/office/2011/relationships/chartStyle" Target="style17.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cubillos\AppData\Local\Microsoft\Windows\INetCache\Content.Outlook\P6X304YT\Plantilla%20Infograma%20sectorial%203%20(002).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gonzalez\AppData\Local\Microsoft\Windows\Temporary%20Internet%20Files\Content.Outlook\DOXE2PA0\Plantilla%20Infograma%20sectorial%203.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gonzalez\AppData\Local\Microsoft\Windows\Temporary%20Internet%20Files\Content.Outlook\DOXE2PA0\Plantilla%20Infograma%20sectorial%203.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gonzalez\AppData\Local\Microsoft\Windows\Temporary%20Internet%20Files\Content.Outlook\DOXE2PA0\Plantilla%20Infograma%20sectorial%203.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gonzalez\AppData\Local\Microsoft\Windows\Temporary%20Internet%20Files\Content.Outlook\DOXE2PA0\Plantilla%20Infograma%20sectorial%203.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gonzalez\AppData\Local\Microsoft\Windows\Temporary%20Internet%20Files\Content.Outlook\DOXE2PA0\Plantilla%20Infograma%20sectorial%203.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4">
                  <a:lumMod val="60000"/>
                  <a:lumOff val="40000"/>
                </a:schemeClr>
              </a:solidFill>
            </c:spPr>
            <c:extLst>
              <c:ext xmlns:c16="http://schemas.microsoft.com/office/drawing/2014/chart" uri="{C3380CC4-5D6E-409C-BE32-E72D297353CC}">
                <c16:uniqueId val="{00000001-BD01-4841-8C24-DC51F0A7B580}"/>
              </c:ext>
            </c:extLst>
          </c:dPt>
          <c:dPt>
            <c:idx val="1"/>
            <c:invertIfNegative val="0"/>
            <c:bubble3D val="0"/>
            <c:spPr>
              <a:solidFill>
                <a:schemeClr val="accent4">
                  <a:lumMod val="60000"/>
                  <a:lumOff val="40000"/>
                </a:schemeClr>
              </a:solidFill>
            </c:spPr>
            <c:extLst>
              <c:ext xmlns:c16="http://schemas.microsoft.com/office/drawing/2014/chart" uri="{C3380CC4-5D6E-409C-BE32-E72D297353CC}">
                <c16:uniqueId val="{00000003-BD01-4841-8C24-DC51F0A7B580}"/>
              </c:ext>
            </c:extLst>
          </c:dPt>
          <c:dPt>
            <c:idx val="2"/>
            <c:invertIfNegative val="0"/>
            <c:bubble3D val="0"/>
            <c:spPr>
              <a:solidFill>
                <a:schemeClr val="accent5"/>
              </a:solidFill>
            </c:spPr>
            <c:extLst>
              <c:ext xmlns:c16="http://schemas.microsoft.com/office/drawing/2014/chart" uri="{C3380CC4-5D6E-409C-BE32-E72D297353CC}">
                <c16:uniqueId val="{00000005-BD01-4841-8C24-DC51F0A7B580}"/>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7-BD01-4841-8C24-DC51F0A7B580}"/>
              </c:ext>
            </c:extLst>
          </c:dPt>
          <c:dPt>
            <c:idx val="4"/>
            <c:invertIfNegative val="0"/>
            <c:bubble3D val="0"/>
            <c:spPr>
              <a:solidFill>
                <a:schemeClr val="accent2">
                  <a:lumMod val="60000"/>
                  <a:lumOff val="40000"/>
                </a:schemeClr>
              </a:solidFill>
            </c:spPr>
            <c:extLst>
              <c:ext xmlns:c16="http://schemas.microsoft.com/office/drawing/2014/chart" uri="{C3380CC4-5D6E-409C-BE32-E72D297353CC}">
                <c16:uniqueId val="{00000009-BD01-4841-8C24-DC51F0A7B580}"/>
              </c:ext>
            </c:extLst>
          </c:dPt>
          <c:dPt>
            <c:idx val="5"/>
            <c:invertIfNegative val="0"/>
            <c:bubble3D val="0"/>
            <c:spPr>
              <a:solidFill>
                <a:schemeClr val="accent6">
                  <a:lumMod val="60000"/>
                  <a:lumOff val="40000"/>
                </a:schemeClr>
              </a:solidFill>
            </c:spPr>
            <c:extLst>
              <c:ext xmlns:c16="http://schemas.microsoft.com/office/drawing/2014/chart" uri="{C3380CC4-5D6E-409C-BE32-E72D297353CC}">
                <c16:uniqueId val="{0000000B-BD01-4841-8C24-DC51F0A7B580}"/>
              </c:ext>
            </c:extLst>
          </c:dPt>
          <c:dPt>
            <c:idx val="6"/>
            <c:invertIfNegative val="0"/>
            <c:bubble3D val="0"/>
            <c:spPr>
              <a:solidFill>
                <a:schemeClr val="accent4">
                  <a:lumMod val="60000"/>
                  <a:lumOff val="40000"/>
                </a:schemeClr>
              </a:solidFill>
            </c:spPr>
            <c:extLst>
              <c:ext xmlns:c16="http://schemas.microsoft.com/office/drawing/2014/chart" uri="{C3380CC4-5D6E-409C-BE32-E72D297353CC}">
                <c16:uniqueId val="{0000000D-BD01-4841-8C24-DC51F0A7B580}"/>
              </c:ext>
            </c:extLst>
          </c:dPt>
          <c:dPt>
            <c:idx val="7"/>
            <c:invertIfNegative val="0"/>
            <c:bubble3D val="0"/>
            <c:spPr>
              <a:solidFill>
                <a:srgbClr val="C00000"/>
              </a:solidFill>
            </c:spPr>
            <c:extLst>
              <c:ext xmlns:c16="http://schemas.microsoft.com/office/drawing/2014/chart" uri="{C3380CC4-5D6E-409C-BE32-E72D297353CC}">
                <c16:uniqueId val="{0000000F-BD01-4841-8C24-DC51F0A7B580}"/>
              </c:ext>
            </c:extLst>
          </c:dPt>
          <c:dPt>
            <c:idx val="8"/>
            <c:invertIfNegative val="0"/>
            <c:bubble3D val="0"/>
            <c:spPr>
              <a:solidFill>
                <a:srgbClr val="7030A0"/>
              </a:solidFill>
            </c:spPr>
            <c:extLst>
              <c:ext xmlns:c16="http://schemas.microsoft.com/office/drawing/2014/chart" uri="{C3380CC4-5D6E-409C-BE32-E72D297353CC}">
                <c16:uniqueId val="{00000011-BD01-4841-8C24-DC51F0A7B580}"/>
              </c:ext>
            </c:extLst>
          </c:dPt>
          <c:dLbls>
            <c:dLbl>
              <c:idx val="3"/>
              <c:tx>
                <c:rich>
                  <a:bodyPr/>
                  <a:lstStyle/>
                  <a:p>
                    <a:r>
                      <a:rPr lang="en-US" dirty="0"/>
                      <a:t>104.997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D01-4841-8C24-DC51F0A7B580}"/>
                </c:ext>
              </c:extLst>
            </c:dLbl>
            <c:dLbl>
              <c:idx val="6"/>
              <c:tx>
                <c:rich>
                  <a:bodyPr/>
                  <a:lstStyle/>
                  <a:p>
                    <a:r>
                      <a:rPr lang="en-US" dirty="0"/>
                      <a:t>21.287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D01-4841-8C24-DC51F0A7B58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Hoja1!$A$6:$A$15</c:f>
              <c:strCache>
                <c:ptCount val="10"/>
                <c:pt idx="0">
                  <c:v>Personal uniformado</c:v>
                </c:pt>
                <c:pt idx="1">
                  <c:v>Docentes y directivos docentes</c:v>
                </c:pt>
                <c:pt idx="2">
                  <c:v>ORDEN TERRITORIAL</c:v>
                </c:pt>
                <c:pt idx="3">
                  <c:v>Rama Ejecutiva</c:v>
                </c:pt>
                <c:pt idx="4">
                  <c:v>Rama Judicial</c:v>
                </c:pt>
                <c:pt idx="5">
                  <c:v>Entes Autónomos</c:v>
                </c:pt>
                <c:pt idx="6">
                  <c:v>Trabajadores oficiales</c:v>
                </c:pt>
                <c:pt idx="7">
                  <c:v>Órganos de Control</c:v>
                </c:pt>
                <c:pt idx="8">
                  <c:v>Organización Electoral</c:v>
                </c:pt>
                <c:pt idx="9">
                  <c:v>Rama Legislativa</c:v>
                </c:pt>
              </c:strCache>
            </c:strRef>
          </c:cat>
          <c:val>
            <c:numRef>
              <c:f>Hoja1!$B$6:$B$15</c:f>
              <c:numCache>
                <c:formatCode>#,##0</c:formatCode>
                <c:ptCount val="10"/>
                <c:pt idx="0">
                  <c:v>430864</c:v>
                </c:pt>
                <c:pt idx="1">
                  <c:v>324054</c:v>
                </c:pt>
                <c:pt idx="2">
                  <c:v>185545</c:v>
                </c:pt>
                <c:pt idx="3">
                  <c:v>105054</c:v>
                </c:pt>
                <c:pt idx="4">
                  <c:v>56317</c:v>
                </c:pt>
                <c:pt idx="5">
                  <c:v>22364</c:v>
                </c:pt>
                <c:pt idx="6">
                  <c:v>21307</c:v>
                </c:pt>
                <c:pt idx="7">
                  <c:v>11552</c:v>
                </c:pt>
                <c:pt idx="8">
                  <c:v>3314</c:v>
                </c:pt>
                <c:pt idx="9" formatCode="General">
                  <c:v>853</c:v>
                </c:pt>
              </c:numCache>
            </c:numRef>
          </c:val>
          <c:extLst>
            <c:ext xmlns:c16="http://schemas.microsoft.com/office/drawing/2014/chart" uri="{C3380CC4-5D6E-409C-BE32-E72D297353CC}">
              <c16:uniqueId val="{00000012-BD01-4841-8C24-DC51F0A7B580}"/>
            </c:ext>
          </c:extLst>
        </c:ser>
        <c:dLbls>
          <c:showLegendKey val="0"/>
          <c:showVal val="0"/>
          <c:showCatName val="0"/>
          <c:showSerName val="0"/>
          <c:showPercent val="0"/>
          <c:showBubbleSize val="0"/>
        </c:dLbls>
        <c:gapWidth val="150"/>
        <c:axId val="290324032"/>
        <c:axId val="290325208"/>
      </c:barChart>
      <c:catAx>
        <c:axId val="290324032"/>
        <c:scaling>
          <c:orientation val="minMax"/>
        </c:scaling>
        <c:delete val="0"/>
        <c:axPos val="l"/>
        <c:numFmt formatCode="General" sourceLinked="0"/>
        <c:majorTickMark val="out"/>
        <c:minorTickMark val="none"/>
        <c:tickLblPos val="nextTo"/>
        <c:crossAx val="290325208"/>
        <c:crosses val="autoZero"/>
        <c:auto val="1"/>
        <c:lblAlgn val="ctr"/>
        <c:lblOffset val="100"/>
        <c:noMultiLvlLbl val="0"/>
      </c:catAx>
      <c:valAx>
        <c:axId val="290325208"/>
        <c:scaling>
          <c:orientation val="minMax"/>
          <c:max val="450000"/>
          <c:min val="0"/>
        </c:scaling>
        <c:delete val="0"/>
        <c:axPos val="b"/>
        <c:majorGridlines/>
        <c:numFmt formatCode="#,##0" sourceLinked="1"/>
        <c:majorTickMark val="out"/>
        <c:minorTickMark val="none"/>
        <c:tickLblPos val="nextTo"/>
        <c:crossAx val="290324032"/>
        <c:crosses val="autoZero"/>
        <c:crossBetween val="between"/>
        <c:majorUnit val="100000"/>
      </c:valAx>
    </c:plotArea>
    <c:plotVisOnly val="1"/>
    <c:dispBlanksAs val="gap"/>
    <c:showDLblsOverMax val="0"/>
  </c:chart>
  <c:txPr>
    <a:bodyPr/>
    <a:lstStyle/>
    <a:p>
      <a:pPr>
        <a:defRPr sz="1800"/>
      </a:pPr>
      <a:endParaRPr lang="es-419"/>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75200617283955"/>
          <c:y val="0.27733440170940171"/>
          <c:w val="0.51229803821692099"/>
          <c:h val="0.67637913406765604"/>
        </c:manualLayout>
      </c:layout>
      <c:radarChart>
        <c:radarStyle val="marker"/>
        <c:varyColors val="0"/>
        <c:ser>
          <c:idx val="0"/>
          <c:order val="0"/>
          <c:tx>
            <c:strRef>
              <c:f>MECI_radar!$C$5</c:f>
              <c:strCache>
                <c:ptCount val="1"/>
                <c:pt idx="0">
                  <c:v>2014</c:v>
                </c:pt>
              </c:strCache>
            </c:strRef>
          </c:tx>
          <c:spPr>
            <a:ln w="28575" cap="rnd">
              <a:solidFill>
                <a:srgbClr val="0099FF"/>
              </a:solidFill>
              <a:round/>
            </a:ln>
            <a:effectLst/>
          </c:spPr>
          <c:marker>
            <c:symbol val="none"/>
          </c:marker>
          <c:dLbls>
            <c:dLbl>
              <c:idx val="0"/>
              <c:layout>
                <c:manualLayout>
                  <c:x val="1.9598765432098765E-3"/>
                  <c:y val="9.8332905982906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AE-4269-B72F-63C935631E43}"/>
                </c:ext>
              </c:extLst>
            </c:dLbl>
            <c:dLbl>
              <c:idx val="1"/>
              <c:layout>
                <c:manualLayout>
                  <c:x val="-3.5929012345679009E-2"/>
                  <c:y val="-2.0279700854700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AE-4269-B72F-63C935631E43}"/>
                </c:ext>
              </c:extLst>
            </c:dLbl>
            <c:dLbl>
              <c:idx val="2"/>
              <c:layout>
                <c:manualLayout>
                  <c:x val="-4.845962687660401E-2"/>
                  <c:y val="-3.4512473306458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AE-4269-B72F-63C935631E43}"/>
                </c:ext>
              </c:extLst>
            </c:dLbl>
            <c:dLbl>
              <c:idx val="3"/>
              <c:layout>
                <c:manualLayout>
                  <c:x val="5.3880092592592591E-2"/>
                  <c:y val="-8.9535470085470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AE-4269-B72F-63C935631E43}"/>
                </c:ext>
              </c:extLst>
            </c:dLbl>
            <c:dLbl>
              <c:idx val="4"/>
              <c:layout>
                <c:manualLayout>
                  <c:x val="8.5292746913580242E-2"/>
                  <c:y val="3.468568376068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AE-4269-B72F-63C935631E4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CD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MECI_radar!$D$5:$H$5</c:f>
              <c:numCache>
                <c:formatCode>0.00</c:formatCode>
                <c:ptCount val="5"/>
                <c:pt idx="0">
                  <c:v>4.0724999999999998</c:v>
                </c:pt>
                <c:pt idx="1">
                  <c:v>4.4775</c:v>
                </c:pt>
                <c:pt idx="2">
                  <c:v>4.5443750000000005</c:v>
                </c:pt>
                <c:pt idx="3">
                  <c:v>4.2643749999999994</c:v>
                </c:pt>
                <c:pt idx="4">
                  <c:v>4.1087499999999997</c:v>
                </c:pt>
              </c:numCache>
            </c:numRef>
          </c:val>
          <c:extLst>
            <c:ext xmlns:c16="http://schemas.microsoft.com/office/drawing/2014/chart" uri="{C3380CC4-5D6E-409C-BE32-E72D297353CC}">
              <c16:uniqueId val="{00000005-B0AE-4269-B72F-63C935631E43}"/>
            </c:ext>
          </c:extLst>
        </c:ser>
        <c:ser>
          <c:idx val="1"/>
          <c:order val="1"/>
          <c:tx>
            <c:strRef>
              <c:f>MECI_radar!$C$6</c:f>
              <c:strCache>
                <c:ptCount val="1"/>
                <c:pt idx="0">
                  <c:v>2015</c:v>
                </c:pt>
              </c:strCache>
            </c:strRef>
          </c:tx>
          <c:spPr>
            <a:ln w="28575" cap="rnd">
              <a:solidFill>
                <a:srgbClr val="F27F00"/>
              </a:solidFill>
              <a:round/>
            </a:ln>
            <a:effectLst/>
          </c:spPr>
          <c:marker>
            <c:symbol val="none"/>
          </c:marker>
          <c:dLbls>
            <c:dLbl>
              <c:idx val="0"/>
              <c:layout>
                <c:manualLayout>
                  <c:x val="-2.2858024691358027E-3"/>
                  <c:y val="0.10596816239316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AE-4269-B72F-63C935631E43}"/>
                </c:ext>
              </c:extLst>
            </c:dLbl>
            <c:dLbl>
              <c:idx val="1"/>
              <c:layout>
                <c:manualLayout>
                  <c:x val="-8.5913580246913646E-2"/>
                  <c:y val="3.4160683760683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AE-4269-B72F-63C935631E43}"/>
                </c:ext>
              </c:extLst>
            </c:dLbl>
            <c:dLbl>
              <c:idx val="2"/>
              <c:layout>
                <c:manualLayout>
                  <c:x val="-4.8413117283950619E-2"/>
                  <c:y val="-8.8680982905982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AE-4269-B72F-63C935631E43}"/>
                </c:ext>
              </c:extLst>
            </c:dLbl>
            <c:dLbl>
              <c:idx val="3"/>
              <c:layout>
                <c:manualLayout>
                  <c:x val="9.7283950617283951E-4"/>
                  <c:y val="-6.7872435897435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AE-4269-B72F-63C935631E43}"/>
                </c:ext>
              </c:extLst>
            </c:dLbl>
            <c:dLbl>
              <c:idx val="4"/>
              <c:layout>
                <c:manualLayout>
                  <c:x val="4.2460493827160495E-2"/>
                  <c:y val="-1.5655982905982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AE-4269-B72F-63C935631E4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45A0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MECI_radar!$D$6:$H$6</c:f>
              <c:numCache>
                <c:formatCode>0.00</c:formatCode>
                <c:ptCount val="5"/>
                <c:pt idx="0">
                  <c:v>3.2756249999999998</c:v>
                </c:pt>
                <c:pt idx="1">
                  <c:v>4.2156249999999993</c:v>
                </c:pt>
                <c:pt idx="2">
                  <c:v>4.3574999999999999</c:v>
                </c:pt>
                <c:pt idx="3">
                  <c:v>4.4787499999999998</c:v>
                </c:pt>
                <c:pt idx="4">
                  <c:v>4.2612500000000004</c:v>
                </c:pt>
              </c:numCache>
            </c:numRef>
          </c:val>
          <c:extLst>
            <c:ext xmlns:c16="http://schemas.microsoft.com/office/drawing/2014/chart" uri="{C3380CC4-5D6E-409C-BE32-E72D297353CC}">
              <c16:uniqueId val="{0000000B-B0AE-4269-B72F-63C935631E43}"/>
            </c:ext>
          </c:extLst>
        </c:ser>
        <c:dLbls>
          <c:showLegendKey val="0"/>
          <c:showVal val="1"/>
          <c:showCatName val="0"/>
          <c:showSerName val="0"/>
          <c:showPercent val="0"/>
          <c:showBubbleSize val="0"/>
        </c:dLbls>
        <c:axId val="288357496"/>
        <c:axId val="288352008"/>
      </c:radarChart>
      <c:catAx>
        <c:axId val="288357496"/>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419"/>
          </a:p>
        </c:txPr>
        <c:crossAx val="288352008"/>
        <c:crosses val="autoZero"/>
        <c:auto val="1"/>
        <c:lblAlgn val="ctr"/>
        <c:lblOffset val="100"/>
        <c:noMultiLvlLbl val="0"/>
      </c:catAx>
      <c:valAx>
        <c:axId val="288352008"/>
        <c:scaling>
          <c:orientation val="minMax"/>
        </c:scaling>
        <c:delete val="1"/>
        <c:axPos val="l"/>
        <c:majorGridlines>
          <c:spPr>
            <a:ln w="9525" cap="flat" cmpd="sng" algn="ctr">
              <a:solidFill>
                <a:schemeClr val="bg1">
                  <a:lumMod val="75000"/>
                </a:schemeClr>
              </a:solidFill>
              <a:round/>
            </a:ln>
            <a:effectLst/>
          </c:spPr>
        </c:majorGridlines>
        <c:minorGridlines>
          <c:spPr>
            <a:ln w="0" cap="flat" cmpd="sng" algn="ctr">
              <a:solidFill>
                <a:schemeClr val="tx1">
                  <a:lumMod val="5000"/>
                  <a:lumOff val="95000"/>
                </a:schemeClr>
              </a:solidFill>
              <a:bevel/>
              <a:headEnd w="sm" len="sm"/>
              <a:tailEnd type="triangle" w="sm" len="sm"/>
            </a:ln>
            <a:effectLst/>
          </c:spPr>
        </c:minorGridlines>
        <c:numFmt formatCode="0.00" sourceLinked="1"/>
        <c:majorTickMark val="none"/>
        <c:minorTickMark val="none"/>
        <c:tickLblPos val="nextTo"/>
        <c:crossAx val="288357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75200617283955"/>
          <c:y val="0.27733440170940171"/>
          <c:w val="0.51229803821692099"/>
          <c:h val="0.67637913406765604"/>
        </c:manualLayout>
      </c:layout>
      <c:radarChart>
        <c:radarStyle val="marker"/>
        <c:varyColors val="0"/>
        <c:ser>
          <c:idx val="0"/>
          <c:order val="0"/>
          <c:tx>
            <c:strRef>
              <c:f>MECI_radar!$C$5</c:f>
              <c:strCache>
                <c:ptCount val="1"/>
                <c:pt idx="0">
                  <c:v>2014</c:v>
                </c:pt>
              </c:strCache>
            </c:strRef>
          </c:tx>
          <c:spPr>
            <a:ln w="28575" cap="rnd">
              <a:solidFill>
                <a:srgbClr val="0099FF"/>
              </a:solidFill>
              <a:round/>
            </a:ln>
            <a:effectLst/>
          </c:spPr>
          <c:marker>
            <c:symbol val="none"/>
          </c:marker>
          <c:dLbls>
            <c:dLbl>
              <c:idx val="0"/>
              <c:layout>
                <c:manualLayout>
                  <c:x val="1.9598765432098765E-3"/>
                  <c:y val="9.8332905982906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8A-410D-A371-76ACC842CDD9}"/>
                </c:ext>
              </c:extLst>
            </c:dLbl>
            <c:dLbl>
              <c:idx val="1"/>
              <c:layout>
                <c:manualLayout>
                  <c:x val="-3.5929012345679009E-2"/>
                  <c:y val="-2.0279700854700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8A-410D-A371-76ACC842CDD9}"/>
                </c:ext>
              </c:extLst>
            </c:dLbl>
            <c:dLbl>
              <c:idx val="2"/>
              <c:layout>
                <c:manualLayout>
                  <c:x val="-5.0768055555555552E-2"/>
                  <c:y val="-9.9302564102564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8A-410D-A371-76ACC842CDD9}"/>
                </c:ext>
              </c:extLst>
            </c:dLbl>
            <c:dLbl>
              <c:idx val="3"/>
              <c:layout>
                <c:manualLayout>
                  <c:x val="-2.9563271604938273E-3"/>
                  <c:y val="-7.8680769230769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8A-410D-A371-76ACC842CDD9}"/>
                </c:ext>
              </c:extLst>
            </c:dLbl>
            <c:dLbl>
              <c:idx val="4"/>
              <c:layout>
                <c:manualLayout>
                  <c:x val="8.5292746913580242E-2"/>
                  <c:y val="3.468568376068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8A-410D-A371-76ACC842CDD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CD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MECI_radar!$D$5:$H$5</c:f>
              <c:numCache>
                <c:formatCode>0.00</c:formatCode>
                <c:ptCount val="5"/>
                <c:pt idx="0">
                  <c:v>4.3481250000000005</c:v>
                </c:pt>
                <c:pt idx="1">
                  <c:v>4.4293750000000003</c:v>
                </c:pt>
                <c:pt idx="2">
                  <c:v>4.5599999999999987</c:v>
                </c:pt>
                <c:pt idx="3">
                  <c:v>4.6046874999999998</c:v>
                </c:pt>
                <c:pt idx="4">
                  <c:v>4.3071874999999986</c:v>
                </c:pt>
              </c:numCache>
            </c:numRef>
          </c:val>
          <c:extLst>
            <c:ext xmlns:c16="http://schemas.microsoft.com/office/drawing/2014/chart" uri="{C3380CC4-5D6E-409C-BE32-E72D297353CC}">
              <c16:uniqueId val="{00000005-278A-410D-A371-76ACC842CDD9}"/>
            </c:ext>
          </c:extLst>
        </c:ser>
        <c:ser>
          <c:idx val="1"/>
          <c:order val="1"/>
          <c:tx>
            <c:strRef>
              <c:f>MECI_radar!$C$6</c:f>
              <c:strCache>
                <c:ptCount val="1"/>
                <c:pt idx="0">
                  <c:v>2015</c:v>
                </c:pt>
              </c:strCache>
            </c:strRef>
          </c:tx>
          <c:spPr>
            <a:ln w="28575" cap="rnd">
              <a:solidFill>
                <a:srgbClr val="F27F00"/>
              </a:solidFill>
              <a:round/>
            </a:ln>
            <a:effectLst/>
          </c:spPr>
          <c:marker>
            <c:symbol val="none"/>
          </c:marker>
          <c:dLbls>
            <c:dLbl>
              <c:idx val="0"/>
              <c:layout>
                <c:manualLayout>
                  <c:x val="-2.2858024691358027E-3"/>
                  <c:y val="0.10596816239316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8A-410D-A371-76ACC842CDD9}"/>
                </c:ext>
              </c:extLst>
            </c:dLbl>
            <c:dLbl>
              <c:idx val="1"/>
              <c:layout>
                <c:manualLayout>
                  <c:x val="-8.5913580246913646E-2"/>
                  <c:y val="3.4160683760683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8A-410D-A371-76ACC842CDD9}"/>
                </c:ext>
              </c:extLst>
            </c:dLbl>
            <c:dLbl>
              <c:idx val="2"/>
              <c:layout>
                <c:manualLayout>
                  <c:x val="-1.9125164273957266E-3"/>
                  <c:y val="-7.7175077618500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8A-410D-A371-76ACC842CDD9}"/>
                </c:ext>
              </c:extLst>
            </c:dLbl>
            <c:dLbl>
              <c:idx val="3"/>
              <c:layout>
                <c:manualLayout>
                  <c:x val="5.5849382716049382E-2"/>
                  <c:y val="-0.103150213675213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8A-410D-A371-76ACC842CDD9}"/>
                </c:ext>
              </c:extLst>
            </c:dLbl>
            <c:dLbl>
              <c:idx val="4"/>
              <c:layout>
                <c:manualLayout>
                  <c:x val="4.2460493827160495E-2"/>
                  <c:y val="-1.5655982905982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8A-410D-A371-76ACC842CDD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45A0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MECI_radar!$D$6:$H$6</c:f>
              <c:numCache>
                <c:formatCode>0.00</c:formatCode>
                <c:ptCount val="5"/>
                <c:pt idx="0">
                  <c:v>3.6996969696969702</c:v>
                </c:pt>
                <c:pt idx="1">
                  <c:v>4.3803030303030299</c:v>
                </c:pt>
                <c:pt idx="2">
                  <c:v>4.6284848484848498</c:v>
                </c:pt>
                <c:pt idx="3">
                  <c:v>4.5581818181818177</c:v>
                </c:pt>
                <c:pt idx="4">
                  <c:v>4.53969696969697</c:v>
                </c:pt>
              </c:numCache>
            </c:numRef>
          </c:val>
          <c:extLst>
            <c:ext xmlns:c16="http://schemas.microsoft.com/office/drawing/2014/chart" uri="{C3380CC4-5D6E-409C-BE32-E72D297353CC}">
              <c16:uniqueId val="{0000000B-278A-410D-A371-76ACC842CDD9}"/>
            </c:ext>
          </c:extLst>
        </c:ser>
        <c:dLbls>
          <c:showLegendKey val="0"/>
          <c:showVal val="1"/>
          <c:showCatName val="0"/>
          <c:showSerName val="0"/>
          <c:showPercent val="0"/>
          <c:showBubbleSize val="0"/>
        </c:dLbls>
        <c:axId val="288351224"/>
        <c:axId val="370792256"/>
      </c:radarChart>
      <c:catAx>
        <c:axId val="288351224"/>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419"/>
          </a:p>
        </c:txPr>
        <c:crossAx val="370792256"/>
        <c:crosses val="autoZero"/>
        <c:auto val="1"/>
        <c:lblAlgn val="ctr"/>
        <c:lblOffset val="100"/>
        <c:noMultiLvlLbl val="0"/>
      </c:catAx>
      <c:valAx>
        <c:axId val="370792256"/>
        <c:scaling>
          <c:orientation val="minMax"/>
        </c:scaling>
        <c:delete val="1"/>
        <c:axPos val="l"/>
        <c:majorGridlines>
          <c:spPr>
            <a:ln w="9525" cap="flat" cmpd="sng" algn="ctr">
              <a:solidFill>
                <a:schemeClr val="bg1">
                  <a:lumMod val="75000"/>
                </a:schemeClr>
              </a:solidFill>
              <a:round/>
            </a:ln>
            <a:effectLst/>
          </c:spPr>
        </c:majorGridlines>
        <c:minorGridlines>
          <c:spPr>
            <a:ln w="0" cap="flat" cmpd="sng" algn="ctr">
              <a:solidFill>
                <a:schemeClr val="tx1">
                  <a:lumMod val="5000"/>
                  <a:lumOff val="95000"/>
                </a:schemeClr>
              </a:solidFill>
              <a:bevel/>
              <a:headEnd w="sm" len="sm"/>
              <a:tailEnd type="triangle" w="sm" len="sm"/>
            </a:ln>
            <a:effectLst/>
          </c:spPr>
        </c:minorGridlines>
        <c:numFmt formatCode="0.00" sourceLinked="1"/>
        <c:majorTickMark val="none"/>
        <c:minorTickMark val="none"/>
        <c:tickLblPos val="nextTo"/>
        <c:crossAx val="288351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75200617283955"/>
          <c:y val="0.27733440170940171"/>
          <c:w val="0.51229803821692099"/>
          <c:h val="0.67637913406765604"/>
        </c:manualLayout>
      </c:layout>
      <c:radarChart>
        <c:radarStyle val="marker"/>
        <c:varyColors val="0"/>
        <c:ser>
          <c:idx val="0"/>
          <c:order val="0"/>
          <c:tx>
            <c:strRef>
              <c:f>MECI_radar!$C$55</c:f>
              <c:strCache>
                <c:ptCount val="1"/>
                <c:pt idx="0">
                  <c:v>2014</c:v>
                </c:pt>
              </c:strCache>
            </c:strRef>
          </c:tx>
          <c:spPr>
            <a:ln>
              <a:solidFill>
                <a:srgbClr val="5B9BD5">
                  <a:lumMod val="75000"/>
                </a:srgbClr>
              </a:solidFill>
            </a:ln>
          </c:spPr>
          <c:marker>
            <c:symbol val="none"/>
          </c:marker>
          <c:dLbls>
            <c:dLbl>
              <c:idx val="0"/>
              <c:layout>
                <c:manualLayout>
                  <c:x val="-1.9598765432098765E-3"/>
                  <c:y val="0.10040598290598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2A-43C9-BD46-FDDCD7E76764}"/>
                </c:ext>
              </c:extLst>
            </c:dLbl>
            <c:dLbl>
              <c:idx val="1"/>
              <c:layout>
                <c:manualLayout>
                  <c:x val="-4.7037037037037037E-2"/>
                  <c:y val="-8.1410256410256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2A-43C9-BD46-FDDCD7E76764}"/>
                </c:ext>
              </c:extLst>
            </c:dLbl>
            <c:dLbl>
              <c:idx val="2"/>
              <c:layout>
                <c:manualLayout>
                  <c:x val="-5.0956790123456865E-2"/>
                  <c:y val="-8.4123931623931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2A-43C9-BD46-FDDCD7E76764}"/>
                </c:ext>
              </c:extLst>
            </c:dLbl>
            <c:dLbl>
              <c:idx val="3"/>
              <c:layout>
                <c:manualLayout>
                  <c:x val="5.2916666666666598E-2"/>
                  <c:y val="-8.1410256410256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2A-43C9-BD46-FDDCD7E76764}"/>
                </c:ext>
              </c:extLst>
            </c:dLbl>
            <c:dLbl>
              <c:idx val="4"/>
              <c:layout>
                <c:manualLayout>
                  <c:x val="8.2314814814814813E-2"/>
                  <c:y val="3.52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2A-43C9-BD46-FDDCD7E767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CD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MECI_radar!$D$55:$H$55</c:f>
              <c:numCache>
                <c:formatCode>0.00</c:formatCode>
                <c:ptCount val="5"/>
                <c:pt idx="0">
                  <c:v>3.66</c:v>
                </c:pt>
                <c:pt idx="1">
                  <c:v>3.8</c:v>
                </c:pt>
                <c:pt idx="2">
                  <c:v>3.79</c:v>
                </c:pt>
                <c:pt idx="3">
                  <c:v>3.64</c:v>
                </c:pt>
                <c:pt idx="4">
                  <c:v>3.76</c:v>
                </c:pt>
              </c:numCache>
            </c:numRef>
          </c:val>
          <c:extLst>
            <c:ext xmlns:c16="http://schemas.microsoft.com/office/drawing/2014/chart" uri="{C3380CC4-5D6E-409C-BE32-E72D297353CC}">
              <c16:uniqueId val="{00000005-802A-43C9-BD46-FDDCD7E76764}"/>
            </c:ext>
          </c:extLst>
        </c:ser>
        <c:ser>
          <c:idx val="1"/>
          <c:order val="1"/>
          <c:tx>
            <c:strRef>
              <c:f>MECI_radar!$C$56</c:f>
              <c:strCache>
                <c:ptCount val="1"/>
                <c:pt idx="0">
                  <c:v>2015</c:v>
                </c:pt>
              </c:strCache>
            </c:strRef>
          </c:tx>
          <c:spPr>
            <a:ln>
              <a:solidFill>
                <a:srgbClr val="ED7D31">
                  <a:lumMod val="75000"/>
                </a:srgbClr>
              </a:solidFill>
            </a:ln>
          </c:spPr>
          <c:marker>
            <c:symbol val="none"/>
          </c:marker>
          <c:dLbls>
            <c:dLbl>
              <c:idx val="0"/>
              <c:layout>
                <c:manualLayout>
                  <c:x val="0"/>
                  <c:y val="9.7692307692307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2A-43C9-BD46-FDDCD7E76764}"/>
                </c:ext>
              </c:extLst>
            </c:dLbl>
            <c:dLbl>
              <c:idx val="1"/>
              <c:layout>
                <c:manualLayout>
                  <c:x val="-7.251543209876557E-2"/>
                  <c:y val="3.2564102564102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2A-43C9-BD46-FDDCD7E76764}"/>
                </c:ext>
              </c:extLst>
            </c:dLbl>
            <c:dLbl>
              <c:idx val="2"/>
              <c:layout>
                <c:manualLayout>
                  <c:x val="-5.0956790123456788E-2"/>
                  <c:y val="-2.1709401709401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2A-43C9-BD46-FDDCD7E76764}"/>
                </c:ext>
              </c:extLst>
            </c:dLbl>
            <c:dLbl>
              <c:idx val="3"/>
              <c:layout>
                <c:manualLayout>
                  <c:x val="5.8796296296295941E-3"/>
                  <c:y val="-6.5128205128205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2A-43C9-BD46-FDDCD7E76764}"/>
                </c:ext>
              </c:extLst>
            </c:dLbl>
            <c:dLbl>
              <c:idx val="4"/>
              <c:layout>
                <c:manualLayout>
                  <c:x val="4.1157407407407372E-2"/>
                  <c:y val="-1.3568376068376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2A-43C9-BD46-FDDCD7E767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45A0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MECI_radar!$D$56:$H$56</c:f>
              <c:numCache>
                <c:formatCode>General</c:formatCode>
                <c:ptCount val="5"/>
                <c:pt idx="0">
                  <c:v>2.96</c:v>
                </c:pt>
                <c:pt idx="1">
                  <c:v>3.79</c:v>
                </c:pt>
                <c:pt idx="2">
                  <c:v>3.86</c:v>
                </c:pt>
                <c:pt idx="3">
                  <c:v>3.81</c:v>
                </c:pt>
                <c:pt idx="4">
                  <c:v>3.83</c:v>
                </c:pt>
              </c:numCache>
            </c:numRef>
          </c:val>
          <c:extLst>
            <c:ext xmlns:c16="http://schemas.microsoft.com/office/drawing/2014/chart" uri="{C3380CC4-5D6E-409C-BE32-E72D297353CC}">
              <c16:uniqueId val="{0000000B-802A-43C9-BD46-FDDCD7E76764}"/>
            </c:ext>
          </c:extLst>
        </c:ser>
        <c:dLbls>
          <c:showLegendKey val="0"/>
          <c:showVal val="1"/>
          <c:showCatName val="0"/>
          <c:showSerName val="0"/>
          <c:showPercent val="0"/>
          <c:showBubbleSize val="0"/>
        </c:dLbls>
        <c:axId val="407114168"/>
        <c:axId val="407109072"/>
      </c:radarChart>
      <c:catAx>
        <c:axId val="407114168"/>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419"/>
          </a:p>
        </c:txPr>
        <c:crossAx val="407109072"/>
        <c:crosses val="autoZero"/>
        <c:auto val="1"/>
        <c:lblAlgn val="ctr"/>
        <c:lblOffset val="100"/>
        <c:noMultiLvlLbl val="0"/>
      </c:catAx>
      <c:valAx>
        <c:axId val="407109072"/>
        <c:scaling>
          <c:orientation val="minMax"/>
        </c:scaling>
        <c:delete val="1"/>
        <c:axPos val="l"/>
        <c:majorGridlines>
          <c:spPr>
            <a:ln w="9525" cap="flat" cmpd="sng" algn="ctr">
              <a:solidFill>
                <a:schemeClr val="bg1">
                  <a:lumMod val="75000"/>
                </a:schemeClr>
              </a:solidFill>
              <a:round/>
            </a:ln>
            <a:effectLst/>
          </c:spPr>
        </c:majorGridlines>
        <c:minorGridlines>
          <c:spPr>
            <a:ln w="0" cap="flat" cmpd="sng" algn="ctr">
              <a:solidFill>
                <a:schemeClr val="tx1">
                  <a:lumMod val="5000"/>
                  <a:lumOff val="95000"/>
                </a:schemeClr>
              </a:solidFill>
              <a:bevel/>
              <a:headEnd w="sm" len="sm"/>
              <a:tailEnd type="triangle" w="sm" len="sm"/>
            </a:ln>
            <a:effectLst/>
          </c:spPr>
        </c:minorGridlines>
        <c:numFmt formatCode="0.00" sourceLinked="1"/>
        <c:majorTickMark val="none"/>
        <c:minorTickMark val="none"/>
        <c:tickLblPos val="nextTo"/>
        <c:crossAx val="407114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Consolidado!$B$3</c:f>
              <c:strCache>
                <c:ptCount val="1"/>
                <c:pt idx="0">
                  <c:v>Entorno de Control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Consolidado!$A$4:$G$12</c:f>
              <c:strCache>
                <c:ptCount val="18"/>
                <c:pt idx="0">
                  <c:v>Rama Judicial</c:v>
                </c:pt>
                <c:pt idx="1">
                  <c:v>CAR</c:v>
                </c:pt>
                <c:pt idx="2">
                  <c:v>Rama Ejecutiva Orden Nacional</c:v>
                </c:pt>
                <c:pt idx="3">
                  <c:v>Organismos de Control</c:v>
                </c:pt>
                <c:pt idx="4">
                  <c:v>Organismos Autónomos</c:v>
                </c:pt>
                <c:pt idx="5">
                  <c:v>Rama Legislativa</c:v>
                </c:pt>
                <c:pt idx="6">
                  <c:v>Organización Electoral</c:v>
                </c:pt>
                <c:pt idx="7">
                  <c:v>Entes Universitarios Autónomos </c:v>
                </c:pt>
                <c:pt idx="8">
                  <c:v>Orden Territorial</c:v>
                </c:pt>
                <c:pt idx="9">
                  <c:v>92,27</c:v>
                </c:pt>
                <c:pt idx="10">
                  <c:v>84,03</c:v>
                </c:pt>
                <c:pt idx="11">
                  <c:v>83,35</c:v>
                </c:pt>
                <c:pt idx="12">
                  <c:v>80,57</c:v>
                </c:pt>
                <c:pt idx="13">
                  <c:v>80,00</c:v>
                </c:pt>
                <c:pt idx="14">
                  <c:v>79,20</c:v>
                </c:pt>
                <c:pt idx="15">
                  <c:v>78,40</c:v>
                </c:pt>
                <c:pt idx="16">
                  <c:v>77,94</c:v>
                </c:pt>
                <c:pt idx="17">
                  <c:v>66,29</c:v>
                </c:pt>
              </c:strCache>
            </c:strRef>
          </c:cat>
          <c:val>
            <c:numRef>
              <c:f>Consolidado!$B$4:$B$12</c:f>
            </c:numRef>
          </c:val>
          <c:extLst>
            <c:ext xmlns:c16="http://schemas.microsoft.com/office/drawing/2014/chart" uri="{C3380CC4-5D6E-409C-BE32-E72D297353CC}">
              <c16:uniqueId val="{00000000-E1CA-4C53-B289-CF5AFDB15DD1}"/>
            </c:ext>
          </c:extLst>
        </c:ser>
        <c:ser>
          <c:idx val="1"/>
          <c:order val="1"/>
          <c:tx>
            <c:strRef>
              <c:f>Consolidado!$C$3</c:f>
              <c:strCache>
                <c:ptCount val="1"/>
                <c:pt idx="0">
                  <c:v>Información y Comunicación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Consolidado!$A$4:$G$12</c:f>
              <c:strCache>
                <c:ptCount val="18"/>
                <c:pt idx="0">
                  <c:v>Rama Judicial</c:v>
                </c:pt>
                <c:pt idx="1">
                  <c:v>CAR</c:v>
                </c:pt>
                <c:pt idx="2">
                  <c:v>Rama Ejecutiva Orden Nacional</c:v>
                </c:pt>
                <c:pt idx="3">
                  <c:v>Organismos de Control</c:v>
                </c:pt>
                <c:pt idx="4">
                  <c:v>Organismos Autónomos</c:v>
                </c:pt>
                <c:pt idx="5">
                  <c:v>Rama Legislativa</c:v>
                </c:pt>
                <c:pt idx="6">
                  <c:v>Organización Electoral</c:v>
                </c:pt>
                <c:pt idx="7">
                  <c:v>Entes Universitarios Autónomos </c:v>
                </c:pt>
                <c:pt idx="8">
                  <c:v>Orden Territorial</c:v>
                </c:pt>
                <c:pt idx="9">
                  <c:v>92,27</c:v>
                </c:pt>
                <c:pt idx="10">
                  <c:v>84,03</c:v>
                </c:pt>
                <c:pt idx="11">
                  <c:v>83,35</c:v>
                </c:pt>
                <c:pt idx="12">
                  <c:v>80,57</c:v>
                </c:pt>
                <c:pt idx="13">
                  <c:v>80,00</c:v>
                </c:pt>
                <c:pt idx="14">
                  <c:v>79,20</c:v>
                </c:pt>
                <c:pt idx="15">
                  <c:v>78,40</c:v>
                </c:pt>
                <c:pt idx="16">
                  <c:v>77,94</c:v>
                </c:pt>
                <c:pt idx="17">
                  <c:v>66,29</c:v>
                </c:pt>
              </c:strCache>
            </c:strRef>
          </c:cat>
          <c:val>
            <c:numRef>
              <c:f>Consolidado!$C$4:$C$12</c:f>
            </c:numRef>
          </c:val>
          <c:extLst>
            <c:ext xmlns:c16="http://schemas.microsoft.com/office/drawing/2014/chart" uri="{C3380CC4-5D6E-409C-BE32-E72D297353CC}">
              <c16:uniqueId val="{00000001-E1CA-4C53-B289-CF5AFDB15DD1}"/>
            </c:ext>
          </c:extLst>
        </c:ser>
        <c:ser>
          <c:idx val="2"/>
          <c:order val="2"/>
          <c:tx>
            <c:strRef>
              <c:f>Consolidado!$D$3</c:f>
              <c:strCache>
                <c:ptCount val="1"/>
                <c:pt idx="0">
                  <c:v>Direccionamiento Estratégico</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Consolidado!$A$4:$G$12</c:f>
              <c:strCache>
                <c:ptCount val="18"/>
                <c:pt idx="0">
                  <c:v>Rama Judicial</c:v>
                </c:pt>
                <c:pt idx="1">
                  <c:v>CAR</c:v>
                </c:pt>
                <c:pt idx="2">
                  <c:v>Rama Ejecutiva Orden Nacional</c:v>
                </c:pt>
                <c:pt idx="3">
                  <c:v>Organismos de Control</c:v>
                </c:pt>
                <c:pt idx="4">
                  <c:v>Organismos Autónomos</c:v>
                </c:pt>
                <c:pt idx="5">
                  <c:v>Rama Legislativa</c:v>
                </c:pt>
                <c:pt idx="6">
                  <c:v>Organización Electoral</c:v>
                </c:pt>
                <c:pt idx="7">
                  <c:v>Entes Universitarios Autónomos </c:v>
                </c:pt>
                <c:pt idx="8">
                  <c:v>Orden Territorial</c:v>
                </c:pt>
                <c:pt idx="9">
                  <c:v>92,27</c:v>
                </c:pt>
                <c:pt idx="10">
                  <c:v>84,03</c:v>
                </c:pt>
                <c:pt idx="11">
                  <c:v>83,35</c:v>
                </c:pt>
                <c:pt idx="12">
                  <c:v>80,57</c:v>
                </c:pt>
                <c:pt idx="13">
                  <c:v>80,00</c:v>
                </c:pt>
                <c:pt idx="14">
                  <c:v>79,20</c:v>
                </c:pt>
                <c:pt idx="15">
                  <c:v>78,40</c:v>
                </c:pt>
                <c:pt idx="16">
                  <c:v>77,94</c:v>
                </c:pt>
                <c:pt idx="17">
                  <c:v>66,29</c:v>
                </c:pt>
              </c:strCache>
            </c:strRef>
          </c:cat>
          <c:val>
            <c:numRef>
              <c:f>Consolidado!$D$4:$D$12</c:f>
            </c:numRef>
          </c:val>
          <c:extLst>
            <c:ext xmlns:c16="http://schemas.microsoft.com/office/drawing/2014/chart" uri="{C3380CC4-5D6E-409C-BE32-E72D297353CC}">
              <c16:uniqueId val="{00000002-E1CA-4C53-B289-CF5AFDB15DD1}"/>
            </c:ext>
          </c:extLst>
        </c:ser>
        <c:ser>
          <c:idx val="3"/>
          <c:order val="3"/>
          <c:tx>
            <c:strRef>
              <c:f>Consolidado!$E$3</c:f>
              <c:strCache>
                <c:ptCount val="1"/>
                <c:pt idx="0">
                  <c:v>Administración del Riesgo</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Consolidado!$A$4:$G$12</c:f>
              <c:strCache>
                <c:ptCount val="18"/>
                <c:pt idx="0">
                  <c:v>Rama Judicial</c:v>
                </c:pt>
                <c:pt idx="1">
                  <c:v>CAR</c:v>
                </c:pt>
                <c:pt idx="2">
                  <c:v>Rama Ejecutiva Orden Nacional</c:v>
                </c:pt>
                <c:pt idx="3">
                  <c:v>Organismos de Control</c:v>
                </c:pt>
                <c:pt idx="4">
                  <c:v>Organismos Autónomos</c:v>
                </c:pt>
                <c:pt idx="5">
                  <c:v>Rama Legislativa</c:v>
                </c:pt>
                <c:pt idx="6">
                  <c:v>Organización Electoral</c:v>
                </c:pt>
                <c:pt idx="7">
                  <c:v>Entes Universitarios Autónomos </c:v>
                </c:pt>
                <c:pt idx="8">
                  <c:v>Orden Territorial</c:v>
                </c:pt>
                <c:pt idx="9">
                  <c:v>92,27</c:v>
                </c:pt>
                <c:pt idx="10">
                  <c:v>84,03</c:v>
                </c:pt>
                <c:pt idx="11">
                  <c:v>83,35</c:v>
                </c:pt>
                <c:pt idx="12">
                  <c:v>80,57</c:v>
                </c:pt>
                <c:pt idx="13">
                  <c:v>80,00</c:v>
                </c:pt>
                <c:pt idx="14">
                  <c:v>79,20</c:v>
                </c:pt>
                <c:pt idx="15">
                  <c:v>78,40</c:v>
                </c:pt>
                <c:pt idx="16">
                  <c:v>77,94</c:v>
                </c:pt>
                <c:pt idx="17">
                  <c:v>66,29</c:v>
                </c:pt>
              </c:strCache>
            </c:strRef>
          </c:cat>
          <c:val>
            <c:numRef>
              <c:f>Consolidado!$E$4:$E$12</c:f>
            </c:numRef>
          </c:val>
          <c:extLst>
            <c:ext xmlns:c16="http://schemas.microsoft.com/office/drawing/2014/chart" uri="{C3380CC4-5D6E-409C-BE32-E72D297353CC}">
              <c16:uniqueId val="{00000003-E1CA-4C53-B289-CF5AFDB15DD1}"/>
            </c:ext>
          </c:extLst>
        </c:ser>
        <c:ser>
          <c:idx val="4"/>
          <c:order val="4"/>
          <c:tx>
            <c:strRef>
              <c:f>Consolidado!$F$3</c:f>
              <c:strCache>
                <c:ptCount val="1"/>
                <c:pt idx="0">
                  <c:v>Seguimiento</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Consolidado!$A$4:$G$12</c:f>
              <c:strCache>
                <c:ptCount val="18"/>
                <c:pt idx="0">
                  <c:v>Rama Judicial</c:v>
                </c:pt>
                <c:pt idx="1">
                  <c:v>CAR</c:v>
                </c:pt>
                <c:pt idx="2">
                  <c:v>Rama Ejecutiva Orden Nacional</c:v>
                </c:pt>
                <c:pt idx="3">
                  <c:v>Organismos de Control</c:v>
                </c:pt>
                <c:pt idx="4">
                  <c:v>Organismos Autónomos</c:v>
                </c:pt>
                <c:pt idx="5">
                  <c:v>Rama Legislativa</c:v>
                </c:pt>
                <c:pt idx="6">
                  <c:v>Organización Electoral</c:v>
                </c:pt>
                <c:pt idx="7">
                  <c:v>Entes Universitarios Autónomos </c:v>
                </c:pt>
                <c:pt idx="8">
                  <c:v>Orden Territorial</c:v>
                </c:pt>
                <c:pt idx="9">
                  <c:v>92,27</c:v>
                </c:pt>
                <c:pt idx="10">
                  <c:v>84,03</c:v>
                </c:pt>
                <c:pt idx="11">
                  <c:v>83,35</c:v>
                </c:pt>
                <c:pt idx="12">
                  <c:v>80,57</c:v>
                </c:pt>
                <c:pt idx="13">
                  <c:v>80,00</c:v>
                </c:pt>
                <c:pt idx="14">
                  <c:v>79,20</c:v>
                </c:pt>
                <c:pt idx="15">
                  <c:v>78,40</c:v>
                </c:pt>
                <c:pt idx="16">
                  <c:v>77,94</c:v>
                </c:pt>
                <c:pt idx="17">
                  <c:v>66,29</c:v>
                </c:pt>
              </c:strCache>
            </c:strRef>
          </c:cat>
          <c:val>
            <c:numRef>
              <c:f>Consolidado!$F$4:$F$12</c:f>
            </c:numRef>
          </c:val>
          <c:extLst>
            <c:ext xmlns:c16="http://schemas.microsoft.com/office/drawing/2014/chart" uri="{C3380CC4-5D6E-409C-BE32-E72D297353CC}">
              <c16:uniqueId val="{00000004-E1CA-4C53-B289-CF5AFDB15DD1}"/>
            </c:ext>
          </c:extLst>
        </c:ser>
        <c:ser>
          <c:idx val="5"/>
          <c:order val="5"/>
          <c:tx>
            <c:strRef>
              <c:f>Consolidado!$G$3</c:f>
              <c:strCache>
                <c:ptCount val="1"/>
                <c:pt idx="0">
                  <c:v>Indicador de Madurez MECI</c:v>
                </c:pt>
              </c:strCache>
            </c:strRef>
          </c:tx>
          <c:spPr>
            <a:solidFill>
              <a:schemeClr val="accent3">
                <a:lumMod val="75000"/>
                <a:alpha val="85000"/>
              </a:schemeClr>
            </a:solidFill>
            <a:ln w="9525" cap="flat" cmpd="sng" algn="ctr">
              <a:solidFill>
                <a:schemeClr val="lt1">
                  <a:alpha val="50000"/>
                </a:schemeClr>
              </a:solidFill>
              <a:round/>
            </a:ln>
            <a:effectLst/>
          </c:spPr>
          <c:invertIfNegative val="0"/>
          <c:dPt>
            <c:idx val="0"/>
            <c:invertIfNegative val="0"/>
            <c:bubble3D val="0"/>
            <c:spPr>
              <a:solidFill>
                <a:srgbClr val="00737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6-E1CA-4C53-B289-CF5AFDB15DD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Consolidado!$A$4:$G$12</c:f>
              <c:strCache>
                <c:ptCount val="18"/>
                <c:pt idx="0">
                  <c:v>Rama Judicial</c:v>
                </c:pt>
                <c:pt idx="1">
                  <c:v>CAR</c:v>
                </c:pt>
                <c:pt idx="2">
                  <c:v>Rama Ejecutiva Orden Nacional</c:v>
                </c:pt>
                <c:pt idx="3">
                  <c:v>Organismos de Control</c:v>
                </c:pt>
                <c:pt idx="4">
                  <c:v>Organismos Autónomos</c:v>
                </c:pt>
                <c:pt idx="5">
                  <c:v>Rama Legislativa</c:v>
                </c:pt>
                <c:pt idx="6">
                  <c:v>Organización Electoral</c:v>
                </c:pt>
                <c:pt idx="7">
                  <c:v>Entes Universitarios Autónomos </c:v>
                </c:pt>
                <c:pt idx="8">
                  <c:v>Orden Territorial</c:v>
                </c:pt>
                <c:pt idx="9">
                  <c:v>92,27</c:v>
                </c:pt>
                <c:pt idx="10">
                  <c:v>84,03</c:v>
                </c:pt>
                <c:pt idx="11">
                  <c:v>83,35</c:v>
                </c:pt>
                <c:pt idx="12">
                  <c:v>80,57</c:v>
                </c:pt>
                <c:pt idx="13">
                  <c:v>80,00</c:v>
                </c:pt>
                <c:pt idx="14">
                  <c:v>79,20</c:v>
                </c:pt>
                <c:pt idx="15">
                  <c:v>78,40</c:v>
                </c:pt>
                <c:pt idx="16">
                  <c:v>77,94</c:v>
                </c:pt>
                <c:pt idx="17">
                  <c:v>66,29</c:v>
                </c:pt>
              </c:strCache>
            </c:strRef>
          </c:cat>
          <c:val>
            <c:numRef>
              <c:f>Consolidado!$G$4:$G$12</c:f>
              <c:numCache>
                <c:formatCode>0.00</c:formatCode>
                <c:ptCount val="9"/>
                <c:pt idx="0">
                  <c:v>92.266666666666666</c:v>
                </c:pt>
                <c:pt idx="1">
                  <c:v>84.031818181818167</c:v>
                </c:pt>
                <c:pt idx="2">
                  <c:v>83.35</c:v>
                </c:pt>
                <c:pt idx="3">
                  <c:v>80.570000000000007</c:v>
                </c:pt>
                <c:pt idx="4">
                  <c:v>80</c:v>
                </c:pt>
                <c:pt idx="5">
                  <c:v>79.2</c:v>
                </c:pt>
                <c:pt idx="6">
                  <c:v>78.400000000000006</c:v>
                </c:pt>
                <c:pt idx="7">
                  <c:v>77.943750000000009</c:v>
                </c:pt>
                <c:pt idx="8">
                  <c:v>66.290000000000006</c:v>
                </c:pt>
              </c:numCache>
            </c:numRef>
          </c:val>
          <c:extLst>
            <c:ext xmlns:c16="http://schemas.microsoft.com/office/drawing/2014/chart" uri="{C3380CC4-5D6E-409C-BE32-E72D297353CC}">
              <c16:uniqueId val="{00000007-E1CA-4C53-B289-CF5AFDB15DD1}"/>
            </c:ext>
          </c:extLst>
        </c:ser>
        <c:dLbls>
          <c:dLblPos val="inEnd"/>
          <c:showLegendKey val="0"/>
          <c:showVal val="1"/>
          <c:showCatName val="0"/>
          <c:showSerName val="0"/>
          <c:showPercent val="0"/>
          <c:showBubbleSize val="0"/>
        </c:dLbls>
        <c:gapWidth val="65"/>
        <c:axId val="410105920"/>
        <c:axId val="410098472"/>
      </c:barChart>
      <c:catAx>
        <c:axId val="4101059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419"/>
          </a:p>
        </c:txPr>
        <c:crossAx val="410098472"/>
        <c:crosses val="autoZero"/>
        <c:auto val="1"/>
        <c:lblAlgn val="ctr"/>
        <c:lblOffset val="100"/>
        <c:noMultiLvlLbl val="0"/>
      </c:catAx>
      <c:valAx>
        <c:axId val="410098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419"/>
          </a:p>
        </c:txPr>
        <c:crossAx val="4101059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419"/>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176-4AF6-812E-7B54FF1C33A7}"/>
              </c:ext>
            </c:extLst>
          </c:dPt>
          <c:dPt>
            <c:idx val="1"/>
            <c:bubble3D val="0"/>
            <c:spPr>
              <a:solidFill>
                <a:srgbClr val="FFC81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176-4AF6-812E-7B54FF1C33A7}"/>
              </c:ext>
            </c:extLst>
          </c:dPt>
          <c:dPt>
            <c:idx val="2"/>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176-4AF6-812E-7B54FF1C33A7}"/>
              </c:ext>
            </c:extLst>
          </c:dPt>
          <c:dPt>
            <c:idx val="3"/>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176-4AF6-812E-7B54FF1C33A7}"/>
              </c:ext>
            </c:extLst>
          </c:dPt>
          <c:dLbls>
            <c:dLbl>
              <c:idx val="0"/>
              <c:layout>
                <c:manualLayout>
                  <c:x val="-0.19912661016723032"/>
                  <c:y val="8.5064769789280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176-4AF6-812E-7B54FF1C33A7}"/>
                </c:ext>
              </c:extLst>
            </c:dLbl>
            <c:dLbl>
              <c:idx val="1"/>
              <c:layout>
                <c:manualLayout>
                  <c:x val="8.2096058577717693E-2"/>
                  <c:y val="-0.3197262036907439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176-4AF6-812E-7B54FF1C33A7}"/>
                </c:ext>
              </c:extLst>
            </c:dLbl>
            <c:dLbl>
              <c:idx val="2"/>
              <c:layout>
                <c:manualLayout>
                  <c:x val="0.17991263901074317"/>
                  <c:y val="1.75996075426097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1"/>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176-4AF6-812E-7B54FF1C33A7}"/>
                </c:ext>
              </c:extLst>
            </c:dLbl>
            <c:dLbl>
              <c:idx val="3"/>
              <c:layout>
                <c:manualLayout>
                  <c:x val="0.14235819656043786"/>
                  <c:y val="0.12319725279826831"/>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spc="0" baseline="0">
                      <a:solidFill>
                        <a:schemeClr val="bg1"/>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15:layout>
                    <c:manualLayout>
                      <c:w val="0.21293439976145515"/>
                      <c:h val="0.15918845022290523"/>
                    </c:manualLayout>
                  </c15:layout>
                </c:ext>
                <c:ext xmlns:c16="http://schemas.microsoft.com/office/drawing/2014/chart" uri="{C3380CC4-5D6E-409C-BE32-E72D297353CC}">
                  <c16:uniqueId val="{00000007-1176-4AF6-812E-7B54FF1C33A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419"/>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'Rama ejecutiva2'!$I$36:$I$39</c:f>
              <c:strCache>
                <c:ptCount val="4"/>
                <c:pt idx="0">
                  <c:v>Criticidad Baja</c:v>
                </c:pt>
                <c:pt idx="1">
                  <c:v>Criticidad Media</c:v>
                </c:pt>
                <c:pt idx="2">
                  <c:v>Criticidad Alta</c:v>
                </c:pt>
                <c:pt idx="3">
                  <c:v>Criticidad Muy Alta</c:v>
                </c:pt>
              </c:strCache>
            </c:strRef>
          </c:cat>
          <c:val>
            <c:numRef>
              <c:f>'Rama ejecutiva2'!$J$36:$J$39</c:f>
              <c:numCache>
                <c:formatCode>General</c:formatCode>
                <c:ptCount val="4"/>
                <c:pt idx="0">
                  <c:v>59</c:v>
                </c:pt>
                <c:pt idx="1">
                  <c:v>34</c:v>
                </c:pt>
                <c:pt idx="2">
                  <c:v>33</c:v>
                </c:pt>
                <c:pt idx="3">
                  <c:v>18</c:v>
                </c:pt>
              </c:numCache>
            </c:numRef>
          </c:val>
          <c:extLst>
            <c:ext xmlns:c16="http://schemas.microsoft.com/office/drawing/2014/chart" uri="{C3380CC4-5D6E-409C-BE32-E72D297353CC}">
              <c16:uniqueId val="{00000008-1176-4AF6-812E-7B54FF1C33A7}"/>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563-4645-9100-0B731DA056B6}"/>
              </c:ext>
            </c:extLst>
          </c:dPt>
          <c:dPt>
            <c:idx val="1"/>
            <c:bubble3D val="0"/>
            <c:spPr>
              <a:solidFill>
                <a:srgbClr val="FFC81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563-4645-9100-0B731DA056B6}"/>
              </c:ext>
            </c:extLst>
          </c:dPt>
          <c:dPt>
            <c:idx val="2"/>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563-4645-9100-0B731DA056B6}"/>
              </c:ext>
            </c:extLst>
          </c:dPt>
          <c:dPt>
            <c:idx val="3"/>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563-4645-9100-0B731DA056B6}"/>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s-419"/>
                </a:p>
              </c:txPr>
              <c:dLblPos val="outEnd"/>
              <c:showLegendKey val="0"/>
              <c:showVal val="0"/>
              <c:showCatName val="1"/>
              <c:showSerName val="0"/>
              <c:showPercent val="1"/>
              <c:showBubbleSize val="0"/>
              <c:extLst>
                <c:ext xmlns:c16="http://schemas.microsoft.com/office/drawing/2014/chart" uri="{C3380CC4-5D6E-409C-BE32-E72D297353CC}">
                  <c16:uniqueId val="{00000001-4563-4645-9100-0B731DA056B6}"/>
                </c:ext>
              </c:extLst>
            </c:dLbl>
            <c:dLbl>
              <c:idx val="1"/>
              <c:layout>
                <c:manualLayout>
                  <c:x val="-0.21725610402542789"/>
                  <c:y val="-6.651857374811674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563-4645-9100-0B731DA056B6}"/>
                </c:ext>
              </c:extLst>
            </c:dLbl>
            <c:dLbl>
              <c:idx val="2"/>
              <c:layout>
                <c:manualLayout>
                  <c:x val="1.1254460418786786E-7"/>
                  <c:y val="-2.34769896263067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15:layout>
                    <c:manualLayout>
                      <c:w val="0.26423762397632239"/>
                      <c:h val="0.1837086492631812"/>
                    </c:manualLayout>
                  </c15:layout>
                </c:ext>
                <c:ext xmlns:c16="http://schemas.microsoft.com/office/drawing/2014/chart" uri="{C3380CC4-5D6E-409C-BE32-E72D297353CC}">
                  <c16:uniqueId val="{00000005-4563-4645-9100-0B731DA056B6}"/>
                </c:ext>
              </c:extLst>
            </c:dLbl>
            <c:dLbl>
              <c:idx val="3"/>
              <c:layout>
                <c:manualLayout>
                  <c:x val="0.18152319217914037"/>
                  <c:y val="-3.91285727930098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15:layout>
                    <c:manualLayout>
                      <c:w val="0.18991316733604444"/>
                      <c:h val="0.1837086492631812"/>
                    </c:manualLayout>
                  </c15:layout>
                </c:ext>
                <c:ext xmlns:c16="http://schemas.microsoft.com/office/drawing/2014/chart" uri="{C3380CC4-5D6E-409C-BE32-E72D297353CC}">
                  <c16:uniqueId val="{00000007-4563-4645-9100-0B731DA056B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419"/>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'Rama Legislativa2'!$A$18:$A$21</c:f>
              <c:strCache>
                <c:ptCount val="4"/>
                <c:pt idx="0">
                  <c:v>Criticidad Baja</c:v>
                </c:pt>
                <c:pt idx="1">
                  <c:v>Criticidad Media</c:v>
                </c:pt>
                <c:pt idx="2">
                  <c:v>Criticidad Alta</c:v>
                </c:pt>
                <c:pt idx="3">
                  <c:v>Criticidad Muy Alta</c:v>
                </c:pt>
              </c:strCache>
            </c:strRef>
          </c:cat>
          <c:val>
            <c:numRef>
              <c:f>'Rama Legislativa2'!$B$18:$B$21</c:f>
              <c:numCache>
                <c:formatCode>General</c:formatCode>
                <c:ptCount val="4"/>
                <c:pt idx="0">
                  <c:v>0</c:v>
                </c:pt>
                <c:pt idx="1">
                  <c:v>1</c:v>
                </c:pt>
                <c:pt idx="2">
                  <c:v>0</c:v>
                </c:pt>
                <c:pt idx="3">
                  <c:v>1</c:v>
                </c:pt>
              </c:numCache>
            </c:numRef>
          </c:val>
          <c:extLst>
            <c:ext xmlns:c16="http://schemas.microsoft.com/office/drawing/2014/chart" uri="{C3380CC4-5D6E-409C-BE32-E72D297353CC}">
              <c16:uniqueId val="{00000008-4563-4645-9100-0B731DA056B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B8E-4EEA-9258-0362B3EC9809}"/>
              </c:ext>
            </c:extLst>
          </c:dPt>
          <c:dPt>
            <c:idx val="1"/>
            <c:bubble3D val="0"/>
            <c:spPr>
              <a:solidFill>
                <a:srgbClr val="FFC81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B8E-4EEA-9258-0362B3EC9809}"/>
              </c:ext>
            </c:extLst>
          </c:dPt>
          <c:dPt>
            <c:idx val="2"/>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B8E-4EEA-9258-0362B3EC9809}"/>
              </c:ext>
            </c:extLst>
          </c:dPt>
          <c:dPt>
            <c:idx val="3"/>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B8E-4EEA-9258-0362B3EC9809}"/>
              </c:ext>
            </c:extLst>
          </c:dPt>
          <c:dLbls>
            <c:dLbl>
              <c:idx val="0"/>
              <c:layout>
                <c:manualLayout>
                  <c:x val="-0.29262576489214981"/>
                  <c:y val="-0.16309122799632875"/>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8E-4EEA-9258-0362B3EC9809}"/>
                </c:ext>
              </c:extLst>
            </c:dLbl>
            <c:dLbl>
              <c:idx val="1"/>
              <c:layout>
                <c:manualLayout>
                  <c:x val="0.12242506490385859"/>
                  <c:y val="0.1812124755514762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B8E-4EEA-9258-0362B3EC9809}"/>
                </c:ext>
              </c:extLst>
            </c:dLbl>
            <c:dLbl>
              <c:idx val="2"/>
              <c:layout>
                <c:manualLayout>
                  <c:x val="2.9859771927770386E-3"/>
                  <c:y val="1.1668763570870308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ysClr val="windowText" lastClr="000000"/>
                        </a:solidFill>
                        <a:latin typeface="+mn-lt"/>
                        <a:ea typeface="+mn-ea"/>
                        <a:cs typeface="+mn-cs"/>
                      </a:defRPr>
                    </a:pPr>
                    <a:fld id="{AA213BEF-85E6-4D1B-B240-D6083273A524}" type="CATEGORYNAME">
                      <a:rPr lang="en-US" sz="800"/>
                      <a:pPr>
                        <a:defRPr>
                          <a:solidFill>
                            <a:sysClr val="windowText" lastClr="000000"/>
                          </a:solidFill>
                        </a:defRPr>
                      </a:pPr>
                      <a:t>[NOMBRE DE CATEGORÍA]</a:t>
                    </a:fld>
                    <a:r>
                      <a:rPr lang="en-US" sz="800" baseline="0" dirty="0"/>
                      <a:t>
</a:t>
                    </a:r>
                    <a:fld id="{9C2414F6-8CED-426C-8BBD-5006BCD70587}" type="PERCENTAGE">
                      <a:rPr lang="en-US" sz="800" baseline="0"/>
                      <a:pPr>
                        <a:defRPr>
                          <a:solidFill>
                            <a:sysClr val="windowText" lastClr="000000"/>
                          </a:solidFill>
                        </a:defRPr>
                      </a:pPr>
                      <a:t>[PORCENTAJE]</a:t>
                    </a:fld>
                    <a:endParaRPr lang="en-US" sz="800" baseline="0" dirty="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15:layout>
                    <c:manualLayout>
                      <c:w val="0.16036178757993366"/>
                      <c:h val="0.16041834398194438"/>
                    </c:manualLayout>
                  </c15:layout>
                  <c15:dlblFieldTable/>
                  <c15:showDataLabelsRange val="0"/>
                </c:ext>
                <c:ext xmlns:c16="http://schemas.microsoft.com/office/drawing/2014/chart" uri="{C3380CC4-5D6E-409C-BE32-E72D297353CC}">
                  <c16:uniqueId val="{00000005-2B8E-4EEA-9258-0362B3EC9809}"/>
                </c:ext>
              </c:extLst>
            </c:dLbl>
            <c:dLbl>
              <c:idx val="3"/>
              <c:layout>
                <c:manualLayout>
                  <c:x val="0.24186415261494013"/>
                  <c:y val="5.8894054554229795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B8E-4EEA-9258-0362B3EC980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419"/>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'Rama Judicial 2'!$A$28:$A$31</c:f>
              <c:strCache>
                <c:ptCount val="4"/>
                <c:pt idx="0">
                  <c:v>Criticidad Baja</c:v>
                </c:pt>
                <c:pt idx="1">
                  <c:v>Criticidad Media</c:v>
                </c:pt>
                <c:pt idx="2">
                  <c:v>Criticidad Alta</c:v>
                </c:pt>
                <c:pt idx="3">
                  <c:v>Criticidad Muy Alta</c:v>
                </c:pt>
              </c:strCache>
            </c:strRef>
          </c:cat>
          <c:val>
            <c:numRef>
              <c:f>'Rama Judicial 2'!$B$28:$B$31</c:f>
              <c:numCache>
                <c:formatCode>General</c:formatCode>
                <c:ptCount val="4"/>
                <c:pt idx="0">
                  <c:v>2</c:v>
                </c:pt>
                <c:pt idx="1">
                  <c:v>0</c:v>
                </c:pt>
                <c:pt idx="2">
                  <c:v>0</c:v>
                </c:pt>
                <c:pt idx="3">
                  <c:v>1</c:v>
                </c:pt>
              </c:numCache>
            </c:numRef>
          </c:val>
          <c:extLst>
            <c:ext xmlns:c16="http://schemas.microsoft.com/office/drawing/2014/chart" uri="{C3380CC4-5D6E-409C-BE32-E72D297353CC}">
              <c16:uniqueId val="{00000008-2B8E-4EEA-9258-0362B3EC980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AC6-4585-94AE-0D529C9AE878}"/>
              </c:ext>
            </c:extLst>
          </c:dPt>
          <c:dPt>
            <c:idx val="1"/>
            <c:bubble3D val="0"/>
            <c:spPr>
              <a:solidFill>
                <a:srgbClr val="FFC81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AC6-4585-94AE-0D529C9AE878}"/>
              </c:ext>
            </c:extLst>
          </c:dPt>
          <c:dPt>
            <c:idx val="2"/>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AC6-4585-94AE-0D529C9AE878}"/>
              </c:ext>
            </c:extLst>
          </c:dPt>
          <c:dPt>
            <c:idx val="3"/>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AC6-4585-94AE-0D529C9AE878}"/>
              </c:ext>
            </c:extLst>
          </c:dPt>
          <c:dLbls>
            <c:dLbl>
              <c:idx val="0"/>
              <c:layout>
                <c:manualLayout>
                  <c:x val="-0.23104300158633229"/>
                  <c:y val="-9.884422501658116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15:layout>
                    <c:manualLayout>
                      <c:w val="0.20476656126064585"/>
                      <c:h val="0.20177080090418112"/>
                    </c:manualLayout>
                  </c15:layout>
                </c:ext>
                <c:ext xmlns:c16="http://schemas.microsoft.com/office/drawing/2014/chart" uri="{C3380CC4-5D6E-409C-BE32-E72D297353CC}">
                  <c16:uniqueId val="{00000001-5AC6-4585-94AE-0D529C9AE878}"/>
                </c:ext>
              </c:extLst>
            </c:dLbl>
            <c:dLbl>
              <c:idx val="1"/>
              <c:layout>
                <c:manualLayout>
                  <c:x val="0.15924990765067637"/>
                  <c:y val="-0.1676051381312687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AC6-4585-94AE-0D529C9AE878}"/>
                </c:ext>
              </c:extLst>
            </c:dLbl>
            <c:dLbl>
              <c:idx val="2"/>
              <c:layout>
                <c:manualLayout>
                  <c:x val="0.16178512013429042"/>
                  <c:y val="0.1146228968989834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AC6-4585-94AE-0D529C9AE878}"/>
                </c:ext>
              </c:extLst>
            </c:dLbl>
            <c:dLbl>
              <c:idx val="3"/>
              <c:layout>
                <c:manualLayout>
                  <c:x val="2.7411869349706589E-2"/>
                  <c:y val="4.297567644391505E-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fld id="{6FD8DA39-7742-4ABA-B039-BC7F621EEBB4}" type="CATEGORYNAME">
                      <a:rPr lang="en-US" sz="900"/>
                      <a:pPr>
                        <a:defRPr>
                          <a:solidFill>
                            <a:sysClr val="windowText" lastClr="000000"/>
                          </a:solidFill>
                        </a:defRPr>
                      </a:pPr>
                      <a:t>[NOMBRE DE CATEGORÍA]</a:t>
                    </a:fld>
                    <a:r>
                      <a:rPr lang="en-US" baseline="0" dirty="0"/>
                      <a:t>
</a:t>
                    </a:r>
                    <a:fld id="{68A2A711-AE7E-479F-A762-CB71A2EA5452}" type="PERCENTAGE">
                      <a:rPr lang="en-US" baseline="0"/>
                      <a:pPr>
                        <a:defRPr>
                          <a:solidFill>
                            <a:sysClr val="windowText" lastClr="000000"/>
                          </a:solidFill>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15:layout>
                    <c:manualLayout>
                      <c:w val="0.22877162962997985"/>
                      <c:h val="0.17024831142814603"/>
                    </c:manualLayout>
                  </c15:layout>
                  <c15:dlblFieldTable/>
                  <c15:showDataLabelsRange val="0"/>
                </c:ext>
                <c:ext xmlns:c16="http://schemas.microsoft.com/office/drawing/2014/chart" uri="{C3380CC4-5D6E-409C-BE32-E72D297353CC}">
                  <c16:uniqueId val="{00000007-5AC6-4585-94AE-0D529C9AE87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419"/>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'Organismos de Control  2 '!$A$23:$A$26</c:f>
              <c:strCache>
                <c:ptCount val="4"/>
                <c:pt idx="0">
                  <c:v>Criticidad Baja</c:v>
                </c:pt>
                <c:pt idx="1">
                  <c:v>Criticidad Media</c:v>
                </c:pt>
                <c:pt idx="2">
                  <c:v>Criticidad Alta</c:v>
                </c:pt>
                <c:pt idx="3">
                  <c:v>Criticidad Muy Alta</c:v>
                </c:pt>
              </c:strCache>
            </c:strRef>
          </c:cat>
          <c:val>
            <c:numRef>
              <c:f>'Organismos de Control  2 '!$B$23:$B$26</c:f>
              <c:numCache>
                <c:formatCode>General</c:formatCode>
                <c:ptCount val="4"/>
                <c:pt idx="0">
                  <c:v>3</c:v>
                </c:pt>
                <c:pt idx="1">
                  <c:v>1</c:v>
                </c:pt>
                <c:pt idx="2">
                  <c:v>1</c:v>
                </c:pt>
                <c:pt idx="3">
                  <c:v>0</c:v>
                </c:pt>
              </c:numCache>
            </c:numRef>
          </c:val>
          <c:extLst>
            <c:ext xmlns:c16="http://schemas.microsoft.com/office/drawing/2014/chart" uri="{C3380CC4-5D6E-409C-BE32-E72D297353CC}">
              <c16:uniqueId val="{00000008-5AC6-4585-94AE-0D529C9AE87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419"/>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0BE-45B1-BCC1-8C647420AB2F}"/>
              </c:ext>
            </c:extLst>
          </c:dPt>
          <c:dPt>
            <c:idx val="1"/>
            <c:bubble3D val="0"/>
            <c:spPr>
              <a:solidFill>
                <a:srgbClr val="FFC81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0BE-45B1-BCC1-8C647420AB2F}"/>
              </c:ext>
            </c:extLst>
          </c:dPt>
          <c:dPt>
            <c:idx val="2"/>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0BE-45B1-BCC1-8C647420AB2F}"/>
              </c:ext>
            </c:extLst>
          </c:dPt>
          <c:dPt>
            <c:idx val="3"/>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0BE-45B1-BCC1-8C647420AB2F}"/>
              </c:ext>
            </c:extLst>
          </c:dPt>
          <c:dLbls>
            <c:dLbl>
              <c:idx val="0"/>
              <c:layout>
                <c:manualLayout>
                  <c:x val="-0.21135617438191998"/>
                  <c:y val="7.612179029773981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0BE-45B1-BCC1-8C647420AB2F}"/>
                </c:ext>
              </c:extLst>
            </c:dLbl>
            <c:dLbl>
              <c:idx val="1"/>
              <c:layout>
                <c:manualLayout>
                  <c:x val="2.5161449331180942E-3"/>
                  <c:y val="-0.3443604799183468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0BE-45B1-BCC1-8C647420AB2F}"/>
                </c:ext>
              </c:extLst>
            </c:dLbl>
            <c:dLbl>
              <c:idx val="2"/>
              <c:layout>
                <c:manualLayout>
                  <c:x val="-3.9831782805462596E-2"/>
                  <c:y val="-5.1749566142696497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15:layout>
                    <c:manualLayout>
                      <c:w val="0.13986001516819338"/>
                      <c:h val="0.18073487924977652"/>
                    </c:manualLayout>
                  </c15:layout>
                </c:ext>
                <c:ext xmlns:c16="http://schemas.microsoft.com/office/drawing/2014/chart" uri="{C3380CC4-5D6E-409C-BE32-E72D297353CC}">
                  <c16:uniqueId val="{00000005-D0BE-45B1-BCC1-8C647420AB2F}"/>
                </c:ext>
              </c:extLst>
            </c:dLbl>
            <c:dLbl>
              <c:idx val="3"/>
              <c:layout>
                <c:manualLayout>
                  <c:x val="0.26671136291051795"/>
                  <c:y val="5.7997554512563665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0BE-45B1-BCC1-8C647420AB2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419"/>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'Organismos Autonomos 2'!$A$19:$A$22</c:f>
              <c:strCache>
                <c:ptCount val="4"/>
                <c:pt idx="0">
                  <c:v>Criticidad Baja</c:v>
                </c:pt>
                <c:pt idx="1">
                  <c:v>Criticidad Media</c:v>
                </c:pt>
                <c:pt idx="2">
                  <c:v>Criticidad Alta</c:v>
                </c:pt>
                <c:pt idx="3">
                  <c:v>Criticidad Muy Alta</c:v>
                </c:pt>
              </c:strCache>
            </c:strRef>
          </c:cat>
          <c:val>
            <c:numRef>
              <c:f>'Organismos Autonomos 2'!$B$19:$B$22</c:f>
              <c:numCache>
                <c:formatCode>General</c:formatCode>
                <c:ptCount val="4"/>
                <c:pt idx="0">
                  <c:v>1</c:v>
                </c:pt>
                <c:pt idx="1">
                  <c:v>1</c:v>
                </c:pt>
                <c:pt idx="2">
                  <c:v>0</c:v>
                </c:pt>
                <c:pt idx="3">
                  <c:v>1</c:v>
                </c:pt>
              </c:numCache>
            </c:numRef>
          </c:val>
          <c:extLst>
            <c:ext xmlns:c16="http://schemas.microsoft.com/office/drawing/2014/chart" uri="{C3380CC4-5D6E-409C-BE32-E72D297353CC}">
              <c16:uniqueId val="{00000008-D0BE-45B1-BCC1-8C647420AB2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4FE-4DA5-B358-A4455D83FB38}"/>
              </c:ext>
            </c:extLst>
          </c:dPt>
          <c:dPt>
            <c:idx val="1"/>
            <c:bubble3D val="0"/>
            <c:spPr>
              <a:solidFill>
                <a:srgbClr val="FFC81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4FE-4DA5-B358-A4455D83FB38}"/>
              </c:ext>
            </c:extLst>
          </c:dPt>
          <c:dPt>
            <c:idx val="2"/>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4FE-4DA5-B358-A4455D83FB38}"/>
              </c:ext>
            </c:extLst>
          </c:dPt>
          <c:dPt>
            <c:idx val="3"/>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4FE-4DA5-B358-A4455D83FB38}"/>
              </c:ext>
            </c:extLst>
          </c:dPt>
          <c:dLbls>
            <c:dLbl>
              <c:idx val="0"/>
              <c:layout>
                <c:manualLayout>
                  <c:x val="-0.23736333992067266"/>
                  <c:y val="-6.695746004520067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4FE-4DA5-B358-A4455D83FB38}"/>
                </c:ext>
              </c:extLst>
            </c:dLbl>
            <c:dLbl>
              <c:idx val="1"/>
              <c:layout>
                <c:manualLayout>
                  <c:x val="0.19643862614124633"/>
                  <c:y val="-0.27526955796360281"/>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4FE-4DA5-B358-A4455D83FB38}"/>
                </c:ext>
              </c:extLst>
            </c:dLbl>
            <c:dLbl>
              <c:idx val="2"/>
              <c:layout>
                <c:manualLayout>
                  <c:x val="0.21670806758227745"/>
                  <c:y val="6.45161195837975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4FE-4DA5-B358-A4455D83FB38}"/>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ysClr val="windowText" lastClr="000000"/>
                      </a:solidFill>
                      <a:latin typeface="+mn-lt"/>
                      <a:ea typeface="+mn-ea"/>
                      <a:cs typeface="+mn-cs"/>
                    </a:defRPr>
                  </a:pPr>
                  <a:endParaRPr lang="es-419"/>
                </a:p>
              </c:txPr>
              <c:dLblPos val="outEnd"/>
              <c:showLegendKey val="0"/>
              <c:showVal val="0"/>
              <c:showCatName val="1"/>
              <c:showSerName val="0"/>
              <c:showPercent val="1"/>
              <c:showBubbleSize val="0"/>
              <c:extLst>
                <c:ext xmlns:c16="http://schemas.microsoft.com/office/drawing/2014/chart" uri="{C3380CC4-5D6E-409C-BE32-E72D297353CC}">
                  <c16:uniqueId val="{00000007-A4FE-4DA5-B358-A4455D83FB3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419"/>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'Ente Universitario Autónomo2'!$A$50:$A$53</c:f>
              <c:strCache>
                <c:ptCount val="4"/>
                <c:pt idx="0">
                  <c:v>Criticidad Baja</c:v>
                </c:pt>
                <c:pt idx="1">
                  <c:v>Criticidad Media</c:v>
                </c:pt>
                <c:pt idx="2">
                  <c:v>Criticidad Alta</c:v>
                </c:pt>
                <c:pt idx="3">
                  <c:v>Criticidad Muy Alta</c:v>
                </c:pt>
              </c:strCache>
            </c:strRef>
          </c:cat>
          <c:val>
            <c:numRef>
              <c:f>'Ente Universitario Autónomo2'!$B$50:$B$53</c:f>
              <c:numCache>
                <c:formatCode>General</c:formatCode>
                <c:ptCount val="4"/>
                <c:pt idx="0">
                  <c:v>8</c:v>
                </c:pt>
                <c:pt idx="1">
                  <c:v>3</c:v>
                </c:pt>
                <c:pt idx="2">
                  <c:v>5</c:v>
                </c:pt>
                <c:pt idx="3">
                  <c:v>0</c:v>
                </c:pt>
              </c:numCache>
            </c:numRef>
          </c:val>
          <c:extLst>
            <c:ext xmlns:c16="http://schemas.microsoft.com/office/drawing/2014/chart" uri="{C3380CC4-5D6E-409C-BE32-E72D297353CC}">
              <c16:uniqueId val="{00000008-A4FE-4DA5-B358-A4455D83FB3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419"/>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2"/>
              <c:layout>
                <c:manualLayout>
                  <c:x val="-1.4832624501128777E-17"/>
                  <c:y val="-1.5779094662640471E-2"/>
                </c:manualLayout>
              </c:layout>
              <c:tx>
                <c:rich>
                  <a:bodyPr/>
                  <a:lstStyle/>
                  <a:p>
                    <a:r>
                      <a:rPr lang="en-US" dirty="0"/>
                      <a:t>19.188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18-4B10-9866-CF33AFACF9C4}"/>
                </c:ext>
              </c:extLst>
            </c:dLbl>
            <c:dLbl>
              <c:idx val="3"/>
              <c:tx>
                <c:rich>
                  <a:bodyPr/>
                  <a:lstStyle/>
                  <a:p>
                    <a:r>
                      <a:rPr lang="en-US"/>
                      <a:t>17.530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318-4B10-9866-CF33AFACF9C4}"/>
                </c:ext>
              </c:extLst>
            </c:dLbl>
            <c:dLbl>
              <c:idx val="4"/>
              <c:layout>
                <c:manualLayout>
                  <c:x val="0"/>
                  <c:y val="-5.9960559718033789E-2"/>
                </c:manualLayout>
              </c:layout>
              <c:tx>
                <c:rich>
                  <a:bodyPr/>
                  <a:lstStyle/>
                  <a:p>
                    <a:r>
                      <a:rPr lang="en-US" dirty="0"/>
                      <a:t>10.336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318-4B10-9866-CF33AFACF9C4}"/>
                </c:ext>
              </c:extLst>
            </c:dLbl>
            <c:dLbl>
              <c:idx val="5"/>
              <c:layout>
                <c:manualLayout>
                  <c:x val="-2.9665249002257554E-17"/>
                  <c:y val="-9.4674567975842824E-3"/>
                </c:manualLayout>
              </c:layout>
              <c:tx>
                <c:rich>
                  <a:bodyPr/>
                  <a:lstStyle/>
                  <a:p>
                    <a:r>
                      <a:rPr lang="en-US" dirty="0"/>
                      <a:t>10.271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318-4B10-9866-CF33AFACF9C4}"/>
                </c:ext>
              </c:extLst>
            </c:dLbl>
            <c:dLbl>
              <c:idx val="6"/>
              <c:layout>
                <c:manualLayout>
                  <c:x val="0"/>
                  <c:y val="9.4674567975842824E-3"/>
                </c:manualLayout>
              </c:layout>
              <c:tx>
                <c:rich>
                  <a:bodyPr/>
                  <a:lstStyle/>
                  <a:p>
                    <a:r>
                      <a:rPr lang="en-US" dirty="0"/>
                      <a:t>9.773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318-4B10-9866-CF33AFACF9C4}"/>
                </c:ext>
              </c:extLst>
            </c:dLbl>
            <c:dLbl>
              <c:idx val="7"/>
              <c:tx>
                <c:rich>
                  <a:bodyPr/>
                  <a:lstStyle/>
                  <a:p>
                    <a:r>
                      <a:rPr lang="en-US"/>
                      <a:t>7.769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318-4B10-9866-CF33AFACF9C4}"/>
                </c:ext>
              </c:extLst>
            </c:dLbl>
            <c:dLbl>
              <c:idx val="8"/>
              <c:tx>
                <c:rich>
                  <a:bodyPr/>
                  <a:lstStyle/>
                  <a:p>
                    <a:r>
                      <a:rPr lang="en-US"/>
                      <a:t>5.925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318-4B10-9866-CF33AFACF9C4}"/>
                </c:ext>
              </c:extLst>
            </c:dLbl>
            <c:dLbl>
              <c:idx val="9"/>
              <c:layout>
                <c:manualLayout>
                  <c:x val="0"/>
                  <c:y val="1.1825572801182557E-2"/>
                </c:manualLayout>
              </c:layout>
              <c:tx>
                <c:rich>
                  <a:bodyPr/>
                  <a:lstStyle/>
                  <a:p>
                    <a:r>
                      <a:rPr lang="en-US"/>
                      <a:t>5.247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318-4B10-9866-CF33AFACF9C4}"/>
                </c:ext>
              </c:extLst>
            </c:dLbl>
            <c:dLbl>
              <c:idx val="10"/>
              <c:layout>
                <c:manualLayout>
                  <c:x val="-1.5760441292356187E-3"/>
                  <c:y val="0"/>
                </c:manualLayout>
              </c:layout>
              <c:tx>
                <c:rich>
                  <a:bodyPr/>
                  <a:lstStyle/>
                  <a:p>
                    <a:r>
                      <a:rPr lang="en-US"/>
                      <a:t>2.704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318-4B10-9866-CF33AFACF9C4}"/>
                </c:ext>
              </c:extLst>
            </c:dLbl>
            <c:dLbl>
              <c:idx val="11"/>
              <c:layout>
                <c:manualLayout>
                  <c:x val="-3.1520882584712374E-3"/>
                  <c:y val="1.4781966001478197E-2"/>
                </c:manualLayout>
              </c:layout>
              <c:tx>
                <c:rich>
                  <a:bodyPr/>
                  <a:lstStyle/>
                  <a:p>
                    <a:r>
                      <a:rPr lang="en-US"/>
                      <a:t>2.427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318-4B10-9866-CF33AFACF9C4}"/>
                </c:ext>
              </c:extLst>
            </c:dLbl>
            <c:dLbl>
              <c:idx val="12"/>
              <c:layout>
                <c:manualLayout>
                  <c:x val="5.7787617171154576E-17"/>
                  <c:y val="-1.4781966001478197E-2"/>
                </c:manualLayout>
              </c:layout>
              <c:tx>
                <c:rich>
                  <a:bodyPr/>
                  <a:lstStyle/>
                  <a:p>
                    <a:r>
                      <a:rPr lang="en-US"/>
                      <a:t>2.015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318-4B10-9866-CF33AFACF9C4}"/>
                </c:ext>
              </c:extLst>
            </c:dLbl>
            <c:dLbl>
              <c:idx val="13"/>
              <c:layout>
                <c:manualLayout>
                  <c:x val="0"/>
                  <c:y val="8.869179600886918E-3"/>
                </c:manualLayout>
              </c:layout>
              <c:tx>
                <c:rich>
                  <a:bodyPr/>
                  <a:lstStyle/>
                  <a:p>
                    <a:r>
                      <a:rPr lang="en-US"/>
                      <a:t>1.549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318-4B10-9866-CF33AFACF9C4}"/>
                </c:ext>
              </c:extLst>
            </c:dLbl>
            <c:dLbl>
              <c:idx val="14"/>
              <c:layout>
                <c:manualLayout>
                  <c:x val="0"/>
                  <c:y val="-8.8691796008870255E-3"/>
                </c:manualLayout>
              </c:layout>
              <c:tx>
                <c:rich>
                  <a:bodyPr/>
                  <a:lstStyle/>
                  <a:p>
                    <a:r>
                      <a:rPr lang="en-US" dirty="0"/>
                      <a:t>1.529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318-4B10-9866-CF33AFACF9C4}"/>
                </c:ext>
              </c:extLst>
            </c:dLbl>
            <c:dLbl>
              <c:idx val="15"/>
              <c:layout>
                <c:manualLayout>
                  <c:x val="0"/>
                  <c:y val="1.182557280118245E-2"/>
                </c:manualLayout>
              </c:layout>
              <c:tx>
                <c:rich>
                  <a:bodyPr/>
                  <a:lstStyle/>
                  <a:p>
                    <a:r>
                      <a:rPr lang="en-US"/>
                      <a:t>1.466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318-4B10-9866-CF33AFACF9C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Hoja2!$A$1:$A$24</c:f>
              <c:strCache>
                <c:ptCount val="24"/>
                <c:pt idx="0">
                  <c:v>Defensa</c:v>
                </c:pt>
                <c:pt idx="1">
                  <c:v>Educación</c:v>
                </c:pt>
                <c:pt idx="2">
                  <c:v>Justicia y del Derecho</c:v>
                </c:pt>
                <c:pt idx="3">
                  <c:v>Hacienda y Crédito Público</c:v>
                </c:pt>
                <c:pt idx="4">
                  <c:v>Trabajo</c:v>
                </c:pt>
                <c:pt idx="5">
                  <c:v>Agricultura y Desarrollo Rural</c:v>
                </c:pt>
                <c:pt idx="6">
                  <c:v>Inclusión Social y Reconciliación</c:v>
                </c:pt>
                <c:pt idx="7">
                  <c:v>Minas y Energía</c:v>
                </c:pt>
                <c:pt idx="8">
                  <c:v>Salud y Protección Social</c:v>
                </c:pt>
                <c:pt idx="9">
                  <c:v>Transporte</c:v>
                </c:pt>
                <c:pt idx="10">
                  <c:v>Relaciones Exteriores</c:v>
                </c:pt>
                <c:pt idx="11">
                  <c:v>Estadísticas</c:v>
                </c:pt>
                <c:pt idx="12">
                  <c:v>Comercio, Industria y Turismo</c:v>
                </c:pt>
                <c:pt idx="13">
                  <c:v>Presidencia de la República</c:v>
                </c:pt>
                <c:pt idx="14">
                  <c:v>Ambiente y Desarrollo Sostenible</c:v>
                </c:pt>
                <c:pt idx="15">
                  <c:v>Interior</c:v>
                </c:pt>
                <c:pt idx="16">
                  <c:v>Planeación</c:v>
                </c:pt>
                <c:pt idx="17">
                  <c:v>Vivienda Ciudad y Territorio</c:v>
                </c:pt>
                <c:pt idx="18">
                  <c:v>Tecnologías de la Información</c:v>
                </c:pt>
                <c:pt idx="19">
                  <c:v>Función Pública</c:v>
                </c:pt>
                <c:pt idx="20">
                  <c:v>Cultura</c:v>
                </c:pt>
                <c:pt idx="21">
                  <c:v>inteligencia</c:v>
                </c:pt>
                <c:pt idx="22">
                  <c:v>Deporte</c:v>
                </c:pt>
                <c:pt idx="23">
                  <c:v>Ciencia, Tecnología E Innovación</c:v>
                </c:pt>
              </c:strCache>
            </c:strRef>
          </c:cat>
          <c:val>
            <c:numRef>
              <c:f>Hoja2!$B$1:$B$24</c:f>
              <c:numCache>
                <c:formatCode>General</c:formatCode>
                <c:ptCount val="24"/>
                <c:pt idx="2">
                  <c:v>19188</c:v>
                </c:pt>
                <c:pt idx="3">
                  <c:v>17530</c:v>
                </c:pt>
                <c:pt idx="4">
                  <c:v>10336</c:v>
                </c:pt>
                <c:pt idx="5">
                  <c:v>10271</c:v>
                </c:pt>
                <c:pt idx="6">
                  <c:v>9773</c:v>
                </c:pt>
                <c:pt idx="7">
                  <c:v>7769</c:v>
                </c:pt>
                <c:pt idx="8">
                  <c:v>5925</c:v>
                </c:pt>
                <c:pt idx="9">
                  <c:v>5247</c:v>
                </c:pt>
                <c:pt idx="10">
                  <c:v>2704</c:v>
                </c:pt>
                <c:pt idx="11">
                  <c:v>2427</c:v>
                </c:pt>
                <c:pt idx="12">
                  <c:v>2015</c:v>
                </c:pt>
                <c:pt idx="13">
                  <c:v>1549</c:v>
                </c:pt>
                <c:pt idx="14">
                  <c:v>1529</c:v>
                </c:pt>
                <c:pt idx="15">
                  <c:v>1466</c:v>
                </c:pt>
                <c:pt idx="16">
                  <c:v>832</c:v>
                </c:pt>
                <c:pt idx="17">
                  <c:v>751</c:v>
                </c:pt>
                <c:pt idx="18">
                  <c:v>721</c:v>
                </c:pt>
                <c:pt idx="19">
                  <c:v>650</c:v>
                </c:pt>
                <c:pt idx="20">
                  <c:v>641</c:v>
                </c:pt>
                <c:pt idx="21">
                  <c:v>599</c:v>
                </c:pt>
                <c:pt idx="22">
                  <c:v>180</c:v>
                </c:pt>
                <c:pt idx="23">
                  <c:v>132</c:v>
                </c:pt>
              </c:numCache>
            </c:numRef>
          </c:val>
          <c:extLst>
            <c:ext xmlns:c16="http://schemas.microsoft.com/office/drawing/2014/chart" uri="{C3380CC4-5D6E-409C-BE32-E72D297353CC}">
              <c16:uniqueId val="{0000000E-9318-4B10-9866-CF33AFACF9C4}"/>
            </c:ext>
          </c:extLst>
        </c:ser>
        <c:dLbls>
          <c:dLblPos val="outEnd"/>
          <c:showLegendKey val="0"/>
          <c:showVal val="1"/>
          <c:showCatName val="0"/>
          <c:showSerName val="0"/>
          <c:showPercent val="0"/>
          <c:showBubbleSize val="0"/>
        </c:dLbls>
        <c:gapWidth val="199"/>
        <c:axId val="290321680"/>
        <c:axId val="290324816"/>
      </c:barChart>
      <c:catAx>
        <c:axId val="29032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tx1">
                    <a:lumMod val="65000"/>
                    <a:lumOff val="35000"/>
                  </a:schemeClr>
                </a:solidFill>
                <a:latin typeface="+mn-lt"/>
                <a:ea typeface="+mn-ea"/>
                <a:cs typeface="+mn-cs"/>
              </a:defRPr>
            </a:pPr>
            <a:endParaRPr lang="es-419"/>
          </a:p>
        </c:txPr>
        <c:crossAx val="290324816"/>
        <c:crosses val="autoZero"/>
        <c:auto val="1"/>
        <c:lblAlgn val="ctr"/>
        <c:lblOffset val="100"/>
        <c:noMultiLvlLbl val="0"/>
      </c:catAx>
      <c:valAx>
        <c:axId val="2903248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90321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67A-4FCA-AB6F-639A0ACABDC3}"/>
              </c:ext>
            </c:extLst>
          </c:dPt>
          <c:dPt>
            <c:idx val="1"/>
            <c:bubble3D val="0"/>
            <c:spPr>
              <a:solidFill>
                <a:srgbClr val="FFC81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67A-4FCA-AB6F-639A0ACABDC3}"/>
              </c:ext>
            </c:extLst>
          </c:dPt>
          <c:dPt>
            <c:idx val="2"/>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67A-4FCA-AB6F-639A0ACABDC3}"/>
              </c:ext>
            </c:extLst>
          </c:dPt>
          <c:dPt>
            <c:idx val="3"/>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67A-4FCA-AB6F-639A0ACABDC3}"/>
              </c:ext>
            </c:extLst>
          </c:dPt>
          <c:dLbls>
            <c:dLbl>
              <c:idx val="0"/>
              <c:layout>
                <c:manualLayout>
                  <c:x val="-0.1893674907757302"/>
                  <c:y val="8.828152341505657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67A-4FCA-AB6F-639A0ACABDC3}"/>
                </c:ext>
              </c:extLst>
            </c:dLbl>
            <c:dLbl>
              <c:idx val="1"/>
              <c:layout>
                <c:manualLayout>
                  <c:x val="-6.3122496925243368E-2"/>
                  <c:y val="-0.32935799120232645"/>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7A-4FCA-AB6F-639A0ACABDC3}"/>
                </c:ext>
              </c:extLst>
            </c:dLbl>
            <c:dLbl>
              <c:idx val="2"/>
              <c:layout>
                <c:manualLayout>
                  <c:x val="0.18936749077573012"/>
                  <c:y val="2.8339919691081067E-4"/>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ysClr val="windowText" lastClr="000000"/>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67A-4FCA-AB6F-639A0ACABDC3}"/>
                </c:ext>
              </c:extLst>
            </c:dLbl>
            <c:dLbl>
              <c:idx val="3"/>
              <c:layout>
                <c:manualLayout>
                  <c:x val="0.13031741300695407"/>
                  <c:y val="0.13581772833085626"/>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67A-4FCA-AB6F-639A0ACABDC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ysClr val="windowText" lastClr="000000"/>
                    </a:solidFill>
                    <a:latin typeface="+mn-lt"/>
                    <a:ea typeface="+mn-ea"/>
                    <a:cs typeface="+mn-cs"/>
                  </a:defRPr>
                </a:pPr>
                <a:endParaRPr lang="es-419"/>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'Corporaciones Autonomas 2'!$B$83:$B$86</c:f>
              <c:strCache>
                <c:ptCount val="4"/>
                <c:pt idx="0">
                  <c:v>Criticidad Baja</c:v>
                </c:pt>
                <c:pt idx="1">
                  <c:v>Criticidad Media</c:v>
                </c:pt>
                <c:pt idx="2">
                  <c:v>Criticidad Alta</c:v>
                </c:pt>
                <c:pt idx="3">
                  <c:v>Criticidad Muy Alta</c:v>
                </c:pt>
              </c:strCache>
            </c:strRef>
          </c:cat>
          <c:val>
            <c:numRef>
              <c:f>'Corporaciones Autonomas 2'!$C$83:$C$86</c:f>
              <c:numCache>
                <c:formatCode>General</c:formatCode>
                <c:ptCount val="4"/>
                <c:pt idx="0">
                  <c:v>9</c:v>
                </c:pt>
                <c:pt idx="1">
                  <c:v>12</c:v>
                </c:pt>
                <c:pt idx="2">
                  <c:v>6</c:v>
                </c:pt>
                <c:pt idx="3">
                  <c:v>4</c:v>
                </c:pt>
              </c:numCache>
            </c:numRef>
          </c:val>
          <c:extLst>
            <c:ext xmlns:c16="http://schemas.microsoft.com/office/drawing/2014/chart" uri="{C3380CC4-5D6E-409C-BE32-E72D297353CC}">
              <c16:uniqueId val="{00000008-167A-4FCA-AB6F-639A0ACABDC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419"/>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'Objetivo 4'!$B$118</c:f>
              <c:strCache>
                <c:ptCount val="1"/>
                <c:pt idx="0">
                  <c:v>PROMEDIO general 2016</c:v>
                </c:pt>
              </c:strCache>
            </c:strRef>
          </c:tx>
          <c:spPr>
            <a:solidFill>
              <a:schemeClr val="accent1"/>
            </a:solidFill>
            <a:ln>
              <a:noFill/>
            </a:ln>
            <a:effectLst/>
          </c:spPr>
          <c:invertIfNegative val="0"/>
          <c:dPt>
            <c:idx val="0"/>
            <c:invertIfNegative val="0"/>
            <c:bubble3D val="0"/>
            <c:spPr>
              <a:solidFill>
                <a:srgbClr val="848484"/>
              </a:solidFill>
              <a:ln>
                <a:noFill/>
              </a:ln>
              <a:effectLst/>
            </c:spPr>
            <c:extLst>
              <c:ext xmlns:c16="http://schemas.microsoft.com/office/drawing/2014/chart" uri="{C3380CC4-5D6E-409C-BE32-E72D297353CC}">
                <c16:uniqueId val="{00000001-94C6-411B-9824-3227D928A8D1}"/>
              </c:ext>
            </c:extLst>
          </c:dPt>
          <c:dPt>
            <c:idx val="1"/>
            <c:invertIfNegative val="0"/>
            <c:bubble3D val="0"/>
            <c:spPr>
              <a:solidFill>
                <a:srgbClr val="848484"/>
              </a:solidFill>
              <a:ln>
                <a:noFill/>
              </a:ln>
              <a:effectLst/>
            </c:spPr>
            <c:extLst>
              <c:ext xmlns:c16="http://schemas.microsoft.com/office/drawing/2014/chart" uri="{C3380CC4-5D6E-409C-BE32-E72D297353CC}">
                <c16:uniqueId val="{00000003-94C6-411B-9824-3227D928A8D1}"/>
              </c:ext>
            </c:extLst>
          </c:dPt>
          <c:dPt>
            <c:idx val="2"/>
            <c:invertIfNegative val="0"/>
            <c:bubble3D val="0"/>
            <c:spPr>
              <a:solidFill>
                <a:srgbClr val="848484"/>
              </a:solidFill>
              <a:ln>
                <a:noFill/>
              </a:ln>
              <a:effectLst/>
            </c:spPr>
            <c:extLst>
              <c:ext xmlns:c16="http://schemas.microsoft.com/office/drawing/2014/chart" uri="{C3380CC4-5D6E-409C-BE32-E72D297353CC}">
                <c16:uniqueId val="{00000005-94C6-411B-9824-3227D928A8D1}"/>
              </c:ext>
            </c:extLst>
          </c:dPt>
          <c:dPt>
            <c:idx val="3"/>
            <c:invertIfNegative val="0"/>
            <c:bubble3D val="0"/>
            <c:spPr>
              <a:solidFill>
                <a:srgbClr val="848484"/>
              </a:solidFill>
              <a:ln>
                <a:noFill/>
              </a:ln>
              <a:effectLst/>
            </c:spPr>
            <c:extLst>
              <c:ext xmlns:c16="http://schemas.microsoft.com/office/drawing/2014/chart" uri="{C3380CC4-5D6E-409C-BE32-E72D297353CC}">
                <c16:uniqueId val="{00000007-94C6-411B-9824-3227D928A8D1}"/>
              </c:ext>
            </c:extLst>
          </c:dPt>
          <c:dPt>
            <c:idx val="4"/>
            <c:invertIfNegative val="0"/>
            <c:bubble3D val="0"/>
            <c:spPr>
              <a:solidFill>
                <a:srgbClr val="848484"/>
              </a:solidFill>
              <a:ln>
                <a:noFill/>
              </a:ln>
              <a:effectLst/>
            </c:spPr>
            <c:extLst>
              <c:ext xmlns:c16="http://schemas.microsoft.com/office/drawing/2014/chart" uri="{C3380CC4-5D6E-409C-BE32-E72D297353CC}">
                <c16:uniqueId val="{00000009-94C6-411B-9824-3227D928A8D1}"/>
              </c:ext>
            </c:extLst>
          </c:dPt>
          <c:dPt>
            <c:idx val="5"/>
            <c:invertIfNegative val="0"/>
            <c:bubble3D val="0"/>
            <c:spPr>
              <a:solidFill>
                <a:srgbClr val="848484"/>
              </a:solidFill>
              <a:ln>
                <a:noFill/>
              </a:ln>
              <a:effectLst/>
            </c:spPr>
            <c:extLst>
              <c:ext xmlns:c16="http://schemas.microsoft.com/office/drawing/2014/chart" uri="{C3380CC4-5D6E-409C-BE32-E72D297353CC}">
                <c16:uniqueId val="{0000000B-94C6-411B-9824-3227D928A8D1}"/>
              </c:ext>
            </c:extLst>
          </c:dPt>
          <c:dPt>
            <c:idx val="6"/>
            <c:invertIfNegative val="0"/>
            <c:bubble3D val="0"/>
            <c:spPr>
              <a:solidFill>
                <a:srgbClr val="92D050"/>
              </a:solidFill>
              <a:ln>
                <a:noFill/>
              </a:ln>
              <a:effectLst/>
            </c:spPr>
            <c:extLst>
              <c:ext xmlns:c16="http://schemas.microsoft.com/office/drawing/2014/chart" uri="{C3380CC4-5D6E-409C-BE32-E72D297353CC}">
                <c16:uniqueId val="{0000000D-94C6-411B-9824-3227D928A8D1}"/>
              </c:ext>
            </c:extLst>
          </c:dPt>
          <c:dPt>
            <c:idx val="7"/>
            <c:invertIfNegative val="0"/>
            <c:bubble3D val="0"/>
            <c:spPr>
              <a:pattFill prst="pct70">
                <a:fgClr>
                  <a:srgbClr val="696969"/>
                </a:fgClr>
                <a:bgClr>
                  <a:schemeClr val="bg1"/>
                </a:bgClr>
              </a:pattFill>
              <a:ln>
                <a:noFill/>
              </a:ln>
              <a:effectLst/>
            </c:spPr>
            <c:extLst>
              <c:ext xmlns:c16="http://schemas.microsoft.com/office/drawing/2014/chart" uri="{C3380CC4-5D6E-409C-BE32-E72D297353CC}">
                <c16:uniqueId val="{0000000F-94C6-411B-9824-3227D928A8D1}"/>
              </c:ext>
            </c:extLst>
          </c:dPt>
          <c:dLbls>
            <c:dLbl>
              <c:idx val="0"/>
              <c:layout>
                <c:manualLayout>
                  <c:x val="-8.5610205275745942E-3"/>
                  <c:y val="-9.9093392987035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6-411B-9824-3227D928A8D1}"/>
                </c:ext>
              </c:extLst>
            </c:dLbl>
            <c:dLbl>
              <c:idx val="4"/>
              <c:layout>
                <c:manualLayout>
                  <c:x val="0"/>
                  <c:y val="9.9093392987035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C6-411B-9824-3227D928A8D1}"/>
                </c:ext>
              </c:extLst>
            </c:dLbl>
            <c:dLbl>
              <c:idx val="5"/>
              <c:layout>
                <c:manualLayout>
                  <c:x val="-7.8475114951542481E-17"/>
                  <c:y val="7.43200447402767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C6-411B-9824-3227D928A8D1}"/>
                </c:ext>
              </c:extLst>
            </c:dLbl>
            <c:dLbl>
              <c:idx val="6"/>
              <c:layout>
                <c:manualLayout>
                  <c:x val="-1.5695022990308496E-16"/>
                  <c:y val="1.7341343772731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C6-411B-9824-3227D928A8D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ontserrat" panose="02000505000000020004" pitchFamily="2"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'Objetivo 4'!$C$4:$J$4</c:f>
              <c:strCache>
                <c:ptCount val="8"/>
                <c:pt idx="0">
                  <c:v>Auditoría</c:v>
                </c:pt>
                <c:pt idx="1">
                  <c:v>Contratación</c:v>
                </c:pt>
                <c:pt idx="2">
                  <c:v>Normas CI</c:v>
                </c:pt>
                <c:pt idx="3">
                  <c:v>Rol OCI</c:v>
                </c:pt>
                <c:pt idx="4">
                  <c:v>Sistema de Control Interno</c:v>
                </c:pt>
                <c:pt idx="5">
                  <c:v>Transparencia</c:v>
                </c:pt>
                <c:pt idx="6">
                  <c:v>Delitos contra la administración Pública</c:v>
                </c:pt>
                <c:pt idx="7">
                  <c:v>Puntaje general</c:v>
                </c:pt>
              </c:strCache>
            </c:strRef>
          </c:cat>
          <c:val>
            <c:numRef>
              <c:f>'Objetivo 4'!$C$118:$J$118</c:f>
              <c:numCache>
                <c:formatCode>0.0</c:formatCode>
                <c:ptCount val="8"/>
                <c:pt idx="0">
                  <c:v>84.357142857142861</c:v>
                </c:pt>
                <c:pt idx="1">
                  <c:v>69.964285714285708</c:v>
                </c:pt>
                <c:pt idx="2">
                  <c:v>76.241071428571431</c:v>
                </c:pt>
                <c:pt idx="3">
                  <c:v>81.241071428571431</c:v>
                </c:pt>
                <c:pt idx="4">
                  <c:v>85.535714285714292</c:v>
                </c:pt>
                <c:pt idx="5">
                  <c:v>88.276785714285708</c:v>
                </c:pt>
                <c:pt idx="6">
                  <c:v>74.821428571428569</c:v>
                </c:pt>
                <c:pt idx="7">
                  <c:v>81.758928571428584</c:v>
                </c:pt>
              </c:numCache>
            </c:numRef>
          </c:val>
          <c:extLst>
            <c:ext xmlns:c16="http://schemas.microsoft.com/office/drawing/2014/chart" uri="{C3380CC4-5D6E-409C-BE32-E72D297353CC}">
              <c16:uniqueId val="{00000010-94C6-411B-9824-3227D928A8D1}"/>
            </c:ext>
          </c:extLst>
        </c:ser>
        <c:ser>
          <c:idx val="1"/>
          <c:order val="1"/>
          <c:tx>
            <c:strRef>
              <c:f>'Objetivo 4'!$B$119</c:f>
              <c:strCache>
                <c:ptCount val="1"/>
                <c:pt idx="0">
                  <c:v>PROMEDIO general 2015</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11-94C6-411B-9824-3227D928A8D1}"/>
              </c:ext>
            </c:extLst>
          </c:dPt>
          <c:dPt>
            <c:idx val="1"/>
            <c:invertIfNegative val="0"/>
            <c:bubble3D val="0"/>
            <c:extLst>
              <c:ext xmlns:c16="http://schemas.microsoft.com/office/drawing/2014/chart" uri="{C3380CC4-5D6E-409C-BE32-E72D297353CC}">
                <c16:uniqueId val="{00000012-94C6-411B-9824-3227D928A8D1}"/>
              </c:ext>
            </c:extLst>
          </c:dPt>
          <c:dPt>
            <c:idx val="2"/>
            <c:invertIfNegative val="0"/>
            <c:bubble3D val="0"/>
            <c:extLst>
              <c:ext xmlns:c16="http://schemas.microsoft.com/office/drawing/2014/chart" uri="{C3380CC4-5D6E-409C-BE32-E72D297353CC}">
                <c16:uniqueId val="{00000013-94C6-411B-9824-3227D928A8D1}"/>
              </c:ext>
            </c:extLst>
          </c:dPt>
          <c:dPt>
            <c:idx val="3"/>
            <c:invertIfNegative val="0"/>
            <c:bubble3D val="0"/>
            <c:extLst>
              <c:ext xmlns:c16="http://schemas.microsoft.com/office/drawing/2014/chart" uri="{C3380CC4-5D6E-409C-BE32-E72D297353CC}">
                <c16:uniqueId val="{00000014-94C6-411B-9824-3227D928A8D1}"/>
              </c:ext>
            </c:extLst>
          </c:dPt>
          <c:dPt>
            <c:idx val="4"/>
            <c:invertIfNegative val="0"/>
            <c:bubble3D val="0"/>
            <c:extLst>
              <c:ext xmlns:c16="http://schemas.microsoft.com/office/drawing/2014/chart" uri="{C3380CC4-5D6E-409C-BE32-E72D297353CC}">
                <c16:uniqueId val="{00000015-94C6-411B-9824-3227D928A8D1}"/>
              </c:ext>
            </c:extLst>
          </c:dPt>
          <c:dPt>
            <c:idx val="5"/>
            <c:invertIfNegative val="0"/>
            <c:bubble3D val="0"/>
            <c:extLst>
              <c:ext xmlns:c16="http://schemas.microsoft.com/office/drawing/2014/chart" uri="{C3380CC4-5D6E-409C-BE32-E72D297353CC}">
                <c16:uniqueId val="{00000016-94C6-411B-9824-3227D928A8D1}"/>
              </c:ext>
            </c:extLst>
          </c:dPt>
          <c:dPt>
            <c:idx val="7"/>
            <c:invertIfNegative val="0"/>
            <c:bubble3D val="0"/>
            <c:extLst>
              <c:ext xmlns:c16="http://schemas.microsoft.com/office/drawing/2014/chart" uri="{C3380CC4-5D6E-409C-BE32-E72D297353CC}">
                <c16:uniqueId val="{00000017-94C6-411B-9824-3227D928A8D1}"/>
              </c:ext>
            </c:extLst>
          </c:dPt>
          <c:dLbls>
            <c:dLbl>
              <c:idx val="0"/>
              <c:layout>
                <c:manualLayout>
                  <c:x val="4.2805102637872676E-3"/>
                  <c:y val="1.7341343772731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4C6-411B-9824-3227D928A8D1}"/>
                </c:ext>
              </c:extLst>
            </c:dLbl>
            <c:dLbl>
              <c:idx val="1"/>
              <c:layout>
                <c:manualLayout>
                  <c:x val="4.2805102637872875E-3"/>
                  <c:y val="9.44859403446070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4C6-411B-9824-3227D928A8D1}"/>
                </c:ext>
              </c:extLst>
            </c:dLbl>
            <c:dLbl>
              <c:idx val="2"/>
              <c:layout>
                <c:manualLayout>
                  <c:x val="-7.8475114951542481E-17"/>
                  <c:y val="1.2386674123379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4C6-411B-9824-3227D928A8D1}"/>
                </c:ext>
              </c:extLst>
            </c:dLbl>
            <c:dLbl>
              <c:idx val="3"/>
              <c:layout>
                <c:manualLayout>
                  <c:x val="-7.8475114951542481E-17"/>
                  <c:y val="1.7341343772731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4C6-411B-9824-3227D928A8D1}"/>
                </c:ext>
              </c:extLst>
            </c:dLbl>
            <c:dLbl>
              <c:idx val="4"/>
              <c:layout>
                <c:manualLayout>
                  <c:x val="0"/>
                  <c:y val="9.9093392987035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4C6-411B-9824-3227D928A8D1}"/>
                </c:ext>
              </c:extLst>
            </c:dLbl>
            <c:dLbl>
              <c:idx val="5"/>
              <c:layout>
                <c:manualLayout>
                  <c:x val="-7.8475114951542481E-17"/>
                  <c:y val="1.4864008948055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4C6-411B-9824-3227D928A8D1}"/>
                </c:ext>
              </c:extLst>
            </c:dLbl>
            <c:dLbl>
              <c:idx val="7"/>
              <c:layout>
                <c:manualLayout>
                  <c:x val="1.4981785923255506E-2"/>
                  <c:y val="1.7341343772731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4C6-411B-9824-3227D928A8D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ontserrat" panose="02000505000000020004" pitchFamily="2"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'Objetivo 4'!$C$4:$J$4</c:f>
              <c:strCache>
                <c:ptCount val="8"/>
                <c:pt idx="0">
                  <c:v>Auditoría</c:v>
                </c:pt>
                <c:pt idx="1">
                  <c:v>Contratación</c:v>
                </c:pt>
                <c:pt idx="2">
                  <c:v>Normas CI</c:v>
                </c:pt>
                <c:pt idx="3">
                  <c:v>Rol OCI</c:v>
                </c:pt>
                <c:pt idx="4">
                  <c:v>Sistema de Control Interno</c:v>
                </c:pt>
                <c:pt idx="5">
                  <c:v>Transparencia</c:v>
                </c:pt>
                <c:pt idx="6">
                  <c:v>Delitos contra la administración Pública</c:v>
                </c:pt>
                <c:pt idx="7">
                  <c:v>Puntaje general</c:v>
                </c:pt>
              </c:strCache>
            </c:strRef>
          </c:cat>
          <c:val>
            <c:numRef>
              <c:f>'Objetivo 4'!$C$119:$J$119</c:f>
              <c:numCache>
                <c:formatCode>General</c:formatCode>
                <c:ptCount val="8"/>
                <c:pt idx="0">
                  <c:v>84</c:v>
                </c:pt>
                <c:pt idx="1">
                  <c:v>62</c:v>
                </c:pt>
                <c:pt idx="2">
                  <c:v>72</c:v>
                </c:pt>
                <c:pt idx="3">
                  <c:v>78</c:v>
                </c:pt>
                <c:pt idx="4">
                  <c:v>66</c:v>
                </c:pt>
                <c:pt idx="5">
                  <c:v>74</c:v>
                </c:pt>
                <c:pt idx="7" formatCode="0.0">
                  <c:v>78</c:v>
                </c:pt>
              </c:numCache>
            </c:numRef>
          </c:val>
          <c:extLst>
            <c:ext xmlns:c16="http://schemas.microsoft.com/office/drawing/2014/chart" uri="{C3380CC4-5D6E-409C-BE32-E72D297353CC}">
              <c16:uniqueId val="{00000018-94C6-411B-9824-3227D928A8D1}"/>
            </c:ext>
          </c:extLst>
        </c:ser>
        <c:dLbls>
          <c:showLegendKey val="0"/>
          <c:showVal val="0"/>
          <c:showCatName val="0"/>
          <c:showSerName val="0"/>
          <c:showPercent val="0"/>
          <c:showBubbleSize val="0"/>
        </c:dLbls>
        <c:gapWidth val="269"/>
        <c:axId val="370789120"/>
        <c:axId val="370791472"/>
      </c:barChart>
      <c:catAx>
        <c:axId val="370789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65000"/>
                    <a:lumOff val="35000"/>
                  </a:schemeClr>
                </a:solidFill>
                <a:latin typeface="Montserrat" panose="02000505000000020004" pitchFamily="2" charset="0"/>
                <a:ea typeface="+mn-ea"/>
                <a:cs typeface="+mn-cs"/>
              </a:defRPr>
            </a:pPr>
            <a:endParaRPr lang="es-419"/>
          </a:p>
        </c:txPr>
        <c:crossAx val="370791472"/>
        <c:crosses val="autoZero"/>
        <c:auto val="1"/>
        <c:lblAlgn val="ctr"/>
        <c:lblOffset val="100"/>
        <c:noMultiLvlLbl val="0"/>
      </c:catAx>
      <c:valAx>
        <c:axId val="3707914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ontserrat" panose="02000505000000020004" pitchFamily="2" charset="0"/>
                <a:ea typeface="+mn-ea"/>
                <a:cs typeface="+mn-cs"/>
              </a:defRPr>
            </a:pPr>
            <a:endParaRPr lang="es-419"/>
          </a:p>
        </c:txPr>
        <c:crossAx val="37078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4800842690531192"/>
          <c:y val="3.1121716207819995E-2"/>
          <c:w val="0.60941967495310223"/>
          <c:h val="0.93775656758435999"/>
        </c:manualLayout>
      </c:layout>
      <c:barChart>
        <c:barDir val="bar"/>
        <c:grouping val="stacked"/>
        <c:varyColors val="0"/>
        <c:ser>
          <c:idx val="0"/>
          <c:order val="0"/>
          <c:tx>
            <c:strRef>
              <c:f>Resumen!$D$105</c:f>
              <c:strCache>
                <c:ptCount val="1"/>
                <c:pt idx="0">
                  <c:v>No Satisfactorio (&lt;60): </c:v>
                </c:pt>
              </c:strCache>
            </c:strRef>
          </c:tx>
          <c:spPr>
            <a:solidFill>
              <a:srgbClr val="FF0000"/>
            </a:solidFill>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0682-48DB-BC6A-D0CE3E60D8AD}"/>
                </c:ext>
              </c:extLst>
            </c:dLbl>
            <c:dLbl>
              <c:idx val="10"/>
              <c:delete val="1"/>
              <c:extLst>
                <c:ext xmlns:c15="http://schemas.microsoft.com/office/drawing/2012/chart" uri="{CE6537A1-D6FC-4f65-9D91-7224C49458BB}"/>
                <c:ext xmlns:c16="http://schemas.microsoft.com/office/drawing/2014/chart" uri="{C3380CC4-5D6E-409C-BE32-E72D297353CC}">
                  <c16:uniqueId val="{00000001-0682-48DB-BC6A-D0CE3E60D8AD}"/>
                </c:ext>
              </c:extLst>
            </c:dLbl>
            <c:spPr>
              <a:noFill/>
              <a:ln>
                <a:noFill/>
              </a:ln>
              <a:effectLst/>
            </c:spPr>
            <c:txPr>
              <a:bodyPr/>
              <a:lstStyle/>
              <a:p>
                <a:pPr>
                  <a:defRPr sz="11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Resumen!$E$104:$O$104</c:f>
              <c:strCache>
                <c:ptCount val="11"/>
                <c:pt idx="0">
                  <c:v>Acompañamiento y Asesoría</c:v>
                </c:pt>
                <c:pt idx="1">
                  <c:v>Asesoría en Administración de Riesgos</c:v>
                </c:pt>
                <c:pt idx="2">
                  <c:v>Evaluación y Seguimiento</c:v>
                </c:pt>
                <c:pt idx="3">
                  <c:v>Fomento Cultura del Control</c:v>
                </c:pt>
                <c:pt idx="4">
                  <c:v>Relación con Entes Externos</c:v>
                </c:pt>
                <c:pt idx="5">
                  <c:v>Alineación con la Organización</c:v>
                </c:pt>
                <c:pt idx="6">
                  <c:v>Planeación</c:v>
                </c:pt>
                <c:pt idx="7">
                  <c:v>Manejo de la información</c:v>
                </c:pt>
                <c:pt idx="8">
                  <c:v>Liderazgo</c:v>
                </c:pt>
                <c:pt idx="9">
                  <c:v>Trabajo en equipo</c:v>
                </c:pt>
                <c:pt idx="10">
                  <c:v>General Desempeño</c:v>
                </c:pt>
              </c:strCache>
            </c:strRef>
          </c:cat>
          <c:val>
            <c:numRef>
              <c:f>Resumen!$E$105:$O$105</c:f>
              <c:numCache>
                <c:formatCode>General</c:formatCode>
                <c:ptCount val="11"/>
                <c:pt idx="0">
                  <c:v>4</c:v>
                </c:pt>
                <c:pt idx="1">
                  <c:v>0</c:v>
                </c:pt>
                <c:pt idx="2">
                  <c:v>1</c:v>
                </c:pt>
                <c:pt idx="3">
                  <c:v>2</c:v>
                </c:pt>
                <c:pt idx="4">
                  <c:v>1</c:v>
                </c:pt>
                <c:pt idx="5">
                  <c:v>7</c:v>
                </c:pt>
                <c:pt idx="6">
                  <c:v>0</c:v>
                </c:pt>
                <c:pt idx="7">
                  <c:v>0</c:v>
                </c:pt>
                <c:pt idx="8">
                  <c:v>0</c:v>
                </c:pt>
                <c:pt idx="9">
                  <c:v>0</c:v>
                </c:pt>
                <c:pt idx="10" formatCode="0">
                  <c:v>0</c:v>
                </c:pt>
              </c:numCache>
            </c:numRef>
          </c:val>
          <c:extLst>
            <c:ext xmlns:c16="http://schemas.microsoft.com/office/drawing/2014/chart" uri="{C3380CC4-5D6E-409C-BE32-E72D297353CC}">
              <c16:uniqueId val="{00000002-0682-48DB-BC6A-D0CE3E60D8AD}"/>
            </c:ext>
          </c:extLst>
        </c:ser>
        <c:ser>
          <c:idx val="1"/>
          <c:order val="1"/>
          <c:tx>
            <c:strRef>
              <c:f>Resumen!$D$106</c:f>
              <c:strCache>
                <c:ptCount val="1"/>
                <c:pt idx="0">
                  <c:v>Satisfactorio (&gt;=60 - &lt;76)</c:v>
                </c:pt>
              </c:strCache>
            </c:strRef>
          </c:tx>
          <c:spPr>
            <a:solidFill>
              <a:srgbClr val="FFFF00"/>
            </a:solidFill>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3-0682-48DB-BC6A-D0CE3E60D8AD}"/>
                </c:ext>
              </c:extLst>
            </c:dLbl>
            <c:spPr>
              <a:noFill/>
              <a:ln>
                <a:noFill/>
              </a:ln>
              <a:effectLst/>
            </c:spPr>
            <c:txPr>
              <a:bodyPr/>
              <a:lstStyle/>
              <a:p>
                <a:pPr>
                  <a:defRPr sz="11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Resumen!$E$104:$O$104</c:f>
              <c:strCache>
                <c:ptCount val="11"/>
                <c:pt idx="0">
                  <c:v>Acompañamiento y Asesoría</c:v>
                </c:pt>
                <c:pt idx="1">
                  <c:v>Asesoría en Administración de Riesgos</c:v>
                </c:pt>
                <c:pt idx="2">
                  <c:v>Evaluación y Seguimiento</c:v>
                </c:pt>
                <c:pt idx="3">
                  <c:v>Fomento Cultura del Control</c:v>
                </c:pt>
                <c:pt idx="4">
                  <c:v>Relación con Entes Externos</c:v>
                </c:pt>
                <c:pt idx="5">
                  <c:v>Alineación con la Organización</c:v>
                </c:pt>
                <c:pt idx="6">
                  <c:v>Planeación</c:v>
                </c:pt>
                <c:pt idx="7">
                  <c:v>Manejo de la información</c:v>
                </c:pt>
                <c:pt idx="8">
                  <c:v>Liderazgo</c:v>
                </c:pt>
                <c:pt idx="9">
                  <c:v>Trabajo en equipo</c:v>
                </c:pt>
                <c:pt idx="10">
                  <c:v>General Desempeño</c:v>
                </c:pt>
              </c:strCache>
            </c:strRef>
          </c:cat>
          <c:val>
            <c:numRef>
              <c:f>Resumen!$E$106:$O$106</c:f>
              <c:numCache>
                <c:formatCode>0</c:formatCode>
                <c:ptCount val="11"/>
                <c:pt idx="0">
                  <c:v>7</c:v>
                </c:pt>
                <c:pt idx="1">
                  <c:v>5</c:v>
                </c:pt>
                <c:pt idx="2">
                  <c:v>4</c:v>
                </c:pt>
                <c:pt idx="3">
                  <c:v>7</c:v>
                </c:pt>
                <c:pt idx="4">
                  <c:v>6</c:v>
                </c:pt>
                <c:pt idx="5">
                  <c:v>13</c:v>
                </c:pt>
                <c:pt idx="6">
                  <c:v>0</c:v>
                </c:pt>
                <c:pt idx="7">
                  <c:v>4</c:v>
                </c:pt>
                <c:pt idx="8">
                  <c:v>0</c:v>
                </c:pt>
                <c:pt idx="9">
                  <c:v>0</c:v>
                </c:pt>
                <c:pt idx="10">
                  <c:v>6</c:v>
                </c:pt>
              </c:numCache>
            </c:numRef>
          </c:val>
          <c:extLst>
            <c:ext xmlns:c16="http://schemas.microsoft.com/office/drawing/2014/chart" uri="{C3380CC4-5D6E-409C-BE32-E72D297353CC}">
              <c16:uniqueId val="{00000004-0682-48DB-BC6A-D0CE3E60D8AD}"/>
            </c:ext>
          </c:extLst>
        </c:ser>
        <c:ser>
          <c:idx val="2"/>
          <c:order val="2"/>
          <c:tx>
            <c:strRef>
              <c:f>Resumen!$D$107</c:f>
              <c:strCache>
                <c:ptCount val="1"/>
                <c:pt idx="0">
                  <c:v>Destacado (&gt;=76 - &lt;90)</c:v>
                </c:pt>
              </c:strCache>
            </c:strRef>
          </c:tx>
          <c:spPr>
            <a:solidFill>
              <a:srgbClr val="92D050"/>
            </a:solidFill>
          </c:spPr>
          <c:invertIfNegative val="0"/>
          <c:dLbls>
            <c:spPr>
              <a:noFill/>
              <a:ln>
                <a:noFill/>
              </a:ln>
              <a:effectLst/>
            </c:spPr>
            <c:txPr>
              <a:bodyPr/>
              <a:lstStyle/>
              <a:p>
                <a:pPr>
                  <a:defRPr sz="1100" b="1"/>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Resumen!$E$104:$O$104</c:f>
              <c:strCache>
                <c:ptCount val="11"/>
                <c:pt idx="0">
                  <c:v>Acompañamiento y Asesoría</c:v>
                </c:pt>
                <c:pt idx="1">
                  <c:v>Asesoría en Administración de Riesgos</c:v>
                </c:pt>
                <c:pt idx="2">
                  <c:v>Evaluación y Seguimiento</c:v>
                </c:pt>
                <c:pt idx="3">
                  <c:v>Fomento Cultura del Control</c:v>
                </c:pt>
                <c:pt idx="4">
                  <c:v>Relación con Entes Externos</c:v>
                </c:pt>
                <c:pt idx="5">
                  <c:v>Alineación con la Organización</c:v>
                </c:pt>
                <c:pt idx="6">
                  <c:v>Planeación</c:v>
                </c:pt>
                <c:pt idx="7">
                  <c:v>Manejo de la información</c:v>
                </c:pt>
                <c:pt idx="8">
                  <c:v>Liderazgo</c:v>
                </c:pt>
                <c:pt idx="9">
                  <c:v>Trabajo en equipo</c:v>
                </c:pt>
                <c:pt idx="10">
                  <c:v>General Desempeño</c:v>
                </c:pt>
              </c:strCache>
            </c:strRef>
          </c:cat>
          <c:val>
            <c:numRef>
              <c:f>Resumen!$E$107:$O$107</c:f>
              <c:numCache>
                <c:formatCode>0</c:formatCode>
                <c:ptCount val="11"/>
                <c:pt idx="0">
                  <c:v>29</c:v>
                </c:pt>
                <c:pt idx="1">
                  <c:v>21</c:v>
                </c:pt>
                <c:pt idx="2">
                  <c:v>21</c:v>
                </c:pt>
                <c:pt idx="3">
                  <c:v>21</c:v>
                </c:pt>
                <c:pt idx="4">
                  <c:v>11</c:v>
                </c:pt>
                <c:pt idx="5">
                  <c:v>14</c:v>
                </c:pt>
                <c:pt idx="6">
                  <c:v>5</c:v>
                </c:pt>
                <c:pt idx="7">
                  <c:v>9</c:v>
                </c:pt>
                <c:pt idx="8">
                  <c:v>1</c:v>
                </c:pt>
                <c:pt idx="9">
                  <c:v>4</c:v>
                </c:pt>
                <c:pt idx="10">
                  <c:v>20</c:v>
                </c:pt>
              </c:numCache>
            </c:numRef>
          </c:val>
          <c:extLst>
            <c:ext xmlns:c16="http://schemas.microsoft.com/office/drawing/2014/chart" uri="{C3380CC4-5D6E-409C-BE32-E72D297353CC}">
              <c16:uniqueId val="{00000005-0682-48DB-BC6A-D0CE3E60D8AD}"/>
            </c:ext>
          </c:extLst>
        </c:ser>
        <c:ser>
          <c:idx val="3"/>
          <c:order val="3"/>
          <c:tx>
            <c:strRef>
              <c:f>Resumen!$D$108</c:f>
              <c:strCache>
                <c:ptCount val="1"/>
                <c:pt idx="0">
                  <c:v>Sobresaliente (&gt;=90 - 100)</c:v>
                </c:pt>
              </c:strCache>
            </c:strRef>
          </c:tx>
          <c:spPr>
            <a:solidFill>
              <a:srgbClr val="00B050"/>
            </a:solidFill>
          </c:spPr>
          <c:invertIfNegative val="0"/>
          <c:dLbls>
            <c:spPr>
              <a:noFill/>
              <a:ln>
                <a:noFill/>
              </a:ln>
              <a:effectLst/>
            </c:spPr>
            <c:txPr>
              <a:bodyPr/>
              <a:lstStyle/>
              <a:p>
                <a:pPr>
                  <a:defRPr sz="1100" b="1"/>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Resumen!$E$104:$O$104</c:f>
              <c:strCache>
                <c:ptCount val="11"/>
                <c:pt idx="0">
                  <c:v>Acompañamiento y Asesoría</c:v>
                </c:pt>
                <c:pt idx="1">
                  <c:v>Asesoría en Administración de Riesgos</c:v>
                </c:pt>
                <c:pt idx="2">
                  <c:v>Evaluación y Seguimiento</c:v>
                </c:pt>
                <c:pt idx="3">
                  <c:v>Fomento Cultura del Control</c:v>
                </c:pt>
                <c:pt idx="4">
                  <c:v>Relación con Entes Externos</c:v>
                </c:pt>
                <c:pt idx="5">
                  <c:v>Alineación con la Organización</c:v>
                </c:pt>
                <c:pt idx="6">
                  <c:v>Planeación</c:v>
                </c:pt>
                <c:pt idx="7">
                  <c:v>Manejo de la información</c:v>
                </c:pt>
                <c:pt idx="8">
                  <c:v>Liderazgo</c:v>
                </c:pt>
                <c:pt idx="9">
                  <c:v>Trabajo en equipo</c:v>
                </c:pt>
                <c:pt idx="10">
                  <c:v>General Desempeño</c:v>
                </c:pt>
              </c:strCache>
            </c:strRef>
          </c:cat>
          <c:val>
            <c:numRef>
              <c:f>Resumen!$E$108:$O$108</c:f>
              <c:numCache>
                <c:formatCode>0</c:formatCode>
                <c:ptCount val="11"/>
                <c:pt idx="0">
                  <c:v>53</c:v>
                </c:pt>
                <c:pt idx="1">
                  <c:v>67</c:v>
                </c:pt>
                <c:pt idx="2">
                  <c:v>67</c:v>
                </c:pt>
                <c:pt idx="3">
                  <c:v>63</c:v>
                </c:pt>
                <c:pt idx="4">
                  <c:v>75</c:v>
                </c:pt>
                <c:pt idx="5">
                  <c:v>59</c:v>
                </c:pt>
                <c:pt idx="6">
                  <c:v>77</c:v>
                </c:pt>
                <c:pt idx="7">
                  <c:v>80</c:v>
                </c:pt>
                <c:pt idx="8">
                  <c:v>81</c:v>
                </c:pt>
                <c:pt idx="9">
                  <c:v>78</c:v>
                </c:pt>
                <c:pt idx="10">
                  <c:v>67</c:v>
                </c:pt>
              </c:numCache>
            </c:numRef>
          </c:val>
          <c:extLst>
            <c:ext xmlns:c16="http://schemas.microsoft.com/office/drawing/2014/chart" uri="{C3380CC4-5D6E-409C-BE32-E72D297353CC}">
              <c16:uniqueId val="{00000006-0682-48DB-BC6A-D0CE3E60D8AD}"/>
            </c:ext>
          </c:extLst>
        </c:ser>
        <c:dLbls>
          <c:showLegendKey val="0"/>
          <c:showVal val="0"/>
          <c:showCatName val="0"/>
          <c:showSerName val="0"/>
          <c:showPercent val="0"/>
          <c:showBubbleSize val="0"/>
        </c:dLbls>
        <c:gapWidth val="150"/>
        <c:overlap val="100"/>
        <c:axId val="410105528"/>
        <c:axId val="410101216"/>
      </c:barChart>
      <c:catAx>
        <c:axId val="410105528"/>
        <c:scaling>
          <c:orientation val="minMax"/>
        </c:scaling>
        <c:delete val="0"/>
        <c:axPos val="l"/>
        <c:numFmt formatCode="General" sourceLinked="0"/>
        <c:majorTickMark val="out"/>
        <c:minorTickMark val="none"/>
        <c:tickLblPos val="nextTo"/>
        <c:crossAx val="410101216"/>
        <c:crosses val="autoZero"/>
        <c:auto val="1"/>
        <c:lblAlgn val="ctr"/>
        <c:lblOffset val="100"/>
        <c:noMultiLvlLbl val="0"/>
      </c:catAx>
      <c:valAx>
        <c:axId val="410101216"/>
        <c:scaling>
          <c:orientation val="minMax"/>
        </c:scaling>
        <c:delete val="1"/>
        <c:axPos val="b"/>
        <c:majorGridlines/>
        <c:numFmt formatCode="General" sourceLinked="1"/>
        <c:majorTickMark val="out"/>
        <c:minorTickMark val="none"/>
        <c:tickLblPos val="nextTo"/>
        <c:crossAx val="410105528"/>
        <c:crosses val="autoZero"/>
        <c:crossBetween val="between"/>
      </c:valAx>
    </c:plotArea>
    <c:plotVisOnly val="1"/>
    <c:dispBlanksAs val="gap"/>
    <c:showDLblsOverMax val="0"/>
  </c:chart>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solidFill>
            <a:ln>
              <a:solidFill>
                <a:srgbClr val="595959"/>
              </a:solidFill>
            </a:ln>
            <a:effectLst/>
          </c:spPr>
          <c:invertIfNegative val="0"/>
          <c:dPt>
            <c:idx val="0"/>
            <c:invertIfNegative val="0"/>
            <c:bubble3D val="0"/>
            <c:spPr>
              <a:solidFill>
                <a:srgbClr val="00B050"/>
              </a:solidFill>
              <a:ln>
                <a:solidFill>
                  <a:srgbClr val="595959"/>
                </a:solidFill>
              </a:ln>
              <a:effectLst/>
            </c:spPr>
            <c:extLst>
              <c:ext xmlns:c16="http://schemas.microsoft.com/office/drawing/2014/chart" uri="{C3380CC4-5D6E-409C-BE32-E72D297353CC}">
                <c16:uniqueId val="{00000001-DD57-4417-91D4-22288200EB43}"/>
              </c:ext>
            </c:extLst>
          </c:dPt>
          <c:dPt>
            <c:idx val="1"/>
            <c:invertIfNegative val="0"/>
            <c:bubble3D val="0"/>
            <c:spPr>
              <a:solidFill>
                <a:srgbClr val="92D050"/>
              </a:solidFill>
              <a:ln>
                <a:solidFill>
                  <a:srgbClr val="595959"/>
                </a:solidFill>
              </a:ln>
              <a:effectLst/>
            </c:spPr>
            <c:extLst>
              <c:ext xmlns:c16="http://schemas.microsoft.com/office/drawing/2014/chart" uri="{C3380CC4-5D6E-409C-BE32-E72D297353CC}">
                <c16:uniqueId val="{00000003-DD57-4417-91D4-22288200EB43}"/>
              </c:ext>
            </c:extLst>
          </c:dPt>
          <c:dPt>
            <c:idx val="2"/>
            <c:invertIfNegative val="0"/>
            <c:bubble3D val="0"/>
            <c:spPr>
              <a:solidFill>
                <a:srgbClr val="92D050"/>
              </a:solidFill>
              <a:ln>
                <a:solidFill>
                  <a:srgbClr val="595959"/>
                </a:solidFill>
              </a:ln>
              <a:effectLst/>
            </c:spPr>
            <c:extLst>
              <c:ext xmlns:c16="http://schemas.microsoft.com/office/drawing/2014/chart" uri="{C3380CC4-5D6E-409C-BE32-E72D297353CC}">
                <c16:uniqueId val="{00000005-DD57-4417-91D4-22288200EB43}"/>
              </c:ext>
            </c:extLst>
          </c:dPt>
          <c:dPt>
            <c:idx val="3"/>
            <c:invertIfNegative val="0"/>
            <c:bubble3D val="0"/>
            <c:spPr>
              <a:solidFill>
                <a:srgbClr val="00B050"/>
              </a:solidFill>
              <a:ln>
                <a:solidFill>
                  <a:srgbClr val="595959"/>
                </a:solidFill>
              </a:ln>
              <a:effectLst/>
            </c:spPr>
            <c:extLst>
              <c:ext xmlns:c16="http://schemas.microsoft.com/office/drawing/2014/chart" uri="{C3380CC4-5D6E-409C-BE32-E72D297353CC}">
                <c16:uniqueId val="{00000007-DD57-4417-91D4-22288200EB4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panose="02000505000000020004" pitchFamily="2"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'Resultados (2)'!$Q$110:$T$110</c:f>
              <c:strCache>
                <c:ptCount val="4"/>
                <c:pt idx="0">
                  <c:v>JEFE CONTROL INTERNO</c:v>
                </c:pt>
                <c:pt idx="1">
                  <c:v>PARES</c:v>
                </c:pt>
                <c:pt idx="2">
                  <c:v>REPRESENTANTE LEGAL</c:v>
                </c:pt>
                <c:pt idx="3">
                  <c:v>SUBALTERNO</c:v>
                </c:pt>
              </c:strCache>
            </c:strRef>
          </c:cat>
          <c:val>
            <c:numRef>
              <c:f>'Resultados (2)'!$Q$111:$T$111</c:f>
              <c:numCache>
                <c:formatCode>0.0</c:formatCode>
                <c:ptCount val="4"/>
                <c:pt idx="0">
                  <c:v>97.122070896338528</c:v>
                </c:pt>
                <c:pt idx="1">
                  <c:v>85.82</c:v>
                </c:pt>
                <c:pt idx="2">
                  <c:v>82.917276717362441</c:v>
                </c:pt>
                <c:pt idx="3">
                  <c:v>95.5</c:v>
                </c:pt>
              </c:numCache>
            </c:numRef>
          </c:val>
          <c:extLst>
            <c:ext xmlns:c16="http://schemas.microsoft.com/office/drawing/2014/chart" uri="{C3380CC4-5D6E-409C-BE32-E72D297353CC}">
              <c16:uniqueId val="{00000008-DD57-4417-91D4-22288200EB43}"/>
            </c:ext>
          </c:extLst>
        </c:ser>
        <c:ser>
          <c:idx val="1"/>
          <c:order val="1"/>
          <c:spPr>
            <a:solidFill>
              <a:schemeClr val="accent2"/>
            </a:solidFill>
            <a:ln>
              <a:solidFill>
                <a:srgbClr val="696969"/>
              </a:solidFill>
            </a:ln>
            <a:effectLst/>
          </c:spPr>
          <c:invertIfNegative val="0"/>
          <c:dPt>
            <c:idx val="0"/>
            <c:invertIfNegative val="0"/>
            <c:bubble3D val="0"/>
            <c:spPr>
              <a:solidFill>
                <a:srgbClr val="00B050"/>
              </a:solidFill>
              <a:ln>
                <a:solidFill>
                  <a:srgbClr val="696969"/>
                </a:solidFill>
              </a:ln>
              <a:effectLst/>
            </c:spPr>
            <c:extLst>
              <c:ext xmlns:c16="http://schemas.microsoft.com/office/drawing/2014/chart" uri="{C3380CC4-5D6E-409C-BE32-E72D297353CC}">
                <c16:uniqueId val="{0000000A-DD57-4417-91D4-22288200EB43}"/>
              </c:ext>
            </c:extLst>
          </c:dPt>
          <c:dPt>
            <c:idx val="1"/>
            <c:invertIfNegative val="0"/>
            <c:bubble3D val="0"/>
            <c:spPr>
              <a:solidFill>
                <a:srgbClr val="92D050"/>
              </a:solidFill>
              <a:ln>
                <a:solidFill>
                  <a:srgbClr val="696969"/>
                </a:solidFill>
              </a:ln>
              <a:effectLst/>
            </c:spPr>
            <c:extLst>
              <c:ext xmlns:c16="http://schemas.microsoft.com/office/drawing/2014/chart" uri="{C3380CC4-5D6E-409C-BE32-E72D297353CC}">
                <c16:uniqueId val="{0000000C-DD57-4417-91D4-22288200EB43}"/>
              </c:ext>
            </c:extLst>
          </c:dPt>
          <c:dPt>
            <c:idx val="2"/>
            <c:invertIfNegative val="0"/>
            <c:bubble3D val="0"/>
            <c:spPr>
              <a:solidFill>
                <a:srgbClr val="92D050"/>
              </a:solidFill>
              <a:ln>
                <a:solidFill>
                  <a:srgbClr val="696969"/>
                </a:solidFill>
              </a:ln>
              <a:effectLst/>
            </c:spPr>
            <c:extLst>
              <c:ext xmlns:c16="http://schemas.microsoft.com/office/drawing/2014/chart" uri="{C3380CC4-5D6E-409C-BE32-E72D297353CC}">
                <c16:uniqueId val="{0000000E-DD57-4417-91D4-22288200EB43}"/>
              </c:ext>
            </c:extLst>
          </c:dPt>
          <c:dPt>
            <c:idx val="3"/>
            <c:invertIfNegative val="0"/>
            <c:bubble3D val="0"/>
            <c:spPr>
              <a:solidFill>
                <a:srgbClr val="00B050"/>
              </a:solidFill>
              <a:ln>
                <a:solidFill>
                  <a:srgbClr val="696969"/>
                </a:solidFill>
              </a:ln>
              <a:effectLst/>
            </c:spPr>
            <c:extLst>
              <c:ext xmlns:c16="http://schemas.microsoft.com/office/drawing/2014/chart" uri="{C3380CC4-5D6E-409C-BE32-E72D297353CC}">
                <c16:uniqueId val="{00000010-DD57-4417-91D4-22288200EB4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ontserrat" panose="02000505000000020004" pitchFamily="2"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'Resultados (2)'!$Q$110:$T$110</c:f>
              <c:strCache>
                <c:ptCount val="4"/>
                <c:pt idx="0">
                  <c:v>JEFE CONTROL INTERNO</c:v>
                </c:pt>
                <c:pt idx="1">
                  <c:v>PARES</c:v>
                </c:pt>
                <c:pt idx="2">
                  <c:v>REPRESENTANTE LEGAL</c:v>
                </c:pt>
                <c:pt idx="3">
                  <c:v>SUBALTERNO</c:v>
                </c:pt>
              </c:strCache>
            </c:strRef>
          </c:cat>
          <c:val>
            <c:numRef>
              <c:f>'Resultados (2)'!$Q$112:$T$112</c:f>
              <c:numCache>
                <c:formatCode>General</c:formatCode>
                <c:ptCount val="4"/>
                <c:pt idx="0">
                  <c:v>98</c:v>
                </c:pt>
                <c:pt idx="1">
                  <c:v>87</c:v>
                </c:pt>
                <c:pt idx="2">
                  <c:v>82</c:v>
                </c:pt>
                <c:pt idx="3">
                  <c:v>92</c:v>
                </c:pt>
              </c:numCache>
            </c:numRef>
          </c:val>
          <c:extLst>
            <c:ext xmlns:c16="http://schemas.microsoft.com/office/drawing/2014/chart" uri="{C3380CC4-5D6E-409C-BE32-E72D297353CC}">
              <c16:uniqueId val="{00000011-DD57-4417-91D4-22288200EB43}"/>
            </c:ext>
          </c:extLst>
        </c:ser>
        <c:dLbls>
          <c:showLegendKey val="0"/>
          <c:showVal val="0"/>
          <c:showCatName val="0"/>
          <c:showSerName val="0"/>
          <c:showPercent val="0"/>
          <c:showBubbleSize val="0"/>
        </c:dLbls>
        <c:gapWidth val="269"/>
        <c:axId val="410102000"/>
        <c:axId val="410103960"/>
      </c:barChart>
      <c:catAx>
        <c:axId val="410102000"/>
        <c:scaling>
          <c:orientation val="minMax"/>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ontserrat" panose="02000505000000020004" pitchFamily="2" charset="0"/>
                <a:ea typeface="+mn-ea"/>
                <a:cs typeface="+mn-cs"/>
              </a:defRPr>
            </a:pPr>
            <a:endParaRPr lang="es-419"/>
          </a:p>
        </c:txPr>
        <c:crossAx val="410103960"/>
        <c:crosses val="autoZero"/>
        <c:auto val="1"/>
        <c:lblAlgn val="ctr"/>
        <c:lblOffset val="100"/>
        <c:noMultiLvlLbl val="0"/>
      </c:catAx>
      <c:valAx>
        <c:axId val="4101039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ontserrat" panose="02000505000000020004" pitchFamily="2" charset="0"/>
                <a:ea typeface="+mn-ea"/>
                <a:cs typeface="+mn-cs"/>
              </a:defRPr>
            </a:pPr>
            <a:endParaRPr lang="es-419"/>
          </a:p>
        </c:txPr>
        <c:crossAx val="410102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3B2B4"/>
              </a:solidFill>
              <a:ln>
                <a:noFill/>
              </a:ln>
              <a:effectLst/>
            </c:spPr>
            <c:extLst>
              <c:ext xmlns:c16="http://schemas.microsoft.com/office/drawing/2014/chart" uri="{C3380CC4-5D6E-409C-BE32-E72D297353CC}">
                <c16:uniqueId val="{00000001-5DA9-4097-8380-99C4011E75E5}"/>
              </c:ext>
            </c:extLst>
          </c:dPt>
          <c:dPt>
            <c:idx val="1"/>
            <c:invertIfNegative val="0"/>
            <c:bubble3D val="0"/>
            <c:spPr>
              <a:solidFill>
                <a:srgbClr val="3A779A"/>
              </a:solidFill>
              <a:ln>
                <a:noFill/>
              </a:ln>
              <a:effectLst/>
            </c:spPr>
            <c:extLst>
              <c:ext xmlns:c16="http://schemas.microsoft.com/office/drawing/2014/chart" uri="{C3380CC4-5D6E-409C-BE32-E72D297353CC}">
                <c16:uniqueId val="{00000003-5DA9-4097-8380-99C4011E75E5}"/>
              </c:ext>
            </c:extLst>
          </c:dPt>
          <c:cat>
            <c:strRef>
              <c:f>variables!$D$15:$E$15</c:f>
              <c:strCache>
                <c:ptCount val="2"/>
                <c:pt idx="0">
                  <c:v>Femenino</c:v>
                </c:pt>
                <c:pt idx="1">
                  <c:v>Masculino</c:v>
                </c:pt>
              </c:strCache>
            </c:strRef>
          </c:cat>
          <c:val>
            <c:numRef>
              <c:f>variables!$D$16:$E$16</c:f>
              <c:numCache>
                <c:formatCode>General</c:formatCode>
                <c:ptCount val="2"/>
                <c:pt idx="0">
                  <c:v>60</c:v>
                </c:pt>
                <c:pt idx="1">
                  <c:v>61</c:v>
                </c:pt>
              </c:numCache>
            </c:numRef>
          </c:val>
          <c:extLst>
            <c:ext xmlns:c16="http://schemas.microsoft.com/office/drawing/2014/chart" uri="{C3380CC4-5D6E-409C-BE32-E72D297353CC}">
              <c16:uniqueId val="{00000004-5DA9-4097-8380-99C4011E75E5}"/>
            </c:ext>
          </c:extLst>
        </c:ser>
        <c:dLbls>
          <c:showLegendKey val="0"/>
          <c:showVal val="0"/>
          <c:showCatName val="0"/>
          <c:showSerName val="0"/>
          <c:showPercent val="0"/>
          <c:showBubbleSize val="0"/>
        </c:dLbls>
        <c:gapWidth val="219"/>
        <c:overlap val="-27"/>
        <c:axId val="413949336"/>
        <c:axId val="413947376"/>
      </c:barChart>
      <c:catAx>
        <c:axId val="4139493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ontserrat" panose="02000505000000020004" pitchFamily="2" charset="0"/>
                <a:ea typeface="+mn-ea"/>
                <a:cs typeface="+mn-cs"/>
              </a:defRPr>
            </a:pPr>
            <a:endParaRPr lang="es-419"/>
          </a:p>
        </c:txPr>
        <c:crossAx val="413947376"/>
        <c:crosses val="autoZero"/>
        <c:auto val="1"/>
        <c:lblAlgn val="ctr"/>
        <c:lblOffset val="100"/>
        <c:noMultiLvlLbl val="0"/>
      </c:catAx>
      <c:valAx>
        <c:axId val="413947376"/>
        <c:scaling>
          <c:orientation val="minMax"/>
          <c:max val="6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ontserrat" panose="02000505000000020004" pitchFamily="2" charset="0"/>
                    <a:ea typeface="+mn-ea"/>
                    <a:cs typeface="+mn-cs"/>
                  </a:defRPr>
                </a:pPr>
                <a:r>
                  <a:rPr lang="es-CO" sz="1600" b="1">
                    <a:latin typeface="Montserrat" panose="02000505000000020004" pitchFamily="2" charset="0"/>
                  </a:rPr>
                  <a:t>No JCI</a:t>
                </a:r>
              </a:p>
            </c:rich>
          </c:tx>
          <c:layout>
            <c:manualLayout>
              <c:xMode val="edge"/>
              <c:yMode val="edge"/>
              <c:x val="1.0840108401084011E-2"/>
              <c:y val="0.3425642518075530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ontserrat" panose="02000505000000020004" pitchFamily="2" charset="0"/>
                  <a:ea typeface="+mn-ea"/>
                  <a:cs typeface="+mn-cs"/>
                </a:defRPr>
              </a:pPr>
              <a:endParaRPr lang="es-419"/>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ontserrat" panose="02000505000000020004" pitchFamily="2" charset="0"/>
                <a:ea typeface="+mn-ea"/>
                <a:cs typeface="+mn-cs"/>
              </a:defRPr>
            </a:pPr>
            <a:endParaRPr lang="es-419"/>
          </a:p>
        </c:txPr>
        <c:crossAx val="413949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85135895647296"/>
          <c:y val="2.6510050470412983E-2"/>
          <c:w val="0.8648695226941997"/>
          <c:h val="0.73832313720392884"/>
        </c:manualLayout>
      </c:layout>
      <c:barChart>
        <c:barDir val="col"/>
        <c:grouping val="clustered"/>
        <c:varyColors val="0"/>
        <c:ser>
          <c:idx val="0"/>
          <c:order val="0"/>
          <c:tx>
            <c:strRef>
              <c:f>variables!$G$23:$G$24</c:f>
              <c:strCache>
                <c:ptCount val="1"/>
                <c:pt idx="0">
                  <c:v>GENERO Femenino</c:v>
                </c:pt>
              </c:strCache>
            </c:strRef>
          </c:tx>
          <c:spPr>
            <a:solidFill>
              <a:srgbClr val="E3B2B4"/>
            </a:solidFill>
            <a:ln>
              <a:noFill/>
            </a:ln>
            <a:effectLst/>
          </c:spPr>
          <c:invertIfNegative val="0"/>
          <c:dLbls>
            <c:dLbl>
              <c:idx val="0"/>
              <c:layout>
                <c:manualLayout>
                  <c:x val="0"/>
                  <c:y val="1.3700331591561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22-4943-9BC4-DCC525E891E8}"/>
                </c:ext>
              </c:extLst>
            </c:dLbl>
            <c:dLbl>
              <c:idx val="1"/>
              <c:layout>
                <c:manualLayout>
                  <c:x val="-3.3728540346710653E-17"/>
                  <c:y val="1.0059835355397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22-4943-9BC4-DCC525E891E8}"/>
                </c:ext>
              </c:extLst>
            </c:dLbl>
            <c:dLbl>
              <c:idx val="2"/>
              <c:layout>
                <c:manualLayout>
                  <c:x val="0"/>
                  <c:y val="1.41794125869767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22-4943-9BC4-DCC525E891E8}"/>
                </c:ext>
              </c:extLst>
            </c:dLbl>
            <c:dLbl>
              <c:idx val="3"/>
              <c:layout>
                <c:manualLayout>
                  <c:x val="0"/>
                  <c:y val="1.636016158056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22-4943-9BC4-DCC525E891E8}"/>
                </c:ext>
              </c:extLst>
            </c:dLbl>
            <c:dLbl>
              <c:idx val="4"/>
              <c:layout>
                <c:manualLayout>
                  <c:x val="0"/>
                  <c:y val="1.05826792311656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22-4943-9BC4-DCC525E891E8}"/>
                </c:ext>
              </c:extLst>
            </c:dLbl>
            <c:dLbl>
              <c:idx val="5"/>
              <c:layout>
                <c:manualLayout>
                  <c:x val="0"/>
                  <c:y val="1.64043045449075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22-4943-9BC4-DCC525E891E8}"/>
                </c:ext>
              </c:extLst>
            </c:dLbl>
            <c:dLbl>
              <c:idx val="6"/>
              <c:layout>
                <c:manualLayout>
                  <c:x val="0"/>
                  <c:y val="1.0425096746663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22-4943-9BC4-DCC525E891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ontserrat" panose="02000505000000020004" pitchFamily="2" charset="0"/>
                    <a:ea typeface="+mn-ea"/>
                    <a:cs typeface="+mn-cs"/>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variables!$C$25:$C$31</c:f>
              <c:strCache>
                <c:ptCount val="7"/>
                <c:pt idx="0">
                  <c:v>32 - 36</c:v>
                </c:pt>
                <c:pt idx="1">
                  <c:v>37 - 41</c:v>
                </c:pt>
                <c:pt idx="2">
                  <c:v>42 - 46</c:v>
                </c:pt>
                <c:pt idx="3">
                  <c:v>47 - 51</c:v>
                </c:pt>
                <c:pt idx="4">
                  <c:v>52 - 56</c:v>
                </c:pt>
                <c:pt idx="5">
                  <c:v>57 - 61</c:v>
                </c:pt>
                <c:pt idx="6">
                  <c:v>62 - 66</c:v>
                </c:pt>
              </c:strCache>
            </c:strRef>
          </c:cat>
          <c:val>
            <c:numRef>
              <c:f>variables!$G$25:$G$31</c:f>
              <c:numCache>
                <c:formatCode>0%</c:formatCode>
                <c:ptCount val="7"/>
                <c:pt idx="0">
                  <c:v>0.05</c:v>
                </c:pt>
                <c:pt idx="1">
                  <c:v>0.15</c:v>
                </c:pt>
                <c:pt idx="2">
                  <c:v>0.18333333333333332</c:v>
                </c:pt>
                <c:pt idx="3">
                  <c:v>0.21666666666666667</c:v>
                </c:pt>
                <c:pt idx="4">
                  <c:v>0.25</c:v>
                </c:pt>
                <c:pt idx="5">
                  <c:v>0.13333333333333333</c:v>
                </c:pt>
                <c:pt idx="6">
                  <c:v>1.6666666666666666E-2</c:v>
                </c:pt>
              </c:numCache>
            </c:numRef>
          </c:val>
          <c:extLst>
            <c:ext xmlns:c16="http://schemas.microsoft.com/office/drawing/2014/chart" uri="{C3380CC4-5D6E-409C-BE32-E72D297353CC}">
              <c16:uniqueId val="{00000007-0122-4943-9BC4-DCC525E891E8}"/>
            </c:ext>
          </c:extLst>
        </c:ser>
        <c:ser>
          <c:idx val="1"/>
          <c:order val="1"/>
          <c:tx>
            <c:strRef>
              <c:f>variables!$H$23:$H$24</c:f>
              <c:strCache>
                <c:ptCount val="1"/>
                <c:pt idx="0">
                  <c:v>GENERO Masculino</c:v>
                </c:pt>
              </c:strCache>
            </c:strRef>
          </c:tx>
          <c:spPr>
            <a:solidFill>
              <a:srgbClr val="006699"/>
            </a:solidFill>
            <a:ln>
              <a:noFill/>
            </a:ln>
            <a:effectLst/>
          </c:spPr>
          <c:invertIfNegative val="0"/>
          <c:dLbls>
            <c:dLbl>
              <c:idx val="0"/>
              <c:layout>
                <c:manualLayout>
                  <c:x val="1.8397598171828546E-3"/>
                  <c:y val="1.80932057053483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22-4943-9BC4-DCC525E891E8}"/>
                </c:ext>
              </c:extLst>
            </c:dLbl>
            <c:dLbl>
              <c:idx val="1"/>
              <c:layout>
                <c:manualLayout>
                  <c:x val="5.5192794515486988E-3"/>
                  <c:y val="1.52425223116717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22-4943-9BC4-DCC525E891E8}"/>
                </c:ext>
              </c:extLst>
            </c:dLbl>
            <c:dLbl>
              <c:idx val="2"/>
              <c:layout>
                <c:manualLayout>
                  <c:x val="9.6383133603502105E-3"/>
                  <c:y val="1.24128284647682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22-4943-9BC4-DCC525E891E8}"/>
                </c:ext>
              </c:extLst>
            </c:dLbl>
            <c:dLbl>
              <c:idx val="3"/>
              <c:layout>
                <c:manualLayout>
                  <c:x val="8.2379229546252937E-3"/>
                  <c:y val="1.53825247525180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22-4943-9BC4-DCC525E891E8}"/>
                </c:ext>
              </c:extLst>
            </c:dLbl>
            <c:dLbl>
              <c:idx val="4"/>
              <c:layout>
                <c:manualLayout>
                  <c:x val="2.7186435030765277E-3"/>
                  <c:y val="3.01816181850880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22-4943-9BC4-DCC525E891E8}"/>
                </c:ext>
              </c:extLst>
            </c:dLbl>
            <c:dLbl>
              <c:idx val="5"/>
              <c:layout>
                <c:manualLayout>
                  <c:x val="4.55840332025945E-3"/>
                  <c:y val="8.17633802075506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22-4943-9BC4-DCC525E891E8}"/>
                </c:ext>
              </c:extLst>
            </c:dLbl>
            <c:dLbl>
              <c:idx val="6"/>
              <c:layout>
                <c:manualLayout>
                  <c:x val="5.5192794515487665E-3"/>
                  <c:y val="1.64886955061595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22-4943-9BC4-DCC525E891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ontserrat" panose="02000505000000020004" pitchFamily="2" charset="0"/>
                    <a:ea typeface="+mn-ea"/>
                    <a:cs typeface="+mn-cs"/>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variables!$C$25:$C$31</c:f>
              <c:strCache>
                <c:ptCount val="7"/>
                <c:pt idx="0">
                  <c:v>32 - 36</c:v>
                </c:pt>
                <c:pt idx="1">
                  <c:v>37 - 41</c:v>
                </c:pt>
                <c:pt idx="2">
                  <c:v>42 - 46</c:v>
                </c:pt>
                <c:pt idx="3">
                  <c:v>47 - 51</c:v>
                </c:pt>
                <c:pt idx="4">
                  <c:v>52 - 56</c:v>
                </c:pt>
                <c:pt idx="5">
                  <c:v>57 - 61</c:v>
                </c:pt>
                <c:pt idx="6">
                  <c:v>62 - 66</c:v>
                </c:pt>
              </c:strCache>
            </c:strRef>
          </c:cat>
          <c:val>
            <c:numRef>
              <c:f>variables!$H$25:$H$31</c:f>
              <c:numCache>
                <c:formatCode>0%</c:formatCode>
                <c:ptCount val="7"/>
                <c:pt idx="0">
                  <c:v>1.6393442622950821E-2</c:v>
                </c:pt>
                <c:pt idx="1">
                  <c:v>9.8360655737704916E-2</c:v>
                </c:pt>
                <c:pt idx="2">
                  <c:v>0.16393442622950818</c:v>
                </c:pt>
                <c:pt idx="3">
                  <c:v>0.19672131147540983</c:v>
                </c:pt>
                <c:pt idx="4">
                  <c:v>0.31147540983606559</c:v>
                </c:pt>
                <c:pt idx="5">
                  <c:v>0.21311475409836064</c:v>
                </c:pt>
                <c:pt idx="6">
                  <c:v>0</c:v>
                </c:pt>
              </c:numCache>
            </c:numRef>
          </c:val>
          <c:extLst>
            <c:ext xmlns:c16="http://schemas.microsoft.com/office/drawing/2014/chart" uri="{C3380CC4-5D6E-409C-BE32-E72D297353CC}">
              <c16:uniqueId val="{0000000F-0122-4943-9BC4-DCC525E891E8}"/>
            </c:ext>
          </c:extLst>
        </c:ser>
        <c:dLbls>
          <c:showLegendKey val="0"/>
          <c:showVal val="0"/>
          <c:showCatName val="0"/>
          <c:showSerName val="0"/>
          <c:showPercent val="0"/>
          <c:showBubbleSize val="0"/>
        </c:dLbls>
        <c:gapWidth val="199"/>
        <c:axId val="370792648"/>
        <c:axId val="370786768"/>
      </c:barChart>
      <c:catAx>
        <c:axId val="370792648"/>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ontserrat" panose="02000505000000020004" pitchFamily="2" charset="0"/>
                    <a:ea typeface="+mn-ea"/>
                    <a:cs typeface="+mn-cs"/>
                  </a:defRPr>
                </a:pPr>
                <a:r>
                  <a:rPr lang="es-CO" sz="1400" b="1">
                    <a:latin typeface="Montserrat" panose="02000505000000020004" pitchFamily="2" charset="0"/>
                  </a:rPr>
                  <a:t>Rango de edades</a:t>
                </a:r>
              </a:p>
            </c:rich>
          </c:tx>
          <c:layout>
            <c:manualLayout>
              <c:xMode val="edge"/>
              <c:yMode val="edge"/>
              <c:x val="0.39890180285063798"/>
              <c:y val="0.83870465470538491"/>
            </c:manualLayout>
          </c:layout>
          <c:overlay val="0"/>
          <c:spPr>
            <a:noFill/>
            <a:ln>
              <a:noFill/>
            </a:ln>
            <a:effectLst/>
          </c:spPr>
          <c:txPr>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ontserrat" panose="02000505000000020004" pitchFamily="2" charset="0"/>
                  <a:ea typeface="+mn-ea"/>
                  <a:cs typeface="+mn-cs"/>
                </a:defRPr>
              </a:pPr>
              <a:endParaRPr lang="es-419"/>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ontserrat" panose="02000505000000020004" pitchFamily="2" charset="0"/>
                <a:ea typeface="+mn-ea"/>
                <a:cs typeface="+mn-cs"/>
              </a:defRPr>
            </a:pPr>
            <a:endParaRPr lang="es-419"/>
          </a:p>
        </c:txPr>
        <c:crossAx val="370786768"/>
        <c:crosses val="autoZero"/>
        <c:auto val="1"/>
        <c:lblAlgn val="ctr"/>
        <c:lblOffset val="100"/>
        <c:noMultiLvlLbl val="0"/>
      </c:catAx>
      <c:valAx>
        <c:axId val="3707867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1" i="0" u="none" strike="noStrike" kern="1200" cap="all" baseline="0">
                    <a:solidFill>
                      <a:schemeClr val="tx1">
                        <a:lumMod val="65000"/>
                        <a:lumOff val="35000"/>
                      </a:schemeClr>
                    </a:solidFill>
                    <a:latin typeface="Montserrat" panose="02000505000000020004" pitchFamily="2" charset="0"/>
                    <a:ea typeface="+mn-ea"/>
                    <a:cs typeface="+mn-cs"/>
                  </a:defRPr>
                </a:pPr>
                <a:r>
                  <a:rPr lang="es-CO" sz="1600" b="1">
                    <a:latin typeface="Montserrat" panose="02000505000000020004" pitchFamily="2" charset="0"/>
                  </a:rPr>
                  <a:t>% JCI</a:t>
                </a:r>
              </a:p>
            </c:rich>
          </c:tx>
          <c:layout>
            <c:manualLayout>
              <c:xMode val="edge"/>
              <c:yMode val="edge"/>
              <c:x val="4.8791299529557476E-3"/>
              <c:y val="0.35380391175907983"/>
            </c:manualLayout>
          </c:layout>
          <c:overlay val="0"/>
          <c:spPr>
            <a:noFill/>
            <a:ln>
              <a:noFill/>
            </a:ln>
            <a:effectLst/>
          </c:spPr>
          <c:txPr>
            <a:bodyPr rot="-5400000" spcFirstLastPara="1" vertOverflow="ellipsis" vert="horz" wrap="square" anchor="ctr" anchorCtr="1"/>
            <a:lstStyle/>
            <a:p>
              <a:pPr>
                <a:defRPr sz="1600" b="1" i="0" u="none" strike="noStrike" kern="1200" cap="all" baseline="0">
                  <a:solidFill>
                    <a:schemeClr val="tx1">
                      <a:lumMod val="65000"/>
                      <a:lumOff val="35000"/>
                    </a:schemeClr>
                  </a:solidFill>
                  <a:latin typeface="Montserrat" panose="02000505000000020004" pitchFamily="2" charset="0"/>
                  <a:ea typeface="+mn-ea"/>
                  <a:cs typeface="+mn-cs"/>
                </a:defRPr>
              </a:pPr>
              <a:endParaRPr lang="es-419"/>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ontserrat" panose="02000505000000020004" pitchFamily="2" charset="0"/>
                <a:ea typeface="+mn-ea"/>
                <a:cs typeface="+mn-cs"/>
              </a:defRPr>
            </a:pPr>
            <a:endParaRPr lang="es-419"/>
          </a:p>
        </c:txPr>
        <c:crossAx val="370792648"/>
        <c:crosses val="autoZero"/>
        <c:crossBetween val="between"/>
      </c:valAx>
      <c:spPr>
        <a:noFill/>
        <a:ln>
          <a:noFill/>
        </a:ln>
        <a:effectLst/>
      </c:spPr>
    </c:plotArea>
    <c:legend>
      <c:legendPos val="t"/>
      <c:layout>
        <c:manualLayout>
          <c:xMode val="edge"/>
          <c:yMode val="edge"/>
          <c:x val="0.23156013805441777"/>
          <c:y val="0"/>
          <c:w val="0.67675796655838161"/>
          <c:h val="6.07346317410192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2000505000000020004" pitchFamily="2" charset="0"/>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'[base con graficos.xls]variables'!$G$57:$G$58</c:f>
              <c:strCache>
                <c:ptCount val="1"/>
                <c:pt idx="0">
                  <c:v>Genero Femenino</c:v>
                </c:pt>
              </c:strCache>
            </c:strRef>
          </c:tx>
          <c:spPr>
            <a:solidFill>
              <a:srgbClr val="F8CBAD"/>
            </a:solidFill>
            <a:ln>
              <a:noFill/>
            </a:ln>
            <a:effectLst/>
          </c:spPr>
          <c:invertIfNegative val="0"/>
          <c:dLbls>
            <c:dLbl>
              <c:idx val="0"/>
              <c:layout>
                <c:manualLayout>
                  <c:x val="-2.6323774970276933E-2"/>
                  <c:y val="4.0083930068376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08-428F-95D3-C8CFA11E6961}"/>
                </c:ext>
              </c:extLst>
            </c:dLbl>
            <c:dLbl>
              <c:idx val="2"/>
              <c:layout>
                <c:manualLayout>
                  <c:x val="-7.8971324910830799E-3"/>
                  <c:y val="1.2025179020512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08-428F-95D3-C8CFA11E696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ontserrat" panose="02000505000000020004" pitchFamily="2"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'[base con graficos.xls]variables'!$C$59:$C$62</c:f>
              <c:strCache>
                <c:ptCount val="4"/>
                <c:pt idx="0">
                  <c:v>Profesional</c:v>
                </c:pt>
                <c:pt idx="1">
                  <c:v>Especialización</c:v>
                </c:pt>
                <c:pt idx="2">
                  <c:v>Maestría</c:v>
                </c:pt>
                <c:pt idx="3">
                  <c:v>Doctorado</c:v>
                </c:pt>
              </c:strCache>
            </c:strRef>
          </c:cat>
          <c:val>
            <c:numRef>
              <c:f>'[base con graficos.xls]variables'!$G$59:$G$62</c:f>
              <c:numCache>
                <c:formatCode>0%</c:formatCode>
                <c:ptCount val="4"/>
                <c:pt idx="0">
                  <c:v>1</c:v>
                </c:pt>
                <c:pt idx="1">
                  <c:v>0.9</c:v>
                </c:pt>
                <c:pt idx="2">
                  <c:v>0.18333333333333332</c:v>
                </c:pt>
                <c:pt idx="3">
                  <c:v>0</c:v>
                </c:pt>
              </c:numCache>
            </c:numRef>
          </c:val>
          <c:extLst>
            <c:ext xmlns:c16="http://schemas.microsoft.com/office/drawing/2014/chart" uri="{C3380CC4-5D6E-409C-BE32-E72D297353CC}">
              <c16:uniqueId val="{00000002-8608-428F-95D3-C8CFA11E6961}"/>
            </c:ext>
          </c:extLst>
        </c:ser>
        <c:ser>
          <c:idx val="1"/>
          <c:order val="1"/>
          <c:tx>
            <c:strRef>
              <c:f>'[base con graficos.xls]variables'!$H$57:$H$58</c:f>
              <c:strCache>
                <c:ptCount val="1"/>
                <c:pt idx="0">
                  <c:v>Genero Masculino</c:v>
                </c:pt>
              </c:strCache>
            </c:strRef>
          </c:tx>
          <c:spPr>
            <a:solidFill>
              <a:srgbClr val="096078"/>
            </a:solidFill>
            <a:ln>
              <a:noFill/>
            </a:ln>
            <a:effectLst/>
          </c:spPr>
          <c:invertIfNegative val="0"/>
          <c:dLbls>
            <c:dLbl>
              <c:idx val="0"/>
              <c:layout>
                <c:manualLayout>
                  <c:x val="3.1588529964332271E-2"/>
                  <c:y val="4.0083930068376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08-428F-95D3-C8CFA11E6961}"/>
                </c:ext>
              </c:extLst>
            </c:dLbl>
            <c:dLbl>
              <c:idx val="1"/>
              <c:layout>
                <c:manualLayout>
                  <c:x val="2.1059019976221546E-2"/>
                  <c:y val="1.6033572027350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08-428F-95D3-C8CFA11E6961}"/>
                </c:ext>
              </c:extLst>
            </c:dLbl>
            <c:dLbl>
              <c:idx val="2"/>
              <c:layout>
                <c:manualLayout>
                  <c:x val="1.5794264982166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08-428F-95D3-C8CFA11E696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ontserrat" panose="02000505000000020004" pitchFamily="2"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'[base con graficos.xls]variables'!$C$59:$C$62</c:f>
              <c:strCache>
                <c:ptCount val="4"/>
                <c:pt idx="0">
                  <c:v>Profesional</c:v>
                </c:pt>
                <c:pt idx="1">
                  <c:v>Especialización</c:v>
                </c:pt>
                <c:pt idx="2">
                  <c:v>Maestría</c:v>
                </c:pt>
                <c:pt idx="3">
                  <c:v>Doctorado</c:v>
                </c:pt>
              </c:strCache>
            </c:strRef>
          </c:cat>
          <c:val>
            <c:numRef>
              <c:f>'[base con graficos.xls]variables'!$H$59:$H$62</c:f>
              <c:numCache>
                <c:formatCode>0%</c:formatCode>
                <c:ptCount val="4"/>
                <c:pt idx="0">
                  <c:v>1</c:v>
                </c:pt>
                <c:pt idx="1">
                  <c:v>0.8833333333333333</c:v>
                </c:pt>
                <c:pt idx="2">
                  <c:v>0.19672131147540983</c:v>
                </c:pt>
                <c:pt idx="3">
                  <c:v>0</c:v>
                </c:pt>
              </c:numCache>
            </c:numRef>
          </c:val>
          <c:extLst>
            <c:ext xmlns:c16="http://schemas.microsoft.com/office/drawing/2014/chart" uri="{C3380CC4-5D6E-409C-BE32-E72D297353CC}">
              <c16:uniqueId val="{00000006-8608-428F-95D3-C8CFA11E6961}"/>
            </c:ext>
          </c:extLst>
        </c:ser>
        <c:dLbls>
          <c:showLegendKey val="0"/>
          <c:showVal val="0"/>
          <c:showCatName val="0"/>
          <c:showSerName val="0"/>
          <c:showPercent val="0"/>
          <c:showBubbleSize val="0"/>
        </c:dLbls>
        <c:gapWidth val="199"/>
        <c:axId val="370788336"/>
        <c:axId val="370788728"/>
      </c:barChart>
      <c:catAx>
        <c:axId val="37078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65000"/>
                    <a:lumOff val="35000"/>
                  </a:schemeClr>
                </a:solidFill>
                <a:latin typeface="Montserrat" panose="02000505000000020004" pitchFamily="2" charset="0"/>
                <a:ea typeface="+mn-ea"/>
                <a:cs typeface="+mn-cs"/>
              </a:defRPr>
            </a:pPr>
            <a:endParaRPr lang="es-419"/>
          </a:p>
        </c:txPr>
        <c:crossAx val="370788728"/>
        <c:crosses val="autoZero"/>
        <c:auto val="1"/>
        <c:lblAlgn val="ctr"/>
        <c:lblOffset val="100"/>
        <c:noMultiLvlLbl val="0"/>
      </c:catAx>
      <c:valAx>
        <c:axId val="3707887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ontserrat" panose="02000505000000020004" pitchFamily="2" charset="0"/>
                <a:ea typeface="+mn-ea"/>
                <a:cs typeface="+mn-cs"/>
              </a:defRPr>
            </a:pPr>
            <a:endParaRPr lang="es-419"/>
          </a:p>
        </c:txPr>
        <c:crossAx val="370788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ontserrat" panose="02000505000000020004" pitchFamily="2" charset="0"/>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3811045743711293"/>
          <c:y val="3.6677448488794603E-2"/>
          <c:w val="0.62779416252371223"/>
          <c:h val="0.79949250173279285"/>
        </c:manualLayout>
      </c:layout>
      <c:barChart>
        <c:barDir val="bar"/>
        <c:grouping val="clustered"/>
        <c:varyColors val="0"/>
        <c:ser>
          <c:idx val="0"/>
          <c:order val="0"/>
          <c:tx>
            <c:strRef>
              <c:f>variables!$E$69</c:f>
              <c:strCache>
                <c:ptCount val="1"/>
                <c:pt idx="0">
                  <c:v>(%) sobre el total</c:v>
                </c:pt>
              </c:strCache>
            </c:strRef>
          </c:tx>
          <c:spPr>
            <a:solidFill>
              <a:srgbClr val="FC6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ontserrat" panose="02000505000000020004" pitchFamily="2"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variables!$C$70:$C$78</c:f>
              <c:strCache>
                <c:ptCount val="9"/>
                <c:pt idx="0">
                  <c:v>TOTAL</c:v>
                </c:pt>
                <c:pt idx="1">
                  <c:v>INGENIERIA INDUSTRIAL</c:v>
                </c:pt>
                <c:pt idx="2">
                  <c:v>ADMINISTRACIÓN PÚBLICA</c:v>
                </c:pt>
                <c:pt idx="3">
                  <c:v>INGENIERIA DE SISTEMAS</c:v>
                </c:pt>
                <c:pt idx="4">
                  <c:v>OTRAS</c:v>
                </c:pt>
                <c:pt idx="5">
                  <c:v>ECONOMIA</c:v>
                </c:pt>
                <c:pt idx="6">
                  <c:v>ADMINISTRACION DE EMPRESAS</c:v>
                </c:pt>
                <c:pt idx="7">
                  <c:v>DERECHO</c:v>
                </c:pt>
                <c:pt idx="8">
                  <c:v>CONTADURIA PUBLICA</c:v>
                </c:pt>
              </c:strCache>
            </c:strRef>
          </c:cat>
          <c:val>
            <c:numRef>
              <c:f>variables!$E$70:$E$78</c:f>
              <c:numCache>
                <c:formatCode>0%</c:formatCode>
                <c:ptCount val="9"/>
                <c:pt idx="1">
                  <c:v>4.9586776859504134E-2</c:v>
                </c:pt>
                <c:pt idx="2">
                  <c:v>4.9586776859504134E-2</c:v>
                </c:pt>
                <c:pt idx="3">
                  <c:v>5.7851239669421489E-2</c:v>
                </c:pt>
                <c:pt idx="4">
                  <c:v>8.2644628099173556E-2</c:v>
                </c:pt>
                <c:pt idx="5">
                  <c:v>0.1487603305785124</c:v>
                </c:pt>
                <c:pt idx="6">
                  <c:v>0.15702479338842976</c:v>
                </c:pt>
                <c:pt idx="7">
                  <c:v>0.18181818181818182</c:v>
                </c:pt>
                <c:pt idx="8">
                  <c:v>0.27272727272727271</c:v>
                </c:pt>
              </c:numCache>
            </c:numRef>
          </c:val>
          <c:extLst>
            <c:ext xmlns:c16="http://schemas.microsoft.com/office/drawing/2014/chart" uri="{C3380CC4-5D6E-409C-BE32-E72D297353CC}">
              <c16:uniqueId val="{00000000-EF94-4534-A034-14B7D5FCEABC}"/>
            </c:ext>
          </c:extLst>
        </c:ser>
        <c:dLbls>
          <c:showLegendKey val="0"/>
          <c:showVal val="0"/>
          <c:showCatName val="0"/>
          <c:showSerName val="0"/>
          <c:showPercent val="0"/>
          <c:showBubbleSize val="0"/>
        </c:dLbls>
        <c:gapWidth val="269"/>
        <c:overlap val="13"/>
        <c:axId val="413948160"/>
        <c:axId val="413946592"/>
      </c:barChart>
      <c:catAx>
        <c:axId val="413948160"/>
        <c:scaling>
          <c:orientation val="minMax"/>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65000"/>
                    <a:lumOff val="35000"/>
                  </a:schemeClr>
                </a:solidFill>
                <a:latin typeface="Montserrat" panose="02000505000000020004" pitchFamily="2" charset="0"/>
                <a:ea typeface="+mn-ea"/>
                <a:cs typeface="+mn-cs"/>
              </a:defRPr>
            </a:pPr>
            <a:endParaRPr lang="es-419"/>
          </a:p>
        </c:txPr>
        <c:crossAx val="413946592"/>
        <c:crosses val="autoZero"/>
        <c:auto val="1"/>
        <c:lblAlgn val="ctr"/>
        <c:lblOffset val="100"/>
        <c:noMultiLvlLbl val="0"/>
      </c:catAx>
      <c:valAx>
        <c:axId val="4139465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ontserrat" panose="02000505000000020004" pitchFamily="2" charset="0"/>
                <a:ea typeface="+mn-ea"/>
                <a:cs typeface="+mn-cs"/>
              </a:defRPr>
            </a:pPr>
            <a:endParaRPr lang="es-419"/>
          </a:p>
        </c:txPr>
        <c:crossAx val="41394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variables!$G$85:$G$86</c:f>
              <c:strCache>
                <c:ptCount val="1"/>
                <c:pt idx="0">
                  <c:v>GENERO Femenino</c:v>
                </c:pt>
              </c:strCache>
            </c:strRef>
          </c:tx>
          <c:spPr>
            <a:solidFill>
              <a:srgbClr val="F8CBAD"/>
            </a:solidFill>
            <a:ln>
              <a:noFill/>
            </a:ln>
            <a:effectLst/>
          </c:spPr>
          <c:invertIfNegative val="0"/>
          <c:dLbls>
            <c:dLbl>
              <c:idx val="0"/>
              <c:layout>
                <c:manualLayout>
                  <c:x val="-8.6033801122368525E-3"/>
                  <c:y val="1.86115123011023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69-4D67-BCA4-720933A89DB0}"/>
                </c:ext>
              </c:extLst>
            </c:dLbl>
            <c:dLbl>
              <c:idx val="1"/>
              <c:layout>
                <c:manualLayout>
                  <c:x val="-4.3016900561184263E-3"/>
                  <c:y val="2.74352232467997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69-4D67-BCA4-720933A89DB0}"/>
                </c:ext>
              </c:extLst>
            </c:dLbl>
            <c:dLbl>
              <c:idx val="2"/>
              <c:layout>
                <c:manualLayout>
                  <c:x val="0"/>
                  <c:y val="1.51844239528941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69-4D67-BCA4-720933A89DB0}"/>
                </c:ext>
              </c:extLst>
            </c:dLbl>
            <c:dLbl>
              <c:idx val="3"/>
              <c:layout>
                <c:manualLayout>
                  <c:x val="-2.1508450280592916E-3"/>
                  <c:y val="2.53647742843387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69-4D67-BCA4-720933A89DB0}"/>
                </c:ext>
              </c:extLst>
            </c:dLbl>
            <c:dLbl>
              <c:idx val="4"/>
              <c:layout>
                <c:manualLayout>
                  <c:x val="-1.5772681331740215E-16"/>
                  <c:y val="2.13649100717203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69-4D67-BCA4-720933A89D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F7F7F"/>
                    </a:solidFill>
                    <a:latin typeface="Montserrat" panose="02000505000000020004" pitchFamily="2" charset="0"/>
                    <a:ea typeface="+mn-ea"/>
                    <a:cs typeface="+mn-cs"/>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variables!$C$87:$C$91</c:f>
              <c:strCache>
                <c:ptCount val="5"/>
                <c:pt idx="0">
                  <c:v>Menos de 1 año</c:v>
                </c:pt>
                <c:pt idx="1">
                  <c:v>1-2 años</c:v>
                </c:pt>
                <c:pt idx="2">
                  <c:v>2- 5 años</c:v>
                </c:pt>
                <c:pt idx="3">
                  <c:v>5 -10 años</c:v>
                </c:pt>
                <c:pt idx="4">
                  <c:v>10 años o más</c:v>
                </c:pt>
              </c:strCache>
            </c:strRef>
          </c:cat>
          <c:val>
            <c:numRef>
              <c:f>variables!$G$87:$G$91</c:f>
              <c:numCache>
                <c:formatCode>0%</c:formatCode>
                <c:ptCount val="5"/>
                <c:pt idx="0">
                  <c:v>0.31666666666666665</c:v>
                </c:pt>
                <c:pt idx="1">
                  <c:v>0</c:v>
                </c:pt>
                <c:pt idx="2">
                  <c:v>0.48333333333333334</c:v>
                </c:pt>
                <c:pt idx="3">
                  <c:v>0.15</c:v>
                </c:pt>
                <c:pt idx="4">
                  <c:v>0.05</c:v>
                </c:pt>
              </c:numCache>
            </c:numRef>
          </c:val>
          <c:extLst>
            <c:ext xmlns:c16="http://schemas.microsoft.com/office/drawing/2014/chart" uri="{C3380CC4-5D6E-409C-BE32-E72D297353CC}">
              <c16:uniqueId val="{00000005-7769-4D67-BCA4-720933A89DB0}"/>
            </c:ext>
          </c:extLst>
        </c:ser>
        <c:ser>
          <c:idx val="1"/>
          <c:order val="1"/>
          <c:tx>
            <c:strRef>
              <c:f>variables!$H$85:$H$86</c:f>
              <c:strCache>
                <c:ptCount val="1"/>
                <c:pt idx="0">
                  <c:v>GENERO Masculino</c:v>
                </c:pt>
              </c:strCache>
            </c:strRef>
          </c:tx>
          <c:spPr>
            <a:solidFill>
              <a:srgbClr val="096078"/>
            </a:solidFill>
            <a:ln>
              <a:noFill/>
            </a:ln>
            <a:effectLst/>
          </c:spPr>
          <c:invertIfNegative val="0"/>
          <c:dLbls>
            <c:dLbl>
              <c:idx val="0"/>
              <c:layout>
                <c:manualLayout>
                  <c:x val="8.6077834170187051E-3"/>
                  <c:y val="1.798287844560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69-4D67-BCA4-720933A89DB0}"/>
                </c:ext>
              </c:extLst>
            </c:dLbl>
            <c:dLbl>
              <c:idx val="1"/>
              <c:layout>
                <c:manualLayout>
                  <c:x val="0"/>
                  <c:y val="1.1757952820056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69-4D67-BCA4-720933A89DB0}"/>
                </c:ext>
              </c:extLst>
            </c:dLbl>
            <c:dLbl>
              <c:idx val="2"/>
              <c:layout>
                <c:manualLayout>
                  <c:x val="6.456938388959492E-3"/>
                  <c:y val="2.633256798627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69-4D67-BCA4-720933A89DB0}"/>
                </c:ext>
              </c:extLst>
            </c:dLbl>
            <c:dLbl>
              <c:idx val="3"/>
              <c:layout>
                <c:manualLayout>
                  <c:x val="2.1508450280590553E-3"/>
                  <c:y val="2.1048587194015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69-4D67-BCA4-720933A89DB0}"/>
                </c:ext>
              </c:extLst>
            </c:dLbl>
            <c:dLbl>
              <c:idx val="4"/>
              <c:layout>
                <c:manualLayout>
                  <c:x val="-1.5772681331740215E-16"/>
                  <c:y val="2.3603241615129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769-4D67-BCA4-720933A89D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F7F7F"/>
                    </a:solidFill>
                    <a:latin typeface="Montserrat" panose="02000505000000020004" pitchFamily="2"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variables!$C$87:$C$91</c:f>
              <c:strCache>
                <c:ptCount val="5"/>
                <c:pt idx="0">
                  <c:v>Menos de 1 año</c:v>
                </c:pt>
                <c:pt idx="1">
                  <c:v>1-2 años</c:v>
                </c:pt>
                <c:pt idx="2">
                  <c:v>2- 5 años</c:v>
                </c:pt>
                <c:pt idx="3">
                  <c:v>5 -10 años</c:v>
                </c:pt>
                <c:pt idx="4">
                  <c:v>10 años o más</c:v>
                </c:pt>
              </c:strCache>
            </c:strRef>
          </c:cat>
          <c:val>
            <c:numRef>
              <c:f>variables!$H$87:$H$91</c:f>
              <c:numCache>
                <c:formatCode>0%</c:formatCode>
                <c:ptCount val="5"/>
                <c:pt idx="0">
                  <c:v>0.34426229508196721</c:v>
                </c:pt>
                <c:pt idx="1">
                  <c:v>1.6393442622950821E-2</c:v>
                </c:pt>
                <c:pt idx="2">
                  <c:v>0.47540983606557374</c:v>
                </c:pt>
                <c:pt idx="3">
                  <c:v>0.11475409836065574</c:v>
                </c:pt>
                <c:pt idx="4">
                  <c:v>4.9180327868852458E-2</c:v>
                </c:pt>
              </c:numCache>
            </c:numRef>
          </c:val>
          <c:extLst>
            <c:ext xmlns:c16="http://schemas.microsoft.com/office/drawing/2014/chart" uri="{C3380CC4-5D6E-409C-BE32-E72D297353CC}">
              <c16:uniqueId val="{0000000B-7769-4D67-BCA4-720933A89DB0}"/>
            </c:ext>
          </c:extLst>
        </c:ser>
        <c:dLbls>
          <c:showLegendKey val="0"/>
          <c:showVal val="0"/>
          <c:showCatName val="0"/>
          <c:showSerName val="0"/>
          <c:showPercent val="0"/>
          <c:showBubbleSize val="0"/>
        </c:dLbls>
        <c:gapWidth val="199"/>
        <c:axId val="413946200"/>
        <c:axId val="413946984"/>
      </c:barChart>
      <c:catAx>
        <c:axId val="413946200"/>
        <c:scaling>
          <c:orientation val="minMax"/>
        </c:scaling>
        <c:delete val="0"/>
        <c:axPos val="b"/>
        <c:title>
          <c:tx>
            <c:rich>
              <a:bodyPr rot="0" spcFirstLastPara="1" vertOverflow="ellipsis" vert="horz" wrap="square" anchor="ctr" anchorCtr="1"/>
              <a:lstStyle/>
              <a:p>
                <a:pPr>
                  <a:defRPr sz="1197" b="1" i="0" u="none" strike="noStrike" kern="1200" cap="all" baseline="0">
                    <a:solidFill>
                      <a:srgbClr val="848484"/>
                    </a:solidFill>
                    <a:latin typeface="Montserrat" panose="02000505000000020004" pitchFamily="2" charset="0"/>
                    <a:ea typeface="+mn-ea"/>
                    <a:cs typeface="+mn-cs"/>
                  </a:defRPr>
                </a:pPr>
                <a:r>
                  <a:rPr lang="es-CO" b="1">
                    <a:solidFill>
                      <a:srgbClr val="848484"/>
                    </a:solidFill>
                    <a:latin typeface="Montserrat" panose="02000505000000020004" pitchFamily="2" charset="0"/>
                  </a:rPr>
                  <a:t>Rango – tiempo en el cargo</a:t>
                </a:r>
              </a:p>
            </c:rich>
          </c:tx>
          <c:layout>
            <c:manualLayout>
              <c:xMode val="edge"/>
              <c:yMode val="edge"/>
              <c:x val="0.38987933760314775"/>
              <c:y val="0.92179406353099702"/>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rgbClr val="848484"/>
                  </a:solidFill>
                  <a:latin typeface="Montserrat" panose="02000505000000020004" pitchFamily="2" charset="0"/>
                  <a:ea typeface="+mn-ea"/>
                  <a:cs typeface="+mn-cs"/>
                </a:defRPr>
              </a:pPr>
              <a:endParaRPr lang="es-419"/>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rgbClr val="848484"/>
                </a:solidFill>
                <a:latin typeface="Montserrat" panose="02000505000000020004" pitchFamily="2" charset="0"/>
                <a:ea typeface="+mn-ea"/>
                <a:cs typeface="+mn-cs"/>
              </a:defRPr>
            </a:pPr>
            <a:endParaRPr lang="es-419"/>
          </a:p>
        </c:txPr>
        <c:crossAx val="413946984"/>
        <c:crosses val="autoZero"/>
        <c:auto val="1"/>
        <c:lblAlgn val="ctr"/>
        <c:lblOffset val="100"/>
        <c:noMultiLvlLbl val="0"/>
      </c:catAx>
      <c:valAx>
        <c:axId val="4139469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0" u="none" strike="noStrike" kern="1200" cap="all" baseline="0">
                    <a:solidFill>
                      <a:srgbClr val="848484"/>
                    </a:solidFill>
                    <a:latin typeface="Montserrat" panose="02000505000000020004" pitchFamily="2" charset="0"/>
                    <a:ea typeface="+mn-ea"/>
                    <a:cs typeface="+mn-cs"/>
                  </a:defRPr>
                </a:pPr>
                <a:r>
                  <a:rPr lang="es-CO" sz="1400" b="1">
                    <a:solidFill>
                      <a:srgbClr val="848484"/>
                    </a:solidFill>
                    <a:latin typeface="Montserrat" panose="02000505000000020004" pitchFamily="2" charset="0"/>
                  </a:rPr>
                  <a:t>% JCI</a:t>
                </a:r>
              </a:p>
            </c:rich>
          </c:tx>
          <c:layout>
            <c:manualLayout>
              <c:xMode val="edge"/>
              <c:yMode val="edge"/>
              <c:x val="1.505591519641449E-2"/>
              <c:y val="0.38508961967188832"/>
            </c:manualLayout>
          </c:layout>
          <c:overlay val="0"/>
          <c:spPr>
            <a:noFill/>
            <a:ln>
              <a:noFill/>
            </a:ln>
            <a:effectLst/>
          </c:spPr>
          <c:txPr>
            <a:bodyPr rot="-5400000" spcFirstLastPara="1" vertOverflow="ellipsis" vert="horz" wrap="square" anchor="ctr" anchorCtr="1"/>
            <a:lstStyle/>
            <a:p>
              <a:pPr>
                <a:defRPr sz="1400" b="1" i="0" u="none" strike="noStrike" kern="1200" cap="all" baseline="0">
                  <a:solidFill>
                    <a:srgbClr val="848484"/>
                  </a:solidFill>
                  <a:latin typeface="Montserrat" panose="02000505000000020004" pitchFamily="2" charset="0"/>
                  <a:ea typeface="+mn-ea"/>
                  <a:cs typeface="+mn-cs"/>
                </a:defRPr>
              </a:pPr>
              <a:endParaRPr lang="es-419"/>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848484"/>
                </a:solidFill>
                <a:latin typeface="Montserrat" panose="02000505000000020004" pitchFamily="2" charset="0"/>
                <a:ea typeface="+mn-ea"/>
                <a:cs typeface="+mn-cs"/>
              </a:defRPr>
            </a:pPr>
            <a:endParaRPr lang="es-419"/>
          </a:p>
        </c:txPr>
        <c:crossAx val="413946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848484"/>
              </a:solidFill>
              <a:latin typeface="Montserrat" panose="02000505000000020004" pitchFamily="2" charset="0"/>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variables!$D$106</c:f>
              <c:strCache>
                <c:ptCount val="1"/>
                <c:pt idx="0">
                  <c:v>total</c:v>
                </c:pt>
              </c:strCache>
            </c:strRef>
          </c:tx>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8D09-4166-A146-02AE93A81737}"/>
              </c:ext>
            </c:extLst>
          </c:dPt>
          <c:dPt>
            <c:idx val="2"/>
            <c:invertIfNegative val="0"/>
            <c:bubble3D val="0"/>
            <c:spPr>
              <a:solidFill>
                <a:srgbClr val="F8CBAD"/>
              </a:solidFill>
              <a:ln>
                <a:noFill/>
              </a:ln>
              <a:effectLst/>
            </c:spPr>
            <c:extLst>
              <c:ext xmlns:c16="http://schemas.microsoft.com/office/drawing/2014/chart" uri="{C3380CC4-5D6E-409C-BE32-E72D297353CC}">
                <c16:uniqueId val="{00000003-8D09-4166-A146-02AE93A81737}"/>
              </c:ext>
            </c:extLst>
          </c:dPt>
          <c:dPt>
            <c:idx val="4"/>
            <c:invertIfNegative val="0"/>
            <c:bubble3D val="0"/>
            <c:spPr>
              <a:solidFill>
                <a:srgbClr val="FC6900"/>
              </a:solidFill>
              <a:ln>
                <a:noFill/>
              </a:ln>
              <a:effectLst/>
            </c:spPr>
            <c:extLst>
              <c:ext xmlns:c16="http://schemas.microsoft.com/office/drawing/2014/chart" uri="{C3380CC4-5D6E-409C-BE32-E72D297353CC}">
                <c16:uniqueId val="{00000005-8D09-4166-A146-02AE93A81737}"/>
              </c:ext>
            </c:extLst>
          </c:dPt>
          <c:dPt>
            <c:idx val="5"/>
            <c:invertIfNegative val="0"/>
            <c:bubble3D val="0"/>
            <c:spPr>
              <a:solidFill>
                <a:schemeClr val="accent4">
                  <a:lumMod val="50000"/>
                </a:schemeClr>
              </a:solidFill>
              <a:ln>
                <a:noFill/>
              </a:ln>
              <a:effectLst/>
            </c:spPr>
            <c:extLst>
              <c:ext xmlns:c16="http://schemas.microsoft.com/office/drawing/2014/chart" uri="{C3380CC4-5D6E-409C-BE32-E72D297353CC}">
                <c16:uniqueId val="{00000007-8D09-4166-A146-02AE93A81737}"/>
              </c:ext>
            </c:extLst>
          </c:dPt>
          <c:dLbls>
            <c:dLbl>
              <c:idx val="1"/>
              <c:layout>
                <c:manualLayout>
                  <c:x val="0"/>
                  <c:y val="1.38221784776902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09-4166-A146-02AE93A81737}"/>
                </c:ext>
              </c:extLst>
            </c:dLbl>
            <c:dLbl>
              <c:idx val="2"/>
              <c:layout>
                <c:manualLayout>
                  <c:x val="0"/>
                  <c:y val="2.3108778069407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09-4166-A146-02AE93A81737}"/>
                </c:ext>
              </c:extLst>
            </c:dLbl>
            <c:dLbl>
              <c:idx val="3"/>
              <c:layout>
                <c:manualLayout>
                  <c:x val="0"/>
                  <c:y val="2.00353601633129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09-4166-A146-02AE93A81737}"/>
                </c:ext>
              </c:extLst>
            </c:dLbl>
            <c:dLbl>
              <c:idx val="4"/>
              <c:layout>
                <c:manualLayout>
                  <c:x val="0"/>
                  <c:y val="2.05183727034120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09-4166-A146-02AE93A81737}"/>
                </c:ext>
              </c:extLst>
            </c:dLbl>
            <c:dLbl>
              <c:idx val="5"/>
              <c:layout>
                <c:manualLayout>
                  <c:x val="0"/>
                  <c:y val="1.79279673374161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09-4166-A146-02AE93A8173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48484"/>
                    </a:solidFill>
                    <a:latin typeface="Montserrat" panose="02000505000000020004" pitchFamily="2" charset="0"/>
                    <a:ea typeface="+mn-ea"/>
                    <a:cs typeface="+mn-cs"/>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variables!$C$107:$C$112</c:f>
              <c:strCache>
                <c:ptCount val="6"/>
                <c:pt idx="1">
                  <c:v>0 a 3</c:v>
                </c:pt>
                <c:pt idx="2">
                  <c:v>3 a 5</c:v>
                </c:pt>
                <c:pt idx="3">
                  <c:v>5 a 10</c:v>
                </c:pt>
                <c:pt idx="4">
                  <c:v>10 a 15</c:v>
                </c:pt>
                <c:pt idx="5">
                  <c:v>15 o más</c:v>
                </c:pt>
              </c:strCache>
            </c:strRef>
          </c:cat>
          <c:val>
            <c:numRef>
              <c:f>variables!$D$107:$D$112</c:f>
              <c:numCache>
                <c:formatCode>General</c:formatCode>
                <c:ptCount val="6"/>
                <c:pt idx="1">
                  <c:v>40</c:v>
                </c:pt>
                <c:pt idx="2">
                  <c:v>15</c:v>
                </c:pt>
                <c:pt idx="3">
                  <c:v>47</c:v>
                </c:pt>
                <c:pt idx="4">
                  <c:v>13</c:v>
                </c:pt>
                <c:pt idx="5">
                  <c:v>11</c:v>
                </c:pt>
              </c:numCache>
            </c:numRef>
          </c:val>
          <c:extLst>
            <c:ext xmlns:c16="http://schemas.microsoft.com/office/drawing/2014/chart" uri="{C3380CC4-5D6E-409C-BE32-E72D297353CC}">
              <c16:uniqueId val="{00000009-8D09-4166-A146-02AE93A81737}"/>
            </c:ext>
          </c:extLst>
        </c:ser>
        <c:dLbls>
          <c:showLegendKey val="0"/>
          <c:showVal val="0"/>
          <c:showCatName val="0"/>
          <c:showSerName val="0"/>
          <c:showPercent val="0"/>
          <c:showBubbleSize val="0"/>
        </c:dLbls>
        <c:gapWidth val="199"/>
        <c:axId val="370791080"/>
        <c:axId val="201679760"/>
      </c:barChart>
      <c:catAx>
        <c:axId val="370791080"/>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ontserrat" panose="02000505000000020004" pitchFamily="2" charset="0"/>
                    <a:ea typeface="+mn-ea"/>
                    <a:cs typeface="+mn-cs"/>
                  </a:defRPr>
                </a:pPr>
                <a:r>
                  <a:rPr lang="es-CO" sz="1400" b="1" dirty="0">
                    <a:latin typeface="Montserrat" panose="02000505000000020004" pitchFamily="2" charset="0"/>
                  </a:rPr>
                  <a:t>Rango servidores a cargo</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ontserrat" panose="02000505000000020004" pitchFamily="2" charset="0"/>
                  <a:ea typeface="+mn-ea"/>
                  <a:cs typeface="+mn-cs"/>
                </a:defRPr>
              </a:pPr>
              <a:endParaRPr lang="es-419"/>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ontserrat" panose="02000505000000020004" pitchFamily="2" charset="0"/>
                <a:ea typeface="+mn-ea"/>
                <a:cs typeface="+mn-cs"/>
              </a:defRPr>
            </a:pPr>
            <a:endParaRPr lang="es-419"/>
          </a:p>
        </c:txPr>
        <c:crossAx val="201679760"/>
        <c:crosses val="autoZero"/>
        <c:auto val="1"/>
        <c:lblAlgn val="ctr"/>
        <c:lblOffset val="100"/>
        <c:noMultiLvlLbl val="0"/>
      </c:catAx>
      <c:valAx>
        <c:axId val="2016797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1" i="0" u="none" strike="noStrike" kern="1200" cap="all" baseline="0">
                    <a:solidFill>
                      <a:srgbClr val="848484"/>
                    </a:solidFill>
                    <a:latin typeface="Montserrat" panose="02000505000000020004" pitchFamily="2" charset="0"/>
                    <a:ea typeface="+mn-ea"/>
                    <a:cs typeface="+mn-cs"/>
                  </a:defRPr>
                </a:pPr>
                <a:r>
                  <a:rPr lang="es-CO" b="1">
                    <a:solidFill>
                      <a:srgbClr val="848484"/>
                    </a:solidFill>
                    <a:latin typeface="Montserrat" panose="02000505000000020004" pitchFamily="2" charset="0"/>
                  </a:rPr>
                  <a:t>No. de JCI</a:t>
                </a:r>
              </a:p>
            </c:rich>
          </c:tx>
          <c:layout>
            <c:manualLayout>
              <c:xMode val="edge"/>
              <c:yMode val="edge"/>
              <c:x val="1.4676436576607532E-2"/>
              <c:y val="0.20548993875765528"/>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rgbClr val="848484"/>
                  </a:solidFill>
                  <a:latin typeface="Montserrat" panose="02000505000000020004" pitchFamily="2" charset="0"/>
                  <a:ea typeface="+mn-ea"/>
                  <a:cs typeface="+mn-cs"/>
                </a:defRPr>
              </a:pPr>
              <a:endParaRPr lang="es-419"/>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848484"/>
                </a:solidFill>
                <a:latin typeface="Montserrat" panose="02000505000000020004" pitchFamily="2" charset="0"/>
                <a:ea typeface="+mn-ea"/>
                <a:cs typeface="+mn-cs"/>
              </a:defRPr>
            </a:pPr>
            <a:endParaRPr lang="es-419"/>
          </a:p>
        </c:txPr>
        <c:crossAx val="370791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Hoja5!$B$1</c:f>
              <c:strCache>
                <c:ptCount val="1"/>
                <c:pt idx="0">
                  <c:v>2014</c:v>
                </c:pt>
              </c:strCache>
            </c:strRef>
          </c:tx>
          <c:spPr>
            <a:solidFill>
              <a:schemeClr val="accent1"/>
            </a:solidFill>
            <a:ln>
              <a:noFill/>
            </a:ln>
            <a:effectLst/>
          </c:spPr>
          <c:invertIfNegative val="0"/>
          <c:dLbls>
            <c:dLbl>
              <c:idx val="0"/>
              <c:layout>
                <c:manualLayout>
                  <c:x val="-1.0148068803998267E-16"/>
                  <c:y val="1.49532739624251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DF-47FC-8937-B7FE420A8EBF}"/>
                </c:ext>
              </c:extLst>
            </c:dLbl>
            <c:dLbl>
              <c:idx val="1"/>
              <c:layout>
                <c:manualLayout>
                  <c:x val="-4.1515306508270698E-3"/>
                  <c:y val="1.49532739624251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DF-47FC-8937-B7FE420A8EBF}"/>
                </c:ext>
              </c:extLst>
            </c:dLbl>
            <c:dLbl>
              <c:idx val="2"/>
              <c:layout>
                <c:manualLayout>
                  <c:x val="0"/>
                  <c:y val="1.49532739624252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DF-47FC-8937-B7FE420A8EBF}"/>
                </c:ext>
              </c:extLst>
            </c:dLbl>
            <c:dLbl>
              <c:idx val="4"/>
              <c:layout>
                <c:manualLayout>
                  <c:x val="-4.1515306508270698E-3"/>
                  <c:y val="1.49532739624251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DF-47FC-8937-B7FE420A8EBF}"/>
                </c:ext>
              </c:extLst>
            </c:dLbl>
            <c:dLbl>
              <c:idx val="5"/>
              <c:layout>
                <c:manualLayout>
                  <c:x val="0"/>
                  <c:y val="9.9688493082835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DF-47FC-8937-B7FE420A8EBF}"/>
                </c:ext>
              </c:extLst>
            </c:dLbl>
            <c:dLbl>
              <c:idx val="6"/>
              <c:layout>
                <c:manualLayout>
                  <c:x val="-2.0296137607996534E-16"/>
                  <c:y val="1.7445486289496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DF-47FC-8937-B7FE420A8EBF}"/>
                </c:ext>
              </c:extLst>
            </c:dLbl>
            <c:dLbl>
              <c:idx val="7"/>
              <c:layout>
                <c:manualLayout>
                  <c:x val="-1.0148068803998267E-16"/>
                  <c:y val="9.9688493082835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DF-47FC-8937-B7FE420A8EBF}"/>
                </c:ext>
              </c:extLst>
            </c:dLbl>
            <c:dLbl>
              <c:idx val="8"/>
              <c:layout>
                <c:manualLayout>
                  <c:x val="0"/>
                  <c:y val="1.49532739624252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DF-47FC-8937-B7FE420A8EB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Hoja5!$A$2:$A$10</c:f>
              <c:strCache>
                <c:ptCount val="9"/>
                <c:pt idx="0">
                  <c:v>Prevención de Prácticas Irregulares</c:v>
                </c:pt>
                <c:pt idx="1">
                  <c:v>Desempeño Institucional</c:v>
                </c:pt>
                <c:pt idx="2">
                  <c:v>Credibilidad en las Reglas</c:v>
                </c:pt>
                <c:pt idx="3">
                  <c:v>Gestión de Resultados</c:v>
                </c:pt>
                <c:pt idx="4">
                  <c:v>Ambiente Institucional</c:v>
                </c:pt>
                <c:pt idx="5">
                  <c:v>Bienestar Laboral</c:v>
                </c:pt>
                <c:pt idx="6">
                  <c:v>Credibilidad en las Políticas</c:v>
                </c:pt>
                <c:pt idx="7">
                  <c:v>Suficiencia de Recursos y Previsibilidad</c:v>
                </c:pt>
                <c:pt idx="8">
                  <c:v>Rendición de Cuentas</c:v>
                </c:pt>
              </c:strCache>
            </c:strRef>
          </c:cat>
          <c:val>
            <c:numRef>
              <c:f>Hoja5!$B$2:$B$10</c:f>
              <c:numCache>
                <c:formatCode>General</c:formatCode>
                <c:ptCount val="9"/>
                <c:pt idx="0">
                  <c:v>68</c:v>
                </c:pt>
                <c:pt idx="1">
                  <c:v>71</c:v>
                </c:pt>
                <c:pt idx="2">
                  <c:v>78</c:v>
                </c:pt>
                <c:pt idx="3">
                  <c:v>82</c:v>
                </c:pt>
                <c:pt idx="4">
                  <c:v>79</c:v>
                </c:pt>
                <c:pt idx="5">
                  <c:v>78</c:v>
                </c:pt>
                <c:pt idx="6">
                  <c:v>80</c:v>
                </c:pt>
                <c:pt idx="7">
                  <c:v>79</c:v>
                </c:pt>
                <c:pt idx="8">
                  <c:v>83</c:v>
                </c:pt>
              </c:numCache>
            </c:numRef>
          </c:val>
          <c:extLst>
            <c:ext xmlns:c16="http://schemas.microsoft.com/office/drawing/2014/chart" uri="{C3380CC4-5D6E-409C-BE32-E72D297353CC}">
              <c16:uniqueId val="{00000008-42DF-47FC-8937-B7FE420A8EBF}"/>
            </c:ext>
          </c:extLst>
        </c:ser>
        <c:ser>
          <c:idx val="1"/>
          <c:order val="1"/>
          <c:tx>
            <c:strRef>
              <c:f>Hoja5!$C$1</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Hoja5!$A$2:$A$10</c:f>
              <c:strCache>
                <c:ptCount val="9"/>
                <c:pt idx="0">
                  <c:v>Prevención de Prácticas Irregulares</c:v>
                </c:pt>
                <c:pt idx="1">
                  <c:v>Desempeño Institucional</c:v>
                </c:pt>
                <c:pt idx="2">
                  <c:v>Credibilidad en las Reglas</c:v>
                </c:pt>
                <c:pt idx="3">
                  <c:v>Gestión de Resultados</c:v>
                </c:pt>
                <c:pt idx="4">
                  <c:v>Ambiente Institucional</c:v>
                </c:pt>
                <c:pt idx="5">
                  <c:v>Bienestar Laboral</c:v>
                </c:pt>
                <c:pt idx="6">
                  <c:v>Credibilidad en las Políticas</c:v>
                </c:pt>
                <c:pt idx="7">
                  <c:v>Suficiencia de Recursos y Previsibilidad</c:v>
                </c:pt>
                <c:pt idx="8">
                  <c:v>Rendición de Cuentas</c:v>
                </c:pt>
              </c:strCache>
            </c:strRef>
          </c:cat>
          <c:val>
            <c:numRef>
              <c:f>Hoja5!$C$2:$C$10</c:f>
              <c:numCache>
                <c:formatCode>General</c:formatCode>
                <c:ptCount val="9"/>
                <c:pt idx="0">
                  <c:v>66</c:v>
                </c:pt>
                <c:pt idx="1">
                  <c:v>73</c:v>
                </c:pt>
                <c:pt idx="2">
                  <c:v>77</c:v>
                </c:pt>
                <c:pt idx="3">
                  <c:v>78</c:v>
                </c:pt>
                <c:pt idx="4">
                  <c:v>78</c:v>
                </c:pt>
                <c:pt idx="5">
                  <c:v>78</c:v>
                </c:pt>
                <c:pt idx="6">
                  <c:v>80</c:v>
                </c:pt>
                <c:pt idx="7">
                  <c:v>81</c:v>
                </c:pt>
                <c:pt idx="8">
                  <c:v>82</c:v>
                </c:pt>
              </c:numCache>
            </c:numRef>
          </c:val>
          <c:extLst>
            <c:ext xmlns:c16="http://schemas.microsoft.com/office/drawing/2014/chart" uri="{C3380CC4-5D6E-409C-BE32-E72D297353CC}">
              <c16:uniqueId val="{00000009-42DF-47FC-8937-B7FE420A8EBF}"/>
            </c:ext>
          </c:extLst>
        </c:ser>
        <c:dLbls>
          <c:dLblPos val="outEnd"/>
          <c:showLegendKey val="0"/>
          <c:showVal val="1"/>
          <c:showCatName val="0"/>
          <c:showSerName val="0"/>
          <c:showPercent val="0"/>
          <c:showBubbleSize val="0"/>
        </c:dLbls>
        <c:gapWidth val="182"/>
        <c:axId val="290327168"/>
        <c:axId val="290327560"/>
      </c:barChart>
      <c:catAx>
        <c:axId val="29032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419"/>
          </a:p>
        </c:txPr>
        <c:crossAx val="290327560"/>
        <c:crosses val="autoZero"/>
        <c:auto val="1"/>
        <c:lblAlgn val="ctr"/>
        <c:lblOffset val="100"/>
        <c:noMultiLvlLbl val="0"/>
      </c:catAx>
      <c:valAx>
        <c:axId val="290327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9032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variables!$G$39</c:f>
              <c:strCache>
                <c:ptCount val="1"/>
              </c:strCache>
            </c:strRef>
          </c:tx>
          <c:spPr>
            <a:solidFill>
              <a:schemeClr val="accent5"/>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2A34-4560-BBA9-51CD621B8737}"/>
              </c:ext>
            </c:extLst>
          </c:dPt>
          <c:dPt>
            <c:idx val="2"/>
            <c:invertIfNegative val="0"/>
            <c:bubble3D val="0"/>
            <c:spPr>
              <a:solidFill>
                <a:schemeClr val="accent4">
                  <a:lumMod val="50000"/>
                </a:schemeClr>
              </a:solidFill>
              <a:ln>
                <a:noFill/>
              </a:ln>
              <a:effectLst/>
            </c:spPr>
            <c:extLst>
              <c:ext xmlns:c16="http://schemas.microsoft.com/office/drawing/2014/chart" uri="{C3380CC4-5D6E-409C-BE32-E72D297353CC}">
                <c16:uniqueId val="{00000003-2A34-4560-BBA9-51CD621B8737}"/>
              </c:ext>
            </c:extLst>
          </c:dPt>
          <c:dPt>
            <c:idx val="3"/>
            <c:invertIfNegative val="0"/>
            <c:bubble3D val="0"/>
            <c:spPr>
              <a:solidFill>
                <a:srgbClr val="FC6900"/>
              </a:solidFill>
              <a:ln>
                <a:noFill/>
              </a:ln>
              <a:effectLst/>
            </c:spPr>
            <c:extLst>
              <c:ext xmlns:c16="http://schemas.microsoft.com/office/drawing/2014/chart" uri="{C3380CC4-5D6E-409C-BE32-E72D297353CC}">
                <c16:uniqueId val="{00000005-2A34-4560-BBA9-51CD621B8737}"/>
              </c:ext>
            </c:extLst>
          </c:dPt>
          <c:dPt>
            <c:idx val="4"/>
            <c:invertIfNegative val="0"/>
            <c:bubble3D val="0"/>
            <c:spPr>
              <a:solidFill>
                <a:srgbClr val="0070C0"/>
              </a:solidFill>
              <a:ln>
                <a:noFill/>
              </a:ln>
              <a:effectLst/>
            </c:spPr>
            <c:extLst>
              <c:ext xmlns:c16="http://schemas.microsoft.com/office/drawing/2014/chart" uri="{C3380CC4-5D6E-409C-BE32-E72D297353CC}">
                <c16:uniqueId val="{00000007-2A34-4560-BBA9-51CD621B8737}"/>
              </c:ext>
            </c:extLst>
          </c:dPt>
          <c:dPt>
            <c:idx val="5"/>
            <c:invertIfNegative val="0"/>
            <c:bubble3D val="0"/>
            <c:spPr>
              <a:solidFill>
                <a:srgbClr val="F8CBAD"/>
              </a:solidFill>
              <a:ln>
                <a:noFill/>
              </a:ln>
              <a:effectLst/>
            </c:spPr>
            <c:extLst>
              <c:ext xmlns:c16="http://schemas.microsoft.com/office/drawing/2014/chart" uri="{C3380CC4-5D6E-409C-BE32-E72D297353CC}">
                <c16:uniqueId val="{00000009-2A34-4560-BBA9-51CD621B8737}"/>
              </c:ext>
            </c:extLst>
          </c:dPt>
          <c:dPt>
            <c:idx val="6"/>
            <c:invertIfNegative val="0"/>
            <c:bubble3D val="0"/>
            <c:spPr>
              <a:solidFill>
                <a:srgbClr val="92D050"/>
              </a:solidFill>
              <a:ln>
                <a:noFill/>
              </a:ln>
              <a:effectLst/>
            </c:spPr>
            <c:extLst>
              <c:ext xmlns:c16="http://schemas.microsoft.com/office/drawing/2014/chart" uri="{C3380CC4-5D6E-409C-BE32-E72D297353CC}">
                <c16:uniqueId val="{0000000B-2A34-4560-BBA9-51CD621B873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848484"/>
                    </a:solidFill>
                    <a:latin typeface="Montserrat" panose="02000505000000020004" pitchFamily="2"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variables!$C$40:$C$46</c:f>
              <c:strCache>
                <c:ptCount val="7"/>
                <c:pt idx="1">
                  <c:v>3´000,000- 4´999,999</c:v>
                </c:pt>
                <c:pt idx="2">
                  <c:v>5´000,000-6´999,999</c:v>
                </c:pt>
                <c:pt idx="3">
                  <c:v>7´000,000-8´999,999</c:v>
                </c:pt>
                <c:pt idx="4">
                  <c:v>9´000,000-10´999,999</c:v>
                </c:pt>
                <c:pt idx="5">
                  <c:v>11´000,000-12´999,999</c:v>
                </c:pt>
                <c:pt idx="6">
                  <c:v>13´000,000-15´999,999</c:v>
                </c:pt>
              </c:strCache>
            </c:strRef>
          </c:cat>
          <c:val>
            <c:numRef>
              <c:f>variables!$G$40:$G$46</c:f>
              <c:numCache>
                <c:formatCode>0%</c:formatCode>
                <c:ptCount val="7"/>
                <c:pt idx="1">
                  <c:v>7.9365079365079361E-2</c:v>
                </c:pt>
                <c:pt idx="2">
                  <c:v>0.22222222222222221</c:v>
                </c:pt>
                <c:pt idx="3">
                  <c:v>0.2857142857142857</c:v>
                </c:pt>
                <c:pt idx="4">
                  <c:v>0.25396825396825395</c:v>
                </c:pt>
                <c:pt idx="5">
                  <c:v>0.12698412698412698</c:v>
                </c:pt>
                <c:pt idx="6">
                  <c:v>3.1746031746031744E-2</c:v>
                </c:pt>
              </c:numCache>
            </c:numRef>
          </c:val>
          <c:extLst>
            <c:ext xmlns:c16="http://schemas.microsoft.com/office/drawing/2014/chart" uri="{C3380CC4-5D6E-409C-BE32-E72D297353CC}">
              <c16:uniqueId val="{0000000C-2A34-4560-BBA9-51CD621B8737}"/>
            </c:ext>
          </c:extLst>
        </c:ser>
        <c:dLbls>
          <c:showLegendKey val="0"/>
          <c:showVal val="0"/>
          <c:showCatName val="0"/>
          <c:showSerName val="0"/>
          <c:showPercent val="0"/>
          <c:showBubbleSize val="0"/>
        </c:dLbls>
        <c:gapWidth val="269"/>
        <c:axId val="413934440"/>
        <c:axId val="413945808"/>
      </c:barChart>
      <c:catAx>
        <c:axId val="413934440"/>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rgbClr val="848484"/>
                    </a:solidFill>
                    <a:latin typeface="Montserrat" panose="02000505000000020004" pitchFamily="2" charset="0"/>
                    <a:ea typeface="+mn-ea"/>
                    <a:cs typeface="+mn-cs"/>
                  </a:defRPr>
                </a:pPr>
                <a:r>
                  <a:rPr lang="es-CO" sz="1400" b="1">
                    <a:solidFill>
                      <a:srgbClr val="848484"/>
                    </a:solidFill>
                    <a:latin typeface="Montserrat" panose="02000505000000020004" pitchFamily="2" charset="0"/>
                  </a:rPr>
                  <a:t>Rango de salarios</a:t>
                </a:r>
              </a:p>
            </c:rich>
          </c:tx>
          <c:layout>
            <c:manualLayout>
              <c:xMode val="edge"/>
              <c:yMode val="edge"/>
              <c:x val="1.5789556077216119E-2"/>
              <c:y val="6.3776196678255806E-2"/>
            </c:manualLayout>
          </c:layout>
          <c:overlay val="0"/>
          <c:spPr>
            <a:noFill/>
            <a:ln>
              <a:noFill/>
            </a:ln>
            <a:effectLst/>
          </c:spPr>
          <c:txPr>
            <a:bodyPr rot="-5400000" spcFirstLastPara="1" vertOverflow="ellipsis" vert="horz" wrap="square" anchor="ctr" anchorCtr="1"/>
            <a:lstStyle/>
            <a:p>
              <a:pPr>
                <a:defRPr sz="1400" b="1" i="0" u="none" strike="noStrike" kern="1200" cap="all" baseline="0">
                  <a:solidFill>
                    <a:srgbClr val="848484"/>
                  </a:solidFill>
                  <a:latin typeface="Montserrat" panose="02000505000000020004" pitchFamily="2" charset="0"/>
                  <a:ea typeface="+mn-ea"/>
                  <a:cs typeface="+mn-cs"/>
                </a:defRPr>
              </a:pPr>
              <a:endParaRPr lang="es-419"/>
            </a:p>
          </c:txPr>
        </c:title>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rgbClr val="848484"/>
                </a:solidFill>
                <a:latin typeface="Montserrat" panose="02000505000000020004" pitchFamily="2" charset="0"/>
                <a:ea typeface="+mn-ea"/>
                <a:cs typeface="+mn-cs"/>
              </a:defRPr>
            </a:pPr>
            <a:endParaRPr lang="es-419"/>
          </a:p>
        </c:txPr>
        <c:crossAx val="413945808"/>
        <c:crosses val="autoZero"/>
        <c:auto val="1"/>
        <c:lblAlgn val="ctr"/>
        <c:lblOffset val="100"/>
        <c:noMultiLvlLbl val="0"/>
      </c:catAx>
      <c:valAx>
        <c:axId val="41394580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ontserrat" panose="02000505000000020004" pitchFamily="2" charset="0"/>
                    <a:ea typeface="+mn-ea"/>
                    <a:cs typeface="+mn-cs"/>
                  </a:defRPr>
                </a:pPr>
                <a:r>
                  <a:rPr lang="es-CO" sz="1400" b="1">
                    <a:latin typeface="Montserrat" panose="02000505000000020004" pitchFamily="2" charset="0"/>
                  </a:rPr>
                  <a:t>% JCI</a:t>
                </a:r>
              </a:p>
            </c:rich>
          </c:tx>
          <c:layout>
            <c:manualLayout>
              <c:xMode val="edge"/>
              <c:yMode val="edge"/>
              <c:x val="0.58517372785201371"/>
              <c:y val="0.91798821114018248"/>
            </c:manualLayout>
          </c:layout>
          <c:overlay val="0"/>
          <c:spPr>
            <a:noFill/>
            <a:ln>
              <a:noFill/>
            </a:ln>
            <a:effectLst/>
          </c:spPr>
          <c:txPr>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ontserrat" panose="02000505000000020004" pitchFamily="2" charset="0"/>
                  <a:ea typeface="+mn-ea"/>
                  <a:cs typeface="+mn-cs"/>
                </a:defRPr>
              </a:pPr>
              <a:endParaRPr lang="es-419"/>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595959"/>
                </a:solidFill>
                <a:latin typeface="Montserrat" panose="02000505000000020004" pitchFamily="2" charset="0"/>
                <a:ea typeface="+mn-ea"/>
                <a:cs typeface="+mn-cs"/>
              </a:defRPr>
            </a:pPr>
            <a:endParaRPr lang="es-419"/>
          </a:p>
        </c:txPr>
        <c:crossAx val="413934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75200617283955"/>
          <c:y val="0.27733440170940171"/>
          <c:w val="0.51229803821692099"/>
          <c:h val="0.67637913406765604"/>
        </c:manualLayout>
      </c:layout>
      <c:radarChart>
        <c:radarStyle val="marker"/>
        <c:varyColors val="0"/>
        <c:ser>
          <c:idx val="0"/>
          <c:order val="0"/>
          <c:tx>
            <c:strRef>
              <c:f>MECI_radar!$C$53</c:f>
              <c:strCache>
                <c:ptCount val="1"/>
                <c:pt idx="0">
                  <c:v>2014</c:v>
                </c:pt>
              </c:strCache>
            </c:strRef>
          </c:tx>
          <c:marker>
            <c:symbol val="none"/>
          </c:marker>
          <c:dLbls>
            <c:dLbl>
              <c:idx val="1"/>
              <c:layout>
                <c:manualLayout>
                  <c:x val="-7.2534707875566568E-2"/>
                  <c:y val="3.540819797364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27-4D7C-B113-20B080D29979}"/>
                </c:ext>
              </c:extLst>
            </c:dLbl>
            <c:dLbl>
              <c:idx val="2"/>
              <c:layout>
                <c:manualLayout>
                  <c:x val="-5.2134321285563549E-2"/>
                  <c:y val="-7.9668445440706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27-4D7C-B113-20B080D29979}"/>
                </c:ext>
              </c:extLst>
            </c:dLbl>
            <c:dLbl>
              <c:idx val="4"/>
              <c:layout>
                <c:manualLayout>
                  <c:x val="8.3868255981123838E-2"/>
                  <c:y val="2.6556148480235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27-4D7C-B113-20B080D2997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CD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MECI_radar!$D$53:$H$53</c:f>
              <c:numCache>
                <c:formatCode>0.00</c:formatCode>
                <c:ptCount val="5"/>
                <c:pt idx="0">
                  <c:v>4.1604166666666655</c:v>
                </c:pt>
                <c:pt idx="1">
                  <c:v>4.2433333333333332</c:v>
                </c:pt>
                <c:pt idx="2">
                  <c:v>4.361250000000001</c:v>
                </c:pt>
                <c:pt idx="3">
                  <c:v>4.2670833333333329</c:v>
                </c:pt>
                <c:pt idx="4">
                  <c:v>4.2649999999999997</c:v>
                </c:pt>
              </c:numCache>
            </c:numRef>
          </c:val>
          <c:extLst>
            <c:ext xmlns:c16="http://schemas.microsoft.com/office/drawing/2014/chart" uri="{C3380CC4-5D6E-409C-BE32-E72D297353CC}">
              <c16:uniqueId val="{00000003-5327-4D7C-B113-20B080D29979}"/>
            </c:ext>
          </c:extLst>
        </c:ser>
        <c:ser>
          <c:idx val="1"/>
          <c:order val="1"/>
          <c:tx>
            <c:strRef>
              <c:f>MECI_radar!$C$54</c:f>
              <c:strCache>
                <c:ptCount val="1"/>
                <c:pt idx="0">
                  <c:v>2015</c:v>
                </c:pt>
              </c:strCache>
            </c:strRef>
          </c:tx>
          <c:spPr>
            <a:ln>
              <a:solidFill>
                <a:srgbClr val="EB701D"/>
              </a:solidFill>
            </a:ln>
          </c:spPr>
          <c:marker>
            <c:symbol val="none"/>
          </c:marker>
          <c:dLbls>
            <c:dLbl>
              <c:idx val="0"/>
              <c:layout>
                <c:manualLayout>
                  <c:x val="-2.2667096211114552E-3"/>
                  <c:y val="8.8520494934118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27-4D7C-B113-20B080D29979}"/>
                </c:ext>
              </c:extLst>
            </c:dLbl>
            <c:dLbl>
              <c:idx val="1"/>
              <c:layout>
                <c:manualLayout>
                  <c:x val="-1.8133676968891559E-2"/>
                  <c:y val="1.180273265788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27-4D7C-B113-20B080D29979}"/>
                </c:ext>
              </c:extLst>
            </c:dLbl>
            <c:dLbl>
              <c:idx val="2"/>
              <c:layout>
                <c:manualLayout>
                  <c:x val="-2.2667096211114551E-2"/>
                  <c:y val="-3.5408197973647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27-4D7C-B113-20B080D29979}"/>
                </c:ext>
              </c:extLst>
            </c:dLbl>
            <c:dLbl>
              <c:idx val="4"/>
              <c:layout>
                <c:manualLayout>
                  <c:x val="3.4000644316671831E-2"/>
                  <c:y val="2.9506831644706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27-4D7C-B113-20B080D2997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45A0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MECI_radar!$D$54:$H$54</c:f>
              <c:numCache>
                <c:formatCode>0.00</c:formatCode>
                <c:ptCount val="5"/>
                <c:pt idx="0">
                  <c:v>3.9216666666666669</c:v>
                </c:pt>
                <c:pt idx="1">
                  <c:v>4.3012500000000005</c:v>
                </c:pt>
                <c:pt idx="2">
                  <c:v>4.4245833333333335</c:v>
                </c:pt>
                <c:pt idx="3">
                  <c:v>4.5549999999999997</c:v>
                </c:pt>
                <c:pt idx="4">
                  <c:v>4.4679166666666665</c:v>
                </c:pt>
              </c:numCache>
            </c:numRef>
          </c:val>
          <c:extLst>
            <c:ext xmlns:c16="http://schemas.microsoft.com/office/drawing/2014/chart" uri="{C3380CC4-5D6E-409C-BE32-E72D297353CC}">
              <c16:uniqueId val="{00000008-5327-4D7C-B113-20B080D29979}"/>
            </c:ext>
          </c:extLst>
        </c:ser>
        <c:dLbls>
          <c:showLegendKey val="0"/>
          <c:showVal val="1"/>
          <c:showCatName val="0"/>
          <c:showSerName val="0"/>
          <c:showPercent val="0"/>
          <c:showBubbleSize val="0"/>
        </c:dLbls>
        <c:axId val="288840248"/>
        <c:axId val="288841816"/>
      </c:radarChart>
      <c:catAx>
        <c:axId val="288840248"/>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419"/>
          </a:p>
        </c:txPr>
        <c:crossAx val="288841816"/>
        <c:crosses val="autoZero"/>
        <c:auto val="1"/>
        <c:lblAlgn val="ctr"/>
        <c:lblOffset val="100"/>
        <c:noMultiLvlLbl val="0"/>
      </c:catAx>
      <c:valAx>
        <c:axId val="288841816"/>
        <c:scaling>
          <c:orientation val="minMax"/>
        </c:scaling>
        <c:delete val="1"/>
        <c:axPos val="l"/>
        <c:majorGridlines>
          <c:spPr>
            <a:ln w="9525" cap="flat" cmpd="sng" algn="ctr">
              <a:solidFill>
                <a:schemeClr val="bg1">
                  <a:lumMod val="75000"/>
                </a:schemeClr>
              </a:solidFill>
              <a:round/>
            </a:ln>
            <a:effectLst/>
          </c:spPr>
        </c:majorGridlines>
        <c:minorGridlines>
          <c:spPr>
            <a:ln w="0" cap="flat" cmpd="sng" algn="ctr">
              <a:solidFill>
                <a:schemeClr val="tx1">
                  <a:lumMod val="5000"/>
                  <a:lumOff val="95000"/>
                </a:schemeClr>
              </a:solidFill>
              <a:bevel/>
              <a:headEnd w="sm" len="sm"/>
              <a:tailEnd type="triangle" w="sm" len="sm"/>
            </a:ln>
            <a:effectLst/>
          </c:spPr>
        </c:minorGridlines>
        <c:numFmt formatCode="0.00" sourceLinked="1"/>
        <c:majorTickMark val="none"/>
        <c:minorTickMark val="none"/>
        <c:tickLblPos val="nextTo"/>
        <c:crossAx val="288840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75200617283955"/>
          <c:y val="0.27733440170940171"/>
          <c:w val="0.51229803821692099"/>
          <c:h val="0.67637913406765604"/>
        </c:manualLayout>
      </c:layout>
      <c:radarChart>
        <c:radarStyle val="marker"/>
        <c:varyColors val="0"/>
        <c:ser>
          <c:idx val="0"/>
          <c:order val="0"/>
          <c:tx>
            <c:strRef>
              <c:f>MECI_radar!$C$5</c:f>
              <c:strCache>
                <c:ptCount val="1"/>
                <c:pt idx="0">
                  <c:v>2014</c:v>
                </c:pt>
              </c:strCache>
            </c:strRef>
          </c:tx>
          <c:spPr>
            <a:ln w="28575" cap="rnd">
              <a:solidFill>
                <a:srgbClr val="0099FF"/>
              </a:solidFill>
              <a:round/>
            </a:ln>
            <a:effectLst/>
          </c:spPr>
          <c:marker>
            <c:symbol val="none"/>
          </c:marker>
          <c:dLbls>
            <c:dLbl>
              <c:idx val="0"/>
              <c:layout>
                <c:manualLayout>
                  <c:x val="6.5887229281397268E-17"/>
                  <c:y val="4.1345767114865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0-4F7A-92BA-DE2BF5C61E01}"/>
                </c:ext>
              </c:extLst>
            </c:dLbl>
            <c:dLbl>
              <c:idx val="1"/>
              <c:layout>
                <c:manualLayout>
                  <c:x val="-7.9046296296296295E-2"/>
                  <c:y val="3.3993803418803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60-4F7A-92BA-DE2BF5C61E01}"/>
                </c:ext>
              </c:extLst>
            </c:dLbl>
            <c:dLbl>
              <c:idx val="2"/>
              <c:layout>
                <c:manualLayout>
                  <c:x val="-4.6848302469135801E-2"/>
                  <c:y val="-8.0306623931623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60-4F7A-92BA-DE2BF5C61E01}"/>
                </c:ext>
              </c:extLst>
            </c:dLbl>
            <c:dLbl>
              <c:idx val="3"/>
              <c:layout>
                <c:manualLayout>
                  <c:x val="5.3880092592592591E-2"/>
                  <c:y val="-8.4108119658119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60-4F7A-92BA-DE2BF5C61E01}"/>
                </c:ext>
              </c:extLst>
            </c:dLbl>
            <c:dLbl>
              <c:idx val="4"/>
              <c:layout>
                <c:manualLayout>
                  <c:x val="8.3332870370370293E-2"/>
                  <c:y val="3.19720085470084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60-4F7A-92BA-DE2BF5C61E0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CD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MECI_radar!$D$5:$H$5</c:f>
              <c:numCache>
                <c:formatCode>0.00</c:formatCode>
                <c:ptCount val="5"/>
                <c:pt idx="0">
                  <c:v>3.99</c:v>
                </c:pt>
                <c:pt idx="1">
                  <c:v>3.88</c:v>
                </c:pt>
                <c:pt idx="2">
                  <c:v>4.1100000000000003</c:v>
                </c:pt>
                <c:pt idx="3">
                  <c:v>4.0750000000000002</c:v>
                </c:pt>
                <c:pt idx="4">
                  <c:v>3.8099999999999996</c:v>
                </c:pt>
              </c:numCache>
            </c:numRef>
          </c:val>
          <c:extLst>
            <c:ext xmlns:c16="http://schemas.microsoft.com/office/drawing/2014/chart" uri="{C3380CC4-5D6E-409C-BE32-E72D297353CC}">
              <c16:uniqueId val="{00000005-1C60-4F7A-92BA-DE2BF5C61E01}"/>
            </c:ext>
          </c:extLst>
        </c:ser>
        <c:ser>
          <c:idx val="1"/>
          <c:order val="1"/>
          <c:tx>
            <c:strRef>
              <c:f>MECI_radar!$C$6</c:f>
              <c:strCache>
                <c:ptCount val="1"/>
                <c:pt idx="0">
                  <c:v>2015</c:v>
                </c:pt>
              </c:strCache>
            </c:strRef>
          </c:tx>
          <c:spPr>
            <a:ln w="28575" cap="rnd">
              <a:solidFill>
                <a:srgbClr val="F27F00"/>
              </a:solidFill>
              <a:round/>
            </a:ln>
            <a:effectLst/>
          </c:spPr>
          <c:marker>
            <c:symbol val="none"/>
          </c:marker>
          <c:dLbls>
            <c:dLbl>
              <c:idx val="0"/>
              <c:layout>
                <c:manualLayout>
                  <c:x val="3.5938903863432167E-3"/>
                  <c:y val="8.968609865470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60-4F7A-92BA-DE2BF5C61E01}"/>
                </c:ext>
              </c:extLst>
            </c:dLbl>
            <c:dLbl>
              <c:idx val="1"/>
              <c:layout>
                <c:manualLayout>
                  <c:x val="-9.4782407407407402E-3"/>
                  <c:y val="2.873354700854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60-4F7A-92BA-DE2BF5C61E01}"/>
                </c:ext>
              </c:extLst>
            </c:dLbl>
            <c:dLbl>
              <c:idx val="2"/>
              <c:layout>
                <c:manualLayout>
                  <c:x val="-4.8413117283950619E-2"/>
                  <c:y val="-2.8980128205128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60-4F7A-92BA-DE2BF5C61E01}"/>
                </c:ext>
              </c:extLst>
            </c:dLbl>
            <c:dLbl>
              <c:idx val="3"/>
              <c:layout>
                <c:manualLayout>
                  <c:x val="4.9969753086419752E-2"/>
                  <c:y val="-2.9880982905983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60-4F7A-92BA-DE2BF5C61E01}"/>
                </c:ext>
              </c:extLst>
            </c:dLbl>
            <c:dLbl>
              <c:idx val="4"/>
              <c:layout>
                <c:manualLayout>
                  <c:x val="2.0902160493827159E-2"/>
                  <c:y val="4.13311965811965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C60-4F7A-92BA-DE2BF5C61E0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45A0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MECI_radar!$D$6:$H$6</c:f>
              <c:numCache>
                <c:formatCode>0.00</c:formatCode>
                <c:ptCount val="5"/>
                <c:pt idx="0">
                  <c:v>3.7149999999999999</c:v>
                </c:pt>
                <c:pt idx="1">
                  <c:v>4</c:v>
                </c:pt>
                <c:pt idx="2">
                  <c:v>4.4700000000000006</c:v>
                </c:pt>
                <c:pt idx="3">
                  <c:v>4.3049999999999997</c:v>
                </c:pt>
                <c:pt idx="4">
                  <c:v>4.3499999999999996</c:v>
                </c:pt>
              </c:numCache>
            </c:numRef>
          </c:val>
          <c:extLst>
            <c:ext xmlns:c16="http://schemas.microsoft.com/office/drawing/2014/chart" uri="{C3380CC4-5D6E-409C-BE32-E72D297353CC}">
              <c16:uniqueId val="{0000000B-1C60-4F7A-92BA-DE2BF5C61E01}"/>
            </c:ext>
          </c:extLst>
        </c:ser>
        <c:dLbls>
          <c:showLegendKey val="0"/>
          <c:showVal val="1"/>
          <c:showCatName val="0"/>
          <c:showSerName val="0"/>
          <c:showPercent val="0"/>
          <c:showBubbleSize val="0"/>
        </c:dLbls>
        <c:axId val="288353576"/>
        <c:axId val="288355144"/>
      </c:radarChart>
      <c:catAx>
        <c:axId val="288353576"/>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419"/>
          </a:p>
        </c:txPr>
        <c:crossAx val="288355144"/>
        <c:crosses val="autoZero"/>
        <c:auto val="1"/>
        <c:lblAlgn val="ctr"/>
        <c:lblOffset val="100"/>
        <c:noMultiLvlLbl val="0"/>
      </c:catAx>
      <c:valAx>
        <c:axId val="288355144"/>
        <c:scaling>
          <c:orientation val="minMax"/>
        </c:scaling>
        <c:delete val="1"/>
        <c:axPos val="l"/>
        <c:majorGridlines>
          <c:spPr>
            <a:ln w="9525" cap="flat" cmpd="sng" algn="ctr">
              <a:solidFill>
                <a:schemeClr val="bg1">
                  <a:lumMod val="75000"/>
                </a:schemeClr>
              </a:solidFill>
              <a:round/>
            </a:ln>
            <a:effectLst/>
          </c:spPr>
        </c:majorGridlines>
        <c:minorGridlines>
          <c:spPr>
            <a:ln w="0" cap="flat" cmpd="sng" algn="ctr">
              <a:solidFill>
                <a:schemeClr val="tx1">
                  <a:lumMod val="5000"/>
                  <a:lumOff val="95000"/>
                </a:schemeClr>
              </a:solidFill>
              <a:bevel/>
              <a:headEnd w="sm" len="sm"/>
              <a:tailEnd type="triangle" w="sm" len="sm"/>
            </a:ln>
            <a:effectLst/>
          </c:spPr>
        </c:minorGridlines>
        <c:numFmt formatCode="0.00" sourceLinked="1"/>
        <c:majorTickMark val="none"/>
        <c:minorTickMark val="none"/>
        <c:tickLblPos val="nextTo"/>
        <c:crossAx val="288353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75200617283955"/>
          <c:y val="0.27733440170940171"/>
          <c:w val="0.51229803821692099"/>
          <c:h val="0.67637913406765604"/>
        </c:manualLayout>
      </c:layout>
      <c:radarChart>
        <c:radarStyle val="marker"/>
        <c:varyColors val="0"/>
        <c:ser>
          <c:idx val="0"/>
          <c:order val="0"/>
          <c:tx>
            <c:strRef>
              <c:f>MECI_radar!$C$5</c:f>
              <c:strCache>
                <c:ptCount val="1"/>
                <c:pt idx="0">
                  <c:v>2014</c:v>
                </c:pt>
              </c:strCache>
            </c:strRef>
          </c:tx>
          <c:spPr>
            <a:ln w="28575" cap="rnd">
              <a:solidFill>
                <a:srgbClr val="0099FF"/>
              </a:solidFill>
              <a:round/>
            </a:ln>
            <a:effectLst/>
          </c:spPr>
          <c:marker>
            <c:symbol val="none"/>
          </c:marker>
          <c:dLbls>
            <c:dLbl>
              <c:idx val="0"/>
              <c:layout>
                <c:manualLayout>
                  <c:x val="-1.9598765432098765E-3"/>
                  <c:y val="0.111901068376068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2-496C-A744-9DF8CC01AF59}"/>
                </c:ext>
              </c:extLst>
            </c:dLbl>
            <c:dLbl>
              <c:idx val="1"/>
              <c:layout>
                <c:manualLayout>
                  <c:x val="-7.9046296296296295E-2"/>
                  <c:y val="3.3993803418803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F2-496C-A744-9DF8CC01AF59}"/>
                </c:ext>
              </c:extLst>
            </c:dLbl>
            <c:dLbl>
              <c:idx val="2"/>
              <c:layout>
                <c:manualLayout>
                  <c:x val="-7.650771604938272E-3"/>
                  <c:y val="-2.3319444444444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F2-496C-A744-9DF8CC01AF59}"/>
                </c:ext>
              </c:extLst>
            </c:dLbl>
            <c:dLbl>
              <c:idx val="3"/>
              <c:layout>
                <c:manualLayout>
                  <c:x val="5.3880092592592591E-2"/>
                  <c:y val="-8.4108119658119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F2-496C-A744-9DF8CC01AF59}"/>
                </c:ext>
              </c:extLst>
            </c:dLbl>
            <c:dLbl>
              <c:idx val="4"/>
              <c:layout>
                <c:manualLayout>
                  <c:x val="2.453657407407411E-2"/>
                  <c:y val="-5.920940170940171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F2-496C-A744-9DF8CC01AF5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CD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MECI_radar!$D$5:$H$5</c:f>
              <c:numCache>
                <c:formatCode>0.00</c:formatCode>
                <c:ptCount val="5"/>
                <c:pt idx="0">
                  <c:v>4.4433333333333334</c:v>
                </c:pt>
                <c:pt idx="1">
                  <c:v>4.5466666666666669</c:v>
                </c:pt>
                <c:pt idx="2">
                  <c:v>4.6366666666666667</c:v>
                </c:pt>
                <c:pt idx="3">
                  <c:v>4.04</c:v>
                </c:pt>
                <c:pt idx="4">
                  <c:v>4.7300000000000004</c:v>
                </c:pt>
              </c:numCache>
            </c:numRef>
          </c:val>
          <c:extLst>
            <c:ext xmlns:c16="http://schemas.microsoft.com/office/drawing/2014/chart" uri="{C3380CC4-5D6E-409C-BE32-E72D297353CC}">
              <c16:uniqueId val="{00000005-D8F2-496C-A744-9DF8CC01AF59}"/>
            </c:ext>
          </c:extLst>
        </c:ser>
        <c:ser>
          <c:idx val="1"/>
          <c:order val="1"/>
          <c:tx>
            <c:strRef>
              <c:f>MECI_radar!$C$6</c:f>
              <c:strCache>
                <c:ptCount val="1"/>
                <c:pt idx="0">
                  <c:v>2015</c:v>
                </c:pt>
              </c:strCache>
            </c:strRef>
          </c:tx>
          <c:spPr>
            <a:ln w="28575" cap="rnd">
              <a:solidFill>
                <a:srgbClr val="F27F00"/>
              </a:solidFill>
              <a:round/>
            </a:ln>
            <a:effectLst/>
          </c:spPr>
          <c:marker>
            <c:symbol val="none"/>
          </c:marker>
          <c:dLbls>
            <c:dLbl>
              <c:idx val="0"/>
              <c:layout>
                <c:manualLayout>
                  <c:x val="3.593827160493827E-3"/>
                  <c:y val="4.8980982905982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F2-496C-A744-9DF8CC01AF59}"/>
                </c:ext>
              </c:extLst>
            </c:dLbl>
            <c:dLbl>
              <c:idx val="1"/>
              <c:layout>
                <c:manualLayout>
                  <c:x val="-9.4782407407407402E-3"/>
                  <c:y val="2.873354700854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F2-496C-A744-9DF8CC01AF59}"/>
                </c:ext>
              </c:extLst>
            </c:dLbl>
            <c:dLbl>
              <c:idx val="2"/>
              <c:layout>
                <c:manualLayout>
                  <c:x val="-4.4493364197530867E-2"/>
                  <c:y val="-8.3253632478632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F2-496C-A744-9DF8CC01AF59}"/>
                </c:ext>
              </c:extLst>
            </c:dLbl>
            <c:dLbl>
              <c:idx val="3"/>
              <c:layout>
                <c:manualLayout>
                  <c:x val="-4.9067901234567538E-3"/>
                  <c:y val="-5.4304059829059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F2-496C-A744-9DF8CC01AF59}"/>
                </c:ext>
              </c:extLst>
            </c:dLbl>
            <c:dLbl>
              <c:idx val="4"/>
              <c:layout>
                <c:manualLayout>
                  <c:x val="8.9497839506172835E-2"/>
                  <c:y val="2.7762820512820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F2-496C-A744-9DF8CC01AF5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45A0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MECI_radar!$D$6:$H$6</c:f>
              <c:numCache>
                <c:formatCode>0.00</c:formatCode>
                <c:ptCount val="5"/>
                <c:pt idx="0">
                  <c:v>4.84</c:v>
                </c:pt>
                <c:pt idx="1">
                  <c:v>4.6000000000000005</c:v>
                </c:pt>
                <c:pt idx="2">
                  <c:v>4.5133333333333328</c:v>
                </c:pt>
                <c:pt idx="3">
                  <c:v>4.84</c:v>
                </c:pt>
                <c:pt idx="4">
                  <c:v>4.66</c:v>
                </c:pt>
              </c:numCache>
            </c:numRef>
          </c:val>
          <c:extLst>
            <c:ext xmlns:c16="http://schemas.microsoft.com/office/drawing/2014/chart" uri="{C3380CC4-5D6E-409C-BE32-E72D297353CC}">
              <c16:uniqueId val="{0000000B-D8F2-496C-A744-9DF8CC01AF59}"/>
            </c:ext>
          </c:extLst>
        </c:ser>
        <c:dLbls>
          <c:showLegendKey val="0"/>
          <c:showVal val="1"/>
          <c:showCatName val="0"/>
          <c:showSerName val="0"/>
          <c:showPercent val="0"/>
          <c:showBubbleSize val="0"/>
        </c:dLbls>
        <c:axId val="288355536"/>
        <c:axId val="288354752"/>
      </c:radarChart>
      <c:catAx>
        <c:axId val="288355536"/>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419"/>
          </a:p>
        </c:txPr>
        <c:crossAx val="288354752"/>
        <c:crosses val="autoZero"/>
        <c:auto val="1"/>
        <c:lblAlgn val="ctr"/>
        <c:lblOffset val="100"/>
        <c:noMultiLvlLbl val="0"/>
      </c:catAx>
      <c:valAx>
        <c:axId val="288354752"/>
        <c:scaling>
          <c:orientation val="minMax"/>
        </c:scaling>
        <c:delete val="1"/>
        <c:axPos val="l"/>
        <c:majorGridlines>
          <c:spPr>
            <a:ln w="9525" cap="flat" cmpd="sng" algn="ctr">
              <a:solidFill>
                <a:schemeClr val="bg1">
                  <a:lumMod val="75000"/>
                </a:schemeClr>
              </a:solidFill>
              <a:round/>
            </a:ln>
            <a:effectLst/>
          </c:spPr>
        </c:majorGridlines>
        <c:minorGridlines>
          <c:spPr>
            <a:ln w="0" cap="flat" cmpd="sng" algn="ctr">
              <a:solidFill>
                <a:schemeClr val="tx1">
                  <a:lumMod val="5000"/>
                  <a:lumOff val="95000"/>
                </a:schemeClr>
              </a:solidFill>
              <a:bevel/>
              <a:headEnd w="sm" len="sm"/>
              <a:tailEnd type="triangle" w="sm" len="sm"/>
            </a:ln>
            <a:effectLst/>
          </c:spPr>
        </c:minorGridlines>
        <c:numFmt formatCode="0.00" sourceLinked="1"/>
        <c:majorTickMark val="none"/>
        <c:minorTickMark val="none"/>
        <c:tickLblPos val="nextTo"/>
        <c:crossAx val="28835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75200617283955"/>
          <c:y val="0.27733440170940171"/>
          <c:w val="0.51229803821692099"/>
          <c:h val="0.67637913406765604"/>
        </c:manualLayout>
      </c:layout>
      <c:radarChart>
        <c:radarStyle val="marker"/>
        <c:varyColors val="0"/>
        <c:ser>
          <c:idx val="0"/>
          <c:order val="0"/>
          <c:tx>
            <c:strRef>
              <c:f>MECI_radar!$C$5</c:f>
              <c:strCache>
                <c:ptCount val="1"/>
                <c:pt idx="0">
                  <c:v>2014</c:v>
                </c:pt>
              </c:strCache>
            </c:strRef>
          </c:tx>
          <c:spPr>
            <a:ln w="28575" cap="rnd">
              <a:solidFill>
                <a:srgbClr val="0099FF"/>
              </a:solidFill>
              <a:round/>
            </a:ln>
            <a:effectLst/>
          </c:spPr>
          <c:marker>
            <c:symbol val="none"/>
          </c:marker>
          <c:dLbls>
            <c:dLbl>
              <c:idx val="0"/>
              <c:layout>
                <c:manualLayout>
                  <c:x val="6.5887229281397268E-17"/>
                  <c:y val="4.1345767114865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C3-4647-BE38-8BF84DE313CA}"/>
                </c:ext>
              </c:extLst>
            </c:dLbl>
            <c:dLbl>
              <c:idx val="1"/>
              <c:layout>
                <c:manualLayout>
                  <c:x val="-7.9046296296296295E-2"/>
                  <c:y val="3.3993803418803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C3-4647-BE38-8BF84DE313CA}"/>
                </c:ext>
              </c:extLst>
            </c:dLbl>
            <c:dLbl>
              <c:idx val="2"/>
              <c:layout>
                <c:manualLayout>
                  <c:x val="-4.880817901234568E-2"/>
                  <c:y val="-8.844764957264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C3-4647-BE38-8BF84DE313CA}"/>
                </c:ext>
              </c:extLst>
            </c:dLbl>
            <c:dLbl>
              <c:idx val="3"/>
              <c:layout>
                <c:manualLayout>
                  <c:x val="5.3880092592592591E-2"/>
                  <c:y val="-8.4108119658119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C3-4647-BE38-8BF84DE313CA}"/>
                </c:ext>
              </c:extLst>
            </c:dLbl>
            <c:dLbl>
              <c:idx val="4"/>
              <c:layout>
                <c:manualLayout>
                  <c:x val="7.7453240740740739E-2"/>
                  <c:y val="2.92583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C3-4647-BE38-8BF84DE313C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CD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MECI_radar!$D$5:$H$5</c:f>
              <c:numCache>
                <c:formatCode>0.00</c:formatCode>
                <c:ptCount val="5"/>
                <c:pt idx="0">
                  <c:v>4.3559999999999999</c:v>
                </c:pt>
                <c:pt idx="1">
                  <c:v>4.2380000000000004</c:v>
                </c:pt>
                <c:pt idx="2">
                  <c:v>4.0679999999999996</c:v>
                </c:pt>
                <c:pt idx="3">
                  <c:v>4.1519999999999992</c:v>
                </c:pt>
                <c:pt idx="4">
                  <c:v>4.3839999999999995</c:v>
                </c:pt>
              </c:numCache>
            </c:numRef>
          </c:val>
          <c:extLst>
            <c:ext xmlns:c16="http://schemas.microsoft.com/office/drawing/2014/chart" uri="{C3380CC4-5D6E-409C-BE32-E72D297353CC}">
              <c16:uniqueId val="{00000005-F3C3-4647-BE38-8BF84DE313CA}"/>
            </c:ext>
          </c:extLst>
        </c:ser>
        <c:ser>
          <c:idx val="1"/>
          <c:order val="1"/>
          <c:tx>
            <c:strRef>
              <c:f>MECI_radar!$C$6</c:f>
              <c:strCache>
                <c:ptCount val="1"/>
                <c:pt idx="0">
                  <c:v>2015</c:v>
                </c:pt>
              </c:strCache>
            </c:strRef>
          </c:tx>
          <c:spPr>
            <a:ln w="28575" cap="rnd">
              <a:solidFill>
                <a:srgbClr val="F27F00"/>
              </a:solidFill>
              <a:round/>
            </a:ln>
            <a:effectLst/>
          </c:spPr>
          <c:marker>
            <c:symbol val="none"/>
          </c:marker>
          <c:dLbls>
            <c:dLbl>
              <c:idx val="0"/>
              <c:layout>
                <c:manualLayout>
                  <c:x val="3.593827160493827E-3"/>
                  <c:y val="4.8980982905982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C3-4647-BE38-8BF84DE313CA}"/>
                </c:ext>
              </c:extLst>
            </c:dLbl>
            <c:dLbl>
              <c:idx val="1"/>
              <c:layout>
                <c:manualLayout>
                  <c:x val="-3.2146335777867706E-2"/>
                  <c:y val="1.3662635944604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C3-4647-BE38-8BF84DE313CA}"/>
                </c:ext>
              </c:extLst>
            </c:dLbl>
            <c:dLbl>
              <c:idx val="2"/>
              <c:layout>
                <c:manualLayout>
                  <c:x val="-4.8413117283950619E-2"/>
                  <c:y val="-2.8980128205128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C3-4647-BE38-8BF84DE313CA}"/>
                </c:ext>
              </c:extLst>
            </c:dLbl>
            <c:dLbl>
              <c:idx val="3"/>
              <c:layout>
                <c:manualLayout>
                  <c:x val="4.9969753086419752E-2"/>
                  <c:y val="-2.9880982905983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C3-4647-BE38-8BF84DE313CA}"/>
                </c:ext>
              </c:extLst>
            </c:dLbl>
            <c:dLbl>
              <c:idx val="4"/>
              <c:layout>
                <c:manualLayout>
                  <c:x val="3.6581172839506175E-2"/>
                  <c:y val="-1.2942307692307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C3-4647-BE38-8BF84DE313C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45A0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MECI_radar!$D$6:$H$6</c:f>
              <c:numCache>
                <c:formatCode>0.00</c:formatCode>
                <c:ptCount val="5"/>
                <c:pt idx="0">
                  <c:v>3.4079999999999999</c:v>
                </c:pt>
                <c:pt idx="1">
                  <c:v>4.3319999999999999</c:v>
                </c:pt>
                <c:pt idx="2">
                  <c:v>4.3460000000000001</c:v>
                </c:pt>
                <c:pt idx="3">
                  <c:v>4.5039999999999996</c:v>
                </c:pt>
                <c:pt idx="4">
                  <c:v>4.524</c:v>
                </c:pt>
              </c:numCache>
            </c:numRef>
          </c:val>
          <c:extLst>
            <c:ext xmlns:c16="http://schemas.microsoft.com/office/drawing/2014/chart" uri="{C3380CC4-5D6E-409C-BE32-E72D297353CC}">
              <c16:uniqueId val="{0000000B-F3C3-4647-BE38-8BF84DE313CA}"/>
            </c:ext>
          </c:extLst>
        </c:ser>
        <c:dLbls>
          <c:showLegendKey val="0"/>
          <c:showVal val="1"/>
          <c:showCatName val="0"/>
          <c:showSerName val="0"/>
          <c:showPercent val="0"/>
          <c:showBubbleSize val="0"/>
        </c:dLbls>
        <c:axId val="288358280"/>
        <c:axId val="288352400"/>
      </c:radarChart>
      <c:catAx>
        <c:axId val="288358280"/>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419"/>
          </a:p>
        </c:txPr>
        <c:crossAx val="288352400"/>
        <c:crosses val="autoZero"/>
        <c:auto val="1"/>
        <c:lblAlgn val="ctr"/>
        <c:lblOffset val="100"/>
        <c:noMultiLvlLbl val="0"/>
      </c:catAx>
      <c:valAx>
        <c:axId val="288352400"/>
        <c:scaling>
          <c:orientation val="minMax"/>
        </c:scaling>
        <c:delete val="1"/>
        <c:axPos val="l"/>
        <c:majorGridlines>
          <c:spPr>
            <a:ln w="9525" cap="flat" cmpd="sng" algn="ctr">
              <a:solidFill>
                <a:schemeClr val="bg1">
                  <a:lumMod val="75000"/>
                </a:schemeClr>
              </a:solidFill>
              <a:round/>
            </a:ln>
            <a:effectLst/>
          </c:spPr>
        </c:majorGridlines>
        <c:minorGridlines>
          <c:spPr>
            <a:ln w="0" cap="flat" cmpd="sng" algn="ctr">
              <a:solidFill>
                <a:schemeClr val="tx1">
                  <a:lumMod val="5000"/>
                  <a:lumOff val="95000"/>
                </a:schemeClr>
              </a:solidFill>
              <a:bevel/>
              <a:headEnd w="sm" len="sm"/>
              <a:tailEnd type="triangle" w="sm" len="sm"/>
            </a:ln>
            <a:effectLst/>
          </c:spPr>
        </c:minorGridlines>
        <c:numFmt formatCode="0.00" sourceLinked="1"/>
        <c:majorTickMark val="none"/>
        <c:minorTickMark val="none"/>
        <c:tickLblPos val="nextTo"/>
        <c:crossAx val="288358280"/>
        <c:crosses val="autoZero"/>
        <c:crossBetween val="between"/>
      </c:valAx>
      <c:spPr>
        <a:noFill/>
        <a:ln>
          <a:noFill/>
        </a:ln>
        <a:effectLst/>
      </c:spPr>
    </c:plotArea>
    <c:legend>
      <c:legendPos val="t"/>
      <c:layout>
        <c:manualLayout>
          <c:xMode val="edge"/>
          <c:yMode val="edge"/>
          <c:x val="0.16910864197530864"/>
          <c:y val="0.17548354700854704"/>
          <c:w val="0.66696634618785855"/>
          <c:h val="4.003585992362113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75200617283955"/>
          <c:y val="0.27733440170940171"/>
          <c:w val="0.51229803821692099"/>
          <c:h val="0.67637913406765604"/>
        </c:manualLayout>
      </c:layout>
      <c:radarChart>
        <c:radarStyle val="marker"/>
        <c:varyColors val="0"/>
        <c:ser>
          <c:idx val="0"/>
          <c:order val="0"/>
          <c:tx>
            <c:strRef>
              <c:f>MECI_radar!$C$5</c:f>
              <c:strCache>
                <c:ptCount val="1"/>
                <c:pt idx="0">
                  <c:v>2014</c:v>
                </c:pt>
              </c:strCache>
            </c:strRef>
          </c:tx>
          <c:spPr>
            <a:ln w="28575" cap="rnd">
              <a:solidFill>
                <a:srgbClr val="0099FF"/>
              </a:solidFill>
              <a:round/>
            </a:ln>
            <a:effectLst/>
          </c:spPr>
          <c:marker>
            <c:symbol val="none"/>
          </c:marker>
          <c:dLbls>
            <c:dLbl>
              <c:idx val="0"/>
              <c:layout>
                <c:manualLayout>
                  <c:x val="1.9598765432098765E-3"/>
                  <c:y val="9.8332905982906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8F-412A-AE2D-86585F00E959}"/>
                </c:ext>
              </c:extLst>
            </c:dLbl>
            <c:dLbl>
              <c:idx val="1"/>
              <c:layout>
                <c:manualLayout>
                  <c:x val="-8.2966049382716053E-2"/>
                  <c:y val="2.8566452991452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8F-412A-AE2D-86585F00E959}"/>
                </c:ext>
              </c:extLst>
            </c:dLbl>
            <c:dLbl>
              <c:idx val="2"/>
              <c:layout>
                <c:manualLayout>
                  <c:x val="-5.0768055555555552E-2"/>
                  <c:y val="-9.9302564102564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8F-412A-AE2D-86585F00E959}"/>
                </c:ext>
              </c:extLst>
            </c:dLbl>
            <c:dLbl>
              <c:idx val="3"/>
              <c:layout>
                <c:manualLayout>
                  <c:x val="-2.9563271604938273E-3"/>
                  <c:y val="-7.8680769230769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8F-412A-AE2D-86585F00E959}"/>
                </c:ext>
              </c:extLst>
            </c:dLbl>
            <c:dLbl>
              <c:idx val="4"/>
              <c:layout>
                <c:manualLayout>
                  <c:x val="8.5292746913580242E-2"/>
                  <c:y val="3.468568376068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8F-412A-AE2D-86585F00E95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CD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MECI_radar!$D$5:$H$5</c:f>
              <c:numCache>
                <c:formatCode>0.00</c:formatCode>
                <c:ptCount val="5"/>
                <c:pt idx="0">
                  <c:v>3.7099999999999995</c:v>
                </c:pt>
                <c:pt idx="1">
                  <c:v>4.1333333333333337</c:v>
                </c:pt>
                <c:pt idx="2">
                  <c:v>3.8200000000000003</c:v>
                </c:pt>
                <c:pt idx="3">
                  <c:v>4.07</c:v>
                </c:pt>
                <c:pt idx="4">
                  <c:v>4.2366666666666672</c:v>
                </c:pt>
              </c:numCache>
            </c:numRef>
          </c:val>
          <c:extLst>
            <c:ext xmlns:c16="http://schemas.microsoft.com/office/drawing/2014/chart" uri="{C3380CC4-5D6E-409C-BE32-E72D297353CC}">
              <c16:uniqueId val="{00000005-948F-412A-AE2D-86585F00E959}"/>
            </c:ext>
          </c:extLst>
        </c:ser>
        <c:ser>
          <c:idx val="1"/>
          <c:order val="1"/>
          <c:tx>
            <c:strRef>
              <c:f>MECI_radar!$C$6</c:f>
              <c:strCache>
                <c:ptCount val="1"/>
                <c:pt idx="0">
                  <c:v>2015</c:v>
                </c:pt>
              </c:strCache>
            </c:strRef>
          </c:tx>
          <c:spPr>
            <a:ln w="28575" cap="rnd">
              <a:solidFill>
                <a:srgbClr val="F27F00"/>
              </a:solidFill>
              <a:round/>
            </a:ln>
            <a:effectLst/>
          </c:spPr>
          <c:marker>
            <c:symbol val="none"/>
          </c:marker>
          <c:dLbls>
            <c:dLbl>
              <c:idx val="0"/>
              <c:layout>
                <c:manualLayout>
                  <c:x val="3.593827160493827E-3"/>
                  <c:y val="4.0839957264957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8F-412A-AE2D-86585F00E959}"/>
                </c:ext>
              </c:extLst>
            </c:dLbl>
            <c:dLbl>
              <c:idx val="1"/>
              <c:layout>
                <c:manualLayout>
                  <c:x val="-2.5436604810761904E-2"/>
                  <c:y val="3.21438792366434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8F-412A-AE2D-86585F00E959}"/>
                </c:ext>
              </c:extLst>
            </c:dLbl>
            <c:dLbl>
              <c:idx val="2"/>
              <c:layout>
                <c:manualLayout>
                  <c:x val="5.8379629629636812E-4"/>
                  <c:y val="-5.0689529914529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8F-412A-AE2D-86585F00E959}"/>
                </c:ext>
              </c:extLst>
            </c:dLbl>
            <c:dLbl>
              <c:idx val="3"/>
              <c:layout>
                <c:manualLayout>
                  <c:x val="4.2969590504298563E-2"/>
                  <c:y val="-7.7271195896306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8F-412A-AE2D-86585F00E959}"/>
                </c:ext>
              </c:extLst>
            </c:dLbl>
            <c:dLbl>
              <c:idx val="4"/>
              <c:layout>
                <c:manualLayout>
                  <c:x val="4.2460493827160495E-2"/>
                  <c:y val="-1.5655982905982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8F-412A-AE2D-86585F00E95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45A0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MECI_radar!$D$6:$H$6</c:f>
              <c:numCache>
                <c:formatCode>0.00</c:formatCode>
                <c:ptCount val="5"/>
                <c:pt idx="0">
                  <c:v>3.7866666666666666</c:v>
                </c:pt>
                <c:pt idx="1">
                  <c:v>4.22</c:v>
                </c:pt>
                <c:pt idx="2">
                  <c:v>4.4066666666666672</c:v>
                </c:pt>
                <c:pt idx="3">
                  <c:v>4.05</c:v>
                </c:pt>
                <c:pt idx="4">
                  <c:v>4.5366666666666662</c:v>
                </c:pt>
              </c:numCache>
            </c:numRef>
          </c:val>
          <c:extLst>
            <c:ext xmlns:c16="http://schemas.microsoft.com/office/drawing/2014/chart" uri="{C3380CC4-5D6E-409C-BE32-E72D297353CC}">
              <c16:uniqueId val="{0000000B-948F-412A-AE2D-86585F00E959}"/>
            </c:ext>
          </c:extLst>
        </c:ser>
        <c:dLbls>
          <c:showLegendKey val="0"/>
          <c:showVal val="1"/>
          <c:showCatName val="0"/>
          <c:showSerName val="0"/>
          <c:showPercent val="0"/>
          <c:showBubbleSize val="0"/>
        </c:dLbls>
        <c:axId val="288355928"/>
        <c:axId val="288356712"/>
      </c:radarChart>
      <c:catAx>
        <c:axId val="288355928"/>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419"/>
          </a:p>
        </c:txPr>
        <c:crossAx val="288356712"/>
        <c:crosses val="autoZero"/>
        <c:auto val="1"/>
        <c:lblAlgn val="ctr"/>
        <c:lblOffset val="100"/>
        <c:noMultiLvlLbl val="0"/>
      </c:catAx>
      <c:valAx>
        <c:axId val="288356712"/>
        <c:scaling>
          <c:orientation val="minMax"/>
        </c:scaling>
        <c:delete val="1"/>
        <c:axPos val="l"/>
        <c:majorGridlines>
          <c:spPr>
            <a:ln w="9525" cap="flat" cmpd="sng" algn="ctr">
              <a:solidFill>
                <a:schemeClr val="bg1">
                  <a:lumMod val="75000"/>
                </a:schemeClr>
              </a:solidFill>
              <a:round/>
            </a:ln>
            <a:effectLst/>
          </c:spPr>
        </c:majorGridlines>
        <c:minorGridlines>
          <c:spPr>
            <a:ln w="0" cap="flat" cmpd="sng" algn="ctr">
              <a:solidFill>
                <a:schemeClr val="tx1">
                  <a:lumMod val="5000"/>
                  <a:lumOff val="95000"/>
                </a:schemeClr>
              </a:solidFill>
              <a:bevel/>
              <a:headEnd w="sm" len="sm"/>
              <a:tailEnd type="triangle" w="sm" len="sm"/>
            </a:ln>
            <a:effectLst/>
          </c:spPr>
        </c:minorGridlines>
        <c:numFmt formatCode="0.00" sourceLinked="1"/>
        <c:majorTickMark val="none"/>
        <c:minorTickMark val="none"/>
        <c:tickLblPos val="nextTo"/>
        <c:crossAx val="288355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75200617283955"/>
          <c:y val="0.27733440170940171"/>
          <c:w val="0.51229803821692099"/>
          <c:h val="0.67637913406765604"/>
        </c:manualLayout>
      </c:layout>
      <c:radarChart>
        <c:radarStyle val="marker"/>
        <c:varyColors val="0"/>
        <c:ser>
          <c:idx val="0"/>
          <c:order val="0"/>
          <c:tx>
            <c:strRef>
              <c:f>MECI_radar!$C$5</c:f>
              <c:strCache>
                <c:ptCount val="1"/>
                <c:pt idx="0">
                  <c:v>2014</c:v>
                </c:pt>
              </c:strCache>
            </c:strRef>
          </c:tx>
          <c:spPr>
            <a:ln w="28575" cap="rnd">
              <a:solidFill>
                <a:srgbClr val="0099FF"/>
              </a:solidFill>
              <a:round/>
            </a:ln>
            <a:effectLst/>
          </c:spPr>
          <c:marker>
            <c:symbol val="none"/>
          </c:marker>
          <c:dLbls>
            <c:dLbl>
              <c:idx val="0"/>
              <c:layout>
                <c:manualLayout>
                  <c:x val="6.5887229281397268E-17"/>
                  <c:y val="4.1345767114865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85-4AE5-9684-993A0A732D65}"/>
                </c:ext>
              </c:extLst>
            </c:dLbl>
            <c:dLbl>
              <c:idx val="1"/>
              <c:layout>
                <c:manualLayout>
                  <c:x val="-5.0598406639640867E-2"/>
                  <c:y val="-1.7565918751763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85-4AE5-9684-993A0A732D65}"/>
                </c:ext>
              </c:extLst>
            </c:dLbl>
            <c:dLbl>
              <c:idx val="2"/>
              <c:layout>
                <c:manualLayout>
                  <c:x val="-1.7711419753085702E-3"/>
                  <c:y val="-3.9601709401709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85-4AE5-9684-993A0A732D65}"/>
                </c:ext>
              </c:extLst>
            </c:dLbl>
            <c:dLbl>
              <c:idx val="3"/>
              <c:layout>
                <c:manualLayout>
                  <c:x val="5.583996913580247E-2"/>
                  <c:y val="-2.9834615384615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85-4AE5-9684-993A0A732D65}"/>
                </c:ext>
              </c:extLst>
            </c:dLbl>
            <c:dLbl>
              <c:idx val="4"/>
              <c:layout>
                <c:manualLayout>
                  <c:x val="2.2576697530864196E-2"/>
                  <c:y val="2.1215811965811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85-4AE5-9684-993A0A732D6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CD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MECI_radar!$D$5:$H$5</c:f>
              <c:numCache>
                <c:formatCode>0.00</c:formatCode>
                <c:ptCount val="5"/>
                <c:pt idx="0">
                  <c:v>4.59</c:v>
                </c:pt>
                <c:pt idx="1">
                  <c:v>4.92</c:v>
                </c:pt>
                <c:pt idx="2">
                  <c:v>4.33</c:v>
                </c:pt>
                <c:pt idx="3">
                  <c:v>5</c:v>
                </c:pt>
                <c:pt idx="4">
                  <c:v>4.12</c:v>
                </c:pt>
              </c:numCache>
            </c:numRef>
          </c:val>
          <c:extLst>
            <c:ext xmlns:c16="http://schemas.microsoft.com/office/drawing/2014/chart" uri="{C3380CC4-5D6E-409C-BE32-E72D297353CC}">
              <c16:uniqueId val="{00000005-5385-4AE5-9684-993A0A732D65}"/>
            </c:ext>
          </c:extLst>
        </c:ser>
        <c:ser>
          <c:idx val="1"/>
          <c:order val="1"/>
          <c:tx>
            <c:strRef>
              <c:f>MECI_radar!$C$6</c:f>
              <c:strCache>
                <c:ptCount val="1"/>
                <c:pt idx="0">
                  <c:v>2015</c:v>
                </c:pt>
              </c:strCache>
            </c:strRef>
          </c:tx>
          <c:spPr>
            <a:ln w="28575" cap="rnd">
              <a:solidFill>
                <a:srgbClr val="F27F00"/>
              </a:solidFill>
              <a:round/>
            </a:ln>
            <a:effectLst/>
          </c:spPr>
          <c:marker>
            <c:symbol val="none"/>
          </c:marker>
          <c:dLbls>
            <c:dLbl>
              <c:idx val="0"/>
              <c:layout>
                <c:manualLayout>
                  <c:x val="3.593827160493827E-3"/>
                  <c:y val="4.8980982905982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85-4AE5-9684-993A0A732D65}"/>
                </c:ext>
              </c:extLst>
            </c:dLbl>
            <c:dLbl>
              <c:idx val="1"/>
              <c:layout>
                <c:manualLayout>
                  <c:x val="-8.3953703703703697E-2"/>
                  <c:y val="2.8733547008547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85-4AE5-9684-993A0A732D65}"/>
                </c:ext>
              </c:extLst>
            </c:dLbl>
            <c:dLbl>
              <c:idx val="2"/>
              <c:layout>
                <c:manualLayout>
                  <c:x val="-5.233287037037037E-2"/>
                  <c:y val="-8.8680982905982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85-4AE5-9684-993A0A732D65}"/>
                </c:ext>
              </c:extLst>
            </c:dLbl>
            <c:dLbl>
              <c:idx val="3"/>
              <c:layout>
                <c:manualLayout>
                  <c:x val="5.5849382716049382E-2"/>
                  <c:y val="-8.686816239316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85-4AE5-9684-993A0A732D65}"/>
                </c:ext>
              </c:extLst>
            </c:dLbl>
            <c:dLbl>
              <c:idx val="4"/>
              <c:layout>
                <c:manualLayout>
                  <c:x val="8.3618055555555557E-2"/>
                  <c:y val="3.5903846153846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85-4AE5-9684-993A0A732D6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45A0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MECI_radar!$D$2:$H$2</c:f>
              <c:strCache>
                <c:ptCount val="5"/>
                <c:pt idx="0">
                  <c:v>Entorno de Control</c:v>
                </c:pt>
                <c:pt idx="1">
                  <c:v>Información y Comunicación</c:v>
                </c:pt>
                <c:pt idx="2">
                  <c:v>Direccionamiento Estratégico</c:v>
                </c:pt>
                <c:pt idx="3">
                  <c:v>Administración del Riesgo</c:v>
                </c:pt>
                <c:pt idx="4">
                  <c:v>Seguimiento</c:v>
                </c:pt>
              </c:strCache>
            </c:strRef>
          </c:cat>
          <c:val>
            <c:numRef>
              <c:f>MECI_radar!$D$6:$H$6</c:f>
              <c:numCache>
                <c:formatCode>0.00</c:formatCode>
                <c:ptCount val="5"/>
                <c:pt idx="0">
                  <c:v>3.41</c:v>
                </c:pt>
                <c:pt idx="1">
                  <c:v>4.26</c:v>
                </c:pt>
                <c:pt idx="2">
                  <c:v>4.1900000000000004</c:v>
                </c:pt>
                <c:pt idx="3">
                  <c:v>4.7300000000000004</c:v>
                </c:pt>
                <c:pt idx="4">
                  <c:v>4.09</c:v>
                </c:pt>
              </c:numCache>
            </c:numRef>
          </c:val>
          <c:extLst>
            <c:ext xmlns:c16="http://schemas.microsoft.com/office/drawing/2014/chart" uri="{C3380CC4-5D6E-409C-BE32-E72D297353CC}">
              <c16:uniqueId val="{0000000B-5385-4AE5-9684-993A0A732D65}"/>
            </c:ext>
          </c:extLst>
        </c:ser>
        <c:dLbls>
          <c:showLegendKey val="0"/>
          <c:showVal val="1"/>
          <c:showCatName val="0"/>
          <c:showSerName val="0"/>
          <c:showPercent val="0"/>
          <c:showBubbleSize val="0"/>
        </c:dLbls>
        <c:axId val="288357104"/>
        <c:axId val="288358672"/>
      </c:radarChart>
      <c:catAx>
        <c:axId val="288357104"/>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s-419"/>
          </a:p>
        </c:txPr>
        <c:crossAx val="288358672"/>
        <c:crosses val="autoZero"/>
        <c:auto val="1"/>
        <c:lblAlgn val="ctr"/>
        <c:lblOffset val="100"/>
        <c:noMultiLvlLbl val="0"/>
      </c:catAx>
      <c:valAx>
        <c:axId val="288358672"/>
        <c:scaling>
          <c:orientation val="minMax"/>
        </c:scaling>
        <c:delete val="1"/>
        <c:axPos val="l"/>
        <c:majorGridlines>
          <c:spPr>
            <a:ln w="9525" cap="flat" cmpd="sng" algn="ctr">
              <a:solidFill>
                <a:schemeClr val="bg1">
                  <a:lumMod val="75000"/>
                </a:schemeClr>
              </a:solidFill>
              <a:round/>
            </a:ln>
            <a:effectLst/>
          </c:spPr>
        </c:majorGridlines>
        <c:minorGridlines>
          <c:spPr>
            <a:ln w="0" cap="flat" cmpd="sng" algn="ctr">
              <a:solidFill>
                <a:schemeClr val="tx1">
                  <a:lumMod val="5000"/>
                  <a:lumOff val="95000"/>
                </a:schemeClr>
              </a:solidFill>
              <a:bevel/>
              <a:headEnd w="sm" len="sm"/>
              <a:tailEnd type="triangle" w="sm" len="sm"/>
            </a:ln>
            <a:effectLst/>
          </c:spPr>
        </c:minorGridlines>
        <c:numFmt formatCode="0.00" sourceLinked="1"/>
        <c:majorTickMark val="none"/>
        <c:minorTickMark val="none"/>
        <c:tickLblPos val="nextTo"/>
        <c:crossAx val="28835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7-29T16:58:52.638" idx="11">
    <p:pos x="10" y="10"/>
    <p:text>Esto es difícil de leer</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1" Type="http://schemas.openxmlformats.org/officeDocument/2006/relationships/image" Target="../media/image5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CD86C-FC47-46A2-8970-76BB4B3AA6F1}" type="doc">
      <dgm:prSet loTypeId="urn:microsoft.com/office/officeart/2009/3/layout/FramedTextPicture" loCatId="picture" qsTypeId="urn:microsoft.com/office/officeart/2005/8/quickstyle/simple1" qsCatId="simple" csTypeId="urn:microsoft.com/office/officeart/2005/8/colors/colorful2" csCatId="colorful" phldr="1"/>
      <dgm:spPr/>
      <dgm:t>
        <a:bodyPr/>
        <a:lstStyle/>
        <a:p>
          <a:endParaRPr lang="es-CO"/>
        </a:p>
      </dgm:t>
    </dgm:pt>
    <dgm:pt modelId="{F4A74CFC-B0B8-4692-8005-616A60F7D6C7}">
      <dgm:prSet phldrT="[Texto]" custT="1"/>
      <dgm:spPr/>
      <dgm:t>
        <a:bodyPr/>
        <a:lstStyle/>
        <a:p>
          <a:r>
            <a:rPr lang="es-CO" sz="2200" b="1" dirty="0">
              <a:latin typeface="Arial Narrow" panose="020B0606020202030204" pitchFamily="34" charset="0"/>
            </a:rPr>
            <a:t>El </a:t>
          </a:r>
          <a:r>
            <a:rPr lang="es-CO" sz="2200" b="1" dirty="0">
              <a:solidFill>
                <a:schemeClr val="accent2">
                  <a:lumMod val="75000"/>
                </a:schemeClr>
              </a:solidFill>
              <a:latin typeface="Arial Narrow" panose="020B0606020202030204" pitchFamily="34" charset="0"/>
            </a:rPr>
            <a:t>indicador de madurez MECI </a:t>
          </a:r>
          <a:r>
            <a:rPr lang="es-CO" sz="2200" b="1" dirty="0">
              <a:latin typeface="Arial Narrow" panose="020B0606020202030204" pitchFamily="34" charset="0"/>
            </a:rPr>
            <a:t>permite identificar el </a:t>
          </a:r>
          <a:r>
            <a:rPr lang="es-CO" sz="2200" b="1" dirty="0">
              <a:solidFill>
                <a:schemeClr val="accent2">
                  <a:lumMod val="75000"/>
                </a:schemeClr>
              </a:solidFill>
              <a:latin typeface="Arial Narrow" panose="020B0606020202030204" pitchFamily="34" charset="0"/>
            </a:rPr>
            <a:t>estado de desarrollo y fortalecimiento de los componentes del Modelo Estándar de Control Interno MECI</a:t>
          </a:r>
          <a:r>
            <a:rPr lang="es-CO" sz="2200" b="1" dirty="0">
              <a:latin typeface="Arial Narrow" panose="020B0606020202030204" pitchFamily="34" charset="0"/>
            </a:rPr>
            <a:t>, orientando a las entidades hacia aquellos aspectos que requieren mayor atención o acciones para su mejora. </a:t>
          </a:r>
        </a:p>
      </dgm:t>
    </dgm:pt>
    <dgm:pt modelId="{12F0762B-323D-4F14-96C4-DC9C878AF427}" type="parTrans" cxnId="{A519653C-9A9B-49E4-9C63-B5BEEA7E9777}">
      <dgm:prSet/>
      <dgm:spPr/>
      <dgm:t>
        <a:bodyPr/>
        <a:lstStyle/>
        <a:p>
          <a:endParaRPr lang="es-CO"/>
        </a:p>
      </dgm:t>
    </dgm:pt>
    <dgm:pt modelId="{6A792511-4901-4238-BE74-D0CA71FDCD1C}" type="sibTrans" cxnId="{A519653C-9A9B-49E4-9C63-B5BEEA7E9777}">
      <dgm:prSet/>
      <dgm:spPr/>
      <dgm:t>
        <a:bodyPr/>
        <a:lstStyle/>
        <a:p>
          <a:endParaRPr lang="es-CO"/>
        </a:p>
      </dgm:t>
    </dgm:pt>
    <dgm:pt modelId="{4F804EC5-80E6-428B-B611-4415437F7F04}" type="pres">
      <dgm:prSet presAssocID="{46BCD86C-FC47-46A2-8970-76BB4B3AA6F1}" presName="Name0" presStyleCnt="0">
        <dgm:presLayoutVars>
          <dgm:chMax/>
          <dgm:chPref/>
          <dgm:dir/>
        </dgm:presLayoutVars>
      </dgm:prSet>
      <dgm:spPr/>
    </dgm:pt>
    <dgm:pt modelId="{D743B1F8-B64C-4387-B1A3-3464A438D64F}" type="pres">
      <dgm:prSet presAssocID="{F4A74CFC-B0B8-4692-8005-616A60F7D6C7}" presName="composite" presStyleCnt="0">
        <dgm:presLayoutVars>
          <dgm:chMax/>
          <dgm:chPref/>
        </dgm:presLayoutVars>
      </dgm:prSet>
      <dgm:spPr/>
    </dgm:pt>
    <dgm:pt modelId="{C5EFF2D3-85A0-42B0-BD45-CE6D732E9733}" type="pres">
      <dgm:prSet presAssocID="{F4A74CFC-B0B8-4692-8005-616A60F7D6C7}" presName="Image" presStyleLbl="bgImgPlace1" presStyleIdx="0" presStyleCnt="1" custLinFactNeighborX="4070" custLinFactNeighborY="-5117"/>
      <dgm:spPr>
        <a:blipFill rotWithShape="1">
          <a:blip xmlns:r="http://schemas.openxmlformats.org/officeDocument/2006/relationships" r:embed="rId1"/>
          <a:stretch>
            <a:fillRect/>
          </a:stretch>
        </a:blipFill>
      </dgm:spPr>
    </dgm:pt>
    <dgm:pt modelId="{58368E8E-498E-46F0-8E94-A0EA17CD6BB4}" type="pres">
      <dgm:prSet presAssocID="{F4A74CFC-B0B8-4692-8005-616A60F7D6C7}" presName="ParentText" presStyleLbl="revTx" presStyleIdx="0" presStyleCnt="1">
        <dgm:presLayoutVars>
          <dgm:chMax val="0"/>
          <dgm:chPref val="0"/>
          <dgm:bulletEnabled val="1"/>
        </dgm:presLayoutVars>
      </dgm:prSet>
      <dgm:spPr/>
    </dgm:pt>
    <dgm:pt modelId="{96C1B9CD-A903-4614-9487-615F64E6D643}" type="pres">
      <dgm:prSet presAssocID="{F4A74CFC-B0B8-4692-8005-616A60F7D6C7}" presName="tlFrame" presStyleLbl="node1" presStyleIdx="0" presStyleCnt="4" custLinFactNeighborX="-7413" custLinFactNeighborY="12133"/>
      <dgm:spPr/>
    </dgm:pt>
    <dgm:pt modelId="{8FF08101-B575-4B9D-8B1A-77FB05E046D7}" type="pres">
      <dgm:prSet presAssocID="{F4A74CFC-B0B8-4692-8005-616A60F7D6C7}" presName="trFrame" presStyleLbl="node1" presStyleIdx="1" presStyleCnt="4"/>
      <dgm:spPr/>
    </dgm:pt>
    <dgm:pt modelId="{BD060C9A-C1CA-41FD-BE41-415BA1CC48E6}" type="pres">
      <dgm:prSet presAssocID="{F4A74CFC-B0B8-4692-8005-616A60F7D6C7}" presName="blFrame" presStyleLbl="node1" presStyleIdx="2" presStyleCnt="4"/>
      <dgm:spPr/>
    </dgm:pt>
    <dgm:pt modelId="{7D635A41-336C-41AF-A41F-6BDF56F0E136}" type="pres">
      <dgm:prSet presAssocID="{F4A74CFC-B0B8-4692-8005-616A60F7D6C7}" presName="brFrame" presStyleLbl="node1" presStyleIdx="3" presStyleCnt="4"/>
      <dgm:spPr/>
    </dgm:pt>
  </dgm:ptLst>
  <dgm:cxnLst>
    <dgm:cxn modelId="{39908417-4DDF-4E0F-9125-0ADC238A8EC7}" type="presOf" srcId="{F4A74CFC-B0B8-4692-8005-616A60F7D6C7}" destId="{58368E8E-498E-46F0-8E94-A0EA17CD6BB4}" srcOrd="0" destOrd="0" presId="urn:microsoft.com/office/officeart/2009/3/layout/FramedTextPicture"/>
    <dgm:cxn modelId="{CE3BB326-1DD4-46B7-8574-6738CDF7B07B}" type="presOf" srcId="{46BCD86C-FC47-46A2-8970-76BB4B3AA6F1}" destId="{4F804EC5-80E6-428B-B611-4415437F7F04}" srcOrd="0" destOrd="0" presId="urn:microsoft.com/office/officeart/2009/3/layout/FramedTextPicture"/>
    <dgm:cxn modelId="{A519653C-9A9B-49E4-9C63-B5BEEA7E9777}" srcId="{46BCD86C-FC47-46A2-8970-76BB4B3AA6F1}" destId="{F4A74CFC-B0B8-4692-8005-616A60F7D6C7}" srcOrd="0" destOrd="0" parTransId="{12F0762B-323D-4F14-96C4-DC9C878AF427}" sibTransId="{6A792511-4901-4238-BE74-D0CA71FDCD1C}"/>
    <dgm:cxn modelId="{39C80BD2-519E-49C9-A846-9DC4DF9AC897}" type="presParOf" srcId="{4F804EC5-80E6-428B-B611-4415437F7F04}" destId="{D743B1F8-B64C-4387-B1A3-3464A438D64F}" srcOrd="0" destOrd="0" presId="urn:microsoft.com/office/officeart/2009/3/layout/FramedTextPicture"/>
    <dgm:cxn modelId="{12AF3C99-8B8D-4E17-848A-2F5D733889F4}" type="presParOf" srcId="{D743B1F8-B64C-4387-B1A3-3464A438D64F}" destId="{C5EFF2D3-85A0-42B0-BD45-CE6D732E9733}" srcOrd="0" destOrd="0" presId="urn:microsoft.com/office/officeart/2009/3/layout/FramedTextPicture"/>
    <dgm:cxn modelId="{1F37A67A-8AB4-4988-B59E-F45EECBB05DF}" type="presParOf" srcId="{D743B1F8-B64C-4387-B1A3-3464A438D64F}" destId="{58368E8E-498E-46F0-8E94-A0EA17CD6BB4}" srcOrd="1" destOrd="0" presId="urn:microsoft.com/office/officeart/2009/3/layout/FramedTextPicture"/>
    <dgm:cxn modelId="{276126A2-BDDC-443E-B828-2B0323583E27}" type="presParOf" srcId="{D743B1F8-B64C-4387-B1A3-3464A438D64F}" destId="{96C1B9CD-A903-4614-9487-615F64E6D643}" srcOrd="2" destOrd="0" presId="urn:microsoft.com/office/officeart/2009/3/layout/FramedTextPicture"/>
    <dgm:cxn modelId="{51F94095-1355-42A4-B4CB-8AD0530C68FD}" type="presParOf" srcId="{D743B1F8-B64C-4387-B1A3-3464A438D64F}" destId="{8FF08101-B575-4B9D-8B1A-77FB05E046D7}" srcOrd="3" destOrd="0" presId="urn:microsoft.com/office/officeart/2009/3/layout/FramedTextPicture"/>
    <dgm:cxn modelId="{5F5F6169-826D-474A-B9F8-040B53EE50B3}" type="presParOf" srcId="{D743B1F8-B64C-4387-B1A3-3464A438D64F}" destId="{BD060C9A-C1CA-41FD-BE41-415BA1CC48E6}" srcOrd="4" destOrd="0" presId="urn:microsoft.com/office/officeart/2009/3/layout/FramedTextPicture"/>
    <dgm:cxn modelId="{A5B516AB-E6B7-468C-96A3-0B8C9297BA6F}" type="presParOf" srcId="{D743B1F8-B64C-4387-B1A3-3464A438D64F}" destId="{7D635A41-336C-41AF-A41F-6BDF56F0E136}"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A0879-883E-4CEC-8B01-5D7EDD6237E4}" type="doc">
      <dgm:prSet loTypeId="urn:microsoft.com/office/officeart/2005/8/layout/cycle8" loCatId="cycle" qsTypeId="urn:microsoft.com/office/officeart/2005/8/quickstyle/simple1" qsCatId="simple" csTypeId="urn:microsoft.com/office/officeart/2005/8/colors/colorful3" csCatId="colorful" phldr="1"/>
      <dgm:spPr/>
    </dgm:pt>
    <dgm:pt modelId="{0D1CB9BF-D870-47F9-9F0F-ACC888BC1C04}">
      <dgm:prSet phldrT="[Texto]"/>
      <dgm:spPr>
        <a:solidFill>
          <a:schemeClr val="accent4">
            <a:lumMod val="75000"/>
          </a:schemeClr>
        </a:solidFill>
      </dgm:spPr>
      <dgm:t>
        <a:bodyPr/>
        <a:lstStyle/>
        <a:p>
          <a:r>
            <a:rPr lang="es-CO" b="1" dirty="0">
              <a:latin typeface="Century Gothic" panose="020B0502020202020204" pitchFamily="34" charset="0"/>
            </a:rPr>
            <a:t>Información y Comunicación</a:t>
          </a:r>
        </a:p>
      </dgm:t>
    </dgm:pt>
    <dgm:pt modelId="{3C178F62-53F5-481C-A760-1E1EBEC448B6}" type="parTrans" cxnId="{B79B02D1-2ABA-4FAC-9AA9-98B8EAEFF4F3}">
      <dgm:prSet/>
      <dgm:spPr/>
      <dgm:t>
        <a:bodyPr/>
        <a:lstStyle/>
        <a:p>
          <a:endParaRPr lang="es-CO"/>
        </a:p>
      </dgm:t>
    </dgm:pt>
    <dgm:pt modelId="{663DEFCD-CE52-40AE-A2CB-B35DF442A21E}" type="sibTrans" cxnId="{B79B02D1-2ABA-4FAC-9AA9-98B8EAEFF4F3}">
      <dgm:prSet/>
      <dgm:spPr/>
      <dgm:t>
        <a:bodyPr/>
        <a:lstStyle/>
        <a:p>
          <a:endParaRPr lang="es-CO"/>
        </a:p>
      </dgm:t>
    </dgm:pt>
    <dgm:pt modelId="{FA3B241B-4051-426B-A01B-C6C771962D03}">
      <dgm:prSet phldrT="[Texto]" custT="1"/>
      <dgm:spPr/>
      <dgm:t>
        <a:bodyPr/>
        <a:lstStyle/>
        <a:p>
          <a:r>
            <a:rPr lang="es-CO" sz="900" b="1" dirty="0">
              <a:latin typeface="Century Gothic" panose="020B0502020202020204" pitchFamily="34" charset="0"/>
            </a:rPr>
            <a:t>Direccionamiento Estratégico</a:t>
          </a:r>
        </a:p>
      </dgm:t>
    </dgm:pt>
    <dgm:pt modelId="{07E6F9B4-F91E-4FBA-9905-4AF144D560B1}" type="parTrans" cxnId="{538CFB84-3B3F-4BAA-B89C-5A4E5ADC89A5}">
      <dgm:prSet/>
      <dgm:spPr/>
      <dgm:t>
        <a:bodyPr/>
        <a:lstStyle/>
        <a:p>
          <a:endParaRPr lang="es-CO"/>
        </a:p>
      </dgm:t>
    </dgm:pt>
    <dgm:pt modelId="{A0B5F048-54E4-4626-BB97-3497B2E36678}" type="sibTrans" cxnId="{538CFB84-3B3F-4BAA-B89C-5A4E5ADC89A5}">
      <dgm:prSet/>
      <dgm:spPr/>
      <dgm:t>
        <a:bodyPr/>
        <a:lstStyle/>
        <a:p>
          <a:endParaRPr lang="es-CO"/>
        </a:p>
      </dgm:t>
    </dgm:pt>
    <dgm:pt modelId="{6679AD69-1C9C-422A-84D8-5022634DF9F5}">
      <dgm:prSet phldrT="[Texto]"/>
      <dgm:spPr/>
      <dgm:t>
        <a:bodyPr/>
        <a:lstStyle/>
        <a:p>
          <a:r>
            <a:rPr lang="es-CO" b="1" dirty="0">
              <a:latin typeface="Century Gothic" panose="020B0502020202020204" pitchFamily="34" charset="0"/>
            </a:rPr>
            <a:t>Entorno de Control</a:t>
          </a:r>
        </a:p>
      </dgm:t>
    </dgm:pt>
    <dgm:pt modelId="{2D26B3A7-F2AB-40B6-80E6-A6D9FF85FE83}" type="parTrans" cxnId="{4BF4B135-0973-43A3-8D07-55D84A7A8662}">
      <dgm:prSet/>
      <dgm:spPr/>
      <dgm:t>
        <a:bodyPr/>
        <a:lstStyle/>
        <a:p>
          <a:endParaRPr lang="es-CO"/>
        </a:p>
      </dgm:t>
    </dgm:pt>
    <dgm:pt modelId="{5F9C5343-A747-4A3A-A410-EC914A2E28FA}" type="sibTrans" cxnId="{4BF4B135-0973-43A3-8D07-55D84A7A8662}">
      <dgm:prSet/>
      <dgm:spPr/>
      <dgm:t>
        <a:bodyPr/>
        <a:lstStyle/>
        <a:p>
          <a:endParaRPr lang="es-CO"/>
        </a:p>
      </dgm:t>
    </dgm:pt>
    <dgm:pt modelId="{FD393367-2EB7-4124-8382-8DEE4413B5C6}">
      <dgm:prSet/>
      <dgm:spPr/>
      <dgm:t>
        <a:bodyPr/>
        <a:lstStyle/>
        <a:p>
          <a:r>
            <a:rPr lang="es-CO" b="1">
              <a:latin typeface="Century Gothic" panose="020B0502020202020204" pitchFamily="34" charset="0"/>
            </a:rPr>
            <a:t>Seguimiento</a:t>
          </a:r>
          <a:endParaRPr lang="es-CO" b="1" dirty="0">
            <a:latin typeface="Century Gothic" panose="020B0502020202020204" pitchFamily="34" charset="0"/>
          </a:endParaRPr>
        </a:p>
      </dgm:t>
    </dgm:pt>
    <dgm:pt modelId="{C1524B41-AD23-429F-8672-FF590A9E66A5}" type="parTrans" cxnId="{0449C86F-044E-4F23-B47A-FE163DB5178E}">
      <dgm:prSet/>
      <dgm:spPr/>
      <dgm:t>
        <a:bodyPr/>
        <a:lstStyle/>
        <a:p>
          <a:endParaRPr lang="es-CO"/>
        </a:p>
      </dgm:t>
    </dgm:pt>
    <dgm:pt modelId="{1AD38F47-282B-4D12-8845-7099316A24C8}" type="sibTrans" cxnId="{0449C86F-044E-4F23-B47A-FE163DB5178E}">
      <dgm:prSet/>
      <dgm:spPr/>
      <dgm:t>
        <a:bodyPr/>
        <a:lstStyle/>
        <a:p>
          <a:endParaRPr lang="es-CO"/>
        </a:p>
      </dgm:t>
    </dgm:pt>
    <dgm:pt modelId="{99AB14E3-8455-41D1-B9E9-B0E91FA3E2CE}">
      <dgm:prSet custT="1"/>
      <dgm:spPr/>
      <dgm:t>
        <a:bodyPr/>
        <a:lstStyle/>
        <a:p>
          <a:r>
            <a:rPr lang="es-CO" sz="1000" b="1">
              <a:latin typeface="Century Gothic" panose="020B0502020202020204" pitchFamily="34" charset="0"/>
            </a:rPr>
            <a:t>Administración del Riesgo</a:t>
          </a:r>
          <a:endParaRPr lang="es-CO" sz="1000" b="1" dirty="0">
            <a:latin typeface="Century Gothic" panose="020B0502020202020204" pitchFamily="34" charset="0"/>
          </a:endParaRPr>
        </a:p>
      </dgm:t>
    </dgm:pt>
    <dgm:pt modelId="{F98782A3-9B48-4E08-9A0A-873AF11206D3}" type="parTrans" cxnId="{8FB899AF-6844-4FA3-BE82-F177A24C9082}">
      <dgm:prSet/>
      <dgm:spPr/>
      <dgm:t>
        <a:bodyPr/>
        <a:lstStyle/>
        <a:p>
          <a:endParaRPr lang="es-CO"/>
        </a:p>
      </dgm:t>
    </dgm:pt>
    <dgm:pt modelId="{446FF8BD-D32E-4A1B-BBDB-EE9679630D18}" type="sibTrans" cxnId="{8FB899AF-6844-4FA3-BE82-F177A24C9082}">
      <dgm:prSet/>
      <dgm:spPr/>
      <dgm:t>
        <a:bodyPr/>
        <a:lstStyle/>
        <a:p>
          <a:endParaRPr lang="es-CO"/>
        </a:p>
      </dgm:t>
    </dgm:pt>
    <dgm:pt modelId="{5EF5E0EC-224B-431A-B83E-B45EC5131308}" type="pres">
      <dgm:prSet presAssocID="{9E4A0879-883E-4CEC-8B01-5D7EDD6237E4}" presName="compositeShape" presStyleCnt="0">
        <dgm:presLayoutVars>
          <dgm:chMax val="7"/>
          <dgm:dir/>
          <dgm:resizeHandles val="exact"/>
        </dgm:presLayoutVars>
      </dgm:prSet>
      <dgm:spPr/>
    </dgm:pt>
    <dgm:pt modelId="{A52E3D8F-4E54-4822-BC95-99E1572BDE5B}" type="pres">
      <dgm:prSet presAssocID="{9E4A0879-883E-4CEC-8B01-5D7EDD6237E4}" presName="wedge1" presStyleLbl="node1" presStyleIdx="0" presStyleCnt="5"/>
      <dgm:spPr/>
    </dgm:pt>
    <dgm:pt modelId="{ACA6B07B-D23A-45EA-8CF0-EAB89C3B13AA}" type="pres">
      <dgm:prSet presAssocID="{9E4A0879-883E-4CEC-8B01-5D7EDD6237E4}" presName="dummy1a" presStyleCnt="0"/>
      <dgm:spPr/>
    </dgm:pt>
    <dgm:pt modelId="{0C998EE4-E611-49F5-B023-57805C9906B1}" type="pres">
      <dgm:prSet presAssocID="{9E4A0879-883E-4CEC-8B01-5D7EDD6237E4}" presName="dummy1b" presStyleCnt="0"/>
      <dgm:spPr/>
    </dgm:pt>
    <dgm:pt modelId="{A10826AE-C45C-40C8-8457-F8632B59B5AD}" type="pres">
      <dgm:prSet presAssocID="{9E4A0879-883E-4CEC-8B01-5D7EDD6237E4}" presName="wedge1Tx" presStyleLbl="node1" presStyleIdx="0" presStyleCnt="5">
        <dgm:presLayoutVars>
          <dgm:chMax val="0"/>
          <dgm:chPref val="0"/>
          <dgm:bulletEnabled val="1"/>
        </dgm:presLayoutVars>
      </dgm:prSet>
      <dgm:spPr/>
    </dgm:pt>
    <dgm:pt modelId="{066CBA79-0844-42D1-BE2C-E812B14832E5}" type="pres">
      <dgm:prSet presAssocID="{9E4A0879-883E-4CEC-8B01-5D7EDD6237E4}" presName="wedge2" presStyleLbl="node1" presStyleIdx="1" presStyleCnt="5"/>
      <dgm:spPr/>
    </dgm:pt>
    <dgm:pt modelId="{FE34A7D0-D654-42FD-81C0-E3878C23618E}" type="pres">
      <dgm:prSet presAssocID="{9E4A0879-883E-4CEC-8B01-5D7EDD6237E4}" presName="dummy2a" presStyleCnt="0"/>
      <dgm:spPr/>
    </dgm:pt>
    <dgm:pt modelId="{3E4326C6-3F81-4DD3-A086-C39E922DF0F0}" type="pres">
      <dgm:prSet presAssocID="{9E4A0879-883E-4CEC-8B01-5D7EDD6237E4}" presName="dummy2b" presStyleCnt="0"/>
      <dgm:spPr/>
    </dgm:pt>
    <dgm:pt modelId="{F1EB5C04-1CEA-42B1-9413-5574D00DE2D6}" type="pres">
      <dgm:prSet presAssocID="{9E4A0879-883E-4CEC-8B01-5D7EDD6237E4}" presName="wedge2Tx" presStyleLbl="node1" presStyleIdx="1" presStyleCnt="5">
        <dgm:presLayoutVars>
          <dgm:chMax val="0"/>
          <dgm:chPref val="0"/>
          <dgm:bulletEnabled val="1"/>
        </dgm:presLayoutVars>
      </dgm:prSet>
      <dgm:spPr/>
    </dgm:pt>
    <dgm:pt modelId="{0AEABCF7-9868-42F0-82E5-20BBAFBB8227}" type="pres">
      <dgm:prSet presAssocID="{9E4A0879-883E-4CEC-8B01-5D7EDD6237E4}" presName="wedge3" presStyleLbl="node1" presStyleIdx="2" presStyleCnt="5"/>
      <dgm:spPr/>
    </dgm:pt>
    <dgm:pt modelId="{52D775BF-5412-4746-A63D-F94CB60D6D80}" type="pres">
      <dgm:prSet presAssocID="{9E4A0879-883E-4CEC-8B01-5D7EDD6237E4}" presName="dummy3a" presStyleCnt="0"/>
      <dgm:spPr/>
    </dgm:pt>
    <dgm:pt modelId="{FAF9F863-2220-4ACB-9216-A89A56265FE2}" type="pres">
      <dgm:prSet presAssocID="{9E4A0879-883E-4CEC-8B01-5D7EDD6237E4}" presName="dummy3b" presStyleCnt="0"/>
      <dgm:spPr/>
    </dgm:pt>
    <dgm:pt modelId="{8C61A40F-3633-4F71-BB47-4DCFE66DC44A}" type="pres">
      <dgm:prSet presAssocID="{9E4A0879-883E-4CEC-8B01-5D7EDD6237E4}" presName="wedge3Tx" presStyleLbl="node1" presStyleIdx="2" presStyleCnt="5">
        <dgm:presLayoutVars>
          <dgm:chMax val="0"/>
          <dgm:chPref val="0"/>
          <dgm:bulletEnabled val="1"/>
        </dgm:presLayoutVars>
      </dgm:prSet>
      <dgm:spPr/>
    </dgm:pt>
    <dgm:pt modelId="{BEF2E250-6208-4FB3-B9AF-78EB060A97D9}" type="pres">
      <dgm:prSet presAssocID="{9E4A0879-883E-4CEC-8B01-5D7EDD6237E4}" presName="wedge4" presStyleLbl="node1" presStyleIdx="3" presStyleCnt="5"/>
      <dgm:spPr/>
    </dgm:pt>
    <dgm:pt modelId="{D5EE6E67-08A0-4E6C-8226-DD76B2815C0F}" type="pres">
      <dgm:prSet presAssocID="{9E4A0879-883E-4CEC-8B01-5D7EDD6237E4}" presName="dummy4a" presStyleCnt="0"/>
      <dgm:spPr/>
    </dgm:pt>
    <dgm:pt modelId="{E965DD59-7549-4563-B97D-79B138278AE2}" type="pres">
      <dgm:prSet presAssocID="{9E4A0879-883E-4CEC-8B01-5D7EDD6237E4}" presName="dummy4b" presStyleCnt="0"/>
      <dgm:spPr/>
    </dgm:pt>
    <dgm:pt modelId="{B38B1A17-4A87-4627-8C9B-915DB12E29C7}" type="pres">
      <dgm:prSet presAssocID="{9E4A0879-883E-4CEC-8B01-5D7EDD6237E4}" presName="wedge4Tx" presStyleLbl="node1" presStyleIdx="3" presStyleCnt="5">
        <dgm:presLayoutVars>
          <dgm:chMax val="0"/>
          <dgm:chPref val="0"/>
          <dgm:bulletEnabled val="1"/>
        </dgm:presLayoutVars>
      </dgm:prSet>
      <dgm:spPr/>
    </dgm:pt>
    <dgm:pt modelId="{4CCECFC2-49AB-4ED0-B26F-AD7B443FD873}" type="pres">
      <dgm:prSet presAssocID="{9E4A0879-883E-4CEC-8B01-5D7EDD6237E4}" presName="wedge5" presStyleLbl="node1" presStyleIdx="4" presStyleCnt="5"/>
      <dgm:spPr/>
    </dgm:pt>
    <dgm:pt modelId="{216D3700-949E-4B62-9840-7CD56BD76C36}" type="pres">
      <dgm:prSet presAssocID="{9E4A0879-883E-4CEC-8B01-5D7EDD6237E4}" presName="dummy5a" presStyleCnt="0"/>
      <dgm:spPr/>
    </dgm:pt>
    <dgm:pt modelId="{1CA5C3F7-0C77-4E8E-8037-F92173F343A1}" type="pres">
      <dgm:prSet presAssocID="{9E4A0879-883E-4CEC-8B01-5D7EDD6237E4}" presName="dummy5b" presStyleCnt="0"/>
      <dgm:spPr/>
    </dgm:pt>
    <dgm:pt modelId="{A7980229-B7C2-47D4-BCC4-9FF44A3513C9}" type="pres">
      <dgm:prSet presAssocID="{9E4A0879-883E-4CEC-8B01-5D7EDD6237E4}" presName="wedge5Tx" presStyleLbl="node1" presStyleIdx="4" presStyleCnt="5">
        <dgm:presLayoutVars>
          <dgm:chMax val="0"/>
          <dgm:chPref val="0"/>
          <dgm:bulletEnabled val="1"/>
        </dgm:presLayoutVars>
      </dgm:prSet>
      <dgm:spPr/>
    </dgm:pt>
    <dgm:pt modelId="{AAFD2C3B-6023-4727-9009-6BF99FBAA8E7}" type="pres">
      <dgm:prSet presAssocID="{663DEFCD-CE52-40AE-A2CB-B35DF442A21E}" presName="arrowWedge1" presStyleLbl="fgSibTrans2D1" presStyleIdx="0" presStyleCnt="5" custLinFactNeighborX="-1263" custLinFactNeighborY="-636"/>
      <dgm:spPr>
        <a:solidFill>
          <a:schemeClr val="accent4">
            <a:lumMod val="75000"/>
          </a:schemeClr>
        </a:solidFill>
      </dgm:spPr>
    </dgm:pt>
    <dgm:pt modelId="{C57789DC-ED11-49CB-8FF8-3E1BC1FAC03C}" type="pres">
      <dgm:prSet presAssocID="{1AD38F47-282B-4D12-8845-7099316A24C8}" presName="arrowWedge2" presStyleLbl="fgSibTrans2D1" presStyleIdx="1" presStyleCnt="5"/>
      <dgm:spPr/>
    </dgm:pt>
    <dgm:pt modelId="{48B3ADFD-057A-4C55-9E6C-8DD597C6FD0A}" type="pres">
      <dgm:prSet presAssocID="{446FF8BD-D32E-4A1B-BBDB-EE9679630D18}" presName="arrowWedge3" presStyleLbl="fgSibTrans2D1" presStyleIdx="2" presStyleCnt="5"/>
      <dgm:spPr/>
    </dgm:pt>
    <dgm:pt modelId="{BE5B0FF7-156A-4046-A918-F353D66FBDCF}" type="pres">
      <dgm:prSet presAssocID="{A0B5F048-54E4-4626-BB97-3497B2E36678}" presName="arrowWedge4" presStyleLbl="fgSibTrans2D1" presStyleIdx="3" presStyleCnt="5"/>
      <dgm:spPr/>
    </dgm:pt>
    <dgm:pt modelId="{3F1CDAF8-5DB1-4AE6-B48E-A9061AD82D18}" type="pres">
      <dgm:prSet presAssocID="{5F9C5343-A747-4A3A-A410-EC914A2E28FA}" presName="arrowWedge5" presStyleLbl="fgSibTrans2D1" presStyleIdx="4" presStyleCnt="5"/>
      <dgm:spPr/>
    </dgm:pt>
  </dgm:ptLst>
  <dgm:cxnLst>
    <dgm:cxn modelId="{7389BE19-F328-4DB4-A766-6D5E705A0780}" type="presOf" srcId="{99AB14E3-8455-41D1-B9E9-B0E91FA3E2CE}" destId="{8C61A40F-3633-4F71-BB47-4DCFE66DC44A}" srcOrd="1" destOrd="0" presId="urn:microsoft.com/office/officeart/2005/8/layout/cycle8"/>
    <dgm:cxn modelId="{4BF4B135-0973-43A3-8D07-55D84A7A8662}" srcId="{9E4A0879-883E-4CEC-8B01-5D7EDD6237E4}" destId="{6679AD69-1C9C-422A-84D8-5022634DF9F5}" srcOrd="4" destOrd="0" parTransId="{2D26B3A7-F2AB-40B6-80E6-A6D9FF85FE83}" sibTransId="{5F9C5343-A747-4A3A-A410-EC914A2E28FA}"/>
    <dgm:cxn modelId="{EF8F5F37-608B-458C-9208-74ECB48196BD}" type="presOf" srcId="{FD393367-2EB7-4124-8382-8DEE4413B5C6}" destId="{F1EB5C04-1CEA-42B1-9413-5574D00DE2D6}" srcOrd="1" destOrd="0" presId="urn:microsoft.com/office/officeart/2005/8/layout/cycle8"/>
    <dgm:cxn modelId="{4255F168-0BE8-4765-A65C-764DACFA6FD3}" type="presOf" srcId="{FA3B241B-4051-426B-A01B-C6C771962D03}" destId="{BEF2E250-6208-4FB3-B9AF-78EB060A97D9}" srcOrd="0" destOrd="0" presId="urn:microsoft.com/office/officeart/2005/8/layout/cycle8"/>
    <dgm:cxn modelId="{0449C86F-044E-4F23-B47A-FE163DB5178E}" srcId="{9E4A0879-883E-4CEC-8B01-5D7EDD6237E4}" destId="{FD393367-2EB7-4124-8382-8DEE4413B5C6}" srcOrd="1" destOrd="0" parTransId="{C1524B41-AD23-429F-8672-FF590A9E66A5}" sibTransId="{1AD38F47-282B-4D12-8845-7099316A24C8}"/>
    <dgm:cxn modelId="{DF0C6153-F108-4F35-A4F8-52796A973591}" type="presOf" srcId="{6679AD69-1C9C-422A-84D8-5022634DF9F5}" destId="{4CCECFC2-49AB-4ED0-B26F-AD7B443FD873}" srcOrd="0" destOrd="0" presId="urn:microsoft.com/office/officeart/2005/8/layout/cycle8"/>
    <dgm:cxn modelId="{538CFB84-3B3F-4BAA-B89C-5A4E5ADC89A5}" srcId="{9E4A0879-883E-4CEC-8B01-5D7EDD6237E4}" destId="{FA3B241B-4051-426B-A01B-C6C771962D03}" srcOrd="3" destOrd="0" parTransId="{07E6F9B4-F91E-4FBA-9905-4AF144D560B1}" sibTransId="{A0B5F048-54E4-4626-BB97-3497B2E36678}"/>
    <dgm:cxn modelId="{3A2D1E8A-3135-435D-8E3B-1C38B2B48C8D}" type="presOf" srcId="{99AB14E3-8455-41D1-B9E9-B0E91FA3E2CE}" destId="{0AEABCF7-9868-42F0-82E5-20BBAFBB8227}" srcOrd="0" destOrd="0" presId="urn:microsoft.com/office/officeart/2005/8/layout/cycle8"/>
    <dgm:cxn modelId="{2EA3318F-62DC-4A41-8782-1CCC04D88DB5}" type="presOf" srcId="{6679AD69-1C9C-422A-84D8-5022634DF9F5}" destId="{A7980229-B7C2-47D4-BCC4-9FF44A3513C9}" srcOrd="1" destOrd="0" presId="urn:microsoft.com/office/officeart/2005/8/layout/cycle8"/>
    <dgm:cxn modelId="{4B91EE96-42FF-4126-AD31-96947BEC87DA}" type="presOf" srcId="{FD393367-2EB7-4124-8382-8DEE4413B5C6}" destId="{066CBA79-0844-42D1-BE2C-E812B14832E5}" srcOrd="0" destOrd="0" presId="urn:microsoft.com/office/officeart/2005/8/layout/cycle8"/>
    <dgm:cxn modelId="{8FB899AF-6844-4FA3-BE82-F177A24C9082}" srcId="{9E4A0879-883E-4CEC-8B01-5D7EDD6237E4}" destId="{99AB14E3-8455-41D1-B9E9-B0E91FA3E2CE}" srcOrd="2" destOrd="0" parTransId="{F98782A3-9B48-4E08-9A0A-873AF11206D3}" sibTransId="{446FF8BD-D32E-4A1B-BBDB-EE9679630D18}"/>
    <dgm:cxn modelId="{BE2FCAB8-3B4E-4B21-AC91-F1C083DE188D}" type="presOf" srcId="{FA3B241B-4051-426B-A01B-C6C771962D03}" destId="{B38B1A17-4A87-4627-8C9B-915DB12E29C7}" srcOrd="1" destOrd="0" presId="urn:microsoft.com/office/officeart/2005/8/layout/cycle8"/>
    <dgm:cxn modelId="{D2456BC5-37AA-4073-BD20-ACC3CBEA47B6}" type="presOf" srcId="{0D1CB9BF-D870-47F9-9F0F-ACC888BC1C04}" destId="{A10826AE-C45C-40C8-8457-F8632B59B5AD}" srcOrd="1" destOrd="0" presId="urn:microsoft.com/office/officeart/2005/8/layout/cycle8"/>
    <dgm:cxn modelId="{B79B02D1-2ABA-4FAC-9AA9-98B8EAEFF4F3}" srcId="{9E4A0879-883E-4CEC-8B01-5D7EDD6237E4}" destId="{0D1CB9BF-D870-47F9-9F0F-ACC888BC1C04}" srcOrd="0" destOrd="0" parTransId="{3C178F62-53F5-481C-A760-1E1EBEC448B6}" sibTransId="{663DEFCD-CE52-40AE-A2CB-B35DF442A21E}"/>
    <dgm:cxn modelId="{0B277DD2-9A17-4E00-8FAF-B45017EDCB0E}" type="presOf" srcId="{0D1CB9BF-D870-47F9-9F0F-ACC888BC1C04}" destId="{A52E3D8F-4E54-4822-BC95-99E1572BDE5B}" srcOrd="0" destOrd="0" presId="urn:microsoft.com/office/officeart/2005/8/layout/cycle8"/>
    <dgm:cxn modelId="{2D0021E4-EDA6-4D8E-83A1-BE79312AE6B2}" type="presOf" srcId="{9E4A0879-883E-4CEC-8B01-5D7EDD6237E4}" destId="{5EF5E0EC-224B-431A-B83E-B45EC5131308}" srcOrd="0" destOrd="0" presId="urn:microsoft.com/office/officeart/2005/8/layout/cycle8"/>
    <dgm:cxn modelId="{4CF9F607-2FD0-45EE-8227-AA9BF415B825}" type="presParOf" srcId="{5EF5E0EC-224B-431A-B83E-B45EC5131308}" destId="{A52E3D8F-4E54-4822-BC95-99E1572BDE5B}" srcOrd="0" destOrd="0" presId="urn:microsoft.com/office/officeart/2005/8/layout/cycle8"/>
    <dgm:cxn modelId="{42A87146-FE98-497A-B7A4-D6C98FA433B7}" type="presParOf" srcId="{5EF5E0EC-224B-431A-B83E-B45EC5131308}" destId="{ACA6B07B-D23A-45EA-8CF0-EAB89C3B13AA}" srcOrd="1" destOrd="0" presId="urn:microsoft.com/office/officeart/2005/8/layout/cycle8"/>
    <dgm:cxn modelId="{E397016D-1168-49A8-A44E-0529CB5BC02D}" type="presParOf" srcId="{5EF5E0EC-224B-431A-B83E-B45EC5131308}" destId="{0C998EE4-E611-49F5-B023-57805C9906B1}" srcOrd="2" destOrd="0" presId="urn:microsoft.com/office/officeart/2005/8/layout/cycle8"/>
    <dgm:cxn modelId="{382B0D23-391A-44FB-8A3C-3AD979B7E04A}" type="presParOf" srcId="{5EF5E0EC-224B-431A-B83E-B45EC5131308}" destId="{A10826AE-C45C-40C8-8457-F8632B59B5AD}" srcOrd="3" destOrd="0" presId="urn:microsoft.com/office/officeart/2005/8/layout/cycle8"/>
    <dgm:cxn modelId="{0200AB8B-87D5-4F07-95B6-4C0BF8B6B50B}" type="presParOf" srcId="{5EF5E0EC-224B-431A-B83E-B45EC5131308}" destId="{066CBA79-0844-42D1-BE2C-E812B14832E5}" srcOrd="4" destOrd="0" presId="urn:microsoft.com/office/officeart/2005/8/layout/cycle8"/>
    <dgm:cxn modelId="{D8550FD6-5C92-4931-BEB3-DEB277CAEC18}" type="presParOf" srcId="{5EF5E0EC-224B-431A-B83E-B45EC5131308}" destId="{FE34A7D0-D654-42FD-81C0-E3878C23618E}" srcOrd="5" destOrd="0" presId="urn:microsoft.com/office/officeart/2005/8/layout/cycle8"/>
    <dgm:cxn modelId="{3E0E7229-5C9F-42ED-B834-FCC80FD0E1F5}" type="presParOf" srcId="{5EF5E0EC-224B-431A-B83E-B45EC5131308}" destId="{3E4326C6-3F81-4DD3-A086-C39E922DF0F0}" srcOrd="6" destOrd="0" presId="urn:microsoft.com/office/officeart/2005/8/layout/cycle8"/>
    <dgm:cxn modelId="{41B0E7EB-19A4-4DF1-9503-60304CC2D017}" type="presParOf" srcId="{5EF5E0EC-224B-431A-B83E-B45EC5131308}" destId="{F1EB5C04-1CEA-42B1-9413-5574D00DE2D6}" srcOrd="7" destOrd="0" presId="urn:microsoft.com/office/officeart/2005/8/layout/cycle8"/>
    <dgm:cxn modelId="{446ABCBB-2F17-420D-867D-A2C6A56B0372}" type="presParOf" srcId="{5EF5E0EC-224B-431A-B83E-B45EC5131308}" destId="{0AEABCF7-9868-42F0-82E5-20BBAFBB8227}" srcOrd="8" destOrd="0" presId="urn:microsoft.com/office/officeart/2005/8/layout/cycle8"/>
    <dgm:cxn modelId="{F1F2FAEA-A968-439D-8A63-2374F95E65E9}" type="presParOf" srcId="{5EF5E0EC-224B-431A-B83E-B45EC5131308}" destId="{52D775BF-5412-4746-A63D-F94CB60D6D80}" srcOrd="9" destOrd="0" presId="urn:microsoft.com/office/officeart/2005/8/layout/cycle8"/>
    <dgm:cxn modelId="{D773000E-4EBD-485A-9CC4-5D0D6C4C700F}" type="presParOf" srcId="{5EF5E0EC-224B-431A-B83E-B45EC5131308}" destId="{FAF9F863-2220-4ACB-9216-A89A56265FE2}" srcOrd="10" destOrd="0" presId="urn:microsoft.com/office/officeart/2005/8/layout/cycle8"/>
    <dgm:cxn modelId="{26CD96E4-3B1E-4CD9-A4BB-83F28D203F70}" type="presParOf" srcId="{5EF5E0EC-224B-431A-B83E-B45EC5131308}" destId="{8C61A40F-3633-4F71-BB47-4DCFE66DC44A}" srcOrd="11" destOrd="0" presId="urn:microsoft.com/office/officeart/2005/8/layout/cycle8"/>
    <dgm:cxn modelId="{4F27BDFC-B64C-4135-827A-ADD27FBC0C74}" type="presParOf" srcId="{5EF5E0EC-224B-431A-B83E-B45EC5131308}" destId="{BEF2E250-6208-4FB3-B9AF-78EB060A97D9}" srcOrd="12" destOrd="0" presId="urn:microsoft.com/office/officeart/2005/8/layout/cycle8"/>
    <dgm:cxn modelId="{FB868CD3-25FB-4D17-B15B-C8D6912ABA8C}" type="presParOf" srcId="{5EF5E0EC-224B-431A-B83E-B45EC5131308}" destId="{D5EE6E67-08A0-4E6C-8226-DD76B2815C0F}" srcOrd="13" destOrd="0" presId="urn:microsoft.com/office/officeart/2005/8/layout/cycle8"/>
    <dgm:cxn modelId="{FCF1722E-6E9A-4680-8EA5-56F4C3AA28C8}" type="presParOf" srcId="{5EF5E0EC-224B-431A-B83E-B45EC5131308}" destId="{E965DD59-7549-4563-B97D-79B138278AE2}" srcOrd="14" destOrd="0" presId="urn:microsoft.com/office/officeart/2005/8/layout/cycle8"/>
    <dgm:cxn modelId="{E66DD420-FA7A-470F-AA71-6E1181524D7F}" type="presParOf" srcId="{5EF5E0EC-224B-431A-B83E-B45EC5131308}" destId="{B38B1A17-4A87-4627-8C9B-915DB12E29C7}" srcOrd="15" destOrd="0" presId="urn:microsoft.com/office/officeart/2005/8/layout/cycle8"/>
    <dgm:cxn modelId="{B19B6A1F-D1BC-48D5-BD5D-368099525719}" type="presParOf" srcId="{5EF5E0EC-224B-431A-B83E-B45EC5131308}" destId="{4CCECFC2-49AB-4ED0-B26F-AD7B443FD873}" srcOrd="16" destOrd="0" presId="urn:microsoft.com/office/officeart/2005/8/layout/cycle8"/>
    <dgm:cxn modelId="{4C40CB29-66E3-41FC-AD1F-FC78CF89B092}" type="presParOf" srcId="{5EF5E0EC-224B-431A-B83E-B45EC5131308}" destId="{216D3700-949E-4B62-9840-7CD56BD76C36}" srcOrd="17" destOrd="0" presId="urn:microsoft.com/office/officeart/2005/8/layout/cycle8"/>
    <dgm:cxn modelId="{1D4102ED-119E-4A54-8F9F-585909572A0F}" type="presParOf" srcId="{5EF5E0EC-224B-431A-B83E-B45EC5131308}" destId="{1CA5C3F7-0C77-4E8E-8037-F92173F343A1}" srcOrd="18" destOrd="0" presId="urn:microsoft.com/office/officeart/2005/8/layout/cycle8"/>
    <dgm:cxn modelId="{BE17B828-E2C1-4CA0-806C-C41327D185A7}" type="presParOf" srcId="{5EF5E0EC-224B-431A-B83E-B45EC5131308}" destId="{A7980229-B7C2-47D4-BCC4-9FF44A3513C9}" srcOrd="19" destOrd="0" presId="urn:microsoft.com/office/officeart/2005/8/layout/cycle8"/>
    <dgm:cxn modelId="{447897BD-4619-4FE1-953E-68C80399D622}" type="presParOf" srcId="{5EF5E0EC-224B-431A-B83E-B45EC5131308}" destId="{AAFD2C3B-6023-4727-9009-6BF99FBAA8E7}" srcOrd="20" destOrd="0" presId="urn:microsoft.com/office/officeart/2005/8/layout/cycle8"/>
    <dgm:cxn modelId="{66C11A84-A1B4-495C-8875-07199F59CFD1}" type="presParOf" srcId="{5EF5E0EC-224B-431A-B83E-B45EC5131308}" destId="{C57789DC-ED11-49CB-8FF8-3E1BC1FAC03C}" srcOrd="21" destOrd="0" presId="urn:microsoft.com/office/officeart/2005/8/layout/cycle8"/>
    <dgm:cxn modelId="{F60DC7EC-F059-4B85-A43D-D1FC2738E5BB}" type="presParOf" srcId="{5EF5E0EC-224B-431A-B83E-B45EC5131308}" destId="{48B3ADFD-057A-4C55-9E6C-8DD597C6FD0A}" srcOrd="22" destOrd="0" presId="urn:microsoft.com/office/officeart/2005/8/layout/cycle8"/>
    <dgm:cxn modelId="{B0D49F1E-AD7F-45E2-8E25-239FD993A747}" type="presParOf" srcId="{5EF5E0EC-224B-431A-B83E-B45EC5131308}" destId="{BE5B0FF7-156A-4046-A918-F353D66FBDCF}" srcOrd="23" destOrd="0" presId="urn:microsoft.com/office/officeart/2005/8/layout/cycle8"/>
    <dgm:cxn modelId="{F84D7ECB-2678-4C47-A482-74E51A3DE0AB}" type="presParOf" srcId="{5EF5E0EC-224B-431A-B83E-B45EC5131308}" destId="{3F1CDAF8-5DB1-4AE6-B48E-A9061AD82D18}"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3FC47F-470D-456A-8F46-03140C44D809}"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s-CO"/>
        </a:p>
      </dgm:t>
    </dgm:pt>
    <dgm:pt modelId="{C5975784-91A0-412E-95EE-D9BBCA615246}">
      <dgm:prSet phldrT="[Texto]"/>
      <dgm:spPr>
        <a:solidFill>
          <a:srgbClr val="10867D"/>
        </a:solidFill>
      </dgm:spPr>
      <dgm:t>
        <a:bodyPr/>
        <a:lstStyle/>
        <a:p>
          <a:r>
            <a:rPr lang="es-CO" dirty="0">
              <a:latin typeface="Futura"/>
              <a:cs typeface="Futura"/>
            </a:rPr>
            <a:t>1</a:t>
          </a:r>
        </a:p>
      </dgm:t>
    </dgm:pt>
    <dgm:pt modelId="{957ABC40-0088-4C11-A2B6-B3E5849A1561}" type="parTrans" cxnId="{6E3F75DD-70EC-4D25-8243-622F7F50DA05}">
      <dgm:prSet/>
      <dgm:spPr/>
      <dgm:t>
        <a:bodyPr/>
        <a:lstStyle/>
        <a:p>
          <a:endParaRPr lang="es-CO"/>
        </a:p>
      </dgm:t>
    </dgm:pt>
    <dgm:pt modelId="{DF5CB551-F02B-42BA-B384-40B186532718}" type="sibTrans" cxnId="{6E3F75DD-70EC-4D25-8243-622F7F50DA05}">
      <dgm:prSet/>
      <dgm:spPr/>
      <dgm:t>
        <a:bodyPr/>
        <a:lstStyle/>
        <a:p>
          <a:endParaRPr lang="es-CO"/>
        </a:p>
      </dgm:t>
    </dgm:pt>
    <dgm:pt modelId="{C5706210-18A1-4C45-9EB8-4B4A3E7FF42D}">
      <dgm:prSet phldrT="[Texto]" custT="1"/>
      <dgm:spPr>
        <a:solidFill>
          <a:srgbClr val="10867D">
            <a:alpha val="10000"/>
          </a:srgbClr>
        </a:solidFill>
        <a:ln>
          <a:noFill/>
        </a:ln>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CO" sz="1600" b="1" kern="1200" dirty="0">
              <a:solidFill>
                <a:schemeClr val="bg2">
                  <a:lumMod val="25000"/>
                </a:schemeClr>
              </a:solidFill>
              <a:latin typeface="Futura Std Book"/>
              <a:ea typeface="+mn-ea"/>
              <a:cs typeface="Futura Std Book"/>
            </a:rPr>
            <a:t> Entorno de Control (EC): </a:t>
          </a:r>
          <a:r>
            <a:rPr lang="es-ES" sz="1500" kern="1200" dirty="0">
              <a:solidFill>
                <a:schemeClr val="bg2">
                  <a:lumMod val="25000"/>
                </a:schemeClr>
              </a:solidFill>
              <a:latin typeface="Futura Std Book"/>
              <a:ea typeface="+mn-ea"/>
              <a:cs typeface="Futura Std Book"/>
            </a:rPr>
            <a:t>Analiza los aspectos básicos que facilitarán la implantación del modelo de control, como son: el compromiso de la Alta Dirección, los lineamientos éticos, las políticas para Desarrollo del Talento Humano y aquellos lineamientos básicos para el Direccionamiento Estratégico de la entidad (misión, visión y objetivos institucionales).</a:t>
          </a:r>
          <a:endParaRPr lang="es-CO" sz="1500" kern="1200" dirty="0">
            <a:solidFill>
              <a:schemeClr val="bg2">
                <a:lumMod val="25000"/>
              </a:schemeClr>
            </a:solidFill>
            <a:latin typeface="Futura Std Book"/>
            <a:ea typeface="+mn-ea"/>
            <a:cs typeface="Futura Std Book"/>
          </a:endParaRPr>
        </a:p>
      </dgm:t>
    </dgm:pt>
    <dgm:pt modelId="{B75726C7-6B69-463F-A65A-853385C275E4}" type="parTrans" cxnId="{E4C9D35C-B8B3-4B67-84D6-0C80100252AE}">
      <dgm:prSet/>
      <dgm:spPr/>
      <dgm:t>
        <a:bodyPr/>
        <a:lstStyle/>
        <a:p>
          <a:endParaRPr lang="es-CO"/>
        </a:p>
      </dgm:t>
    </dgm:pt>
    <dgm:pt modelId="{12970A49-B043-402A-A65A-1A4B252C12FB}" type="sibTrans" cxnId="{E4C9D35C-B8B3-4B67-84D6-0C80100252AE}">
      <dgm:prSet/>
      <dgm:spPr/>
      <dgm:t>
        <a:bodyPr/>
        <a:lstStyle/>
        <a:p>
          <a:endParaRPr lang="es-CO"/>
        </a:p>
      </dgm:t>
    </dgm:pt>
    <dgm:pt modelId="{907BF1D3-261B-4DF2-B835-E43182636D08}">
      <dgm:prSet/>
      <dgm:spPr>
        <a:solidFill>
          <a:srgbClr val="DBAE11"/>
        </a:solidFill>
      </dgm:spPr>
      <dgm:t>
        <a:bodyPr/>
        <a:lstStyle/>
        <a:p>
          <a:pPr>
            <a:tabLst/>
          </a:pPr>
          <a:r>
            <a:rPr lang="es-CO" dirty="0">
              <a:latin typeface="Futura"/>
              <a:cs typeface="Futura"/>
            </a:rPr>
            <a:t>3</a:t>
          </a:r>
        </a:p>
      </dgm:t>
    </dgm:pt>
    <dgm:pt modelId="{674E4DED-CE07-4AE5-A977-1D6E6307F312}" type="sibTrans" cxnId="{23D696E9-3EAB-47B3-8F2B-3B29A41ACA13}">
      <dgm:prSet/>
      <dgm:spPr/>
      <dgm:t>
        <a:bodyPr/>
        <a:lstStyle/>
        <a:p>
          <a:endParaRPr lang="es-CO"/>
        </a:p>
      </dgm:t>
    </dgm:pt>
    <dgm:pt modelId="{A7B1CCA1-04FC-41FC-B40D-DE73B5722ADC}" type="parTrans" cxnId="{23D696E9-3EAB-47B3-8F2B-3B29A41ACA13}">
      <dgm:prSet/>
      <dgm:spPr/>
      <dgm:t>
        <a:bodyPr/>
        <a:lstStyle/>
        <a:p>
          <a:endParaRPr lang="es-CO"/>
        </a:p>
      </dgm:t>
    </dgm:pt>
    <dgm:pt modelId="{DD1DC5B7-4FF1-4924-A4AA-B3A021A75B7D}">
      <dgm:prSet custT="1"/>
      <dgm:spPr>
        <a:solidFill>
          <a:srgbClr val="DBAE11">
            <a:alpha val="10000"/>
          </a:srgbClr>
        </a:solidFill>
        <a:ln>
          <a:noFill/>
        </a:ln>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CO" sz="1600" b="1" kern="1200" dirty="0">
              <a:solidFill>
                <a:schemeClr val="bg2">
                  <a:lumMod val="25000"/>
                </a:schemeClr>
              </a:solidFill>
              <a:latin typeface="Futura Std Book"/>
              <a:ea typeface="+mn-ea"/>
              <a:cs typeface="Futura Std Book"/>
            </a:rPr>
            <a:t>Direccionamiento Estratégico (DE):</a:t>
          </a:r>
          <a:r>
            <a:rPr lang="es-CO" sz="1600" kern="1200" dirty="0">
              <a:solidFill>
                <a:schemeClr val="bg2">
                  <a:lumMod val="25000"/>
                </a:schemeClr>
              </a:solidFill>
              <a:latin typeface="Futura Std Book"/>
              <a:ea typeface="+mn-ea"/>
              <a:cs typeface="Futura Std Book"/>
            </a:rPr>
            <a:t> </a:t>
          </a:r>
          <a:r>
            <a:rPr lang="es-ES" sz="1400" kern="1200" dirty="0">
              <a:solidFill>
                <a:schemeClr val="bg2">
                  <a:lumMod val="25000"/>
                </a:schemeClr>
              </a:solidFill>
              <a:latin typeface="Futura Std Book"/>
              <a:ea typeface="+mn-ea"/>
              <a:cs typeface="Futura Std Book"/>
            </a:rPr>
            <a:t>Analiza el modelo de operación por procesos en toda su complejidad (análisis de necesidades de usuarios, procedimientos, indicadores, acciones correctivas y preventivas), como base fundamental para el desarrollo de los planes, programas y proyectos de la entidad.</a:t>
          </a:r>
          <a:endParaRPr lang="es-CO" sz="1400" kern="1200" dirty="0">
            <a:solidFill>
              <a:schemeClr val="bg2">
                <a:lumMod val="25000"/>
              </a:schemeClr>
            </a:solidFill>
            <a:latin typeface="Futura Std Book"/>
            <a:ea typeface="+mn-ea"/>
            <a:cs typeface="Futura Std Book"/>
          </a:endParaRPr>
        </a:p>
      </dgm:t>
    </dgm:pt>
    <dgm:pt modelId="{974D480B-ABF6-4FFA-800D-FAD775FC66E0}" type="sibTrans" cxnId="{ECABB2DF-3C65-4930-AEF8-C34AB3C99B01}">
      <dgm:prSet/>
      <dgm:spPr/>
      <dgm:t>
        <a:bodyPr/>
        <a:lstStyle/>
        <a:p>
          <a:endParaRPr lang="es-CO"/>
        </a:p>
      </dgm:t>
    </dgm:pt>
    <dgm:pt modelId="{1EE00138-6AB8-4F2A-A919-0C3E557E089D}" type="parTrans" cxnId="{ECABB2DF-3C65-4930-AEF8-C34AB3C99B01}">
      <dgm:prSet/>
      <dgm:spPr/>
      <dgm:t>
        <a:bodyPr/>
        <a:lstStyle/>
        <a:p>
          <a:endParaRPr lang="es-CO"/>
        </a:p>
      </dgm:t>
    </dgm:pt>
    <dgm:pt modelId="{839E7E67-CCF6-4DC0-BD07-60A6BAA8E1BD}">
      <dgm:prSet phldrT="[Texto]"/>
      <dgm:spPr/>
      <dgm:t>
        <a:bodyPr/>
        <a:lstStyle/>
        <a:p>
          <a:r>
            <a:rPr lang="es-CO" dirty="0">
              <a:latin typeface="Futura"/>
              <a:cs typeface="Futura"/>
            </a:rPr>
            <a:t>2</a:t>
          </a:r>
        </a:p>
      </dgm:t>
    </dgm:pt>
    <dgm:pt modelId="{946F5CE8-4CDA-4C86-B67E-7BAFD5E03934}" type="sibTrans" cxnId="{521A6036-4233-4C2E-A11D-8675D4D857BC}">
      <dgm:prSet/>
      <dgm:spPr/>
      <dgm:t>
        <a:bodyPr/>
        <a:lstStyle/>
        <a:p>
          <a:endParaRPr lang="es-CO"/>
        </a:p>
      </dgm:t>
    </dgm:pt>
    <dgm:pt modelId="{CC416A53-8D03-412F-943E-D368852FDD91}" type="parTrans" cxnId="{521A6036-4233-4C2E-A11D-8675D4D857BC}">
      <dgm:prSet/>
      <dgm:spPr/>
      <dgm:t>
        <a:bodyPr/>
        <a:lstStyle/>
        <a:p>
          <a:endParaRPr lang="es-CO"/>
        </a:p>
      </dgm:t>
    </dgm:pt>
    <dgm:pt modelId="{85BDE0C3-C281-4E47-934C-3E4142A8DDCA}">
      <dgm:prSet phldrT="[Texto]" custT="1"/>
      <dgm:spPr>
        <a:ln>
          <a:noFill/>
        </a:ln>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CO" sz="1600" b="1" kern="1200" dirty="0">
              <a:solidFill>
                <a:schemeClr val="bg2">
                  <a:lumMod val="25000"/>
                </a:schemeClr>
              </a:solidFill>
              <a:latin typeface="Futura Std Book"/>
              <a:ea typeface="+mn-ea"/>
              <a:cs typeface="Futura Std Book"/>
            </a:rPr>
            <a:t> Información y Comunicación (IC): </a:t>
          </a:r>
          <a:r>
            <a:rPr lang="es-ES" sz="1400" kern="1200" dirty="0">
              <a:solidFill>
                <a:schemeClr val="bg2">
                  <a:lumMod val="25000"/>
                </a:schemeClr>
              </a:solidFill>
              <a:latin typeface="Futura Std Book"/>
              <a:ea typeface="+mn-ea"/>
              <a:cs typeface="Futura Std Book"/>
            </a:rPr>
            <a:t>Analiza los aspectos requeridos para el manejo de la información tanto interna como externa, entre ellos la identificación básica de usuarios (internos y externos), fuentes de información, los mecanismos y sistemas de información  que permiten su gestión.  Así mismo se verifican los lineamientos relacionados con la política  de transparencia y Rendición de cuentas.</a:t>
          </a:r>
          <a:endParaRPr lang="es-CO" sz="1400" kern="1200" dirty="0">
            <a:solidFill>
              <a:schemeClr val="bg2">
                <a:lumMod val="25000"/>
              </a:schemeClr>
            </a:solidFill>
            <a:latin typeface="Futura Std Book"/>
            <a:ea typeface="+mn-ea"/>
            <a:cs typeface="Futura Std Book"/>
          </a:endParaRPr>
        </a:p>
      </dgm:t>
    </dgm:pt>
    <dgm:pt modelId="{506CAB9D-C312-4657-AB77-C0AA83924C14}" type="sibTrans" cxnId="{3C97F662-8304-4EF1-9B52-98DD93C60B7A}">
      <dgm:prSet/>
      <dgm:spPr/>
      <dgm:t>
        <a:bodyPr/>
        <a:lstStyle/>
        <a:p>
          <a:endParaRPr lang="es-CO"/>
        </a:p>
      </dgm:t>
    </dgm:pt>
    <dgm:pt modelId="{5843385D-FB06-43F1-AFC4-7336F3617DF0}" type="parTrans" cxnId="{3C97F662-8304-4EF1-9B52-98DD93C60B7A}">
      <dgm:prSet/>
      <dgm:spPr/>
      <dgm:t>
        <a:bodyPr/>
        <a:lstStyle/>
        <a:p>
          <a:endParaRPr lang="es-CO"/>
        </a:p>
      </dgm:t>
    </dgm:pt>
    <dgm:pt modelId="{292ACE4B-3C5E-47A2-9DC9-F6FA88C19B1B}">
      <dgm:prSet/>
      <dgm:spPr>
        <a:solidFill>
          <a:srgbClr val="10867D"/>
        </a:solidFill>
      </dgm:spPr>
      <dgm:t>
        <a:bodyPr/>
        <a:lstStyle/>
        <a:p>
          <a:r>
            <a:rPr lang="es-CO" dirty="0">
              <a:latin typeface="Futura"/>
              <a:cs typeface="Futura"/>
            </a:rPr>
            <a:t>4</a:t>
          </a:r>
        </a:p>
      </dgm:t>
    </dgm:pt>
    <dgm:pt modelId="{A90E27AD-5574-47DB-8811-CEB78B8450D9}" type="parTrans" cxnId="{17461439-758D-44F6-A23E-A56D8EE8BEE8}">
      <dgm:prSet/>
      <dgm:spPr/>
      <dgm:t>
        <a:bodyPr/>
        <a:lstStyle/>
        <a:p>
          <a:endParaRPr lang="es-CO"/>
        </a:p>
      </dgm:t>
    </dgm:pt>
    <dgm:pt modelId="{6576E1C3-03B6-4B64-873A-07FD60C59889}" type="sibTrans" cxnId="{17461439-758D-44F6-A23E-A56D8EE8BEE8}">
      <dgm:prSet/>
      <dgm:spPr/>
      <dgm:t>
        <a:bodyPr/>
        <a:lstStyle/>
        <a:p>
          <a:endParaRPr lang="es-CO"/>
        </a:p>
      </dgm:t>
    </dgm:pt>
    <dgm:pt modelId="{6F6631A4-F00A-4354-9E39-F8C427A3E054}">
      <dgm:prSet custT="1"/>
      <dgm:spPr>
        <a:solidFill>
          <a:srgbClr val="10867D">
            <a:alpha val="10000"/>
          </a:srgbClr>
        </a:solidFill>
        <a:ln>
          <a:noFill/>
        </a:ln>
      </dgm:spPr>
      <dgm:t>
        <a:bodyPr/>
        <a:lstStyle/>
        <a:p>
          <a:pPr algn="just"/>
          <a:r>
            <a:rPr lang="es-CO" sz="1600" b="1" kern="1200" dirty="0">
              <a:solidFill>
                <a:schemeClr val="bg2">
                  <a:lumMod val="25000"/>
                </a:schemeClr>
              </a:solidFill>
              <a:latin typeface="Futura Std Book"/>
              <a:ea typeface="+mn-ea"/>
              <a:cs typeface="Futura Std Book"/>
            </a:rPr>
            <a:t>Administración del Riesgo (AR): </a:t>
          </a:r>
          <a:r>
            <a:rPr lang="es-ES" sz="1400" kern="1200" dirty="0">
              <a:solidFill>
                <a:schemeClr val="bg2">
                  <a:lumMod val="25000"/>
                </a:schemeClr>
              </a:solidFill>
              <a:latin typeface="Futura Std Book"/>
              <a:ea typeface="+mn-ea"/>
              <a:cs typeface="Futura Std Book"/>
            </a:rPr>
            <a:t>Analiza cada uno de los elementos que desarrollan y facilitan la gestión del riesgo en todos los niveles de la entidad.</a:t>
          </a:r>
          <a:endParaRPr lang="es-CO" sz="1400" kern="1200" dirty="0">
            <a:solidFill>
              <a:schemeClr val="bg2">
                <a:lumMod val="25000"/>
              </a:schemeClr>
            </a:solidFill>
            <a:latin typeface="Futura Std Book"/>
            <a:ea typeface="+mn-ea"/>
            <a:cs typeface="Futura Std Book"/>
          </a:endParaRPr>
        </a:p>
      </dgm:t>
    </dgm:pt>
    <dgm:pt modelId="{2BA3B149-3C29-4536-8D87-347FB5C351A3}" type="parTrans" cxnId="{E6C82FD1-4928-428F-98DA-8C4B9CB4D511}">
      <dgm:prSet/>
      <dgm:spPr/>
      <dgm:t>
        <a:bodyPr/>
        <a:lstStyle/>
        <a:p>
          <a:endParaRPr lang="es-CO"/>
        </a:p>
      </dgm:t>
    </dgm:pt>
    <dgm:pt modelId="{03E1873D-ADE6-4A5A-8DAF-27C60F525EF8}" type="sibTrans" cxnId="{E6C82FD1-4928-428F-98DA-8C4B9CB4D511}">
      <dgm:prSet/>
      <dgm:spPr/>
      <dgm:t>
        <a:bodyPr/>
        <a:lstStyle/>
        <a:p>
          <a:endParaRPr lang="es-CO"/>
        </a:p>
      </dgm:t>
    </dgm:pt>
    <dgm:pt modelId="{0742C9E8-FDFE-457A-A666-F196C664650A}">
      <dgm:prSet phldrT="[Texto]"/>
      <dgm:spPr/>
      <dgm:t>
        <a:bodyPr/>
        <a:lstStyle/>
        <a:p>
          <a:r>
            <a:rPr lang="es-CO" dirty="0">
              <a:latin typeface="Futura"/>
              <a:cs typeface="Futura"/>
            </a:rPr>
            <a:t>5</a:t>
          </a:r>
        </a:p>
      </dgm:t>
    </dgm:pt>
    <dgm:pt modelId="{B0435F44-82C5-47ED-94F2-F87BAE5734FA}" type="parTrans" cxnId="{80F0887F-BA91-4D5B-B928-79F530DF7B04}">
      <dgm:prSet/>
      <dgm:spPr/>
      <dgm:t>
        <a:bodyPr/>
        <a:lstStyle/>
        <a:p>
          <a:endParaRPr lang="es-CO"/>
        </a:p>
      </dgm:t>
    </dgm:pt>
    <dgm:pt modelId="{F62915F1-432B-4AFA-8D5D-07C9D5788FD3}" type="sibTrans" cxnId="{80F0887F-BA91-4D5B-B928-79F530DF7B04}">
      <dgm:prSet/>
      <dgm:spPr/>
      <dgm:t>
        <a:bodyPr/>
        <a:lstStyle/>
        <a:p>
          <a:endParaRPr lang="es-CO"/>
        </a:p>
      </dgm:t>
    </dgm:pt>
    <dgm:pt modelId="{FEB66EE0-8A05-4A4D-AFB0-CE9F08A8742C}">
      <dgm:prSet phldrT="[Texto]" custT="1"/>
      <dgm:spPr/>
      <dgm:t>
        <a:bodyPr/>
        <a:lstStyle/>
        <a:p>
          <a:pPr algn="just"/>
          <a:r>
            <a:rPr lang="es-CO" sz="1600" b="1" kern="1200" dirty="0">
              <a:solidFill>
                <a:schemeClr val="bg2">
                  <a:lumMod val="25000"/>
                </a:schemeClr>
              </a:solidFill>
              <a:latin typeface="Futura Std Book"/>
              <a:ea typeface="+mn-ea"/>
              <a:cs typeface="Futura Std Book"/>
            </a:rPr>
            <a:t>Seguimiento (SG): </a:t>
          </a:r>
          <a:r>
            <a:rPr lang="es-ES" sz="1400" kern="1200" dirty="0">
              <a:solidFill>
                <a:schemeClr val="bg2">
                  <a:lumMod val="25000"/>
                </a:schemeClr>
              </a:solidFill>
              <a:latin typeface="Futura Std Book"/>
              <a:ea typeface="+mn-ea"/>
              <a:cs typeface="Futura Std Book"/>
            </a:rPr>
            <a:t>Analiza los procesos de evaluación y seguimiento implementados por la entidad. Incluye el seguimiento realizado por parte de los líderes de los procesos, la evaluación independiente realizado por parte de la Oficina de Control Interno y los procesos auditores llevados a cabo por parte de los organismos de control. Se evalúa la implementación y efectividad de los planes de mejoramiento (institucional, por procesos e individual).</a:t>
          </a:r>
          <a:endParaRPr lang="es-CO" sz="1400" kern="1200" dirty="0">
            <a:solidFill>
              <a:schemeClr val="bg2">
                <a:lumMod val="25000"/>
              </a:schemeClr>
            </a:solidFill>
            <a:latin typeface="Futura Std Book"/>
            <a:ea typeface="+mn-ea"/>
            <a:cs typeface="Futura Std Book"/>
          </a:endParaRPr>
        </a:p>
      </dgm:t>
    </dgm:pt>
    <dgm:pt modelId="{0011A67E-F484-45E1-AE41-381E2CF17020}" type="parTrans" cxnId="{4FD99861-BED5-436B-9AF3-0B43435BC91E}">
      <dgm:prSet/>
      <dgm:spPr/>
      <dgm:t>
        <a:bodyPr/>
        <a:lstStyle/>
        <a:p>
          <a:endParaRPr lang="es-CO"/>
        </a:p>
      </dgm:t>
    </dgm:pt>
    <dgm:pt modelId="{E606A800-FC22-433E-B6E2-C69D6F765934}" type="sibTrans" cxnId="{4FD99861-BED5-436B-9AF3-0B43435BC91E}">
      <dgm:prSet/>
      <dgm:spPr/>
      <dgm:t>
        <a:bodyPr/>
        <a:lstStyle/>
        <a:p>
          <a:endParaRPr lang="es-CO"/>
        </a:p>
      </dgm:t>
    </dgm:pt>
    <dgm:pt modelId="{12B8B5DC-4164-45EA-A5C4-F17DECB9E019}" type="pres">
      <dgm:prSet presAssocID="{853FC47F-470D-456A-8F46-03140C44D809}" presName="Name0" presStyleCnt="0">
        <dgm:presLayoutVars>
          <dgm:dir/>
          <dgm:animLvl val="lvl"/>
          <dgm:resizeHandles val="exact"/>
        </dgm:presLayoutVars>
      </dgm:prSet>
      <dgm:spPr/>
    </dgm:pt>
    <dgm:pt modelId="{D37D0E5C-CDFC-41BF-BE2B-AA835EAAA1D6}" type="pres">
      <dgm:prSet presAssocID="{C5975784-91A0-412E-95EE-D9BBCA615246}" presName="linNode" presStyleCnt="0"/>
      <dgm:spPr/>
    </dgm:pt>
    <dgm:pt modelId="{419D2E9D-4428-422D-9EE2-9D0142EB0478}" type="pres">
      <dgm:prSet presAssocID="{C5975784-91A0-412E-95EE-D9BBCA615246}" presName="parentText" presStyleLbl="node1" presStyleIdx="0" presStyleCnt="5" custScaleX="12609" custScaleY="33150">
        <dgm:presLayoutVars>
          <dgm:chMax val="1"/>
          <dgm:bulletEnabled val="1"/>
        </dgm:presLayoutVars>
      </dgm:prSet>
      <dgm:spPr/>
    </dgm:pt>
    <dgm:pt modelId="{982C7E24-4280-4A1D-B461-B93500D71BE9}" type="pres">
      <dgm:prSet presAssocID="{C5975784-91A0-412E-95EE-D9BBCA615246}" presName="descendantText" presStyleLbl="alignAccFollowNode1" presStyleIdx="0" presStyleCnt="5" custScaleX="147714" custScaleY="40843">
        <dgm:presLayoutVars>
          <dgm:bulletEnabled val="1"/>
        </dgm:presLayoutVars>
      </dgm:prSet>
      <dgm:spPr/>
    </dgm:pt>
    <dgm:pt modelId="{27D6D173-080B-4A75-A92C-5BEAA044B28B}" type="pres">
      <dgm:prSet presAssocID="{DF5CB551-F02B-42BA-B384-40B186532718}" presName="sp" presStyleCnt="0"/>
      <dgm:spPr/>
    </dgm:pt>
    <dgm:pt modelId="{97622124-AA40-414B-AC61-DAB3DC3DA6EF}" type="pres">
      <dgm:prSet presAssocID="{839E7E67-CCF6-4DC0-BD07-60A6BAA8E1BD}" presName="linNode" presStyleCnt="0"/>
      <dgm:spPr/>
    </dgm:pt>
    <dgm:pt modelId="{74B1EC74-C449-49FF-8E26-6D7F3D6CE0AB}" type="pres">
      <dgm:prSet presAssocID="{839E7E67-CCF6-4DC0-BD07-60A6BAA8E1BD}" presName="parentText" presStyleLbl="node1" presStyleIdx="1" presStyleCnt="5" custScaleX="13130" custScaleY="33983" custLinFactNeighborX="-8" custLinFactNeighborY="-120">
        <dgm:presLayoutVars>
          <dgm:chMax val="1"/>
          <dgm:bulletEnabled val="1"/>
        </dgm:presLayoutVars>
      </dgm:prSet>
      <dgm:spPr/>
    </dgm:pt>
    <dgm:pt modelId="{321F260C-DCFA-4C37-A7B2-0CDA814C36C1}" type="pres">
      <dgm:prSet presAssocID="{839E7E67-CCF6-4DC0-BD07-60A6BAA8E1BD}" presName="descendantText" presStyleLbl="alignAccFollowNode1" presStyleIdx="1" presStyleCnt="5" custScaleX="147965" custScaleY="41522" custLinFactNeighborX="568" custLinFactNeighborY="359">
        <dgm:presLayoutVars>
          <dgm:bulletEnabled val="1"/>
        </dgm:presLayoutVars>
      </dgm:prSet>
      <dgm:spPr/>
    </dgm:pt>
    <dgm:pt modelId="{722B4DE7-40D1-42FE-AF2C-B44CB014D171}" type="pres">
      <dgm:prSet presAssocID="{946F5CE8-4CDA-4C86-B67E-7BAFD5E03934}" presName="sp" presStyleCnt="0"/>
      <dgm:spPr/>
    </dgm:pt>
    <dgm:pt modelId="{FADB76F8-85D2-4D40-B8FE-3FD9B112DE3B}" type="pres">
      <dgm:prSet presAssocID="{907BF1D3-261B-4DF2-B835-E43182636D08}" presName="linNode" presStyleCnt="0"/>
      <dgm:spPr/>
    </dgm:pt>
    <dgm:pt modelId="{2E748035-50C5-4BD2-9F19-7921EF452CE6}" type="pres">
      <dgm:prSet presAssocID="{907BF1D3-261B-4DF2-B835-E43182636D08}" presName="parentText" presStyleLbl="node1" presStyleIdx="2" presStyleCnt="5" custScaleX="13415" custScaleY="29764">
        <dgm:presLayoutVars>
          <dgm:chMax val="1"/>
          <dgm:bulletEnabled val="1"/>
        </dgm:presLayoutVars>
      </dgm:prSet>
      <dgm:spPr/>
    </dgm:pt>
    <dgm:pt modelId="{EB6176B1-B013-4896-A997-5E9A3E9D134A}" type="pres">
      <dgm:prSet presAssocID="{907BF1D3-261B-4DF2-B835-E43182636D08}" presName="descendantText" presStyleLbl="alignAccFollowNode1" presStyleIdx="2" presStyleCnt="5" custScaleX="146992" custScaleY="37663" custLinFactNeighborX="304" custLinFactNeighborY="480">
        <dgm:presLayoutVars>
          <dgm:bulletEnabled val="1"/>
        </dgm:presLayoutVars>
      </dgm:prSet>
      <dgm:spPr/>
    </dgm:pt>
    <dgm:pt modelId="{D4CC29B4-AABA-417E-B41E-FAA0B14EC941}" type="pres">
      <dgm:prSet presAssocID="{674E4DED-CE07-4AE5-A977-1D6E6307F312}" presName="sp" presStyleCnt="0"/>
      <dgm:spPr/>
    </dgm:pt>
    <dgm:pt modelId="{B87148DB-D959-431B-8848-FC097AEC7DCA}" type="pres">
      <dgm:prSet presAssocID="{292ACE4B-3C5E-47A2-9DC9-F6FA88C19B1B}" presName="linNode" presStyleCnt="0"/>
      <dgm:spPr/>
    </dgm:pt>
    <dgm:pt modelId="{756A7335-0CDD-4822-8667-85132F37DECE}" type="pres">
      <dgm:prSet presAssocID="{292ACE4B-3C5E-47A2-9DC9-F6FA88C19B1B}" presName="parentText" presStyleLbl="node1" presStyleIdx="3" presStyleCnt="5" custScaleX="14351" custScaleY="22762" custLinFactNeighborX="-5" custLinFactNeighborY="-588">
        <dgm:presLayoutVars>
          <dgm:chMax val="1"/>
          <dgm:bulletEnabled val="1"/>
        </dgm:presLayoutVars>
      </dgm:prSet>
      <dgm:spPr/>
    </dgm:pt>
    <dgm:pt modelId="{F8476AFE-DA58-49C4-A0F4-0AC0F00687AD}" type="pres">
      <dgm:prSet presAssocID="{292ACE4B-3C5E-47A2-9DC9-F6FA88C19B1B}" presName="descendantText" presStyleLbl="alignAccFollowNode1" presStyleIdx="3" presStyleCnt="5" custScaleX="147392" custScaleY="28024" custLinFactNeighborX="546" custLinFactNeighborY="-521">
        <dgm:presLayoutVars>
          <dgm:bulletEnabled val="1"/>
        </dgm:presLayoutVars>
      </dgm:prSet>
      <dgm:spPr/>
    </dgm:pt>
    <dgm:pt modelId="{262420DD-5342-41B7-B430-1E2A8DF31311}" type="pres">
      <dgm:prSet presAssocID="{6576E1C3-03B6-4B64-873A-07FD60C59889}" presName="sp" presStyleCnt="0"/>
      <dgm:spPr/>
    </dgm:pt>
    <dgm:pt modelId="{DF483E5B-A832-49BF-A11E-EBB59BADDA0E}" type="pres">
      <dgm:prSet presAssocID="{0742C9E8-FDFE-457A-A666-F196C664650A}" presName="linNode" presStyleCnt="0"/>
      <dgm:spPr/>
    </dgm:pt>
    <dgm:pt modelId="{73273F9F-5301-4AB0-BC70-CD7B37DCCD03}" type="pres">
      <dgm:prSet presAssocID="{0742C9E8-FDFE-457A-A666-F196C664650A}" presName="parentText" presStyleLbl="node1" presStyleIdx="4" presStyleCnt="5" custScaleX="12870" custScaleY="31538" custLinFactNeighborX="-5" custLinFactNeighborY="1">
        <dgm:presLayoutVars>
          <dgm:chMax val="1"/>
          <dgm:bulletEnabled val="1"/>
        </dgm:presLayoutVars>
      </dgm:prSet>
      <dgm:spPr/>
    </dgm:pt>
    <dgm:pt modelId="{D09BF373-3907-4E1B-8A27-6A65E5665D88}" type="pres">
      <dgm:prSet presAssocID="{0742C9E8-FDFE-457A-A666-F196C664650A}" presName="descendantText" presStyleLbl="alignAccFollowNode1" presStyleIdx="4" presStyleCnt="5" custScaleX="148235" custScaleY="39587">
        <dgm:presLayoutVars>
          <dgm:bulletEnabled val="1"/>
        </dgm:presLayoutVars>
      </dgm:prSet>
      <dgm:spPr/>
    </dgm:pt>
  </dgm:ptLst>
  <dgm:cxnLst>
    <dgm:cxn modelId="{2562001E-E209-40CE-AE09-7FCF239DF4F8}" type="presOf" srcId="{85BDE0C3-C281-4E47-934C-3E4142A8DDCA}" destId="{321F260C-DCFA-4C37-A7B2-0CDA814C36C1}" srcOrd="0" destOrd="0" presId="urn:microsoft.com/office/officeart/2005/8/layout/vList5"/>
    <dgm:cxn modelId="{521A6036-4233-4C2E-A11D-8675D4D857BC}" srcId="{853FC47F-470D-456A-8F46-03140C44D809}" destId="{839E7E67-CCF6-4DC0-BD07-60A6BAA8E1BD}" srcOrd="1" destOrd="0" parTransId="{CC416A53-8D03-412F-943E-D368852FDD91}" sibTransId="{946F5CE8-4CDA-4C86-B67E-7BAFD5E03934}"/>
    <dgm:cxn modelId="{17461439-758D-44F6-A23E-A56D8EE8BEE8}" srcId="{853FC47F-470D-456A-8F46-03140C44D809}" destId="{292ACE4B-3C5E-47A2-9DC9-F6FA88C19B1B}" srcOrd="3" destOrd="0" parTransId="{A90E27AD-5574-47DB-8811-CEB78B8450D9}" sibTransId="{6576E1C3-03B6-4B64-873A-07FD60C59889}"/>
    <dgm:cxn modelId="{E4C9D35C-B8B3-4B67-84D6-0C80100252AE}" srcId="{C5975784-91A0-412E-95EE-D9BBCA615246}" destId="{C5706210-18A1-4C45-9EB8-4B4A3E7FF42D}" srcOrd="0" destOrd="0" parTransId="{B75726C7-6B69-463F-A65A-853385C275E4}" sibTransId="{12970A49-B043-402A-A65A-1A4B252C12FB}"/>
    <dgm:cxn modelId="{4FD99861-BED5-436B-9AF3-0B43435BC91E}" srcId="{0742C9E8-FDFE-457A-A666-F196C664650A}" destId="{FEB66EE0-8A05-4A4D-AFB0-CE9F08A8742C}" srcOrd="0" destOrd="0" parTransId="{0011A67E-F484-45E1-AE41-381E2CF17020}" sibTransId="{E606A800-FC22-433E-B6E2-C69D6F765934}"/>
    <dgm:cxn modelId="{3C97F662-8304-4EF1-9B52-98DD93C60B7A}" srcId="{839E7E67-CCF6-4DC0-BD07-60A6BAA8E1BD}" destId="{85BDE0C3-C281-4E47-934C-3E4142A8DDCA}" srcOrd="0" destOrd="0" parTransId="{5843385D-FB06-43F1-AFC4-7336F3617DF0}" sibTransId="{506CAB9D-C312-4657-AB77-C0AA83924C14}"/>
    <dgm:cxn modelId="{E83F3564-8C79-490F-8703-CA8984D0F7C0}" type="presOf" srcId="{853FC47F-470D-456A-8F46-03140C44D809}" destId="{12B8B5DC-4164-45EA-A5C4-F17DECB9E019}" srcOrd="0" destOrd="0" presId="urn:microsoft.com/office/officeart/2005/8/layout/vList5"/>
    <dgm:cxn modelId="{B6CBA048-2CBD-47A0-B4C0-DCE26E6EAFD7}" type="presOf" srcId="{C5975784-91A0-412E-95EE-D9BBCA615246}" destId="{419D2E9D-4428-422D-9EE2-9D0142EB0478}" srcOrd="0" destOrd="0" presId="urn:microsoft.com/office/officeart/2005/8/layout/vList5"/>
    <dgm:cxn modelId="{B5827C4B-F70A-4EF7-BCEB-C53440CF86AE}" type="presOf" srcId="{C5706210-18A1-4C45-9EB8-4B4A3E7FF42D}" destId="{982C7E24-4280-4A1D-B461-B93500D71BE9}" srcOrd="0" destOrd="0" presId="urn:microsoft.com/office/officeart/2005/8/layout/vList5"/>
    <dgm:cxn modelId="{893BC650-4411-4199-9CED-89931DC5F80E}" type="presOf" srcId="{839E7E67-CCF6-4DC0-BD07-60A6BAA8E1BD}" destId="{74B1EC74-C449-49FF-8E26-6D7F3D6CE0AB}" srcOrd="0" destOrd="0" presId="urn:microsoft.com/office/officeart/2005/8/layout/vList5"/>
    <dgm:cxn modelId="{80F0887F-BA91-4D5B-B928-79F530DF7B04}" srcId="{853FC47F-470D-456A-8F46-03140C44D809}" destId="{0742C9E8-FDFE-457A-A666-F196C664650A}" srcOrd="4" destOrd="0" parTransId="{B0435F44-82C5-47ED-94F2-F87BAE5734FA}" sibTransId="{F62915F1-432B-4AFA-8D5D-07C9D5788FD3}"/>
    <dgm:cxn modelId="{7A8546AA-CEDF-4588-9D1A-8E24DFFE14C0}" type="presOf" srcId="{DD1DC5B7-4FF1-4924-A4AA-B3A021A75B7D}" destId="{EB6176B1-B013-4896-A997-5E9A3E9D134A}" srcOrd="0" destOrd="0" presId="urn:microsoft.com/office/officeart/2005/8/layout/vList5"/>
    <dgm:cxn modelId="{E6C82FD1-4928-428F-98DA-8C4B9CB4D511}" srcId="{292ACE4B-3C5E-47A2-9DC9-F6FA88C19B1B}" destId="{6F6631A4-F00A-4354-9E39-F8C427A3E054}" srcOrd="0" destOrd="0" parTransId="{2BA3B149-3C29-4536-8D87-347FB5C351A3}" sibTransId="{03E1873D-ADE6-4A5A-8DAF-27C60F525EF8}"/>
    <dgm:cxn modelId="{6E3F75DD-70EC-4D25-8243-622F7F50DA05}" srcId="{853FC47F-470D-456A-8F46-03140C44D809}" destId="{C5975784-91A0-412E-95EE-D9BBCA615246}" srcOrd="0" destOrd="0" parTransId="{957ABC40-0088-4C11-A2B6-B3E5849A1561}" sibTransId="{DF5CB551-F02B-42BA-B384-40B186532718}"/>
    <dgm:cxn modelId="{ECABB2DF-3C65-4930-AEF8-C34AB3C99B01}" srcId="{907BF1D3-261B-4DF2-B835-E43182636D08}" destId="{DD1DC5B7-4FF1-4924-A4AA-B3A021A75B7D}" srcOrd="0" destOrd="0" parTransId="{1EE00138-6AB8-4F2A-A919-0C3E557E089D}" sibTransId="{974D480B-ABF6-4FFA-800D-FAD775FC66E0}"/>
    <dgm:cxn modelId="{BFA7DEE6-8C8F-4F94-B982-1CF33457A2C4}" type="presOf" srcId="{6F6631A4-F00A-4354-9E39-F8C427A3E054}" destId="{F8476AFE-DA58-49C4-A0F4-0AC0F00687AD}" srcOrd="0" destOrd="0" presId="urn:microsoft.com/office/officeart/2005/8/layout/vList5"/>
    <dgm:cxn modelId="{12857CE7-0D13-4C48-B5BF-05DFC6684D48}" type="presOf" srcId="{0742C9E8-FDFE-457A-A666-F196C664650A}" destId="{73273F9F-5301-4AB0-BC70-CD7B37DCCD03}" srcOrd="0" destOrd="0" presId="urn:microsoft.com/office/officeart/2005/8/layout/vList5"/>
    <dgm:cxn modelId="{23D696E9-3EAB-47B3-8F2B-3B29A41ACA13}" srcId="{853FC47F-470D-456A-8F46-03140C44D809}" destId="{907BF1D3-261B-4DF2-B835-E43182636D08}" srcOrd="2" destOrd="0" parTransId="{A7B1CCA1-04FC-41FC-B40D-DE73B5722ADC}" sibTransId="{674E4DED-CE07-4AE5-A977-1D6E6307F312}"/>
    <dgm:cxn modelId="{007B71EC-E66C-4BB1-9A7F-1CCA716DF14E}" type="presOf" srcId="{907BF1D3-261B-4DF2-B835-E43182636D08}" destId="{2E748035-50C5-4BD2-9F19-7921EF452CE6}" srcOrd="0" destOrd="0" presId="urn:microsoft.com/office/officeart/2005/8/layout/vList5"/>
    <dgm:cxn modelId="{10A56FED-30B4-42BC-B15C-A7FD3D06F64C}" type="presOf" srcId="{FEB66EE0-8A05-4A4D-AFB0-CE9F08A8742C}" destId="{D09BF373-3907-4E1B-8A27-6A65E5665D88}" srcOrd="0" destOrd="0" presId="urn:microsoft.com/office/officeart/2005/8/layout/vList5"/>
    <dgm:cxn modelId="{EC5535FB-6D49-428B-B8C4-0658546F5497}" type="presOf" srcId="{292ACE4B-3C5E-47A2-9DC9-F6FA88C19B1B}" destId="{756A7335-0CDD-4822-8667-85132F37DECE}" srcOrd="0" destOrd="0" presId="urn:microsoft.com/office/officeart/2005/8/layout/vList5"/>
    <dgm:cxn modelId="{7DBE1F58-69DE-4547-8AE5-51B6AFCB63BB}" type="presParOf" srcId="{12B8B5DC-4164-45EA-A5C4-F17DECB9E019}" destId="{D37D0E5C-CDFC-41BF-BE2B-AA835EAAA1D6}" srcOrd="0" destOrd="0" presId="urn:microsoft.com/office/officeart/2005/8/layout/vList5"/>
    <dgm:cxn modelId="{1AD170F3-A782-4C74-9FED-240682D67C9E}" type="presParOf" srcId="{D37D0E5C-CDFC-41BF-BE2B-AA835EAAA1D6}" destId="{419D2E9D-4428-422D-9EE2-9D0142EB0478}" srcOrd="0" destOrd="0" presId="urn:microsoft.com/office/officeart/2005/8/layout/vList5"/>
    <dgm:cxn modelId="{07F02FA9-0E4B-49A0-98FD-E5729315C46F}" type="presParOf" srcId="{D37D0E5C-CDFC-41BF-BE2B-AA835EAAA1D6}" destId="{982C7E24-4280-4A1D-B461-B93500D71BE9}" srcOrd="1" destOrd="0" presId="urn:microsoft.com/office/officeart/2005/8/layout/vList5"/>
    <dgm:cxn modelId="{15327CF3-3341-4AF5-BB9E-9303BEFD8E05}" type="presParOf" srcId="{12B8B5DC-4164-45EA-A5C4-F17DECB9E019}" destId="{27D6D173-080B-4A75-A92C-5BEAA044B28B}" srcOrd="1" destOrd="0" presId="urn:microsoft.com/office/officeart/2005/8/layout/vList5"/>
    <dgm:cxn modelId="{E67F5BD5-9889-427D-B4C8-64BDADD51D91}" type="presParOf" srcId="{12B8B5DC-4164-45EA-A5C4-F17DECB9E019}" destId="{97622124-AA40-414B-AC61-DAB3DC3DA6EF}" srcOrd="2" destOrd="0" presId="urn:microsoft.com/office/officeart/2005/8/layout/vList5"/>
    <dgm:cxn modelId="{6C7F4A53-9FC0-450C-8C0D-A7AC994DABB3}" type="presParOf" srcId="{97622124-AA40-414B-AC61-DAB3DC3DA6EF}" destId="{74B1EC74-C449-49FF-8E26-6D7F3D6CE0AB}" srcOrd="0" destOrd="0" presId="urn:microsoft.com/office/officeart/2005/8/layout/vList5"/>
    <dgm:cxn modelId="{C11454C3-2F50-4012-823F-37944C50F47B}" type="presParOf" srcId="{97622124-AA40-414B-AC61-DAB3DC3DA6EF}" destId="{321F260C-DCFA-4C37-A7B2-0CDA814C36C1}" srcOrd="1" destOrd="0" presId="urn:microsoft.com/office/officeart/2005/8/layout/vList5"/>
    <dgm:cxn modelId="{6B2084D8-B5C3-4936-BBFB-2D080E9193BD}" type="presParOf" srcId="{12B8B5DC-4164-45EA-A5C4-F17DECB9E019}" destId="{722B4DE7-40D1-42FE-AF2C-B44CB014D171}" srcOrd="3" destOrd="0" presId="urn:microsoft.com/office/officeart/2005/8/layout/vList5"/>
    <dgm:cxn modelId="{62FA7958-6B53-458B-A52D-3441A0683624}" type="presParOf" srcId="{12B8B5DC-4164-45EA-A5C4-F17DECB9E019}" destId="{FADB76F8-85D2-4D40-B8FE-3FD9B112DE3B}" srcOrd="4" destOrd="0" presId="urn:microsoft.com/office/officeart/2005/8/layout/vList5"/>
    <dgm:cxn modelId="{C911FA22-AAF4-4389-9946-9869DA52E197}" type="presParOf" srcId="{FADB76F8-85D2-4D40-B8FE-3FD9B112DE3B}" destId="{2E748035-50C5-4BD2-9F19-7921EF452CE6}" srcOrd="0" destOrd="0" presId="urn:microsoft.com/office/officeart/2005/8/layout/vList5"/>
    <dgm:cxn modelId="{016494F5-6518-4CAF-96BB-90028E97C484}" type="presParOf" srcId="{FADB76F8-85D2-4D40-B8FE-3FD9B112DE3B}" destId="{EB6176B1-B013-4896-A997-5E9A3E9D134A}" srcOrd="1" destOrd="0" presId="urn:microsoft.com/office/officeart/2005/8/layout/vList5"/>
    <dgm:cxn modelId="{44242F95-3D39-4DCD-93E1-CE27221489EA}" type="presParOf" srcId="{12B8B5DC-4164-45EA-A5C4-F17DECB9E019}" destId="{D4CC29B4-AABA-417E-B41E-FAA0B14EC941}" srcOrd="5" destOrd="0" presId="urn:microsoft.com/office/officeart/2005/8/layout/vList5"/>
    <dgm:cxn modelId="{D91B9B0A-8359-4192-9502-8FEE89FB6A69}" type="presParOf" srcId="{12B8B5DC-4164-45EA-A5C4-F17DECB9E019}" destId="{B87148DB-D959-431B-8848-FC097AEC7DCA}" srcOrd="6" destOrd="0" presId="urn:microsoft.com/office/officeart/2005/8/layout/vList5"/>
    <dgm:cxn modelId="{B7530A32-7B07-4C3D-AB17-476BA408C232}" type="presParOf" srcId="{B87148DB-D959-431B-8848-FC097AEC7DCA}" destId="{756A7335-0CDD-4822-8667-85132F37DECE}" srcOrd="0" destOrd="0" presId="urn:microsoft.com/office/officeart/2005/8/layout/vList5"/>
    <dgm:cxn modelId="{736D8E98-D7B1-4393-8545-A418CFBF1A02}" type="presParOf" srcId="{B87148DB-D959-431B-8848-FC097AEC7DCA}" destId="{F8476AFE-DA58-49C4-A0F4-0AC0F00687AD}" srcOrd="1" destOrd="0" presId="urn:microsoft.com/office/officeart/2005/8/layout/vList5"/>
    <dgm:cxn modelId="{67F93E53-1E41-43D6-A8BB-7C146DE2F065}" type="presParOf" srcId="{12B8B5DC-4164-45EA-A5C4-F17DECB9E019}" destId="{262420DD-5342-41B7-B430-1E2A8DF31311}" srcOrd="7" destOrd="0" presId="urn:microsoft.com/office/officeart/2005/8/layout/vList5"/>
    <dgm:cxn modelId="{C6453AAF-AF1E-42D8-B137-0FA475291B39}" type="presParOf" srcId="{12B8B5DC-4164-45EA-A5C4-F17DECB9E019}" destId="{DF483E5B-A832-49BF-A11E-EBB59BADDA0E}" srcOrd="8" destOrd="0" presId="urn:microsoft.com/office/officeart/2005/8/layout/vList5"/>
    <dgm:cxn modelId="{B2910E97-7031-41C3-8A18-0E0D9D64C5C9}" type="presParOf" srcId="{DF483E5B-A832-49BF-A11E-EBB59BADDA0E}" destId="{73273F9F-5301-4AB0-BC70-CD7B37DCCD03}" srcOrd="0" destOrd="0" presId="urn:microsoft.com/office/officeart/2005/8/layout/vList5"/>
    <dgm:cxn modelId="{A14DBF42-7EF5-4252-8C85-67C805020E63}" type="presParOf" srcId="{DF483E5B-A832-49BF-A11E-EBB59BADDA0E}" destId="{D09BF373-3907-4E1B-8A27-6A65E5665D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FF2D3-85A0-42B0-BD45-CE6D732E9733}">
      <dsp:nvSpPr>
        <dsp:cNvPr id="0" name=""/>
        <dsp:cNvSpPr/>
      </dsp:nvSpPr>
      <dsp:spPr>
        <a:xfrm>
          <a:off x="257621" y="0"/>
          <a:ext cx="3071049" cy="204735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68E8E-498E-46F0-8E94-A0EA17CD6BB4}">
      <dsp:nvSpPr>
        <dsp:cNvPr id="0" name=""/>
        <dsp:cNvSpPr/>
      </dsp:nvSpPr>
      <dsp:spPr>
        <a:xfrm>
          <a:off x="3331905" y="2175384"/>
          <a:ext cx="4350919" cy="268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latin typeface="Arial Narrow" panose="020B0606020202030204" pitchFamily="34" charset="0"/>
            </a:rPr>
            <a:t>El </a:t>
          </a:r>
          <a:r>
            <a:rPr lang="es-CO" sz="2200" b="1" kern="1200" dirty="0">
              <a:solidFill>
                <a:schemeClr val="accent2">
                  <a:lumMod val="75000"/>
                </a:schemeClr>
              </a:solidFill>
              <a:latin typeface="Arial Narrow" panose="020B0606020202030204" pitchFamily="34" charset="0"/>
            </a:rPr>
            <a:t>indicador de madurez MECI </a:t>
          </a:r>
          <a:r>
            <a:rPr lang="es-CO" sz="2200" b="1" kern="1200" dirty="0">
              <a:latin typeface="Arial Narrow" panose="020B0606020202030204" pitchFamily="34" charset="0"/>
            </a:rPr>
            <a:t>permite identificar el </a:t>
          </a:r>
          <a:r>
            <a:rPr lang="es-CO" sz="2200" b="1" kern="1200" dirty="0">
              <a:solidFill>
                <a:schemeClr val="accent2">
                  <a:lumMod val="75000"/>
                </a:schemeClr>
              </a:solidFill>
              <a:latin typeface="Arial Narrow" panose="020B0606020202030204" pitchFamily="34" charset="0"/>
            </a:rPr>
            <a:t>estado de desarrollo y fortalecimiento de los componentes del Modelo Estándar de Control Interno MECI</a:t>
          </a:r>
          <a:r>
            <a:rPr lang="es-CO" sz="2200" b="1" kern="1200" dirty="0">
              <a:latin typeface="Arial Narrow" panose="020B0606020202030204" pitchFamily="34" charset="0"/>
            </a:rPr>
            <a:t>, orientando a las entidades hacia aquellos aspectos que requieren mayor atención o acciones para su mejora. </a:t>
          </a:r>
        </a:p>
      </dsp:txBody>
      <dsp:txXfrm>
        <a:off x="3331905" y="2175384"/>
        <a:ext cx="4350919" cy="2687486"/>
      </dsp:txXfrm>
    </dsp:sp>
    <dsp:sp modelId="{96C1B9CD-A903-4614-9487-615F64E6D643}">
      <dsp:nvSpPr>
        <dsp:cNvPr id="0" name=""/>
        <dsp:cNvSpPr/>
      </dsp:nvSpPr>
      <dsp:spPr>
        <a:xfrm>
          <a:off x="2870564" y="1918645"/>
          <a:ext cx="1044921" cy="1045191"/>
        </a:xfrm>
        <a:prstGeom prst="halfFrame">
          <a:avLst>
            <a:gd name="adj1" fmla="val 25770"/>
            <a:gd name="adj2" fmla="val 257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8101-B575-4B9D-8B1A-77FB05E046D7}">
      <dsp:nvSpPr>
        <dsp:cNvPr id="0" name=""/>
        <dsp:cNvSpPr/>
      </dsp:nvSpPr>
      <dsp:spPr>
        <a:xfrm rot="5400000">
          <a:off x="7051913" y="1791967"/>
          <a:ext cx="1045191" cy="1044921"/>
        </a:xfrm>
        <a:prstGeom prst="halfFrame">
          <a:avLst>
            <a:gd name="adj1" fmla="val 25770"/>
            <a:gd name="adj2" fmla="val 2577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60C9A-C1CA-41FD-BE41-415BA1CC48E6}">
      <dsp:nvSpPr>
        <dsp:cNvPr id="0" name=""/>
        <dsp:cNvSpPr/>
      </dsp:nvSpPr>
      <dsp:spPr>
        <a:xfrm rot="16200000">
          <a:off x="2947888" y="4201890"/>
          <a:ext cx="1045191" cy="1044921"/>
        </a:xfrm>
        <a:prstGeom prst="halfFrame">
          <a:avLst>
            <a:gd name="adj1" fmla="val 25770"/>
            <a:gd name="adj2" fmla="val 2577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35A41-336C-41AF-A41F-6BDF56F0E136}">
      <dsp:nvSpPr>
        <dsp:cNvPr id="0" name=""/>
        <dsp:cNvSpPr/>
      </dsp:nvSpPr>
      <dsp:spPr>
        <a:xfrm rot="10800000">
          <a:off x="7052048" y="4201755"/>
          <a:ext cx="1044921" cy="1045191"/>
        </a:xfrm>
        <a:prstGeom prst="halfFrame">
          <a:avLst>
            <a:gd name="adj1" fmla="val 25770"/>
            <a:gd name="adj2" fmla="val 257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E3D8F-4E54-4822-BC95-99E1572BDE5B}">
      <dsp:nvSpPr>
        <dsp:cNvPr id="0" name=""/>
        <dsp:cNvSpPr/>
      </dsp:nvSpPr>
      <dsp:spPr>
        <a:xfrm>
          <a:off x="1389075" y="251561"/>
          <a:ext cx="3413760" cy="3413760"/>
        </a:xfrm>
        <a:prstGeom prst="pie">
          <a:avLst>
            <a:gd name="adj1" fmla="val 16200000"/>
            <a:gd name="adj2" fmla="val 2052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entury Gothic" panose="020B0502020202020204" pitchFamily="34" charset="0"/>
            </a:rPr>
            <a:t>Información y Comunicación</a:t>
          </a:r>
        </a:p>
      </dsp:txBody>
      <dsp:txXfrm>
        <a:off x="3169920" y="825398"/>
        <a:ext cx="1097280" cy="731520"/>
      </dsp:txXfrm>
    </dsp:sp>
    <dsp:sp modelId="{066CBA79-0844-42D1-BE2C-E812B14832E5}">
      <dsp:nvSpPr>
        <dsp:cNvPr id="0" name=""/>
        <dsp:cNvSpPr/>
      </dsp:nvSpPr>
      <dsp:spPr>
        <a:xfrm>
          <a:off x="1418336" y="342595"/>
          <a:ext cx="3413760" cy="3413760"/>
        </a:xfrm>
        <a:prstGeom prst="pie">
          <a:avLst>
            <a:gd name="adj1" fmla="val 20520000"/>
            <a:gd name="adj2" fmla="val 324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1" kern="1200">
              <a:latin typeface="Century Gothic" panose="020B0502020202020204" pitchFamily="34" charset="0"/>
            </a:rPr>
            <a:t>Seguimiento</a:t>
          </a:r>
          <a:endParaRPr lang="es-CO" sz="1100" b="1" kern="1200" dirty="0">
            <a:latin typeface="Century Gothic" panose="020B0502020202020204" pitchFamily="34" charset="0"/>
          </a:endParaRPr>
        </a:p>
      </dsp:txBody>
      <dsp:txXfrm>
        <a:off x="3616960" y="1902358"/>
        <a:ext cx="1016000" cy="812800"/>
      </dsp:txXfrm>
    </dsp:sp>
    <dsp:sp modelId="{0AEABCF7-9868-42F0-82E5-20BBAFBB8227}">
      <dsp:nvSpPr>
        <dsp:cNvPr id="0" name=""/>
        <dsp:cNvSpPr/>
      </dsp:nvSpPr>
      <dsp:spPr>
        <a:xfrm>
          <a:off x="1341120" y="398678"/>
          <a:ext cx="3413760" cy="3413760"/>
        </a:xfrm>
        <a:prstGeom prst="pie">
          <a:avLst>
            <a:gd name="adj1" fmla="val 3240000"/>
            <a:gd name="adj2" fmla="val 756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O" sz="1000" b="1" kern="1200">
              <a:latin typeface="Century Gothic" panose="020B0502020202020204" pitchFamily="34" charset="0"/>
            </a:rPr>
            <a:t>Administración del Riesgo</a:t>
          </a:r>
          <a:endParaRPr lang="es-CO" sz="1000" b="1" kern="1200" dirty="0">
            <a:latin typeface="Century Gothic" panose="020B0502020202020204" pitchFamily="34" charset="0"/>
          </a:endParaRPr>
        </a:p>
      </dsp:txBody>
      <dsp:txXfrm>
        <a:off x="2560320" y="2796438"/>
        <a:ext cx="975360" cy="894080"/>
      </dsp:txXfrm>
    </dsp:sp>
    <dsp:sp modelId="{BEF2E250-6208-4FB3-B9AF-78EB060A97D9}">
      <dsp:nvSpPr>
        <dsp:cNvPr id="0" name=""/>
        <dsp:cNvSpPr/>
      </dsp:nvSpPr>
      <dsp:spPr>
        <a:xfrm>
          <a:off x="1263904" y="342595"/>
          <a:ext cx="3413760" cy="3413760"/>
        </a:xfrm>
        <a:prstGeom prst="pie">
          <a:avLst>
            <a:gd name="adj1" fmla="val 7560000"/>
            <a:gd name="adj2" fmla="val 1188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O" sz="900" b="1" kern="1200" dirty="0">
              <a:latin typeface="Century Gothic" panose="020B0502020202020204" pitchFamily="34" charset="0"/>
            </a:rPr>
            <a:t>Direccionamiento Estratégico</a:t>
          </a:r>
        </a:p>
      </dsp:txBody>
      <dsp:txXfrm>
        <a:off x="1463040" y="1902358"/>
        <a:ext cx="1016000" cy="812800"/>
      </dsp:txXfrm>
    </dsp:sp>
    <dsp:sp modelId="{4CCECFC2-49AB-4ED0-B26F-AD7B443FD873}">
      <dsp:nvSpPr>
        <dsp:cNvPr id="0" name=""/>
        <dsp:cNvSpPr/>
      </dsp:nvSpPr>
      <dsp:spPr>
        <a:xfrm>
          <a:off x="1293164" y="251561"/>
          <a:ext cx="3413760" cy="3413760"/>
        </a:xfrm>
        <a:prstGeom prst="pie">
          <a:avLst>
            <a:gd name="adj1" fmla="val 1188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entury Gothic" panose="020B0502020202020204" pitchFamily="34" charset="0"/>
            </a:rPr>
            <a:t>Entorno de Control</a:t>
          </a:r>
        </a:p>
      </dsp:txBody>
      <dsp:txXfrm>
        <a:off x="1828800" y="825398"/>
        <a:ext cx="1097280" cy="731520"/>
      </dsp:txXfrm>
    </dsp:sp>
    <dsp:sp modelId="{AAFD2C3B-6023-4727-9009-6BF99FBAA8E7}">
      <dsp:nvSpPr>
        <dsp:cNvPr id="0" name=""/>
        <dsp:cNvSpPr/>
      </dsp:nvSpPr>
      <dsp:spPr>
        <a:xfrm>
          <a:off x="1129132" y="15833"/>
          <a:ext cx="3836416" cy="3836416"/>
        </a:xfrm>
        <a:prstGeom prst="circularArrow">
          <a:avLst>
            <a:gd name="adj1" fmla="val 5085"/>
            <a:gd name="adj2" fmla="val 327528"/>
            <a:gd name="adj3" fmla="val 20192361"/>
            <a:gd name="adj4" fmla="val 16200324"/>
            <a:gd name="adj5" fmla="val 5932"/>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57789DC-ED11-49CB-8FF8-3E1BC1FAC03C}">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B3ADFD-057A-4C55-9E6C-8DD597C6FD0A}">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5B0FF7-156A-4046-A918-F353D66FBDCF}">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1CDAF8-5DB1-4AE6-B48E-A9061AD82D18}">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7E24-4280-4A1D-B461-B93500D71BE9}">
      <dsp:nvSpPr>
        <dsp:cNvPr id="0" name=""/>
        <dsp:cNvSpPr/>
      </dsp:nvSpPr>
      <dsp:spPr>
        <a:xfrm rot="5400000">
          <a:off x="4067899" y="-3632419"/>
          <a:ext cx="1114672" cy="8399730"/>
        </a:xfrm>
        <a:prstGeom prst="round2SameRect">
          <a:avLst/>
        </a:prstGeom>
        <a:solidFill>
          <a:srgbClr val="10867D">
            <a:alpha val="1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es-CO" sz="1600" b="1" kern="1200" dirty="0">
              <a:solidFill>
                <a:schemeClr val="bg2">
                  <a:lumMod val="25000"/>
                </a:schemeClr>
              </a:solidFill>
              <a:latin typeface="Futura Std Book"/>
              <a:ea typeface="+mn-ea"/>
              <a:cs typeface="Futura Std Book"/>
            </a:rPr>
            <a:t> Entorno de Control (EC): </a:t>
          </a:r>
          <a:r>
            <a:rPr lang="es-ES" sz="1500" kern="1200" dirty="0">
              <a:solidFill>
                <a:schemeClr val="bg2">
                  <a:lumMod val="25000"/>
                </a:schemeClr>
              </a:solidFill>
              <a:latin typeface="Futura Std Book"/>
              <a:ea typeface="+mn-ea"/>
              <a:cs typeface="Futura Std Book"/>
            </a:rPr>
            <a:t>Analiza los aspectos básicos que facilitarán la implantación del modelo de control, como son: el compromiso de la Alta Dirección, los lineamientos éticos, las políticas para Desarrollo del Talento Humano y aquellos lineamientos básicos para el Direccionamiento Estratégico de la entidad (misión, visión y objetivos institucionales).</a:t>
          </a:r>
          <a:endParaRPr lang="es-CO" sz="1500" kern="1200" dirty="0">
            <a:solidFill>
              <a:schemeClr val="bg2">
                <a:lumMod val="25000"/>
              </a:schemeClr>
            </a:solidFill>
            <a:latin typeface="Futura Std Book"/>
            <a:ea typeface="+mn-ea"/>
            <a:cs typeface="Futura Std Book"/>
          </a:endParaRPr>
        </a:p>
      </dsp:txBody>
      <dsp:txXfrm rot="-5400000">
        <a:off x="425370" y="64524"/>
        <a:ext cx="8345316" cy="1005844"/>
      </dsp:txXfrm>
    </dsp:sp>
    <dsp:sp modelId="{419D2E9D-4428-422D-9EE2-9D0142EB0478}">
      <dsp:nvSpPr>
        <dsp:cNvPr id="0" name=""/>
        <dsp:cNvSpPr/>
      </dsp:nvSpPr>
      <dsp:spPr>
        <a:xfrm>
          <a:off x="22052" y="1997"/>
          <a:ext cx="403317" cy="1130896"/>
        </a:xfrm>
        <a:prstGeom prst="roundRect">
          <a:avLst/>
        </a:prstGeom>
        <a:solidFill>
          <a:srgbClr val="1086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Futura"/>
              <a:cs typeface="Futura"/>
            </a:rPr>
            <a:t>1</a:t>
          </a:r>
        </a:p>
      </dsp:txBody>
      <dsp:txXfrm>
        <a:off x="41740" y="21685"/>
        <a:ext cx="363941" cy="1091520"/>
      </dsp:txXfrm>
    </dsp:sp>
    <dsp:sp modelId="{321F260C-DCFA-4C37-A7B2-0CDA814C36C1}">
      <dsp:nvSpPr>
        <dsp:cNvPr id="0" name=""/>
        <dsp:cNvSpPr/>
      </dsp:nvSpPr>
      <dsp:spPr>
        <a:xfrm rot="5400000">
          <a:off x="4100603" y="-2314080"/>
          <a:ext cx="1133203" cy="8414003"/>
        </a:xfrm>
        <a:prstGeom prst="round2SameRect">
          <a:avLst/>
        </a:prstGeom>
        <a:solidFill>
          <a:schemeClr val="accent3">
            <a:tint val="40000"/>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es-CO" sz="1600" b="1" kern="1200" dirty="0">
              <a:solidFill>
                <a:schemeClr val="bg2">
                  <a:lumMod val="25000"/>
                </a:schemeClr>
              </a:solidFill>
              <a:latin typeface="Futura Std Book"/>
              <a:ea typeface="+mn-ea"/>
              <a:cs typeface="Futura Std Book"/>
            </a:rPr>
            <a:t> Información y Comunicación (IC): </a:t>
          </a:r>
          <a:r>
            <a:rPr lang="es-ES" sz="1400" kern="1200" dirty="0">
              <a:solidFill>
                <a:schemeClr val="bg2">
                  <a:lumMod val="25000"/>
                </a:schemeClr>
              </a:solidFill>
              <a:latin typeface="Futura Std Book"/>
              <a:ea typeface="+mn-ea"/>
              <a:cs typeface="Futura Std Book"/>
            </a:rPr>
            <a:t>Analiza los aspectos requeridos para el manejo de la información tanto interna como externa, entre ellos la identificación básica de usuarios (internos y externos), fuentes de información, los mecanismos y sistemas de información  que permiten su gestión.  Así mismo se verifican los lineamientos relacionados con la política  de transparencia y Rendición de cuentas.</a:t>
          </a:r>
          <a:endParaRPr lang="es-CO" sz="1400" kern="1200" dirty="0">
            <a:solidFill>
              <a:schemeClr val="bg2">
                <a:lumMod val="25000"/>
              </a:schemeClr>
            </a:solidFill>
            <a:latin typeface="Futura Std Book"/>
            <a:ea typeface="+mn-ea"/>
            <a:cs typeface="Futura Std Book"/>
          </a:endParaRPr>
        </a:p>
      </dsp:txBody>
      <dsp:txXfrm rot="-5400000">
        <a:off x="460203" y="1381638"/>
        <a:ext cx="8358685" cy="1022567"/>
      </dsp:txXfrm>
    </dsp:sp>
    <dsp:sp modelId="{74B1EC74-C449-49FF-8E26-6D7F3D6CE0AB}">
      <dsp:nvSpPr>
        <dsp:cNvPr id="0" name=""/>
        <dsp:cNvSpPr/>
      </dsp:nvSpPr>
      <dsp:spPr>
        <a:xfrm>
          <a:off x="21597" y="1299373"/>
          <a:ext cx="419982" cy="11593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Futura"/>
              <a:cs typeface="Futura"/>
            </a:rPr>
            <a:t>2</a:t>
          </a:r>
        </a:p>
      </dsp:txBody>
      <dsp:txXfrm>
        <a:off x="42099" y="1319875"/>
        <a:ext cx="378978" cy="1118310"/>
      </dsp:txXfrm>
    </dsp:sp>
    <dsp:sp modelId="{EB6176B1-B013-4896-A997-5E9A3E9D134A}">
      <dsp:nvSpPr>
        <dsp:cNvPr id="0" name=""/>
        <dsp:cNvSpPr/>
      </dsp:nvSpPr>
      <dsp:spPr>
        <a:xfrm rot="5400000">
          <a:off x="4126270" y="-1018941"/>
          <a:ext cx="1027884" cy="8358674"/>
        </a:xfrm>
        <a:prstGeom prst="round2SameRect">
          <a:avLst/>
        </a:prstGeom>
        <a:solidFill>
          <a:srgbClr val="DBAE11">
            <a:alpha val="1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es-CO" sz="1600" b="1" kern="1200" dirty="0">
              <a:solidFill>
                <a:schemeClr val="bg2">
                  <a:lumMod val="25000"/>
                </a:schemeClr>
              </a:solidFill>
              <a:latin typeface="Futura Std Book"/>
              <a:ea typeface="+mn-ea"/>
              <a:cs typeface="Futura Std Book"/>
            </a:rPr>
            <a:t>Direccionamiento Estratégico (DE):</a:t>
          </a:r>
          <a:r>
            <a:rPr lang="es-CO" sz="1600" kern="1200" dirty="0">
              <a:solidFill>
                <a:schemeClr val="bg2">
                  <a:lumMod val="25000"/>
                </a:schemeClr>
              </a:solidFill>
              <a:latin typeface="Futura Std Book"/>
              <a:ea typeface="+mn-ea"/>
              <a:cs typeface="Futura Std Book"/>
            </a:rPr>
            <a:t> </a:t>
          </a:r>
          <a:r>
            <a:rPr lang="es-ES" sz="1400" kern="1200" dirty="0">
              <a:solidFill>
                <a:schemeClr val="bg2">
                  <a:lumMod val="25000"/>
                </a:schemeClr>
              </a:solidFill>
              <a:latin typeface="Futura Std Book"/>
              <a:ea typeface="+mn-ea"/>
              <a:cs typeface="Futura Std Book"/>
            </a:rPr>
            <a:t>Analiza el modelo de operación por procesos en toda su complejidad (análisis de necesidades de usuarios, procedimientos, indicadores, acciones correctivas y preventivas), como base fundamental para el desarrollo de los planes, programas y proyectos de la entidad.</a:t>
          </a:r>
          <a:endParaRPr lang="es-CO" sz="1400" kern="1200" dirty="0">
            <a:solidFill>
              <a:schemeClr val="bg2">
                <a:lumMod val="25000"/>
              </a:schemeClr>
            </a:solidFill>
            <a:latin typeface="Futura Std Book"/>
            <a:ea typeface="+mn-ea"/>
            <a:cs typeface="Futura Std Book"/>
          </a:endParaRPr>
        </a:p>
      </dsp:txBody>
      <dsp:txXfrm rot="-5400000">
        <a:off x="460876" y="2696630"/>
        <a:ext cx="8308497" cy="927530"/>
      </dsp:txXfrm>
    </dsp:sp>
    <dsp:sp modelId="{2E748035-50C5-4BD2-9F19-7921EF452CE6}">
      <dsp:nvSpPr>
        <dsp:cNvPr id="0" name=""/>
        <dsp:cNvSpPr/>
      </dsp:nvSpPr>
      <dsp:spPr>
        <a:xfrm>
          <a:off x="22052" y="2639603"/>
          <a:ext cx="429098" cy="1015385"/>
        </a:xfrm>
        <a:prstGeom prst="roundRect">
          <a:avLst/>
        </a:prstGeom>
        <a:solidFill>
          <a:srgbClr val="DBAE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tabLst/>
          </a:pPr>
          <a:r>
            <a:rPr lang="es-CO" sz="2400" kern="1200" dirty="0">
              <a:latin typeface="Futura"/>
              <a:cs typeface="Futura"/>
            </a:rPr>
            <a:t>3</a:t>
          </a:r>
        </a:p>
      </dsp:txBody>
      <dsp:txXfrm>
        <a:off x="42999" y="2660550"/>
        <a:ext cx="387204" cy="973491"/>
      </dsp:txXfrm>
    </dsp:sp>
    <dsp:sp modelId="{F8476AFE-DA58-49C4-A0F4-0AC0F00687AD}">
      <dsp:nvSpPr>
        <dsp:cNvPr id="0" name=""/>
        <dsp:cNvSpPr/>
      </dsp:nvSpPr>
      <dsp:spPr>
        <a:xfrm rot="5400000">
          <a:off x="4306855" y="15139"/>
          <a:ext cx="764820" cy="8381420"/>
        </a:xfrm>
        <a:prstGeom prst="round2SameRect">
          <a:avLst/>
        </a:prstGeom>
        <a:solidFill>
          <a:srgbClr val="10867D">
            <a:alpha val="1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b="1" kern="1200" dirty="0">
              <a:solidFill>
                <a:schemeClr val="bg2">
                  <a:lumMod val="25000"/>
                </a:schemeClr>
              </a:solidFill>
              <a:latin typeface="Futura Std Book"/>
              <a:ea typeface="+mn-ea"/>
              <a:cs typeface="Futura Std Book"/>
            </a:rPr>
            <a:t>Administración del Riesgo (AR): </a:t>
          </a:r>
          <a:r>
            <a:rPr lang="es-ES" sz="1400" kern="1200" dirty="0">
              <a:solidFill>
                <a:schemeClr val="bg2">
                  <a:lumMod val="25000"/>
                </a:schemeClr>
              </a:solidFill>
              <a:latin typeface="Futura Std Book"/>
              <a:ea typeface="+mn-ea"/>
              <a:cs typeface="Futura Std Book"/>
            </a:rPr>
            <a:t>Analiza cada uno de los elementos que desarrollan y facilitan la gestión del riesgo en todos los niveles de la entidad.</a:t>
          </a:r>
          <a:endParaRPr lang="es-CO" sz="1400" kern="1200" dirty="0">
            <a:solidFill>
              <a:schemeClr val="bg2">
                <a:lumMod val="25000"/>
              </a:schemeClr>
            </a:solidFill>
            <a:latin typeface="Futura Std Book"/>
            <a:ea typeface="+mn-ea"/>
            <a:cs typeface="Futura Std Book"/>
          </a:endParaRPr>
        </a:p>
      </dsp:txBody>
      <dsp:txXfrm rot="-5400000">
        <a:off x="498556" y="3860774"/>
        <a:ext cx="8344085" cy="690150"/>
      </dsp:txXfrm>
    </dsp:sp>
    <dsp:sp modelId="{756A7335-0CDD-4822-8667-85132F37DECE}">
      <dsp:nvSpPr>
        <dsp:cNvPr id="0" name=""/>
        <dsp:cNvSpPr/>
      </dsp:nvSpPr>
      <dsp:spPr>
        <a:xfrm>
          <a:off x="21768" y="3811751"/>
          <a:ext cx="459037" cy="776515"/>
        </a:xfrm>
        <a:prstGeom prst="roundRect">
          <a:avLst/>
        </a:prstGeom>
        <a:solidFill>
          <a:srgbClr val="1086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Futura"/>
              <a:cs typeface="Futura"/>
            </a:rPr>
            <a:t>4</a:t>
          </a:r>
        </a:p>
      </dsp:txBody>
      <dsp:txXfrm>
        <a:off x="44176" y="3834159"/>
        <a:ext cx="414221" cy="731699"/>
      </dsp:txXfrm>
    </dsp:sp>
    <dsp:sp modelId="{D09BF373-3907-4E1B-8A27-6A65E5665D88}">
      <dsp:nvSpPr>
        <dsp:cNvPr id="0" name=""/>
        <dsp:cNvSpPr/>
      </dsp:nvSpPr>
      <dsp:spPr>
        <a:xfrm rot="5400000">
          <a:off x="4108200" y="1104417"/>
          <a:ext cx="1080393" cy="8429357"/>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b="1" kern="1200" dirty="0">
              <a:solidFill>
                <a:schemeClr val="bg2">
                  <a:lumMod val="25000"/>
                </a:schemeClr>
              </a:solidFill>
              <a:latin typeface="Futura Std Book"/>
              <a:ea typeface="+mn-ea"/>
              <a:cs typeface="Futura Std Book"/>
            </a:rPr>
            <a:t>Seguimiento (SG): </a:t>
          </a:r>
          <a:r>
            <a:rPr lang="es-ES" sz="1400" kern="1200" dirty="0">
              <a:solidFill>
                <a:schemeClr val="bg2">
                  <a:lumMod val="25000"/>
                </a:schemeClr>
              </a:solidFill>
              <a:latin typeface="Futura Std Book"/>
              <a:ea typeface="+mn-ea"/>
              <a:cs typeface="Futura Std Book"/>
            </a:rPr>
            <a:t>Analiza los procesos de evaluación y seguimiento implementados por la entidad. Incluye el seguimiento realizado por parte de los líderes de los procesos, la evaluación independiente realizado por parte de la Oficina de Control Interno y los procesos auditores llevados a cabo por parte de los organismos de control. Se evalúa la implementación y efectividad de los planes de mejoramiento (institucional, por procesos e individual).</a:t>
          </a:r>
          <a:endParaRPr lang="es-CO" sz="1400" kern="1200" dirty="0">
            <a:solidFill>
              <a:schemeClr val="bg2">
                <a:lumMod val="25000"/>
              </a:schemeClr>
            </a:solidFill>
            <a:latin typeface="Futura Std Book"/>
            <a:ea typeface="+mn-ea"/>
            <a:cs typeface="Futura Std Book"/>
          </a:endParaRPr>
        </a:p>
      </dsp:txBody>
      <dsp:txXfrm rot="-5400000">
        <a:off x="433718" y="4831639"/>
        <a:ext cx="8376617" cy="974913"/>
      </dsp:txXfrm>
    </dsp:sp>
    <dsp:sp modelId="{73273F9F-5301-4AB0-BC70-CD7B37DCCD03}">
      <dsp:nvSpPr>
        <dsp:cNvPr id="0" name=""/>
        <dsp:cNvSpPr/>
      </dsp:nvSpPr>
      <dsp:spPr>
        <a:xfrm>
          <a:off x="21768" y="4781177"/>
          <a:ext cx="411665" cy="107590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Futura"/>
              <a:cs typeface="Futura"/>
            </a:rPr>
            <a:t>5</a:t>
          </a:r>
        </a:p>
      </dsp:txBody>
      <dsp:txXfrm>
        <a:off x="41864" y="4801273"/>
        <a:ext cx="371473" cy="1035712"/>
      </dsp:txXfrm>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92.png"/></Relationships>
</file>

<file path=ppt/drawings/drawing1.xml><?xml version="1.0" encoding="utf-8"?>
<c:userShapes xmlns:c="http://schemas.openxmlformats.org/drawingml/2006/chart">
  <cdr:relSizeAnchor xmlns:cdr="http://schemas.openxmlformats.org/drawingml/2006/chartDrawing">
    <cdr:from>
      <cdr:x>0.8959</cdr:x>
      <cdr:y>0.78477</cdr:y>
    </cdr:from>
    <cdr:to>
      <cdr:x>1</cdr:x>
      <cdr:y>1</cdr:y>
    </cdr:to>
    <cdr:sp macro="" textlink="">
      <cdr:nvSpPr>
        <cdr:cNvPr id="2" name="1 CuadroTexto"/>
        <cdr:cNvSpPr txBox="1"/>
      </cdr:nvSpPr>
      <cdr:spPr>
        <a:xfrm xmlns:a="http://schemas.openxmlformats.org/drawingml/2006/main">
          <a:off x="8078286" y="352699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t>        </a:t>
          </a:r>
        </a:p>
      </cdr:txBody>
    </cdr:sp>
  </cdr:relSizeAnchor>
</c:userShapes>
</file>

<file path=ppt/drawings/drawing2.xml><?xml version="1.0" encoding="utf-8"?>
<c:userShapes xmlns:c="http://schemas.openxmlformats.org/drawingml/2006/chart">
  <cdr:relSizeAnchor xmlns:cdr="http://schemas.openxmlformats.org/drawingml/2006/chartDrawing">
    <cdr:from>
      <cdr:x>0.0274</cdr:x>
      <cdr:y>0.93251</cdr:y>
    </cdr:from>
    <cdr:to>
      <cdr:x>0.15634</cdr:x>
      <cdr:y>0.97728</cdr:y>
    </cdr:to>
    <cdr:sp macro="" textlink="">
      <cdr:nvSpPr>
        <cdr:cNvPr id="3" name="CuadroTexto 2"/>
        <cdr:cNvSpPr txBox="1"/>
      </cdr:nvSpPr>
      <cdr:spPr>
        <a:xfrm xmlns:a="http://schemas.openxmlformats.org/drawingml/2006/main">
          <a:off x="144016" y="4281512"/>
          <a:ext cx="677784" cy="2055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900" dirty="0"/>
        </a:p>
      </cdr:txBody>
    </cdr:sp>
  </cdr:relSizeAnchor>
  <cdr:relSizeAnchor xmlns:cdr="http://schemas.openxmlformats.org/drawingml/2006/chartDrawing">
    <cdr:from>
      <cdr:x>0.50916</cdr:x>
      <cdr:y>0.62742</cdr:y>
    </cdr:from>
    <cdr:to>
      <cdr:x>0.61875</cdr:x>
      <cdr:y>0.6844</cdr:y>
    </cdr:to>
    <cdr:sp macro="" textlink="">
      <cdr:nvSpPr>
        <cdr:cNvPr id="8" name="1 CuadroTexto"/>
        <cdr:cNvSpPr txBox="1"/>
      </cdr:nvSpPr>
      <cdr:spPr>
        <a:xfrm xmlns:a="http://schemas.openxmlformats.org/drawingml/2006/main">
          <a:off x="3043063" y="2880694"/>
          <a:ext cx="654983" cy="26161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100" b="1" dirty="0">
              <a:solidFill>
                <a:schemeClr val="bg1"/>
              </a:solidFill>
              <a:latin typeface="Montserrat" panose="02000505000000020004" pitchFamily="2" charset="0"/>
            </a:rPr>
            <a:t>2014</a:t>
          </a:r>
        </a:p>
      </cdr:txBody>
    </cdr:sp>
  </cdr:relSizeAnchor>
</c:userShapes>
</file>

<file path=ppt/drawings/drawing3.xml><?xml version="1.0" encoding="utf-8"?>
<c:userShapes xmlns:c="http://schemas.openxmlformats.org/drawingml/2006/chart">
  <cdr:relSizeAnchor xmlns:cdr="http://schemas.openxmlformats.org/drawingml/2006/chartDrawing">
    <cdr:from>
      <cdr:x>0.21904</cdr:x>
      <cdr:y>0.22434</cdr:y>
    </cdr:from>
    <cdr:to>
      <cdr:x>0.23812</cdr:x>
      <cdr:y>0.25151</cdr:y>
    </cdr:to>
    <cdr:pic>
      <cdr:nvPicPr>
        <cdr:cNvPr id="4" name="chart">
          <a:extLst xmlns:a="http://schemas.openxmlformats.org/drawingml/2006/main">
            <a:ext uri="{FF2B5EF4-FFF2-40B4-BE49-F238E27FC236}">
              <a16:creationId xmlns:a16="http://schemas.microsoft.com/office/drawing/2014/main" id="{15BBB9EE-9BFC-4941-8EC1-9D39D927129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29391" y="1007035"/>
          <a:ext cx="115834" cy="121931"/>
        </a:xfrm>
        <a:prstGeom xmlns:a="http://schemas.openxmlformats.org/drawingml/2006/main" prst="rect">
          <a:avLst/>
        </a:prstGeom>
      </cdr:spPr>
    </cdr:pic>
  </cdr:relSizeAnchor>
  <cdr:relSizeAnchor xmlns:cdr="http://schemas.openxmlformats.org/drawingml/2006/chartDrawing">
    <cdr:from>
      <cdr:x>0.20845</cdr:x>
      <cdr:y>0.4008</cdr:y>
    </cdr:from>
    <cdr:to>
      <cdr:x>0.22754</cdr:x>
      <cdr:y>0.42796</cdr:y>
    </cdr:to>
    <cdr:pic>
      <cdr:nvPicPr>
        <cdr:cNvPr id="6" name="chart">
          <a:extLst xmlns:a="http://schemas.openxmlformats.org/drawingml/2006/main">
            <a:ext uri="{FF2B5EF4-FFF2-40B4-BE49-F238E27FC236}">
              <a16:creationId xmlns:a16="http://schemas.microsoft.com/office/drawing/2014/main" id="{ED5218FA-F290-414B-A871-BEE2C02F074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65168" y="1799123"/>
          <a:ext cx="115834" cy="12193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2"/>
            <a:ext cx="3038475" cy="463696"/>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9" y="2"/>
            <a:ext cx="3038475" cy="463696"/>
          </a:xfrm>
          <a:prstGeom prst="rect">
            <a:avLst/>
          </a:prstGeom>
        </p:spPr>
        <p:txBody>
          <a:bodyPr vert="horz" lIns="91440" tIns="45720" rIns="91440" bIns="45720" rtlCol="0"/>
          <a:lstStyle>
            <a:lvl1pPr algn="r">
              <a:defRPr sz="1200"/>
            </a:lvl1pPr>
          </a:lstStyle>
          <a:p>
            <a:fld id="{FE8B5965-B281-4E5F-8674-21236C40BD8B}" type="datetimeFigureOut">
              <a:rPr lang="es-CO" smtClean="0"/>
              <a:t>27/05/2021</a:t>
            </a:fld>
            <a:endParaRPr lang="es-CO"/>
          </a:p>
        </p:txBody>
      </p:sp>
      <p:sp>
        <p:nvSpPr>
          <p:cNvPr id="4" name="Marcador de imagen de diapositiva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44547"/>
            <a:ext cx="5607050" cy="363702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1" y="8772380"/>
            <a:ext cx="3038475" cy="463696"/>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9" y="8772380"/>
            <a:ext cx="3038475" cy="463696"/>
          </a:xfrm>
          <a:prstGeom prst="rect">
            <a:avLst/>
          </a:prstGeom>
        </p:spPr>
        <p:txBody>
          <a:bodyPr vert="horz" lIns="91440" tIns="45720" rIns="91440" bIns="45720" rtlCol="0" anchor="b"/>
          <a:lstStyle>
            <a:lvl1pPr algn="r">
              <a:defRPr sz="1200"/>
            </a:lvl1pPr>
          </a:lstStyle>
          <a:p>
            <a:fld id="{36E7D141-C105-4CD5-AE2B-FE02A32314A5}" type="slidenum">
              <a:rPr lang="es-CO" smtClean="0"/>
              <a:t>‹Nº›</a:t>
            </a:fld>
            <a:endParaRPr lang="es-CO"/>
          </a:p>
        </p:txBody>
      </p:sp>
    </p:spTree>
    <p:extLst>
      <p:ext uri="{BB962C8B-B14F-4D97-AF65-F5344CB8AC3E}">
        <p14:creationId xmlns:p14="http://schemas.microsoft.com/office/powerpoint/2010/main" val="231546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6E7D141-C105-4CD5-AE2B-FE02A32314A5}" type="slidenum">
              <a:rPr lang="es-CO" smtClean="0"/>
              <a:t>1</a:t>
            </a:fld>
            <a:endParaRPr lang="es-CO"/>
          </a:p>
        </p:txBody>
      </p:sp>
    </p:spTree>
    <p:extLst>
      <p:ext uri="{BB962C8B-B14F-4D97-AF65-F5344CB8AC3E}">
        <p14:creationId xmlns:p14="http://schemas.microsoft.com/office/powerpoint/2010/main" val="354011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Difícil</a:t>
            </a:r>
            <a:r>
              <a:rPr lang="es-CO" baseline="0" dirty="0"/>
              <a:t> de leer</a:t>
            </a:r>
            <a:endParaRPr lang="es-CO" dirty="0"/>
          </a:p>
        </p:txBody>
      </p:sp>
      <p:sp>
        <p:nvSpPr>
          <p:cNvPr id="4" name="Marcador de número de diapositiva 3"/>
          <p:cNvSpPr>
            <a:spLocks noGrp="1"/>
          </p:cNvSpPr>
          <p:nvPr>
            <p:ph type="sldNum" sz="quarter" idx="10"/>
          </p:nvPr>
        </p:nvSpPr>
        <p:spPr/>
        <p:txBody>
          <a:bodyPr/>
          <a:lstStyle/>
          <a:p>
            <a:fld id="{95481E50-9786-443F-9456-46A852DF2C30}" type="slidenum">
              <a:rPr lang="es-CO" smtClean="0">
                <a:solidFill>
                  <a:prstClr val="black"/>
                </a:solidFill>
              </a:rPr>
              <a:pPr/>
              <a:t>21</a:t>
            </a:fld>
            <a:endParaRPr lang="es-CO">
              <a:solidFill>
                <a:prstClr val="black"/>
              </a:solidFill>
            </a:endParaRPr>
          </a:p>
        </p:txBody>
      </p:sp>
    </p:spTree>
    <p:extLst>
      <p:ext uri="{BB962C8B-B14F-4D97-AF65-F5344CB8AC3E}">
        <p14:creationId xmlns:p14="http://schemas.microsoft.com/office/powerpoint/2010/main" val="294494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5481E50-9786-443F-9456-46A852DF2C30}" type="slidenum">
              <a:rPr lang="es-CO" smtClean="0">
                <a:solidFill>
                  <a:prstClr val="black"/>
                </a:solidFill>
              </a:rPr>
              <a:pPr/>
              <a:t>22</a:t>
            </a:fld>
            <a:endParaRPr lang="es-CO">
              <a:solidFill>
                <a:prstClr val="black"/>
              </a:solidFill>
            </a:endParaRPr>
          </a:p>
        </p:txBody>
      </p:sp>
    </p:spTree>
    <p:extLst>
      <p:ext uri="{BB962C8B-B14F-4D97-AF65-F5344CB8AC3E}">
        <p14:creationId xmlns:p14="http://schemas.microsoft.com/office/powerpoint/2010/main" val="166393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6E7D141-C105-4CD5-AE2B-FE02A32314A5}" type="slidenum">
              <a:rPr lang="es-CO" smtClean="0"/>
              <a:t>51</a:t>
            </a:fld>
            <a:endParaRPr lang="es-CO"/>
          </a:p>
        </p:txBody>
      </p:sp>
    </p:spTree>
    <p:extLst>
      <p:ext uri="{BB962C8B-B14F-4D97-AF65-F5344CB8AC3E}">
        <p14:creationId xmlns:p14="http://schemas.microsoft.com/office/powerpoint/2010/main" val="202107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6E7D141-C105-4CD5-AE2B-FE02A32314A5}" type="slidenum">
              <a:rPr lang="es-CO" smtClean="0"/>
              <a:t>52</a:t>
            </a:fld>
            <a:endParaRPr lang="es-CO"/>
          </a:p>
        </p:txBody>
      </p:sp>
    </p:spTree>
    <p:extLst>
      <p:ext uri="{BB962C8B-B14F-4D97-AF65-F5344CB8AC3E}">
        <p14:creationId xmlns:p14="http://schemas.microsoft.com/office/powerpoint/2010/main" val="202107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La</a:t>
            </a:r>
            <a:r>
              <a:rPr lang="es-CO" baseline="0" dirty="0"/>
              <a:t> diferencia con respecto al universo de 196 entidades radica en:</a:t>
            </a:r>
          </a:p>
          <a:p>
            <a:endParaRPr lang="es-CO" baseline="0" dirty="0"/>
          </a:p>
          <a:p>
            <a:r>
              <a:rPr lang="es-CO" dirty="0"/>
              <a:t>Reportaron 148 ENTIDADES + 6 DEPENDENCIAS DEL MINISTERIO DE DEFENSA = 154 (De éstas 10 no</a:t>
            </a:r>
            <a:r>
              <a:rPr lang="es-CO" baseline="0" dirty="0"/>
              <a:t> contaron con alguna información MECI o CIC, por lo que no se incluyeron en el cruce)</a:t>
            </a:r>
            <a:endParaRPr lang="es-CO" dirty="0"/>
          </a:p>
          <a:p>
            <a:r>
              <a:rPr lang="es-CO" dirty="0"/>
              <a:t>No reportaron 8 Entidades</a:t>
            </a:r>
          </a:p>
          <a:p>
            <a:r>
              <a:rPr lang="es-CO" dirty="0"/>
              <a:t>No aplica la política 40  Entidades</a:t>
            </a:r>
          </a:p>
        </p:txBody>
      </p:sp>
      <p:sp>
        <p:nvSpPr>
          <p:cNvPr id="4" name="Marcador de número de diapositiva 3"/>
          <p:cNvSpPr>
            <a:spLocks noGrp="1"/>
          </p:cNvSpPr>
          <p:nvPr>
            <p:ph type="sldNum" sz="quarter" idx="10"/>
          </p:nvPr>
        </p:nvSpPr>
        <p:spPr/>
        <p:txBody>
          <a:bodyPr/>
          <a:lstStyle/>
          <a:p>
            <a:fld id="{36E7D141-C105-4CD5-AE2B-FE02A32314A5}" type="slidenum">
              <a:rPr lang="es-CO" smtClean="0"/>
              <a:t>54</a:t>
            </a:fld>
            <a:endParaRPr lang="es-CO"/>
          </a:p>
        </p:txBody>
      </p:sp>
    </p:spTree>
    <p:extLst>
      <p:ext uri="{BB962C8B-B14F-4D97-AF65-F5344CB8AC3E}">
        <p14:creationId xmlns:p14="http://schemas.microsoft.com/office/powerpoint/2010/main" val="71244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Incluir territoriales como una barra adicional.</a:t>
            </a:r>
          </a:p>
        </p:txBody>
      </p:sp>
      <p:sp>
        <p:nvSpPr>
          <p:cNvPr id="4" name="3 Marcador de número de diapositiva"/>
          <p:cNvSpPr>
            <a:spLocks noGrp="1"/>
          </p:cNvSpPr>
          <p:nvPr>
            <p:ph type="sldNum" sz="quarter" idx="10"/>
          </p:nvPr>
        </p:nvSpPr>
        <p:spPr/>
        <p:txBody>
          <a:bodyPr/>
          <a:lstStyle/>
          <a:p>
            <a:fld id="{95481E50-9786-443F-9456-46A852DF2C30}" type="slidenum">
              <a:rPr lang="es-CO" smtClean="0">
                <a:solidFill>
                  <a:prstClr val="black"/>
                </a:solidFill>
              </a:rPr>
              <a:pPr/>
              <a:t>5</a:t>
            </a:fld>
            <a:endParaRPr lang="es-CO">
              <a:solidFill>
                <a:prstClr val="black"/>
              </a:solidFill>
            </a:endParaRPr>
          </a:p>
        </p:txBody>
      </p:sp>
    </p:spTree>
    <p:extLst>
      <p:ext uri="{BB962C8B-B14F-4D97-AF65-F5344CB8AC3E}">
        <p14:creationId xmlns:p14="http://schemas.microsoft.com/office/powerpoint/2010/main" val="360524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Incluir territoriales como una barra adicional.</a:t>
            </a:r>
          </a:p>
        </p:txBody>
      </p:sp>
      <p:sp>
        <p:nvSpPr>
          <p:cNvPr id="4" name="3 Marcador de número de diapositiva"/>
          <p:cNvSpPr>
            <a:spLocks noGrp="1"/>
          </p:cNvSpPr>
          <p:nvPr>
            <p:ph type="sldNum" sz="quarter" idx="10"/>
          </p:nvPr>
        </p:nvSpPr>
        <p:spPr/>
        <p:txBody>
          <a:bodyPr/>
          <a:lstStyle/>
          <a:p>
            <a:fld id="{95481E50-9786-443F-9456-46A852DF2C30}" type="slidenum">
              <a:rPr lang="es-CO" smtClean="0">
                <a:solidFill>
                  <a:prstClr val="black"/>
                </a:solidFill>
              </a:rPr>
              <a:pPr/>
              <a:t>6</a:t>
            </a:fld>
            <a:endParaRPr lang="es-CO">
              <a:solidFill>
                <a:prstClr val="black"/>
              </a:solidFill>
            </a:endParaRPr>
          </a:p>
        </p:txBody>
      </p:sp>
    </p:spTree>
    <p:extLst>
      <p:ext uri="{BB962C8B-B14F-4D97-AF65-F5344CB8AC3E}">
        <p14:creationId xmlns:p14="http://schemas.microsoft.com/office/powerpoint/2010/main" val="334100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Incluir territoriales como una barra adicional.</a:t>
            </a:r>
          </a:p>
        </p:txBody>
      </p:sp>
      <p:sp>
        <p:nvSpPr>
          <p:cNvPr id="4" name="3 Marcador de número de diapositiva"/>
          <p:cNvSpPr>
            <a:spLocks noGrp="1"/>
          </p:cNvSpPr>
          <p:nvPr>
            <p:ph type="sldNum" sz="quarter" idx="10"/>
          </p:nvPr>
        </p:nvSpPr>
        <p:spPr/>
        <p:txBody>
          <a:bodyPr/>
          <a:lstStyle/>
          <a:p>
            <a:fld id="{95481E50-9786-443F-9456-46A852DF2C30}" type="slidenum">
              <a:rPr lang="es-CO" smtClean="0">
                <a:solidFill>
                  <a:prstClr val="black"/>
                </a:solidFill>
              </a:rPr>
              <a:pPr/>
              <a:t>7</a:t>
            </a:fld>
            <a:endParaRPr lang="es-CO">
              <a:solidFill>
                <a:prstClr val="black"/>
              </a:solidFill>
            </a:endParaRPr>
          </a:p>
        </p:txBody>
      </p:sp>
    </p:spTree>
    <p:extLst>
      <p:ext uri="{BB962C8B-B14F-4D97-AF65-F5344CB8AC3E}">
        <p14:creationId xmlns:p14="http://schemas.microsoft.com/office/powerpoint/2010/main" val="30060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Poner años debajo de la gráfica</a:t>
            </a:r>
            <a:r>
              <a:rPr lang="es-CO" baseline="0" dirty="0"/>
              <a:t> de barras</a:t>
            </a:r>
          </a:p>
          <a:p>
            <a:r>
              <a:rPr lang="es-CO" baseline="0" dirty="0"/>
              <a:t>Nombres ejes. Totales</a:t>
            </a:r>
            <a:endParaRPr lang="es-CO" dirty="0"/>
          </a:p>
        </p:txBody>
      </p:sp>
      <p:sp>
        <p:nvSpPr>
          <p:cNvPr id="4" name="3 Marcador de número de diapositiva"/>
          <p:cNvSpPr>
            <a:spLocks noGrp="1"/>
          </p:cNvSpPr>
          <p:nvPr>
            <p:ph type="sldNum" sz="quarter" idx="10"/>
          </p:nvPr>
        </p:nvSpPr>
        <p:spPr/>
        <p:txBody>
          <a:bodyPr/>
          <a:lstStyle/>
          <a:p>
            <a:fld id="{95481E50-9786-443F-9456-46A852DF2C30}" type="slidenum">
              <a:rPr lang="es-CO" smtClean="0">
                <a:solidFill>
                  <a:prstClr val="black"/>
                </a:solidFill>
              </a:rPr>
              <a:pPr/>
              <a:t>14</a:t>
            </a:fld>
            <a:endParaRPr lang="es-CO">
              <a:solidFill>
                <a:prstClr val="black"/>
              </a:solidFill>
            </a:endParaRPr>
          </a:p>
        </p:txBody>
      </p:sp>
    </p:spTree>
    <p:extLst>
      <p:ext uri="{BB962C8B-B14F-4D97-AF65-F5344CB8AC3E}">
        <p14:creationId xmlns:p14="http://schemas.microsoft.com/office/powerpoint/2010/main" val="28845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Poner años debajo de la gráfica</a:t>
            </a:r>
            <a:r>
              <a:rPr lang="es-CO" baseline="0" dirty="0"/>
              <a:t> de barras</a:t>
            </a:r>
          </a:p>
          <a:p>
            <a:r>
              <a:rPr lang="es-CO" baseline="0" dirty="0"/>
              <a:t>Nombres ejes. Totales</a:t>
            </a:r>
            <a:endParaRPr lang="es-CO" dirty="0"/>
          </a:p>
        </p:txBody>
      </p:sp>
      <p:sp>
        <p:nvSpPr>
          <p:cNvPr id="4" name="3 Marcador de número de diapositiva"/>
          <p:cNvSpPr>
            <a:spLocks noGrp="1"/>
          </p:cNvSpPr>
          <p:nvPr>
            <p:ph type="sldNum" sz="quarter" idx="10"/>
          </p:nvPr>
        </p:nvSpPr>
        <p:spPr/>
        <p:txBody>
          <a:bodyPr/>
          <a:lstStyle/>
          <a:p>
            <a:fld id="{95481E50-9786-443F-9456-46A852DF2C30}" type="slidenum">
              <a:rPr lang="es-CO" smtClean="0">
                <a:solidFill>
                  <a:prstClr val="black"/>
                </a:solidFill>
              </a:rPr>
              <a:pPr/>
              <a:t>15</a:t>
            </a:fld>
            <a:endParaRPr lang="es-CO">
              <a:solidFill>
                <a:prstClr val="black"/>
              </a:solidFill>
            </a:endParaRPr>
          </a:p>
        </p:txBody>
      </p:sp>
    </p:spTree>
    <p:extLst>
      <p:ext uri="{BB962C8B-B14F-4D97-AF65-F5344CB8AC3E}">
        <p14:creationId xmlns:p14="http://schemas.microsoft.com/office/powerpoint/2010/main" val="68596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57288" y="681038"/>
            <a:ext cx="4543425" cy="3406775"/>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5481E50-9786-443F-9456-46A852DF2C30}" type="slidenum">
              <a:rPr lang="es-CO" smtClean="0">
                <a:solidFill>
                  <a:prstClr val="black"/>
                </a:solidFill>
              </a:rPr>
              <a:pPr/>
              <a:t>17</a:t>
            </a:fld>
            <a:endParaRPr lang="es-CO">
              <a:solidFill>
                <a:prstClr val="black"/>
              </a:solidFill>
            </a:endParaRPr>
          </a:p>
        </p:txBody>
      </p:sp>
    </p:spTree>
    <p:extLst>
      <p:ext uri="{BB962C8B-B14F-4D97-AF65-F5344CB8AC3E}">
        <p14:creationId xmlns:p14="http://schemas.microsoft.com/office/powerpoint/2010/main" val="188773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57288" y="681038"/>
            <a:ext cx="4543425" cy="3406775"/>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5481E50-9786-443F-9456-46A852DF2C30}" type="slidenum">
              <a:rPr lang="es-CO" smtClean="0">
                <a:solidFill>
                  <a:prstClr val="black"/>
                </a:solidFill>
              </a:rPr>
              <a:pPr/>
              <a:t>18</a:t>
            </a:fld>
            <a:endParaRPr lang="es-CO">
              <a:solidFill>
                <a:prstClr val="black"/>
              </a:solidFill>
            </a:endParaRPr>
          </a:p>
        </p:txBody>
      </p:sp>
    </p:spTree>
    <p:extLst>
      <p:ext uri="{BB962C8B-B14F-4D97-AF65-F5344CB8AC3E}">
        <p14:creationId xmlns:p14="http://schemas.microsoft.com/office/powerpoint/2010/main" val="41169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Años</a:t>
            </a:r>
            <a:r>
              <a:rPr lang="es-CO" baseline="0" dirty="0"/>
              <a:t> abajo</a:t>
            </a:r>
            <a:endParaRPr lang="es-CO" dirty="0"/>
          </a:p>
        </p:txBody>
      </p:sp>
      <p:sp>
        <p:nvSpPr>
          <p:cNvPr id="4" name="3 Marcador de número de diapositiva"/>
          <p:cNvSpPr>
            <a:spLocks noGrp="1"/>
          </p:cNvSpPr>
          <p:nvPr>
            <p:ph type="sldNum" sz="quarter" idx="10"/>
          </p:nvPr>
        </p:nvSpPr>
        <p:spPr/>
        <p:txBody>
          <a:bodyPr/>
          <a:lstStyle/>
          <a:p>
            <a:fld id="{95481E50-9786-443F-9456-46A852DF2C30}" type="slidenum">
              <a:rPr lang="es-CO" smtClean="0">
                <a:solidFill>
                  <a:prstClr val="black"/>
                </a:solidFill>
              </a:rPr>
              <a:pPr/>
              <a:t>19</a:t>
            </a:fld>
            <a:endParaRPr lang="es-CO">
              <a:solidFill>
                <a:prstClr val="black"/>
              </a:solidFill>
            </a:endParaRPr>
          </a:p>
        </p:txBody>
      </p:sp>
    </p:spTree>
    <p:extLst>
      <p:ext uri="{BB962C8B-B14F-4D97-AF65-F5344CB8AC3E}">
        <p14:creationId xmlns:p14="http://schemas.microsoft.com/office/powerpoint/2010/main" val="354422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184553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235890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3082840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39860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46354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57401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5298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85507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29364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85245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3032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1485184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56167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21470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36452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6901" indent="0" algn="ctr">
              <a:buNone/>
              <a:defRPr sz="2000"/>
            </a:lvl2pPr>
            <a:lvl3pPr marL="913801" indent="0" algn="ctr">
              <a:buNone/>
              <a:defRPr sz="1800"/>
            </a:lvl3pPr>
            <a:lvl4pPr marL="1370702" indent="0" algn="ctr">
              <a:buNone/>
              <a:defRPr sz="1600"/>
            </a:lvl4pPr>
            <a:lvl5pPr marL="1827601" indent="0" algn="ctr">
              <a:buNone/>
              <a:defRPr sz="1600"/>
            </a:lvl5pPr>
            <a:lvl6pPr marL="2284504" indent="0" algn="ctr">
              <a:buNone/>
              <a:defRPr sz="1600"/>
            </a:lvl6pPr>
            <a:lvl7pPr marL="2741403" indent="0" algn="ctr">
              <a:buNone/>
              <a:defRPr sz="1600"/>
            </a:lvl7pPr>
            <a:lvl8pPr marL="3198304" indent="0" algn="ctr">
              <a:buNone/>
              <a:defRPr sz="1600"/>
            </a:lvl8pPr>
            <a:lvl9pPr marL="3655203"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31647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655187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6901" indent="0">
              <a:buNone/>
              <a:defRPr sz="2000">
                <a:solidFill>
                  <a:schemeClr val="tx1">
                    <a:tint val="75000"/>
                  </a:schemeClr>
                </a:solidFill>
              </a:defRPr>
            </a:lvl2pPr>
            <a:lvl3pPr marL="913801" indent="0">
              <a:buNone/>
              <a:defRPr sz="1800">
                <a:solidFill>
                  <a:schemeClr val="tx1">
                    <a:tint val="75000"/>
                  </a:schemeClr>
                </a:solidFill>
              </a:defRPr>
            </a:lvl3pPr>
            <a:lvl4pPr marL="1370702" indent="0">
              <a:buNone/>
              <a:defRPr sz="1600">
                <a:solidFill>
                  <a:schemeClr val="tx1">
                    <a:tint val="75000"/>
                  </a:schemeClr>
                </a:solidFill>
              </a:defRPr>
            </a:lvl4pPr>
            <a:lvl5pPr marL="1827601" indent="0">
              <a:buNone/>
              <a:defRPr sz="1600">
                <a:solidFill>
                  <a:schemeClr val="tx1">
                    <a:tint val="75000"/>
                  </a:schemeClr>
                </a:solidFill>
              </a:defRPr>
            </a:lvl5pPr>
            <a:lvl6pPr marL="2284504" indent="0">
              <a:buNone/>
              <a:defRPr sz="1600">
                <a:solidFill>
                  <a:schemeClr val="tx1">
                    <a:tint val="75000"/>
                  </a:schemeClr>
                </a:solidFill>
              </a:defRPr>
            </a:lvl6pPr>
            <a:lvl7pPr marL="2741403" indent="0">
              <a:buNone/>
              <a:defRPr sz="1600">
                <a:solidFill>
                  <a:schemeClr val="tx1">
                    <a:tint val="75000"/>
                  </a:schemeClr>
                </a:solidFill>
              </a:defRPr>
            </a:lvl7pPr>
            <a:lvl8pPr marL="3198304" indent="0">
              <a:buNone/>
              <a:defRPr sz="1600">
                <a:solidFill>
                  <a:schemeClr val="tx1">
                    <a:tint val="75000"/>
                  </a:schemeClr>
                </a:solidFill>
              </a:defRPr>
            </a:lvl8pPr>
            <a:lvl9pPr marL="3655203"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75829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407615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4"/>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6901" indent="0">
              <a:buNone/>
              <a:defRPr sz="2000" b="1"/>
            </a:lvl2pPr>
            <a:lvl3pPr marL="913801" indent="0">
              <a:buNone/>
              <a:defRPr sz="1800" b="1"/>
            </a:lvl3pPr>
            <a:lvl4pPr marL="1370702" indent="0">
              <a:buNone/>
              <a:defRPr sz="1600" b="1"/>
            </a:lvl4pPr>
            <a:lvl5pPr marL="1827601" indent="0">
              <a:buNone/>
              <a:defRPr sz="1600" b="1"/>
            </a:lvl5pPr>
            <a:lvl6pPr marL="2284504" indent="0">
              <a:buNone/>
              <a:defRPr sz="1600" b="1"/>
            </a:lvl6pPr>
            <a:lvl7pPr marL="2741403" indent="0">
              <a:buNone/>
              <a:defRPr sz="1600" b="1"/>
            </a:lvl7pPr>
            <a:lvl8pPr marL="3198304" indent="0">
              <a:buNone/>
              <a:defRPr sz="1600" b="1"/>
            </a:lvl8pPr>
            <a:lvl9pPr marL="3655203"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8" y="1681163"/>
            <a:ext cx="3887391" cy="823912"/>
          </a:xfrm>
        </p:spPr>
        <p:txBody>
          <a:bodyPr anchor="b"/>
          <a:lstStyle>
            <a:lvl1pPr marL="0" indent="0">
              <a:buNone/>
              <a:defRPr sz="2400" b="1"/>
            </a:lvl1pPr>
            <a:lvl2pPr marL="456901" indent="0">
              <a:buNone/>
              <a:defRPr sz="2000" b="1"/>
            </a:lvl2pPr>
            <a:lvl3pPr marL="913801" indent="0">
              <a:buNone/>
              <a:defRPr sz="1800" b="1"/>
            </a:lvl3pPr>
            <a:lvl4pPr marL="1370702" indent="0">
              <a:buNone/>
              <a:defRPr sz="1600" b="1"/>
            </a:lvl4pPr>
            <a:lvl5pPr marL="1827601" indent="0">
              <a:buNone/>
              <a:defRPr sz="1600" b="1"/>
            </a:lvl5pPr>
            <a:lvl6pPr marL="2284504" indent="0">
              <a:buNone/>
              <a:defRPr sz="1600" b="1"/>
            </a:lvl6pPr>
            <a:lvl7pPr marL="2741403" indent="0">
              <a:buNone/>
              <a:defRPr sz="1600" b="1"/>
            </a:lvl7pPr>
            <a:lvl8pPr marL="3198304" indent="0">
              <a:buNone/>
              <a:defRPr sz="1600" b="1"/>
            </a:lvl8pPr>
            <a:lvl9pPr marL="3655203"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8"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CO"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88738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CO"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524457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CO"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34015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4278934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6901" indent="0">
              <a:buNone/>
              <a:defRPr sz="1400"/>
            </a:lvl2pPr>
            <a:lvl3pPr marL="913801" indent="0">
              <a:buNone/>
              <a:defRPr sz="1200"/>
            </a:lvl3pPr>
            <a:lvl4pPr marL="1370702" indent="0">
              <a:buNone/>
              <a:defRPr sz="1000"/>
            </a:lvl4pPr>
            <a:lvl5pPr marL="1827601" indent="0">
              <a:buNone/>
              <a:defRPr sz="1000"/>
            </a:lvl5pPr>
            <a:lvl6pPr marL="2284504" indent="0">
              <a:buNone/>
              <a:defRPr sz="1000"/>
            </a:lvl6pPr>
            <a:lvl7pPr marL="2741403" indent="0">
              <a:buNone/>
              <a:defRPr sz="1000"/>
            </a:lvl7pPr>
            <a:lvl8pPr marL="3198304" indent="0">
              <a:buNone/>
              <a:defRPr sz="1000"/>
            </a:lvl8pPr>
            <a:lvl9pPr marL="36552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573423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34"/>
            <a:ext cx="4629150" cy="4873625"/>
          </a:xfrm>
        </p:spPr>
        <p:txBody>
          <a:bodyPr anchor="t"/>
          <a:lstStyle>
            <a:lvl1pPr marL="0" indent="0">
              <a:buNone/>
              <a:defRPr sz="3200"/>
            </a:lvl1pPr>
            <a:lvl2pPr marL="456901" indent="0">
              <a:buNone/>
              <a:defRPr sz="2800"/>
            </a:lvl2pPr>
            <a:lvl3pPr marL="913801" indent="0">
              <a:buNone/>
              <a:defRPr sz="2400"/>
            </a:lvl3pPr>
            <a:lvl4pPr marL="1370702" indent="0">
              <a:buNone/>
              <a:defRPr sz="2000"/>
            </a:lvl4pPr>
            <a:lvl5pPr marL="1827601" indent="0">
              <a:buNone/>
              <a:defRPr sz="2000"/>
            </a:lvl5pPr>
            <a:lvl6pPr marL="2284504" indent="0">
              <a:buNone/>
              <a:defRPr sz="2000"/>
            </a:lvl6pPr>
            <a:lvl7pPr marL="2741403" indent="0">
              <a:buNone/>
              <a:defRPr sz="2000"/>
            </a:lvl7pPr>
            <a:lvl8pPr marL="3198304" indent="0">
              <a:buNone/>
              <a:defRPr sz="2000"/>
            </a:lvl8pPr>
            <a:lvl9pPr marL="3655203"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6901" indent="0">
              <a:buNone/>
              <a:defRPr sz="1400"/>
            </a:lvl2pPr>
            <a:lvl3pPr marL="913801" indent="0">
              <a:buNone/>
              <a:defRPr sz="1200"/>
            </a:lvl3pPr>
            <a:lvl4pPr marL="1370702" indent="0">
              <a:buNone/>
              <a:defRPr sz="1000"/>
            </a:lvl4pPr>
            <a:lvl5pPr marL="1827601" indent="0">
              <a:buNone/>
              <a:defRPr sz="1000"/>
            </a:lvl5pPr>
            <a:lvl6pPr marL="2284504" indent="0">
              <a:buNone/>
              <a:defRPr sz="1000"/>
            </a:lvl6pPr>
            <a:lvl7pPr marL="2741403" indent="0">
              <a:buNone/>
              <a:defRPr sz="1000"/>
            </a:lvl7pPr>
            <a:lvl8pPr marL="3198304" indent="0">
              <a:buNone/>
              <a:defRPr sz="1000"/>
            </a:lvl8pPr>
            <a:lvl9pPr marL="36552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595325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549493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8"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solidFill>
                  <a:prstClr val="black">
                    <a:tint val="75000"/>
                  </a:prstClr>
                </a:solidFill>
              </a:rPr>
              <a:pPr/>
              <a:t>27/05/2021</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B6D1F5-53F3-4459-B79A-6029A2F790D9}"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88278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188535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109814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401385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168111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396557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95FF5C7-FBF4-4845-9257-89467FEE26EA}" type="datetimeFigureOut">
              <a:rPr lang="es-CO" smtClean="0"/>
              <a:t>27/05/2021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CB6D1F5-53F3-4459-B79A-6029A2F790D9}" type="slidenum">
              <a:rPr lang="es-CO" smtClean="0"/>
              <a:t>‹Nº›</a:t>
            </a:fld>
            <a:endParaRPr lang="es-CO" dirty="0"/>
          </a:p>
        </p:txBody>
      </p:sp>
    </p:spTree>
    <p:extLst>
      <p:ext uri="{BB962C8B-B14F-4D97-AF65-F5344CB8AC3E}">
        <p14:creationId xmlns:p14="http://schemas.microsoft.com/office/powerpoint/2010/main" val="184167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FF5C7-FBF4-4845-9257-89467FEE26EA}" type="datetimeFigureOut">
              <a:rPr lang="es-CO" smtClean="0"/>
              <a:t>27/05/2021</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6D1F5-53F3-4459-B79A-6029A2F790D9}" type="slidenum">
              <a:rPr lang="es-CO" smtClean="0"/>
              <a:t>‹Nº›</a:t>
            </a:fld>
            <a:endParaRPr lang="es-CO" dirty="0"/>
          </a:p>
        </p:txBody>
      </p:sp>
    </p:spTree>
    <p:extLst>
      <p:ext uri="{BB962C8B-B14F-4D97-AF65-F5344CB8AC3E}">
        <p14:creationId xmlns:p14="http://schemas.microsoft.com/office/powerpoint/2010/main" val="2395252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FF5C7-FBF4-4845-9257-89467FEE26EA}" type="datetimeFigureOut">
              <a:rPr lang="es-CO" smtClean="0">
                <a:solidFill>
                  <a:prstClr val="black">
                    <a:tint val="75000"/>
                  </a:prstClr>
                </a:solidFill>
              </a:rPr>
              <a:pPr/>
              <a:t>27/05/2021</a:t>
            </a:fld>
            <a:endParaRPr lang="es-CO">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6D1F5-53F3-4459-B79A-6029A2F790D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46809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1325563"/>
          </a:xfrm>
          <a:prstGeom prst="rect">
            <a:avLst/>
          </a:prstGeom>
        </p:spPr>
        <p:txBody>
          <a:bodyPr vert="horz" lIns="91379" tIns="45690" rIns="91379" bIns="4569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379" tIns="45690" rIns="91379" bIns="4569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379" tIns="45690" rIns="91379" bIns="45690" rtlCol="0" anchor="ctr"/>
          <a:lstStyle>
            <a:lvl1pPr algn="l">
              <a:defRPr sz="1200">
                <a:solidFill>
                  <a:schemeClr val="tx1">
                    <a:tint val="75000"/>
                  </a:schemeClr>
                </a:solidFill>
              </a:defRPr>
            </a:lvl1pPr>
          </a:lstStyle>
          <a:p>
            <a:pPr defTabSz="913801"/>
            <a:fld id="{F95FF5C7-FBF4-4845-9257-89467FEE26EA}" type="datetimeFigureOut">
              <a:rPr lang="es-CO" smtClean="0">
                <a:solidFill>
                  <a:prstClr val="black">
                    <a:tint val="75000"/>
                  </a:prstClr>
                </a:solidFill>
              </a:rPr>
              <a:pPr defTabSz="913801"/>
              <a:t>27/05/2021</a:t>
            </a:fld>
            <a:endParaRPr lang="es-CO" dirty="0">
              <a:solidFill>
                <a:prstClr val="black">
                  <a:tint val="75000"/>
                </a:prstClr>
              </a:solidFill>
            </a:endParaRPr>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379" tIns="45690" rIns="91379" bIns="45690" rtlCol="0" anchor="ctr"/>
          <a:lstStyle>
            <a:lvl1pPr algn="ctr">
              <a:defRPr sz="1200">
                <a:solidFill>
                  <a:schemeClr val="tx1">
                    <a:tint val="75000"/>
                  </a:schemeClr>
                </a:solidFill>
              </a:defRPr>
            </a:lvl1pPr>
          </a:lstStyle>
          <a:p>
            <a:pPr defTabSz="913801"/>
            <a:endParaRPr lang="es-CO" dirty="0">
              <a:solidFill>
                <a:prstClr val="black">
                  <a:tint val="75000"/>
                </a:prstClr>
              </a:solidFill>
            </a:endParaRP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379" tIns="45690" rIns="91379" bIns="45690" rtlCol="0" anchor="ctr"/>
          <a:lstStyle>
            <a:lvl1pPr algn="r">
              <a:defRPr sz="1200">
                <a:solidFill>
                  <a:schemeClr val="tx1">
                    <a:tint val="75000"/>
                  </a:schemeClr>
                </a:solidFill>
              </a:defRPr>
            </a:lvl1pPr>
          </a:lstStyle>
          <a:p>
            <a:pPr defTabSz="913801"/>
            <a:fld id="{2CB6D1F5-53F3-4459-B79A-6029A2F790D9}" type="slidenum">
              <a:rPr lang="es-CO" smtClean="0">
                <a:solidFill>
                  <a:prstClr val="black">
                    <a:tint val="75000"/>
                  </a:prstClr>
                </a:solidFill>
              </a:rPr>
              <a:pPr defTabSz="913801"/>
              <a:t>‹Nº›</a:t>
            </a:fld>
            <a:endParaRPr lang="es-CO" dirty="0">
              <a:solidFill>
                <a:prstClr val="black">
                  <a:tint val="75000"/>
                </a:prstClr>
              </a:solidFill>
            </a:endParaRPr>
          </a:p>
        </p:txBody>
      </p:sp>
    </p:spTree>
    <p:extLst>
      <p:ext uri="{BB962C8B-B14F-4D97-AF65-F5344CB8AC3E}">
        <p14:creationId xmlns:p14="http://schemas.microsoft.com/office/powerpoint/2010/main" val="29363376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380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48" indent="-228448" algn="l" defTabSz="91380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352" indent="-228448" algn="l" defTabSz="91380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251" indent="-228448" algn="l" defTabSz="91380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152" indent="-228448" algn="l" defTabSz="9138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049" indent="-228448" algn="l" defTabSz="9138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2954" indent="-228448" algn="l" defTabSz="9138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9854" indent="-228448" algn="l" defTabSz="9138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6753" indent="-228448" algn="l" defTabSz="9138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3656" indent="-228448" algn="l" defTabSz="9138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801" rtl="0" eaLnBrk="1" latinLnBrk="0" hangingPunct="1">
        <a:defRPr sz="1800" kern="1200">
          <a:solidFill>
            <a:schemeClr val="tx1"/>
          </a:solidFill>
          <a:latin typeface="+mn-lt"/>
          <a:ea typeface="+mn-ea"/>
          <a:cs typeface="+mn-cs"/>
        </a:defRPr>
      </a:lvl1pPr>
      <a:lvl2pPr marL="456901" algn="l" defTabSz="913801" rtl="0" eaLnBrk="1" latinLnBrk="0" hangingPunct="1">
        <a:defRPr sz="1800" kern="1200">
          <a:solidFill>
            <a:schemeClr val="tx1"/>
          </a:solidFill>
          <a:latin typeface="+mn-lt"/>
          <a:ea typeface="+mn-ea"/>
          <a:cs typeface="+mn-cs"/>
        </a:defRPr>
      </a:lvl2pPr>
      <a:lvl3pPr marL="913801" algn="l" defTabSz="913801" rtl="0" eaLnBrk="1" latinLnBrk="0" hangingPunct="1">
        <a:defRPr sz="1800" kern="1200">
          <a:solidFill>
            <a:schemeClr val="tx1"/>
          </a:solidFill>
          <a:latin typeface="+mn-lt"/>
          <a:ea typeface="+mn-ea"/>
          <a:cs typeface="+mn-cs"/>
        </a:defRPr>
      </a:lvl3pPr>
      <a:lvl4pPr marL="1370702" algn="l" defTabSz="913801" rtl="0" eaLnBrk="1" latinLnBrk="0" hangingPunct="1">
        <a:defRPr sz="1800" kern="1200">
          <a:solidFill>
            <a:schemeClr val="tx1"/>
          </a:solidFill>
          <a:latin typeface="+mn-lt"/>
          <a:ea typeface="+mn-ea"/>
          <a:cs typeface="+mn-cs"/>
        </a:defRPr>
      </a:lvl4pPr>
      <a:lvl5pPr marL="1827601" algn="l" defTabSz="913801" rtl="0" eaLnBrk="1" latinLnBrk="0" hangingPunct="1">
        <a:defRPr sz="1800" kern="1200">
          <a:solidFill>
            <a:schemeClr val="tx1"/>
          </a:solidFill>
          <a:latin typeface="+mn-lt"/>
          <a:ea typeface="+mn-ea"/>
          <a:cs typeface="+mn-cs"/>
        </a:defRPr>
      </a:lvl5pPr>
      <a:lvl6pPr marL="2284504" algn="l" defTabSz="913801" rtl="0" eaLnBrk="1" latinLnBrk="0" hangingPunct="1">
        <a:defRPr sz="1800" kern="1200">
          <a:solidFill>
            <a:schemeClr val="tx1"/>
          </a:solidFill>
          <a:latin typeface="+mn-lt"/>
          <a:ea typeface="+mn-ea"/>
          <a:cs typeface="+mn-cs"/>
        </a:defRPr>
      </a:lvl6pPr>
      <a:lvl7pPr marL="2741403" algn="l" defTabSz="913801" rtl="0" eaLnBrk="1" latinLnBrk="0" hangingPunct="1">
        <a:defRPr sz="1800" kern="1200">
          <a:solidFill>
            <a:schemeClr val="tx1"/>
          </a:solidFill>
          <a:latin typeface="+mn-lt"/>
          <a:ea typeface="+mn-ea"/>
          <a:cs typeface="+mn-cs"/>
        </a:defRPr>
      </a:lvl7pPr>
      <a:lvl8pPr marL="3198304" algn="l" defTabSz="913801" rtl="0" eaLnBrk="1" latinLnBrk="0" hangingPunct="1">
        <a:defRPr sz="1800" kern="1200">
          <a:solidFill>
            <a:schemeClr val="tx1"/>
          </a:solidFill>
          <a:latin typeface="+mn-lt"/>
          <a:ea typeface="+mn-ea"/>
          <a:cs typeface="+mn-cs"/>
        </a:defRPr>
      </a:lvl8pPr>
      <a:lvl9pPr marL="3655203" algn="l" defTabSz="9138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package" Target="../embeddings/Microsoft_Excel_Worksheet.xlsx"/></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5.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cid:3479128801_1749866"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image" Target="../media/image60.png"/><Relationship Id="rId5" Type="http://schemas.openxmlformats.org/officeDocument/2006/relationships/diagramQuickStyle" Target="../diagrams/quickStyle2.xml"/><Relationship Id="rId15" Type="http://schemas.openxmlformats.org/officeDocument/2006/relationships/image" Target="../media/image64.png"/><Relationship Id="rId10" Type="http://schemas.openxmlformats.org/officeDocument/2006/relationships/slide" Target="slide33.xml"/><Relationship Id="rId4" Type="http://schemas.openxmlformats.org/officeDocument/2006/relationships/diagramLayout" Target="../diagrams/layout2.xml"/><Relationship Id="rId9" Type="http://schemas.openxmlformats.org/officeDocument/2006/relationships/image" Target="cid:3479128801_1749866" TargetMode="External"/><Relationship Id="rId14" Type="http://schemas.openxmlformats.org/officeDocument/2006/relationships/image" Target="../media/image63.png"/></Relationships>
</file>

<file path=ppt/slides/_rels/slide3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8.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image" Target="../media/image67.pn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0.png"/><Relationship Id="rId7"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chart" Target="../charts/chart5.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0.png"/><Relationship Id="rId7"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chart" Target="../charts/chart6.xml"/><Relationship Id="rId5" Type="http://schemas.openxmlformats.org/officeDocument/2006/relationships/image" Target="../media/image71.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0.png"/><Relationship Id="rId7"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chart" Target="../charts/chart7.xml"/><Relationship Id="rId5" Type="http://schemas.openxmlformats.org/officeDocument/2006/relationships/image" Target="../media/image71.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70.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71.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70.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71.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70.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71.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70.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71.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70.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71.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jpeg"/><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75.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8.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83.png"/><Relationship Id="rId7" Type="http://schemas.openxmlformats.org/officeDocument/2006/relationships/slide" Target="slide49.xml"/><Relationship Id="rId2" Type="http://schemas.openxmlformats.org/officeDocument/2006/relationships/image" Target="../media/image78.png"/><Relationship Id="rId1" Type="http://schemas.openxmlformats.org/officeDocument/2006/relationships/slideLayout" Target="../slideLayouts/slideLayout18.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7.emf"/></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chart" Target="../charts/chart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78.png"/><Relationship Id="rId1" Type="http://schemas.openxmlformats.org/officeDocument/2006/relationships/slideLayout" Target="../slideLayouts/slideLayout18.xml"/><Relationship Id="rId4" Type="http://schemas.openxmlformats.org/officeDocument/2006/relationships/chart" Target="../charts/chart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6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6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6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4.pn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6" name="Conector recto 5"/>
          <p:cNvCxnSpPr/>
          <p:nvPr/>
        </p:nvCxnSpPr>
        <p:spPr>
          <a:xfrm flipH="1">
            <a:off x="3340100" y="1939925"/>
            <a:ext cx="11113" cy="26844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CuadroTexto 12"/>
          <p:cNvSpPr txBox="1">
            <a:spLocks noChangeArrowheads="1"/>
          </p:cNvSpPr>
          <p:nvPr/>
        </p:nvSpPr>
        <p:spPr bwMode="auto">
          <a:xfrm>
            <a:off x="3494088" y="1714500"/>
            <a:ext cx="5548312" cy="349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lvl="1" indent="0" defTabSz="418178" fontAlgn="base">
              <a:spcBef>
                <a:spcPct val="0"/>
              </a:spcBef>
              <a:spcAft>
                <a:spcPct val="0"/>
              </a:spcAft>
              <a:buNone/>
            </a:pPr>
            <a:r>
              <a:rPr lang="es-CO" sz="3600" b="1" dirty="0">
                <a:solidFill>
                  <a:srgbClr val="858585"/>
                </a:solidFill>
              </a:rPr>
              <a:t>CONSEJO ASESOR DEL GOBIERNO NACIONAL EN MATERIA DE CONTROL INTERNO </a:t>
            </a:r>
          </a:p>
          <a:p>
            <a:pPr marL="0" lvl="1" indent="0" defTabSz="418178" fontAlgn="base">
              <a:spcBef>
                <a:spcPct val="0"/>
              </a:spcBef>
              <a:spcAft>
                <a:spcPct val="0"/>
              </a:spcAft>
              <a:buNone/>
            </a:pPr>
            <a:r>
              <a:rPr lang="es-ES_tradnl" altLang="es-CO" sz="2500" dirty="0">
                <a:solidFill>
                  <a:srgbClr val="7F7F7F"/>
                </a:solidFill>
              </a:rPr>
              <a:t>Departamento Administrativo de la </a:t>
            </a:r>
          </a:p>
          <a:p>
            <a:pPr>
              <a:lnSpc>
                <a:spcPct val="100000"/>
              </a:lnSpc>
              <a:spcBef>
                <a:spcPct val="0"/>
              </a:spcBef>
              <a:buFontTx/>
              <a:buNone/>
            </a:pPr>
            <a:r>
              <a:rPr lang="es-ES_tradnl" altLang="es-CO" sz="2500" dirty="0">
                <a:solidFill>
                  <a:srgbClr val="7F7F7F"/>
                </a:solidFill>
              </a:rPr>
              <a:t>Función Pública.</a:t>
            </a:r>
          </a:p>
          <a:p>
            <a:pPr eaLnBrk="1" hangingPunct="1">
              <a:lnSpc>
                <a:spcPct val="80000"/>
              </a:lnSpc>
              <a:spcBef>
                <a:spcPts val="600"/>
              </a:spcBef>
              <a:spcAft>
                <a:spcPts val="600"/>
              </a:spcAft>
              <a:buFontTx/>
              <a:buNone/>
            </a:pPr>
            <a:r>
              <a:rPr lang="es-ES_tradnl" altLang="es-CO" sz="1800" dirty="0">
                <a:solidFill>
                  <a:srgbClr val="7F7F7F"/>
                </a:solidFill>
              </a:rPr>
              <a:t>Fecha: Agosto 04 de 2016</a:t>
            </a:r>
          </a:p>
          <a:p>
            <a:pPr eaLnBrk="1" hangingPunct="1">
              <a:lnSpc>
                <a:spcPct val="80000"/>
              </a:lnSpc>
              <a:spcBef>
                <a:spcPts val="600"/>
              </a:spcBef>
              <a:spcAft>
                <a:spcPts val="600"/>
              </a:spcAft>
              <a:buFontTx/>
              <a:buNone/>
            </a:pPr>
            <a:endParaRPr lang="es-ES_tradnl" altLang="es-CO" sz="1800" b="1" dirty="0">
              <a:solidFill>
                <a:srgbClr val="7F7F7F"/>
              </a:solidFill>
            </a:endParaRPr>
          </a:p>
        </p:txBody>
      </p:sp>
    </p:spTree>
    <p:extLst>
      <p:ext uri="{BB962C8B-B14F-4D97-AF65-F5344CB8AC3E}">
        <p14:creationId xmlns:p14="http://schemas.microsoft.com/office/powerpoint/2010/main" val="399026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5" name="Gráfico 24"/>
          <p:cNvGraphicFramePr>
            <a:graphicFrameLocks/>
          </p:cNvGraphicFramePr>
          <p:nvPr/>
        </p:nvGraphicFramePr>
        <p:xfrm>
          <a:off x="593415" y="1609282"/>
          <a:ext cx="8058150" cy="4295775"/>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1" y="412385"/>
            <a:ext cx="9144000" cy="523220"/>
          </a:xfrm>
          <a:prstGeom prst="rect">
            <a:avLst/>
          </a:prstGeom>
          <a:noFill/>
        </p:spPr>
        <p:txBody>
          <a:bodyPr wrap="square" rtlCol="0">
            <a:spAutoFit/>
          </a:bodyPr>
          <a:lstStyle/>
          <a:p>
            <a:pPr algn="ctr"/>
            <a:r>
              <a:rPr lang="es-CO" sz="2800" b="1" dirty="0">
                <a:solidFill>
                  <a:srgbClr val="E7E6E6">
                    <a:lumMod val="50000"/>
                  </a:srgbClr>
                </a:solidFill>
              </a:rPr>
              <a:t>Resultados comparados entre Sectores</a:t>
            </a:r>
            <a:endParaRPr lang="es-ES_tradnl" sz="2800" b="1" dirty="0">
              <a:solidFill>
                <a:srgbClr val="E7E6E6">
                  <a:lumMod val="50000"/>
                </a:srgbClr>
              </a:solidFill>
            </a:endParaRPr>
          </a:p>
        </p:txBody>
      </p:sp>
      <p:sp>
        <p:nvSpPr>
          <p:cNvPr id="32" name="CuadroTexto 31"/>
          <p:cNvSpPr txBox="1"/>
          <p:nvPr/>
        </p:nvSpPr>
        <p:spPr>
          <a:xfrm>
            <a:off x="-97972" y="6482183"/>
            <a:ext cx="3853543" cy="523220"/>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1 de mayo 2016.</a:t>
            </a:r>
          </a:p>
          <a:p>
            <a:pPr algn="r"/>
            <a:endParaRPr lang="es-ES_tradnl" sz="1400" dirty="0">
              <a:solidFill>
                <a:srgbClr val="AC743A"/>
              </a:solidFill>
              <a:latin typeface="Futura Std Medium" panose="020B0502020204020303" pitchFamily="34" charset="0"/>
            </a:endParaRPr>
          </a:p>
        </p:txBody>
      </p:sp>
      <p:cxnSp>
        <p:nvCxnSpPr>
          <p:cNvPr id="8" name="7 Conector recto"/>
          <p:cNvCxnSpPr/>
          <p:nvPr/>
        </p:nvCxnSpPr>
        <p:spPr>
          <a:xfrm>
            <a:off x="1124113"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8665028" y="5931615"/>
            <a:ext cx="507346" cy="369332"/>
          </a:xfrm>
          <a:prstGeom prst="rect">
            <a:avLst/>
          </a:prstGeom>
        </p:spPr>
        <p:txBody>
          <a:bodyPr wrap="square">
            <a:spAutoFit/>
          </a:bodyPr>
          <a:lstStyle/>
          <a:p>
            <a:endParaRPr lang="es-CO" dirty="0">
              <a:solidFill>
                <a:prstClr val="black"/>
              </a:solidFill>
            </a:endParaRPr>
          </a:p>
        </p:txBody>
      </p:sp>
      <p:sp>
        <p:nvSpPr>
          <p:cNvPr id="13" name="16 Rectángulo"/>
          <p:cNvSpPr/>
          <p:nvPr/>
        </p:nvSpPr>
        <p:spPr>
          <a:xfrm>
            <a:off x="8678491" y="5922023"/>
            <a:ext cx="507346" cy="646331"/>
          </a:xfrm>
          <a:prstGeom prst="rect">
            <a:avLst/>
          </a:prstGeom>
        </p:spPr>
        <p:txBody>
          <a:bodyPr wrap="square">
            <a:spAutoFit/>
          </a:bodyPr>
          <a:lstStyle/>
          <a:p>
            <a:r>
              <a:rPr lang="es-CO" b="1" dirty="0">
                <a:solidFill>
                  <a:prstClr val="white"/>
                </a:solidFill>
              </a:rPr>
              <a:t>253</a:t>
            </a:r>
            <a:endParaRPr lang="es-CO" dirty="0">
              <a:solidFill>
                <a:prstClr val="black"/>
              </a:solidFill>
            </a:endParaRPr>
          </a:p>
        </p:txBody>
      </p:sp>
      <p:sp>
        <p:nvSpPr>
          <p:cNvPr id="2" name="1 CuadroTexto"/>
          <p:cNvSpPr txBox="1"/>
          <p:nvPr/>
        </p:nvSpPr>
        <p:spPr>
          <a:xfrm>
            <a:off x="834917" y="1281247"/>
            <a:ext cx="805542" cy="261610"/>
          </a:xfrm>
          <a:prstGeom prst="rect">
            <a:avLst/>
          </a:prstGeom>
          <a:noFill/>
        </p:spPr>
        <p:txBody>
          <a:bodyPr wrap="square" rtlCol="0">
            <a:spAutoFit/>
          </a:bodyPr>
          <a:lstStyle/>
          <a:p>
            <a:r>
              <a:rPr lang="es-CO" sz="1050" b="1" dirty="0">
                <a:solidFill>
                  <a:prstClr val="black"/>
                </a:solidFill>
              </a:rPr>
              <a:t>457.137</a:t>
            </a:r>
          </a:p>
        </p:txBody>
      </p:sp>
      <p:sp>
        <p:nvSpPr>
          <p:cNvPr id="17" name="16 CuadroTexto"/>
          <p:cNvSpPr txBox="1"/>
          <p:nvPr/>
        </p:nvSpPr>
        <p:spPr>
          <a:xfrm>
            <a:off x="1237688" y="1679334"/>
            <a:ext cx="805542" cy="261610"/>
          </a:xfrm>
          <a:prstGeom prst="rect">
            <a:avLst/>
          </a:prstGeom>
          <a:noFill/>
        </p:spPr>
        <p:txBody>
          <a:bodyPr wrap="square" rtlCol="0">
            <a:spAutoFit/>
          </a:bodyPr>
          <a:lstStyle/>
          <a:p>
            <a:r>
              <a:rPr lang="es-CO" sz="1050" b="1" dirty="0">
                <a:solidFill>
                  <a:prstClr val="black"/>
                </a:solidFill>
              </a:rPr>
              <a:t>321.830</a:t>
            </a:r>
          </a:p>
        </p:txBody>
      </p:sp>
      <p:sp>
        <p:nvSpPr>
          <p:cNvPr id="3" name="2 CuadroTexto"/>
          <p:cNvSpPr txBox="1"/>
          <p:nvPr/>
        </p:nvSpPr>
        <p:spPr>
          <a:xfrm>
            <a:off x="2434292" y="1122803"/>
            <a:ext cx="4539343" cy="369332"/>
          </a:xfrm>
          <a:prstGeom prst="rect">
            <a:avLst/>
          </a:prstGeom>
          <a:noFill/>
        </p:spPr>
        <p:txBody>
          <a:bodyPr wrap="square" rtlCol="0">
            <a:spAutoFit/>
          </a:bodyPr>
          <a:lstStyle/>
          <a:p>
            <a:pPr algn="ctr"/>
            <a:r>
              <a:rPr lang="es-CO" b="1" dirty="0">
                <a:solidFill>
                  <a:prstClr val="black"/>
                </a:solidFill>
              </a:rPr>
              <a:t>Número de empleos por sector</a:t>
            </a:r>
          </a:p>
        </p:txBody>
      </p:sp>
      <p:sp>
        <p:nvSpPr>
          <p:cNvPr id="7" name="Rectángulo 6"/>
          <p:cNvSpPr/>
          <p:nvPr/>
        </p:nvSpPr>
        <p:spPr>
          <a:xfrm>
            <a:off x="1440610" y="1940944"/>
            <a:ext cx="72752" cy="2415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6" name="Rectángulo 25"/>
          <p:cNvSpPr/>
          <p:nvPr/>
        </p:nvSpPr>
        <p:spPr>
          <a:xfrm>
            <a:off x="1110590" y="1536916"/>
            <a:ext cx="127098" cy="2819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Tree>
    <p:extLst>
      <p:ext uri="{BB962C8B-B14F-4D97-AF65-F5344CB8AC3E}">
        <p14:creationId xmlns:p14="http://schemas.microsoft.com/office/powerpoint/2010/main" val="206363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20477" y="332254"/>
            <a:ext cx="9143999" cy="954025"/>
          </a:xfrm>
          <a:prstGeom prst="rect">
            <a:avLst/>
          </a:prstGeom>
          <a:noFill/>
        </p:spPr>
        <p:txBody>
          <a:bodyPr wrap="square" lIns="91356" tIns="45679" rIns="91356" bIns="45679" rtlCol="0">
            <a:spAutoFit/>
          </a:bodyPr>
          <a:lstStyle/>
          <a:p>
            <a:pPr algn="ctr"/>
            <a:r>
              <a:rPr lang="es-ES_tradnl" sz="2800" b="1" dirty="0">
                <a:solidFill>
                  <a:srgbClr val="E7E6E6">
                    <a:lumMod val="50000"/>
                  </a:srgbClr>
                </a:solidFill>
              </a:rPr>
              <a:t>Número de Empleos y su clasificación</a:t>
            </a:r>
          </a:p>
          <a:p>
            <a:pPr algn="ctr"/>
            <a:r>
              <a:rPr lang="es-ES_tradnl" sz="2800" b="1" dirty="0">
                <a:solidFill>
                  <a:srgbClr val="E7E6E6">
                    <a:lumMod val="75000"/>
                  </a:srgbClr>
                </a:solidFill>
              </a:rPr>
              <a:t>Rama Ejecutiva Nacional </a:t>
            </a:r>
          </a:p>
        </p:txBody>
      </p:sp>
      <p:pic>
        <p:nvPicPr>
          <p:cNvPr id="14" name="Imagen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0573" y="3211022"/>
            <a:ext cx="1994419" cy="1028701"/>
          </a:xfrm>
          <a:prstGeom prst="rect">
            <a:avLst/>
          </a:prstGeom>
        </p:spPr>
      </p:pic>
      <p:sp>
        <p:nvSpPr>
          <p:cNvPr id="8" name="CuadroTexto 47"/>
          <p:cNvSpPr txBox="1"/>
          <p:nvPr/>
        </p:nvSpPr>
        <p:spPr>
          <a:xfrm>
            <a:off x="-526212" y="6402696"/>
            <a:ext cx="4485737" cy="307694"/>
          </a:xfrm>
          <a:prstGeom prst="rect">
            <a:avLst/>
          </a:prstGeom>
          <a:noFill/>
        </p:spPr>
        <p:txBody>
          <a:bodyPr wrap="square" lIns="91356" tIns="45679" rIns="91356" bIns="45679"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30 de 2015.</a:t>
            </a:r>
            <a:endParaRPr lang="es-ES_tradnl" sz="1400" dirty="0">
              <a:solidFill>
                <a:srgbClr val="AC743A"/>
              </a:solidFill>
              <a:latin typeface="Futura Std Medium" panose="020B0502020204020303" pitchFamily="34" charset="0"/>
            </a:endParaRPr>
          </a:p>
        </p:txBody>
      </p:sp>
      <p:sp>
        <p:nvSpPr>
          <p:cNvPr id="9" name="Rectángulo redondeado 14"/>
          <p:cNvSpPr/>
          <p:nvPr/>
        </p:nvSpPr>
        <p:spPr>
          <a:xfrm>
            <a:off x="6202731" y="1286367"/>
            <a:ext cx="2375223" cy="4880561"/>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ES_tradnl">
              <a:solidFill>
                <a:prstClr val="white"/>
              </a:solidFill>
            </a:endParaRPr>
          </a:p>
        </p:txBody>
      </p:sp>
      <p:cxnSp>
        <p:nvCxnSpPr>
          <p:cNvPr id="10" name="9 Conector recto"/>
          <p:cNvCxnSpPr/>
          <p:nvPr/>
        </p:nvCxnSpPr>
        <p:spPr>
          <a:xfrm>
            <a:off x="1124124"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12" name="CuadroTexto 5"/>
          <p:cNvSpPr txBox="1"/>
          <p:nvPr/>
        </p:nvSpPr>
        <p:spPr>
          <a:xfrm>
            <a:off x="5080010" y="1445471"/>
            <a:ext cx="1118897" cy="4816620"/>
          </a:xfrm>
          <a:prstGeom prst="rect">
            <a:avLst/>
          </a:prstGeom>
          <a:solidFill>
            <a:schemeClr val="bg1"/>
          </a:solidFill>
        </p:spPr>
        <p:txBody>
          <a:bodyPr wrap="square" lIns="91356" tIns="45679" rIns="91356" bIns="45679" rtlCol="0">
            <a:spAutoFit/>
          </a:bodyPr>
          <a:lstStyle/>
          <a:p>
            <a:pPr algn="r"/>
            <a:r>
              <a:rPr lang="es-ES_tradnl" sz="1900" b="1" dirty="0">
                <a:solidFill>
                  <a:srgbClr val="E7E6E6">
                    <a:lumMod val="50000"/>
                  </a:srgbClr>
                </a:solidFill>
              </a:rPr>
              <a:t>21.287</a:t>
            </a:r>
          </a:p>
          <a:p>
            <a:pPr algn="r"/>
            <a:endParaRPr lang="es-ES_tradnl" sz="1900" b="1" dirty="0">
              <a:solidFill>
                <a:srgbClr val="E7E6E6">
                  <a:lumMod val="50000"/>
                </a:srgbClr>
              </a:solidFill>
            </a:endParaRPr>
          </a:p>
          <a:p>
            <a:pPr algn="r"/>
            <a:r>
              <a:rPr lang="es-ES_tradnl" sz="1900" b="1" dirty="0">
                <a:solidFill>
                  <a:srgbClr val="E7E6E6">
                    <a:lumMod val="50000"/>
                  </a:srgbClr>
                </a:solidFill>
              </a:rPr>
              <a:t>20.551</a:t>
            </a:r>
          </a:p>
          <a:p>
            <a:pPr algn="r"/>
            <a:endParaRPr lang="es-ES_tradnl" sz="2800" b="1" dirty="0">
              <a:solidFill>
                <a:srgbClr val="E7E6E6">
                  <a:lumMod val="50000"/>
                </a:srgbClr>
              </a:solidFill>
            </a:endParaRPr>
          </a:p>
          <a:p>
            <a:pPr algn="r"/>
            <a:r>
              <a:rPr lang="es-ES_tradnl" sz="1900" b="1" dirty="0">
                <a:solidFill>
                  <a:srgbClr val="E7E6E6">
                    <a:lumMod val="50000"/>
                  </a:srgbClr>
                </a:solidFill>
              </a:rPr>
              <a:t>76.956</a:t>
            </a:r>
          </a:p>
          <a:p>
            <a:pPr algn="r"/>
            <a:endParaRPr lang="es-ES_tradnl" sz="1200" b="1" dirty="0">
              <a:solidFill>
                <a:srgbClr val="E7E6E6">
                  <a:lumMod val="50000"/>
                </a:srgbClr>
              </a:solidFill>
            </a:endParaRPr>
          </a:p>
          <a:p>
            <a:pPr algn="r"/>
            <a:r>
              <a:rPr lang="es-ES_tradnl" sz="1900" b="1" dirty="0">
                <a:solidFill>
                  <a:srgbClr val="E7E6E6">
                    <a:lumMod val="50000"/>
                  </a:srgbClr>
                </a:solidFill>
              </a:rPr>
              <a:t>8</a:t>
            </a:r>
          </a:p>
          <a:p>
            <a:pPr algn="r"/>
            <a:endParaRPr lang="es-ES_tradnl" sz="1100" b="1" dirty="0">
              <a:solidFill>
                <a:srgbClr val="E7E6E6">
                  <a:lumMod val="50000"/>
                </a:srgbClr>
              </a:solidFill>
            </a:endParaRPr>
          </a:p>
          <a:p>
            <a:pPr algn="r"/>
            <a:r>
              <a:rPr lang="es-ES_tradnl" sz="1900" b="1" dirty="0">
                <a:solidFill>
                  <a:srgbClr val="E7E6E6">
                    <a:lumMod val="50000"/>
                  </a:srgbClr>
                </a:solidFill>
              </a:rPr>
              <a:t>7.482</a:t>
            </a:r>
          </a:p>
          <a:p>
            <a:pPr algn="r"/>
            <a:endParaRPr lang="es-ES_tradnl" sz="1900" b="1" dirty="0">
              <a:solidFill>
                <a:srgbClr val="E7E6E6">
                  <a:lumMod val="50000"/>
                </a:srgbClr>
              </a:solidFill>
            </a:endParaRPr>
          </a:p>
          <a:p>
            <a:pPr algn="r"/>
            <a:r>
              <a:rPr lang="es-ES_tradnl" sz="1900" b="1" dirty="0">
                <a:solidFill>
                  <a:srgbClr val="E7E6E6">
                    <a:lumMod val="50000"/>
                  </a:srgbClr>
                </a:solidFill>
              </a:rPr>
              <a:t>320.046</a:t>
            </a:r>
          </a:p>
          <a:p>
            <a:pPr algn="r"/>
            <a:endParaRPr lang="es-ES_tradnl" sz="1600" b="1" dirty="0">
              <a:solidFill>
                <a:srgbClr val="E7E6E6">
                  <a:lumMod val="50000"/>
                </a:srgbClr>
              </a:solidFill>
            </a:endParaRPr>
          </a:p>
          <a:p>
            <a:pPr algn="r"/>
            <a:r>
              <a:rPr lang="es-ES_tradnl" sz="1900" b="1" dirty="0">
                <a:solidFill>
                  <a:srgbClr val="E7E6E6">
                    <a:lumMod val="50000"/>
                  </a:srgbClr>
                </a:solidFill>
              </a:rPr>
              <a:t>4.008</a:t>
            </a:r>
          </a:p>
          <a:p>
            <a:pPr algn="r"/>
            <a:endParaRPr lang="es-ES_tradnl" sz="1100" b="1" dirty="0">
              <a:solidFill>
                <a:srgbClr val="E7E6E6">
                  <a:lumMod val="50000"/>
                </a:srgbClr>
              </a:solidFill>
            </a:endParaRPr>
          </a:p>
          <a:p>
            <a:pPr algn="r"/>
            <a:r>
              <a:rPr lang="es-ES_tradnl" sz="1900" b="1" dirty="0">
                <a:solidFill>
                  <a:srgbClr val="E7E6E6">
                    <a:lumMod val="50000"/>
                  </a:srgbClr>
                </a:solidFill>
              </a:rPr>
              <a:t>179.231</a:t>
            </a:r>
          </a:p>
          <a:p>
            <a:pPr algn="r"/>
            <a:endParaRPr lang="es-ES_tradnl" sz="2000" b="1" dirty="0">
              <a:solidFill>
                <a:srgbClr val="E7E6E6">
                  <a:lumMod val="50000"/>
                </a:srgbClr>
              </a:solidFill>
            </a:endParaRPr>
          </a:p>
          <a:p>
            <a:pPr algn="r"/>
            <a:r>
              <a:rPr lang="es-ES_tradnl" sz="1900" b="1" dirty="0">
                <a:solidFill>
                  <a:srgbClr val="E7E6E6">
                    <a:lumMod val="50000"/>
                  </a:srgbClr>
                </a:solidFill>
              </a:rPr>
              <a:t>251.633</a:t>
            </a:r>
          </a:p>
        </p:txBody>
      </p:sp>
      <p:pic>
        <p:nvPicPr>
          <p:cNvPr id="15" name="Imagen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9806" y="1480103"/>
            <a:ext cx="4848292" cy="4721457"/>
          </a:xfrm>
          <a:prstGeom prst="rect">
            <a:avLst/>
          </a:prstGeom>
        </p:spPr>
      </p:pic>
    </p:spTree>
    <p:extLst>
      <p:ext uri="{BB962C8B-B14F-4D97-AF65-F5344CB8AC3E}">
        <p14:creationId xmlns:p14="http://schemas.microsoft.com/office/powerpoint/2010/main" val="277568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6 Rectángulo"/>
          <p:cNvSpPr/>
          <p:nvPr/>
        </p:nvSpPr>
        <p:spPr>
          <a:xfrm>
            <a:off x="8753675" y="5998110"/>
            <a:ext cx="301516" cy="369249"/>
          </a:xfrm>
          <a:prstGeom prst="rect">
            <a:avLst/>
          </a:prstGeom>
        </p:spPr>
        <p:txBody>
          <a:bodyPr wrap="none" lIns="91356" tIns="45679" rIns="91356" bIns="45679">
            <a:spAutoFit/>
          </a:bodyPr>
          <a:lstStyle/>
          <a:p>
            <a:r>
              <a:rPr lang="es-CO" b="1" dirty="0">
                <a:solidFill>
                  <a:prstClr val="white"/>
                </a:solidFill>
              </a:rPr>
              <a:t>3</a:t>
            </a:r>
            <a:endParaRPr lang="es-CO" dirty="0">
              <a:solidFill>
                <a:prstClr val="black"/>
              </a:solidFill>
            </a:endParaRPr>
          </a:p>
        </p:txBody>
      </p:sp>
      <p:sp>
        <p:nvSpPr>
          <p:cNvPr id="4" name="CuadroTexto 6"/>
          <p:cNvSpPr txBox="1"/>
          <p:nvPr/>
        </p:nvSpPr>
        <p:spPr>
          <a:xfrm>
            <a:off x="1" y="581928"/>
            <a:ext cx="9132763" cy="523137"/>
          </a:xfrm>
          <a:prstGeom prst="rect">
            <a:avLst/>
          </a:prstGeom>
          <a:noFill/>
        </p:spPr>
        <p:txBody>
          <a:bodyPr wrap="square" lIns="91356" tIns="45679" rIns="91356" bIns="45679" rtlCol="0">
            <a:spAutoFit/>
          </a:bodyPr>
          <a:lstStyle/>
          <a:p>
            <a:pPr algn="ctr"/>
            <a:r>
              <a:rPr lang="es-ES_tradnl" sz="2800" b="1" dirty="0">
                <a:solidFill>
                  <a:srgbClr val="E7E6E6">
                    <a:lumMod val="50000"/>
                  </a:srgbClr>
                </a:solidFill>
              </a:rPr>
              <a:t>Servidor público promedio*</a:t>
            </a:r>
          </a:p>
        </p:txBody>
      </p:sp>
      <p:sp>
        <p:nvSpPr>
          <p:cNvPr id="5" name="CuadroTexto 9"/>
          <p:cNvSpPr txBox="1"/>
          <p:nvPr/>
        </p:nvSpPr>
        <p:spPr>
          <a:xfrm>
            <a:off x="5869100" y="3018398"/>
            <a:ext cx="1788262" cy="830914"/>
          </a:xfrm>
          <a:prstGeom prst="rect">
            <a:avLst/>
          </a:prstGeom>
          <a:noFill/>
        </p:spPr>
        <p:txBody>
          <a:bodyPr wrap="square" lIns="91356" tIns="45679" rIns="91356" bIns="45679" rtlCol="0">
            <a:spAutoFit/>
          </a:bodyPr>
          <a:lstStyle/>
          <a:p>
            <a:pPr marL="177800" indent="-177800"/>
            <a:r>
              <a:rPr lang="es-CO" sz="1600" dirty="0">
                <a:solidFill>
                  <a:srgbClr val="AC743A"/>
                </a:solidFill>
                <a:latin typeface="Futura Std Medium" panose="020B0502020204020303" pitchFamily="34" charset="0"/>
              </a:rPr>
              <a:t>*	No Incluye Uniformados ni Docentes</a:t>
            </a:r>
            <a:endParaRPr lang="es-ES_tradnl" sz="1600" dirty="0">
              <a:solidFill>
                <a:srgbClr val="AC743A"/>
              </a:solidFill>
              <a:latin typeface="Futura Std Medium" panose="020B0502020204020303" pitchFamily="34" charset="0"/>
            </a:endParaRPr>
          </a:p>
        </p:txBody>
      </p:sp>
      <p:sp>
        <p:nvSpPr>
          <p:cNvPr id="6" name="CuadroTexto 1"/>
          <p:cNvSpPr txBox="1"/>
          <p:nvPr/>
        </p:nvSpPr>
        <p:spPr>
          <a:xfrm>
            <a:off x="-161456" y="6461954"/>
            <a:ext cx="4114866" cy="307694"/>
          </a:xfrm>
          <a:prstGeom prst="rect">
            <a:avLst/>
          </a:prstGeom>
          <a:noFill/>
        </p:spPr>
        <p:txBody>
          <a:bodyPr wrap="square" lIns="91356" tIns="45679" rIns="91356" bIns="45679"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31 de mayo 2016.</a:t>
            </a:r>
          </a:p>
        </p:txBody>
      </p:sp>
      <p:pic>
        <p:nvPicPr>
          <p:cNvPr id="8" name="7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689" y="1441553"/>
            <a:ext cx="5025372" cy="5020401"/>
          </a:xfrm>
          <a:prstGeom prst="rect">
            <a:avLst/>
          </a:prstGeom>
        </p:spPr>
      </p:pic>
      <p:cxnSp>
        <p:nvCxnSpPr>
          <p:cNvPr id="9" name="8 Conector angular"/>
          <p:cNvCxnSpPr/>
          <p:nvPr/>
        </p:nvCxnSpPr>
        <p:spPr>
          <a:xfrm rot="10800000" flipV="1">
            <a:off x="5799062" y="1881049"/>
            <a:ext cx="2889607" cy="2076996"/>
          </a:xfrm>
          <a:prstGeom prst="bentConnector3">
            <a:avLst>
              <a:gd name="adj1" fmla="val 33424"/>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12" name="2 Rectángulo"/>
          <p:cNvSpPr/>
          <p:nvPr/>
        </p:nvSpPr>
        <p:spPr>
          <a:xfrm>
            <a:off x="8753670" y="5877023"/>
            <a:ext cx="301686" cy="369332"/>
          </a:xfrm>
          <a:prstGeom prst="rect">
            <a:avLst/>
          </a:prstGeom>
        </p:spPr>
        <p:txBody>
          <a:bodyPr wrap="none">
            <a:spAutoFit/>
          </a:bodyPr>
          <a:lstStyle/>
          <a:p>
            <a:r>
              <a:rPr lang="es-CO" b="1" dirty="0">
                <a:solidFill>
                  <a:prstClr val="white"/>
                </a:solidFill>
              </a:rPr>
              <a:t>7</a:t>
            </a:r>
            <a:endParaRPr lang="es-CO" dirty="0">
              <a:solidFill>
                <a:prstClr val="black"/>
              </a:solidFill>
            </a:endParaRPr>
          </a:p>
        </p:txBody>
      </p:sp>
    </p:spTree>
    <p:extLst>
      <p:ext uri="{BB962C8B-B14F-4D97-AF65-F5344CB8AC3E}">
        <p14:creationId xmlns:p14="http://schemas.microsoft.com/office/powerpoint/2010/main" val="76161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101600" y="358357"/>
            <a:ext cx="8926286" cy="954107"/>
          </a:xfrm>
          <a:prstGeom prst="rect">
            <a:avLst/>
          </a:prstGeom>
          <a:noFill/>
        </p:spPr>
        <p:txBody>
          <a:bodyPr wrap="square" rtlCol="0">
            <a:spAutoFit/>
          </a:bodyPr>
          <a:lstStyle/>
          <a:p>
            <a:pPr algn="ctr"/>
            <a:r>
              <a:rPr lang="es-ES_tradnl" sz="2800" b="1" dirty="0">
                <a:solidFill>
                  <a:srgbClr val="E7E6E6">
                    <a:lumMod val="50000"/>
                  </a:srgbClr>
                </a:solidFill>
              </a:rPr>
              <a:t>Caracterización de los servidores públicos*</a:t>
            </a:r>
          </a:p>
          <a:p>
            <a:pPr algn="ctr"/>
            <a:r>
              <a:rPr lang="es-ES_tradnl" sz="2800" b="1" dirty="0">
                <a:solidFill>
                  <a:srgbClr val="E7E6E6">
                    <a:lumMod val="75000"/>
                  </a:srgbClr>
                </a:solidFill>
              </a:rPr>
              <a:t>Rama Ejecutiva Nacional</a:t>
            </a:r>
          </a:p>
        </p:txBody>
      </p:sp>
      <p:sp>
        <p:nvSpPr>
          <p:cNvPr id="31" name="CuadroTexto 30"/>
          <p:cNvSpPr txBox="1"/>
          <p:nvPr/>
        </p:nvSpPr>
        <p:spPr>
          <a:xfrm>
            <a:off x="337504" y="6327526"/>
            <a:ext cx="3516746" cy="338554"/>
          </a:xfrm>
          <a:prstGeom prst="rect">
            <a:avLst/>
          </a:prstGeom>
          <a:noFill/>
        </p:spPr>
        <p:txBody>
          <a:bodyPr wrap="square" rtlCol="0">
            <a:spAutoFit/>
          </a:bodyPr>
          <a:lstStyle/>
          <a:p>
            <a:pPr algn="r"/>
            <a:r>
              <a:rPr lang="es-CO" sz="1600" dirty="0">
                <a:solidFill>
                  <a:srgbClr val="AC743A"/>
                </a:solidFill>
              </a:rPr>
              <a:t>*No Incluye Uniformados ni Docentes.</a:t>
            </a:r>
            <a:endParaRPr lang="es-ES_tradnl" sz="1600" dirty="0">
              <a:solidFill>
                <a:srgbClr val="AC743A"/>
              </a:solidFill>
            </a:endParaRPr>
          </a:p>
        </p:txBody>
      </p:sp>
      <p:sp>
        <p:nvSpPr>
          <p:cNvPr id="32" name="CuadroTexto 47"/>
          <p:cNvSpPr txBox="1"/>
          <p:nvPr/>
        </p:nvSpPr>
        <p:spPr>
          <a:xfrm>
            <a:off x="543533" y="6534031"/>
            <a:ext cx="4666758" cy="307777"/>
          </a:xfrm>
          <a:prstGeom prst="rect">
            <a:avLst/>
          </a:prstGeom>
          <a:noFill/>
        </p:spPr>
        <p:txBody>
          <a:bodyPr wrap="square" rtlCol="0">
            <a:spAutoFit/>
          </a:bodyPr>
          <a:lstStyle/>
          <a:p>
            <a:r>
              <a:rPr lang="es-CO" sz="1400" b="1" dirty="0">
                <a:solidFill>
                  <a:srgbClr val="AC743A"/>
                </a:solidFill>
                <a:latin typeface="Futura Std Medium" panose="020B0502020204020303" pitchFamily="34" charset="0"/>
              </a:rPr>
              <a:t>Fuente</a:t>
            </a:r>
            <a:r>
              <a:rPr lang="es-CO" sz="1400" dirty="0">
                <a:solidFill>
                  <a:srgbClr val="AC743A"/>
                </a:solidFill>
                <a:latin typeface="Futura Std Medium" panose="020B0502020204020303" pitchFamily="34" charset="0"/>
              </a:rPr>
              <a:t>: Función Pública, diciembre 30 de 2015.</a:t>
            </a:r>
            <a:endParaRPr lang="es-ES_tradnl" sz="1400" dirty="0">
              <a:solidFill>
                <a:srgbClr val="AC743A"/>
              </a:solidFill>
              <a:latin typeface="Futura Std Medium" panose="020B0502020204020303" pitchFamily="34" charset="0"/>
            </a:endParaRPr>
          </a:p>
        </p:txBody>
      </p:sp>
      <p:pic>
        <p:nvPicPr>
          <p:cNvPr id="33"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5061" y="3548618"/>
            <a:ext cx="2826606" cy="2421744"/>
          </a:xfrm>
          <a:prstGeom prst="rect">
            <a:avLst/>
          </a:prstGeom>
        </p:spPr>
      </p:pic>
      <p:pic>
        <p:nvPicPr>
          <p:cNvPr id="35"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008" y="1621984"/>
            <a:ext cx="4447836" cy="1186789"/>
          </a:xfrm>
          <a:prstGeom prst="rect">
            <a:avLst/>
          </a:prstGeom>
        </p:spPr>
      </p:pic>
      <p:pic>
        <p:nvPicPr>
          <p:cNvPr id="36"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008" y="3304902"/>
            <a:ext cx="4490516" cy="2900211"/>
          </a:xfrm>
          <a:prstGeom prst="rect">
            <a:avLst/>
          </a:prstGeom>
        </p:spPr>
      </p:pic>
      <p:sp>
        <p:nvSpPr>
          <p:cNvPr id="12" name="Rectángulo redondeado 14"/>
          <p:cNvSpPr/>
          <p:nvPr/>
        </p:nvSpPr>
        <p:spPr>
          <a:xfrm>
            <a:off x="5215345" y="1267466"/>
            <a:ext cx="3432266" cy="1998247"/>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3" name="Rectángulo redondeado 14"/>
          <p:cNvSpPr/>
          <p:nvPr/>
        </p:nvSpPr>
        <p:spPr>
          <a:xfrm>
            <a:off x="337504" y="3045724"/>
            <a:ext cx="4696582" cy="3311249"/>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cxnSp>
        <p:nvCxnSpPr>
          <p:cNvPr id="14" name="13 Conector recto"/>
          <p:cNvCxnSpPr/>
          <p:nvPr/>
        </p:nvCxnSpPr>
        <p:spPr>
          <a:xfrm>
            <a:off x="1124113"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2629210" y="3860800"/>
            <a:ext cx="984848"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3" name="2 Rectángulo"/>
          <p:cNvSpPr/>
          <p:nvPr/>
        </p:nvSpPr>
        <p:spPr>
          <a:xfrm>
            <a:off x="7675080" y="4310741"/>
            <a:ext cx="836404" cy="492291"/>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8" name="Rectángulo 7"/>
          <p:cNvSpPr/>
          <p:nvPr/>
        </p:nvSpPr>
        <p:spPr>
          <a:xfrm>
            <a:off x="1639019" y="3265713"/>
            <a:ext cx="2191109" cy="282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9" name="CuadroTexto 8"/>
          <p:cNvSpPr txBox="1"/>
          <p:nvPr/>
        </p:nvSpPr>
        <p:spPr>
          <a:xfrm>
            <a:off x="1500999" y="3157269"/>
            <a:ext cx="2751827" cy="400110"/>
          </a:xfrm>
          <a:prstGeom prst="rect">
            <a:avLst/>
          </a:prstGeom>
          <a:noFill/>
        </p:spPr>
        <p:txBody>
          <a:bodyPr wrap="square" rtlCol="0">
            <a:spAutoFit/>
          </a:bodyPr>
          <a:lstStyle/>
          <a:p>
            <a:pPr algn="ctr"/>
            <a:r>
              <a:rPr lang="es-CO" sz="2000" b="1" dirty="0">
                <a:solidFill>
                  <a:srgbClr val="5B9BD5">
                    <a:lumMod val="75000"/>
                  </a:srgbClr>
                </a:solidFill>
              </a:rPr>
              <a:t>Máximo Nivel Educativo</a:t>
            </a:r>
          </a:p>
        </p:txBody>
      </p:sp>
      <p:sp>
        <p:nvSpPr>
          <p:cNvPr id="20" name="2 Rectángulo"/>
          <p:cNvSpPr/>
          <p:nvPr/>
        </p:nvSpPr>
        <p:spPr>
          <a:xfrm>
            <a:off x="3430804" y="3623527"/>
            <a:ext cx="1368040" cy="492291"/>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2" name="2 Rectángulo"/>
          <p:cNvSpPr/>
          <p:nvPr/>
        </p:nvSpPr>
        <p:spPr>
          <a:xfrm>
            <a:off x="8753670" y="5877023"/>
            <a:ext cx="301686" cy="369332"/>
          </a:xfrm>
          <a:prstGeom prst="rect">
            <a:avLst/>
          </a:prstGeom>
        </p:spPr>
        <p:txBody>
          <a:bodyPr wrap="none">
            <a:spAutoFit/>
          </a:bodyPr>
          <a:lstStyle/>
          <a:p>
            <a:r>
              <a:rPr lang="es-CO" b="1" dirty="0">
                <a:solidFill>
                  <a:prstClr val="white"/>
                </a:solidFill>
              </a:rPr>
              <a:t>9</a:t>
            </a:r>
            <a:endParaRPr lang="es-CO" dirty="0">
              <a:solidFill>
                <a:prstClr val="black"/>
              </a:solidFill>
            </a:endParaRPr>
          </a:p>
        </p:txBody>
      </p:sp>
      <p:pic>
        <p:nvPicPr>
          <p:cNvPr id="19"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8535" y="1455757"/>
            <a:ext cx="3142949" cy="1701512"/>
          </a:xfrm>
          <a:prstGeom prst="rect">
            <a:avLst/>
          </a:prstGeom>
        </p:spPr>
      </p:pic>
    </p:spTree>
    <p:extLst>
      <p:ext uri="{BB962C8B-B14F-4D97-AF65-F5344CB8AC3E}">
        <p14:creationId xmlns:p14="http://schemas.microsoft.com/office/powerpoint/2010/main" val="367231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116114" y="506848"/>
            <a:ext cx="9027886" cy="523220"/>
          </a:xfrm>
          <a:prstGeom prst="rect">
            <a:avLst/>
          </a:prstGeom>
          <a:noFill/>
        </p:spPr>
        <p:txBody>
          <a:bodyPr wrap="square" rtlCol="0">
            <a:spAutoFit/>
          </a:bodyPr>
          <a:lstStyle/>
          <a:p>
            <a:pPr algn="ctr"/>
            <a:r>
              <a:rPr lang="es-ES_tradnl" sz="2800" b="1" dirty="0">
                <a:solidFill>
                  <a:srgbClr val="E7E6E6">
                    <a:lumMod val="50000"/>
                  </a:srgbClr>
                </a:solidFill>
              </a:rPr>
              <a:t>Meritocracia</a:t>
            </a:r>
          </a:p>
        </p:txBody>
      </p:sp>
      <p:sp>
        <p:nvSpPr>
          <p:cNvPr id="16" name="CuadroTexto 15"/>
          <p:cNvSpPr txBox="1"/>
          <p:nvPr/>
        </p:nvSpPr>
        <p:spPr>
          <a:xfrm>
            <a:off x="297984" y="6370818"/>
            <a:ext cx="3963465" cy="307777"/>
          </a:xfrm>
          <a:prstGeom prst="rect">
            <a:avLst/>
          </a:prstGeom>
          <a:noFill/>
        </p:spPr>
        <p:txBody>
          <a:bodyPr wrap="square" rtlCol="0">
            <a:spAutoFit/>
          </a:bodyPr>
          <a:lstStyle/>
          <a:p>
            <a:r>
              <a:rPr lang="es-CO" sz="1400" b="1" dirty="0">
                <a:solidFill>
                  <a:srgbClr val="AC743A"/>
                </a:solidFill>
                <a:latin typeface="Futura Std Medium" panose="020B0502020204020303" pitchFamily="34" charset="0"/>
              </a:rPr>
              <a:t>Fuente:</a:t>
            </a:r>
            <a:r>
              <a:rPr lang="es-CO" sz="1400" dirty="0">
                <a:solidFill>
                  <a:srgbClr val="AC743A"/>
                </a:solidFill>
                <a:latin typeface="Futura Std Medium" panose="020B0502020204020303" pitchFamily="34" charset="0"/>
              </a:rPr>
              <a:t> Función Pública, 1 de mayo 2016.</a:t>
            </a:r>
            <a:endParaRPr lang="es-ES_tradnl" sz="1400" dirty="0">
              <a:solidFill>
                <a:srgbClr val="AC743A"/>
              </a:solidFill>
              <a:latin typeface="Futura Std Medium" panose="020B0502020204020303" pitchFamily="34" charset="0"/>
            </a:endParaRPr>
          </a:p>
        </p:txBody>
      </p:sp>
      <p:cxnSp>
        <p:nvCxnSpPr>
          <p:cNvPr id="17" name="16 Conector recto"/>
          <p:cNvCxnSpPr/>
          <p:nvPr/>
        </p:nvCxnSpPr>
        <p:spPr>
          <a:xfrm>
            <a:off x="1124113"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pic>
        <p:nvPicPr>
          <p:cNvPr id="6"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6468" y="1030068"/>
            <a:ext cx="7318223" cy="5016790"/>
          </a:xfrm>
          <a:prstGeom prst="rect">
            <a:avLst/>
          </a:prstGeom>
        </p:spPr>
      </p:pic>
    </p:spTree>
    <p:extLst>
      <p:ext uri="{BB962C8B-B14F-4D97-AF65-F5344CB8AC3E}">
        <p14:creationId xmlns:p14="http://schemas.microsoft.com/office/powerpoint/2010/main" val="161150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116114" y="506848"/>
            <a:ext cx="9027886" cy="523220"/>
          </a:xfrm>
          <a:prstGeom prst="rect">
            <a:avLst/>
          </a:prstGeom>
          <a:noFill/>
        </p:spPr>
        <p:txBody>
          <a:bodyPr wrap="square" rtlCol="0">
            <a:spAutoFit/>
          </a:bodyPr>
          <a:lstStyle/>
          <a:p>
            <a:pPr algn="ctr"/>
            <a:r>
              <a:rPr lang="es-ES_tradnl" sz="2800" b="1" dirty="0">
                <a:solidFill>
                  <a:srgbClr val="E7E6E6">
                    <a:lumMod val="50000"/>
                  </a:srgbClr>
                </a:solidFill>
              </a:rPr>
              <a:t>Meritocracia</a:t>
            </a:r>
          </a:p>
        </p:txBody>
      </p:sp>
      <p:sp>
        <p:nvSpPr>
          <p:cNvPr id="16" name="CuadroTexto 15"/>
          <p:cNvSpPr txBox="1"/>
          <p:nvPr/>
        </p:nvSpPr>
        <p:spPr>
          <a:xfrm>
            <a:off x="297984" y="6370818"/>
            <a:ext cx="3963465" cy="307777"/>
          </a:xfrm>
          <a:prstGeom prst="rect">
            <a:avLst/>
          </a:prstGeom>
          <a:noFill/>
        </p:spPr>
        <p:txBody>
          <a:bodyPr wrap="square" rtlCol="0">
            <a:spAutoFit/>
          </a:bodyPr>
          <a:lstStyle/>
          <a:p>
            <a:r>
              <a:rPr lang="es-CO" sz="1400" b="1" dirty="0">
                <a:solidFill>
                  <a:srgbClr val="AC743A"/>
                </a:solidFill>
                <a:latin typeface="Futura Std Medium" panose="020B0502020204020303" pitchFamily="34" charset="0"/>
              </a:rPr>
              <a:t>Fuente:</a:t>
            </a:r>
            <a:r>
              <a:rPr lang="es-CO" sz="1400" dirty="0">
                <a:solidFill>
                  <a:srgbClr val="AC743A"/>
                </a:solidFill>
                <a:latin typeface="Futura Std Medium" panose="020B0502020204020303" pitchFamily="34" charset="0"/>
              </a:rPr>
              <a:t> Función Pública, 1 de mayo 2016.</a:t>
            </a:r>
            <a:endParaRPr lang="es-ES_tradnl" sz="1400" dirty="0">
              <a:solidFill>
                <a:srgbClr val="AC743A"/>
              </a:solidFill>
              <a:latin typeface="Futura Std Medium" panose="020B0502020204020303" pitchFamily="34" charset="0"/>
            </a:endParaRPr>
          </a:p>
        </p:txBody>
      </p:sp>
      <p:pic>
        <p:nvPicPr>
          <p:cNvPr id="13" name="Imagen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02690" y="2311050"/>
            <a:ext cx="2175164" cy="2329272"/>
          </a:xfrm>
          <a:prstGeom prst="rect">
            <a:avLst/>
          </a:prstGeom>
        </p:spPr>
      </p:pic>
      <p:cxnSp>
        <p:nvCxnSpPr>
          <p:cNvPr id="17" name="16 Conector recto"/>
          <p:cNvCxnSpPr/>
          <p:nvPr/>
        </p:nvCxnSpPr>
        <p:spPr>
          <a:xfrm>
            <a:off x="1124113"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8665028" y="5931615"/>
            <a:ext cx="507346" cy="369332"/>
          </a:xfrm>
          <a:prstGeom prst="rect">
            <a:avLst/>
          </a:prstGeom>
        </p:spPr>
        <p:txBody>
          <a:bodyPr wrap="square">
            <a:spAutoFit/>
          </a:bodyPr>
          <a:lstStyle/>
          <a:p>
            <a:r>
              <a:rPr lang="es-CO" b="1" dirty="0">
                <a:solidFill>
                  <a:prstClr val="white"/>
                </a:solidFill>
              </a:rPr>
              <a:t>13</a:t>
            </a:r>
            <a:endParaRPr lang="es-CO" dirty="0">
              <a:solidFill>
                <a:prstClr val="black"/>
              </a:solidFill>
            </a:endParaRPr>
          </a:p>
        </p:txBody>
      </p:sp>
      <p:pic>
        <p:nvPicPr>
          <p:cNvPr id="3" name="Imagen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6265" y="2423192"/>
            <a:ext cx="4665513" cy="2942261"/>
          </a:xfrm>
          <a:prstGeom prst="rect">
            <a:avLst/>
          </a:prstGeom>
        </p:spPr>
      </p:pic>
      <p:sp>
        <p:nvSpPr>
          <p:cNvPr id="22" name="Rectángulo redondeado 14"/>
          <p:cNvSpPr/>
          <p:nvPr/>
        </p:nvSpPr>
        <p:spPr>
          <a:xfrm>
            <a:off x="5398476" y="1030069"/>
            <a:ext cx="3635985" cy="5142132"/>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23" name="CuadroTexto 22"/>
          <p:cNvSpPr txBox="1"/>
          <p:nvPr/>
        </p:nvSpPr>
        <p:spPr>
          <a:xfrm>
            <a:off x="5860663" y="1218799"/>
            <a:ext cx="2924730" cy="1015663"/>
          </a:xfrm>
          <a:prstGeom prst="rect">
            <a:avLst/>
          </a:prstGeom>
          <a:noFill/>
        </p:spPr>
        <p:txBody>
          <a:bodyPr wrap="square" rtlCol="0">
            <a:spAutoFit/>
          </a:bodyPr>
          <a:lstStyle/>
          <a:p>
            <a:pPr algn="ctr"/>
            <a:r>
              <a:rPr lang="es-CO" sz="2000" dirty="0">
                <a:solidFill>
                  <a:srgbClr val="3A779A"/>
                </a:solidFill>
                <a:latin typeface="Futura Std Medium" panose="020B0502020204020303" pitchFamily="34" charset="0"/>
              </a:rPr>
              <a:t>Direcciones Territoriales – Entidades del orden nacional</a:t>
            </a:r>
            <a:endParaRPr lang="es-ES_tradnl" sz="2000" dirty="0">
              <a:solidFill>
                <a:srgbClr val="3A779A"/>
              </a:solidFill>
              <a:latin typeface="Futura Std Medium" panose="020B0502020204020303" pitchFamily="34" charset="0"/>
            </a:endParaRPr>
          </a:p>
        </p:txBody>
      </p:sp>
      <p:sp>
        <p:nvSpPr>
          <p:cNvPr id="24" name="CuadroTexto 23"/>
          <p:cNvSpPr txBox="1"/>
          <p:nvPr/>
        </p:nvSpPr>
        <p:spPr>
          <a:xfrm>
            <a:off x="970234" y="1263961"/>
            <a:ext cx="3866022" cy="707886"/>
          </a:xfrm>
          <a:prstGeom prst="rect">
            <a:avLst/>
          </a:prstGeom>
          <a:noFill/>
        </p:spPr>
        <p:txBody>
          <a:bodyPr wrap="square" rtlCol="0">
            <a:spAutoFit/>
          </a:bodyPr>
          <a:lstStyle/>
          <a:p>
            <a:pPr algn="ctr"/>
            <a:r>
              <a:rPr lang="es-CO" sz="2000" dirty="0">
                <a:solidFill>
                  <a:srgbClr val="3A779A"/>
                </a:solidFill>
                <a:latin typeface="Futura Std Medium" panose="020B0502020204020303" pitchFamily="34" charset="0"/>
              </a:rPr>
              <a:t>Empleos de Libre Nombramiento y Remoción</a:t>
            </a:r>
            <a:endParaRPr lang="es-ES_tradnl" sz="2000" dirty="0">
              <a:solidFill>
                <a:srgbClr val="3A779A"/>
              </a:solidFill>
              <a:latin typeface="Futura Std Medium" panose="020B0502020204020303" pitchFamily="34" charset="0"/>
            </a:endParaRPr>
          </a:p>
        </p:txBody>
      </p:sp>
      <p:pic>
        <p:nvPicPr>
          <p:cNvPr id="2" name="Imagen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04546" y="4873838"/>
            <a:ext cx="3423844" cy="929031"/>
          </a:xfrm>
          <a:prstGeom prst="rect">
            <a:avLst/>
          </a:prstGeom>
        </p:spPr>
      </p:pic>
    </p:spTree>
    <p:extLst>
      <p:ext uri="{BB962C8B-B14F-4D97-AF65-F5344CB8AC3E}">
        <p14:creationId xmlns:p14="http://schemas.microsoft.com/office/powerpoint/2010/main" val="118863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40" y="0"/>
            <a:ext cx="9144000" cy="6763638"/>
          </a:xfrm>
          <a:prstGeom prst="rect">
            <a:avLst/>
          </a:prstGeom>
        </p:spPr>
      </p:pic>
      <p:sp>
        <p:nvSpPr>
          <p:cNvPr id="12" name="CuadroTexto 7"/>
          <p:cNvSpPr txBox="1"/>
          <p:nvPr/>
        </p:nvSpPr>
        <p:spPr>
          <a:xfrm>
            <a:off x="159657" y="457972"/>
            <a:ext cx="3613148" cy="954025"/>
          </a:xfrm>
          <a:prstGeom prst="rect">
            <a:avLst/>
          </a:prstGeom>
          <a:noFill/>
        </p:spPr>
        <p:txBody>
          <a:bodyPr wrap="square" lIns="91356" tIns="45679" rIns="91356" bIns="45679" rtlCol="0">
            <a:spAutoFit/>
          </a:bodyPr>
          <a:lstStyle/>
          <a:p>
            <a:pPr algn="ctr"/>
            <a:r>
              <a:rPr lang="es-ES_tradnl" sz="2800" b="1" dirty="0">
                <a:solidFill>
                  <a:schemeClr val="bg2">
                    <a:lumMod val="50000"/>
                  </a:schemeClr>
                </a:solidFill>
              </a:rPr>
              <a:t>Información disponible en el SIGEP*</a:t>
            </a:r>
          </a:p>
        </p:txBody>
      </p:sp>
      <p:pic>
        <p:nvPicPr>
          <p:cNvPr id="13"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8605" y="1999950"/>
            <a:ext cx="1381267" cy="1961610"/>
          </a:xfrm>
          <a:prstGeom prst="rect">
            <a:avLst/>
          </a:prstGeom>
        </p:spPr>
      </p:pic>
      <p:sp>
        <p:nvSpPr>
          <p:cNvPr id="15" name="CuadroTexto 10"/>
          <p:cNvSpPr txBox="1"/>
          <p:nvPr/>
        </p:nvSpPr>
        <p:spPr>
          <a:xfrm>
            <a:off x="82432" y="3980507"/>
            <a:ext cx="3791478" cy="1908132"/>
          </a:xfrm>
          <a:prstGeom prst="rect">
            <a:avLst/>
          </a:prstGeom>
          <a:noFill/>
        </p:spPr>
        <p:txBody>
          <a:bodyPr wrap="square" lIns="91356" tIns="45679" rIns="91356" bIns="45679" rtlCol="0">
            <a:spAutoFit/>
          </a:bodyPr>
          <a:lstStyle/>
          <a:p>
            <a:pPr algn="ctr"/>
            <a:r>
              <a:rPr lang="es-CO" sz="5400" b="1" dirty="0">
                <a:solidFill>
                  <a:srgbClr val="FBB24A"/>
                </a:solidFill>
                <a:latin typeface="+mj-lt"/>
              </a:rPr>
              <a:t>83 %</a:t>
            </a:r>
          </a:p>
          <a:p>
            <a:pPr algn="ctr"/>
            <a:r>
              <a:rPr lang="es-CO" sz="3200" b="1" dirty="0">
                <a:solidFill>
                  <a:srgbClr val="FBB24A"/>
                </a:solidFill>
                <a:latin typeface="+mj-lt"/>
              </a:rPr>
              <a:t>Vinculación en el SIGEP</a:t>
            </a:r>
            <a:endParaRPr lang="es-ES_tradnl" sz="3200" b="1" dirty="0">
              <a:solidFill>
                <a:srgbClr val="FBB24A"/>
              </a:solidFill>
              <a:latin typeface="+mj-lt"/>
            </a:endParaRPr>
          </a:p>
        </p:txBody>
      </p:sp>
      <p:pic>
        <p:nvPicPr>
          <p:cNvPr id="16" name="Imagen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8464" y="3277683"/>
            <a:ext cx="4460982" cy="2137461"/>
          </a:xfrm>
          <a:prstGeom prst="rect">
            <a:avLst/>
          </a:prstGeom>
        </p:spPr>
      </p:pic>
      <p:sp>
        <p:nvSpPr>
          <p:cNvPr id="17" name="CuadroTexto 15"/>
          <p:cNvSpPr txBox="1"/>
          <p:nvPr/>
        </p:nvSpPr>
        <p:spPr>
          <a:xfrm>
            <a:off x="4139525" y="1218512"/>
            <a:ext cx="4599921" cy="1754244"/>
          </a:xfrm>
          <a:prstGeom prst="rect">
            <a:avLst/>
          </a:prstGeom>
          <a:noFill/>
        </p:spPr>
        <p:txBody>
          <a:bodyPr wrap="square" lIns="91356" tIns="45679" rIns="91356" bIns="45679" rtlCol="0">
            <a:spAutoFit/>
          </a:bodyPr>
          <a:lstStyle/>
          <a:p>
            <a:pPr algn="ctr"/>
            <a:r>
              <a:rPr lang="es-CO" sz="3600" b="1" dirty="0">
                <a:solidFill>
                  <a:srgbClr val="3A779A"/>
                </a:solidFill>
                <a:latin typeface="+mj-lt"/>
              </a:rPr>
              <a:t>Cumplimiento Ley de Cuotas </a:t>
            </a:r>
          </a:p>
          <a:p>
            <a:pPr algn="ctr"/>
            <a:r>
              <a:rPr lang="es-CO" b="1" dirty="0">
                <a:solidFill>
                  <a:srgbClr val="3A779A"/>
                </a:solidFill>
                <a:latin typeface="+mj-lt"/>
              </a:rPr>
              <a:t>Ley 581 de 2000</a:t>
            </a:r>
          </a:p>
          <a:p>
            <a:pPr algn="ctr"/>
            <a:r>
              <a:rPr lang="es-CO" b="1" dirty="0">
                <a:solidFill>
                  <a:srgbClr val="3A779A"/>
                </a:solidFill>
                <a:latin typeface="+mj-lt"/>
              </a:rPr>
              <a:t>Exige por lo menos el 30% en ambos niveles</a:t>
            </a:r>
            <a:endParaRPr lang="es-ES_tradnl" b="1" dirty="0">
              <a:solidFill>
                <a:srgbClr val="3A779A"/>
              </a:solidFill>
              <a:latin typeface="+mj-lt"/>
            </a:endParaRPr>
          </a:p>
        </p:txBody>
      </p:sp>
      <p:sp>
        <p:nvSpPr>
          <p:cNvPr id="18" name="CuadroTexto 17"/>
          <p:cNvSpPr txBox="1"/>
          <p:nvPr/>
        </p:nvSpPr>
        <p:spPr>
          <a:xfrm>
            <a:off x="82431" y="6162576"/>
            <a:ext cx="5235639" cy="523137"/>
          </a:xfrm>
          <a:prstGeom prst="rect">
            <a:avLst/>
          </a:prstGeom>
          <a:noFill/>
        </p:spPr>
        <p:txBody>
          <a:bodyPr wrap="square" lIns="91356" tIns="45679" rIns="91356" bIns="45679" rtlCol="0">
            <a:spAutoFit/>
          </a:bodyPr>
          <a:lstStyle/>
          <a:p>
            <a:r>
              <a:rPr lang="es-CO" sz="1400" b="1" dirty="0">
                <a:solidFill>
                  <a:srgbClr val="AC743A"/>
                </a:solidFill>
                <a:latin typeface="Futura Std Medium" panose="020B0502020204020303" pitchFamily="34" charset="0"/>
              </a:rPr>
              <a:t>*SIGEP</a:t>
            </a:r>
            <a:r>
              <a:rPr lang="es-CO" sz="1400" dirty="0">
                <a:solidFill>
                  <a:srgbClr val="AC743A"/>
                </a:solidFill>
                <a:latin typeface="Futura Std Medium" panose="020B0502020204020303" pitchFamily="34" charset="0"/>
              </a:rPr>
              <a:t>: Sistema de Información y Gestión del Empleo Público.</a:t>
            </a:r>
          </a:p>
          <a:p>
            <a:r>
              <a:rPr lang="es-CO" sz="1400" b="1" dirty="0">
                <a:solidFill>
                  <a:srgbClr val="AC743A"/>
                </a:solidFill>
                <a:latin typeface="Futura Std Medium" panose="020B0502020204020303" pitchFamily="34" charset="0"/>
              </a:rPr>
              <a:t>Fuente</a:t>
            </a:r>
            <a:r>
              <a:rPr lang="es-CO" sz="1400" dirty="0">
                <a:solidFill>
                  <a:srgbClr val="AC743A"/>
                </a:solidFill>
                <a:latin typeface="Futura Std Medium" panose="020B0502020204020303" pitchFamily="34" charset="0"/>
              </a:rPr>
              <a:t>: Función Pública, diciembre 2015.</a:t>
            </a:r>
            <a:endParaRPr lang="es-ES_tradnl" sz="1400" dirty="0">
              <a:solidFill>
                <a:srgbClr val="AC743A"/>
              </a:solidFill>
              <a:latin typeface="Futura Std Medium" panose="020B0502020204020303" pitchFamily="34" charset="0"/>
            </a:endParaRPr>
          </a:p>
        </p:txBody>
      </p:sp>
      <p:sp>
        <p:nvSpPr>
          <p:cNvPr id="19" name="Rectángulo redondeado 14"/>
          <p:cNvSpPr/>
          <p:nvPr/>
        </p:nvSpPr>
        <p:spPr>
          <a:xfrm>
            <a:off x="311146" y="1636417"/>
            <a:ext cx="3461659" cy="4252222"/>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ES_tradnl"/>
          </a:p>
        </p:txBody>
      </p:sp>
      <p:sp>
        <p:nvSpPr>
          <p:cNvPr id="20" name="Rectángulo 11"/>
          <p:cNvSpPr/>
          <p:nvPr/>
        </p:nvSpPr>
        <p:spPr>
          <a:xfrm>
            <a:off x="5400501" y="6027882"/>
            <a:ext cx="3666226" cy="799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 Rectángulo"/>
          <p:cNvSpPr/>
          <p:nvPr/>
        </p:nvSpPr>
        <p:spPr>
          <a:xfrm>
            <a:off x="8693288" y="5877023"/>
            <a:ext cx="418704" cy="369332"/>
          </a:xfrm>
          <a:prstGeom prst="rect">
            <a:avLst/>
          </a:prstGeom>
        </p:spPr>
        <p:txBody>
          <a:bodyPr wrap="none">
            <a:spAutoFit/>
          </a:bodyPr>
          <a:lstStyle/>
          <a:p>
            <a:r>
              <a:rPr lang="es-CO" b="1" dirty="0">
                <a:solidFill>
                  <a:schemeClr val="bg1"/>
                </a:solidFill>
              </a:rPr>
              <a:t>11</a:t>
            </a:r>
            <a:endParaRPr lang="es-CO" dirty="0"/>
          </a:p>
        </p:txBody>
      </p:sp>
      <p:pic>
        <p:nvPicPr>
          <p:cNvPr id="22" name="Imagen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2847" y="6304167"/>
            <a:ext cx="2857860" cy="529587"/>
          </a:xfrm>
          <a:prstGeom prst="rect">
            <a:avLst/>
          </a:prstGeom>
        </p:spPr>
      </p:pic>
    </p:spTree>
    <p:extLst>
      <p:ext uri="{BB962C8B-B14F-4D97-AF65-F5344CB8AC3E}">
        <p14:creationId xmlns:p14="http://schemas.microsoft.com/office/powerpoint/2010/main" val="238789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232229" y="357994"/>
            <a:ext cx="8737600" cy="523137"/>
          </a:xfrm>
          <a:prstGeom prst="rect">
            <a:avLst/>
          </a:prstGeom>
          <a:noFill/>
        </p:spPr>
        <p:txBody>
          <a:bodyPr wrap="square" lIns="91356" tIns="45679" rIns="91356" bIns="45679" rtlCol="0">
            <a:spAutoFit/>
          </a:bodyPr>
          <a:lstStyle/>
          <a:p>
            <a:pPr algn="ctr"/>
            <a:r>
              <a:rPr lang="es-ES_tradnl" sz="2800" b="1" dirty="0">
                <a:solidFill>
                  <a:srgbClr val="E7E6E6">
                    <a:lumMod val="50000"/>
                  </a:srgbClr>
                </a:solidFill>
              </a:rPr>
              <a:t>Gerentes Públicos </a:t>
            </a:r>
            <a:r>
              <a:rPr lang="es-ES_tradnl" sz="2800" b="1" dirty="0">
                <a:solidFill>
                  <a:srgbClr val="E7E6E6">
                    <a:lumMod val="75000"/>
                  </a:srgbClr>
                </a:solidFill>
              </a:rPr>
              <a:t>(niveles directivo y asesor)</a:t>
            </a:r>
          </a:p>
        </p:txBody>
      </p:sp>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719" y="1455582"/>
            <a:ext cx="714811" cy="1247805"/>
          </a:xfrm>
          <a:prstGeom prst="rect">
            <a:avLst/>
          </a:prstGeom>
        </p:spPr>
      </p:pic>
      <p:sp>
        <p:nvSpPr>
          <p:cNvPr id="9" name="CuadroTexto 8"/>
          <p:cNvSpPr txBox="1"/>
          <p:nvPr/>
        </p:nvSpPr>
        <p:spPr>
          <a:xfrm>
            <a:off x="2136430" y="1354860"/>
            <a:ext cx="1687187" cy="707803"/>
          </a:xfrm>
          <a:prstGeom prst="rect">
            <a:avLst/>
          </a:prstGeom>
          <a:noFill/>
        </p:spPr>
        <p:txBody>
          <a:bodyPr wrap="square" lIns="91356" tIns="45679" rIns="91356" bIns="45679" rtlCol="0">
            <a:spAutoFit/>
          </a:bodyPr>
          <a:lstStyle/>
          <a:p>
            <a:pPr algn="ctr"/>
            <a:r>
              <a:rPr lang="es-CO" sz="4000" b="1" dirty="0">
                <a:solidFill>
                  <a:prstClr val="white">
                    <a:lumMod val="75000"/>
                  </a:prstClr>
                </a:solidFill>
                <a:latin typeface="Futura Std Medium" panose="020B0502020204020303" pitchFamily="34" charset="0"/>
              </a:rPr>
              <a:t>3.375</a:t>
            </a:r>
            <a:endParaRPr lang="es-ES_tradnl" sz="4000" b="1" dirty="0">
              <a:solidFill>
                <a:prstClr val="white">
                  <a:lumMod val="75000"/>
                </a:prstClr>
              </a:solidFill>
              <a:latin typeface="Futura Std Medium" panose="020B0502020204020303" pitchFamily="34" charset="0"/>
            </a:endParaRPr>
          </a:p>
        </p:txBody>
      </p:sp>
      <p:sp>
        <p:nvSpPr>
          <p:cNvPr id="10" name="CuadroTexto 9"/>
          <p:cNvSpPr txBox="1"/>
          <p:nvPr/>
        </p:nvSpPr>
        <p:spPr>
          <a:xfrm>
            <a:off x="1979877" y="1879267"/>
            <a:ext cx="2035414" cy="954025"/>
          </a:xfrm>
          <a:prstGeom prst="rect">
            <a:avLst/>
          </a:prstGeom>
          <a:noFill/>
        </p:spPr>
        <p:txBody>
          <a:bodyPr wrap="square" lIns="91356" tIns="45679" rIns="91356" bIns="45679" rtlCol="0">
            <a:spAutoFit/>
          </a:bodyPr>
          <a:lstStyle/>
          <a:p>
            <a:pPr algn="ctr"/>
            <a:r>
              <a:rPr lang="es-CO" sz="2800" b="1" dirty="0">
                <a:solidFill>
                  <a:srgbClr val="E7E6E6">
                    <a:lumMod val="50000"/>
                  </a:srgbClr>
                </a:solidFill>
                <a:latin typeface="Futura Std Medium" panose="020B0502020204020303" pitchFamily="34" charset="0"/>
              </a:rPr>
              <a:t>Gerentes</a:t>
            </a:r>
          </a:p>
          <a:p>
            <a:pPr algn="ctr"/>
            <a:r>
              <a:rPr lang="es-CO" sz="2800" b="1" dirty="0">
                <a:solidFill>
                  <a:srgbClr val="E7E6E6">
                    <a:lumMod val="50000"/>
                  </a:srgbClr>
                </a:solidFill>
                <a:latin typeface="Futura Std Medium" panose="020B0502020204020303" pitchFamily="34" charset="0"/>
              </a:rPr>
              <a:t>Públicos</a:t>
            </a:r>
            <a:endParaRPr lang="es-ES_tradnl" sz="2800" b="1" dirty="0">
              <a:solidFill>
                <a:srgbClr val="E7E6E6">
                  <a:lumMod val="50000"/>
                </a:srgbClr>
              </a:solidFill>
              <a:latin typeface="Futura Std Medium" panose="020B0502020204020303" pitchFamily="34" charset="0"/>
            </a:endParaRPr>
          </a:p>
        </p:txBody>
      </p:sp>
      <p:pic>
        <p:nvPicPr>
          <p:cNvPr id="11" name="Imagen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98640" y="1193300"/>
            <a:ext cx="3838824" cy="1163016"/>
          </a:xfrm>
          <a:prstGeom prst="rect">
            <a:avLst/>
          </a:prstGeom>
        </p:spPr>
      </p:pic>
      <p:sp>
        <p:nvSpPr>
          <p:cNvPr id="12" name="CuadroTexto 11"/>
          <p:cNvSpPr txBox="1"/>
          <p:nvPr/>
        </p:nvSpPr>
        <p:spPr>
          <a:xfrm>
            <a:off x="585434" y="2915631"/>
            <a:ext cx="3637392" cy="461582"/>
          </a:xfrm>
          <a:prstGeom prst="rect">
            <a:avLst/>
          </a:prstGeom>
          <a:noFill/>
        </p:spPr>
        <p:txBody>
          <a:bodyPr wrap="square" lIns="91356" tIns="45679" rIns="91356" bIns="45679" rtlCol="0">
            <a:spAutoFit/>
          </a:bodyPr>
          <a:lstStyle/>
          <a:p>
            <a:r>
              <a:rPr lang="es-CO" sz="2400" b="1" dirty="0">
                <a:solidFill>
                  <a:srgbClr val="3A779A"/>
                </a:solidFill>
              </a:rPr>
              <a:t>Máximo Nivel Educativo</a:t>
            </a:r>
            <a:endParaRPr lang="es-ES_tradnl" sz="2400" b="1" dirty="0">
              <a:solidFill>
                <a:srgbClr val="3A779A"/>
              </a:solidFill>
            </a:endParaRPr>
          </a:p>
        </p:txBody>
      </p:sp>
      <p:sp>
        <p:nvSpPr>
          <p:cNvPr id="14" name="CuadroTexto 13"/>
          <p:cNvSpPr txBox="1"/>
          <p:nvPr/>
        </p:nvSpPr>
        <p:spPr>
          <a:xfrm>
            <a:off x="1363583" y="3402168"/>
            <a:ext cx="3253337" cy="1938910"/>
          </a:xfrm>
          <a:prstGeom prst="rect">
            <a:avLst/>
          </a:prstGeom>
          <a:noFill/>
        </p:spPr>
        <p:txBody>
          <a:bodyPr wrap="square" lIns="91356" tIns="45679" rIns="91356" bIns="45679" rtlCol="0">
            <a:spAutoFit/>
          </a:bodyPr>
          <a:lstStyle/>
          <a:p>
            <a:r>
              <a:rPr lang="es-CO" sz="2000" b="1" dirty="0">
                <a:solidFill>
                  <a:srgbClr val="E7E6E6">
                    <a:lumMod val="50000"/>
                  </a:srgbClr>
                </a:solidFill>
              </a:rPr>
              <a:t>Básica-Tecnológica</a:t>
            </a:r>
          </a:p>
          <a:p>
            <a:r>
              <a:rPr lang="es-CO" sz="2000" b="1" dirty="0">
                <a:solidFill>
                  <a:srgbClr val="E7E6E6">
                    <a:lumMod val="50000"/>
                  </a:srgbClr>
                </a:solidFill>
              </a:rPr>
              <a:t>Profesional                Especialización </a:t>
            </a:r>
          </a:p>
          <a:p>
            <a:r>
              <a:rPr lang="es-CO" sz="2000" b="1" dirty="0">
                <a:solidFill>
                  <a:srgbClr val="E7E6E6">
                    <a:lumMod val="50000"/>
                  </a:srgbClr>
                </a:solidFill>
              </a:rPr>
              <a:t>Maestría                     Doctorado                  </a:t>
            </a:r>
          </a:p>
          <a:p>
            <a:r>
              <a:rPr lang="es-CO" sz="2000" b="1" dirty="0">
                <a:solidFill>
                  <a:srgbClr val="E7E6E6">
                    <a:lumMod val="50000"/>
                  </a:srgbClr>
                </a:solidFill>
              </a:rPr>
              <a:t>Sin Clasificar</a:t>
            </a:r>
            <a:endParaRPr lang="es-CO" sz="2000" dirty="0">
              <a:solidFill>
                <a:prstClr val="black">
                  <a:lumMod val="65000"/>
                  <a:lumOff val="35000"/>
                </a:prstClr>
              </a:solidFill>
            </a:endParaRPr>
          </a:p>
        </p:txBody>
      </p:sp>
      <p:pic>
        <p:nvPicPr>
          <p:cNvPr id="24" name="Imagen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3209" y="2703387"/>
            <a:ext cx="2796043" cy="2443389"/>
          </a:xfrm>
          <a:prstGeom prst="rect">
            <a:avLst/>
          </a:prstGeom>
        </p:spPr>
      </p:pic>
      <p:pic>
        <p:nvPicPr>
          <p:cNvPr id="16" name="Imagen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155" y="5295880"/>
            <a:ext cx="6991614" cy="1055734"/>
          </a:xfrm>
          <a:prstGeom prst="rect">
            <a:avLst/>
          </a:prstGeom>
        </p:spPr>
      </p:pic>
      <p:sp>
        <p:nvSpPr>
          <p:cNvPr id="17" name="16 Elipse"/>
          <p:cNvSpPr/>
          <p:nvPr/>
        </p:nvSpPr>
        <p:spPr>
          <a:xfrm>
            <a:off x="532672" y="3556097"/>
            <a:ext cx="833266" cy="8332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defPPr>
              <a:defRPr lang="es-ES_trad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a:solidFill>
                <a:prstClr val="white"/>
              </a:solidFill>
            </a:endParaRPr>
          </a:p>
        </p:txBody>
      </p:sp>
      <p:pic>
        <p:nvPicPr>
          <p:cNvPr id="18" name="17 Image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4066" y="3649582"/>
            <a:ext cx="640059" cy="640059"/>
          </a:xfrm>
          <a:prstGeom prst="rect">
            <a:avLst/>
          </a:prstGeom>
        </p:spPr>
      </p:pic>
      <p:cxnSp>
        <p:nvCxnSpPr>
          <p:cNvPr id="25" name="24 Conector recto"/>
          <p:cNvCxnSpPr/>
          <p:nvPr/>
        </p:nvCxnSpPr>
        <p:spPr>
          <a:xfrm>
            <a:off x="1124124"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26" name="Rectángulo redondeado 14"/>
          <p:cNvSpPr/>
          <p:nvPr/>
        </p:nvSpPr>
        <p:spPr>
          <a:xfrm>
            <a:off x="4585065" y="2481944"/>
            <a:ext cx="4052400" cy="2834640"/>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ES_tradnl">
              <a:solidFill>
                <a:prstClr val="white"/>
              </a:solidFill>
            </a:endParaRPr>
          </a:p>
        </p:txBody>
      </p:sp>
      <p:sp>
        <p:nvSpPr>
          <p:cNvPr id="27" name="Rectángulo redondeado 14"/>
          <p:cNvSpPr/>
          <p:nvPr/>
        </p:nvSpPr>
        <p:spPr>
          <a:xfrm>
            <a:off x="533184" y="1249070"/>
            <a:ext cx="3762104" cy="1660813"/>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ES_tradnl">
              <a:solidFill>
                <a:prstClr val="white"/>
              </a:solidFill>
            </a:endParaRPr>
          </a:p>
        </p:txBody>
      </p:sp>
      <p:sp>
        <p:nvSpPr>
          <p:cNvPr id="23" name="CuadroTexto 13"/>
          <p:cNvSpPr txBox="1"/>
          <p:nvPr/>
        </p:nvSpPr>
        <p:spPr>
          <a:xfrm>
            <a:off x="3405694" y="3391410"/>
            <a:ext cx="928915" cy="2246686"/>
          </a:xfrm>
          <a:prstGeom prst="rect">
            <a:avLst/>
          </a:prstGeom>
          <a:noFill/>
        </p:spPr>
        <p:txBody>
          <a:bodyPr wrap="square" lIns="91356" tIns="45679" rIns="91356" bIns="45679" rtlCol="0">
            <a:spAutoFit/>
          </a:bodyPr>
          <a:lstStyle/>
          <a:p>
            <a:pPr algn="r"/>
            <a:r>
              <a:rPr lang="es-CO" sz="2000" b="1" dirty="0">
                <a:solidFill>
                  <a:srgbClr val="E7E6E6">
                    <a:lumMod val="50000"/>
                  </a:srgbClr>
                </a:solidFill>
              </a:rPr>
              <a:t>3%</a:t>
            </a:r>
          </a:p>
          <a:p>
            <a:pPr algn="r"/>
            <a:r>
              <a:rPr lang="es-CO" sz="2000" b="1" dirty="0">
                <a:solidFill>
                  <a:srgbClr val="E7E6E6">
                    <a:lumMod val="50000"/>
                  </a:srgbClr>
                </a:solidFill>
              </a:rPr>
              <a:t>18%</a:t>
            </a:r>
          </a:p>
          <a:p>
            <a:pPr algn="r"/>
            <a:r>
              <a:rPr lang="es-CO" sz="2000" b="1" dirty="0">
                <a:solidFill>
                  <a:srgbClr val="E7E6E6">
                    <a:lumMod val="50000"/>
                  </a:srgbClr>
                </a:solidFill>
              </a:rPr>
              <a:t>55%</a:t>
            </a:r>
          </a:p>
          <a:p>
            <a:pPr algn="r"/>
            <a:r>
              <a:rPr lang="es-CO" sz="2000" b="1" dirty="0">
                <a:solidFill>
                  <a:srgbClr val="E7E6E6">
                    <a:lumMod val="50000"/>
                  </a:srgbClr>
                </a:solidFill>
              </a:rPr>
              <a:t>20%</a:t>
            </a:r>
          </a:p>
          <a:p>
            <a:pPr algn="r"/>
            <a:r>
              <a:rPr lang="es-CO" sz="2000" b="1" dirty="0">
                <a:solidFill>
                  <a:srgbClr val="E7E6E6">
                    <a:lumMod val="50000"/>
                  </a:srgbClr>
                </a:solidFill>
              </a:rPr>
              <a:t>1%</a:t>
            </a:r>
          </a:p>
          <a:p>
            <a:pPr algn="r"/>
            <a:r>
              <a:rPr lang="es-CO" sz="2000" b="1" dirty="0">
                <a:solidFill>
                  <a:srgbClr val="E7E6E6">
                    <a:lumMod val="50000"/>
                  </a:srgbClr>
                </a:solidFill>
              </a:rPr>
              <a:t>3%</a:t>
            </a:r>
          </a:p>
          <a:p>
            <a:endParaRPr lang="es-CO" sz="2000" dirty="0">
              <a:solidFill>
                <a:prstClr val="black">
                  <a:lumMod val="65000"/>
                  <a:lumOff val="35000"/>
                </a:prstClr>
              </a:solidFill>
            </a:endParaRPr>
          </a:p>
        </p:txBody>
      </p:sp>
      <p:sp>
        <p:nvSpPr>
          <p:cNvPr id="28" name="27 Rectángulo"/>
          <p:cNvSpPr/>
          <p:nvPr/>
        </p:nvSpPr>
        <p:spPr>
          <a:xfrm>
            <a:off x="5306749" y="4259427"/>
            <a:ext cx="836404" cy="492291"/>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CO">
              <a:solidFill>
                <a:prstClr val="white"/>
              </a:solidFill>
            </a:endParaRPr>
          </a:p>
        </p:txBody>
      </p:sp>
      <p:sp>
        <p:nvSpPr>
          <p:cNvPr id="13" name="12 Rectángulo"/>
          <p:cNvSpPr/>
          <p:nvPr/>
        </p:nvSpPr>
        <p:spPr>
          <a:xfrm>
            <a:off x="2241881" y="3618423"/>
            <a:ext cx="1227036" cy="235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CO">
              <a:solidFill>
                <a:prstClr val="white"/>
              </a:solidFill>
            </a:endParaRPr>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330583" y="3470416"/>
            <a:ext cx="13239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749155" y="5658909"/>
            <a:ext cx="756406" cy="36933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CO">
              <a:solidFill>
                <a:prstClr val="white"/>
              </a:solidFill>
            </a:endParaRPr>
          </a:p>
        </p:txBody>
      </p:sp>
      <p:sp>
        <p:nvSpPr>
          <p:cNvPr id="21" name="20 CuadroTexto"/>
          <p:cNvSpPr txBox="1"/>
          <p:nvPr/>
        </p:nvSpPr>
        <p:spPr>
          <a:xfrm>
            <a:off x="688395" y="5652273"/>
            <a:ext cx="841829" cy="461582"/>
          </a:xfrm>
          <a:prstGeom prst="rect">
            <a:avLst/>
          </a:prstGeom>
          <a:noFill/>
        </p:spPr>
        <p:txBody>
          <a:bodyPr wrap="square" lIns="91356" tIns="45679" rIns="91356" bIns="45679" rtlCol="0">
            <a:spAutoFit/>
          </a:bodyPr>
          <a:lstStyle/>
          <a:p>
            <a:pPr algn="ctr"/>
            <a:r>
              <a:rPr lang="es-CO" sz="2400" b="1" dirty="0">
                <a:solidFill>
                  <a:prstClr val="white"/>
                </a:solidFill>
              </a:rPr>
              <a:t>4%</a:t>
            </a:r>
          </a:p>
        </p:txBody>
      </p:sp>
      <p:sp>
        <p:nvSpPr>
          <p:cNvPr id="35" name="34 Rectángulo"/>
          <p:cNvSpPr/>
          <p:nvPr/>
        </p:nvSpPr>
        <p:spPr>
          <a:xfrm>
            <a:off x="1679430" y="5668695"/>
            <a:ext cx="756406" cy="36933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CO">
              <a:solidFill>
                <a:prstClr val="white"/>
              </a:solidFill>
            </a:endParaRPr>
          </a:p>
        </p:txBody>
      </p:sp>
      <p:sp>
        <p:nvSpPr>
          <p:cNvPr id="38" name="37 Rectángulo"/>
          <p:cNvSpPr/>
          <p:nvPr/>
        </p:nvSpPr>
        <p:spPr>
          <a:xfrm>
            <a:off x="5305389" y="5654047"/>
            <a:ext cx="756406" cy="40322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CO">
              <a:solidFill>
                <a:prstClr val="white"/>
              </a:solidFill>
            </a:endParaRPr>
          </a:p>
        </p:txBody>
      </p:sp>
      <p:sp>
        <p:nvSpPr>
          <p:cNvPr id="39" name="38 Rectángulo"/>
          <p:cNvSpPr/>
          <p:nvPr/>
        </p:nvSpPr>
        <p:spPr>
          <a:xfrm>
            <a:off x="6574190" y="5658910"/>
            <a:ext cx="756406" cy="413261"/>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CO">
              <a:solidFill>
                <a:prstClr val="white"/>
              </a:solidFill>
            </a:endParaRPr>
          </a:p>
        </p:txBody>
      </p:sp>
      <p:sp>
        <p:nvSpPr>
          <p:cNvPr id="29" name="28 CuadroTexto"/>
          <p:cNvSpPr txBox="1"/>
          <p:nvPr/>
        </p:nvSpPr>
        <p:spPr>
          <a:xfrm>
            <a:off x="1679441" y="5652273"/>
            <a:ext cx="841829" cy="461582"/>
          </a:xfrm>
          <a:prstGeom prst="rect">
            <a:avLst/>
          </a:prstGeom>
          <a:noFill/>
        </p:spPr>
        <p:txBody>
          <a:bodyPr wrap="square" lIns="91356" tIns="45679" rIns="91356" bIns="45679" rtlCol="0">
            <a:spAutoFit/>
          </a:bodyPr>
          <a:lstStyle/>
          <a:p>
            <a:pPr algn="ctr"/>
            <a:r>
              <a:rPr lang="es-CO" sz="2400" b="1" dirty="0">
                <a:solidFill>
                  <a:prstClr val="white"/>
                </a:solidFill>
              </a:rPr>
              <a:t>20%</a:t>
            </a:r>
          </a:p>
        </p:txBody>
      </p:sp>
      <p:sp>
        <p:nvSpPr>
          <p:cNvPr id="33" name="32 CuadroTexto"/>
          <p:cNvSpPr txBox="1"/>
          <p:nvPr/>
        </p:nvSpPr>
        <p:spPr>
          <a:xfrm>
            <a:off x="5315645" y="5646148"/>
            <a:ext cx="841829" cy="461582"/>
          </a:xfrm>
          <a:prstGeom prst="rect">
            <a:avLst/>
          </a:prstGeom>
          <a:noFill/>
        </p:spPr>
        <p:txBody>
          <a:bodyPr wrap="square" lIns="91356" tIns="45679" rIns="91356" bIns="45679" rtlCol="0">
            <a:spAutoFit/>
          </a:bodyPr>
          <a:lstStyle/>
          <a:p>
            <a:pPr algn="ctr"/>
            <a:r>
              <a:rPr lang="es-CO" sz="2400" b="1" dirty="0">
                <a:solidFill>
                  <a:prstClr val="white"/>
                </a:solidFill>
              </a:rPr>
              <a:t>3%</a:t>
            </a:r>
          </a:p>
        </p:txBody>
      </p:sp>
      <p:sp>
        <p:nvSpPr>
          <p:cNvPr id="34" name="33 CuadroTexto"/>
          <p:cNvSpPr txBox="1"/>
          <p:nvPr/>
        </p:nvSpPr>
        <p:spPr>
          <a:xfrm>
            <a:off x="6567696" y="5644964"/>
            <a:ext cx="841829" cy="461582"/>
          </a:xfrm>
          <a:prstGeom prst="rect">
            <a:avLst/>
          </a:prstGeom>
          <a:noFill/>
        </p:spPr>
        <p:txBody>
          <a:bodyPr wrap="square" lIns="91356" tIns="45679" rIns="91356" bIns="45679" rtlCol="0">
            <a:spAutoFit/>
          </a:bodyPr>
          <a:lstStyle/>
          <a:p>
            <a:pPr algn="ctr"/>
            <a:r>
              <a:rPr lang="es-CO" sz="2400" b="1" dirty="0">
                <a:solidFill>
                  <a:prstClr val="white"/>
                </a:solidFill>
              </a:rPr>
              <a:t>8%</a:t>
            </a:r>
          </a:p>
        </p:txBody>
      </p:sp>
      <p:sp>
        <p:nvSpPr>
          <p:cNvPr id="42" name="41 Rectángulo"/>
          <p:cNvSpPr/>
          <p:nvPr/>
        </p:nvSpPr>
        <p:spPr>
          <a:xfrm>
            <a:off x="4375649" y="5656354"/>
            <a:ext cx="756406" cy="40322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CO">
              <a:solidFill>
                <a:prstClr val="white"/>
              </a:solidFill>
            </a:endParaRPr>
          </a:p>
        </p:txBody>
      </p:sp>
      <p:sp>
        <p:nvSpPr>
          <p:cNvPr id="32" name="31 CuadroTexto"/>
          <p:cNvSpPr txBox="1"/>
          <p:nvPr/>
        </p:nvSpPr>
        <p:spPr>
          <a:xfrm>
            <a:off x="4293260" y="5627261"/>
            <a:ext cx="841829" cy="461582"/>
          </a:xfrm>
          <a:prstGeom prst="rect">
            <a:avLst/>
          </a:prstGeom>
          <a:noFill/>
        </p:spPr>
        <p:txBody>
          <a:bodyPr wrap="square" lIns="91356" tIns="45679" rIns="91356" bIns="45679" rtlCol="0">
            <a:spAutoFit/>
          </a:bodyPr>
          <a:lstStyle/>
          <a:p>
            <a:pPr algn="ctr"/>
            <a:r>
              <a:rPr lang="es-CO" sz="2400" b="1" dirty="0">
                <a:solidFill>
                  <a:prstClr val="white"/>
                </a:solidFill>
              </a:rPr>
              <a:t>10%</a:t>
            </a:r>
          </a:p>
        </p:txBody>
      </p:sp>
      <p:sp>
        <p:nvSpPr>
          <p:cNvPr id="43" name="42 Rectángulo"/>
          <p:cNvSpPr/>
          <p:nvPr/>
        </p:nvSpPr>
        <p:spPr>
          <a:xfrm>
            <a:off x="3425061" y="5668695"/>
            <a:ext cx="756406" cy="40322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CO">
              <a:solidFill>
                <a:prstClr val="white"/>
              </a:solidFill>
            </a:endParaRPr>
          </a:p>
        </p:txBody>
      </p:sp>
      <p:sp>
        <p:nvSpPr>
          <p:cNvPr id="31" name="30 CuadroTexto"/>
          <p:cNvSpPr txBox="1"/>
          <p:nvPr/>
        </p:nvSpPr>
        <p:spPr>
          <a:xfrm>
            <a:off x="3386803" y="5643647"/>
            <a:ext cx="841829" cy="461582"/>
          </a:xfrm>
          <a:prstGeom prst="rect">
            <a:avLst/>
          </a:prstGeom>
          <a:noFill/>
        </p:spPr>
        <p:txBody>
          <a:bodyPr wrap="square" lIns="91356" tIns="45679" rIns="91356" bIns="45679" rtlCol="0">
            <a:spAutoFit/>
          </a:bodyPr>
          <a:lstStyle/>
          <a:p>
            <a:pPr algn="ctr"/>
            <a:r>
              <a:rPr lang="es-CO" sz="2400" b="1" dirty="0">
                <a:solidFill>
                  <a:prstClr val="white"/>
                </a:solidFill>
              </a:rPr>
              <a:t>23%</a:t>
            </a:r>
          </a:p>
        </p:txBody>
      </p:sp>
      <p:sp>
        <p:nvSpPr>
          <p:cNvPr id="3" name="2 CuadroTexto"/>
          <p:cNvSpPr txBox="1"/>
          <p:nvPr/>
        </p:nvSpPr>
        <p:spPr>
          <a:xfrm>
            <a:off x="1344756" y="3370359"/>
            <a:ext cx="1007343" cy="400027"/>
          </a:xfrm>
          <a:prstGeom prst="rect">
            <a:avLst/>
          </a:prstGeom>
          <a:solidFill>
            <a:schemeClr val="bg1"/>
          </a:solidFill>
        </p:spPr>
        <p:txBody>
          <a:bodyPr wrap="square" lIns="91356" tIns="45679" rIns="91356" bIns="45679" rtlCol="0">
            <a:spAutoFit/>
          </a:bodyPr>
          <a:lstStyle/>
          <a:p>
            <a:r>
              <a:rPr lang="es-CO" sz="2000" b="1" dirty="0">
                <a:solidFill>
                  <a:srgbClr val="E7E6E6">
                    <a:lumMod val="50000"/>
                  </a:srgbClr>
                </a:solidFill>
              </a:rPr>
              <a:t>Técnica</a:t>
            </a:r>
          </a:p>
        </p:txBody>
      </p:sp>
    </p:spTree>
    <p:extLst>
      <p:ext uri="{BB962C8B-B14F-4D97-AF65-F5344CB8AC3E}">
        <p14:creationId xmlns:p14="http://schemas.microsoft.com/office/powerpoint/2010/main" val="3119778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236038" y="437421"/>
            <a:ext cx="8737600" cy="523137"/>
          </a:xfrm>
          <a:prstGeom prst="rect">
            <a:avLst/>
          </a:prstGeom>
          <a:noFill/>
        </p:spPr>
        <p:txBody>
          <a:bodyPr wrap="square" lIns="91356" tIns="45679" rIns="91356" bIns="45679" rtlCol="0">
            <a:spAutoFit/>
          </a:bodyPr>
          <a:lstStyle/>
          <a:p>
            <a:pPr algn="ctr"/>
            <a:r>
              <a:rPr lang="es-ES_tradnl" sz="2800" b="1" dirty="0">
                <a:solidFill>
                  <a:srgbClr val="E7E6E6">
                    <a:lumMod val="50000"/>
                  </a:srgbClr>
                </a:solidFill>
              </a:rPr>
              <a:t>Diversidad e Inclusión en el empleo público</a:t>
            </a:r>
            <a:endParaRPr lang="es-ES_tradnl" sz="2800" b="1" dirty="0">
              <a:solidFill>
                <a:srgbClr val="E7E6E6">
                  <a:lumMod val="75000"/>
                </a:srgbClr>
              </a:solidFill>
            </a:endParaRPr>
          </a:p>
        </p:txBody>
      </p:sp>
      <p:cxnSp>
        <p:nvCxnSpPr>
          <p:cNvPr id="25" name="24 Conector recto"/>
          <p:cNvCxnSpPr/>
          <p:nvPr/>
        </p:nvCxnSpPr>
        <p:spPr>
          <a:xfrm>
            <a:off x="1124124" y="272955"/>
            <a:ext cx="0" cy="897727"/>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56" name="CuadroTexto 55"/>
          <p:cNvSpPr txBox="1"/>
          <p:nvPr/>
        </p:nvSpPr>
        <p:spPr>
          <a:xfrm>
            <a:off x="94891" y="6480025"/>
            <a:ext cx="4359741" cy="307777"/>
          </a:xfrm>
          <a:prstGeom prst="rect">
            <a:avLst/>
          </a:prstGeom>
          <a:noFill/>
        </p:spPr>
        <p:txBody>
          <a:bodyPr wrap="square" rtlCol="0">
            <a:spAutoFit/>
          </a:bodyPr>
          <a:lstStyle/>
          <a:p>
            <a:r>
              <a:rPr lang="es-CO" sz="1400" b="1" dirty="0">
                <a:solidFill>
                  <a:srgbClr val="AC743A"/>
                </a:solidFill>
                <a:latin typeface="Futura Std Medium" panose="020B0502020204020303" pitchFamily="34" charset="0"/>
              </a:rPr>
              <a:t>Fuente:</a:t>
            </a:r>
            <a:r>
              <a:rPr lang="es-CO" sz="1400" dirty="0">
                <a:solidFill>
                  <a:srgbClr val="AC743A"/>
                </a:solidFill>
                <a:latin typeface="Futura Std Medium" panose="020B0502020204020303" pitchFamily="34" charset="0"/>
              </a:rPr>
              <a:t> Función Pública et. </a:t>
            </a:r>
            <a:r>
              <a:rPr lang="es-CO" sz="1400" dirty="0" err="1">
                <a:solidFill>
                  <a:srgbClr val="AC743A"/>
                </a:solidFill>
                <a:latin typeface="Futura Std Medium" panose="020B0502020204020303" pitchFamily="34" charset="0"/>
              </a:rPr>
              <a:t>all</a:t>
            </a:r>
            <a:r>
              <a:rPr lang="es-CO" sz="1400" dirty="0">
                <a:solidFill>
                  <a:srgbClr val="AC743A"/>
                </a:solidFill>
                <a:latin typeface="Futura Std Medium" panose="020B0502020204020303" pitchFamily="34" charset="0"/>
              </a:rPr>
              <a:t>., 2 de abril 2016.</a:t>
            </a:r>
            <a:endParaRPr lang="es-ES_tradnl" sz="1400" dirty="0">
              <a:solidFill>
                <a:srgbClr val="AC743A"/>
              </a:solidFill>
              <a:latin typeface="Futura Std Medium" panose="020B0502020204020303" pitchFamily="34" charset="0"/>
            </a:endParaRPr>
          </a:p>
        </p:txBody>
      </p:sp>
      <p:sp>
        <p:nvSpPr>
          <p:cNvPr id="31" name="CuadroTexto 30"/>
          <p:cNvSpPr txBox="1"/>
          <p:nvPr/>
        </p:nvSpPr>
        <p:spPr>
          <a:xfrm>
            <a:off x="232229" y="1170682"/>
            <a:ext cx="8737600" cy="707803"/>
          </a:xfrm>
          <a:prstGeom prst="rect">
            <a:avLst/>
          </a:prstGeom>
          <a:noFill/>
        </p:spPr>
        <p:txBody>
          <a:bodyPr wrap="square" lIns="91356" tIns="45679" rIns="91356" bIns="45679" rtlCol="0">
            <a:spAutoFit/>
          </a:bodyPr>
          <a:lstStyle/>
          <a:p>
            <a:pPr algn="ctr"/>
            <a:r>
              <a:rPr lang="es-ES_tradnl" sz="2000" dirty="0">
                <a:solidFill>
                  <a:srgbClr val="E7E6E6">
                    <a:lumMod val="50000"/>
                  </a:srgbClr>
                </a:solidFill>
              </a:rPr>
              <a:t>277.958 encuestas realizadas</a:t>
            </a:r>
          </a:p>
          <a:p>
            <a:pPr algn="ctr"/>
            <a:r>
              <a:rPr lang="es-ES_tradnl" sz="2000" dirty="0">
                <a:solidFill>
                  <a:srgbClr val="E7E6E6">
                    <a:lumMod val="50000"/>
                  </a:srgbClr>
                </a:solidFill>
              </a:rPr>
              <a:t>114.257 encuestas contestadas  </a:t>
            </a:r>
            <a:endParaRPr lang="es-ES_tradnl" sz="2000" dirty="0">
              <a:solidFill>
                <a:srgbClr val="E7E6E6">
                  <a:lumMod val="75000"/>
                </a:srgbClr>
              </a:solidFill>
            </a:endParaRPr>
          </a:p>
        </p:txBody>
      </p:sp>
      <p:pic>
        <p:nvPicPr>
          <p:cNvPr id="5122" name="Picture 2" descr="C:\Users\vparra\AppData\Local\Microsoft\Windows\Temporary Internet Files\Content.Outlook\K9QMM32A\grafica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038" y="2249585"/>
            <a:ext cx="9144000" cy="385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39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CuadroTexto 8"/>
          <p:cNvSpPr txBox="1"/>
          <p:nvPr/>
        </p:nvSpPr>
        <p:spPr>
          <a:xfrm>
            <a:off x="130629" y="342756"/>
            <a:ext cx="8830490" cy="1384995"/>
          </a:xfrm>
          <a:prstGeom prst="rect">
            <a:avLst/>
          </a:prstGeom>
          <a:noFill/>
        </p:spPr>
        <p:txBody>
          <a:bodyPr wrap="square" rtlCol="0">
            <a:spAutoFit/>
          </a:bodyPr>
          <a:lstStyle/>
          <a:p>
            <a:pPr algn="ctr"/>
            <a:r>
              <a:rPr lang="es-CO" sz="2800" b="1" dirty="0">
                <a:solidFill>
                  <a:srgbClr val="E7E6E6">
                    <a:lumMod val="50000"/>
                  </a:srgbClr>
                </a:solidFill>
              </a:rPr>
              <a:t>Indicador</a:t>
            </a:r>
            <a:r>
              <a:rPr lang="es-CO" sz="2800" dirty="0">
                <a:solidFill>
                  <a:srgbClr val="E7E6E6">
                    <a:lumMod val="50000"/>
                  </a:srgbClr>
                </a:solidFill>
              </a:rPr>
              <a:t> </a:t>
            </a:r>
            <a:r>
              <a:rPr lang="es-CO" sz="2800" b="1" dirty="0">
                <a:solidFill>
                  <a:srgbClr val="E7E6E6">
                    <a:lumMod val="50000"/>
                  </a:srgbClr>
                </a:solidFill>
              </a:rPr>
              <a:t>de cumplimiento de Políticas de Desarrollo Administrativo</a:t>
            </a:r>
            <a:endParaRPr lang="es-ES_tradnl" sz="2800" b="1" dirty="0">
              <a:solidFill>
                <a:srgbClr val="E7E6E6">
                  <a:lumMod val="50000"/>
                </a:srgbClr>
              </a:solidFill>
            </a:endParaRPr>
          </a:p>
          <a:p>
            <a:pPr algn="ctr"/>
            <a:r>
              <a:rPr lang="es-CO" sz="2400" dirty="0">
                <a:solidFill>
                  <a:srgbClr val="E7E6E6">
                    <a:lumMod val="50000"/>
                  </a:srgbClr>
                </a:solidFill>
              </a:rPr>
              <a:t>Modelo</a:t>
            </a:r>
            <a:r>
              <a:rPr lang="es-CO" sz="2800" b="1" dirty="0">
                <a:solidFill>
                  <a:srgbClr val="E7E6E6">
                    <a:lumMod val="50000"/>
                  </a:srgbClr>
                </a:solidFill>
              </a:rPr>
              <a:t> </a:t>
            </a:r>
            <a:r>
              <a:rPr lang="es-CO" sz="2400" dirty="0">
                <a:solidFill>
                  <a:srgbClr val="E7E6E6">
                    <a:lumMod val="50000"/>
                  </a:srgbClr>
                </a:solidFill>
              </a:rPr>
              <a:t>Integrado de Planeación y Gestión - FURAG </a:t>
            </a:r>
            <a:endParaRPr lang="es-ES_tradnl" sz="2400" dirty="0">
              <a:solidFill>
                <a:srgbClr val="E7E6E6">
                  <a:lumMod val="50000"/>
                </a:srgbClr>
              </a:solidFill>
            </a:endParaRPr>
          </a:p>
        </p:txBody>
      </p:sp>
      <p:pic>
        <p:nvPicPr>
          <p:cNvPr id="3" name="2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38" y="1859836"/>
            <a:ext cx="9602496" cy="3607989"/>
          </a:xfrm>
          <a:prstGeom prst="rect">
            <a:avLst/>
          </a:prstGeom>
        </p:spPr>
      </p:pic>
      <p:cxnSp>
        <p:nvCxnSpPr>
          <p:cNvPr id="8" name="7 Conector recto"/>
          <p:cNvCxnSpPr/>
          <p:nvPr/>
        </p:nvCxnSpPr>
        <p:spPr>
          <a:xfrm>
            <a:off x="443633"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267777" y="6367783"/>
            <a:ext cx="5840307" cy="307777"/>
          </a:xfrm>
          <a:prstGeom prst="rect">
            <a:avLst/>
          </a:prstGeom>
          <a:noFill/>
        </p:spPr>
        <p:txBody>
          <a:bodyPr wrap="square" rtlCol="0">
            <a:spAutoFit/>
          </a:bodyPr>
          <a:lstStyle/>
          <a:p>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Tree>
    <p:extLst>
      <p:ext uri="{BB962C8B-B14F-4D97-AF65-F5344CB8AC3E}">
        <p14:creationId xmlns:p14="http://schemas.microsoft.com/office/powerpoint/2010/main" val="28419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926" y="716959"/>
            <a:ext cx="8303741" cy="650789"/>
          </a:xfrm>
          <a:prstGeom prst="rect">
            <a:avLst/>
          </a:prstGeom>
        </p:spPr>
      </p:pic>
      <p:pic>
        <p:nvPicPr>
          <p:cNvPr id="3" name="Imagen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1509" y="1679607"/>
            <a:ext cx="8497330" cy="560174"/>
          </a:xfrm>
          <a:prstGeom prst="rect">
            <a:avLst/>
          </a:prstGeom>
        </p:spPr>
      </p:pic>
      <p:pic>
        <p:nvPicPr>
          <p:cNvPr id="4" name="Imagen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5725" y="2682636"/>
            <a:ext cx="8114270" cy="568412"/>
          </a:xfrm>
          <a:prstGeom prst="rect">
            <a:avLst/>
          </a:prstGeom>
        </p:spPr>
      </p:pic>
      <p:pic>
        <p:nvPicPr>
          <p:cNvPr id="5" name="Imagen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736" y="3483906"/>
            <a:ext cx="7887730" cy="560174"/>
          </a:xfrm>
          <a:prstGeom prst="rect">
            <a:avLst/>
          </a:prstGeom>
        </p:spPr>
      </p:pic>
      <p:pic>
        <p:nvPicPr>
          <p:cNvPr id="6" name="Imagen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260" y="4373987"/>
            <a:ext cx="8081319" cy="527222"/>
          </a:xfrm>
          <a:prstGeom prst="rect">
            <a:avLst/>
          </a:prstGeom>
        </p:spPr>
      </p:pic>
      <p:sp>
        <p:nvSpPr>
          <p:cNvPr id="8" name="CuadroTexto 15"/>
          <p:cNvSpPr txBox="1">
            <a:spLocks noChangeArrowheads="1"/>
          </p:cNvSpPr>
          <p:nvPr/>
        </p:nvSpPr>
        <p:spPr bwMode="auto">
          <a:xfrm>
            <a:off x="5937989" y="307546"/>
            <a:ext cx="2887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200" b="1" dirty="0">
                <a:solidFill>
                  <a:srgbClr val="7F7F7F"/>
                </a:solidFill>
              </a:rPr>
              <a:t>Agenda</a:t>
            </a:r>
          </a:p>
        </p:txBody>
      </p:sp>
      <p:sp>
        <p:nvSpPr>
          <p:cNvPr id="10" name="CuadroTexto 15"/>
          <p:cNvSpPr txBox="1">
            <a:spLocks noChangeArrowheads="1"/>
          </p:cNvSpPr>
          <p:nvPr/>
        </p:nvSpPr>
        <p:spPr bwMode="auto">
          <a:xfrm>
            <a:off x="1141316" y="845332"/>
            <a:ext cx="364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200" b="1" dirty="0">
                <a:solidFill>
                  <a:schemeClr val="bg1"/>
                </a:solidFill>
              </a:rPr>
              <a:t>1</a:t>
            </a:r>
          </a:p>
        </p:txBody>
      </p:sp>
      <p:sp>
        <p:nvSpPr>
          <p:cNvPr id="11" name="CuadroTexto 15"/>
          <p:cNvSpPr txBox="1">
            <a:spLocks noChangeArrowheads="1"/>
          </p:cNvSpPr>
          <p:nvPr/>
        </p:nvSpPr>
        <p:spPr bwMode="auto">
          <a:xfrm>
            <a:off x="1143836" y="1678969"/>
            <a:ext cx="364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200" b="1" dirty="0">
                <a:solidFill>
                  <a:schemeClr val="bg1"/>
                </a:solidFill>
              </a:rPr>
              <a:t>2</a:t>
            </a:r>
          </a:p>
        </p:txBody>
      </p:sp>
      <p:sp>
        <p:nvSpPr>
          <p:cNvPr id="12" name="CuadroTexto 15"/>
          <p:cNvSpPr txBox="1">
            <a:spLocks noChangeArrowheads="1"/>
          </p:cNvSpPr>
          <p:nvPr/>
        </p:nvSpPr>
        <p:spPr bwMode="auto">
          <a:xfrm>
            <a:off x="1196778" y="2656654"/>
            <a:ext cx="364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200" b="1" dirty="0">
                <a:solidFill>
                  <a:schemeClr val="bg1"/>
                </a:solidFill>
              </a:rPr>
              <a:t>3</a:t>
            </a:r>
          </a:p>
        </p:txBody>
      </p:sp>
      <p:sp>
        <p:nvSpPr>
          <p:cNvPr id="13" name="CuadroTexto 15"/>
          <p:cNvSpPr txBox="1">
            <a:spLocks noChangeArrowheads="1"/>
          </p:cNvSpPr>
          <p:nvPr/>
        </p:nvSpPr>
        <p:spPr bwMode="auto">
          <a:xfrm>
            <a:off x="1206806" y="3483906"/>
            <a:ext cx="364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200" b="1" dirty="0">
                <a:solidFill>
                  <a:schemeClr val="bg1"/>
                </a:solidFill>
              </a:rPr>
              <a:t>4</a:t>
            </a:r>
          </a:p>
        </p:txBody>
      </p:sp>
      <p:sp>
        <p:nvSpPr>
          <p:cNvPr id="14" name="CuadroTexto 15"/>
          <p:cNvSpPr txBox="1">
            <a:spLocks noChangeArrowheads="1"/>
          </p:cNvSpPr>
          <p:nvPr/>
        </p:nvSpPr>
        <p:spPr bwMode="auto">
          <a:xfrm>
            <a:off x="1198983" y="4338305"/>
            <a:ext cx="364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200" b="1" dirty="0">
                <a:solidFill>
                  <a:schemeClr val="bg1"/>
                </a:solidFill>
              </a:rPr>
              <a:t>5</a:t>
            </a:r>
          </a:p>
        </p:txBody>
      </p:sp>
      <p:pic>
        <p:nvPicPr>
          <p:cNvPr id="15" name="Imagen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43" y="5005374"/>
            <a:ext cx="8303741" cy="650789"/>
          </a:xfrm>
          <a:prstGeom prst="rect">
            <a:avLst/>
          </a:prstGeom>
        </p:spPr>
      </p:pic>
      <p:sp>
        <p:nvSpPr>
          <p:cNvPr id="19" name="Rectángulo 18"/>
          <p:cNvSpPr/>
          <p:nvPr/>
        </p:nvSpPr>
        <p:spPr>
          <a:xfrm>
            <a:off x="1567769" y="2488276"/>
            <a:ext cx="6629398" cy="707886"/>
          </a:xfrm>
          <a:prstGeom prst="rect">
            <a:avLst/>
          </a:prstGeom>
        </p:spPr>
        <p:txBody>
          <a:bodyPr wrap="square">
            <a:spAutoFit/>
          </a:bodyPr>
          <a:lstStyle/>
          <a:p>
            <a:pPr algn="just"/>
            <a:r>
              <a:rPr lang="es-CO" sz="2000" b="1" dirty="0">
                <a:solidFill>
                  <a:prstClr val="black"/>
                </a:solidFill>
                <a:ea typeface="MS PGothic" panose="020B0600070205080204" pitchFamily="34" charset="-128"/>
              </a:rPr>
              <a:t>Resultados MECI Vigencia 2015 y Acciones </a:t>
            </a:r>
          </a:p>
          <a:p>
            <a:pPr algn="just"/>
            <a:r>
              <a:rPr lang="es-CO" sz="2000" b="1" dirty="0">
                <a:solidFill>
                  <a:prstClr val="black"/>
                </a:solidFill>
                <a:ea typeface="MS PGothic" panose="020B0600070205080204" pitchFamily="34" charset="-128"/>
              </a:rPr>
              <a:t>Política Control Interno</a:t>
            </a:r>
            <a:endParaRPr lang="es-CO" sz="2400" dirty="0">
              <a:solidFill>
                <a:srgbClr val="7F7F7F"/>
              </a:solidFill>
              <a:latin typeface="Calibri" panose="020F0502020204030204" pitchFamily="34" charset="0"/>
              <a:ea typeface="MS PGothic" panose="020B0600070205080204" pitchFamily="34" charset="-128"/>
            </a:endParaRPr>
          </a:p>
        </p:txBody>
      </p:sp>
      <p:sp>
        <p:nvSpPr>
          <p:cNvPr id="16" name="15 Rectángulo"/>
          <p:cNvSpPr/>
          <p:nvPr/>
        </p:nvSpPr>
        <p:spPr>
          <a:xfrm>
            <a:off x="1601064" y="3357240"/>
            <a:ext cx="6838905" cy="646331"/>
          </a:xfrm>
          <a:prstGeom prst="rect">
            <a:avLst/>
          </a:prstGeom>
        </p:spPr>
        <p:txBody>
          <a:bodyPr wrap="square">
            <a:spAutoFit/>
          </a:bodyPr>
          <a:lstStyle/>
          <a:p>
            <a:pPr lvl="0"/>
            <a:r>
              <a:rPr lang="es-CO" b="1" dirty="0">
                <a:solidFill>
                  <a:prstClr val="black"/>
                </a:solidFill>
                <a:ea typeface="MS PGothic" panose="020B0600070205080204" pitchFamily="34" charset="-128"/>
              </a:rPr>
              <a:t>Resultados Diagnóstico Integral SCI</a:t>
            </a:r>
          </a:p>
          <a:p>
            <a:pPr lvl="0"/>
            <a:r>
              <a:rPr lang="es-CO" b="1" dirty="0">
                <a:solidFill>
                  <a:prstClr val="black"/>
                </a:solidFill>
                <a:ea typeface="MS PGothic" panose="020B0600070205080204" pitchFamily="34" charset="-128"/>
              </a:rPr>
              <a:t>(MECI-Contaduría y Contraloría)</a:t>
            </a:r>
          </a:p>
        </p:txBody>
      </p:sp>
      <p:sp>
        <p:nvSpPr>
          <p:cNvPr id="27" name="CuadroTexto 15"/>
          <p:cNvSpPr txBox="1">
            <a:spLocks noChangeArrowheads="1"/>
          </p:cNvSpPr>
          <p:nvPr/>
        </p:nvSpPr>
        <p:spPr bwMode="auto">
          <a:xfrm>
            <a:off x="1216614" y="5106491"/>
            <a:ext cx="364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200" b="1" dirty="0">
                <a:solidFill>
                  <a:schemeClr val="bg1"/>
                </a:solidFill>
              </a:rPr>
              <a:t>6</a:t>
            </a:r>
          </a:p>
        </p:txBody>
      </p:sp>
      <p:sp>
        <p:nvSpPr>
          <p:cNvPr id="26" name="25 Rectángulo"/>
          <p:cNvSpPr/>
          <p:nvPr/>
        </p:nvSpPr>
        <p:spPr>
          <a:xfrm>
            <a:off x="1666294" y="5198823"/>
            <a:ext cx="6432348" cy="400110"/>
          </a:xfrm>
          <a:prstGeom prst="rect">
            <a:avLst/>
          </a:prstGeom>
        </p:spPr>
        <p:txBody>
          <a:bodyPr wrap="square">
            <a:spAutoFit/>
          </a:bodyPr>
          <a:lstStyle/>
          <a:p>
            <a:r>
              <a:rPr lang="es-CO" sz="2000" b="1" dirty="0">
                <a:solidFill>
                  <a:prstClr val="black"/>
                </a:solidFill>
                <a:ea typeface="MS PGothic" panose="020B0600070205080204" pitchFamily="34" charset="-128"/>
              </a:rPr>
              <a:t>Proposiciones y Varios</a:t>
            </a:r>
          </a:p>
        </p:txBody>
      </p:sp>
      <p:sp>
        <p:nvSpPr>
          <p:cNvPr id="28" name="Rectángulo 27"/>
          <p:cNvSpPr/>
          <p:nvPr/>
        </p:nvSpPr>
        <p:spPr>
          <a:xfrm>
            <a:off x="1562142" y="897826"/>
            <a:ext cx="5355999" cy="400110"/>
          </a:xfrm>
          <a:prstGeom prst="rect">
            <a:avLst/>
          </a:prstGeom>
        </p:spPr>
        <p:txBody>
          <a:bodyPr wrap="square">
            <a:spAutoFit/>
          </a:bodyPr>
          <a:lstStyle/>
          <a:p>
            <a:pPr algn="just"/>
            <a:r>
              <a:rPr lang="es-ES" sz="2000" b="1" dirty="0">
                <a:solidFill>
                  <a:prstClr val="black"/>
                </a:solidFill>
                <a:ea typeface="MS PGothic" panose="020B0600070205080204" pitchFamily="34" charset="-128"/>
              </a:rPr>
              <a:t>Resultados Generales en Gestión Pública</a:t>
            </a:r>
            <a:endParaRPr lang="es-CO" sz="2400" dirty="0">
              <a:solidFill>
                <a:srgbClr val="7F7F7F"/>
              </a:solidFill>
              <a:latin typeface="Calibri" panose="020F0502020204030204" pitchFamily="34" charset="0"/>
              <a:ea typeface="MS PGothic" panose="020B0600070205080204" pitchFamily="34" charset="-128"/>
            </a:endParaRPr>
          </a:p>
        </p:txBody>
      </p:sp>
      <p:sp>
        <p:nvSpPr>
          <p:cNvPr id="29" name="15 Rectángulo"/>
          <p:cNvSpPr/>
          <p:nvPr/>
        </p:nvSpPr>
        <p:spPr>
          <a:xfrm>
            <a:off x="1584587" y="4207439"/>
            <a:ext cx="6838905" cy="923330"/>
          </a:xfrm>
          <a:prstGeom prst="rect">
            <a:avLst/>
          </a:prstGeom>
        </p:spPr>
        <p:txBody>
          <a:bodyPr wrap="square">
            <a:spAutoFit/>
          </a:bodyPr>
          <a:lstStyle/>
          <a:p>
            <a:r>
              <a:rPr lang="es-CO" b="1" dirty="0">
                <a:solidFill>
                  <a:prstClr val="black"/>
                </a:solidFill>
                <a:ea typeface="MS PGothic" panose="020B0600070205080204" pitchFamily="34" charset="-128"/>
              </a:rPr>
              <a:t>Evaluación y Caracterización Oficinas de </a:t>
            </a:r>
          </a:p>
          <a:p>
            <a:r>
              <a:rPr lang="es-CO" b="1" dirty="0">
                <a:solidFill>
                  <a:prstClr val="black"/>
                </a:solidFill>
                <a:ea typeface="MS PGothic" panose="020B0600070205080204" pitchFamily="34" charset="-128"/>
              </a:rPr>
              <a:t>Control Interno </a:t>
            </a:r>
            <a:r>
              <a:rPr lang="es-CO" altLang="es-CO" b="1" dirty="0"/>
              <a:t>Rama Ejecutiva Orden Nacional </a:t>
            </a:r>
          </a:p>
          <a:p>
            <a:pPr lvl="0"/>
            <a:endParaRPr lang="es-CO" b="1" dirty="0">
              <a:solidFill>
                <a:prstClr val="black"/>
              </a:solidFill>
              <a:ea typeface="MS PGothic" panose="020B0600070205080204" pitchFamily="34" charset="-128"/>
            </a:endParaRPr>
          </a:p>
        </p:txBody>
      </p:sp>
      <p:sp>
        <p:nvSpPr>
          <p:cNvPr id="30" name="15 Rectángulo"/>
          <p:cNvSpPr/>
          <p:nvPr/>
        </p:nvSpPr>
        <p:spPr>
          <a:xfrm>
            <a:off x="1584587" y="1790394"/>
            <a:ext cx="6838905" cy="400110"/>
          </a:xfrm>
          <a:prstGeom prst="rect">
            <a:avLst/>
          </a:prstGeom>
        </p:spPr>
        <p:txBody>
          <a:bodyPr wrap="square">
            <a:spAutoFit/>
          </a:bodyPr>
          <a:lstStyle/>
          <a:p>
            <a:pPr lvl="0"/>
            <a:r>
              <a:rPr lang="es-CO" sz="2000" b="1" dirty="0">
                <a:solidFill>
                  <a:prstClr val="black"/>
                </a:solidFill>
                <a:ea typeface="MS PGothic" panose="020B0600070205080204" pitchFamily="34" charset="-128"/>
              </a:rPr>
              <a:t>Índice Sintético</a:t>
            </a:r>
          </a:p>
        </p:txBody>
      </p:sp>
    </p:spTree>
    <p:extLst>
      <p:ext uri="{BB962C8B-B14F-4D97-AF65-F5344CB8AC3E}">
        <p14:creationId xmlns:p14="http://schemas.microsoft.com/office/powerpoint/2010/main" val="71995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8903" y="1906569"/>
            <a:ext cx="7257724" cy="4461214"/>
          </a:xfrm>
          <a:prstGeom prst="rect">
            <a:avLst/>
          </a:prstGeom>
        </p:spPr>
      </p:pic>
      <p:sp>
        <p:nvSpPr>
          <p:cNvPr id="9" name="CuadroTexto 8"/>
          <p:cNvSpPr txBox="1"/>
          <p:nvPr/>
        </p:nvSpPr>
        <p:spPr>
          <a:xfrm>
            <a:off x="339217" y="6367783"/>
            <a:ext cx="5840307" cy="307777"/>
          </a:xfrm>
          <a:prstGeom prst="rect">
            <a:avLst/>
          </a:prstGeom>
          <a:noFill/>
        </p:spPr>
        <p:txBody>
          <a:bodyPr wrap="square" rtlCol="0">
            <a:spAutoFit/>
          </a:bodyPr>
          <a:lstStyle/>
          <a:p>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
        <p:nvSpPr>
          <p:cNvPr id="11" name="CuadroTexto 10"/>
          <p:cNvSpPr txBox="1"/>
          <p:nvPr/>
        </p:nvSpPr>
        <p:spPr>
          <a:xfrm>
            <a:off x="990877" y="5698413"/>
            <a:ext cx="2579339" cy="400110"/>
          </a:xfrm>
          <a:prstGeom prst="rect">
            <a:avLst/>
          </a:prstGeom>
          <a:noFill/>
        </p:spPr>
        <p:txBody>
          <a:bodyPr wrap="square" rtlCol="0">
            <a:spAutoFit/>
          </a:bodyPr>
          <a:lstStyle/>
          <a:p>
            <a:r>
              <a:rPr lang="es-CO" sz="2000" b="1" dirty="0">
                <a:solidFill>
                  <a:srgbClr val="3A779A"/>
                </a:solidFill>
              </a:rPr>
              <a:t>Promedio General</a:t>
            </a:r>
            <a:endParaRPr lang="es-ES_tradnl" sz="2000" b="1" dirty="0">
              <a:solidFill>
                <a:srgbClr val="3A779A"/>
              </a:solidFill>
            </a:endParaRPr>
          </a:p>
        </p:txBody>
      </p:sp>
      <p:sp>
        <p:nvSpPr>
          <p:cNvPr id="12" name="Rectángulo 11"/>
          <p:cNvSpPr/>
          <p:nvPr/>
        </p:nvSpPr>
        <p:spPr>
          <a:xfrm>
            <a:off x="492469" y="5799474"/>
            <a:ext cx="498408" cy="197988"/>
          </a:xfrm>
          <a:prstGeom prst="rect">
            <a:avLst/>
          </a:prstGeom>
          <a:solidFill>
            <a:srgbClr val="0C8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3" name="CuadroTexto 12"/>
          <p:cNvSpPr txBox="1"/>
          <p:nvPr/>
        </p:nvSpPr>
        <p:spPr>
          <a:xfrm>
            <a:off x="550525" y="399669"/>
            <a:ext cx="8216102" cy="1292662"/>
          </a:xfrm>
          <a:prstGeom prst="rect">
            <a:avLst/>
          </a:prstGeom>
          <a:noFill/>
        </p:spPr>
        <p:txBody>
          <a:bodyPr wrap="square" rtlCol="0">
            <a:spAutoFit/>
          </a:bodyPr>
          <a:lstStyle/>
          <a:p>
            <a:pPr algn="ctr"/>
            <a:r>
              <a:rPr lang="es-CO" sz="2600" b="1" dirty="0">
                <a:solidFill>
                  <a:srgbClr val="E7E6E6">
                    <a:lumMod val="50000"/>
                  </a:srgbClr>
                </a:solidFill>
              </a:rPr>
              <a:t>Nivel de cumplimiento en los componentes de las</a:t>
            </a:r>
          </a:p>
          <a:p>
            <a:pPr algn="ctr"/>
            <a:r>
              <a:rPr lang="es-CO" sz="2600" b="1" dirty="0">
                <a:solidFill>
                  <a:srgbClr val="E7E6E6">
                    <a:lumMod val="50000"/>
                  </a:srgbClr>
                </a:solidFill>
              </a:rPr>
              <a:t>políticas de desarrollo administrativo. 2015 </a:t>
            </a:r>
          </a:p>
          <a:p>
            <a:pPr algn="ctr"/>
            <a:r>
              <a:rPr lang="es-CO" sz="2400" dirty="0">
                <a:solidFill>
                  <a:srgbClr val="E7E6E6">
                    <a:lumMod val="50000"/>
                  </a:srgbClr>
                </a:solidFill>
              </a:rPr>
              <a:t>Modelo Integrado de Planeación y Gestión - FURAG</a:t>
            </a:r>
          </a:p>
        </p:txBody>
      </p:sp>
      <p:cxnSp>
        <p:nvCxnSpPr>
          <p:cNvPr id="16" name="15 Conector recto"/>
          <p:cNvCxnSpPr/>
          <p:nvPr/>
        </p:nvCxnSpPr>
        <p:spPr>
          <a:xfrm>
            <a:off x="978522" y="272955"/>
            <a:ext cx="12355" cy="1357231"/>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73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116115" y="451292"/>
            <a:ext cx="8868474" cy="954107"/>
          </a:xfrm>
          <a:prstGeom prst="rect">
            <a:avLst/>
          </a:prstGeom>
          <a:noFill/>
        </p:spPr>
        <p:txBody>
          <a:bodyPr wrap="square" rtlCol="0">
            <a:spAutoFit/>
          </a:bodyPr>
          <a:lstStyle/>
          <a:p>
            <a:pPr algn="ctr"/>
            <a:r>
              <a:rPr lang="es-ES_tradnl" sz="2800" b="1" dirty="0">
                <a:solidFill>
                  <a:srgbClr val="E7E6E6">
                    <a:lumMod val="50000"/>
                  </a:srgbClr>
                </a:solidFill>
              </a:rPr>
              <a:t>Encuesta sobre Ambiente</a:t>
            </a:r>
          </a:p>
          <a:p>
            <a:pPr algn="ctr"/>
            <a:r>
              <a:rPr lang="es-ES_tradnl" sz="2800" b="1" dirty="0">
                <a:solidFill>
                  <a:srgbClr val="E7E6E6">
                    <a:lumMod val="50000"/>
                  </a:srgbClr>
                </a:solidFill>
              </a:rPr>
              <a:t>y Desempeño Institucional - DANE</a:t>
            </a:r>
          </a:p>
        </p:txBody>
      </p:sp>
      <p:sp>
        <p:nvSpPr>
          <p:cNvPr id="13" name="CuadroTexto 12"/>
          <p:cNvSpPr txBox="1"/>
          <p:nvPr/>
        </p:nvSpPr>
        <p:spPr>
          <a:xfrm>
            <a:off x="522989" y="6107022"/>
            <a:ext cx="4658610" cy="307777"/>
          </a:xfrm>
          <a:prstGeom prst="rect">
            <a:avLst/>
          </a:prstGeom>
          <a:noFill/>
        </p:spPr>
        <p:txBody>
          <a:bodyPr wrap="square" rtlCol="0">
            <a:spAutoFit/>
          </a:bodyPr>
          <a:lstStyle/>
          <a:p>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DANE, diciembre 31 de 2015.</a:t>
            </a:r>
            <a:endParaRPr lang="es-ES_tradnl" sz="1400" dirty="0">
              <a:solidFill>
                <a:srgbClr val="AC743A"/>
              </a:solidFill>
              <a:latin typeface="Futura Std Medium" panose="020B0502020204020303" pitchFamily="34" charset="0"/>
            </a:endParaRPr>
          </a:p>
        </p:txBody>
      </p:sp>
      <p:cxnSp>
        <p:nvCxnSpPr>
          <p:cNvPr id="8" name="7 Conector recto"/>
          <p:cNvCxnSpPr/>
          <p:nvPr/>
        </p:nvCxnSpPr>
        <p:spPr>
          <a:xfrm>
            <a:off x="1124113"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9" name="Rectángulo redondeado 14"/>
          <p:cNvSpPr/>
          <p:nvPr/>
        </p:nvSpPr>
        <p:spPr>
          <a:xfrm>
            <a:off x="336430" y="1536916"/>
            <a:ext cx="8721305" cy="4428668"/>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aphicFrame>
        <p:nvGraphicFramePr>
          <p:cNvPr id="17" name="Gráfico 16"/>
          <p:cNvGraphicFramePr>
            <a:graphicFrameLocks/>
          </p:cNvGraphicFramePr>
          <p:nvPr/>
        </p:nvGraphicFramePr>
        <p:xfrm>
          <a:off x="914399" y="1536915"/>
          <a:ext cx="8246269" cy="44400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3660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to 9"/>
          <p:cNvGraphicFramePr>
            <a:graphicFrameLocks noChangeAspect="1"/>
          </p:cNvGraphicFramePr>
          <p:nvPr/>
        </p:nvGraphicFramePr>
        <p:xfrm>
          <a:off x="-215113" y="2294350"/>
          <a:ext cx="5684802" cy="4225096"/>
        </p:xfrm>
        <a:graphic>
          <a:graphicData uri="http://schemas.openxmlformats.org/presentationml/2006/ole">
            <mc:AlternateContent xmlns:mc="http://schemas.openxmlformats.org/markup-compatibility/2006">
              <mc:Choice xmlns:v="urn:schemas-microsoft-com:vml" Requires="v">
                <p:oleObj name="Hoja de cálculo" r:id="rId4" imgW="5155585" imgH="3832698" progId="Excel.Sheet.12">
                  <p:embed/>
                </p:oleObj>
              </mc:Choice>
              <mc:Fallback>
                <p:oleObj name="Hoja de cálculo" r:id="rId4" imgW="5155585" imgH="3832698" progId="Excel.Sheet.12">
                  <p:embed/>
                  <p:pic>
                    <p:nvPicPr>
                      <p:cNvPr id="0" name=""/>
                      <p:cNvPicPr/>
                      <p:nvPr/>
                    </p:nvPicPr>
                    <p:blipFill>
                      <a:blip r:embed="rId5"/>
                      <a:stretch>
                        <a:fillRect/>
                      </a:stretch>
                    </p:blipFill>
                    <p:spPr>
                      <a:xfrm>
                        <a:off x="-215113" y="2294350"/>
                        <a:ext cx="5684802" cy="4225096"/>
                      </a:xfrm>
                      <a:prstGeom prst="rect">
                        <a:avLst/>
                      </a:prstGeom>
                    </p:spPr>
                  </p:pic>
                </p:oleObj>
              </mc:Fallback>
            </mc:AlternateContent>
          </a:graphicData>
        </a:graphic>
      </p:graphicFrame>
      <p:sp>
        <p:nvSpPr>
          <p:cNvPr id="19" name="CuadroTexto 18"/>
          <p:cNvSpPr txBox="1"/>
          <p:nvPr/>
        </p:nvSpPr>
        <p:spPr>
          <a:xfrm>
            <a:off x="230884" y="6372985"/>
            <a:ext cx="3541016" cy="523220"/>
          </a:xfrm>
          <a:prstGeom prst="rect">
            <a:avLst/>
          </a:prstGeom>
          <a:noFill/>
        </p:spPr>
        <p:txBody>
          <a:bodyPr wrap="square" rtlCol="0">
            <a:spAutoFit/>
          </a:bodyPr>
          <a:lstStyle/>
          <a:p>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FURAG, abril 30 2016.</a:t>
            </a:r>
            <a:endParaRPr lang="es-ES_tradnl" sz="1400" dirty="0">
              <a:solidFill>
                <a:srgbClr val="AC743A"/>
              </a:solidFill>
              <a:latin typeface="Futura Std Medium" panose="020B0502020204020303" pitchFamily="34" charset="0"/>
            </a:endParaRPr>
          </a:p>
        </p:txBody>
      </p:sp>
      <p:sp>
        <p:nvSpPr>
          <p:cNvPr id="20" name="CuadroTexto 19"/>
          <p:cNvSpPr txBox="1"/>
          <p:nvPr/>
        </p:nvSpPr>
        <p:spPr>
          <a:xfrm>
            <a:off x="537029" y="1351045"/>
            <a:ext cx="4310742" cy="1015663"/>
          </a:xfrm>
          <a:prstGeom prst="rect">
            <a:avLst/>
          </a:prstGeom>
          <a:noFill/>
        </p:spPr>
        <p:txBody>
          <a:bodyPr wrap="square" rtlCol="0">
            <a:spAutoFit/>
          </a:bodyPr>
          <a:lstStyle/>
          <a:p>
            <a:pPr algn="ctr"/>
            <a:r>
              <a:rPr lang="es-CO" sz="2000" b="1" dirty="0">
                <a:solidFill>
                  <a:srgbClr val="858585"/>
                </a:solidFill>
              </a:rPr>
              <a:t>Resultado por Componentes de la Política de Transparencia, Participación y Servicio al Ciudadano (FURAG)</a:t>
            </a:r>
            <a:endParaRPr lang="es-ES_tradnl" sz="2000" b="1" dirty="0">
              <a:solidFill>
                <a:srgbClr val="FF0000"/>
              </a:solidFill>
            </a:endParaRPr>
          </a:p>
        </p:txBody>
      </p:sp>
      <p:pic>
        <p:nvPicPr>
          <p:cNvPr id="8" name="Imagen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51091" y="1162594"/>
            <a:ext cx="3451269" cy="2527409"/>
          </a:xfrm>
          <a:prstGeom prst="rect">
            <a:avLst/>
          </a:prstGeom>
        </p:spPr>
      </p:pic>
      <p:pic>
        <p:nvPicPr>
          <p:cNvPr id="13" name="Imagen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6273" y="3742063"/>
            <a:ext cx="3507281" cy="2495011"/>
          </a:xfrm>
          <a:prstGeom prst="rect">
            <a:avLst/>
          </a:prstGeom>
        </p:spPr>
      </p:pic>
      <p:cxnSp>
        <p:nvCxnSpPr>
          <p:cNvPr id="11" name="10 Conector recto"/>
          <p:cNvCxnSpPr/>
          <p:nvPr/>
        </p:nvCxnSpPr>
        <p:spPr>
          <a:xfrm>
            <a:off x="862856"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15" name="Rectángulo redondeado 14"/>
          <p:cNvSpPr/>
          <p:nvPr/>
        </p:nvSpPr>
        <p:spPr>
          <a:xfrm>
            <a:off x="5217276" y="1031965"/>
            <a:ext cx="3743844" cy="5584183"/>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4" name="CuadroTexto 8"/>
          <p:cNvSpPr txBox="1"/>
          <p:nvPr/>
        </p:nvSpPr>
        <p:spPr>
          <a:xfrm>
            <a:off x="130629" y="426667"/>
            <a:ext cx="9013371" cy="492443"/>
          </a:xfrm>
          <a:prstGeom prst="rect">
            <a:avLst/>
          </a:prstGeom>
          <a:noFill/>
        </p:spPr>
        <p:txBody>
          <a:bodyPr wrap="square" rtlCol="0">
            <a:spAutoFit/>
          </a:bodyPr>
          <a:lstStyle/>
          <a:p>
            <a:pPr algn="ctr"/>
            <a:r>
              <a:rPr lang="es-CO" sz="2600" b="1" dirty="0">
                <a:solidFill>
                  <a:srgbClr val="E7E6E6">
                    <a:lumMod val="50000"/>
                  </a:srgbClr>
                </a:solidFill>
              </a:rPr>
              <a:t>Transparencia, Participación y Servicio al Ciudadano</a:t>
            </a:r>
            <a:endParaRPr lang="es-ES_tradnl" sz="2600" b="1" dirty="0">
              <a:solidFill>
                <a:srgbClr val="E7E6E6">
                  <a:lumMod val="50000"/>
                </a:srgbClr>
              </a:solidFill>
            </a:endParaRPr>
          </a:p>
        </p:txBody>
      </p:sp>
      <p:pic>
        <p:nvPicPr>
          <p:cNvPr id="3" name="Imagen 2"/>
          <p:cNvPicPr>
            <a:picLocks noChangeAspect="1"/>
          </p:cNvPicPr>
          <p:nvPr/>
        </p:nvPicPr>
        <p:blipFill>
          <a:blip r:embed="rId8"/>
          <a:stretch>
            <a:fillRect/>
          </a:stretch>
        </p:blipFill>
        <p:spPr>
          <a:xfrm>
            <a:off x="6219475" y="3404253"/>
            <a:ext cx="1714500" cy="285750"/>
          </a:xfrm>
          <a:prstGeom prst="rect">
            <a:avLst/>
          </a:prstGeom>
        </p:spPr>
      </p:pic>
    </p:spTree>
    <p:extLst>
      <p:ext uri="{BB962C8B-B14F-4D97-AF65-F5344CB8AC3E}">
        <p14:creationId xmlns:p14="http://schemas.microsoft.com/office/powerpoint/2010/main" val="238324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CuadroTexto 8"/>
          <p:cNvSpPr txBox="1"/>
          <p:nvPr/>
        </p:nvSpPr>
        <p:spPr>
          <a:xfrm>
            <a:off x="1" y="412385"/>
            <a:ext cx="9143998" cy="954107"/>
          </a:xfrm>
          <a:prstGeom prst="rect">
            <a:avLst/>
          </a:prstGeom>
          <a:noFill/>
        </p:spPr>
        <p:txBody>
          <a:bodyPr wrap="square" rtlCol="0">
            <a:spAutoFit/>
          </a:bodyPr>
          <a:lstStyle/>
          <a:p>
            <a:pPr algn="ctr"/>
            <a:r>
              <a:rPr lang="es-CO" sz="2800" b="1" dirty="0">
                <a:solidFill>
                  <a:srgbClr val="E7E6E6">
                    <a:lumMod val="50000"/>
                  </a:srgbClr>
                </a:solidFill>
              </a:rPr>
              <a:t>Plan Anticorrupción y de Servicio Ciudadano a ejecutar en 2016</a:t>
            </a:r>
            <a:endParaRPr lang="es-ES_tradnl" sz="2800" b="1" dirty="0">
              <a:solidFill>
                <a:srgbClr val="E7E6E6">
                  <a:lumMod val="50000"/>
                </a:srgbClr>
              </a:solidFill>
            </a:endParaRPr>
          </a:p>
        </p:txBody>
      </p:sp>
      <p:sp>
        <p:nvSpPr>
          <p:cNvPr id="32" name="CuadroTexto 31"/>
          <p:cNvSpPr txBox="1"/>
          <p:nvPr/>
        </p:nvSpPr>
        <p:spPr>
          <a:xfrm>
            <a:off x="0" y="6230049"/>
            <a:ext cx="3486150"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abril 30 2016.</a:t>
            </a:r>
            <a:endParaRPr lang="es-ES_tradnl" sz="1400" dirty="0">
              <a:solidFill>
                <a:srgbClr val="AC743A"/>
              </a:solidFill>
              <a:latin typeface="Futura Std Medium" panose="020B0502020204020303" pitchFamily="34" charset="0"/>
            </a:endParaRP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4899" y="1615723"/>
            <a:ext cx="8660964" cy="3520789"/>
          </a:xfrm>
          <a:prstGeom prst="rect">
            <a:avLst/>
          </a:prstGeom>
        </p:spPr>
      </p:pic>
      <p:cxnSp>
        <p:nvCxnSpPr>
          <p:cNvPr id="8" name="7 Conector recto"/>
          <p:cNvCxnSpPr/>
          <p:nvPr/>
        </p:nvCxnSpPr>
        <p:spPr>
          <a:xfrm>
            <a:off x="258244"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10" name="Rectángulo redondeado 14"/>
          <p:cNvSpPr/>
          <p:nvPr/>
        </p:nvSpPr>
        <p:spPr>
          <a:xfrm>
            <a:off x="418009" y="5821444"/>
            <a:ext cx="8360231" cy="56843"/>
          </a:xfrm>
          <a:prstGeom prst="roundRect">
            <a:avLst>
              <a:gd name="adj" fmla="val 5534"/>
            </a:avLst>
          </a:prstGeom>
          <a:solidFill>
            <a:srgbClr val="FFC000"/>
          </a:solid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2" name="11 Rectángulo"/>
          <p:cNvSpPr/>
          <p:nvPr/>
        </p:nvSpPr>
        <p:spPr>
          <a:xfrm>
            <a:off x="8665028" y="5931615"/>
            <a:ext cx="507346" cy="369332"/>
          </a:xfrm>
          <a:prstGeom prst="rect">
            <a:avLst/>
          </a:prstGeom>
        </p:spPr>
        <p:txBody>
          <a:bodyPr wrap="square">
            <a:spAutoFit/>
          </a:bodyPr>
          <a:lstStyle/>
          <a:p>
            <a:endParaRPr lang="es-CO" dirty="0">
              <a:solidFill>
                <a:prstClr val="black"/>
              </a:solidFill>
            </a:endParaRPr>
          </a:p>
        </p:txBody>
      </p:sp>
    </p:spTree>
    <p:extLst>
      <p:ext uri="{BB962C8B-B14F-4D97-AF65-F5344CB8AC3E}">
        <p14:creationId xmlns:p14="http://schemas.microsoft.com/office/powerpoint/2010/main" val="2193746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116114" y="438230"/>
            <a:ext cx="9027886" cy="954107"/>
          </a:xfrm>
          <a:prstGeom prst="rect">
            <a:avLst/>
          </a:prstGeom>
          <a:noFill/>
        </p:spPr>
        <p:txBody>
          <a:bodyPr wrap="square" rtlCol="0">
            <a:spAutoFit/>
          </a:bodyPr>
          <a:lstStyle/>
          <a:p>
            <a:pPr algn="ctr"/>
            <a:r>
              <a:rPr lang="es-ES_tradnl" sz="2800" b="1" dirty="0">
                <a:solidFill>
                  <a:srgbClr val="E7E6E6">
                    <a:lumMod val="50000"/>
                  </a:srgbClr>
                </a:solidFill>
              </a:rPr>
              <a:t>Declaraciones de Bienes y Rentas</a:t>
            </a:r>
          </a:p>
          <a:p>
            <a:pPr algn="ctr"/>
            <a:r>
              <a:rPr lang="es-ES_tradnl" sz="2800" b="1" dirty="0">
                <a:solidFill>
                  <a:srgbClr val="E7E6E6">
                    <a:lumMod val="50000"/>
                  </a:srgbClr>
                </a:solidFill>
              </a:rPr>
              <a:t>e Índice de Transparencia Nacional</a:t>
            </a:r>
          </a:p>
        </p:txBody>
      </p:sp>
      <p:sp>
        <p:nvSpPr>
          <p:cNvPr id="10" name="CuadroTexto 9"/>
          <p:cNvSpPr txBox="1"/>
          <p:nvPr/>
        </p:nvSpPr>
        <p:spPr>
          <a:xfrm>
            <a:off x="802046" y="2043352"/>
            <a:ext cx="3274149" cy="1200329"/>
          </a:xfrm>
          <a:prstGeom prst="rect">
            <a:avLst/>
          </a:prstGeom>
          <a:noFill/>
        </p:spPr>
        <p:txBody>
          <a:bodyPr wrap="square" rtlCol="0">
            <a:spAutoFit/>
          </a:bodyPr>
          <a:lstStyle/>
          <a:p>
            <a:pPr algn="ctr"/>
            <a:r>
              <a:rPr lang="es-CO" sz="2400" b="1" dirty="0">
                <a:solidFill>
                  <a:srgbClr val="3A779A"/>
                </a:solidFill>
              </a:rPr>
              <a:t>Declaraciones de Bienes y Rentas reportadas en SIGEP</a:t>
            </a:r>
            <a:endParaRPr lang="es-ES_tradnl" sz="2400" b="1" dirty="0">
              <a:solidFill>
                <a:srgbClr val="3A779A"/>
              </a:solidFill>
            </a:endParaRPr>
          </a:p>
        </p:txBody>
      </p:sp>
      <p:sp>
        <p:nvSpPr>
          <p:cNvPr id="11" name="CuadroTexto 10"/>
          <p:cNvSpPr txBox="1"/>
          <p:nvPr/>
        </p:nvSpPr>
        <p:spPr>
          <a:xfrm>
            <a:off x="4846610" y="2022098"/>
            <a:ext cx="3755568" cy="830997"/>
          </a:xfrm>
          <a:prstGeom prst="rect">
            <a:avLst/>
          </a:prstGeom>
          <a:noFill/>
        </p:spPr>
        <p:txBody>
          <a:bodyPr wrap="square" rtlCol="0">
            <a:spAutoFit/>
          </a:bodyPr>
          <a:lstStyle/>
          <a:p>
            <a:pPr algn="ctr"/>
            <a:r>
              <a:rPr lang="es-CO" sz="2400" b="1" dirty="0">
                <a:solidFill>
                  <a:srgbClr val="3A779A"/>
                </a:solidFill>
              </a:rPr>
              <a:t>Índice de Transparencia Nacional</a:t>
            </a:r>
            <a:endParaRPr lang="es-ES_tradnl" sz="2400" b="1" dirty="0">
              <a:solidFill>
                <a:srgbClr val="3A779A"/>
              </a:solidFill>
            </a:endParaRPr>
          </a:p>
        </p:txBody>
      </p:sp>
      <p:pic>
        <p:nvPicPr>
          <p:cNvPr id="12" name="Imagen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2445" y="4060418"/>
            <a:ext cx="3371850" cy="1047750"/>
          </a:xfrm>
          <a:prstGeom prst="rect">
            <a:avLst/>
          </a:prstGeom>
        </p:spPr>
      </p:pic>
      <p:sp>
        <p:nvSpPr>
          <p:cNvPr id="14" name="CuadroTexto 13"/>
          <p:cNvSpPr txBox="1"/>
          <p:nvPr/>
        </p:nvSpPr>
        <p:spPr>
          <a:xfrm>
            <a:off x="5487476" y="3243681"/>
            <a:ext cx="2708288" cy="769441"/>
          </a:xfrm>
          <a:prstGeom prst="rect">
            <a:avLst/>
          </a:prstGeom>
          <a:noFill/>
        </p:spPr>
        <p:txBody>
          <a:bodyPr wrap="square" rtlCol="0">
            <a:spAutoFit/>
          </a:bodyPr>
          <a:lstStyle/>
          <a:p>
            <a:pPr algn="ctr"/>
            <a:r>
              <a:rPr lang="es-CO" sz="4400" b="1" dirty="0">
                <a:solidFill>
                  <a:srgbClr val="4BA9DE"/>
                </a:solidFill>
                <a:latin typeface="Futura Std Medium" panose="020B0502020204020303" pitchFamily="34" charset="0"/>
              </a:rPr>
              <a:t>69,5 %</a:t>
            </a:r>
            <a:endParaRPr lang="es-ES_tradnl" sz="4400" b="1" dirty="0">
              <a:solidFill>
                <a:srgbClr val="4BA9DE"/>
              </a:solidFill>
              <a:latin typeface="Futura Std Medium" panose="020B0502020204020303" pitchFamily="34" charset="0"/>
            </a:endParaRPr>
          </a:p>
        </p:txBody>
      </p:sp>
      <p:sp>
        <p:nvSpPr>
          <p:cNvPr id="16" name="CuadroTexto 15"/>
          <p:cNvSpPr txBox="1"/>
          <p:nvPr/>
        </p:nvSpPr>
        <p:spPr>
          <a:xfrm>
            <a:off x="496675" y="5855507"/>
            <a:ext cx="3957759" cy="307777"/>
          </a:xfrm>
          <a:prstGeom prst="rect">
            <a:avLst/>
          </a:prstGeom>
          <a:noFill/>
        </p:spPr>
        <p:txBody>
          <a:bodyPr wrap="square" rtlCol="0">
            <a:spAutoFit/>
          </a:bodyPr>
          <a:lstStyle/>
          <a:p>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2015.</a:t>
            </a:r>
            <a:endParaRPr lang="es-ES_tradnl" sz="1400" dirty="0">
              <a:solidFill>
                <a:srgbClr val="AC743A"/>
              </a:solidFill>
              <a:latin typeface="Futura Std Medium" panose="020B0502020204020303" pitchFamily="34" charset="0"/>
            </a:endParaRPr>
          </a:p>
        </p:txBody>
      </p:sp>
      <p:sp>
        <p:nvSpPr>
          <p:cNvPr id="17" name="CuadroTexto 16"/>
          <p:cNvSpPr txBox="1"/>
          <p:nvPr/>
        </p:nvSpPr>
        <p:spPr>
          <a:xfrm>
            <a:off x="4586050" y="5792632"/>
            <a:ext cx="3605600" cy="523220"/>
          </a:xfrm>
          <a:prstGeom prst="rect">
            <a:avLst/>
          </a:prstGeom>
          <a:noFill/>
        </p:spPr>
        <p:txBody>
          <a:bodyPr wrap="square" rtlCol="0">
            <a:spAutoFit/>
          </a:bodyPr>
          <a:lstStyle/>
          <a:p>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Corporación Transparencia por Colombia</a:t>
            </a:r>
            <a:r>
              <a:rPr lang="es-ES_tradnl" sz="1400" dirty="0">
                <a:solidFill>
                  <a:srgbClr val="AC743A"/>
                </a:solidFill>
                <a:latin typeface="Futura Std Medium" panose="020B0502020204020303" pitchFamily="34" charset="0"/>
              </a:rPr>
              <a:t> </a:t>
            </a:r>
            <a:r>
              <a:rPr lang="es-CO" sz="1400" dirty="0">
                <a:solidFill>
                  <a:srgbClr val="AC743A"/>
                </a:solidFill>
                <a:latin typeface="Futura Std Medium" panose="020B0502020204020303" pitchFamily="34" charset="0"/>
              </a:rPr>
              <a:t>Nacional, diciembre 31 2014.</a:t>
            </a:r>
            <a:endParaRPr lang="es-ES_tradnl" sz="1400" dirty="0">
              <a:solidFill>
                <a:srgbClr val="AC743A"/>
              </a:solidFill>
              <a:latin typeface="Futura Std Medium" panose="020B0502020204020303" pitchFamily="34" charset="0"/>
            </a:endParaRPr>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184" y="3533606"/>
            <a:ext cx="3491874" cy="1580322"/>
          </a:xfrm>
          <a:prstGeom prst="rect">
            <a:avLst/>
          </a:prstGeom>
        </p:spPr>
      </p:pic>
      <p:sp>
        <p:nvSpPr>
          <p:cNvPr id="13" name="Rectángulo redondeado 14"/>
          <p:cNvSpPr/>
          <p:nvPr/>
        </p:nvSpPr>
        <p:spPr>
          <a:xfrm>
            <a:off x="418010" y="1703714"/>
            <a:ext cx="4036424" cy="4133779"/>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5" name="Rectángulo redondeado 14"/>
          <p:cNvSpPr/>
          <p:nvPr/>
        </p:nvSpPr>
        <p:spPr>
          <a:xfrm>
            <a:off x="4678967" y="1703713"/>
            <a:ext cx="4036424" cy="4133780"/>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cxnSp>
        <p:nvCxnSpPr>
          <p:cNvPr id="18" name="17 Conector recto"/>
          <p:cNvCxnSpPr/>
          <p:nvPr/>
        </p:nvCxnSpPr>
        <p:spPr>
          <a:xfrm>
            <a:off x="1124113" y="272955"/>
            <a:ext cx="12355" cy="991006"/>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pic>
        <p:nvPicPr>
          <p:cNvPr id="21" name="Imagen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5196" y="3726617"/>
            <a:ext cx="2161355" cy="665520"/>
          </a:xfrm>
          <a:prstGeom prst="rect">
            <a:avLst/>
          </a:prstGeom>
        </p:spPr>
      </p:pic>
      <p:sp>
        <p:nvSpPr>
          <p:cNvPr id="22" name="CuadroTexto 21"/>
          <p:cNvSpPr txBox="1"/>
          <p:nvPr/>
        </p:nvSpPr>
        <p:spPr>
          <a:xfrm>
            <a:off x="2047104" y="3718070"/>
            <a:ext cx="2061713" cy="707886"/>
          </a:xfrm>
          <a:prstGeom prst="rect">
            <a:avLst/>
          </a:prstGeom>
          <a:noFill/>
        </p:spPr>
        <p:txBody>
          <a:bodyPr wrap="square" rtlCol="0">
            <a:spAutoFit/>
          </a:bodyPr>
          <a:lstStyle/>
          <a:p>
            <a:r>
              <a:rPr lang="es-CO" sz="4000" b="1" dirty="0">
                <a:solidFill>
                  <a:srgbClr val="ED8E3C"/>
                </a:solidFill>
                <a:latin typeface="Futura Std Medium" panose="020B0502020204020303"/>
              </a:rPr>
              <a:t>77.440</a:t>
            </a:r>
          </a:p>
        </p:txBody>
      </p:sp>
    </p:spTree>
    <p:extLst>
      <p:ext uri="{BB962C8B-B14F-4D97-AF65-F5344CB8AC3E}">
        <p14:creationId xmlns:p14="http://schemas.microsoft.com/office/powerpoint/2010/main" val="1698686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54"/>
            <a:ext cx="9144000" cy="6858000"/>
          </a:xfrm>
          <a:prstGeom prst="rect">
            <a:avLst/>
          </a:prstGeom>
        </p:spPr>
      </p:pic>
      <p:sp>
        <p:nvSpPr>
          <p:cNvPr id="10" name="CuadroTexto 15"/>
          <p:cNvSpPr txBox="1">
            <a:spLocks noChangeArrowheads="1"/>
          </p:cNvSpPr>
          <p:nvPr/>
        </p:nvSpPr>
        <p:spPr bwMode="auto">
          <a:xfrm>
            <a:off x="1463302" y="3004348"/>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2</a:t>
            </a:r>
          </a:p>
        </p:txBody>
      </p:sp>
      <p:sp>
        <p:nvSpPr>
          <p:cNvPr id="6" name="15 Rectángulo"/>
          <p:cNvSpPr/>
          <p:nvPr/>
        </p:nvSpPr>
        <p:spPr>
          <a:xfrm>
            <a:off x="2082894" y="3173624"/>
            <a:ext cx="5701864" cy="492443"/>
          </a:xfrm>
          <a:prstGeom prst="rect">
            <a:avLst/>
          </a:prstGeom>
        </p:spPr>
        <p:txBody>
          <a:bodyPr wrap="square">
            <a:spAutoFit/>
          </a:bodyPr>
          <a:lstStyle/>
          <a:p>
            <a:pPr lvl="0"/>
            <a:r>
              <a:rPr lang="es-CO" sz="2600" b="1" dirty="0">
                <a:solidFill>
                  <a:prstClr val="black"/>
                </a:solidFill>
                <a:ea typeface="MS PGothic" panose="020B0600070205080204" pitchFamily="34" charset="-128"/>
              </a:rPr>
              <a:t>Índice Sintético</a:t>
            </a:r>
          </a:p>
        </p:txBody>
      </p:sp>
    </p:spTree>
    <p:extLst>
      <p:ext uri="{BB962C8B-B14F-4D97-AF65-F5344CB8AC3E}">
        <p14:creationId xmlns:p14="http://schemas.microsoft.com/office/powerpoint/2010/main" val="1023120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8324"/>
          </a:xfrm>
          <a:prstGeom prst="rect">
            <a:avLst/>
          </a:prstGeom>
        </p:spPr>
      </p:pic>
      <p:cxnSp>
        <p:nvCxnSpPr>
          <p:cNvPr id="6" name="13 Conector recto"/>
          <p:cNvCxnSpPr/>
          <p:nvPr/>
        </p:nvCxnSpPr>
        <p:spPr>
          <a:xfrm flipH="1">
            <a:off x="958963" y="281191"/>
            <a:ext cx="4997" cy="661144"/>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7" name="1 Rectángulo"/>
          <p:cNvSpPr/>
          <p:nvPr/>
        </p:nvSpPr>
        <p:spPr>
          <a:xfrm>
            <a:off x="1710212" y="1141916"/>
            <a:ext cx="6005945" cy="830997"/>
          </a:xfrm>
          <a:prstGeom prst="rect">
            <a:avLst/>
          </a:prstGeom>
        </p:spPr>
        <p:txBody>
          <a:bodyPr wrap="square">
            <a:spAutoFit/>
          </a:bodyPr>
          <a:lstStyle/>
          <a:p>
            <a:pPr algn="ctr"/>
            <a:r>
              <a:rPr lang="es-CO" sz="2400" b="1" dirty="0">
                <a:solidFill>
                  <a:srgbClr val="7F7F7F"/>
                </a:solidFill>
              </a:rPr>
              <a:t>Las 10 Fuentes de Información</a:t>
            </a:r>
            <a:endParaRPr lang="es-CO" sz="2400" dirty="0">
              <a:solidFill>
                <a:srgbClr val="7F7F7F"/>
              </a:solidFill>
            </a:endParaRPr>
          </a:p>
          <a:p>
            <a:pPr algn="ctr">
              <a:buFont typeface="Arial" panose="020B0604020202020204" pitchFamily="34" charset="0"/>
              <a:buNone/>
            </a:pPr>
            <a:endParaRPr lang="es-CO" sz="2400" dirty="0">
              <a:solidFill>
                <a:srgbClr val="858585"/>
              </a:solidFill>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3082" y="1756662"/>
            <a:ext cx="747395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uadroTexto 6"/>
          <p:cNvSpPr txBox="1"/>
          <p:nvPr/>
        </p:nvSpPr>
        <p:spPr>
          <a:xfrm>
            <a:off x="116114" y="577810"/>
            <a:ext cx="9027886" cy="569387"/>
          </a:xfrm>
          <a:prstGeom prst="rect">
            <a:avLst/>
          </a:prstGeom>
          <a:noFill/>
        </p:spPr>
        <p:txBody>
          <a:bodyPr wrap="square" rtlCol="0">
            <a:spAutoFit/>
          </a:bodyPr>
          <a:lstStyle/>
          <a:p>
            <a:pPr algn="ctr"/>
            <a:r>
              <a:rPr lang="es-ES_tradnl" sz="3100" b="1" dirty="0">
                <a:solidFill>
                  <a:srgbClr val="E7E6E6">
                    <a:lumMod val="50000"/>
                  </a:srgbClr>
                </a:solidFill>
              </a:rPr>
              <a:t>Índice Sintético de Desempeño Institucional</a:t>
            </a:r>
          </a:p>
        </p:txBody>
      </p:sp>
      <p:pic>
        <p:nvPicPr>
          <p:cNvPr id="12" name="Imagen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41989" y="6135862"/>
            <a:ext cx="2702011" cy="631517"/>
          </a:xfrm>
          <a:prstGeom prst="rect">
            <a:avLst/>
          </a:prstGeom>
        </p:spPr>
      </p:pic>
    </p:spTree>
    <p:extLst>
      <p:ext uri="{BB962C8B-B14F-4D97-AF65-F5344CB8AC3E}">
        <p14:creationId xmlns:p14="http://schemas.microsoft.com/office/powerpoint/2010/main" val="323782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8324"/>
          </a:xfrm>
          <a:prstGeom prst="rect">
            <a:avLst/>
          </a:prstGeom>
        </p:spPr>
      </p:pic>
      <p:cxnSp>
        <p:nvCxnSpPr>
          <p:cNvPr id="10" name="13 Conector recto"/>
          <p:cNvCxnSpPr/>
          <p:nvPr/>
        </p:nvCxnSpPr>
        <p:spPr>
          <a:xfrm flipH="1">
            <a:off x="1119116" y="272955"/>
            <a:ext cx="4997" cy="661144"/>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12" name="1 Rectángulo"/>
          <p:cNvSpPr/>
          <p:nvPr/>
        </p:nvSpPr>
        <p:spPr>
          <a:xfrm>
            <a:off x="1402773" y="418861"/>
            <a:ext cx="6005945" cy="830997"/>
          </a:xfrm>
          <a:prstGeom prst="rect">
            <a:avLst/>
          </a:prstGeom>
        </p:spPr>
        <p:txBody>
          <a:bodyPr wrap="square">
            <a:spAutoFit/>
          </a:bodyPr>
          <a:lstStyle/>
          <a:p>
            <a:pPr algn="ctr"/>
            <a:r>
              <a:rPr lang="es-CO" sz="2400" b="1" dirty="0">
                <a:solidFill>
                  <a:srgbClr val="7F7F7F"/>
                </a:solidFill>
              </a:rPr>
              <a:t>Las Dimensiones de la Productividad Pública</a:t>
            </a:r>
            <a:endParaRPr lang="es-CO" sz="2400" dirty="0">
              <a:solidFill>
                <a:srgbClr val="7F7F7F"/>
              </a:solidFill>
            </a:endParaRPr>
          </a:p>
          <a:p>
            <a:pPr algn="ctr">
              <a:buFont typeface="Arial" panose="020B0604020202020204" pitchFamily="34" charset="0"/>
              <a:buNone/>
            </a:pPr>
            <a:endParaRPr lang="es-CO" sz="2400" dirty="0">
              <a:solidFill>
                <a:srgbClr val="858585"/>
              </a:solidFill>
            </a:endParaRPr>
          </a:p>
        </p:txBody>
      </p:sp>
      <p:sp>
        <p:nvSpPr>
          <p:cNvPr id="13" name="6 Rectángulo"/>
          <p:cNvSpPr/>
          <p:nvPr/>
        </p:nvSpPr>
        <p:spPr>
          <a:xfrm>
            <a:off x="190213" y="1303177"/>
            <a:ext cx="8683624" cy="1200329"/>
          </a:xfrm>
          <a:prstGeom prst="rect">
            <a:avLst/>
          </a:prstGeom>
        </p:spPr>
        <p:txBody>
          <a:bodyPr wrap="square">
            <a:spAutoFit/>
          </a:bodyPr>
          <a:lstStyle/>
          <a:p>
            <a:pPr marL="285750" indent="-285750">
              <a:buClr>
                <a:srgbClr val="FFC000"/>
              </a:buClr>
              <a:buFont typeface="Wingdings" panose="05000000000000000000" pitchFamily="2" charset="2"/>
              <a:buChar char="§"/>
            </a:pPr>
            <a:r>
              <a:rPr lang="es-CO" b="1" dirty="0">
                <a:solidFill>
                  <a:prstClr val="black"/>
                </a:solidFill>
              </a:rPr>
              <a:t>La metodología seleccionada fue Análisis de Componentes Principales.</a:t>
            </a:r>
          </a:p>
          <a:p>
            <a:pPr>
              <a:buClr>
                <a:srgbClr val="FFC000"/>
              </a:buClr>
            </a:pPr>
            <a:endParaRPr lang="es-CO" b="1" dirty="0">
              <a:solidFill>
                <a:prstClr val="black"/>
              </a:solidFill>
            </a:endParaRPr>
          </a:p>
          <a:p>
            <a:pPr marL="285750" indent="-285750">
              <a:buClr>
                <a:srgbClr val="FFC000"/>
              </a:buClr>
              <a:buFont typeface="Wingdings" panose="05000000000000000000" pitchFamily="2" charset="2"/>
              <a:buChar char="§"/>
            </a:pPr>
            <a:r>
              <a:rPr lang="es-CO" b="1" dirty="0">
                <a:solidFill>
                  <a:prstClr val="black"/>
                </a:solidFill>
              </a:rPr>
              <a:t>El objetivo es construir un indicador sintético, es decir construir una variable no observable.</a:t>
            </a:r>
          </a:p>
        </p:txBody>
      </p:sp>
      <p:pic>
        <p:nvPicPr>
          <p:cNvPr id="14" name="Imagen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45426"/>
            <a:ext cx="9144000" cy="3251296"/>
          </a:xfrm>
          <a:prstGeom prst="rect">
            <a:avLst/>
          </a:prstGeom>
        </p:spPr>
      </p:pic>
      <p:pic>
        <p:nvPicPr>
          <p:cNvPr id="15" name="Imagen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41989" y="6135862"/>
            <a:ext cx="2702011" cy="631517"/>
          </a:xfrm>
          <a:prstGeom prst="rect">
            <a:avLst/>
          </a:prstGeom>
        </p:spPr>
      </p:pic>
    </p:spTree>
    <p:extLst>
      <p:ext uri="{BB962C8B-B14F-4D97-AF65-F5344CB8AC3E}">
        <p14:creationId xmlns:p14="http://schemas.microsoft.com/office/powerpoint/2010/main" val="3576719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8324"/>
          </a:xfrm>
          <a:prstGeom prst="rect">
            <a:avLst/>
          </a:prstGeom>
        </p:spPr>
      </p:pic>
      <p:pic>
        <p:nvPicPr>
          <p:cNvPr id="15" name="Imagen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1989" y="6135862"/>
            <a:ext cx="2702011" cy="631517"/>
          </a:xfrm>
          <a:prstGeom prst="rect">
            <a:avLst/>
          </a:prstGeom>
        </p:spPr>
      </p:pic>
      <p:sp>
        <p:nvSpPr>
          <p:cNvPr id="16" name="CuadroTexto 15"/>
          <p:cNvSpPr txBox="1">
            <a:spLocks noChangeArrowheads="1"/>
          </p:cNvSpPr>
          <p:nvPr/>
        </p:nvSpPr>
        <p:spPr bwMode="auto">
          <a:xfrm>
            <a:off x="88390" y="570443"/>
            <a:ext cx="91440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200" b="1" dirty="0">
                <a:solidFill>
                  <a:srgbClr val="7F7F7F"/>
                </a:solidFill>
              </a:rPr>
              <a:t>Distribución de los indicadores</a:t>
            </a:r>
            <a:endParaRPr lang="es-CO" sz="3200" dirty="0">
              <a:solidFill>
                <a:srgbClr val="7F7F7F"/>
              </a:solidFill>
            </a:endParaRPr>
          </a:p>
        </p:txBody>
      </p:sp>
      <p:graphicFrame>
        <p:nvGraphicFramePr>
          <p:cNvPr id="17" name="3 Tabla"/>
          <p:cNvGraphicFramePr>
            <a:graphicFrameLocks noGrp="1"/>
          </p:cNvGraphicFramePr>
          <p:nvPr>
            <p:extLst>
              <p:ext uri="{D42A27DB-BD31-4B8C-83A1-F6EECF244321}">
                <p14:modId xmlns:p14="http://schemas.microsoft.com/office/powerpoint/2010/main" val="3358866126"/>
              </p:ext>
            </p:extLst>
          </p:nvPr>
        </p:nvGraphicFramePr>
        <p:xfrm>
          <a:off x="251520" y="1430613"/>
          <a:ext cx="8648640" cy="4389118"/>
        </p:xfrm>
        <a:graphic>
          <a:graphicData uri="http://schemas.openxmlformats.org/drawingml/2006/table">
            <a:tbl>
              <a:tblPr/>
              <a:tblGrid>
                <a:gridCol w="1108901">
                  <a:extLst>
                    <a:ext uri="{9D8B030D-6E8A-4147-A177-3AD203B41FA5}">
                      <a16:colId xmlns:a16="http://schemas.microsoft.com/office/drawing/2014/main" val="20000"/>
                    </a:ext>
                  </a:extLst>
                </a:gridCol>
                <a:gridCol w="1478534">
                  <a:extLst>
                    <a:ext uri="{9D8B030D-6E8A-4147-A177-3AD203B41FA5}">
                      <a16:colId xmlns:a16="http://schemas.microsoft.com/office/drawing/2014/main" val="20001"/>
                    </a:ext>
                  </a:extLst>
                </a:gridCol>
                <a:gridCol w="635407">
                  <a:extLst>
                    <a:ext uri="{9D8B030D-6E8A-4147-A177-3AD203B41FA5}">
                      <a16:colId xmlns:a16="http://schemas.microsoft.com/office/drawing/2014/main" val="20002"/>
                    </a:ext>
                  </a:extLst>
                </a:gridCol>
                <a:gridCol w="251714">
                  <a:extLst>
                    <a:ext uri="{9D8B030D-6E8A-4147-A177-3AD203B41FA5}">
                      <a16:colId xmlns:a16="http://schemas.microsoft.com/office/drawing/2014/main" val="20003"/>
                    </a:ext>
                  </a:extLst>
                </a:gridCol>
                <a:gridCol w="1182827">
                  <a:extLst>
                    <a:ext uri="{9D8B030D-6E8A-4147-A177-3AD203B41FA5}">
                      <a16:colId xmlns:a16="http://schemas.microsoft.com/office/drawing/2014/main" val="20004"/>
                    </a:ext>
                  </a:extLst>
                </a:gridCol>
                <a:gridCol w="2883142">
                  <a:extLst>
                    <a:ext uri="{9D8B030D-6E8A-4147-A177-3AD203B41FA5}">
                      <a16:colId xmlns:a16="http://schemas.microsoft.com/office/drawing/2014/main" val="20005"/>
                    </a:ext>
                  </a:extLst>
                </a:gridCol>
                <a:gridCol w="887121">
                  <a:extLst>
                    <a:ext uri="{9D8B030D-6E8A-4147-A177-3AD203B41FA5}">
                      <a16:colId xmlns:a16="http://schemas.microsoft.com/office/drawing/2014/main" val="20006"/>
                    </a:ext>
                  </a:extLst>
                </a:gridCol>
                <a:gridCol w="220994">
                  <a:extLst>
                    <a:ext uri="{9D8B030D-6E8A-4147-A177-3AD203B41FA5}">
                      <a16:colId xmlns:a16="http://schemas.microsoft.com/office/drawing/2014/main" val="20007"/>
                    </a:ext>
                  </a:extLst>
                </a:gridCol>
              </a:tblGrid>
              <a:tr h="452927">
                <a:tc>
                  <a:txBody>
                    <a:bodyPr/>
                    <a:lstStyle/>
                    <a:p>
                      <a:pPr algn="ctr" fontAlgn="ctr"/>
                      <a:r>
                        <a:rPr lang="es-CO" sz="800" b="1" i="0" u="none" strike="noStrike" dirty="0">
                          <a:solidFill>
                            <a:srgbClr val="000000"/>
                          </a:solidFill>
                          <a:effectLst/>
                          <a:latin typeface="Calibri"/>
                        </a:rPr>
                        <a:t>Dimensión</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800" b="1" i="0" u="none" strike="noStrike">
                          <a:solidFill>
                            <a:srgbClr val="000000"/>
                          </a:solidFill>
                          <a:effectLst/>
                          <a:latin typeface="Calibri"/>
                        </a:rPr>
                        <a:t>Indicador</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800" b="1" i="0" u="none" strike="noStrike">
                          <a:solidFill>
                            <a:srgbClr val="000000"/>
                          </a:solidFill>
                          <a:effectLst/>
                          <a:latin typeface="Calibri"/>
                        </a:rPr>
                        <a:t>Fuente del Indicador</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800" b="1" i="0" u="none" strike="noStrike" dirty="0">
                          <a:solidFill>
                            <a:srgbClr val="000000"/>
                          </a:solidFill>
                          <a:effectLst/>
                          <a:latin typeface="Calibri"/>
                        </a:rPr>
                        <a:t> </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800" b="1" i="0" u="none" strike="noStrike">
                          <a:solidFill>
                            <a:srgbClr val="000000"/>
                          </a:solidFill>
                          <a:effectLst/>
                          <a:latin typeface="Calibri"/>
                        </a:rPr>
                        <a:t>Dimensión</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800" b="1" i="0" u="none" strike="noStrike">
                          <a:solidFill>
                            <a:srgbClr val="000000"/>
                          </a:solidFill>
                          <a:effectLst/>
                          <a:latin typeface="Calibri"/>
                        </a:rPr>
                        <a:t>Indicador</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800" b="1" i="0" u="none" strike="noStrike" dirty="0">
                          <a:solidFill>
                            <a:srgbClr val="000000"/>
                          </a:solidFill>
                          <a:effectLst/>
                          <a:latin typeface="Calibri"/>
                        </a:rPr>
                        <a:t>Fuente del Indicador</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800" b="1" i="0" u="none" strike="noStrike">
                          <a:solidFill>
                            <a:srgbClr val="000000"/>
                          </a:solidFill>
                          <a:effectLst/>
                          <a:latin typeface="Calibri"/>
                        </a:rPr>
                        <a:t> </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29947">
                <a:tc rowSpan="6">
                  <a:txBody>
                    <a:bodyPr/>
                    <a:lstStyle/>
                    <a:p>
                      <a:pPr algn="ctr" fontAlgn="ctr"/>
                      <a:r>
                        <a:rPr lang="es-CO" sz="800" b="1" i="0" u="none" strike="noStrike" dirty="0">
                          <a:solidFill>
                            <a:srgbClr val="000000"/>
                          </a:solidFill>
                          <a:effectLst/>
                          <a:latin typeface="Calibri"/>
                        </a:rPr>
                        <a:t>Calidad del Recurso Humano</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800" b="0" i="0" u="none" strike="noStrike" dirty="0">
                          <a:solidFill>
                            <a:srgbClr val="000000"/>
                          </a:solidFill>
                          <a:effectLst/>
                          <a:latin typeface="Calibri"/>
                        </a:rPr>
                        <a:t>Credibilidad de las Reglas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EDI DANE</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dirty="0">
                          <a:solidFill>
                            <a:srgbClr val="000000"/>
                          </a:solidFill>
                          <a:effectLst/>
                          <a:latin typeface="Calibri"/>
                        </a:rPr>
                        <a:t>1</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CO" sz="800" b="1" i="0" u="none" strike="noStrike">
                          <a:solidFill>
                            <a:srgbClr val="000000"/>
                          </a:solidFill>
                          <a:effectLst/>
                          <a:latin typeface="Calibri"/>
                        </a:rPr>
                        <a:t>Calidad de los Demás Recursos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s-CO" sz="800" b="0" i="0" u="none" strike="noStrike">
                          <a:solidFill>
                            <a:srgbClr val="000000"/>
                          </a:solidFill>
                          <a:effectLst/>
                          <a:latin typeface="Calibri"/>
                        </a:rPr>
                        <a:t>Maquinaria y Equipo</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Contaduría </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15</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102">
                <a:tc vMerge="1">
                  <a:txBody>
                    <a:bodyPr/>
                    <a:lstStyle/>
                    <a:p>
                      <a:endParaRPr lang="es-CO"/>
                    </a:p>
                  </a:txBody>
                  <a:tcPr/>
                </a:tc>
                <a:tc>
                  <a:txBody>
                    <a:bodyPr/>
                    <a:lstStyle/>
                    <a:p>
                      <a:pPr algn="ctr" fontAlgn="ctr"/>
                      <a:r>
                        <a:rPr lang="es-CO" sz="800" b="0" i="0" u="none" strike="noStrike" dirty="0">
                          <a:solidFill>
                            <a:srgbClr val="000000"/>
                          </a:solidFill>
                          <a:effectLst/>
                          <a:latin typeface="Calibri"/>
                        </a:rPr>
                        <a:t>Indicador SIGEP Nivel Educativo</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SIGEP</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2</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Suficiencia de Recursos y Previsibilidad</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EDI DANE</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dirty="0">
                          <a:solidFill>
                            <a:srgbClr val="000000"/>
                          </a:solidFill>
                          <a:effectLst/>
                          <a:latin typeface="Calibri"/>
                        </a:rPr>
                        <a:t>16</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229947">
                <a:tc vMerge="1">
                  <a:txBody>
                    <a:bodyPr/>
                    <a:lstStyle/>
                    <a:p>
                      <a:endParaRPr lang="es-CO"/>
                    </a:p>
                  </a:txBody>
                  <a:tcPr/>
                </a:tc>
                <a:tc>
                  <a:txBody>
                    <a:bodyPr/>
                    <a:lstStyle/>
                    <a:p>
                      <a:pPr algn="ctr" fontAlgn="ctr"/>
                      <a:r>
                        <a:rPr lang="es-CO" sz="800" b="0" i="0" u="none" strike="noStrike">
                          <a:solidFill>
                            <a:srgbClr val="000000"/>
                          </a:solidFill>
                          <a:effectLst/>
                          <a:latin typeface="Calibri"/>
                        </a:rPr>
                        <a:t>Talento</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INTEGRA</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3</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Terrenos y Edificaciones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Contaduría </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17</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9947">
                <a:tc vMerge="1">
                  <a:txBody>
                    <a:bodyPr/>
                    <a:lstStyle/>
                    <a:p>
                      <a:endParaRPr lang="es-CO"/>
                    </a:p>
                  </a:txBody>
                  <a:tcPr/>
                </a:tc>
                <a:tc>
                  <a:txBody>
                    <a:bodyPr/>
                    <a:lstStyle/>
                    <a:p>
                      <a:pPr algn="ctr" fontAlgn="ctr"/>
                      <a:r>
                        <a:rPr lang="es-CO" sz="800" b="0" i="0" u="none" strike="noStrike">
                          <a:solidFill>
                            <a:srgbClr val="000000"/>
                          </a:solidFill>
                          <a:effectLst/>
                          <a:latin typeface="Calibri"/>
                        </a:rPr>
                        <a:t>Total Contratos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SECOP</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dirty="0">
                          <a:solidFill>
                            <a:srgbClr val="000000"/>
                          </a:solidFill>
                          <a:effectLst/>
                          <a:latin typeface="Calibri"/>
                        </a:rPr>
                        <a:t>4</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Depreciación</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Contaduría </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18</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4"/>
                  </a:ext>
                </a:extLst>
              </a:tr>
              <a:tr h="229947">
                <a:tc vMerge="1">
                  <a:txBody>
                    <a:bodyPr/>
                    <a:lstStyle/>
                    <a:p>
                      <a:endParaRPr lang="es-CO"/>
                    </a:p>
                  </a:txBody>
                  <a:tcPr/>
                </a:tc>
                <a:tc>
                  <a:txBody>
                    <a:bodyPr/>
                    <a:lstStyle/>
                    <a:p>
                      <a:pPr algn="ctr" fontAlgn="ctr"/>
                      <a:r>
                        <a:rPr lang="es-CO" sz="800" b="0" i="0" u="none" strike="noStrike">
                          <a:solidFill>
                            <a:srgbClr val="000000"/>
                          </a:solidFill>
                          <a:effectLst/>
                          <a:latin typeface="Arial"/>
                        </a:rPr>
                        <a:t>Total Servidores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SIGEP</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5</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CO" sz="800" b="1" i="0" u="none" strike="noStrike" dirty="0">
                          <a:solidFill>
                            <a:srgbClr val="000000"/>
                          </a:solidFill>
                          <a:effectLst/>
                          <a:latin typeface="Calibri"/>
                        </a:rPr>
                        <a:t>Nivel de Formalización en sus Procesos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CO" sz="800" b="0" i="0" u="none" strike="noStrike" dirty="0">
                          <a:solidFill>
                            <a:srgbClr val="000000"/>
                          </a:solidFill>
                          <a:effectLst/>
                          <a:latin typeface="Calibri"/>
                        </a:rPr>
                        <a:t>Gestión de la Calidad</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FURAG</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19</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9947">
                <a:tc vMerge="1">
                  <a:txBody>
                    <a:bodyPr/>
                    <a:lstStyle/>
                    <a:p>
                      <a:endParaRPr lang="es-CO"/>
                    </a:p>
                  </a:txBody>
                  <a:tcPr/>
                </a:tc>
                <a:tc>
                  <a:txBody>
                    <a:bodyPr/>
                    <a:lstStyle/>
                    <a:p>
                      <a:pPr algn="ctr" fontAlgn="ctr"/>
                      <a:r>
                        <a:rPr lang="es-CO" sz="800" b="0" i="0" u="none" strike="noStrike" dirty="0">
                          <a:solidFill>
                            <a:srgbClr val="000000"/>
                          </a:solidFill>
                          <a:effectLst/>
                          <a:latin typeface="Calibri"/>
                        </a:rPr>
                        <a:t>Bienestar Laboral</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EDI DANE</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6</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MECÍ</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MECI</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20</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6"/>
                  </a:ext>
                </a:extLst>
              </a:tr>
              <a:tr h="229947">
                <a:tc rowSpan="3">
                  <a:txBody>
                    <a:bodyPr/>
                    <a:lstStyle/>
                    <a:p>
                      <a:pPr algn="ctr" fontAlgn="ctr"/>
                      <a:r>
                        <a:rPr lang="es-CO" sz="800" b="1" i="0" u="none" strike="noStrike">
                          <a:solidFill>
                            <a:srgbClr val="000000"/>
                          </a:solidFill>
                          <a:effectLst/>
                          <a:latin typeface="Calibri"/>
                        </a:rPr>
                        <a:t>Calidad de los Sistemas de Información</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O" sz="800" b="0" i="0" u="none" strike="noStrike">
                          <a:solidFill>
                            <a:srgbClr val="000000"/>
                          </a:solidFill>
                          <a:effectLst/>
                          <a:latin typeface="Calibri"/>
                        </a:rPr>
                        <a:t>Uso Racional del Papel</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FURAG</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7</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Credibilidad de las Políticas </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EDI DANE</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21</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9947">
                <a:tc vMerge="1">
                  <a:txBody>
                    <a:bodyPr/>
                    <a:lstStyle/>
                    <a:p>
                      <a:endParaRPr lang="es-CO"/>
                    </a:p>
                  </a:txBody>
                  <a:tcPr/>
                </a:tc>
                <a:tc>
                  <a:txBody>
                    <a:bodyPr/>
                    <a:lstStyle/>
                    <a:p>
                      <a:pPr algn="ctr" fontAlgn="ctr"/>
                      <a:r>
                        <a:rPr lang="es-CO" sz="800" b="0" i="0" u="none" strike="noStrike">
                          <a:solidFill>
                            <a:srgbClr val="000000"/>
                          </a:solidFill>
                          <a:effectLst/>
                          <a:latin typeface="Calibri"/>
                        </a:rPr>
                        <a:t>GEL</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FURAG</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8</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4">
                  <a:txBody>
                    <a:bodyPr/>
                    <a:lstStyle/>
                    <a:p>
                      <a:pPr algn="ctr" fontAlgn="ctr"/>
                      <a:r>
                        <a:rPr lang="es-CO" sz="800" b="1" i="0" u="none" strike="noStrike">
                          <a:solidFill>
                            <a:srgbClr val="000000"/>
                          </a:solidFill>
                          <a:effectLst/>
                          <a:latin typeface="Calibri"/>
                        </a:rPr>
                        <a:t>Insumo-Producto </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s-CO" sz="800" b="0" i="0" u="none" strike="noStrike">
                          <a:solidFill>
                            <a:srgbClr val="000000"/>
                          </a:solidFill>
                          <a:effectLst/>
                          <a:latin typeface="Calibri"/>
                        </a:rPr>
                        <a:t>Avance Proyectos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SPI DNP</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22</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8"/>
                  </a:ext>
                </a:extLst>
              </a:tr>
              <a:tr h="229947">
                <a:tc vMerge="1">
                  <a:txBody>
                    <a:bodyPr/>
                    <a:lstStyle/>
                    <a:p>
                      <a:endParaRPr lang="es-CO"/>
                    </a:p>
                  </a:txBody>
                  <a:tcPr/>
                </a:tc>
                <a:tc>
                  <a:txBody>
                    <a:bodyPr/>
                    <a:lstStyle/>
                    <a:p>
                      <a:pPr algn="ctr" fontAlgn="ctr"/>
                      <a:r>
                        <a:rPr lang="es-CO" sz="800" b="0" i="0" u="none" strike="noStrike">
                          <a:solidFill>
                            <a:srgbClr val="000000"/>
                          </a:solidFill>
                          <a:effectLst/>
                          <a:latin typeface="Calibri"/>
                        </a:rPr>
                        <a:t>Gestión Documental</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FURAG</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9</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Presupuesto Total</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SIIF</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23</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9947">
                <a:tc rowSpan="5">
                  <a:txBody>
                    <a:bodyPr/>
                    <a:lstStyle/>
                    <a:p>
                      <a:pPr algn="ctr" fontAlgn="ctr"/>
                      <a:r>
                        <a:rPr lang="es-CO" sz="800" b="1" i="0" u="none" strike="noStrike">
                          <a:solidFill>
                            <a:srgbClr val="000000"/>
                          </a:solidFill>
                          <a:effectLst/>
                          <a:latin typeface="Calibri"/>
                        </a:rPr>
                        <a:t>Capacidad de gerencia</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fontAlgn="ctr"/>
                      <a:r>
                        <a:rPr lang="es-CO" sz="800" b="0" i="0" u="none" strike="noStrike">
                          <a:solidFill>
                            <a:srgbClr val="000000"/>
                          </a:solidFill>
                          <a:effectLst/>
                          <a:latin typeface="Calibri"/>
                        </a:rPr>
                        <a:t>Avance Gestión</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SPI DNP</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10</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Total Tramites y OPA</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SUIT</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24</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0"/>
                  </a:ext>
                </a:extLst>
              </a:tr>
              <a:tr h="229947">
                <a:tc vMerge="1">
                  <a:txBody>
                    <a:bodyPr/>
                    <a:lstStyle/>
                    <a:p>
                      <a:endParaRPr lang="es-CO"/>
                    </a:p>
                  </a:txBody>
                  <a:tcPr/>
                </a:tc>
                <a:tc>
                  <a:txBody>
                    <a:bodyPr/>
                    <a:lstStyle/>
                    <a:p>
                      <a:pPr algn="ctr" fontAlgn="ctr"/>
                      <a:r>
                        <a:rPr lang="es-CO" sz="800" b="0" i="0" u="none" strike="noStrike">
                          <a:solidFill>
                            <a:srgbClr val="000000"/>
                          </a:solidFill>
                          <a:effectLst/>
                          <a:latin typeface="Calibri"/>
                        </a:rPr>
                        <a:t>Contratación</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INTEGRA</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11</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Cuentas por Pagar</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SIIF</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25</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9947">
                <a:tc vMerge="1">
                  <a:txBody>
                    <a:bodyPr/>
                    <a:lstStyle/>
                    <a:p>
                      <a:endParaRPr lang="es-CO"/>
                    </a:p>
                  </a:txBody>
                  <a:tcPr/>
                </a:tc>
                <a:tc>
                  <a:txBody>
                    <a:bodyPr/>
                    <a:lstStyle/>
                    <a:p>
                      <a:pPr algn="ctr" fontAlgn="ctr"/>
                      <a:r>
                        <a:rPr lang="es-CO" sz="800" b="0" i="0" u="none" strike="noStrike">
                          <a:solidFill>
                            <a:srgbClr val="000000"/>
                          </a:solidFill>
                          <a:effectLst/>
                          <a:latin typeface="Calibri"/>
                        </a:rPr>
                        <a:t>Planeación</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INTEGRA</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12</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6">
                  <a:txBody>
                    <a:bodyPr/>
                    <a:lstStyle/>
                    <a:p>
                      <a:pPr algn="ctr" fontAlgn="ctr"/>
                      <a:r>
                        <a:rPr lang="es-CO" sz="800" b="1" i="0" u="none" strike="noStrike" dirty="0">
                          <a:solidFill>
                            <a:srgbClr val="000000"/>
                          </a:solidFill>
                          <a:effectLst/>
                          <a:latin typeface="Calibri"/>
                        </a:rPr>
                        <a:t>Confianza y Calidad de los Productos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800" b="0" i="0" u="none" strike="noStrike">
                          <a:solidFill>
                            <a:srgbClr val="000000"/>
                          </a:solidFill>
                          <a:effectLst/>
                          <a:latin typeface="Calibri"/>
                        </a:rPr>
                        <a:t>SIRI</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Procuraduría</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26</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2"/>
                  </a:ext>
                </a:extLst>
              </a:tr>
              <a:tr h="229947">
                <a:tc vMerge="1">
                  <a:txBody>
                    <a:bodyPr/>
                    <a:lstStyle/>
                    <a:p>
                      <a:endParaRPr lang="es-CO"/>
                    </a:p>
                  </a:txBody>
                  <a:tcPr/>
                </a:tc>
                <a:tc>
                  <a:txBody>
                    <a:bodyPr/>
                    <a:lstStyle/>
                    <a:p>
                      <a:pPr algn="ctr" fontAlgn="ctr"/>
                      <a:r>
                        <a:rPr lang="es-CO" sz="800" b="0" i="0" u="none" strike="noStrike">
                          <a:solidFill>
                            <a:srgbClr val="000000"/>
                          </a:solidFill>
                          <a:effectLst/>
                          <a:latin typeface="Calibri"/>
                        </a:rPr>
                        <a:t>Gestión de Resultados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EDI DANE</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13</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Rendición de Cuentas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EDI DANE</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27</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3884">
                <a:tc vMerge="1">
                  <a:txBody>
                    <a:bodyPr/>
                    <a:lstStyle/>
                    <a:p>
                      <a:endParaRPr lang="es-CO"/>
                    </a:p>
                  </a:txBody>
                  <a:tcPr/>
                </a:tc>
                <a:tc>
                  <a:txBody>
                    <a:bodyPr/>
                    <a:lstStyle/>
                    <a:p>
                      <a:pPr algn="ctr" fontAlgn="ctr"/>
                      <a:r>
                        <a:rPr lang="es-CO" sz="800" b="0" i="0" u="none" strike="noStrike">
                          <a:solidFill>
                            <a:srgbClr val="000000"/>
                          </a:solidFill>
                          <a:effectLst/>
                          <a:latin typeface="Calibri"/>
                        </a:rPr>
                        <a:t>Financiero</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INTEGRA</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14</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Plan Anticorrupción y de Atención al Ciudadano</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FURAG</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28</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4"/>
                  </a:ext>
                </a:extLst>
              </a:tr>
              <a:tr h="229947">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GEL Ciudadano</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FURAG</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Calibri"/>
                        </a:rPr>
                        <a:t>29</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9947">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a:noFill/>
                    </a:lnR>
                    <a:lnT>
                      <a:noFill/>
                    </a:lnT>
                    <a:lnB>
                      <a:noFill/>
                    </a:lnB>
                  </a:tcPr>
                </a:tc>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a:noFill/>
                    </a:lnR>
                    <a:lnT>
                      <a:noFill/>
                    </a:lnT>
                    <a:lnB>
                      <a:noFill/>
                    </a:lnB>
                  </a:tcPr>
                </a:tc>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a:noFill/>
                    </a:lnR>
                    <a:lnT>
                      <a:noFill/>
                    </a:lnT>
                    <a:lnB>
                      <a:noFill/>
                    </a:lnB>
                  </a:tcPr>
                </a:tc>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Racionalización de Tramites</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0" i="0" u="none" strike="noStrike">
                          <a:solidFill>
                            <a:srgbClr val="000000"/>
                          </a:solidFill>
                          <a:effectLst/>
                          <a:latin typeface="Calibri"/>
                        </a:rPr>
                        <a:t>FURAG</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800" b="1" i="0" u="none" strike="noStrike">
                          <a:solidFill>
                            <a:srgbClr val="000000"/>
                          </a:solidFill>
                          <a:effectLst/>
                          <a:latin typeface="Calibri"/>
                        </a:rPr>
                        <a:t>30</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6"/>
                  </a:ext>
                </a:extLst>
              </a:tr>
              <a:tr h="229947">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a:noFill/>
                    </a:lnR>
                    <a:lnT>
                      <a:noFill/>
                    </a:lnT>
                    <a:lnB>
                      <a:noFill/>
                    </a:lnB>
                  </a:tcPr>
                </a:tc>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a:noFill/>
                    </a:lnR>
                    <a:lnT>
                      <a:noFill/>
                    </a:lnT>
                    <a:lnB>
                      <a:noFill/>
                    </a:lnB>
                  </a:tcPr>
                </a:tc>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a:noFill/>
                    </a:lnR>
                    <a:lnT>
                      <a:noFill/>
                    </a:lnT>
                    <a:lnB>
                      <a:noFill/>
                    </a:lnB>
                  </a:tcPr>
                </a:tc>
                <a:tc>
                  <a:txBody>
                    <a:bodyPr/>
                    <a:lstStyle/>
                    <a:p>
                      <a:pPr algn="ctr" fontAlgn="ctr"/>
                      <a:endParaRPr lang="es-CO" sz="800" b="0" i="0" u="none" strike="noStrike">
                        <a:solidFill>
                          <a:srgbClr val="000000"/>
                        </a:solidFill>
                        <a:effectLst/>
                        <a:latin typeface="Calibri"/>
                      </a:endParaRPr>
                    </a:p>
                  </a:txBody>
                  <a:tcPr marL="7195" marR="7195" marT="7195"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s-CO"/>
                    </a:p>
                  </a:txBody>
                  <a:tcPr/>
                </a:tc>
                <a:tc>
                  <a:txBody>
                    <a:bodyPr/>
                    <a:lstStyle/>
                    <a:p>
                      <a:pPr algn="ctr" fontAlgn="ctr"/>
                      <a:r>
                        <a:rPr lang="es-CO" sz="800" b="0" i="0" u="none" strike="noStrike">
                          <a:solidFill>
                            <a:srgbClr val="000000"/>
                          </a:solidFill>
                          <a:effectLst/>
                          <a:latin typeface="Calibri"/>
                        </a:rPr>
                        <a:t>Servicio al Ciudadano</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a:rPr>
                        <a:t>FURAG</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dirty="0">
                          <a:solidFill>
                            <a:srgbClr val="000000"/>
                          </a:solidFill>
                          <a:effectLst/>
                          <a:latin typeface="Calibri"/>
                        </a:rPr>
                        <a:t>31</a:t>
                      </a:r>
                    </a:p>
                  </a:txBody>
                  <a:tcPr marL="7195" marR="7195" marT="7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276330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8324"/>
          </a:xfrm>
          <a:prstGeom prst="rect">
            <a:avLst/>
          </a:prstGeom>
        </p:spPr>
      </p:pic>
      <p:pic>
        <p:nvPicPr>
          <p:cNvPr id="15" name="Imagen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1989" y="6135862"/>
            <a:ext cx="2702011" cy="631517"/>
          </a:xfrm>
          <a:prstGeom prst="rect">
            <a:avLst/>
          </a:prstGeom>
        </p:spPr>
      </p:pic>
      <p:sp>
        <p:nvSpPr>
          <p:cNvPr id="4" name="CuadroTexto 15"/>
          <p:cNvSpPr txBox="1">
            <a:spLocks noChangeArrowheads="1"/>
          </p:cNvSpPr>
          <p:nvPr/>
        </p:nvSpPr>
        <p:spPr bwMode="auto">
          <a:xfrm>
            <a:off x="88390" y="434975"/>
            <a:ext cx="91440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200" b="1" dirty="0">
                <a:solidFill>
                  <a:srgbClr val="7F7F7F"/>
                </a:solidFill>
              </a:rPr>
              <a:t>Indicadores en la Estimación Final</a:t>
            </a:r>
            <a:endParaRPr lang="es-CO" sz="3200" dirty="0">
              <a:solidFill>
                <a:srgbClr val="7F7F7F"/>
              </a:solidFill>
            </a:endParaRPr>
          </a:p>
        </p:txBody>
      </p:sp>
      <p:graphicFrame>
        <p:nvGraphicFramePr>
          <p:cNvPr id="5" name="3 Tabla"/>
          <p:cNvGraphicFramePr>
            <a:graphicFrameLocks noGrp="1"/>
          </p:cNvGraphicFramePr>
          <p:nvPr>
            <p:extLst>
              <p:ext uri="{D42A27DB-BD31-4B8C-83A1-F6EECF244321}">
                <p14:modId xmlns:p14="http://schemas.microsoft.com/office/powerpoint/2010/main" val="2583690152"/>
              </p:ext>
            </p:extLst>
          </p:nvPr>
        </p:nvGraphicFramePr>
        <p:xfrm>
          <a:off x="348032" y="1132431"/>
          <a:ext cx="8429255" cy="5040315"/>
        </p:xfrm>
        <a:graphic>
          <a:graphicData uri="http://schemas.openxmlformats.org/drawingml/2006/table">
            <a:tbl>
              <a:tblPr/>
              <a:tblGrid>
                <a:gridCol w="1085208">
                  <a:extLst>
                    <a:ext uri="{9D8B030D-6E8A-4147-A177-3AD203B41FA5}">
                      <a16:colId xmlns:a16="http://schemas.microsoft.com/office/drawing/2014/main" val="20000"/>
                    </a:ext>
                  </a:extLst>
                </a:gridCol>
                <a:gridCol w="1752895">
                  <a:extLst>
                    <a:ext uri="{9D8B030D-6E8A-4147-A177-3AD203B41FA5}">
                      <a16:colId xmlns:a16="http://schemas.microsoft.com/office/drawing/2014/main" val="20001"/>
                    </a:ext>
                  </a:extLst>
                </a:gridCol>
                <a:gridCol w="680465">
                  <a:extLst>
                    <a:ext uri="{9D8B030D-6E8A-4147-A177-3AD203B41FA5}">
                      <a16:colId xmlns:a16="http://schemas.microsoft.com/office/drawing/2014/main" val="20002"/>
                    </a:ext>
                  </a:extLst>
                </a:gridCol>
                <a:gridCol w="1589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2664296">
                  <a:extLst>
                    <a:ext uri="{9D8B030D-6E8A-4147-A177-3AD203B41FA5}">
                      <a16:colId xmlns:a16="http://schemas.microsoft.com/office/drawing/2014/main" val="20005"/>
                    </a:ext>
                  </a:extLst>
                </a:gridCol>
                <a:gridCol w="753877">
                  <a:extLst>
                    <a:ext uri="{9D8B030D-6E8A-4147-A177-3AD203B41FA5}">
                      <a16:colId xmlns:a16="http://schemas.microsoft.com/office/drawing/2014/main" val="20006"/>
                    </a:ext>
                  </a:extLst>
                </a:gridCol>
                <a:gridCol w="181458">
                  <a:extLst>
                    <a:ext uri="{9D8B030D-6E8A-4147-A177-3AD203B41FA5}">
                      <a16:colId xmlns:a16="http://schemas.microsoft.com/office/drawing/2014/main" val="20007"/>
                    </a:ext>
                  </a:extLst>
                </a:gridCol>
              </a:tblGrid>
              <a:tr h="330315">
                <a:tc>
                  <a:txBody>
                    <a:bodyPr/>
                    <a:lstStyle/>
                    <a:p>
                      <a:pPr algn="ctr" fontAlgn="ctr"/>
                      <a:r>
                        <a:rPr lang="es-CO" sz="900" b="1" i="0" u="none" strike="noStrike" dirty="0">
                          <a:solidFill>
                            <a:srgbClr val="000000"/>
                          </a:solidFill>
                          <a:effectLst/>
                          <a:latin typeface="Calibri"/>
                        </a:rPr>
                        <a:t>Dimensión</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1" i="0" u="none" strike="noStrike" dirty="0">
                          <a:solidFill>
                            <a:srgbClr val="000000"/>
                          </a:solidFill>
                          <a:effectLst/>
                          <a:latin typeface="Calibri"/>
                        </a:rPr>
                        <a:t>Indicador</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1" i="0" u="none" strike="noStrike">
                          <a:solidFill>
                            <a:srgbClr val="000000"/>
                          </a:solidFill>
                          <a:effectLst/>
                          <a:latin typeface="Calibri"/>
                        </a:rPr>
                        <a:t>Fuente del Indicador</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1" i="0" u="none" strike="noStrike">
                          <a:solidFill>
                            <a:srgbClr val="000000"/>
                          </a:solidFill>
                          <a:effectLst/>
                          <a:latin typeface="Calibri"/>
                        </a:rPr>
                        <a:t> </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1" i="0" u="none" strike="noStrike" dirty="0">
                          <a:solidFill>
                            <a:srgbClr val="000000"/>
                          </a:solidFill>
                          <a:effectLst/>
                          <a:latin typeface="Calibri"/>
                        </a:rPr>
                        <a:t>Dimensión</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1" i="0" u="none" strike="noStrike">
                          <a:solidFill>
                            <a:srgbClr val="000000"/>
                          </a:solidFill>
                          <a:effectLst/>
                          <a:latin typeface="Calibri"/>
                        </a:rPr>
                        <a:t>Indicador</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1" i="0" u="none" strike="noStrike">
                          <a:solidFill>
                            <a:srgbClr val="000000"/>
                          </a:solidFill>
                          <a:effectLst/>
                          <a:latin typeface="Calibri"/>
                        </a:rPr>
                        <a:t>Fuente del Indicador</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900" b="1" i="0" u="none" strike="noStrike">
                          <a:solidFill>
                            <a:srgbClr val="000000"/>
                          </a:solidFill>
                          <a:effectLst/>
                          <a:latin typeface="Calibri"/>
                        </a:rPr>
                        <a:t> </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314321">
                <a:tc rowSpan="5">
                  <a:txBody>
                    <a:bodyPr/>
                    <a:lstStyle/>
                    <a:p>
                      <a:pPr algn="ctr" fontAlgn="ctr"/>
                      <a:r>
                        <a:rPr lang="es-CO" sz="900" b="1" i="0" u="none" strike="noStrike" dirty="0">
                          <a:solidFill>
                            <a:srgbClr val="000000"/>
                          </a:solidFill>
                          <a:effectLst/>
                          <a:latin typeface="Calibri"/>
                        </a:rPr>
                        <a:t>Calidad del Recurso Humano</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900" b="0" i="0" u="none" strike="noStrike">
                          <a:solidFill>
                            <a:srgbClr val="000000"/>
                          </a:solidFill>
                          <a:effectLst/>
                          <a:latin typeface="Calibri"/>
                        </a:rPr>
                        <a:t>Credibilidad de las Reglas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EDI DANE</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1</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CO" sz="900" b="1" i="0" u="none" strike="noStrike">
                          <a:solidFill>
                            <a:srgbClr val="000000"/>
                          </a:solidFill>
                          <a:effectLst/>
                          <a:latin typeface="Calibri"/>
                        </a:rPr>
                        <a:t>Nivel de Formalización en sus Procesos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CO" sz="900" b="0" i="0" u="none" strike="noStrike">
                          <a:solidFill>
                            <a:srgbClr val="000000"/>
                          </a:solidFill>
                          <a:effectLst/>
                          <a:latin typeface="Calibri"/>
                        </a:rPr>
                        <a:t>Gestión de la Calidad</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FURAG</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13</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0878">
                <a:tc vMerge="1">
                  <a:txBody>
                    <a:bodyPr/>
                    <a:lstStyle/>
                    <a:p>
                      <a:endParaRPr lang="es-CO"/>
                    </a:p>
                  </a:txBody>
                  <a:tcPr/>
                </a:tc>
                <a:tc>
                  <a:txBody>
                    <a:bodyPr/>
                    <a:lstStyle/>
                    <a:p>
                      <a:pPr algn="ctr" fontAlgn="ctr"/>
                      <a:r>
                        <a:rPr lang="es-CO" sz="900" b="0" i="0" u="none" strike="noStrike" dirty="0">
                          <a:solidFill>
                            <a:srgbClr val="000000"/>
                          </a:solidFill>
                          <a:effectLst/>
                          <a:latin typeface="Calibri"/>
                        </a:rPr>
                        <a:t>Indicador SIGEP Nivel Educativo</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SIGEP</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2</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es-CO"/>
                    </a:p>
                  </a:txBody>
                  <a:tcPr/>
                </a:tc>
                <a:tc>
                  <a:txBody>
                    <a:bodyPr/>
                    <a:lstStyle/>
                    <a:p>
                      <a:pPr algn="ctr" fontAlgn="ctr"/>
                      <a:r>
                        <a:rPr lang="es-CO" sz="900" b="0" i="0" u="none" strike="noStrike">
                          <a:solidFill>
                            <a:srgbClr val="000000"/>
                          </a:solidFill>
                          <a:effectLst/>
                          <a:latin typeface="Calibri"/>
                        </a:rPr>
                        <a:t>MECÍ</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MECI</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14</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330315">
                <a:tc vMerge="1">
                  <a:txBody>
                    <a:bodyPr/>
                    <a:lstStyle/>
                    <a:p>
                      <a:endParaRPr lang="es-CO"/>
                    </a:p>
                  </a:txBody>
                  <a:tcPr/>
                </a:tc>
                <a:tc>
                  <a:txBody>
                    <a:bodyPr/>
                    <a:lstStyle/>
                    <a:p>
                      <a:pPr algn="ctr" fontAlgn="ctr"/>
                      <a:r>
                        <a:rPr lang="es-CO" sz="900" b="0" i="0" u="none" strike="noStrike" dirty="0">
                          <a:solidFill>
                            <a:srgbClr val="000000"/>
                          </a:solidFill>
                          <a:effectLst/>
                          <a:latin typeface="Calibri"/>
                        </a:rPr>
                        <a:t>Total Contratos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SECOP</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3</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900" b="0" i="0" u="none" strike="noStrike">
                          <a:solidFill>
                            <a:srgbClr val="000000"/>
                          </a:solidFill>
                          <a:effectLst/>
                          <a:latin typeface="Calibri"/>
                        </a:rPr>
                        <a:t>Credibilidad de las Políticas </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EDI DANE</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15</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752">
                <a:tc vMerge="1">
                  <a:txBody>
                    <a:bodyPr/>
                    <a:lstStyle/>
                    <a:p>
                      <a:endParaRPr lang="es-CO"/>
                    </a:p>
                  </a:txBody>
                  <a:tcPr/>
                </a:tc>
                <a:tc>
                  <a:txBody>
                    <a:bodyPr/>
                    <a:lstStyle/>
                    <a:p>
                      <a:pPr marL="0" algn="ctr" rtl="0" eaLnBrk="1" fontAlgn="ctr" latinLnBrk="0" hangingPunct="1"/>
                      <a:r>
                        <a:rPr kumimoji="0" lang="es-CO" sz="900" b="0" i="0" u="none" strike="noStrike" kern="1200" dirty="0">
                          <a:solidFill>
                            <a:srgbClr val="000000"/>
                          </a:solidFill>
                          <a:effectLst/>
                          <a:latin typeface="Calibri"/>
                          <a:ea typeface="+mn-ea"/>
                          <a:cs typeface="+mn-cs"/>
                        </a:rPr>
                        <a:t>Total Servidores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dirty="0">
                          <a:solidFill>
                            <a:srgbClr val="000000"/>
                          </a:solidFill>
                          <a:effectLst/>
                          <a:latin typeface="Calibri"/>
                        </a:rPr>
                        <a:t>SIGEP</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4</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4">
                  <a:txBody>
                    <a:bodyPr/>
                    <a:lstStyle/>
                    <a:p>
                      <a:pPr algn="ctr" fontAlgn="ctr"/>
                      <a:r>
                        <a:rPr lang="es-CO" sz="900" b="1" i="0" u="none" strike="noStrike">
                          <a:solidFill>
                            <a:srgbClr val="000000"/>
                          </a:solidFill>
                          <a:effectLst/>
                          <a:latin typeface="Calibri"/>
                        </a:rPr>
                        <a:t>Insumo-Producto </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s-CO" sz="900" b="0" i="0" u="none" strike="noStrike">
                          <a:solidFill>
                            <a:srgbClr val="000000"/>
                          </a:solidFill>
                          <a:effectLst/>
                          <a:latin typeface="Calibri"/>
                        </a:rPr>
                        <a:t>Avance Proyectos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SPI DNP</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16</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4"/>
                  </a:ext>
                </a:extLst>
              </a:tr>
              <a:tr h="198189">
                <a:tc vMerge="1">
                  <a:txBody>
                    <a:bodyPr/>
                    <a:lstStyle/>
                    <a:p>
                      <a:endParaRPr lang="es-CO"/>
                    </a:p>
                  </a:txBody>
                  <a:tcPr/>
                </a:tc>
                <a:tc>
                  <a:txBody>
                    <a:bodyPr/>
                    <a:lstStyle/>
                    <a:p>
                      <a:pPr algn="ctr" fontAlgn="ctr"/>
                      <a:r>
                        <a:rPr lang="es-CO" sz="900" b="0" i="0" u="none" strike="noStrike">
                          <a:solidFill>
                            <a:srgbClr val="000000"/>
                          </a:solidFill>
                          <a:effectLst/>
                          <a:latin typeface="Calibri"/>
                        </a:rPr>
                        <a:t>Bienestar Laboral</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EDI DANE</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5</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900" b="0" i="0" u="none" strike="noStrike">
                          <a:solidFill>
                            <a:srgbClr val="000000"/>
                          </a:solidFill>
                          <a:effectLst/>
                          <a:latin typeface="Calibri"/>
                        </a:rPr>
                        <a:t>Presupuesto Total</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a:rPr>
                        <a:t>SIIF</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17</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752">
                <a:tc rowSpan="3">
                  <a:txBody>
                    <a:bodyPr/>
                    <a:lstStyle/>
                    <a:p>
                      <a:pPr algn="ctr" fontAlgn="ctr"/>
                      <a:r>
                        <a:rPr lang="es-CO" sz="900" b="1" i="0" u="none" strike="noStrike">
                          <a:solidFill>
                            <a:srgbClr val="000000"/>
                          </a:solidFill>
                          <a:effectLst/>
                          <a:latin typeface="Calibri"/>
                        </a:rPr>
                        <a:t>Calidad de los Sistemas de Información</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O" sz="900" b="0" i="0" u="none" strike="noStrike" dirty="0">
                          <a:solidFill>
                            <a:srgbClr val="000000"/>
                          </a:solidFill>
                          <a:effectLst/>
                          <a:latin typeface="Calibri"/>
                        </a:rPr>
                        <a:t>Uso Racional</a:t>
                      </a:r>
                      <a:r>
                        <a:rPr lang="es-CO" sz="900" b="0" i="0" u="none" strike="noStrike" baseline="0" dirty="0">
                          <a:solidFill>
                            <a:srgbClr val="000000"/>
                          </a:solidFill>
                          <a:effectLst/>
                          <a:latin typeface="Calibri"/>
                        </a:rPr>
                        <a:t> </a:t>
                      </a:r>
                      <a:r>
                        <a:rPr lang="es-CO" sz="900" b="0" i="0" u="none" strike="noStrike" dirty="0">
                          <a:solidFill>
                            <a:srgbClr val="000000"/>
                          </a:solidFill>
                          <a:effectLst/>
                          <a:latin typeface="Calibri"/>
                        </a:rPr>
                        <a:t>del Papel</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FURAG</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6</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es-CO"/>
                    </a:p>
                  </a:txBody>
                  <a:tcPr/>
                </a:tc>
                <a:tc>
                  <a:txBody>
                    <a:bodyPr/>
                    <a:lstStyle/>
                    <a:p>
                      <a:pPr algn="ctr" fontAlgn="ctr"/>
                      <a:r>
                        <a:rPr lang="es-CO" sz="900" b="0" i="0" u="none" strike="noStrike">
                          <a:solidFill>
                            <a:srgbClr val="000000"/>
                          </a:solidFill>
                          <a:effectLst/>
                          <a:latin typeface="Calibri"/>
                        </a:rPr>
                        <a:t>Total Tramites y OPA</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SUIT</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18</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6"/>
                  </a:ext>
                </a:extLst>
              </a:tr>
              <a:tr h="198189">
                <a:tc vMerge="1">
                  <a:txBody>
                    <a:bodyPr/>
                    <a:lstStyle/>
                    <a:p>
                      <a:endParaRPr lang="es-CO"/>
                    </a:p>
                  </a:txBody>
                  <a:tcPr/>
                </a:tc>
                <a:tc>
                  <a:txBody>
                    <a:bodyPr/>
                    <a:lstStyle/>
                    <a:p>
                      <a:pPr algn="ctr" fontAlgn="ctr"/>
                      <a:r>
                        <a:rPr lang="es-CO" sz="900" b="0" i="0" u="none" strike="noStrike">
                          <a:solidFill>
                            <a:srgbClr val="000000"/>
                          </a:solidFill>
                          <a:effectLst/>
                          <a:latin typeface="Calibri"/>
                        </a:rPr>
                        <a:t>GEL</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FURAG</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7</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900" b="0" i="0" u="none" strike="noStrike">
                          <a:solidFill>
                            <a:srgbClr val="000000"/>
                          </a:solidFill>
                          <a:effectLst/>
                          <a:latin typeface="Calibri"/>
                        </a:rPr>
                        <a:t>Cuentas por Pagar</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SIIF</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19</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4321">
                <a:tc vMerge="1">
                  <a:txBody>
                    <a:bodyPr/>
                    <a:lstStyle/>
                    <a:p>
                      <a:endParaRPr lang="es-CO"/>
                    </a:p>
                  </a:txBody>
                  <a:tcPr/>
                </a:tc>
                <a:tc>
                  <a:txBody>
                    <a:bodyPr/>
                    <a:lstStyle/>
                    <a:p>
                      <a:pPr algn="ctr" fontAlgn="ctr"/>
                      <a:r>
                        <a:rPr lang="es-CO" sz="900" b="0" i="0" u="none" strike="noStrike" dirty="0">
                          <a:solidFill>
                            <a:srgbClr val="000000"/>
                          </a:solidFill>
                          <a:effectLst/>
                          <a:latin typeface="Calibri"/>
                        </a:rPr>
                        <a:t>Gestión Documental</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FURAG</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8</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6">
                  <a:txBody>
                    <a:bodyPr/>
                    <a:lstStyle/>
                    <a:p>
                      <a:pPr algn="ctr" fontAlgn="ctr"/>
                      <a:r>
                        <a:rPr lang="es-CO" sz="900" b="1" i="0" u="none" strike="noStrike">
                          <a:solidFill>
                            <a:srgbClr val="000000"/>
                          </a:solidFill>
                          <a:effectLst/>
                          <a:latin typeface="Calibri"/>
                        </a:rPr>
                        <a:t>Confianza y Calidad de los Productos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900" b="0" i="0" u="none" strike="noStrike">
                          <a:solidFill>
                            <a:srgbClr val="000000"/>
                          </a:solidFill>
                          <a:effectLst/>
                          <a:latin typeface="Calibri"/>
                        </a:rPr>
                        <a:t>SIRI</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Procuraduría</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20</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8"/>
                  </a:ext>
                </a:extLst>
              </a:tr>
              <a:tr h="188752">
                <a:tc rowSpan="4">
                  <a:txBody>
                    <a:bodyPr/>
                    <a:lstStyle/>
                    <a:p>
                      <a:pPr algn="ctr" fontAlgn="ctr"/>
                      <a:r>
                        <a:rPr lang="es-CO" sz="900" b="1" i="0" u="none" strike="noStrike">
                          <a:solidFill>
                            <a:srgbClr val="000000"/>
                          </a:solidFill>
                          <a:effectLst/>
                          <a:latin typeface="Calibri"/>
                        </a:rPr>
                        <a:t>Calidad de los Demás Recursos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s-CO" sz="900" b="0" i="0" u="none" strike="noStrike">
                          <a:solidFill>
                            <a:srgbClr val="000000"/>
                          </a:solidFill>
                          <a:effectLst/>
                          <a:latin typeface="Calibri"/>
                        </a:rPr>
                        <a:t>Maquinaria y Equipo</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Contaduría </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9</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900" b="0" i="0" u="none" strike="noStrike">
                          <a:solidFill>
                            <a:srgbClr val="000000"/>
                          </a:solidFill>
                          <a:effectLst/>
                          <a:latin typeface="Calibri"/>
                        </a:rPr>
                        <a:t>Rendición de Cuentas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EDI DANE</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21</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6763">
                <a:tc vMerge="1">
                  <a:txBody>
                    <a:bodyPr/>
                    <a:lstStyle/>
                    <a:p>
                      <a:endParaRPr lang="es-CO"/>
                    </a:p>
                  </a:txBody>
                  <a:tcPr/>
                </a:tc>
                <a:tc>
                  <a:txBody>
                    <a:bodyPr/>
                    <a:lstStyle/>
                    <a:p>
                      <a:pPr algn="ctr" fontAlgn="ctr"/>
                      <a:r>
                        <a:rPr lang="es-CO" sz="900" b="0" i="0" u="none" strike="noStrike">
                          <a:solidFill>
                            <a:srgbClr val="000000"/>
                          </a:solidFill>
                          <a:effectLst/>
                          <a:latin typeface="Calibri"/>
                        </a:rPr>
                        <a:t>Suficiencia de Recursos y Previsibilidad</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EDI DANE</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10</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es-CO"/>
                    </a:p>
                  </a:txBody>
                  <a:tcPr/>
                </a:tc>
                <a:tc>
                  <a:txBody>
                    <a:bodyPr/>
                    <a:lstStyle/>
                    <a:p>
                      <a:pPr algn="ctr" fontAlgn="ctr"/>
                      <a:r>
                        <a:rPr lang="es-CO" sz="900" b="0" i="0" u="none" strike="noStrike">
                          <a:solidFill>
                            <a:srgbClr val="000000"/>
                          </a:solidFill>
                          <a:effectLst/>
                          <a:latin typeface="Calibri"/>
                        </a:rPr>
                        <a:t>Plan Anticorrupción y de Atención al Ciudadano</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FURAG</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22</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0"/>
                  </a:ext>
                </a:extLst>
              </a:tr>
              <a:tr h="188752">
                <a:tc vMerge="1">
                  <a:txBody>
                    <a:bodyPr/>
                    <a:lstStyle/>
                    <a:p>
                      <a:endParaRPr lang="es-CO"/>
                    </a:p>
                  </a:txBody>
                  <a:tcPr/>
                </a:tc>
                <a:tc>
                  <a:txBody>
                    <a:bodyPr/>
                    <a:lstStyle/>
                    <a:p>
                      <a:pPr algn="ctr" fontAlgn="ctr"/>
                      <a:r>
                        <a:rPr lang="es-CO" sz="900" b="0" i="0" u="none" strike="noStrike">
                          <a:solidFill>
                            <a:srgbClr val="000000"/>
                          </a:solidFill>
                          <a:effectLst/>
                          <a:latin typeface="Calibri"/>
                        </a:rPr>
                        <a:t>Terrenos y Edificaciones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Contaduría </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11</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900" b="0" i="0" u="none" strike="noStrike">
                          <a:solidFill>
                            <a:srgbClr val="000000"/>
                          </a:solidFill>
                          <a:effectLst/>
                          <a:latin typeface="Calibri"/>
                        </a:rPr>
                        <a:t>GEL Ciudadano</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FURAG</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23</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0315">
                <a:tc vMerge="1">
                  <a:txBody>
                    <a:bodyPr/>
                    <a:lstStyle/>
                    <a:p>
                      <a:endParaRPr lang="es-CO"/>
                    </a:p>
                  </a:txBody>
                  <a:tcPr/>
                </a:tc>
                <a:tc>
                  <a:txBody>
                    <a:bodyPr/>
                    <a:lstStyle/>
                    <a:p>
                      <a:pPr algn="ctr" fontAlgn="ctr"/>
                      <a:r>
                        <a:rPr lang="es-CO" sz="900" b="0" i="0" u="none" strike="noStrike">
                          <a:solidFill>
                            <a:srgbClr val="000000"/>
                          </a:solidFill>
                          <a:effectLst/>
                          <a:latin typeface="Calibri"/>
                        </a:rPr>
                        <a:t>Depreciación</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Contaduría </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12</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vMerge="1">
                  <a:txBody>
                    <a:bodyPr/>
                    <a:lstStyle/>
                    <a:p>
                      <a:endParaRPr lang="es-CO"/>
                    </a:p>
                  </a:txBody>
                  <a:tcPr/>
                </a:tc>
                <a:tc>
                  <a:txBody>
                    <a:bodyPr/>
                    <a:lstStyle/>
                    <a:p>
                      <a:pPr algn="ctr" fontAlgn="ctr"/>
                      <a:r>
                        <a:rPr lang="es-CO" sz="900" b="0" i="0" u="none" strike="noStrike">
                          <a:solidFill>
                            <a:srgbClr val="000000"/>
                          </a:solidFill>
                          <a:effectLst/>
                          <a:latin typeface="Calibri"/>
                        </a:rPr>
                        <a:t>Racionalización de Tramites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FURAG</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24</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2"/>
                  </a:ext>
                </a:extLst>
              </a:tr>
              <a:tr h="198189">
                <a:tc gridSpan="4">
                  <a:txBody>
                    <a:bodyPr/>
                    <a:lstStyle/>
                    <a:p>
                      <a:pPr algn="ctr" fontAlgn="b"/>
                      <a:r>
                        <a:rPr lang="es-CO" sz="1000" b="1" i="0" u="none" strike="noStrike" dirty="0">
                          <a:solidFill>
                            <a:srgbClr val="FFFFFF"/>
                          </a:solidFill>
                          <a:effectLst/>
                          <a:latin typeface="Calibri"/>
                        </a:rPr>
                        <a:t>Indicadores Excluidos por Motivos Estadísticos</a:t>
                      </a:r>
                    </a:p>
                  </a:txBody>
                  <a:tcPr marL="8491" marR="8491" marT="8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s-CO"/>
                    </a:p>
                  </a:txBody>
                  <a:tcPr/>
                </a:tc>
                <a:tc hMerge="1">
                  <a:txBody>
                    <a:bodyPr/>
                    <a:lstStyle/>
                    <a:p>
                      <a:endParaRPr lang="es-CO"/>
                    </a:p>
                  </a:txBody>
                  <a:tcPr/>
                </a:tc>
                <a:tc hMerge="1">
                  <a:txBody>
                    <a:bodyPr/>
                    <a:lstStyle/>
                    <a:p>
                      <a:endParaRPr lang="es-CO"/>
                    </a:p>
                  </a:txBody>
                  <a:tcPr/>
                </a:tc>
                <a:tc vMerge="1">
                  <a:txBody>
                    <a:bodyPr/>
                    <a:lstStyle/>
                    <a:p>
                      <a:endParaRPr lang="es-CO"/>
                    </a:p>
                  </a:txBody>
                  <a:tcPr/>
                </a:tc>
                <a:tc>
                  <a:txBody>
                    <a:bodyPr/>
                    <a:lstStyle/>
                    <a:p>
                      <a:pPr algn="ctr" fontAlgn="ctr"/>
                      <a:r>
                        <a:rPr lang="es-CO" sz="900" b="0" i="0" u="none" strike="noStrike">
                          <a:solidFill>
                            <a:srgbClr val="000000"/>
                          </a:solidFill>
                          <a:effectLst/>
                          <a:latin typeface="Calibri"/>
                        </a:rPr>
                        <a:t>Servicio al Ciudadano</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FURAG</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25</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30315">
                <a:tc>
                  <a:txBody>
                    <a:bodyPr/>
                    <a:lstStyle/>
                    <a:p>
                      <a:pPr algn="ctr" fontAlgn="ctr"/>
                      <a:r>
                        <a:rPr lang="es-CO" sz="900" b="1" i="0" u="none" strike="noStrike" dirty="0">
                          <a:solidFill>
                            <a:srgbClr val="000000"/>
                          </a:solidFill>
                          <a:effectLst/>
                          <a:latin typeface="Calibri"/>
                        </a:rPr>
                        <a:t>Calidad del Recurso Humano</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900" b="0" i="0" u="none" strike="noStrike" dirty="0">
                          <a:solidFill>
                            <a:srgbClr val="000000"/>
                          </a:solidFill>
                          <a:effectLst/>
                          <a:latin typeface="Calibri"/>
                        </a:rPr>
                        <a:t>Talento</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INTEGRA</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1</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a:endParaRPr>
                    </a:p>
                  </a:txBody>
                  <a:tcPr marL="8491" marR="8491" marT="849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188752">
                <a:tc rowSpan="5">
                  <a:txBody>
                    <a:bodyPr/>
                    <a:lstStyle/>
                    <a:p>
                      <a:pPr algn="ctr" fontAlgn="ctr"/>
                      <a:r>
                        <a:rPr lang="es-CO" sz="900" b="1" i="0" u="none" strike="noStrike">
                          <a:solidFill>
                            <a:srgbClr val="000000"/>
                          </a:solidFill>
                          <a:effectLst/>
                          <a:latin typeface="Calibri"/>
                        </a:rPr>
                        <a:t>Capacidad de gerencia</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fontAlgn="ctr"/>
                      <a:r>
                        <a:rPr lang="es-CO" sz="900" b="0" i="0" u="none" strike="noStrike">
                          <a:solidFill>
                            <a:srgbClr val="000000"/>
                          </a:solidFill>
                          <a:effectLst/>
                          <a:latin typeface="Calibri"/>
                        </a:rPr>
                        <a:t>Avance Gestión</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SPI DNP</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2</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endParaRPr lang="es-CO" sz="1000" b="0" i="0" u="none" strike="noStrike">
                        <a:solidFill>
                          <a:srgbClr val="000000"/>
                        </a:solidFill>
                        <a:effectLst/>
                        <a:latin typeface="Calibri"/>
                      </a:endParaRPr>
                    </a:p>
                  </a:txBody>
                  <a:tcPr marL="8491" marR="8491" marT="849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extLst>
                  <a:ext uri="{0D108BD9-81ED-4DB2-BD59-A6C34878D82A}">
                    <a16:rowId xmlns:a16="http://schemas.microsoft.com/office/drawing/2014/main" val="10015"/>
                  </a:ext>
                </a:extLst>
              </a:tr>
              <a:tr h="188752">
                <a:tc vMerge="1">
                  <a:txBody>
                    <a:bodyPr/>
                    <a:lstStyle/>
                    <a:p>
                      <a:endParaRPr lang="es-CO"/>
                    </a:p>
                  </a:txBody>
                  <a:tcPr/>
                </a:tc>
                <a:tc>
                  <a:txBody>
                    <a:bodyPr/>
                    <a:lstStyle/>
                    <a:p>
                      <a:pPr algn="ctr" fontAlgn="ctr"/>
                      <a:r>
                        <a:rPr lang="es-CO" sz="900" b="0" i="0" u="none" strike="noStrike">
                          <a:solidFill>
                            <a:srgbClr val="000000"/>
                          </a:solidFill>
                          <a:effectLst/>
                          <a:latin typeface="Calibri"/>
                        </a:rPr>
                        <a:t>Contratación</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INTEGRA</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3</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a:endParaRPr>
                    </a:p>
                  </a:txBody>
                  <a:tcPr marL="8491" marR="8491" marT="849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extLst>
                  <a:ext uri="{0D108BD9-81ED-4DB2-BD59-A6C34878D82A}">
                    <a16:rowId xmlns:a16="http://schemas.microsoft.com/office/drawing/2014/main" val="10016"/>
                  </a:ext>
                </a:extLst>
              </a:tr>
              <a:tr h="188752">
                <a:tc vMerge="1">
                  <a:txBody>
                    <a:bodyPr/>
                    <a:lstStyle/>
                    <a:p>
                      <a:endParaRPr lang="es-CO"/>
                    </a:p>
                  </a:txBody>
                  <a:tcPr/>
                </a:tc>
                <a:tc>
                  <a:txBody>
                    <a:bodyPr/>
                    <a:lstStyle/>
                    <a:p>
                      <a:pPr algn="ctr" fontAlgn="ctr"/>
                      <a:r>
                        <a:rPr lang="es-CO" sz="900" b="0" i="0" u="none" strike="noStrike">
                          <a:solidFill>
                            <a:srgbClr val="000000"/>
                          </a:solidFill>
                          <a:effectLst/>
                          <a:latin typeface="Calibri"/>
                        </a:rPr>
                        <a:t>Planeación</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INTEGRA</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4</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endParaRPr lang="es-CO" sz="1000" b="0" i="0" u="none" strike="noStrike">
                        <a:solidFill>
                          <a:srgbClr val="000000"/>
                        </a:solidFill>
                        <a:effectLst/>
                        <a:latin typeface="Calibri"/>
                      </a:endParaRPr>
                    </a:p>
                  </a:txBody>
                  <a:tcPr marL="8491" marR="8491" marT="849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extLst>
                  <a:ext uri="{0D108BD9-81ED-4DB2-BD59-A6C34878D82A}">
                    <a16:rowId xmlns:a16="http://schemas.microsoft.com/office/drawing/2014/main" val="10017"/>
                  </a:ext>
                </a:extLst>
              </a:tr>
              <a:tr h="188752">
                <a:tc vMerge="1">
                  <a:txBody>
                    <a:bodyPr/>
                    <a:lstStyle/>
                    <a:p>
                      <a:endParaRPr lang="es-CO"/>
                    </a:p>
                  </a:txBody>
                  <a:tcPr/>
                </a:tc>
                <a:tc>
                  <a:txBody>
                    <a:bodyPr/>
                    <a:lstStyle/>
                    <a:p>
                      <a:pPr algn="ctr" fontAlgn="ctr"/>
                      <a:r>
                        <a:rPr lang="es-CO" sz="900" b="0" i="0" u="none" strike="noStrike">
                          <a:solidFill>
                            <a:srgbClr val="000000"/>
                          </a:solidFill>
                          <a:effectLst/>
                          <a:latin typeface="Calibri"/>
                        </a:rPr>
                        <a:t>Gestión de Resultados</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EDI DANE</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5</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a:endParaRPr>
                    </a:p>
                  </a:txBody>
                  <a:tcPr marL="8491" marR="8491" marT="849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extLst>
                  <a:ext uri="{0D108BD9-81ED-4DB2-BD59-A6C34878D82A}">
                    <a16:rowId xmlns:a16="http://schemas.microsoft.com/office/drawing/2014/main" val="10018"/>
                  </a:ext>
                </a:extLst>
              </a:tr>
              <a:tr h="198189">
                <a:tc vMerge="1">
                  <a:txBody>
                    <a:bodyPr/>
                    <a:lstStyle/>
                    <a:p>
                      <a:endParaRPr lang="es-CO"/>
                    </a:p>
                  </a:txBody>
                  <a:tcPr/>
                </a:tc>
                <a:tc>
                  <a:txBody>
                    <a:bodyPr/>
                    <a:lstStyle/>
                    <a:p>
                      <a:pPr algn="ctr" fontAlgn="ctr"/>
                      <a:r>
                        <a:rPr lang="es-CO" sz="900" b="0" i="0" u="none" strike="noStrike">
                          <a:solidFill>
                            <a:srgbClr val="000000"/>
                          </a:solidFill>
                          <a:effectLst/>
                          <a:latin typeface="Calibri"/>
                        </a:rPr>
                        <a:t>Financiero</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0" i="0" u="none" strike="noStrike">
                          <a:solidFill>
                            <a:srgbClr val="000000"/>
                          </a:solidFill>
                          <a:effectLst/>
                          <a:latin typeface="Calibri"/>
                        </a:rPr>
                        <a:t>INTEGRA</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CO" sz="900" b="1" i="0" u="none" strike="noStrike">
                          <a:solidFill>
                            <a:srgbClr val="000000"/>
                          </a:solidFill>
                          <a:effectLst/>
                          <a:latin typeface="Calibri"/>
                        </a:rPr>
                        <a:t>6</a:t>
                      </a:r>
                    </a:p>
                  </a:txBody>
                  <a:tcPr marL="8491" marR="8491" marT="8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b"/>
                      <a:endParaRPr lang="es-CO" sz="1000" b="0" i="0" u="none" strike="noStrike">
                        <a:solidFill>
                          <a:srgbClr val="000000"/>
                        </a:solidFill>
                        <a:effectLst/>
                        <a:latin typeface="Calibri"/>
                      </a:endParaRPr>
                    </a:p>
                  </a:txBody>
                  <a:tcPr marL="8491" marR="8491" marT="849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a:endParaRPr>
                    </a:p>
                  </a:txBody>
                  <a:tcPr marL="8491" marR="8491" marT="8491" marB="0" anchor="b">
                    <a:lnL>
                      <a:noFill/>
                    </a:lnL>
                    <a:lnR>
                      <a:noFill/>
                    </a:lnR>
                    <a:lnT>
                      <a:noFill/>
                    </a:lnT>
                    <a:lnB>
                      <a:noFill/>
                    </a:lnB>
                  </a:tcPr>
                </a:tc>
                <a:tc>
                  <a:txBody>
                    <a:bodyPr/>
                    <a:lstStyle/>
                    <a:p>
                      <a:pPr algn="l" fontAlgn="b"/>
                      <a:endParaRPr lang="es-CO" sz="1000" b="0" i="0" u="none" strike="noStrike" dirty="0">
                        <a:solidFill>
                          <a:srgbClr val="000000"/>
                        </a:solidFill>
                        <a:effectLst/>
                        <a:latin typeface="Calibri"/>
                      </a:endParaRPr>
                    </a:p>
                  </a:txBody>
                  <a:tcPr marL="8491" marR="8491" marT="8491" marB="0" anchor="b">
                    <a:lnL>
                      <a:noFill/>
                    </a:lnL>
                    <a:lnR>
                      <a:noFill/>
                    </a:lnR>
                    <a:lnT>
                      <a:noFill/>
                    </a:lnT>
                    <a:lnB>
                      <a:noFill/>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84671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11" name="CuadroTexto 15"/>
          <p:cNvSpPr txBox="1">
            <a:spLocks noChangeArrowheads="1"/>
          </p:cNvSpPr>
          <p:nvPr/>
        </p:nvSpPr>
        <p:spPr bwMode="auto">
          <a:xfrm>
            <a:off x="1463302" y="3004348"/>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1</a:t>
            </a:r>
          </a:p>
        </p:txBody>
      </p:sp>
      <p:sp>
        <p:nvSpPr>
          <p:cNvPr id="5" name="Rectángulo 4"/>
          <p:cNvSpPr/>
          <p:nvPr/>
        </p:nvSpPr>
        <p:spPr>
          <a:xfrm>
            <a:off x="2040240" y="3189531"/>
            <a:ext cx="5807744" cy="492443"/>
          </a:xfrm>
          <a:prstGeom prst="rect">
            <a:avLst/>
          </a:prstGeom>
        </p:spPr>
        <p:txBody>
          <a:bodyPr wrap="none">
            <a:spAutoFit/>
          </a:bodyPr>
          <a:lstStyle/>
          <a:p>
            <a:pPr defTabSz="369007">
              <a:defRPr/>
            </a:pPr>
            <a:r>
              <a:rPr lang="es-ES" sz="2600" b="1" dirty="0">
                <a:solidFill>
                  <a:prstClr val="black"/>
                </a:solidFill>
                <a:ea typeface="MS PGothic" panose="020B0600070205080204" pitchFamily="34" charset="-128"/>
              </a:rPr>
              <a:t>Resultados Generales en Gestión Pública</a:t>
            </a:r>
          </a:p>
        </p:txBody>
      </p:sp>
    </p:spTree>
    <p:extLst>
      <p:ext uri="{BB962C8B-B14F-4D97-AF65-F5344CB8AC3E}">
        <p14:creationId xmlns:p14="http://schemas.microsoft.com/office/powerpoint/2010/main" val="4236078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CuadroTexto 15"/>
          <p:cNvSpPr txBox="1">
            <a:spLocks noChangeArrowheads="1"/>
          </p:cNvSpPr>
          <p:nvPr/>
        </p:nvSpPr>
        <p:spPr bwMode="auto">
          <a:xfrm>
            <a:off x="1463302" y="3004348"/>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3</a:t>
            </a:r>
          </a:p>
        </p:txBody>
      </p:sp>
      <p:sp>
        <p:nvSpPr>
          <p:cNvPr id="2" name="1 Rectángulo"/>
          <p:cNvSpPr/>
          <p:nvPr/>
        </p:nvSpPr>
        <p:spPr>
          <a:xfrm>
            <a:off x="1992487" y="2983273"/>
            <a:ext cx="6248402" cy="830997"/>
          </a:xfrm>
          <a:prstGeom prst="rect">
            <a:avLst/>
          </a:prstGeom>
        </p:spPr>
        <p:txBody>
          <a:bodyPr wrap="square">
            <a:spAutoFit/>
          </a:bodyPr>
          <a:lstStyle/>
          <a:p>
            <a:pPr algn="just"/>
            <a:r>
              <a:rPr lang="es-CO" sz="2400" b="1" dirty="0">
                <a:solidFill>
                  <a:prstClr val="black"/>
                </a:solidFill>
                <a:ea typeface="MS PGothic" panose="020B0600070205080204" pitchFamily="34" charset="-128"/>
              </a:rPr>
              <a:t>Resultados MECI Vigencia 2015 y Retos Política </a:t>
            </a:r>
          </a:p>
          <a:p>
            <a:pPr algn="just"/>
            <a:r>
              <a:rPr lang="es-CO" sz="2400" b="1" dirty="0">
                <a:solidFill>
                  <a:prstClr val="black"/>
                </a:solidFill>
                <a:ea typeface="MS PGothic" panose="020B0600070205080204" pitchFamily="34" charset="-128"/>
              </a:rPr>
              <a:t>Control Interno</a:t>
            </a:r>
            <a:endParaRPr lang="es-CO" sz="2400" dirty="0">
              <a:solidFill>
                <a:srgbClr val="7F7F7F"/>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690453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14"/>
            <a:ext cx="9144000" cy="6858000"/>
          </a:xfrm>
          <a:prstGeom prst="rect">
            <a:avLst/>
          </a:prstGeom>
        </p:spPr>
      </p:pic>
      <p:sp>
        <p:nvSpPr>
          <p:cNvPr id="33" name="Elipse 32"/>
          <p:cNvSpPr/>
          <p:nvPr/>
        </p:nvSpPr>
        <p:spPr>
          <a:xfrm>
            <a:off x="1873461" y="3510085"/>
            <a:ext cx="1008686" cy="1008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9" tIns="45690" rIns="91379" bIns="45690" rtlCol="0" anchor="ctr"/>
          <a:lstStyle/>
          <a:p>
            <a:pPr algn="ctr" defTabSz="429500"/>
            <a:endParaRPr lang="es-CO" sz="1700" dirty="0">
              <a:solidFill>
                <a:prstClr val="white"/>
              </a:solidFill>
            </a:endParaRPr>
          </a:p>
        </p:txBody>
      </p:sp>
      <p:graphicFrame>
        <p:nvGraphicFramePr>
          <p:cNvPr id="5" name="1 Diagrama"/>
          <p:cNvGraphicFramePr/>
          <p:nvPr/>
        </p:nvGraphicFramePr>
        <p:xfrm>
          <a:off x="914401" y="955951"/>
          <a:ext cx="8229600" cy="5246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id:3479128801_1749866"/>
          <p:cNvPicPr>
            <a:picLocks noChangeAspect="1" noChangeArrowheads="1"/>
          </p:cNvPicPr>
          <p:nvPr/>
        </p:nvPicPr>
        <p:blipFill>
          <a:blip r:embed="rId8" r:link="rId9" cstate="email">
            <a:extLst>
              <a:ext uri="{28A0092B-C50C-407E-A947-70E740481C1C}">
                <a14:useLocalDpi xmlns:a14="http://schemas.microsoft.com/office/drawing/2010/main"/>
              </a:ext>
            </a:extLst>
          </a:blip>
          <a:srcRect/>
          <a:stretch>
            <a:fillRect/>
          </a:stretch>
        </p:blipFill>
        <p:spPr bwMode="auto">
          <a:xfrm>
            <a:off x="237974" y="1599298"/>
            <a:ext cx="3270974" cy="291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15"/>
          <p:cNvSpPr txBox="1">
            <a:spLocks noChangeArrowheads="1"/>
          </p:cNvSpPr>
          <p:nvPr/>
        </p:nvSpPr>
        <p:spPr bwMode="auto">
          <a:xfrm>
            <a:off x="0" y="335367"/>
            <a:ext cx="9144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defTabSz="913801">
              <a:lnSpc>
                <a:spcPct val="100000"/>
              </a:lnSpc>
              <a:spcBef>
                <a:spcPct val="0"/>
              </a:spcBef>
              <a:buFontTx/>
              <a:buNone/>
            </a:pPr>
            <a:r>
              <a:rPr lang="es-ES_tradnl" altLang="es-CO" sz="3200" b="1" dirty="0">
                <a:solidFill>
                  <a:srgbClr val="7F7F7F"/>
                </a:solidFill>
              </a:rPr>
              <a:t>Evaluación Modelo Estándar de Control Interno</a:t>
            </a:r>
          </a:p>
          <a:p>
            <a:pPr algn="ctr" defTabSz="913801">
              <a:lnSpc>
                <a:spcPct val="100000"/>
              </a:lnSpc>
              <a:spcBef>
                <a:spcPct val="0"/>
              </a:spcBef>
              <a:buFontTx/>
              <a:buNone/>
            </a:pPr>
            <a:r>
              <a:rPr lang="es-ES_tradnl" altLang="es-CO" sz="3200" b="1" dirty="0">
                <a:solidFill>
                  <a:srgbClr val="7F7F7F"/>
                </a:solidFill>
              </a:rPr>
              <a:t>(Niveles de Madurez)</a:t>
            </a:r>
          </a:p>
        </p:txBody>
      </p:sp>
    </p:spTree>
    <p:extLst>
      <p:ext uri="{BB962C8B-B14F-4D97-AF65-F5344CB8AC3E}">
        <p14:creationId xmlns:p14="http://schemas.microsoft.com/office/powerpoint/2010/main" val="1541840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4000" cy="296562"/>
          </a:xfrm>
          <a:prstGeom prst="rect">
            <a:avLst/>
          </a:prstGeom>
        </p:spPr>
      </p:pic>
      <p:graphicFrame>
        <p:nvGraphicFramePr>
          <p:cNvPr id="3" name="Diagrama 2"/>
          <p:cNvGraphicFramePr/>
          <p:nvPr/>
        </p:nvGraphicFramePr>
        <p:xfrm>
          <a:off x="924125" y="286814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8" name="Picture 2" descr="cid:3479128801_1749866"/>
          <p:cNvPicPr>
            <a:picLocks noChangeAspect="1" noChangeArrowheads="1"/>
          </p:cNvPicPr>
          <p:nvPr/>
        </p:nvPicPr>
        <p:blipFill>
          <a:blip r:embed="rId8" r:link="rId9" cstate="email">
            <a:extLst>
              <a:ext uri="{28A0092B-C50C-407E-A947-70E740481C1C}">
                <a14:useLocalDpi xmlns:a14="http://schemas.microsoft.com/office/drawing/2010/main"/>
              </a:ext>
            </a:extLst>
          </a:blip>
          <a:srcRect/>
          <a:stretch>
            <a:fillRect/>
          </a:stretch>
        </p:blipFill>
        <p:spPr bwMode="auto">
          <a:xfrm>
            <a:off x="676991" y="370704"/>
            <a:ext cx="2815854" cy="251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9" name="Shape 52"/>
          <p:cNvCxnSpPr/>
          <p:nvPr/>
        </p:nvCxnSpPr>
        <p:spPr>
          <a:xfrm>
            <a:off x="3336327" y="1713474"/>
            <a:ext cx="1408669" cy="1400430"/>
          </a:xfrm>
          <a:prstGeom prst="bentConnector3">
            <a:avLst>
              <a:gd name="adj1" fmla="val 99708"/>
            </a:avLst>
          </a:prstGeom>
          <a:ln w="31750" cap="rnd" cmpd="sng" algn="ctr">
            <a:solidFill>
              <a:schemeClr val="accent2">
                <a:lumMod val="75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0" name="CuadroTexto 15"/>
          <p:cNvSpPr txBox="1">
            <a:spLocks noChangeArrowheads="1"/>
          </p:cNvSpPr>
          <p:nvPr/>
        </p:nvSpPr>
        <p:spPr bwMode="auto">
          <a:xfrm>
            <a:off x="3270424" y="1905152"/>
            <a:ext cx="15404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defTabSz="913801">
              <a:lnSpc>
                <a:spcPct val="100000"/>
              </a:lnSpc>
              <a:spcBef>
                <a:spcPct val="0"/>
              </a:spcBef>
              <a:buFontTx/>
              <a:buNone/>
            </a:pPr>
            <a:r>
              <a:rPr lang="es-ES_tradnl" altLang="es-CO" sz="2400" b="1" dirty="0">
                <a:solidFill>
                  <a:srgbClr val="7F7F7F"/>
                </a:solidFill>
                <a:hlinkClick r:id="rId10" action="ppaction://hlinksldjump"/>
              </a:rPr>
              <a:t>Factores  Evaluados</a:t>
            </a:r>
            <a:endParaRPr lang="es-ES_tradnl" altLang="es-CO" sz="2400" b="1" dirty="0">
              <a:solidFill>
                <a:srgbClr val="7F7F7F"/>
              </a:solidFill>
            </a:endParaRPr>
          </a:p>
        </p:txBody>
      </p:sp>
      <p:sp>
        <p:nvSpPr>
          <p:cNvPr id="99" name="13 CuadroTexto"/>
          <p:cNvSpPr txBox="1"/>
          <p:nvPr/>
        </p:nvSpPr>
        <p:spPr>
          <a:xfrm>
            <a:off x="7117145" y="4976835"/>
            <a:ext cx="1940304" cy="338554"/>
          </a:xfrm>
          <a:prstGeom prst="rect">
            <a:avLst/>
          </a:prstGeom>
          <a:noFill/>
        </p:spPr>
        <p:txBody>
          <a:bodyPr wrap="square">
            <a:spAutoFit/>
          </a:bodyPr>
          <a:lstStyle/>
          <a:p>
            <a:pPr defTabSz="578671">
              <a:defRPr/>
            </a:pPr>
            <a:r>
              <a:rPr lang="es-CO" sz="1600" dirty="0">
                <a:solidFill>
                  <a:prstClr val="black">
                    <a:lumMod val="50000"/>
                    <a:lumOff val="50000"/>
                  </a:prstClr>
                </a:solidFill>
                <a:latin typeface="Futura Std Light" pitchFamily="34" charset="0"/>
              </a:rPr>
              <a:t>Intermedio</a:t>
            </a:r>
          </a:p>
        </p:txBody>
      </p:sp>
      <p:sp>
        <p:nvSpPr>
          <p:cNvPr id="100" name="14 CuadroTexto"/>
          <p:cNvSpPr txBox="1"/>
          <p:nvPr/>
        </p:nvSpPr>
        <p:spPr>
          <a:xfrm>
            <a:off x="7136995" y="5639382"/>
            <a:ext cx="900112" cy="338554"/>
          </a:xfrm>
          <a:prstGeom prst="rect">
            <a:avLst/>
          </a:prstGeom>
          <a:noFill/>
        </p:spPr>
        <p:txBody>
          <a:bodyPr>
            <a:spAutoFit/>
          </a:bodyPr>
          <a:lstStyle/>
          <a:p>
            <a:pPr defTabSz="578671">
              <a:defRPr/>
            </a:pPr>
            <a:r>
              <a:rPr lang="es-CO" sz="1600" dirty="0">
                <a:solidFill>
                  <a:prstClr val="black">
                    <a:lumMod val="50000"/>
                    <a:lumOff val="50000"/>
                  </a:prstClr>
                </a:solidFill>
                <a:latin typeface="Futura Std Light" pitchFamily="34" charset="0"/>
              </a:rPr>
              <a:t>Básico</a:t>
            </a:r>
          </a:p>
        </p:txBody>
      </p:sp>
      <p:sp>
        <p:nvSpPr>
          <p:cNvPr id="101" name="15 CuadroTexto"/>
          <p:cNvSpPr txBox="1"/>
          <p:nvPr/>
        </p:nvSpPr>
        <p:spPr>
          <a:xfrm>
            <a:off x="7140598" y="6156856"/>
            <a:ext cx="900113" cy="338554"/>
          </a:xfrm>
          <a:prstGeom prst="rect">
            <a:avLst/>
          </a:prstGeom>
          <a:noFill/>
        </p:spPr>
        <p:txBody>
          <a:bodyPr>
            <a:spAutoFit/>
          </a:bodyPr>
          <a:lstStyle/>
          <a:p>
            <a:pPr defTabSz="578671">
              <a:defRPr/>
            </a:pPr>
            <a:r>
              <a:rPr lang="es-CO" sz="1600" dirty="0">
                <a:solidFill>
                  <a:prstClr val="black">
                    <a:lumMod val="50000"/>
                    <a:lumOff val="50000"/>
                  </a:prstClr>
                </a:solidFill>
                <a:latin typeface="Futura Std Light" pitchFamily="34" charset="0"/>
              </a:rPr>
              <a:t>Inicial</a:t>
            </a:r>
          </a:p>
        </p:txBody>
      </p:sp>
      <p:sp>
        <p:nvSpPr>
          <p:cNvPr id="16" name="Cerrar llave 15"/>
          <p:cNvSpPr/>
          <p:nvPr/>
        </p:nvSpPr>
        <p:spPr>
          <a:xfrm>
            <a:off x="6087764" y="2736149"/>
            <a:ext cx="222421" cy="4010639"/>
          </a:xfrm>
          <a:prstGeom prst="righ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solidFill>
                <a:prstClr val="black"/>
              </a:solidFill>
            </a:endParaRPr>
          </a:p>
        </p:txBody>
      </p:sp>
      <p:sp>
        <p:nvSpPr>
          <p:cNvPr id="105" name="CuadroTexto 15"/>
          <p:cNvSpPr txBox="1">
            <a:spLocks noChangeArrowheads="1"/>
          </p:cNvSpPr>
          <p:nvPr/>
        </p:nvSpPr>
        <p:spPr bwMode="auto">
          <a:xfrm>
            <a:off x="6323336" y="2765044"/>
            <a:ext cx="26641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defTabSz="913801">
              <a:lnSpc>
                <a:spcPct val="100000"/>
              </a:lnSpc>
              <a:spcBef>
                <a:spcPct val="0"/>
              </a:spcBef>
              <a:buFontTx/>
              <a:buNone/>
            </a:pPr>
            <a:r>
              <a:rPr lang="es-ES_tradnl" altLang="es-CO" sz="1800" b="1" dirty="0">
                <a:solidFill>
                  <a:srgbClr val="7F7F7F"/>
                </a:solidFill>
              </a:rPr>
              <a:t>Niveles de Madurez</a:t>
            </a:r>
          </a:p>
          <a:p>
            <a:pPr defTabSz="913801">
              <a:lnSpc>
                <a:spcPct val="100000"/>
              </a:lnSpc>
              <a:spcBef>
                <a:spcPct val="0"/>
              </a:spcBef>
              <a:buFontTx/>
              <a:buNone/>
            </a:pPr>
            <a:r>
              <a:rPr lang="es-ES_tradnl" altLang="es-CO" sz="1800" b="1" dirty="0">
                <a:solidFill>
                  <a:srgbClr val="7F7F7F"/>
                </a:solidFill>
              </a:rPr>
              <a:t>Sistema de Control Interno (%)</a:t>
            </a:r>
          </a:p>
        </p:txBody>
      </p:sp>
      <p:pic>
        <p:nvPicPr>
          <p:cNvPr id="106" name="Picture 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618644" y="6104158"/>
            <a:ext cx="520928" cy="49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3"/>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600898" y="5517738"/>
            <a:ext cx="509836" cy="53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3"/>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6559708" y="4902541"/>
            <a:ext cx="561116" cy="57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5 Imagen"/>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84884" y="4276687"/>
            <a:ext cx="662928" cy="625854"/>
          </a:xfrm>
          <a:prstGeom prst="rect">
            <a:avLst/>
          </a:prstGeom>
        </p:spPr>
      </p:pic>
      <p:sp>
        <p:nvSpPr>
          <p:cNvPr id="98" name="12 CuadroTexto"/>
          <p:cNvSpPr txBox="1"/>
          <p:nvPr/>
        </p:nvSpPr>
        <p:spPr>
          <a:xfrm>
            <a:off x="7075029" y="4351292"/>
            <a:ext cx="1588952" cy="338554"/>
          </a:xfrm>
          <a:prstGeom prst="rect">
            <a:avLst/>
          </a:prstGeom>
          <a:noFill/>
        </p:spPr>
        <p:txBody>
          <a:bodyPr wrap="square">
            <a:spAutoFit/>
          </a:bodyPr>
          <a:lstStyle/>
          <a:p>
            <a:pPr defTabSz="578671">
              <a:defRPr/>
            </a:pPr>
            <a:r>
              <a:rPr lang="es-CO" sz="1600" dirty="0">
                <a:solidFill>
                  <a:prstClr val="black">
                    <a:lumMod val="50000"/>
                    <a:lumOff val="50000"/>
                  </a:prstClr>
                </a:solidFill>
                <a:latin typeface="Futura Std Light" pitchFamily="34" charset="0"/>
              </a:rPr>
              <a:t>Satisfactorio</a:t>
            </a:r>
          </a:p>
        </p:txBody>
      </p:sp>
      <p:pic>
        <p:nvPicPr>
          <p:cNvPr id="110" name="4 Imagen"/>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509598" y="3702369"/>
            <a:ext cx="632619" cy="574629"/>
          </a:xfrm>
          <a:prstGeom prst="rect">
            <a:avLst/>
          </a:prstGeom>
        </p:spPr>
      </p:pic>
      <p:sp>
        <p:nvSpPr>
          <p:cNvPr id="97" name="11 CuadroTexto"/>
          <p:cNvSpPr txBox="1"/>
          <p:nvPr/>
        </p:nvSpPr>
        <p:spPr>
          <a:xfrm>
            <a:off x="7075029" y="3797895"/>
            <a:ext cx="1339178" cy="338554"/>
          </a:xfrm>
          <a:prstGeom prst="rect">
            <a:avLst/>
          </a:prstGeom>
          <a:noFill/>
        </p:spPr>
        <p:txBody>
          <a:bodyPr wrap="square">
            <a:spAutoFit/>
          </a:bodyPr>
          <a:lstStyle/>
          <a:p>
            <a:pPr defTabSz="578671">
              <a:defRPr/>
            </a:pPr>
            <a:r>
              <a:rPr lang="es-CO" sz="1600" dirty="0">
                <a:solidFill>
                  <a:prstClr val="black">
                    <a:lumMod val="50000"/>
                    <a:lumOff val="50000"/>
                  </a:prstClr>
                </a:solidFill>
                <a:latin typeface="Futura Std Light" pitchFamily="34" charset="0"/>
              </a:rPr>
              <a:t>Avanzado</a:t>
            </a:r>
          </a:p>
        </p:txBody>
      </p:sp>
    </p:spTree>
    <p:extLst>
      <p:ext uri="{BB962C8B-B14F-4D97-AF65-F5344CB8AC3E}">
        <p14:creationId xmlns:p14="http://schemas.microsoft.com/office/powerpoint/2010/main" val="228711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4000" cy="296562"/>
          </a:xfrm>
          <a:prstGeom prst="rect">
            <a:avLst/>
          </a:prstGeom>
        </p:spPr>
      </p:pic>
      <p:graphicFrame>
        <p:nvGraphicFramePr>
          <p:cNvPr id="19" name="1 Diagrama"/>
          <p:cNvGraphicFramePr/>
          <p:nvPr>
            <p:extLst>
              <p:ext uri="{D42A27DB-BD31-4B8C-83A1-F6EECF244321}">
                <p14:modId xmlns:p14="http://schemas.microsoft.com/office/powerpoint/2010/main" val="430471312"/>
              </p:ext>
            </p:extLst>
          </p:nvPr>
        </p:nvGraphicFramePr>
        <p:xfrm>
          <a:off x="151366" y="957081"/>
          <a:ext cx="8885129" cy="5861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1"/>
          <p:cNvSpPr txBox="1">
            <a:spLocks/>
          </p:cNvSpPr>
          <p:nvPr/>
        </p:nvSpPr>
        <p:spPr>
          <a:xfrm>
            <a:off x="3997165" y="215656"/>
            <a:ext cx="5039330" cy="76344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rgbClr val="B06E0E"/>
                </a:solidFill>
                <a:latin typeface="Futura Std Medium"/>
                <a:cs typeface="Futura Std Medium"/>
              </a:rPr>
              <a:t>Factores evaluados</a:t>
            </a:r>
          </a:p>
          <a:p>
            <a:pPr algn="r"/>
            <a:r>
              <a:rPr lang="es-CO" sz="1800" b="1" dirty="0">
                <a:solidFill>
                  <a:srgbClr val="B06E0E"/>
                </a:solidFill>
                <a:latin typeface="Futura Std Medium"/>
                <a:cs typeface="Futura Std Medium"/>
              </a:rPr>
              <a:t>(Puntaje entre 1 y 5)</a:t>
            </a:r>
          </a:p>
        </p:txBody>
      </p:sp>
      <p:sp>
        <p:nvSpPr>
          <p:cNvPr id="21" name="Flecha a la derecha con bandas 20">
            <a:hlinkClick r:id="rId8" action="ppaction://hlinksldjump"/>
          </p:cNvPr>
          <p:cNvSpPr/>
          <p:nvPr/>
        </p:nvSpPr>
        <p:spPr>
          <a:xfrm rot="10800000">
            <a:off x="259666" y="413467"/>
            <a:ext cx="548856" cy="367823"/>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7306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sp>
        <p:nvSpPr>
          <p:cNvPr id="38" name="CuadroTexto 7"/>
          <p:cNvSpPr txBox="1"/>
          <p:nvPr/>
        </p:nvSpPr>
        <p:spPr>
          <a:xfrm>
            <a:off x="145144" y="336777"/>
            <a:ext cx="8844722" cy="1384995"/>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a:p>
            <a:pPr algn="ctr"/>
            <a:r>
              <a:rPr lang="es-CO" sz="2800" b="1" dirty="0">
                <a:solidFill>
                  <a:srgbClr val="FFC000">
                    <a:lumMod val="75000"/>
                  </a:srgbClr>
                </a:solidFill>
              </a:rPr>
              <a:t>Rama Ejecutiva Orden Nacional</a:t>
            </a:r>
          </a:p>
        </p:txBody>
      </p:sp>
      <p:sp>
        <p:nvSpPr>
          <p:cNvPr id="63" name="CuadroTexto 62"/>
          <p:cNvSpPr txBox="1"/>
          <p:nvPr/>
        </p:nvSpPr>
        <p:spPr>
          <a:xfrm>
            <a:off x="-853461" y="6415419"/>
            <a:ext cx="4822106"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
        <p:nvSpPr>
          <p:cNvPr id="64" name="Rectángulo 63"/>
          <p:cNvSpPr/>
          <p:nvPr/>
        </p:nvSpPr>
        <p:spPr>
          <a:xfrm>
            <a:off x="6452129" y="3445311"/>
            <a:ext cx="12192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66" name="Imagen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000" y="5916840"/>
            <a:ext cx="2424432" cy="190811"/>
          </a:xfrm>
          <a:prstGeom prst="rect">
            <a:avLst/>
          </a:prstGeom>
        </p:spPr>
      </p:pic>
      <p:cxnSp>
        <p:nvCxnSpPr>
          <p:cNvPr id="68" name="17 Conector recto"/>
          <p:cNvCxnSpPr/>
          <p:nvPr/>
        </p:nvCxnSpPr>
        <p:spPr>
          <a:xfrm>
            <a:off x="891889" y="272955"/>
            <a:ext cx="12355" cy="1357231"/>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69" name="CuadroTexto 7"/>
          <p:cNvSpPr txBox="1"/>
          <p:nvPr/>
        </p:nvSpPr>
        <p:spPr>
          <a:xfrm>
            <a:off x="145144" y="336777"/>
            <a:ext cx="8844722" cy="954107"/>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p:txBody>
      </p:sp>
      <p:cxnSp>
        <p:nvCxnSpPr>
          <p:cNvPr id="70" name="22 Conector angular"/>
          <p:cNvCxnSpPr/>
          <p:nvPr/>
        </p:nvCxnSpPr>
        <p:spPr>
          <a:xfrm rot="10800000">
            <a:off x="323089" y="1907183"/>
            <a:ext cx="8182282" cy="4045825"/>
          </a:xfrm>
          <a:prstGeom prst="bentConnector3">
            <a:avLst>
              <a:gd name="adj1" fmla="val 52838"/>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71" name="23 Rectángulo"/>
          <p:cNvSpPr/>
          <p:nvPr/>
        </p:nvSpPr>
        <p:spPr>
          <a:xfrm>
            <a:off x="8665028" y="5931615"/>
            <a:ext cx="507346" cy="369332"/>
          </a:xfrm>
          <a:prstGeom prst="rect">
            <a:avLst/>
          </a:prstGeom>
        </p:spPr>
        <p:txBody>
          <a:bodyPr wrap="square">
            <a:spAutoFit/>
          </a:bodyPr>
          <a:lstStyle/>
          <a:p>
            <a:r>
              <a:rPr lang="es-CO" b="1" dirty="0">
                <a:solidFill>
                  <a:prstClr val="white"/>
                </a:solidFill>
              </a:rPr>
              <a:t>19</a:t>
            </a:r>
            <a:endParaRPr lang="es-CO" dirty="0">
              <a:solidFill>
                <a:prstClr val="black"/>
              </a:solidFill>
            </a:endParaRPr>
          </a:p>
        </p:txBody>
      </p:sp>
      <p:pic>
        <p:nvPicPr>
          <p:cNvPr id="72" name="Imagen 7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7168" y="6199602"/>
            <a:ext cx="2857860" cy="529587"/>
          </a:xfrm>
          <a:prstGeom prst="rect">
            <a:avLst/>
          </a:prstGeom>
        </p:spPr>
      </p:pic>
      <p:pic>
        <p:nvPicPr>
          <p:cNvPr id="73" name="Imagen 7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5144" y="2253553"/>
            <a:ext cx="3737868" cy="3210975"/>
          </a:xfrm>
          <a:prstGeom prst="rect">
            <a:avLst/>
          </a:prstGeom>
        </p:spPr>
      </p:pic>
      <p:graphicFrame>
        <p:nvGraphicFramePr>
          <p:cNvPr id="74" name="Gráfico 73"/>
          <p:cNvGraphicFramePr>
            <a:graphicFrameLocks/>
          </p:cNvGraphicFramePr>
          <p:nvPr/>
        </p:nvGraphicFramePr>
        <p:xfrm>
          <a:off x="3772631" y="1241865"/>
          <a:ext cx="5602835" cy="4304088"/>
        </p:xfrm>
        <a:graphic>
          <a:graphicData uri="http://schemas.openxmlformats.org/drawingml/2006/chart">
            <c:chart xmlns:c="http://schemas.openxmlformats.org/drawingml/2006/chart" xmlns:r="http://schemas.openxmlformats.org/officeDocument/2006/relationships" r:id="rId6"/>
          </a:graphicData>
        </a:graphic>
      </p:graphicFrame>
      <p:grpSp>
        <p:nvGrpSpPr>
          <p:cNvPr id="75" name="Grupo 74"/>
          <p:cNvGrpSpPr/>
          <p:nvPr/>
        </p:nvGrpSpPr>
        <p:grpSpPr>
          <a:xfrm>
            <a:off x="5575616" y="5523478"/>
            <a:ext cx="2186548" cy="207886"/>
            <a:chOff x="5575616" y="5356452"/>
            <a:chExt cx="2186548" cy="207886"/>
          </a:xfrm>
        </p:grpSpPr>
        <p:pic>
          <p:nvPicPr>
            <p:cNvPr id="76" name="Imagen 7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84325" y="5365825"/>
              <a:ext cx="2177839" cy="197406"/>
            </a:xfrm>
            <a:prstGeom prst="rect">
              <a:avLst/>
            </a:prstGeom>
          </p:spPr>
        </p:pic>
        <p:sp>
          <p:nvSpPr>
            <p:cNvPr id="77" name="Rectángulo 76"/>
            <p:cNvSpPr/>
            <p:nvPr/>
          </p:nvSpPr>
          <p:spPr>
            <a:xfrm>
              <a:off x="6966578" y="5356452"/>
              <a:ext cx="188678" cy="197406"/>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78" name="Imagen 7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75616" y="5357116"/>
              <a:ext cx="224292" cy="207222"/>
            </a:xfrm>
            <a:prstGeom prst="rect">
              <a:avLst/>
            </a:prstGeom>
          </p:spPr>
        </p:pic>
      </p:grpSp>
    </p:spTree>
    <p:extLst>
      <p:ext uri="{BB962C8B-B14F-4D97-AF65-F5344CB8AC3E}">
        <p14:creationId xmlns:p14="http://schemas.microsoft.com/office/powerpoint/2010/main" val="1002347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sp>
        <p:nvSpPr>
          <p:cNvPr id="9" name="CuadroTexto 15"/>
          <p:cNvSpPr txBox="1">
            <a:spLocks noChangeArrowheads="1"/>
          </p:cNvSpPr>
          <p:nvPr/>
        </p:nvSpPr>
        <p:spPr bwMode="auto">
          <a:xfrm>
            <a:off x="1222167" y="997299"/>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3</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1730" y="6030096"/>
            <a:ext cx="3542270" cy="827903"/>
          </a:xfrm>
          <a:prstGeom prst="rect">
            <a:avLst/>
          </a:prstGeom>
        </p:spPr>
      </p:pic>
      <p:sp>
        <p:nvSpPr>
          <p:cNvPr id="32" name="CuadroTexto 31"/>
          <p:cNvSpPr txBox="1"/>
          <p:nvPr/>
        </p:nvSpPr>
        <p:spPr>
          <a:xfrm>
            <a:off x="-853461" y="6415419"/>
            <a:ext cx="4822106"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
        <p:nvSpPr>
          <p:cNvPr id="33" name="Rectángulo 32"/>
          <p:cNvSpPr/>
          <p:nvPr/>
        </p:nvSpPr>
        <p:spPr>
          <a:xfrm>
            <a:off x="6452129" y="3445311"/>
            <a:ext cx="12192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5" name="Imagen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000" y="5916840"/>
            <a:ext cx="2424432" cy="190811"/>
          </a:xfrm>
          <a:prstGeom prst="rect">
            <a:avLst/>
          </a:prstGeom>
        </p:spPr>
      </p:pic>
      <p:cxnSp>
        <p:nvCxnSpPr>
          <p:cNvPr id="37" name="17 Conector recto"/>
          <p:cNvCxnSpPr/>
          <p:nvPr/>
        </p:nvCxnSpPr>
        <p:spPr>
          <a:xfrm>
            <a:off x="891890" y="272955"/>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38" name="CuadroTexto 7"/>
          <p:cNvSpPr txBox="1"/>
          <p:nvPr/>
        </p:nvSpPr>
        <p:spPr>
          <a:xfrm>
            <a:off x="145144" y="336777"/>
            <a:ext cx="8844722" cy="1384995"/>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a:p>
            <a:pPr algn="ctr"/>
            <a:r>
              <a:rPr lang="es-CO" sz="2800" b="1" dirty="0">
                <a:solidFill>
                  <a:srgbClr val="FFC000">
                    <a:lumMod val="75000"/>
                  </a:srgbClr>
                </a:solidFill>
              </a:rPr>
              <a:t>Rama Legislativa</a:t>
            </a:r>
          </a:p>
        </p:txBody>
      </p:sp>
      <p:cxnSp>
        <p:nvCxnSpPr>
          <p:cNvPr id="39" name="22 Conector angular"/>
          <p:cNvCxnSpPr/>
          <p:nvPr/>
        </p:nvCxnSpPr>
        <p:spPr>
          <a:xfrm rot="10800000">
            <a:off x="323089" y="1907183"/>
            <a:ext cx="8182282" cy="4045825"/>
          </a:xfrm>
          <a:prstGeom prst="bentConnector3">
            <a:avLst>
              <a:gd name="adj1" fmla="val 52838"/>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9" name="16 Gráfico"/>
          <p:cNvGraphicFramePr>
            <a:graphicFrameLocks/>
          </p:cNvGraphicFramePr>
          <p:nvPr/>
        </p:nvGraphicFramePr>
        <p:xfrm>
          <a:off x="3979965" y="1407870"/>
          <a:ext cx="5153708" cy="4016030"/>
        </p:xfrm>
        <a:graphic>
          <a:graphicData uri="http://schemas.openxmlformats.org/drawingml/2006/chart">
            <c:chart xmlns:c="http://schemas.openxmlformats.org/drawingml/2006/chart" xmlns:r="http://schemas.openxmlformats.org/officeDocument/2006/relationships" r:id="rId5"/>
          </a:graphicData>
        </a:graphic>
      </p:graphicFrame>
      <p:pic>
        <p:nvPicPr>
          <p:cNvPr id="3" name="Imagen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714" y="2074641"/>
            <a:ext cx="4077730" cy="3596909"/>
          </a:xfrm>
          <a:prstGeom prst="rect">
            <a:avLst/>
          </a:prstGeom>
        </p:spPr>
      </p:pic>
      <p:sp>
        <p:nvSpPr>
          <p:cNvPr id="21" name="CuadroTexto 20"/>
          <p:cNvSpPr txBox="1">
            <a:spLocks noChangeArrowheads="1"/>
          </p:cNvSpPr>
          <p:nvPr/>
        </p:nvSpPr>
        <p:spPr bwMode="auto">
          <a:xfrm>
            <a:off x="1084288" y="3104044"/>
            <a:ext cx="767761" cy="63094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500" b="1" dirty="0">
                <a:solidFill>
                  <a:srgbClr val="00B0F0"/>
                </a:solidFill>
                <a:latin typeface="Century Gothic" panose="020B0502020202020204" pitchFamily="34" charset="0"/>
              </a:rPr>
              <a:t>79</a:t>
            </a:r>
          </a:p>
        </p:txBody>
      </p:sp>
      <p:sp>
        <p:nvSpPr>
          <p:cNvPr id="24" name="CuadroTexto 23"/>
          <p:cNvSpPr txBox="1">
            <a:spLocks noChangeArrowheads="1"/>
          </p:cNvSpPr>
          <p:nvPr/>
        </p:nvSpPr>
        <p:spPr bwMode="auto">
          <a:xfrm>
            <a:off x="247136" y="3052753"/>
            <a:ext cx="774356"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3.7</a:t>
            </a:r>
          </a:p>
        </p:txBody>
      </p:sp>
      <p:sp>
        <p:nvSpPr>
          <p:cNvPr id="23" name="CuadroTexto 22"/>
          <p:cNvSpPr txBox="1">
            <a:spLocks noChangeArrowheads="1"/>
          </p:cNvSpPr>
          <p:nvPr/>
        </p:nvSpPr>
        <p:spPr bwMode="auto">
          <a:xfrm>
            <a:off x="1517213" y="2233611"/>
            <a:ext cx="830365" cy="338554"/>
          </a:xfrm>
          <a:prstGeom prst="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600" b="1" dirty="0">
                <a:solidFill>
                  <a:srgbClr val="00B0F0"/>
                </a:solidFill>
                <a:latin typeface="Century Gothic" panose="020B0502020202020204" pitchFamily="34" charset="0"/>
              </a:rPr>
              <a:t>4.0</a:t>
            </a:r>
          </a:p>
        </p:txBody>
      </p:sp>
      <p:sp>
        <p:nvSpPr>
          <p:cNvPr id="26" name="CuadroTexto 25"/>
          <p:cNvSpPr txBox="1">
            <a:spLocks noChangeArrowheads="1"/>
          </p:cNvSpPr>
          <p:nvPr/>
        </p:nvSpPr>
        <p:spPr bwMode="auto">
          <a:xfrm>
            <a:off x="2807964" y="3064373"/>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4.5</a:t>
            </a:r>
          </a:p>
        </p:txBody>
      </p:sp>
      <p:sp>
        <p:nvSpPr>
          <p:cNvPr id="27" name="CuadroTexto 26"/>
          <p:cNvSpPr txBox="1">
            <a:spLocks noChangeArrowheads="1"/>
          </p:cNvSpPr>
          <p:nvPr/>
        </p:nvSpPr>
        <p:spPr bwMode="auto">
          <a:xfrm>
            <a:off x="712256" y="4565182"/>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4.3</a:t>
            </a:r>
          </a:p>
        </p:txBody>
      </p:sp>
      <p:sp>
        <p:nvSpPr>
          <p:cNvPr id="40" name="CuadroTexto 39"/>
          <p:cNvSpPr txBox="1">
            <a:spLocks noChangeArrowheads="1"/>
          </p:cNvSpPr>
          <p:nvPr/>
        </p:nvSpPr>
        <p:spPr bwMode="auto">
          <a:xfrm>
            <a:off x="2514560" y="4589896"/>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4.4</a:t>
            </a:r>
          </a:p>
        </p:txBody>
      </p:sp>
      <p:grpSp>
        <p:nvGrpSpPr>
          <p:cNvPr id="4" name="Grupo 3"/>
          <p:cNvGrpSpPr/>
          <p:nvPr/>
        </p:nvGrpSpPr>
        <p:grpSpPr>
          <a:xfrm>
            <a:off x="5575616" y="5356452"/>
            <a:ext cx="2186548" cy="207886"/>
            <a:chOff x="5575616" y="5356452"/>
            <a:chExt cx="2186548" cy="207886"/>
          </a:xfrm>
        </p:grpSpPr>
        <p:pic>
          <p:nvPicPr>
            <p:cNvPr id="31" name="Imagen 3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84325" y="5365825"/>
              <a:ext cx="2177839" cy="197406"/>
            </a:xfrm>
            <a:prstGeom prst="rect">
              <a:avLst/>
            </a:prstGeom>
          </p:spPr>
        </p:pic>
        <p:sp>
          <p:nvSpPr>
            <p:cNvPr id="36" name="Rectángulo 35"/>
            <p:cNvSpPr/>
            <p:nvPr/>
          </p:nvSpPr>
          <p:spPr>
            <a:xfrm>
              <a:off x="6966578" y="5356452"/>
              <a:ext cx="188678" cy="197406"/>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41" name="Imagen 4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75616" y="5357116"/>
              <a:ext cx="224292" cy="207222"/>
            </a:xfrm>
            <a:prstGeom prst="rect">
              <a:avLst/>
            </a:prstGeom>
          </p:spPr>
        </p:pic>
      </p:grpSp>
    </p:spTree>
    <p:extLst>
      <p:ext uri="{BB962C8B-B14F-4D97-AF65-F5344CB8AC3E}">
        <p14:creationId xmlns:p14="http://schemas.microsoft.com/office/powerpoint/2010/main" val="3161061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sp>
        <p:nvSpPr>
          <p:cNvPr id="9" name="CuadroTexto 15"/>
          <p:cNvSpPr txBox="1">
            <a:spLocks noChangeArrowheads="1"/>
          </p:cNvSpPr>
          <p:nvPr/>
        </p:nvSpPr>
        <p:spPr bwMode="auto">
          <a:xfrm>
            <a:off x="1222167" y="997299"/>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3</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1730" y="6030096"/>
            <a:ext cx="3542270" cy="827903"/>
          </a:xfrm>
          <a:prstGeom prst="rect">
            <a:avLst/>
          </a:prstGeom>
        </p:spPr>
      </p:pic>
      <p:sp>
        <p:nvSpPr>
          <p:cNvPr id="32" name="CuadroTexto 31"/>
          <p:cNvSpPr txBox="1"/>
          <p:nvPr/>
        </p:nvSpPr>
        <p:spPr>
          <a:xfrm>
            <a:off x="-853461" y="6415419"/>
            <a:ext cx="4822106"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
        <p:nvSpPr>
          <p:cNvPr id="33" name="Rectángulo 32"/>
          <p:cNvSpPr/>
          <p:nvPr/>
        </p:nvSpPr>
        <p:spPr>
          <a:xfrm>
            <a:off x="6452129" y="3445311"/>
            <a:ext cx="12192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5" name="Imagen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000" y="5916840"/>
            <a:ext cx="2424432" cy="190811"/>
          </a:xfrm>
          <a:prstGeom prst="rect">
            <a:avLst/>
          </a:prstGeom>
        </p:spPr>
      </p:pic>
      <p:cxnSp>
        <p:nvCxnSpPr>
          <p:cNvPr id="37" name="17 Conector recto"/>
          <p:cNvCxnSpPr/>
          <p:nvPr/>
        </p:nvCxnSpPr>
        <p:spPr>
          <a:xfrm>
            <a:off x="891890" y="272955"/>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38" name="CuadroTexto 7"/>
          <p:cNvSpPr txBox="1"/>
          <p:nvPr/>
        </p:nvSpPr>
        <p:spPr>
          <a:xfrm>
            <a:off x="145144" y="336777"/>
            <a:ext cx="8844722" cy="1384995"/>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a:p>
            <a:pPr algn="ctr"/>
            <a:r>
              <a:rPr lang="es-CO" sz="2800" b="1" dirty="0">
                <a:solidFill>
                  <a:srgbClr val="FFC000">
                    <a:lumMod val="75000"/>
                  </a:srgbClr>
                </a:solidFill>
              </a:rPr>
              <a:t>Rama Judicial</a:t>
            </a:r>
          </a:p>
        </p:txBody>
      </p:sp>
      <p:cxnSp>
        <p:nvCxnSpPr>
          <p:cNvPr id="39" name="22 Conector angular"/>
          <p:cNvCxnSpPr/>
          <p:nvPr/>
        </p:nvCxnSpPr>
        <p:spPr>
          <a:xfrm rot="10800000">
            <a:off x="323089" y="1907183"/>
            <a:ext cx="8182282" cy="4045825"/>
          </a:xfrm>
          <a:prstGeom prst="bentConnector3">
            <a:avLst>
              <a:gd name="adj1" fmla="val 52838"/>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14" y="2074641"/>
            <a:ext cx="4077730" cy="3596909"/>
          </a:xfrm>
          <a:prstGeom prst="rect">
            <a:avLst/>
          </a:prstGeom>
        </p:spPr>
      </p:pic>
      <p:sp>
        <p:nvSpPr>
          <p:cNvPr id="21" name="CuadroTexto 20"/>
          <p:cNvSpPr txBox="1">
            <a:spLocks noChangeArrowheads="1"/>
          </p:cNvSpPr>
          <p:nvPr/>
        </p:nvSpPr>
        <p:spPr bwMode="auto">
          <a:xfrm>
            <a:off x="1044693" y="3133827"/>
            <a:ext cx="767761" cy="63094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500" b="1" dirty="0">
                <a:solidFill>
                  <a:srgbClr val="00B0F0"/>
                </a:solidFill>
                <a:latin typeface="Century Gothic" panose="020B0502020202020204" pitchFamily="34" charset="0"/>
              </a:rPr>
              <a:t>92</a:t>
            </a:r>
          </a:p>
        </p:txBody>
      </p:sp>
      <p:sp>
        <p:nvSpPr>
          <p:cNvPr id="24" name="CuadroTexto 23"/>
          <p:cNvSpPr txBox="1">
            <a:spLocks noChangeArrowheads="1"/>
          </p:cNvSpPr>
          <p:nvPr/>
        </p:nvSpPr>
        <p:spPr bwMode="auto">
          <a:xfrm>
            <a:off x="247136" y="3052753"/>
            <a:ext cx="774356"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4.8</a:t>
            </a:r>
          </a:p>
        </p:txBody>
      </p:sp>
      <p:sp>
        <p:nvSpPr>
          <p:cNvPr id="23" name="CuadroTexto 22"/>
          <p:cNvSpPr txBox="1">
            <a:spLocks noChangeArrowheads="1"/>
          </p:cNvSpPr>
          <p:nvPr/>
        </p:nvSpPr>
        <p:spPr bwMode="auto">
          <a:xfrm>
            <a:off x="1517213" y="2233611"/>
            <a:ext cx="830365" cy="338554"/>
          </a:xfrm>
          <a:prstGeom prst="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600" b="1" dirty="0">
                <a:solidFill>
                  <a:srgbClr val="00B0F0"/>
                </a:solidFill>
                <a:latin typeface="Century Gothic" panose="020B0502020202020204" pitchFamily="34" charset="0"/>
              </a:rPr>
              <a:t>4.6</a:t>
            </a:r>
          </a:p>
        </p:txBody>
      </p:sp>
      <p:sp>
        <p:nvSpPr>
          <p:cNvPr id="26" name="CuadroTexto 25"/>
          <p:cNvSpPr txBox="1">
            <a:spLocks noChangeArrowheads="1"/>
          </p:cNvSpPr>
          <p:nvPr/>
        </p:nvSpPr>
        <p:spPr bwMode="auto">
          <a:xfrm>
            <a:off x="2807964" y="3064373"/>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4.5</a:t>
            </a:r>
          </a:p>
        </p:txBody>
      </p:sp>
      <p:sp>
        <p:nvSpPr>
          <p:cNvPr id="27" name="CuadroTexto 26"/>
          <p:cNvSpPr txBox="1">
            <a:spLocks noChangeArrowheads="1"/>
          </p:cNvSpPr>
          <p:nvPr/>
        </p:nvSpPr>
        <p:spPr bwMode="auto">
          <a:xfrm>
            <a:off x="712256" y="4565182"/>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4.8</a:t>
            </a:r>
          </a:p>
        </p:txBody>
      </p:sp>
      <p:sp>
        <p:nvSpPr>
          <p:cNvPr id="40" name="CuadroTexto 39"/>
          <p:cNvSpPr txBox="1">
            <a:spLocks noChangeArrowheads="1"/>
          </p:cNvSpPr>
          <p:nvPr/>
        </p:nvSpPr>
        <p:spPr bwMode="auto">
          <a:xfrm>
            <a:off x="2514560" y="4589896"/>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4.6</a:t>
            </a:r>
          </a:p>
        </p:txBody>
      </p:sp>
      <p:graphicFrame>
        <p:nvGraphicFramePr>
          <p:cNvPr id="22" name="13 Gráfico"/>
          <p:cNvGraphicFramePr>
            <a:graphicFrameLocks/>
          </p:cNvGraphicFramePr>
          <p:nvPr/>
        </p:nvGraphicFramePr>
        <p:xfrm>
          <a:off x="3590412" y="1150303"/>
          <a:ext cx="5591045" cy="4167275"/>
        </p:xfrm>
        <a:graphic>
          <a:graphicData uri="http://schemas.openxmlformats.org/drawingml/2006/chart">
            <c:chart xmlns:c="http://schemas.openxmlformats.org/drawingml/2006/chart" xmlns:r="http://schemas.openxmlformats.org/officeDocument/2006/relationships" r:id="rId6"/>
          </a:graphicData>
        </a:graphic>
      </p:graphicFrame>
      <p:sp>
        <p:nvSpPr>
          <p:cNvPr id="2" name="CuadroTexto 1"/>
          <p:cNvSpPr txBox="1"/>
          <p:nvPr/>
        </p:nvSpPr>
        <p:spPr>
          <a:xfrm>
            <a:off x="1324739" y="4195693"/>
            <a:ext cx="1217125" cy="338554"/>
          </a:xfrm>
          <a:prstGeom prst="rect">
            <a:avLst/>
          </a:prstGeom>
          <a:solidFill>
            <a:schemeClr val="bg1"/>
          </a:solidFill>
        </p:spPr>
        <p:txBody>
          <a:bodyPr wrap="square" rtlCol="0">
            <a:spAutoFit/>
          </a:bodyPr>
          <a:lstStyle/>
          <a:p>
            <a:r>
              <a:rPr lang="es-CO" sz="1600" b="1" dirty="0">
                <a:solidFill>
                  <a:srgbClr val="006666"/>
                </a:solidFill>
                <a:latin typeface="Century Gothic" panose="020B0502020202020204" pitchFamily="34" charset="0"/>
              </a:rPr>
              <a:t>Avanzado</a:t>
            </a:r>
          </a:p>
        </p:txBody>
      </p:sp>
      <p:grpSp>
        <p:nvGrpSpPr>
          <p:cNvPr id="25" name="Grupo 24"/>
          <p:cNvGrpSpPr/>
          <p:nvPr/>
        </p:nvGrpSpPr>
        <p:grpSpPr>
          <a:xfrm>
            <a:off x="5575616" y="5356452"/>
            <a:ext cx="2186548" cy="207886"/>
            <a:chOff x="5575616" y="5356452"/>
            <a:chExt cx="2186548" cy="207886"/>
          </a:xfrm>
        </p:grpSpPr>
        <p:pic>
          <p:nvPicPr>
            <p:cNvPr id="28" name="Imagen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84325" y="5365825"/>
              <a:ext cx="2177839" cy="197406"/>
            </a:xfrm>
            <a:prstGeom prst="rect">
              <a:avLst/>
            </a:prstGeom>
          </p:spPr>
        </p:pic>
        <p:sp>
          <p:nvSpPr>
            <p:cNvPr id="29" name="Rectángulo 28"/>
            <p:cNvSpPr/>
            <p:nvPr/>
          </p:nvSpPr>
          <p:spPr>
            <a:xfrm>
              <a:off x="6966578" y="5356452"/>
              <a:ext cx="188678" cy="197406"/>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0" name="Imagen 2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75616" y="5357116"/>
              <a:ext cx="224292" cy="207222"/>
            </a:xfrm>
            <a:prstGeom prst="rect">
              <a:avLst/>
            </a:prstGeom>
          </p:spPr>
        </p:pic>
      </p:grpSp>
    </p:spTree>
    <p:extLst>
      <p:ext uri="{BB962C8B-B14F-4D97-AF65-F5344CB8AC3E}">
        <p14:creationId xmlns:p14="http://schemas.microsoft.com/office/powerpoint/2010/main" val="870182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sp>
        <p:nvSpPr>
          <p:cNvPr id="9" name="CuadroTexto 15"/>
          <p:cNvSpPr txBox="1">
            <a:spLocks noChangeArrowheads="1"/>
          </p:cNvSpPr>
          <p:nvPr/>
        </p:nvSpPr>
        <p:spPr bwMode="auto">
          <a:xfrm>
            <a:off x="1222167" y="997299"/>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3</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1730" y="6030096"/>
            <a:ext cx="3542270" cy="827903"/>
          </a:xfrm>
          <a:prstGeom prst="rect">
            <a:avLst/>
          </a:prstGeom>
        </p:spPr>
      </p:pic>
      <p:sp>
        <p:nvSpPr>
          <p:cNvPr id="32" name="CuadroTexto 31"/>
          <p:cNvSpPr txBox="1"/>
          <p:nvPr/>
        </p:nvSpPr>
        <p:spPr>
          <a:xfrm>
            <a:off x="-853461" y="6415419"/>
            <a:ext cx="4822106"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
        <p:nvSpPr>
          <p:cNvPr id="33" name="Rectángulo 32"/>
          <p:cNvSpPr/>
          <p:nvPr/>
        </p:nvSpPr>
        <p:spPr>
          <a:xfrm>
            <a:off x="6452129" y="3445311"/>
            <a:ext cx="12192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5" name="Imagen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000" y="5916840"/>
            <a:ext cx="2424432" cy="190811"/>
          </a:xfrm>
          <a:prstGeom prst="rect">
            <a:avLst/>
          </a:prstGeom>
        </p:spPr>
      </p:pic>
      <p:cxnSp>
        <p:nvCxnSpPr>
          <p:cNvPr id="37" name="17 Conector recto"/>
          <p:cNvCxnSpPr/>
          <p:nvPr/>
        </p:nvCxnSpPr>
        <p:spPr>
          <a:xfrm>
            <a:off x="891890" y="272955"/>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38" name="CuadroTexto 7"/>
          <p:cNvSpPr txBox="1"/>
          <p:nvPr/>
        </p:nvSpPr>
        <p:spPr>
          <a:xfrm>
            <a:off x="145144" y="336777"/>
            <a:ext cx="8844722" cy="1384995"/>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a:p>
            <a:pPr algn="ctr"/>
            <a:r>
              <a:rPr lang="es-CO" sz="2800" b="1" dirty="0">
                <a:solidFill>
                  <a:srgbClr val="FFC000">
                    <a:lumMod val="75000"/>
                  </a:srgbClr>
                </a:solidFill>
              </a:rPr>
              <a:t>Organismos de Control</a:t>
            </a:r>
          </a:p>
        </p:txBody>
      </p:sp>
      <p:cxnSp>
        <p:nvCxnSpPr>
          <p:cNvPr id="39" name="22 Conector angular"/>
          <p:cNvCxnSpPr/>
          <p:nvPr/>
        </p:nvCxnSpPr>
        <p:spPr>
          <a:xfrm rot="10800000">
            <a:off x="323089" y="1907183"/>
            <a:ext cx="8182282" cy="4045825"/>
          </a:xfrm>
          <a:prstGeom prst="bentConnector3">
            <a:avLst>
              <a:gd name="adj1" fmla="val 52838"/>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14" y="2074641"/>
            <a:ext cx="4077730" cy="3596909"/>
          </a:xfrm>
          <a:prstGeom prst="rect">
            <a:avLst/>
          </a:prstGeom>
        </p:spPr>
      </p:pic>
      <p:sp>
        <p:nvSpPr>
          <p:cNvPr id="21" name="CuadroTexto 20"/>
          <p:cNvSpPr txBox="1">
            <a:spLocks noChangeArrowheads="1"/>
          </p:cNvSpPr>
          <p:nvPr/>
        </p:nvSpPr>
        <p:spPr bwMode="auto">
          <a:xfrm>
            <a:off x="1070442" y="3164211"/>
            <a:ext cx="767761" cy="63094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500" b="1" dirty="0">
                <a:solidFill>
                  <a:srgbClr val="00B0F0"/>
                </a:solidFill>
                <a:latin typeface="Century Gothic" panose="020B0502020202020204" pitchFamily="34" charset="0"/>
              </a:rPr>
              <a:t>81</a:t>
            </a:r>
          </a:p>
        </p:txBody>
      </p:sp>
      <p:sp>
        <p:nvSpPr>
          <p:cNvPr id="24" name="CuadroTexto 23"/>
          <p:cNvSpPr txBox="1">
            <a:spLocks noChangeArrowheads="1"/>
          </p:cNvSpPr>
          <p:nvPr/>
        </p:nvSpPr>
        <p:spPr bwMode="auto">
          <a:xfrm>
            <a:off x="247136" y="3052753"/>
            <a:ext cx="774356"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3.4</a:t>
            </a:r>
          </a:p>
        </p:txBody>
      </p:sp>
      <p:sp>
        <p:nvSpPr>
          <p:cNvPr id="23" name="CuadroTexto 22"/>
          <p:cNvSpPr txBox="1">
            <a:spLocks noChangeArrowheads="1"/>
          </p:cNvSpPr>
          <p:nvPr/>
        </p:nvSpPr>
        <p:spPr bwMode="auto">
          <a:xfrm>
            <a:off x="1517213" y="2233611"/>
            <a:ext cx="830365" cy="338554"/>
          </a:xfrm>
          <a:prstGeom prst="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600" b="1" dirty="0">
                <a:solidFill>
                  <a:srgbClr val="00B0F0"/>
                </a:solidFill>
                <a:latin typeface="Century Gothic" panose="020B0502020202020204" pitchFamily="34" charset="0"/>
              </a:rPr>
              <a:t>4.3</a:t>
            </a:r>
          </a:p>
        </p:txBody>
      </p:sp>
      <p:sp>
        <p:nvSpPr>
          <p:cNvPr id="26" name="CuadroTexto 25"/>
          <p:cNvSpPr txBox="1">
            <a:spLocks noChangeArrowheads="1"/>
          </p:cNvSpPr>
          <p:nvPr/>
        </p:nvSpPr>
        <p:spPr bwMode="auto">
          <a:xfrm>
            <a:off x="2807964" y="3064373"/>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4.3</a:t>
            </a:r>
          </a:p>
        </p:txBody>
      </p:sp>
      <p:sp>
        <p:nvSpPr>
          <p:cNvPr id="27" name="CuadroTexto 26"/>
          <p:cNvSpPr txBox="1">
            <a:spLocks noChangeArrowheads="1"/>
          </p:cNvSpPr>
          <p:nvPr/>
        </p:nvSpPr>
        <p:spPr bwMode="auto">
          <a:xfrm>
            <a:off x="712256" y="4565182"/>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4.5</a:t>
            </a:r>
          </a:p>
        </p:txBody>
      </p:sp>
      <p:sp>
        <p:nvSpPr>
          <p:cNvPr id="40" name="CuadroTexto 39"/>
          <p:cNvSpPr txBox="1">
            <a:spLocks noChangeArrowheads="1"/>
          </p:cNvSpPr>
          <p:nvPr/>
        </p:nvSpPr>
        <p:spPr bwMode="auto">
          <a:xfrm>
            <a:off x="2514560" y="4589896"/>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4.5</a:t>
            </a:r>
          </a:p>
        </p:txBody>
      </p:sp>
      <p:graphicFrame>
        <p:nvGraphicFramePr>
          <p:cNvPr id="22" name="14 Gráfico"/>
          <p:cNvGraphicFramePr>
            <a:graphicFrameLocks/>
          </p:cNvGraphicFramePr>
          <p:nvPr/>
        </p:nvGraphicFramePr>
        <p:xfrm>
          <a:off x="3418697" y="1412797"/>
          <a:ext cx="5602567" cy="4213389"/>
        </p:xfrm>
        <a:graphic>
          <a:graphicData uri="http://schemas.openxmlformats.org/drawingml/2006/chart">
            <c:chart xmlns:c="http://schemas.openxmlformats.org/drawingml/2006/chart" xmlns:r="http://schemas.openxmlformats.org/officeDocument/2006/relationships" r:id="rId6"/>
          </a:graphicData>
        </a:graphic>
      </p:graphicFrame>
      <p:grpSp>
        <p:nvGrpSpPr>
          <p:cNvPr id="25" name="Grupo 24"/>
          <p:cNvGrpSpPr/>
          <p:nvPr/>
        </p:nvGrpSpPr>
        <p:grpSpPr>
          <a:xfrm>
            <a:off x="5488529" y="5548042"/>
            <a:ext cx="2186548" cy="207886"/>
            <a:chOff x="5575616" y="5356452"/>
            <a:chExt cx="2186548" cy="207886"/>
          </a:xfrm>
        </p:grpSpPr>
        <p:pic>
          <p:nvPicPr>
            <p:cNvPr id="28" name="Imagen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84325" y="5365825"/>
              <a:ext cx="2177839" cy="197406"/>
            </a:xfrm>
            <a:prstGeom prst="rect">
              <a:avLst/>
            </a:prstGeom>
          </p:spPr>
        </p:pic>
        <p:sp>
          <p:nvSpPr>
            <p:cNvPr id="29" name="Rectángulo 28"/>
            <p:cNvSpPr/>
            <p:nvPr/>
          </p:nvSpPr>
          <p:spPr>
            <a:xfrm>
              <a:off x="6966578" y="5356452"/>
              <a:ext cx="188678" cy="197406"/>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0" name="Imagen 2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75616" y="5357116"/>
              <a:ext cx="224292" cy="207222"/>
            </a:xfrm>
            <a:prstGeom prst="rect">
              <a:avLst/>
            </a:prstGeom>
          </p:spPr>
        </p:pic>
      </p:grpSp>
    </p:spTree>
    <p:extLst>
      <p:ext uri="{BB962C8B-B14F-4D97-AF65-F5344CB8AC3E}">
        <p14:creationId xmlns:p14="http://schemas.microsoft.com/office/powerpoint/2010/main" val="41644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sp>
        <p:nvSpPr>
          <p:cNvPr id="9" name="CuadroTexto 15"/>
          <p:cNvSpPr txBox="1">
            <a:spLocks noChangeArrowheads="1"/>
          </p:cNvSpPr>
          <p:nvPr/>
        </p:nvSpPr>
        <p:spPr bwMode="auto">
          <a:xfrm>
            <a:off x="1222167" y="997299"/>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3</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1730" y="6030096"/>
            <a:ext cx="3542270" cy="827903"/>
          </a:xfrm>
          <a:prstGeom prst="rect">
            <a:avLst/>
          </a:prstGeom>
        </p:spPr>
      </p:pic>
      <p:sp>
        <p:nvSpPr>
          <p:cNvPr id="32" name="CuadroTexto 31"/>
          <p:cNvSpPr txBox="1"/>
          <p:nvPr/>
        </p:nvSpPr>
        <p:spPr>
          <a:xfrm>
            <a:off x="-853461" y="6415419"/>
            <a:ext cx="4822106"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
        <p:nvSpPr>
          <p:cNvPr id="33" name="Rectángulo 32"/>
          <p:cNvSpPr/>
          <p:nvPr/>
        </p:nvSpPr>
        <p:spPr>
          <a:xfrm>
            <a:off x="6452129" y="3445311"/>
            <a:ext cx="12192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5" name="Imagen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000" y="5916840"/>
            <a:ext cx="2424432" cy="190811"/>
          </a:xfrm>
          <a:prstGeom prst="rect">
            <a:avLst/>
          </a:prstGeom>
        </p:spPr>
      </p:pic>
      <p:cxnSp>
        <p:nvCxnSpPr>
          <p:cNvPr id="37" name="17 Conector recto"/>
          <p:cNvCxnSpPr/>
          <p:nvPr/>
        </p:nvCxnSpPr>
        <p:spPr>
          <a:xfrm>
            <a:off x="891890" y="272955"/>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38" name="CuadroTexto 7"/>
          <p:cNvSpPr txBox="1"/>
          <p:nvPr/>
        </p:nvSpPr>
        <p:spPr>
          <a:xfrm>
            <a:off x="145144" y="336777"/>
            <a:ext cx="8844722" cy="1384995"/>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a:p>
            <a:pPr algn="ctr"/>
            <a:r>
              <a:rPr lang="es-CO" sz="2800" b="1" dirty="0">
                <a:solidFill>
                  <a:srgbClr val="FFC000">
                    <a:lumMod val="75000"/>
                  </a:srgbClr>
                </a:solidFill>
              </a:rPr>
              <a:t>Organismos Autónomos</a:t>
            </a:r>
          </a:p>
        </p:txBody>
      </p:sp>
      <p:cxnSp>
        <p:nvCxnSpPr>
          <p:cNvPr id="39" name="22 Conector angular"/>
          <p:cNvCxnSpPr/>
          <p:nvPr/>
        </p:nvCxnSpPr>
        <p:spPr>
          <a:xfrm rot="10800000">
            <a:off x="323089" y="1907183"/>
            <a:ext cx="8182282" cy="4045825"/>
          </a:xfrm>
          <a:prstGeom prst="bentConnector3">
            <a:avLst>
              <a:gd name="adj1" fmla="val 52838"/>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14" y="2074641"/>
            <a:ext cx="4077730" cy="3596909"/>
          </a:xfrm>
          <a:prstGeom prst="rect">
            <a:avLst/>
          </a:prstGeom>
        </p:spPr>
      </p:pic>
      <p:sp>
        <p:nvSpPr>
          <p:cNvPr id="21" name="CuadroTexto 20"/>
          <p:cNvSpPr txBox="1">
            <a:spLocks noChangeArrowheads="1"/>
          </p:cNvSpPr>
          <p:nvPr/>
        </p:nvSpPr>
        <p:spPr bwMode="auto">
          <a:xfrm>
            <a:off x="1070442" y="3164211"/>
            <a:ext cx="767761" cy="63094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500" b="1" dirty="0">
                <a:solidFill>
                  <a:srgbClr val="00B0F0"/>
                </a:solidFill>
                <a:latin typeface="Century Gothic" panose="020B0502020202020204" pitchFamily="34" charset="0"/>
              </a:rPr>
              <a:t>80</a:t>
            </a:r>
          </a:p>
        </p:txBody>
      </p:sp>
      <p:sp>
        <p:nvSpPr>
          <p:cNvPr id="24" name="CuadroTexto 23"/>
          <p:cNvSpPr txBox="1">
            <a:spLocks noChangeArrowheads="1"/>
          </p:cNvSpPr>
          <p:nvPr/>
        </p:nvSpPr>
        <p:spPr bwMode="auto">
          <a:xfrm>
            <a:off x="236942" y="3019490"/>
            <a:ext cx="774356"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3.7</a:t>
            </a:r>
          </a:p>
        </p:txBody>
      </p:sp>
      <p:sp>
        <p:nvSpPr>
          <p:cNvPr id="23" name="CuadroTexto 22"/>
          <p:cNvSpPr txBox="1">
            <a:spLocks noChangeArrowheads="1"/>
          </p:cNvSpPr>
          <p:nvPr/>
        </p:nvSpPr>
        <p:spPr bwMode="auto">
          <a:xfrm>
            <a:off x="1517213" y="2233611"/>
            <a:ext cx="830365" cy="338554"/>
          </a:xfrm>
          <a:prstGeom prst="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600" b="1" dirty="0">
                <a:solidFill>
                  <a:srgbClr val="00B0F0"/>
                </a:solidFill>
                <a:latin typeface="Century Gothic" panose="020B0502020202020204" pitchFamily="34" charset="0"/>
              </a:rPr>
              <a:t>4.2</a:t>
            </a:r>
          </a:p>
        </p:txBody>
      </p:sp>
      <p:sp>
        <p:nvSpPr>
          <p:cNvPr id="26" name="CuadroTexto 25"/>
          <p:cNvSpPr txBox="1">
            <a:spLocks noChangeArrowheads="1"/>
          </p:cNvSpPr>
          <p:nvPr/>
        </p:nvSpPr>
        <p:spPr bwMode="auto">
          <a:xfrm>
            <a:off x="2807964" y="3064373"/>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4.4</a:t>
            </a:r>
          </a:p>
        </p:txBody>
      </p:sp>
      <p:sp>
        <p:nvSpPr>
          <p:cNvPr id="27" name="CuadroTexto 26"/>
          <p:cNvSpPr txBox="1">
            <a:spLocks noChangeArrowheads="1"/>
          </p:cNvSpPr>
          <p:nvPr/>
        </p:nvSpPr>
        <p:spPr bwMode="auto">
          <a:xfrm>
            <a:off x="712256" y="4565182"/>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4.05</a:t>
            </a:r>
          </a:p>
        </p:txBody>
      </p:sp>
      <p:sp>
        <p:nvSpPr>
          <p:cNvPr id="40" name="CuadroTexto 39"/>
          <p:cNvSpPr txBox="1">
            <a:spLocks noChangeArrowheads="1"/>
          </p:cNvSpPr>
          <p:nvPr/>
        </p:nvSpPr>
        <p:spPr bwMode="auto">
          <a:xfrm>
            <a:off x="2514560" y="4589896"/>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4.5</a:t>
            </a:r>
          </a:p>
        </p:txBody>
      </p:sp>
      <p:grpSp>
        <p:nvGrpSpPr>
          <p:cNvPr id="25" name="Grupo 24"/>
          <p:cNvGrpSpPr/>
          <p:nvPr/>
        </p:nvGrpSpPr>
        <p:grpSpPr>
          <a:xfrm>
            <a:off x="5488529" y="5548042"/>
            <a:ext cx="2186548" cy="207886"/>
            <a:chOff x="5575616" y="5356452"/>
            <a:chExt cx="2186548" cy="207886"/>
          </a:xfrm>
        </p:grpSpPr>
        <p:pic>
          <p:nvPicPr>
            <p:cNvPr id="28" name="Imagen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4325" y="5365825"/>
              <a:ext cx="2177839" cy="197406"/>
            </a:xfrm>
            <a:prstGeom prst="rect">
              <a:avLst/>
            </a:prstGeom>
          </p:spPr>
        </p:pic>
        <p:sp>
          <p:nvSpPr>
            <p:cNvPr id="29" name="Rectángulo 28"/>
            <p:cNvSpPr/>
            <p:nvPr/>
          </p:nvSpPr>
          <p:spPr>
            <a:xfrm>
              <a:off x="6966578" y="5356452"/>
              <a:ext cx="188678" cy="197406"/>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0" name="Imagen 2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75616" y="5357116"/>
              <a:ext cx="224292" cy="207222"/>
            </a:xfrm>
            <a:prstGeom prst="rect">
              <a:avLst/>
            </a:prstGeom>
          </p:spPr>
        </p:pic>
      </p:grpSp>
      <p:graphicFrame>
        <p:nvGraphicFramePr>
          <p:cNvPr id="31" name="21 Gráfico"/>
          <p:cNvGraphicFramePr>
            <a:graphicFrameLocks/>
          </p:cNvGraphicFramePr>
          <p:nvPr/>
        </p:nvGraphicFramePr>
        <p:xfrm>
          <a:off x="3397832" y="1107711"/>
          <a:ext cx="5916277" cy="441670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40438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sp>
        <p:nvSpPr>
          <p:cNvPr id="9" name="CuadroTexto 15"/>
          <p:cNvSpPr txBox="1">
            <a:spLocks noChangeArrowheads="1"/>
          </p:cNvSpPr>
          <p:nvPr/>
        </p:nvSpPr>
        <p:spPr bwMode="auto">
          <a:xfrm>
            <a:off x="1222167" y="997299"/>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3</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1730" y="6030096"/>
            <a:ext cx="3542270" cy="827903"/>
          </a:xfrm>
          <a:prstGeom prst="rect">
            <a:avLst/>
          </a:prstGeom>
        </p:spPr>
      </p:pic>
      <p:sp>
        <p:nvSpPr>
          <p:cNvPr id="32" name="CuadroTexto 31"/>
          <p:cNvSpPr txBox="1"/>
          <p:nvPr/>
        </p:nvSpPr>
        <p:spPr>
          <a:xfrm>
            <a:off x="-853461" y="6415419"/>
            <a:ext cx="4822106"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
        <p:nvSpPr>
          <p:cNvPr id="33" name="Rectángulo 32"/>
          <p:cNvSpPr/>
          <p:nvPr/>
        </p:nvSpPr>
        <p:spPr>
          <a:xfrm>
            <a:off x="6452129" y="3445311"/>
            <a:ext cx="12192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5" name="Imagen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000" y="5916840"/>
            <a:ext cx="2424432" cy="190811"/>
          </a:xfrm>
          <a:prstGeom prst="rect">
            <a:avLst/>
          </a:prstGeom>
        </p:spPr>
      </p:pic>
      <p:cxnSp>
        <p:nvCxnSpPr>
          <p:cNvPr id="37" name="17 Conector recto"/>
          <p:cNvCxnSpPr/>
          <p:nvPr/>
        </p:nvCxnSpPr>
        <p:spPr>
          <a:xfrm>
            <a:off x="891890" y="272955"/>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38" name="CuadroTexto 7"/>
          <p:cNvSpPr txBox="1"/>
          <p:nvPr/>
        </p:nvSpPr>
        <p:spPr>
          <a:xfrm>
            <a:off x="145144" y="336777"/>
            <a:ext cx="8844722" cy="1384995"/>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a:p>
            <a:pPr algn="ctr"/>
            <a:r>
              <a:rPr lang="es-CO" sz="2800" b="1" dirty="0">
                <a:solidFill>
                  <a:srgbClr val="FFC000">
                    <a:lumMod val="75000"/>
                  </a:srgbClr>
                </a:solidFill>
              </a:rPr>
              <a:t>Organización Electoral</a:t>
            </a:r>
          </a:p>
        </p:txBody>
      </p:sp>
      <p:cxnSp>
        <p:nvCxnSpPr>
          <p:cNvPr id="39" name="22 Conector angular"/>
          <p:cNvCxnSpPr/>
          <p:nvPr/>
        </p:nvCxnSpPr>
        <p:spPr>
          <a:xfrm rot="10800000">
            <a:off x="323089" y="1907183"/>
            <a:ext cx="8182282" cy="4045825"/>
          </a:xfrm>
          <a:prstGeom prst="bentConnector3">
            <a:avLst>
              <a:gd name="adj1" fmla="val 52838"/>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14" y="2074641"/>
            <a:ext cx="4077730" cy="3596909"/>
          </a:xfrm>
          <a:prstGeom prst="rect">
            <a:avLst/>
          </a:prstGeom>
        </p:spPr>
      </p:pic>
      <p:sp>
        <p:nvSpPr>
          <p:cNvPr id="21" name="CuadroTexto 20"/>
          <p:cNvSpPr txBox="1">
            <a:spLocks noChangeArrowheads="1"/>
          </p:cNvSpPr>
          <p:nvPr/>
        </p:nvSpPr>
        <p:spPr bwMode="auto">
          <a:xfrm>
            <a:off x="1023289" y="3164209"/>
            <a:ext cx="767761" cy="63094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500" b="1" dirty="0">
                <a:solidFill>
                  <a:srgbClr val="00B0F0"/>
                </a:solidFill>
                <a:latin typeface="Century Gothic" panose="020B0502020202020204" pitchFamily="34" charset="0"/>
              </a:rPr>
              <a:t>78</a:t>
            </a:r>
          </a:p>
        </p:txBody>
      </p:sp>
      <p:sp>
        <p:nvSpPr>
          <p:cNvPr id="24" name="CuadroTexto 23"/>
          <p:cNvSpPr txBox="1">
            <a:spLocks noChangeArrowheads="1"/>
          </p:cNvSpPr>
          <p:nvPr/>
        </p:nvSpPr>
        <p:spPr bwMode="auto">
          <a:xfrm>
            <a:off x="236942" y="3019490"/>
            <a:ext cx="774356"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3.4</a:t>
            </a:r>
          </a:p>
        </p:txBody>
      </p:sp>
      <p:sp>
        <p:nvSpPr>
          <p:cNvPr id="23" name="CuadroTexto 22"/>
          <p:cNvSpPr txBox="1">
            <a:spLocks noChangeArrowheads="1"/>
          </p:cNvSpPr>
          <p:nvPr/>
        </p:nvSpPr>
        <p:spPr bwMode="auto">
          <a:xfrm>
            <a:off x="1517213" y="2233611"/>
            <a:ext cx="830365" cy="338554"/>
          </a:xfrm>
          <a:prstGeom prst="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600" b="1" dirty="0">
                <a:solidFill>
                  <a:srgbClr val="00B0F0"/>
                </a:solidFill>
                <a:latin typeface="Century Gothic" panose="020B0502020202020204" pitchFamily="34" charset="0"/>
              </a:rPr>
              <a:t>4.2</a:t>
            </a:r>
          </a:p>
        </p:txBody>
      </p:sp>
      <p:sp>
        <p:nvSpPr>
          <p:cNvPr id="26" name="CuadroTexto 25"/>
          <p:cNvSpPr txBox="1">
            <a:spLocks noChangeArrowheads="1"/>
          </p:cNvSpPr>
          <p:nvPr/>
        </p:nvSpPr>
        <p:spPr bwMode="auto">
          <a:xfrm>
            <a:off x="2807964" y="3064373"/>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4.1</a:t>
            </a:r>
          </a:p>
        </p:txBody>
      </p:sp>
      <p:sp>
        <p:nvSpPr>
          <p:cNvPr id="27" name="CuadroTexto 26"/>
          <p:cNvSpPr txBox="1">
            <a:spLocks noChangeArrowheads="1"/>
          </p:cNvSpPr>
          <p:nvPr/>
        </p:nvSpPr>
        <p:spPr bwMode="auto">
          <a:xfrm>
            <a:off x="712256" y="4565182"/>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4.7</a:t>
            </a:r>
          </a:p>
        </p:txBody>
      </p:sp>
      <p:sp>
        <p:nvSpPr>
          <p:cNvPr id="40" name="CuadroTexto 39"/>
          <p:cNvSpPr txBox="1">
            <a:spLocks noChangeArrowheads="1"/>
          </p:cNvSpPr>
          <p:nvPr/>
        </p:nvSpPr>
        <p:spPr bwMode="auto">
          <a:xfrm>
            <a:off x="2514560" y="4589896"/>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4.0</a:t>
            </a:r>
          </a:p>
        </p:txBody>
      </p:sp>
      <p:grpSp>
        <p:nvGrpSpPr>
          <p:cNvPr id="25" name="Grupo 24"/>
          <p:cNvGrpSpPr/>
          <p:nvPr/>
        </p:nvGrpSpPr>
        <p:grpSpPr>
          <a:xfrm>
            <a:off x="5488529" y="5548042"/>
            <a:ext cx="2186548" cy="207886"/>
            <a:chOff x="5575616" y="5356452"/>
            <a:chExt cx="2186548" cy="207886"/>
          </a:xfrm>
        </p:grpSpPr>
        <p:pic>
          <p:nvPicPr>
            <p:cNvPr id="28" name="Imagen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4325" y="5365825"/>
              <a:ext cx="2177839" cy="197406"/>
            </a:xfrm>
            <a:prstGeom prst="rect">
              <a:avLst/>
            </a:prstGeom>
          </p:spPr>
        </p:pic>
        <p:sp>
          <p:nvSpPr>
            <p:cNvPr id="29" name="Rectángulo 28"/>
            <p:cNvSpPr/>
            <p:nvPr/>
          </p:nvSpPr>
          <p:spPr>
            <a:xfrm>
              <a:off x="6966578" y="5356452"/>
              <a:ext cx="188678" cy="197406"/>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0" name="Imagen 2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75616" y="5357116"/>
              <a:ext cx="224292" cy="207222"/>
            </a:xfrm>
            <a:prstGeom prst="rect">
              <a:avLst/>
            </a:prstGeom>
          </p:spPr>
        </p:pic>
      </p:grpSp>
      <p:graphicFrame>
        <p:nvGraphicFramePr>
          <p:cNvPr id="34" name="17 Gráfico"/>
          <p:cNvGraphicFramePr>
            <a:graphicFrameLocks/>
          </p:cNvGraphicFramePr>
          <p:nvPr/>
        </p:nvGraphicFramePr>
        <p:xfrm>
          <a:off x="3624646" y="989430"/>
          <a:ext cx="5995505" cy="434955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6874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990" y="324319"/>
            <a:ext cx="6715936" cy="6027990"/>
          </a:xfrm>
          <a:prstGeom prst="rect">
            <a:avLst/>
          </a:prstGeom>
        </p:spPr>
      </p:pic>
    </p:spTree>
    <p:extLst>
      <p:ext uri="{BB962C8B-B14F-4D97-AF65-F5344CB8AC3E}">
        <p14:creationId xmlns:p14="http://schemas.microsoft.com/office/powerpoint/2010/main" val="2241652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sp>
        <p:nvSpPr>
          <p:cNvPr id="9" name="CuadroTexto 15"/>
          <p:cNvSpPr txBox="1">
            <a:spLocks noChangeArrowheads="1"/>
          </p:cNvSpPr>
          <p:nvPr/>
        </p:nvSpPr>
        <p:spPr bwMode="auto">
          <a:xfrm>
            <a:off x="1222167" y="997299"/>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3</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1730" y="6030096"/>
            <a:ext cx="3542270" cy="827903"/>
          </a:xfrm>
          <a:prstGeom prst="rect">
            <a:avLst/>
          </a:prstGeom>
        </p:spPr>
      </p:pic>
      <p:sp>
        <p:nvSpPr>
          <p:cNvPr id="32" name="CuadroTexto 31"/>
          <p:cNvSpPr txBox="1"/>
          <p:nvPr/>
        </p:nvSpPr>
        <p:spPr>
          <a:xfrm>
            <a:off x="-853461" y="6415419"/>
            <a:ext cx="4822106"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
        <p:nvSpPr>
          <p:cNvPr id="33" name="Rectángulo 32"/>
          <p:cNvSpPr/>
          <p:nvPr/>
        </p:nvSpPr>
        <p:spPr>
          <a:xfrm>
            <a:off x="6452129" y="3445311"/>
            <a:ext cx="12192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5" name="Imagen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000" y="5916840"/>
            <a:ext cx="2424432" cy="190811"/>
          </a:xfrm>
          <a:prstGeom prst="rect">
            <a:avLst/>
          </a:prstGeom>
        </p:spPr>
      </p:pic>
      <p:cxnSp>
        <p:nvCxnSpPr>
          <p:cNvPr id="37" name="17 Conector recto"/>
          <p:cNvCxnSpPr/>
          <p:nvPr/>
        </p:nvCxnSpPr>
        <p:spPr>
          <a:xfrm>
            <a:off x="891890" y="272955"/>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38" name="CuadroTexto 7"/>
          <p:cNvSpPr txBox="1"/>
          <p:nvPr/>
        </p:nvSpPr>
        <p:spPr>
          <a:xfrm>
            <a:off x="145144" y="336777"/>
            <a:ext cx="8844722" cy="1384995"/>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a:p>
            <a:pPr algn="ctr"/>
            <a:r>
              <a:rPr lang="es-CO" sz="2800" b="1" dirty="0">
                <a:solidFill>
                  <a:srgbClr val="FFC000">
                    <a:lumMod val="75000"/>
                  </a:srgbClr>
                </a:solidFill>
              </a:rPr>
              <a:t>Entes Universitarios Autónomos</a:t>
            </a:r>
          </a:p>
        </p:txBody>
      </p:sp>
      <p:cxnSp>
        <p:nvCxnSpPr>
          <p:cNvPr id="39" name="22 Conector angular"/>
          <p:cNvCxnSpPr/>
          <p:nvPr/>
        </p:nvCxnSpPr>
        <p:spPr>
          <a:xfrm rot="10800000">
            <a:off x="323089" y="1907183"/>
            <a:ext cx="8182282" cy="4045825"/>
          </a:xfrm>
          <a:prstGeom prst="bentConnector3">
            <a:avLst>
              <a:gd name="adj1" fmla="val 52838"/>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14" y="2074641"/>
            <a:ext cx="4077730" cy="3596909"/>
          </a:xfrm>
          <a:prstGeom prst="rect">
            <a:avLst/>
          </a:prstGeom>
        </p:spPr>
      </p:pic>
      <p:sp>
        <p:nvSpPr>
          <p:cNvPr id="21" name="CuadroTexto 20"/>
          <p:cNvSpPr txBox="1">
            <a:spLocks noChangeArrowheads="1"/>
          </p:cNvSpPr>
          <p:nvPr/>
        </p:nvSpPr>
        <p:spPr bwMode="auto">
          <a:xfrm>
            <a:off x="1023289" y="3164209"/>
            <a:ext cx="767761" cy="63094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500" b="1" dirty="0">
                <a:solidFill>
                  <a:srgbClr val="00B0F0"/>
                </a:solidFill>
                <a:latin typeface="Century Gothic" panose="020B0502020202020204" pitchFamily="34" charset="0"/>
              </a:rPr>
              <a:t>78</a:t>
            </a:r>
          </a:p>
        </p:txBody>
      </p:sp>
      <p:sp>
        <p:nvSpPr>
          <p:cNvPr id="24" name="CuadroTexto 23"/>
          <p:cNvSpPr txBox="1">
            <a:spLocks noChangeArrowheads="1"/>
          </p:cNvSpPr>
          <p:nvPr/>
        </p:nvSpPr>
        <p:spPr bwMode="auto">
          <a:xfrm>
            <a:off x="236942" y="3019490"/>
            <a:ext cx="774356"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3.2</a:t>
            </a:r>
          </a:p>
        </p:txBody>
      </p:sp>
      <p:sp>
        <p:nvSpPr>
          <p:cNvPr id="23" name="CuadroTexto 22"/>
          <p:cNvSpPr txBox="1">
            <a:spLocks noChangeArrowheads="1"/>
          </p:cNvSpPr>
          <p:nvPr/>
        </p:nvSpPr>
        <p:spPr bwMode="auto">
          <a:xfrm>
            <a:off x="1517213" y="2233611"/>
            <a:ext cx="830365" cy="338554"/>
          </a:xfrm>
          <a:prstGeom prst="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600" b="1" dirty="0">
                <a:solidFill>
                  <a:srgbClr val="00B0F0"/>
                </a:solidFill>
                <a:latin typeface="Century Gothic" panose="020B0502020202020204" pitchFamily="34" charset="0"/>
              </a:rPr>
              <a:t>4.2</a:t>
            </a:r>
          </a:p>
        </p:txBody>
      </p:sp>
      <p:sp>
        <p:nvSpPr>
          <p:cNvPr id="26" name="CuadroTexto 25"/>
          <p:cNvSpPr txBox="1">
            <a:spLocks noChangeArrowheads="1"/>
          </p:cNvSpPr>
          <p:nvPr/>
        </p:nvSpPr>
        <p:spPr bwMode="auto">
          <a:xfrm>
            <a:off x="2807964" y="3064373"/>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4.3</a:t>
            </a:r>
          </a:p>
        </p:txBody>
      </p:sp>
      <p:sp>
        <p:nvSpPr>
          <p:cNvPr id="27" name="CuadroTexto 26"/>
          <p:cNvSpPr txBox="1">
            <a:spLocks noChangeArrowheads="1"/>
          </p:cNvSpPr>
          <p:nvPr/>
        </p:nvSpPr>
        <p:spPr bwMode="auto">
          <a:xfrm>
            <a:off x="712256" y="4565182"/>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4.4</a:t>
            </a:r>
          </a:p>
        </p:txBody>
      </p:sp>
      <p:sp>
        <p:nvSpPr>
          <p:cNvPr id="40" name="CuadroTexto 39"/>
          <p:cNvSpPr txBox="1">
            <a:spLocks noChangeArrowheads="1"/>
          </p:cNvSpPr>
          <p:nvPr/>
        </p:nvSpPr>
        <p:spPr bwMode="auto">
          <a:xfrm>
            <a:off x="2514560" y="4589896"/>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4.2</a:t>
            </a:r>
          </a:p>
        </p:txBody>
      </p:sp>
      <p:grpSp>
        <p:nvGrpSpPr>
          <p:cNvPr id="25" name="Grupo 24"/>
          <p:cNvGrpSpPr/>
          <p:nvPr/>
        </p:nvGrpSpPr>
        <p:grpSpPr>
          <a:xfrm>
            <a:off x="5488529" y="5548042"/>
            <a:ext cx="2186548" cy="207886"/>
            <a:chOff x="5575616" y="5356452"/>
            <a:chExt cx="2186548" cy="207886"/>
          </a:xfrm>
        </p:grpSpPr>
        <p:pic>
          <p:nvPicPr>
            <p:cNvPr id="28" name="Imagen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4325" y="5365825"/>
              <a:ext cx="2177839" cy="197406"/>
            </a:xfrm>
            <a:prstGeom prst="rect">
              <a:avLst/>
            </a:prstGeom>
          </p:spPr>
        </p:pic>
        <p:sp>
          <p:nvSpPr>
            <p:cNvPr id="29" name="Rectángulo 28"/>
            <p:cNvSpPr/>
            <p:nvPr/>
          </p:nvSpPr>
          <p:spPr>
            <a:xfrm>
              <a:off x="6966578" y="5356452"/>
              <a:ext cx="188678" cy="197406"/>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0" name="Imagen 2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75616" y="5357116"/>
              <a:ext cx="224292" cy="207222"/>
            </a:xfrm>
            <a:prstGeom prst="rect">
              <a:avLst/>
            </a:prstGeom>
          </p:spPr>
        </p:pic>
      </p:grpSp>
      <p:graphicFrame>
        <p:nvGraphicFramePr>
          <p:cNvPr id="31" name="23 Gráfico"/>
          <p:cNvGraphicFramePr>
            <a:graphicFrameLocks/>
          </p:cNvGraphicFramePr>
          <p:nvPr/>
        </p:nvGraphicFramePr>
        <p:xfrm>
          <a:off x="3932202" y="1217740"/>
          <a:ext cx="5269892" cy="398270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8025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sp>
        <p:nvSpPr>
          <p:cNvPr id="9" name="CuadroTexto 15"/>
          <p:cNvSpPr txBox="1">
            <a:spLocks noChangeArrowheads="1"/>
          </p:cNvSpPr>
          <p:nvPr/>
        </p:nvSpPr>
        <p:spPr bwMode="auto">
          <a:xfrm>
            <a:off x="1222167" y="997299"/>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3</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1730" y="6030096"/>
            <a:ext cx="3542270" cy="827903"/>
          </a:xfrm>
          <a:prstGeom prst="rect">
            <a:avLst/>
          </a:prstGeom>
        </p:spPr>
      </p:pic>
      <p:sp>
        <p:nvSpPr>
          <p:cNvPr id="32" name="CuadroTexto 31"/>
          <p:cNvSpPr txBox="1"/>
          <p:nvPr/>
        </p:nvSpPr>
        <p:spPr>
          <a:xfrm>
            <a:off x="-853461" y="6415419"/>
            <a:ext cx="4822106"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
        <p:nvSpPr>
          <p:cNvPr id="33" name="Rectángulo 32"/>
          <p:cNvSpPr/>
          <p:nvPr/>
        </p:nvSpPr>
        <p:spPr>
          <a:xfrm>
            <a:off x="6452129" y="3445311"/>
            <a:ext cx="12192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5" name="Imagen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000" y="5916840"/>
            <a:ext cx="2424432" cy="190811"/>
          </a:xfrm>
          <a:prstGeom prst="rect">
            <a:avLst/>
          </a:prstGeom>
        </p:spPr>
      </p:pic>
      <p:cxnSp>
        <p:nvCxnSpPr>
          <p:cNvPr id="37" name="17 Conector recto"/>
          <p:cNvCxnSpPr/>
          <p:nvPr/>
        </p:nvCxnSpPr>
        <p:spPr>
          <a:xfrm>
            <a:off x="891890" y="272955"/>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38" name="CuadroTexto 7"/>
          <p:cNvSpPr txBox="1"/>
          <p:nvPr/>
        </p:nvSpPr>
        <p:spPr>
          <a:xfrm>
            <a:off x="145144" y="336777"/>
            <a:ext cx="8844722" cy="1384995"/>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a:p>
            <a:pPr algn="ctr"/>
            <a:r>
              <a:rPr lang="es-CO" sz="2800" b="1" dirty="0">
                <a:solidFill>
                  <a:srgbClr val="FFC000">
                    <a:lumMod val="75000"/>
                  </a:srgbClr>
                </a:solidFill>
              </a:rPr>
              <a:t>Corporaciones Autónomas Regionales</a:t>
            </a:r>
          </a:p>
        </p:txBody>
      </p:sp>
      <p:cxnSp>
        <p:nvCxnSpPr>
          <p:cNvPr id="39" name="22 Conector angular"/>
          <p:cNvCxnSpPr/>
          <p:nvPr/>
        </p:nvCxnSpPr>
        <p:spPr>
          <a:xfrm rot="10800000">
            <a:off x="323089" y="1907183"/>
            <a:ext cx="8182282" cy="4045825"/>
          </a:xfrm>
          <a:prstGeom prst="bentConnector3">
            <a:avLst>
              <a:gd name="adj1" fmla="val 52838"/>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14" y="2074641"/>
            <a:ext cx="4077730" cy="3596909"/>
          </a:xfrm>
          <a:prstGeom prst="rect">
            <a:avLst/>
          </a:prstGeom>
        </p:spPr>
      </p:pic>
      <p:sp>
        <p:nvSpPr>
          <p:cNvPr id="21" name="CuadroTexto 20"/>
          <p:cNvSpPr txBox="1">
            <a:spLocks noChangeArrowheads="1"/>
          </p:cNvSpPr>
          <p:nvPr/>
        </p:nvSpPr>
        <p:spPr bwMode="auto">
          <a:xfrm>
            <a:off x="1011298" y="3147344"/>
            <a:ext cx="767761" cy="63094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500" b="1" dirty="0">
                <a:solidFill>
                  <a:srgbClr val="00B0F0"/>
                </a:solidFill>
                <a:latin typeface="Century Gothic" panose="020B0502020202020204" pitchFamily="34" charset="0"/>
              </a:rPr>
              <a:t>84</a:t>
            </a:r>
          </a:p>
        </p:txBody>
      </p:sp>
      <p:sp>
        <p:nvSpPr>
          <p:cNvPr id="24" name="CuadroTexto 23"/>
          <p:cNvSpPr txBox="1">
            <a:spLocks noChangeArrowheads="1"/>
          </p:cNvSpPr>
          <p:nvPr/>
        </p:nvSpPr>
        <p:spPr bwMode="auto">
          <a:xfrm>
            <a:off x="236942" y="3019490"/>
            <a:ext cx="774356"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3.7</a:t>
            </a:r>
          </a:p>
        </p:txBody>
      </p:sp>
      <p:sp>
        <p:nvSpPr>
          <p:cNvPr id="23" name="CuadroTexto 22"/>
          <p:cNvSpPr txBox="1">
            <a:spLocks noChangeArrowheads="1"/>
          </p:cNvSpPr>
          <p:nvPr/>
        </p:nvSpPr>
        <p:spPr bwMode="auto">
          <a:xfrm>
            <a:off x="1517213" y="2233611"/>
            <a:ext cx="830365" cy="338554"/>
          </a:xfrm>
          <a:prstGeom prst="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600" b="1" dirty="0">
                <a:solidFill>
                  <a:srgbClr val="00B0F0"/>
                </a:solidFill>
                <a:latin typeface="Century Gothic" panose="020B0502020202020204" pitchFamily="34" charset="0"/>
              </a:rPr>
              <a:t>4.3</a:t>
            </a:r>
          </a:p>
        </p:txBody>
      </p:sp>
      <p:sp>
        <p:nvSpPr>
          <p:cNvPr id="26" name="CuadroTexto 25"/>
          <p:cNvSpPr txBox="1">
            <a:spLocks noChangeArrowheads="1"/>
          </p:cNvSpPr>
          <p:nvPr/>
        </p:nvSpPr>
        <p:spPr bwMode="auto">
          <a:xfrm>
            <a:off x="2807964" y="3064373"/>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4.6</a:t>
            </a:r>
          </a:p>
        </p:txBody>
      </p:sp>
      <p:sp>
        <p:nvSpPr>
          <p:cNvPr id="27" name="CuadroTexto 26"/>
          <p:cNvSpPr txBox="1">
            <a:spLocks noChangeArrowheads="1"/>
          </p:cNvSpPr>
          <p:nvPr/>
        </p:nvSpPr>
        <p:spPr bwMode="auto">
          <a:xfrm>
            <a:off x="712256" y="4565182"/>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4.6</a:t>
            </a:r>
          </a:p>
        </p:txBody>
      </p:sp>
      <p:sp>
        <p:nvSpPr>
          <p:cNvPr id="40" name="CuadroTexto 39"/>
          <p:cNvSpPr txBox="1">
            <a:spLocks noChangeArrowheads="1"/>
          </p:cNvSpPr>
          <p:nvPr/>
        </p:nvSpPr>
        <p:spPr bwMode="auto">
          <a:xfrm>
            <a:off x="2514560" y="4589896"/>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4.5</a:t>
            </a:r>
          </a:p>
        </p:txBody>
      </p:sp>
      <p:grpSp>
        <p:nvGrpSpPr>
          <p:cNvPr id="25" name="Grupo 24"/>
          <p:cNvGrpSpPr/>
          <p:nvPr/>
        </p:nvGrpSpPr>
        <p:grpSpPr>
          <a:xfrm>
            <a:off x="5488529" y="5548042"/>
            <a:ext cx="2186548" cy="207886"/>
            <a:chOff x="5575616" y="5356452"/>
            <a:chExt cx="2186548" cy="207886"/>
          </a:xfrm>
        </p:grpSpPr>
        <p:pic>
          <p:nvPicPr>
            <p:cNvPr id="28" name="Imagen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4325" y="5365825"/>
              <a:ext cx="2177839" cy="197406"/>
            </a:xfrm>
            <a:prstGeom prst="rect">
              <a:avLst/>
            </a:prstGeom>
          </p:spPr>
        </p:pic>
        <p:sp>
          <p:nvSpPr>
            <p:cNvPr id="29" name="Rectángulo 28"/>
            <p:cNvSpPr/>
            <p:nvPr/>
          </p:nvSpPr>
          <p:spPr>
            <a:xfrm>
              <a:off x="6966578" y="5356452"/>
              <a:ext cx="188678" cy="197406"/>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0" name="Imagen 2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75616" y="5357116"/>
              <a:ext cx="224292" cy="207222"/>
            </a:xfrm>
            <a:prstGeom prst="rect">
              <a:avLst/>
            </a:prstGeom>
          </p:spPr>
        </p:pic>
      </p:grpSp>
      <p:graphicFrame>
        <p:nvGraphicFramePr>
          <p:cNvPr id="22" name="22 Gráfico"/>
          <p:cNvGraphicFramePr>
            <a:graphicFrameLocks/>
          </p:cNvGraphicFramePr>
          <p:nvPr/>
        </p:nvGraphicFramePr>
        <p:xfrm>
          <a:off x="3986634" y="1466682"/>
          <a:ext cx="5087538" cy="383607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52590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sp>
        <p:nvSpPr>
          <p:cNvPr id="9" name="CuadroTexto 15"/>
          <p:cNvSpPr txBox="1">
            <a:spLocks noChangeArrowheads="1"/>
          </p:cNvSpPr>
          <p:nvPr/>
        </p:nvSpPr>
        <p:spPr bwMode="auto">
          <a:xfrm>
            <a:off x="1222167" y="997299"/>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3</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1730" y="6030096"/>
            <a:ext cx="3542270" cy="827903"/>
          </a:xfrm>
          <a:prstGeom prst="rect">
            <a:avLst/>
          </a:prstGeom>
        </p:spPr>
      </p:pic>
      <p:sp>
        <p:nvSpPr>
          <p:cNvPr id="32" name="CuadroTexto 31"/>
          <p:cNvSpPr txBox="1"/>
          <p:nvPr/>
        </p:nvSpPr>
        <p:spPr>
          <a:xfrm>
            <a:off x="-853461" y="6415419"/>
            <a:ext cx="4822106"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diciembre 31 de 2015.</a:t>
            </a:r>
            <a:endParaRPr lang="es-ES_tradnl" sz="1400" dirty="0">
              <a:solidFill>
                <a:srgbClr val="AC743A"/>
              </a:solidFill>
              <a:latin typeface="Futura Std Medium" panose="020B0502020204020303" pitchFamily="34" charset="0"/>
            </a:endParaRPr>
          </a:p>
        </p:txBody>
      </p:sp>
      <p:sp>
        <p:nvSpPr>
          <p:cNvPr id="33" name="Rectángulo 32"/>
          <p:cNvSpPr/>
          <p:nvPr/>
        </p:nvSpPr>
        <p:spPr>
          <a:xfrm>
            <a:off x="6452129" y="3445311"/>
            <a:ext cx="12192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5" name="Imagen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000" y="5916840"/>
            <a:ext cx="2424432" cy="190811"/>
          </a:xfrm>
          <a:prstGeom prst="rect">
            <a:avLst/>
          </a:prstGeom>
        </p:spPr>
      </p:pic>
      <p:cxnSp>
        <p:nvCxnSpPr>
          <p:cNvPr id="37" name="17 Conector recto"/>
          <p:cNvCxnSpPr/>
          <p:nvPr/>
        </p:nvCxnSpPr>
        <p:spPr>
          <a:xfrm>
            <a:off x="891890" y="272955"/>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38" name="CuadroTexto 7"/>
          <p:cNvSpPr txBox="1"/>
          <p:nvPr/>
        </p:nvSpPr>
        <p:spPr>
          <a:xfrm>
            <a:off x="145144" y="336777"/>
            <a:ext cx="8844722" cy="1384995"/>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a:p>
            <a:pPr algn="ctr"/>
            <a:r>
              <a:rPr lang="es-CO" sz="2800" b="1" dirty="0">
                <a:solidFill>
                  <a:srgbClr val="FFC000">
                    <a:lumMod val="75000"/>
                  </a:srgbClr>
                </a:solidFill>
              </a:rPr>
              <a:t>Orden Territorial</a:t>
            </a:r>
          </a:p>
        </p:txBody>
      </p:sp>
      <p:cxnSp>
        <p:nvCxnSpPr>
          <p:cNvPr id="39" name="22 Conector angular"/>
          <p:cNvCxnSpPr/>
          <p:nvPr/>
        </p:nvCxnSpPr>
        <p:spPr>
          <a:xfrm rot="10800000">
            <a:off x="323089" y="1907183"/>
            <a:ext cx="8182282" cy="4045825"/>
          </a:xfrm>
          <a:prstGeom prst="bentConnector3">
            <a:avLst>
              <a:gd name="adj1" fmla="val 52838"/>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14" y="2074641"/>
            <a:ext cx="4077730" cy="3596909"/>
          </a:xfrm>
          <a:prstGeom prst="rect">
            <a:avLst/>
          </a:prstGeom>
        </p:spPr>
      </p:pic>
      <p:sp>
        <p:nvSpPr>
          <p:cNvPr id="21" name="CuadroTexto 20"/>
          <p:cNvSpPr txBox="1">
            <a:spLocks noChangeArrowheads="1"/>
          </p:cNvSpPr>
          <p:nvPr/>
        </p:nvSpPr>
        <p:spPr bwMode="auto">
          <a:xfrm>
            <a:off x="1011298" y="3147344"/>
            <a:ext cx="767761" cy="63094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500" b="1" dirty="0">
                <a:solidFill>
                  <a:srgbClr val="00B0F0"/>
                </a:solidFill>
                <a:latin typeface="Century Gothic" panose="020B0502020202020204" pitchFamily="34" charset="0"/>
              </a:rPr>
              <a:t>66</a:t>
            </a:r>
          </a:p>
        </p:txBody>
      </p:sp>
      <p:sp>
        <p:nvSpPr>
          <p:cNvPr id="24" name="CuadroTexto 23"/>
          <p:cNvSpPr txBox="1">
            <a:spLocks noChangeArrowheads="1"/>
          </p:cNvSpPr>
          <p:nvPr/>
        </p:nvSpPr>
        <p:spPr bwMode="auto">
          <a:xfrm>
            <a:off x="236942" y="3019490"/>
            <a:ext cx="774356"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2.96</a:t>
            </a:r>
          </a:p>
        </p:txBody>
      </p:sp>
      <p:sp>
        <p:nvSpPr>
          <p:cNvPr id="23" name="CuadroTexto 22"/>
          <p:cNvSpPr txBox="1">
            <a:spLocks noChangeArrowheads="1"/>
          </p:cNvSpPr>
          <p:nvPr/>
        </p:nvSpPr>
        <p:spPr bwMode="auto">
          <a:xfrm>
            <a:off x="1517213" y="2233611"/>
            <a:ext cx="830365" cy="338554"/>
          </a:xfrm>
          <a:prstGeom prst="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600" b="1" dirty="0">
                <a:solidFill>
                  <a:srgbClr val="00B0F0"/>
                </a:solidFill>
                <a:latin typeface="Century Gothic" panose="020B0502020202020204" pitchFamily="34" charset="0"/>
              </a:rPr>
              <a:t>3.8</a:t>
            </a:r>
          </a:p>
        </p:txBody>
      </p:sp>
      <p:sp>
        <p:nvSpPr>
          <p:cNvPr id="26" name="CuadroTexto 25"/>
          <p:cNvSpPr txBox="1">
            <a:spLocks noChangeArrowheads="1"/>
          </p:cNvSpPr>
          <p:nvPr/>
        </p:nvSpPr>
        <p:spPr bwMode="auto">
          <a:xfrm>
            <a:off x="2807964" y="3064373"/>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3.9</a:t>
            </a:r>
          </a:p>
        </p:txBody>
      </p:sp>
      <p:sp>
        <p:nvSpPr>
          <p:cNvPr id="27" name="CuadroTexto 26"/>
          <p:cNvSpPr txBox="1">
            <a:spLocks noChangeArrowheads="1"/>
          </p:cNvSpPr>
          <p:nvPr/>
        </p:nvSpPr>
        <p:spPr bwMode="auto">
          <a:xfrm>
            <a:off x="712256" y="4565182"/>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3.8</a:t>
            </a:r>
          </a:p>
        </p:txBody>
      </p:sp>
      <p:sp>
        <p:nvSpPr>
          <p:cNvPr id="40" name="CuadroTexto 39"/>
          <p:cNvSpPr txBox="1">
            <a:spLocks noChangeArrowheads="1"/>
          </p:cNvSpPr>
          <p:nvPr/>
        </p:nvSpPr>
        <p:spPr bwMode="auto">
          <a:xfrm>
            <a:off x="2514560" y="4589896"/>
            <a:ext cx="816682" cy="289441"/>
          </a:xfrm>
          <a:prstGeom prst="roundRect">
            <a:avLst/>
          </a:prstGeom>
          <a:solidFill>
            <a:srgbClr val="E4E4E4"/>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ES_tradnl" altLang="es-CO" sz="1100" b="1" dirty="0">
                <a:solidFill>
                  <a:srgbClr val="00B0F0"/>
                </a:solidFill>
                <a:latin typeface="Century Gothic" panose="020B0502020202020204" pitchFamily="34" charset="0"/>
              </a:rPr>
              <a:t>3.8</a:t>
            </a:r>
          </a:p>
        </p:txBody>
      </p:sp>
      <p:grpSp>
        <p:nvGrpSpPr>
          <p:cNvPr id="25" name="Grupo 24"/>
          <p:cNvGrpSpPr/>
          <p:nvPr/>
        </p:nvGrpSpPr>
        <p:grpSpPr>
          <a:xfrm>
            <a:off x="5488529" y="5548042"/>
            <a:ext cx="2186548" cy="207886"/>
            <a:chOff x="5575616" y="5356452"/>
            <a:chExt cx="2186548" cy="207886"/>
          </a:xfrm>
        </p:grpSpPr>
        <p:pic>
          <p:nvPicPr>
            <p:cNvPr id="28" name="Imagen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4325" y="5365825"/>
              <a:ext cx="2177839" cy="197406"/>
            </a:xfrm>
            <a:prstGeom prst="rect">
              <a:avLst/>
            </a:prstGeom>
          </p:spPr>
        </p:pic>
        <p:sp>
          <p:nvSpPr>
            <p:cNvPr id="29" name="Rectángulo 28"/>
            <p:cNvSpPr/>
            <p:nvPr/>
          </p:nvSpPr>
          <p:spPr>
            <a:xfrm>
              <a:off x="6966578" y="5356452"/>
              <a:ext cx="188678" cy="197406"/>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0" name="Imagen 2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75616" y="5357116"/>
              <a:ext cx="224292" cy="207222"/>
            </a:xfrm>
            <a:prstGeom prst="rect">
              <a:avLst/>
            </a:prstGeom>
          </p:spPr>
        </p:pic>
      </p:grpSp>
      <p:graphicFrame>
        <p:nvGraphicFramePr>
          <p:cNvPr id="36" name="Gráfico 35"/>
          <p:cNvGraphicFramePr>
            <a:graphicFrameLocks/>
          </p:cNvGraphicFramePr>
          <p:nvPr>
            <p:extLst>
              <p:ext uri="{D42A27DB-BD31-4B8C-83A1-F6EECF244321}">
                <p14:modId xmlns:p14="http://schemas.microsoft.com/office/powerpoint/2010/main" val="3518213830"/>
              </p:ext>
            </p:extLst>
          </p:nvPr>
        </p:nvGraphicFramePr>
        <p:xfrm>
          <a:off x="3435867" y="1376649"/>
          <a:ext cx="5847423" cy="427703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26526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sp>
        <p:nvSpPr>
          <p:cNvPr id="9" name="CuadroTexto 15"/>
          <p:cNvSpPr txBox="1">
            <a:spLocks noChangeArrowheads="1"/>
          </p:cNvSpPr>
          <p:nvPr/>
        </p:nvSpPr>
        <p:spPr bwMode="auto">
          <a:xfrm>
            <a:off x="1222167" y="997299"/>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3</a:t>
            </a:r>
          </a:p>
        </p:txBody>
      </p:sp>
      <p:cxnSp>
        <p:nvCxnSpPr>
          <p:cNvPr id="37" name="17 Conector recto"/>
          <p:cNvCxnSpPr/>
          <p:nvPr/>
        </p:nvCxnSpPr>
        <p:spPr>
          <a:xfrm>
            <a:off x="891890" y="272955"/>
            <a:ext cx="3259" cy="875134"/>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38" name="CuadroTexto 7"/>
          <p:cNvSpPr txBox="1"/>
          <p:nvPr/>
        </p:nvSpPr>
        <p:spPr>
          <a:xfrm>
            <a:off x="149639" y="164799"/>
            <a:ext cx="8844722" cy="1384995"/>
          </a:xfrm>
          <a:prstGeom prst="rect">
            <a:avLst/>
          </a:prstGeom>
          <a:noFill/>
        </p:spPr>
        <p:txBody>
          <a:bodyPr wrap="square" rtlCol="0">
            <a:spAutoFit/>
          </a:bodyPr>
          <a:lstStyle/>
          <a:p>
            <a:pPr algn="ctr"/>
            <a:r>
              <a:rPr lang="es-CO" sz="2800" b="1" dirty="0">
                <a:solidFill>
                  <a:srgbClr val="E7E6E6">
                    <a:lumMod val="50000"/>
                  </a:srgbClr>
                </a:solidFill>
              </a:rPr>
              <a:t>Resultados por componente</a:t>
            </a:r>
          </a:p>
          <a:p>
            <a:pPr algn="ctr"/>
            <a:r>
              <a:rPr lang="es-CO" sz="2800" b="1" dirty="0">
                <a:solidFill>
                  <a:srgbClr val="E7E6E6">
                    <a:lumMod val="50000"/>
                  </a:srgbClr>
                </a:solidFill>
              </a:rPr>
              <a:t>del Modelo Estándar de Control Interno – MECI</a:t>
            </a:r>
          </a:p>
          <a:p>
            <a:pPr algn="ctr"/>
            <a:r>
              <a:rPr lang="es-CO" sz="2800" b="1" dirty="0">
                <a:solidFill>
                  <a:srgbClr val="FFC000">
                    <a:lumMod val="75000"/>
                  </a:srgbClr>
                </a:solidFill>
              </a:rPr>
              <a:t>Consolidado</a:t>
            </a:r>
          </a:p>
        </p:txBody>
      </p:sp>
      <p:pic>
        <p:nvPicPr>
          <p:cNvPr id="31" name="Imagen 3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1730" y="6030096"/>
            <a:ext cx="3542270" cy="827903"/>
          </a:xfrm>
          <a:prstGeom prst="rect">
            <a:avLst/>
          </a:prstGeom>
        </p:spPr>
      </p:pic>
      <p:sp>
        <p:nvSpPr>
          <p:cNvPr id="53" name="6 Elipse"/>
          <p:cNvSpPr/>
          <p:nvPr/>
        </p:nvSpPr>
        <p:spPr>
          <a:xfrm>
            <a:off x="8512822" y="2911066"/>
            <a:ext cx="180000" cy="180000"/>
          </a:xfrm>
          <a:prstGeom prst="ellipse">
            <a:avLst/>
          </a:prstGeom>
          <a:solidFill>
            <a:srgbClr val="1CAF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8671"/>
            <a:endParaRPr lang="es-CO" sz="1050" dirty="0">
              <a:solidFill>
                <a:schemeClr val="tx1">
                  <a:lumMod val="50000"/>
                  <a:lumOff val="50000"/>
                </a:schemeClr>
              </a:solidFill>
            </a:endParaRPr>
          </a:p>
        </p:txBody>
      </p:sp>
      <p:sp>
        <p:nvSpPr>
          <p:cNvPr id="54" name="7 Elipse"/>
          <p:cNvSpPr/>
          <p:nvPr/>
        </p:nvSpPr>
        <p:spPr>
          <a:xfrm>
            <a:off x="8512822" y="3164676"/>
            <a:ext cx="180000" cy="180000"/>
          </a:xfrm>
          <a:prstGeom prst="ellipse">
            <a:avLst/>
          </a:prstGeom>
          <a:solidFill>
            <a:srgbClr val="ADD0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8671"/>
            <a:endParaRPr lang="es-CO" sz="1050" dirty="0">
              <a:solidFill>
                <a:schemeClr val="tx1">
                  <a:lumMod val="50000"/>
                  <a:lumOff val="50000"/>
                </a:schemeClr>
              </a:solidFill>
            </a:endParaRPr>
          </a:p>
        </p:txBody>
      </p:sp>
      <p:sp>
        <p:nvSpPr>
          <p:cNvPr id="55" name="8 Elipse"/>
          <p:cNvSpPr/>
          <p:nvPr/>
        </p:nvSpPr>
        <p:spPr>
          <a:xfrm>
            <a:off x="8518227" y="3424559"/>
            <a:ext cx="180000" cy="180000"/>
          </a:xfrm>
          <a:prstGeom prst="ellipse">
            <a:avLst/>
          </a:prstGeom>
          <a:solidFill>
            <a:srgbClr val="FFCA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8671"/>
            <a:endParaRPr lang="es-CO" sz="1050" dirty="0">
              <a:solidFill>
                <a:schemeClr val="tx1">
                  <a:lumMod val="50000"/>
                  <a:lumOff val="50000"/>
                </a:schemeClr>
              </a:solidFill>
            </a:endParaRPr>
          </a:p>
        </p:txBody>
      </p:sp>
      <p:sp>
        <p:nvSpPr>
          <p:cNvPr id="56" name="9 Elipse"/>
          <p:cNvSpPr/>
          <p:nvPr/>
        </p:nvSpPr>
        <p:spPr>
          <a:xfrm>
            <a:off x="8518228" y="3697784"/>
            <a:ext cx="180000" cy="180000"/>
          </a:xfrm>
          <a:prstGeom prst="ellipse">
            <a:avLst/>
          </a:prstGeom>
          <a:solidFill>
            <a:srgbClr val="F2A4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8671"/>
            <a:endParaRPr lang="es-CO" sz="1050" dirty="0">
              <a:solidFill>
                <a:schemeClr val="tx1">
                  <a:lumMod val="50000"/>
                  <a:lumOff val="50000"/>
                </a:schemeClr>
              </a:solidFill>
            </a:endParaRPr>
          </a:p>
        </p:txBody>
      </p:sp>
      <p:sp>
        <p:nvSpPr>
          <p:cNvPr id="57" name="10 Elipse"/>
          <p:cNvSpPr/>
          <p:nvPr/>
        </p:nvSpPr>
        <p:spPr>
          <a:xfrm>
            <a:off x="8515995" y="3959432"/>
            <a:ext cx="180000" cy="180000"/>
          </a:xfrm>
          <a:prstGeom prst="ellipse">
            <a:avLst/>
          </a:prstGeom>
          <a:solidFill>
            <a:srgbClr val="E55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8671"/>
            <a:endParaRPr lang="es-CO" sz="1050" dirty="0">
              <a:solidFill>
                <a:schemeClr val="tx1">
                  <a:lumMod val="50000"/>
                  <a:lumOff val="50000"/>
                </a:schemeClr>
              </a:solidFill>
            </a:endParaRPr>
          </a:p>
        </p:txBody>
      </p:sp>
      <p:sp>
        <p:nvSpPr>
          <p:cNvPr id="58" name="11 CuadroTexto"/>
          <p:cNvSpPr txBox="1"/>
          <p:nvPr/>
        </p:nvSpPr>
        <p:spPr>
          <a:xfrm>
            <a:off x="7673011" y="2884286"/>
            <a:ext cx="900000" cy="230832"/>
          </a:xfrm>
          <a:prstGeom prst="rect">
            <a:avLst/>
          </a:prstGeom>
          <a:noFill/>
        </p:spPr>
        <p:txBody>
          <a:bodyPr wrap="square" rtlCol="0">
            <a:spAutoFit/>
          </a:bodyPr>
          <a:lstStyle/>
          <a:p>
            <a:pPr algn="r" defTabSz="578671"/>
            <a:r>
              <a:rPr lang="es-CO" sz="900" dirty="0">
                <a:solidFill>
                  <a:schemeClr val="tx1">
                    <a:lumMod val="50000"/>
                    <a:lumOff val="50000"/>
                  </a:schemeClr>
                </a:solidFill>
                <a:latin typeface="Futura Std Light" pitchFamily="34" charset="0"/>
              </a:rPr>
              <a:t>Avanzado</a:t>
            </a:r>
          </a:p>
        </p:txBody>
      </p:sp>
      <p:sp>
        <p:nvSpPr>
          <p:cNvPr id="59" name="12 CuadroTexto"/>
          <p:cNvSpPr txBox="1"/>
          <p:nvPr/>
        </p:nvSpPr>
        <p:spPr>
          <a:xfrm>
            <a:off x="7676664" y="3146619"/>
            <a:ext cx="900000" cy="230832"/>
          </a:xfrm>
          <a:prstGeom prst="rect">
            <a:avLst/>
          </a:prstGeom>
          <a:noFill/>
        </p:spPr>
        <p:txBody>
          <a:bodyPr wrap="square" rtlCol="0">
            <a:spAutoFit/>
          </a:bodyPr>
          <a:lstStyle/>
          <a:p>
            <a:pPr algn="r" defTabSz="578671"/>
            <a:r>
              <a:rPr lang="es-CO" sz="900" dirty="0">
                <a:solidFill>
                  <a:schemeClr val="tx1">
                    <a:lumMod val="50000"/>
                    <a:lumOff val="50000"/>
                  </a:schemeClr>
                </a:solidFill>
                <a:latin typeface="Futura Std Light" pitchFamily="34" charset="0"/>
              </a:rPr>
              <a:t>Satisfactorio</a:t>
            </a:r>
          </a:p>
        </p:txBody>
      </p:sp>
      <p:sp>
        <p:nvSpPr>
          <p:cNvPr id="60" name="13 CuadroTexto"/>
          <p:cNvSpPr txBox="1"/>
          <p:nvPr/>
        </p:nvSpPr>
        <p:spPr>
          <a:xfrm>
            <a:off x="7665037" y="3406504"/>
            <a:ext cx="900000" cy="230832"/>
          </a:xfrm>
          <a:prstGeom prst="rect">
            <a:avLst/>
          </a:prstGeom>
          <a:noFill/>
        </p:spPr>
        <p:txBody>
          <a:bodyPr wrap="square" rtlCol="0">
            <a:spAutoFit/>
          </a:bodyPr>
          <a:lstStyle/>
          <a:p>
            <a:pPr algn="r" defTabSz="578671"/>
            <a:r>
              <a:rPr lang="es-CO" sz="900" dirty="0">
                <a:solidFill>
                  <a:schemeClr val="tx1">
                    <a:lumMod val="50000"/>
                    <a:lumOff val="50000"/>
                  </a:schemeClr>
                </a:solidFill>
                <a:latin typeface="Futura Std Light" pitchFamily="34" charset="0"/>
              </a:rPr>
              <a:t>Intermedio</a:t>
            </a:r>
          </a:p>
        </p:txBody>
      </p:sp>
      <p:sp>
        <p:nvSpPr>
          <p:cNvPr id="61" name="14 CuadroTexto"/>
          <p:cNvSpPr txBox="1"/>
          <p:nvPr/>
        </p:nvSpPr>
        <p:spPr>
          <a:xfrm>
            <a:off x="7665037" y="3679728"/>
            <a:ext cx="900000" cy="230832"/>
          </a:xfrm>
          <a:prstGeom prst="rect">
            <a:avLst/>
          </a:prstGeom>
          <a:noFill/>
        </p:spPr>
        <p:txBody>
          <a:bodyPr wrap="square" rtlCol="0">
            <a:spAutoFit/>
          </a:bodyPr>
          <a:lstStyle/>
          <a:p>
            <a:pPr algn="r" defTabSz="578671"/>
            <a:r>
              <a:rPr lang="es-CO" sz="900" dirty="0">
                <a:solidFill>
                  <a:schemeClr val="tx1">
                    <a:lumMod val="50000"/>
                    <a:lumOff val="50000"/>
                  </a:schemeClr>
                </a:solidFill>
                <a:latin typeface="Futura Std Light" pitchFamily="34" charset="0"/>
              </a:rPr>
              <a:t>Básico</a:t>
            </a:r>
          </a:p>
        </p:txBody>
      </p:sp>
      <p:sp>
        <p:nvSpPr>
          <p:cNvPr id="62" name="15 CuadroTexto"/>
          <p:cNvSpPr txBox="1"/>
          <p:nvPr/>
        </p:nvSpPr>
        <p:spPr>
          <a:xfrm>
            <a:off x="7662801" y="3940040"/>
            <a:ext cx="900000" cy="230832"/>
          </a:xfrm>
          <a:prstGeom prst="rect">
            <a:avLst/>
          </a:prstGeom>
          <a:noFill/>
        </p:spPr>
        <p:txBody>
          <a:bodyPr wrap="square" rtlCol="0">
            <a:spAutoFit/>
          </a:bodyPr>
          <a:lstStyle/>
          <a:p>
            <a:pPr algn="r" defTabSz="578671"/>
            <a:r>
              <a:rPr lang="es-CO" sz="900" dirty="0">
                <a:solidFill>
                  <a:schemeClr val="tx1">
                    <a:lumMod val="50000"/>
                    <a:lumOff val="50000"/>
                  </a:schemeClr>
                </a:solidFill>
                <a:latin typeface="Futura Std Light" pitchFamily="34" charset="0"/>
              </a:rPr>
              <a:t>Inicial</a:t>
            </a:r>
          </a:p>
        </p:txBody>
      </p:sp>
      <p:sp>
        <p:nvSpPr>
          <p:cNvPr id="63" name="11 CuadroTexto"/>
          <p:cNvSpPr txBox="1"/>
          <p:nvPr/>
        </p:nvSpPr>
        <p:spPr>
          <a:xfrm>
            <a:off x="7571728" y="2586696"/>
            <a:ext cx="1296026" cy="230832"/>
          </a:xfrm>
          <a:prstGeom prst="rect">
            <a:avLst/>
          </a:prstGeom>
          <a:noFill/>
        </p:spPr>
        <p:txBody>
          <a:bodyPr wrap="square" rtlCol="0">
            <a:spAutoFit/>
          </a:bodyPr>
          <a:lstStyle/>
          <a:p>
            <a:pPr algn="ctr" defTabSz="578671"/>
            <a:r>
              <a:rPr lang="es-CO" sz="900" b="1" dirty="0">
                <a:solidFill>
                  <a:schemeClr val="tx1">
                    <a:lumMod val="50000"/>
                    <a:lumOff val="50000"/>
                  </a:schemeClr>
                </a:solidFill>
                <a:latin typeface="Futura Std Light" pitchFamily="34" charset="0"/>
              </a:rPr>
              <a:t>Nivel de Madurez</a:t>
            </a:r>
          </a:p>
        </p:txBody>
      </p:sp>
      <p:graphicFrame>
        <p:nvGraphicFramePr>
          <p:cNvPr id="65" name="Gráfico 64"/>
          <p:cNvGraphicFramePr>
            <a:graphicFrameLocks/>
          </p:cNvGraphicFramePr>
          <p:nvPr>
            <p:extLst>
              <p:ext uri="{D42A27DB-BD31-4B8C-83A1-F6EECF244321}">
                <p14:modId xmlns:p14="http://schemas.microsoft.com/office/powerpoint/2010/main" val="4089030502"/>
              </p:ext>
            </p:extLst>
          </p:nvPr>
        </p:nvGraphicFramePr>
        <p:xfrm>
          <a:off x="404812" y="1582090"/>
          <a:ext cx="7268199" cy="4231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9005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4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5823" y="2327536"/>
            <a:ext cx="826566" cy="619925"/>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271849"/>
          </a:xfrm>
          <a:prstGeom prst="rect">
            <a:avLst/>
          </a:prstGeom>
        </p:spPr>
      </p:pic>
      <p:pic>
        <p:nvPicPr>
          <p:cNvPr id="3" name="Imagen 4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555" y="3414112"/>
            <a:ext cx="826566" cy="619925"/>
          </a:xfrm>
          <a:prstGeom prst="rect">
            <a:avLst/>
          </a:prstGeom>
        </p:spPr>
      </p:pic>
      <p:cxnSp>
        <p:nvCxnSpPr>
          <p:cNvPr id="5" name="Conector recto 29"/>
          <p:cNvCxnSpPr>
            <a:endCxn id="21" idx="1"/>
          </p:cNvCxnSpPr>
          <p:nvPr/>
        </p:nvCxnSpPr>
        <p:spPr>
          <a:xfrm flipV="1">
            <a:off x="2340223" y="1631771"/>
            <a:ext cx="1687342" cy="901585"/>
          </a:xfrm>
          <a:prstGeom prst="line">
            <a:avLst/>
          </a:prstGeom>
          <a:ln w="3492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 name="Conector recto 30"/>
          <p:cNvCxnSpPr/>
          <p:nvPr/>
        </p:nvCxnSpPr>
        <p:spPr>
          <a:xfrm>
            <a:off x="2869265" y="4489382"/>
            <a:ext cx="1178823" cy="249998"/>
          </a:xfrm>
          <a:prstGeom prst="line">
            <a:avLst/>
          </a:prstGeom>
          <a:ln w="3492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CuadroTexto 45"/>
          <p:cNvSpPr txBox="1"/>
          <p:nvPr/>
        </p:nvSpPr>
        <p:spPr>
          <a:xfrm>
            <a:off x="5057768" y="4323059"/>
            <a:ext cx="3852091" cy="1015663"/>
          </a:xfrm>
          <a:prstGeom prst="rect">
            <a:avLst/>
          </a:prstGeom>
          <a:solidFill>
            <a:srgbClr val="EB6200"/>
          </a:solidFill>
        </p:spPr>
        <p:txBody>
          <a:bodyPr wrap="square" rtlCol="0">
            <a:spAutoFit/>
          </a:bodyPr>
          <a:lstStyle>
            <a:defPPr>
              <a:defRPr lang="es-ES"/>
            </a:defPPr>
            <a:lvl1pPr lvl="0">
              <a:defRPr sz="2400" b="1">
                <a:solidFill>
                  <a:schemeClr val="bg1"/>
                </a:solidFill>
              </a:defRPr>
            </a:lvl1pPr>
          </a:lstStyle>
          <a:p>
            <a:pPr>
              <a:defRPr/>
            </a:pPr>
            <a:r>
              <a:rPr lang="es-CO" sz="2000" kern="0" dirty="0">
                <a:solidFill>
                  <a:prstClr val="white"/>
                </a:solidFill>
              </a:rPr>
              <a:t>Certificación de 7 Jefes de Control Interno como auditores internacionales</a:t>
            </a:r>
          </a:p>
        </p:txBody>
      </p:sp>
      <p:sp>
        <p:nvSpPr>
          <p:cNvPr id="9" name="CuadroTexto 46"/>
          <p:cNvSpPr txBox="1"/>
          <p:nvPr/>
        </p:nvSpPr>
        <p:spPr>
          <a:xfrm>
            <a:off x="5057768" y="2025525"/>
            <a:ext cx="3852089" cy="1015663"/>
          </a:xfrm>
          <a:prstGeom prst="rect">
            <a:avLst/>
          </a:prstGeom>
          <a:solidFill>
            <a:srgbClr val="EB6200"/>
          </a:solidFill>
        </p:spPr>
        <p:txBody>
          <a:bodyPr wrap="square" rtlCol="0">
            <a:spAutoFit/>
          </a:bodyPr>
          <a:lstStyle>
            <a:defPPr>
              <a:defRPr lang="es-ES"/>
            </a:defPPr>
            <a:lvl1pPr lvl="0">
              <a:defRPr sz="2400" b="1">
                <a:solidFill>
                  <a:schemeClr val="bg1"/>
                </a:solidFill>
              </a:defRPr>
            </a:lvl1pPr>
          </a:lstStyle>
          <a:p>
            <a:pPr>
              <a:defRPr/>
            </a:pPr>
            <a:r>
              <a:rPr lang="es-CO" sz="2000" kern="0" dirty="0">
                <a:solidFill>
                  <a:prstClr val="white"/>
                </a:solidFill>
              </a:rPr>
              <a:t>Capacitación a 128 Jefes de Control Interno a través de un Diplomado en Control Interno</a:t>
            </a:r>
          </a:p>
        </p:txBody>
      </p:sp>
      <p:sp>
        <p:nvSpPr>
          <p:cNvPr id="10" name="Rectángulo 44"/>
          <p:cNvSpPr/>
          <p:nvPr/>
        </p:nvSpPr>
        <p:spPr>
          <a:xfrm>
            <a:off x="5057766" y="3203114"/>
            <a:ext cx="3852090" cy="1015663"/>
          </a:xfrm>
          <a:prstGeom prst="rect">
            <a:avLst/>
          </a:prstGeom>
          <a:solidFill>
            <a:srgbClr val="EB6200"/>
          </a:solidFill>
        </p:spPr>
        <p:txBody>
          <a:bodyPr wrap="square" rtlCol="0">
            <a:spAutoFit/>
          </a:bodyPr>
          <a:lstStyle/>
          <a:p>
            <a:pPr>
              <a:defRPr/>
            </a:pPr>
            <a:r>
              <a:rPr lang="es-CO" sz="2000" b="1" kern="0" dirty="0">
                <a:solidFill>
                  <a:prstClr val="white"/>
                </a:solidFill>
              </a:rPr>
              <a:t>Curso de preparación como auditores internacionales para 24 Jefes de Control Interno</a:t>
            </a:r>
          </a:p>
        </p:txBody>
      </p:sp>
      <p:cxnSp>
        <p:nvCxnSpPr>
          <p:cNvPr id="12" name="Conector recto 62"/>
          <p:cNvCxnSpPr>
            <a:endCxn id="20" idx="1"/>
          </p:cNvCxnSpPr>
          <p:nvPr/>
        </p:nvCxnSpPr>
        <p:spPr>
          <a:xfrm flipV="1">
            <a:off x="2869265" y="2637499"/>
            <a:ext cx="1203935" cy="424668"/>
          </a:xfrm>
          <a:prstGeom prst="line">
            <a:avLst/>
          </a:prstGeom>
          <a:ln w="3492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3" name="Conector recto 72"/>
          <p:cNvCxnSpPr>
            <a:stCxn id="17" idx="3"/>
          </p:cNvCxnSpPr>
          <p:nvPr/>
        </p:nvCxnSpPr>
        <p:spPr>
          <a:xfrm>
            <a:off x="3049388" y="3767797"/>
            <a:ext cx="1086435" cy="7207"/>
          </a:xfrm>
          <a:prstGeom prst="line">
            <a:avLst/>
          </a:prstGeom>
          <a:ln w="3492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 name="CuadroTexto 1"/>
          <p:cNvSpPr txBox="1"/>
          <p:nvPr/>
        </p:nvSpPr>
        <p:spPr>
          <a:xfrm>
            <a:off x="5057767" y="1193224"/>
            <a:ext cx="3852090" cy="707886"/>
          </a:xfrm>
          <a:prstGeom prst="rect">
            <a:avLst/>
          </a:prstGeom>
          <a:solidFill>
            <a:srgbClr val="EB6200"/>
          </a:solidFill>
        </p:spPr>
        <p:txBody>
          <a:bodyPr wrap="square" rtlCol="0">
            <a:spAutoFit/>
          </a:bodyPr>
          <a:lstStyle/>
          <a:p>
            <a:pPr>
              <a:defRPr/>
            </a:pPr>
            <a:r>
              <a:rPr lang="es-CO" sz="2000" b="1" kern="0" dirty="0">
                <a:solidFill>
                  <a:prstClr val="white"/>
                </a:solidFill>
              </a:rPr>
              <a:t>Encuentros transversales del Equipo de Jefes de Control Interno</a:t>
            </a:r>
          </a:p>
        </p:txBody>
      </p:sp>
      <p:pic>
        <p:nvPicPr>
          <p:cNvPr id="15" name="Imagen 4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0025" y="1318734"/>
            <a:ext cx="826566" cy="619925"/>
          </a:xfrm>
          <a:prstGeom prst="rect">
            <a:avLst/>
          </a:prstGeom>
        </p:spPr>
      </p:pic>
      <p:pic>
        <p:nvPicPr>
          <p:cNvPr id="16" name="Picture 2" descr="http://images.clipartlogo.com/files/ss/thumb/100/10002829/blue-map-of-colombia_small.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1114" y="2616223"/>
            <a:ext cx="1905356" cy="2205273"/>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7680" y="2310807"/>
            <a:ext cx="2921708" cy="2913979"/>
          </a:xfrm>
          <a:prstGeom prst="rect">
            <a:avLst/>
          </a:prstGeom>
        </p:spPr>
      </p:pic>
      <p:pic>
        <p:nvPicPr>
          <p:cNvPr id="18" name="Imagen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62002" y="3297972"/>
            <a:ext cx="923626" cy="921182"/>
          </a:xfrm>
          <a:prstGeom prst="rect">
            <a:avLst/>
          </a:prstGeom>
        </p:spPr>
      </p:pic>
      <p:pic>
        <p:nvPicPr>
          <p:cNvPr id="19" name="Imagen 4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555" y="4520927"/>
            <a:ext cx="826566" cy="619925"/>
          </a:xfrm>
          <a:prstGeom prst="rect">
            <a:avLst/>
          </a:prstGeom>
        </p:spPr>
      </p:pic>
      <p:pic>
        <p:nvPicPr>
          <p:cNvPr id="20" name="Imagen 3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3200" y="2176908"/>
            <a:ext cx="923626" cy="921182"/>
          </a:xfrm>
          <a:prstGeom prst="rect">
            <a:avLst/>
          </a:prstGeom>
        </p:spPr>
      </p:pic>
      <p:pic>
        <p:nvPicPr>
          <p:cNvPr id="21" name="Imagen 3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27565" y="1171180"/>
            <a:ext cx="923626" cy="921182"/>
          </a:xfrm>
          <a:prstGeom prst="rect">
            <a:avLst/>
          </a:prstGeom>
        </p:spPr>
      </p:pic>
      <p:pic>
        <p:nvPicPr>
          <p:cNvPr id="22" name="Imagen 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24145" y="4379947"/>
            <a:ext cx="923626" cy="921182"/>
          </a:xfrm>
          <a:prstGeom prst="rect">
            <a:avLst/>
          </a:prstGeom>
        </p:spPr>
      </p:pic>
      <p:sp>
        <p:nvSpPr>
          <p:cNvPr id="23" name="CuadroTexto 15"/>
          <p:cNvSpPr txBox="1">
            <a:spLocks noChangeArrowheads="1"/>
          </p:cNvSpPr>
          <p:nvPr/>
        </p:nvSpPr>
        <p:spPr bwMode="auto">
          <a:xfrm>
            <a:off x="0" y="382940"/>
            <a:ext cx="91440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defRPr/>
            </a:pPr>
            <a:r>
              <a:rPr lang="es-ES_tradnl" altLang="es-CO" sz="3000" b="1" kern="0" dirty="0">
                <a:solidFill>
                  <a:srgbClr val="7F7F7F"/>
                </a:solidFill>
              </a:rPr>
              <a:t>Acciones para el Fortalecimiento Política Control Interno</a:t>
            </a:r>
          </a:p>
        </p:txBody>
      </p:sp>
      <p:sp>
        <p:nvSpPr>
          <p:cNvPr id="24" name="CuadroTexto 45"/>
          <p:cNvSpPr txBox="1"/>
          <p:nvPr/>
        </p:nvSpPr>
        <p:spPr>
          <a:xfrm>
            <a:off x="5057768" y="5484555"/>
            <a:ext cx="3852091" cy="1015663"/>
          </a:xfrm>
          <a:prstGeom prst="rect">
            <a:avLst/>
          </a:prstGeom>
          <a:solidFill>
            <a:srgbClr val="EB6200"/>
          </a:solidFill>
        </p:spPr>
        <p:txBody>
          <a:bodyPr wrap="square" rtlCol="0">
            <a:spAutoFit/>
          </a:bodyPr>
          <a:lstStyle>
            <a:defPPr>
              <a:defRPr lang="es-ES"/>
            </a:defPPr>
            <a:lvl1pPr lvl="0">
              <a:defRPr sz="2400" b="1">
                <a:solidFill>
                  <a:schemeClr val="bg1"/>
                </a:solidFill>
              </a:defRPr>
            </a:lvl1pPr>
          </a:lstStyle>
          <a:p>
            <a:pPr>
              <a:defRPr/>
            </a:pPr>
            <a:r>
              <a:rPr lang="es-CO" sz="2000" kern="0" dirty="0">
                <a:solidFill>
                  <a:prstClr val="white"/>
                </a:solidFill>
              </a:rPr>
              <a:t>Expedición de Circular del Consejo Asesor para fortalecimiento del Control Interno.</a:t>
            </a:r>
          </a:p>
        </p:txBody>
      </p:sp>
      <p:pic>
        <p:nvPicPr>
          <p:cNvPr id="28" name="Imagen 4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6412" y="5743589"/>
            <a:ext cx="826566" cy="619925"/>
          </a:xfrm>
          <a:prstGeom prst="rect">
            <a:avLst/>
          </a:prstGeom>
        </p:spPr>
      </p:pic>
      <p:pic>
        <p:nvPicPr>
          <p:cNvPr id="29" name="Imagen 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62002" y="5602609"/>
            <a:ext cx="923626" cy="921182"/>
          </a:xfrm>
          <a:prstGeom prst="rect">
            <a:avLst/>
          </a:prstGeom>
        </p:spPr>
      </p:pic>
      <p:cxnSp>
        <p:nvCxnSpPr>
          <p:cNvPr id="30" name="Conector recto 30"/>
          <p:cNvCxnSpPr>
            <a:endCxn id="28" idx="1"/>
          </p:cNvCxnSpPr>
          <p:nvPr/>
        </p:nvCxnSpPr>
        <p:spPr>
          <a:xfrm>
            <a:off x="2297806" y="5071493"/>
            <a:ext cx="1778606" cy="982059"/>
          </a:xfrm>
          <a:prstGeom prst="line">
            <a:avLst/>
          </a:prstGeom>
          <a:ln w="3492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136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71849"/>
          </a:xfrm>
          <a:prstGeom prst="rect">
            <a:avLst/>
          </a:prstGeom>
        </p:spPr>
      </p:pic>
      <p:cxnSp>
        <p:nvCxnSpPr>
          <p:cNvPr id="3" name="Conector recto 29"/>
          <p:cNvCxnSpPr>
            <a:endCxn id="13" idx="1"/>
          </p:cNvCxnSpPr>
          <p:nvPr/>
        </p:nvCxnSpPr>
        <p:spPr>
          <a:xfrm flipV="1">
            <a:off x="2871856" y="2008623"/>
            <a:ext cx="1351498" cy="585197"/>
          </a:xfrm>
          <a:prstGeom prst="line">
            <a:avLst/>
          </a:prstGeom>
          <a:ln w="3492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 name="CuadroTexto 46"/>
          <p:cNvSpPr txBox="1"/>
          <p:nvPr/>
        </p:nvSpPr>
        <p:spPr>
          <a:xfrm>
            <a:off x="5181385" y="3291774"/>
            <a:ext cx="3852090" cy="1200329"/>
          </a:xfrm>
          <a:prstGeom prst="rect">
            <a:avLst/>
          </a:prstGeom>
          <a:solidFill>
            <a:srgbClr val="EB6200"/>
          </a:solidFill>
        </p:spPr>
        <p:txBody>
          <a:bodyPr wrap="square" rtlCol="0">
            <a:spAutoFit/>
          </a:bodyPr>
          <a:lstStyle>
            <a:defPPr>
              <a:defRPr lang="es-ES"/>
            </a:defPPr>
            <a:lvl1pPr lvl="0">
              <a:defRPr sz="2400" b="1">
                <a:solidFill>
                  <a:schemeClr val="bg1"/>
                </a:solidFill>
              </a:defRPr>
            </a:lvl1pPr>
          </a:lstStyle>
          <a:p>
            <a:pPr>
              <a:defRPr/>
            </a:pPr>
            <a:r>
              <a:rPr lang="es-CO" sz="1800" kern="0" dirty="0">
                <a:solidFill>
                  <a:prstClr val="white"/>
                </a:solidFill>
              </a:rPr>
              <a:t>Caracterización de las Oficinas de Control Interno de las entidades territoriales, a través de consultoría financiada por el BID.</a:t>
            </a:r>
          </a:p>
        </p:txBody>
      </p:sp>
      <p:pic>
        <p:nvPicPr>
          <p:cNvPr id="5" name="Picture 14" descr="http://2.bp.blogspot.com/-gwLwaf5GEys/UZZdsnaTKrI/AAAAAAAAAqY/IcIpGQwNDuI/s1600/auditoria+modern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7664" y="3576377"/>
            <a:ext cx="494473" cy="53339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62"/>
          <p:cNvCxnSpPr>
            <a:endCxn id="12" idx="1"/>
          </p:cNvCxnSpPr>
          <p:nvPr/>
        </p:nvCxnSpPr>
        <p:spPr>
          <a:xfrm>
            <a:off x="3029467" y="3576377"/>
            <a:ext cx="1187187" cy="244185"/>
          </a:xfrm>
          <a:prstGeom prst="line">
            <a:avLst/>
          </a:prstGeom>
          <a:ln w="3492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CuadroTexto 1"/>
          <p:cNvSpPr txBox="1"/>
          <p:nvPr/>
        </p:nvSpPr>
        <p:spPr>
          <a:xfrm>
            <a:off x="5181385" y="894758"/>
            <a:ext cx="3852090" cy="2308324"/>
          </a:xfrm>
          <a:prstGeom prst="rect">
            <a:avLst/>
          </a:prstGeom>
          <a:solidFill>
            <a:srgbClr val="EB6200"/>
          </a:solidFill>
        </p:spPr>
        <p:txBody>
          <a:bodyPr wrap="square" rtlCol="0">
            <a:spAutoFit/>
          </a:bodyPr>
          <a:lstStyle/>
          <a:p>
            <a:pPr>
              <a:defRPr/>
            </a:pPr>
            <a:r>
              <a:rPr lang="es-CO" b="1" kern="0" dirty="0">
                <a:solidFill>
                  <a:prstClr val="white"/>
                </a:solidFill>
              </a:rPr>
              <a:t>En marcha consultoría(Proyecto ACTUE) para:</a:t>
            </a:r>
          </a:p>
          <a:p>
            <a:pPr marL="342900" indent="-342900">
              <a:buFont typeface="Arial" panose="020B0604020202020204" pitchFamily="34" charset="0"/>
              <a:buChar char="•"/>
              <a:defRPr/>
            </a:pPr>
            <a:r>
              <a:rPr lang="es-CO" b="1" kern="0" dirty="0">
                <a:solidFill>
                  <a:prstClr val="white"/>
                </a:solidFill>
              </a:rPr>
              <a:t>Resultados nombramiento JCI por parte del Presidente de la República.</a:t>
            </a:r>
          </a:p>
          <a:p>
            <a:pPr marL="342900" indent="-342900">
              <a:buFont typeface="Arial" panose="020B0604020202020204" pitchFamily="34" charset="0"/>
              <a:buChar char="•"/>
              <a:defRPr/>
            </a:pPr>
            <a:r>
              <a:rPr lang="es-CO" b="1" kern="0" dirty="0">
                <a:solidFill>
                  <a:prstClr val="white"/>
                </a:solidFill>
              </a:rPr>
              <a:t>Evaluación de desempeño JCI.</a:t>
            </a:r>
          </a:p>
          <a:p>
            <a:pPr marL="342900" indent="-342900">
              <a:buFont typeface="Arial" panose="020B0604020202020204" pitchFamily="34" charset="0"/>
              <a:buChar char="•"/>
              <a:defRPr/>
            </a:pPr>
            <a:r>
              <a:rPr lang="es-CO" b="1" kern="0" dirty="0">
                <a:solidFill>
                  <a:prstClr val="white"/>
                </a:solidFill>
              </a:rPr>
              <a:t>Revisión del instrumento de evaluación</a:t>
            </a:r>
          </a:p>
        </p:txBody>
      </p:sp>
      <p:pic>
        <p:nvPicPr>
          <p:cNvPr id="9" name="Imagen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5814" y="1682620"/>
            <a:ext cx="826566" cy="619925"/>
          </a:xfrm>
          <a:prstGeom prst="rect">
            <a:avLst/>
          </a:prstGeom>
        </p:spPr>
      </p:pic>
      <p:pic>
        <p:nvPicPr>
          <p:cNvPr id="10" name="Picture 2" descr="http://images.clipartlogo.com/files/ss/thumb/100/10002829/blue-map-of-colombia_small.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1114" y="2077366"/>
            <a:ext cx="1905356" cy="220527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7680" y="1788279"/>
            <a:ext cx="2921708" cy="2913979"/>
          </a:xfrm>
          <a:prstGeom prst="rect">
            <a:avLst/>
          </a:prstGeom>
        </p:spPr>
      </p:pic>
      <p:pic>
        <p:nvPicPr>
          <p:cNvPr id="12" name="Imagen 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16654" y="3359971"/>
            <a:ext cx="923626" cy="921182"/>
          </a:xfrm>
          <a:prstGeom prst="rect">
            <a:avLst/>
          </a:prstGeom>
        </p:spPr>
      </p:pic>
      <p:pic>
        <p:nvPicPr>
          <p:cNvPr id="13" name="Imagen 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23354" y="1548032"/>
            <a:ext cx="923626" cy="921182"/>
          </a:xfrm>
          <a:prstGeom prst="rect">
            <a:avLst/>
          </a:prstGeom>
        </p:spPr>
      </p:pic>
      <p:cxnSp>
        <p:nvCxnSpPr>
          <p:cNvPr id="15" name="Conector recto 29"/>
          <p:cNvCxnSpPr>
            <a:endCxn id="18" idx="1"/>
          </p:cNvCxnSpPr>
          <p:nvPr/>
        </p:nvCxnSpPr>
        <p:spPr>
          <a:xfrm>
            <a:off x="2295525" y="4571726"/>
            <a:ext cx="1866824" cy="1646821"/>
          </a:xfrm>
          <a:prstGeom prst="line">
            <a:avLst/>
          </a:prstGeom>
          <a:ln w="3492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6" name="CuadroTexto 1"/>
          <p:cNvSpPr txBox="1"/>
          <p:nvPr/>
        </p:nvSpPr>
        <p:spPr>
          <a:xfrm>
            <a:off x="5181385" y="5785975"/>
            <a:ext cx="3852090" cy="923330"/>
          </a:xfrm>
          <a:prstGeom prst="rect">
            <a:avLst/>
          </a:prstGeom>
          <a:solidFill>
            <a:srgbClr val="EB6200"/>
          </a:solidFill>
        </p:spPr>
        <p:txBody>
          <a:bodyPr wrap="square" rtlCol="0">
            <a:spAutoFit/>
          </a:bodyPr>
          <a:lstStyle/>
          <a:p>
            <a:pPr>
              <a:defRPr/>
            </a:pPr>
            <a:r>
              <a:rPr lang="es-CO" b="1" kern="0" dirty="0">
                <a:solidFill>
                  <a:prstClr val="white"/>
                </a:solidFill>
              </a:rPr>
              <a:t>Seminario Nacional  de Jefes de Control Interno, a celebrarse en el mes de octubre de 2016.</a:t>
            </a:r>
          </a:p>
        </p:txBody>
      </p:sp>
      <p:pic>
        <p:nvPicPr>
          <p:cNvPr id="17" name="Imagen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4809" y="5892544"/>
            <a:ext cx="826566" cy="619925"/>
          </a:xfrm>
          <a:prstGeom prst="rect">
            <a:avLst/>
          </a:prstGeom>
        </p:spPr>
      </p:pic>
      <p:pic>
        <p:nvPicPr>
          <p:cNvPr id="18" name="Imagen 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2349" y="5757956"/>
            <a:ext cx="923626" cy="921182"/>
          </a:xfrm>
          <a:prstGeom prst="rect">
            <a:avLst/>
          </a:prstGeom>
        </p:spPr>
      </p:pic>
      <p:sp>
        <p:nvSpPr>
          <p:cNvPr id="23" name="CuadroTexto 15"/>
          <p:cNvSpPr txBox="1">
            <a:spLocks noChangeArrowheads="1"/>
          </p:cNvSpPr>
          <p:nvPr/>
        </p:nvSpPr>
        <p:spPr bwMode="auto">
          <a:xfrm>
            <a:off x="0" y="382940"/>
            <a:ext cx="91440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defRPr/>
            </a:pPr>
            <a:r>
              <a:rPr lang="es-ES_tradnl" altLang="es-CO" sz="3000" b="1" kern="0" dirty="0">
                <a:solidFill>
                  <a:srgbClr val="7F7F7F"/>
                </a:solidFill>
              </a:rPr>
              <a:t>Acciones para el Fortalecimiento Política Control Interno</a:t>
            </a:r>
          </a:p>
        </p:txBody>
      </p:sp>
      <p:sp>
        <p:nvSpPr>
          <p:cNvPr id="27" name="CuadroTexto 46"/>
          <p:cNvSpPr txBox="1"/>
          <p:nvPr/>
        </p:nvSpPr>
        <p:spPr>
          <a:xfrm>
            <a:off x="5181385" y="4748106"/>
            <a:ext cx="3852090" cy="646331"/>
          </a:xfrm>
          <a:prstGeom prst="rect">
            <a:avLst/>
          </a:prstGeom>
          <a:solidFill>
            <a:srgbClr val="EB6200"/>
          </a:solidFill>
        </p:spPr>
        <p:txBody>
          <a:bodyPr wrap="square" rtlCol="0">
            <a:spAutoFit/>
          </a:bodyPr>
          <a:lstStyle>
            <a:defPPr>
              <a:defRPr lang="es-ES"/>
            </a:defPPr>
            <a:lvl1pPr lvl="0">
              <a:defRPr sz="2400" b="1">
                <a:solidFill>
                  <a:schemeClr val="bg1"/>
                </a:solidFill>
              </a:defRPr>
            </a:lvl1pPr>
          </a:lstStyle>
          <a:p>
            <a:pPr>
              <a:defRPr/>
            </a:pPr>
            <a:r>
              <a:rPr lang="es-CO" sz="1800" kern="0" dirty="0">
                <a:solidFill>
                  <a:prstClr val="white"/>
                </a:solidFill>
              </a:rPr>
              <a:t>Desarrollo del artículo 133 (PND) para articular SCI – SGC – SISTEDA.</a:t>
            </a:r>
          </a:p>
        </p:txBody>
      </p:sp>
      <p:pic>
        <p:nvPicPr>
          <p:cNvPr id="19" name="Picture 14" descr="http://2.bp.blogspot.com/-gwLwaf5GEys/UZZdsnaTKrI/AAAAAAAAAqY/IcIpGQwNDuI/s1600/auditoria+modern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3359" y="4848332"/>
            <a:ext cx="494473" cy="53339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2349" y="4631926"/>
            <a:ext cx="923626" cy="921182"/>
          </a:xfrm>
          <a:prstGeom prst="rect">
            <a:avLst/>
          </a:prstGeom>
        </p:spPr>
      </p:pic>
      <p:cxnSp>
        <p:nvCxnSpPr>
          <p:cNvPr id="22" name="Conector recto 62"/>
          <p:cNvCxnSpPr>
            <a:endCxn id="20" idx="1"/>
          </p:cNvCxnSpPr>
          <p:nvPr/>
        </p:nvCxnSpPr>
        <p:spPr>
          <a:xfrm>
            <a:off x="2695575" y="4281153"/>
            <a:ext cx="1466774" cy="811364"/>
          </a:xfrm>
          <a:prstGeom prst="line">
            <a:avLst/>
          </a:prstGeom>
          <a:ln w="34925" cmpd="sng">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748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CuadroTexto 15"/>
          <p:cNvSpPr txBox="1">
            <a:spLocks noChangeArrowheads="1"/>
          </p:cNvSpPr>
          <p:nvPr/>
        </p:nvSpPr>
        <p:spPr bwMode="auto">
          <a:xfrm>
            <a:off x="1463302" y="3004348"/>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4</a:t>
            </a:r>
          </a:p>
        </p:txBody>
      </p:sp>
      <p:sp>
        <p:nvSpPr>
          <p:cNvPr id="5" name="15 Rectángulo"/>
          <p:cNvSpPr/>
          <p:nvPr/>
        </p:nvSpPr>
        <p:spPr>
          <a:xfrm>
            <a:off x="2047477" y="2849545"/>
            <a:ext cx="5243009" cy="861774"/>
          </a:xfrm>
          <a:prstGeom prst="rect">
            <a:avLst/>
          </a:prstGeom>
        </p:spPr>
        <p:txBody>
          <a:bodyPr wrap="square">
            <a:spAutoFit/>
          </a:bodyPr>
          <a:lstStyle/>
          <a:p>
            <a:r>
              <a:rPr lang="es-CO" sz="2500" b="1" dirty="0">
                <a:solidFill>
                  <a:prstClr val="black"/>
                </a:solidFill>
                <a:ea typeface="MS PGothic" panose="020B0600070205080204" pitchFamily="34" charset="-128"/>
              </a:rPr>
              <a:t>Resultados Diagnóstico Integral SCI</a:t>
            </a:r>
          </a:p>
          <a:p>
            <a:r>
              <a:rPr lang="es-CO" sz="2500" b="1" dirty="0">
                <a:solidFill>
                  <a:prstClr val="black"/>
                </a:solidFill>
                <a:ea typeface="MS PGothic" panose="020B0600070205080204" pitchFamily="34" charset="-128"/>
              </a:rPr>
              <a:t>(MECI-Contaduría y Contraloría)</a:t>
            </a:r>
          </a:p>
        </p:txBody>
      </p:sp>
    </p:spTree>
    <p:extLst>
      <p:ext uri="{BB962C8B-B14F-4D97-AF65-F5344CB8AC3E}">
        <p14:creationId xmlns:p14="http://schemas.microsoft.com/office/powerpoint/2010/main" val="4051942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2282198" y="3390989"/>
            <a:ext cx="6548923" cy="2585323"/>
          </a:xfrm>
          <a:prstGeom prst="rect">
            <a:avLst/>
          </a:prstGeom>
          <a:ln w="28575">
            <a:solidFill>
              <a:schemeClr val="accent2">
                <a:lumMod val="75000"/>
              </a:schemeClr>
            </a:solidFill>
            <a:prstDash val="solid"/>
          </a:ln>
        </p:spPr>
        <p:txBody>
          <a:bodyPr wrap="square">
            <a:spAutoFit/>
          </a:bodyPr>
          <a:lstStyle/>
          <a:p>
            <a:pPr algn="ctr"/>
            <a:r>
              <a:rPr lang="es-CO" b="1" dirty="0">
                <a:solidFill>
                  <a:prstClr val="white">
                    <a:lumMod val="50000"/>
                  </a:prstClr>
                </a:solidFill>
                <a:latin typeface="Candara" panose="020E0502030303020204" pitchFamily="34" charset="0"/>
              </a:rPr>
              <a:t>Fuentes de Información</a:t>
            </a:r>
          </a:p>
          <a:p>
            <a:pPr algn="ctr"/>
            <a:endParaRPr lang="es-CO" b="1" dirty="0">
              <a:solidFill>
                <a:prstClr val="white">
                  <a:lumMod val="50000"/>
                </a:prstClr>
              </a:solidFill>
              <a:latin typeface="Candara" panose="020E0502030303020204" pitchFamily="34" charset="0"/>
            </a:endParaRPr>
          </a:p>
          <a:p>
            <a:pPr algn="ctr"/>
            <a:endParaRPr lang="es-CO" b="1" dirty="0">
              <a:solidFill>
                <a:prstClr val="white">
                  <a:lumMod val="50000"/>
                </a:prstClr>
              </a:solidFill>
              <a:latin typeface="Candara" panose="020E0502030303020204" pitchFamily="34" charset="0"/>
            </a:endParaRPr>
          </a:p>
          <a:p>
            <a:pPr algn="ctr"/>
            <a:endParaRPr lang="es-CO" b="1" dirty="0">
              <a:solidFill>
                <a:prstClr val="white">
                  <a:lumMod val="50000"/>
                </a:prstClr>
              </a:solidFill>
              <a:latin typeface="Candara" panose="020E0502030303020204" pitchFamily="34" charset="0"/>
            </a:endParaRPr>
          </a:p>
          <a:p>
            <a:pPr algn="ctr"/>
            <a:endParaRPr lang="es-CO" b="1" dirty="0">
              <a:solidFill>
                <a:prstClr val="white">
                  <a:lumMod val="50000"/>
                </a:prstClr>
              </a:solidFill>
              <a:latin typeface="Candara" panose="020E0502030303020204" pitchFamily="34" charset="0"/>
            </a:endParaRPr>
          </a:p>
          <a:p>
            <a:pPr algn="ctr"/>
            <a:endParaRPr lang="es-CO" b="1" dirty="0">
              <a:solidFill>
                <a:prstClr val="white">
                  <a:lumMod val="50000"/>
                </a:prstClr>
              </a:solidFill>
              <a:latin typeface="Candara" panose="020E0502030303020204" pitchFamily="34" charset="0"/>
            </a:endParaRPr>
          </a:p>
          <a:p>
            <a:pPr algn="ctr"/>
            <a:endParaRPr lang="es-CO" b="1" dirty="0">
              <a:solidFill>
                <a:prstClr val="white">
                  <a:lumMod val="50000"/>
                </a:prstClr>
              </a:solidFill>
              <a:latin typeface="Candara" panose="020E0502030303020204" pitchFamily="34" charset="0"/>
            </a:endParaRPr>
          </a:p>
          <a:p>
            <a:pPr algn="ctr"/>
            <a:endParaRPr lang="es-CO" b="1" dirty="0">
              <a:solidFill>
                <a:prstClr val="white">
                  <a:lumMod val="50000"/>
                </a:prstClr>
              </a:solidFill>
              <a:latin typeface="Candara" panose="020E0502030303020204" pitchFamily="34" charset="0"/>
            </a:endParaRPr>
          </a:p>
          <a:p>
            <a:pPr algn="ctr"/>
            <a:endParaRPr lang="es-CO" dirty="0">
              <a:solidFill>
                <a:prstClr val="black"/>
              </a:solidFill>
            </a:endParaRPr>
          </a:p>
        </p:txBody>
      </p:sp>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3" name="Rectángulo 12"/>
          <p:cNvSpPr/>
          <p:nvPr/>
        </p:nvSpPr>
        <p:spPr>
          <a:xfrm>
            <a:off x="2227924" y="1299111"/>
            <a:ext cx="6548923" cy="1384995"/>
          </a:xfrm>
          <a:prstGeom prst="rect">
            <a:avLst/>
          </a:prstGeom>
          <a:ln w="28575">
            <a:solidFill>
              <a:schemeClr val="accent2">
                <a:lumMod val="75000"/>
              </a:schemeClr>
            </a:solidFill>
            <a:prstDash val="solid"/>
          </a:ln>
        </p:spPr>
        <p:txBody>
          <a:bodyPr wrap="square">
            <a:spAutoFit/>
          </a:bodyPr>
          <a:lstStyle/>
          <a:p>
            <a:pPr algn="ctr"/>
            <a:r>
              <a:rPr lang="es-CO" b="1" dirty="0">
                <a:solidFill>
                  <a:prstClr val="white">
                    <a:lumMod val="50000"/>
                  </a:prstClr>
                </a:solidFill>
                <a:latin typeface="Candara" panose="020E0502030303020204" pitchFamily="34" charset="0"/>
              </a:rPr>
              <a:t>Matriz consolidada de evaluación para las entidades</a:t>
            </a:r>
          </a:p>
          <a:p>
            <a:pPr algn="ctr"/>
            <a:endParaRPr lang="es-CO" b="1" dirty="0">
              <a:solidFill>
                <a:prstClr val="white">
                  <a:lumMod val="50000"/>
                </a:prstClr>
              </a:solidFill>
              <a:latin typeface="Candara" panose="020E0502030303020204" pitchFamily="34" charset="0"/>
            </a:endParaRPr>
          </a:p>
          <a:p>
            <a:pPr algn="just"/>
            <a:r>
              <a:rPr lang="es-CO" sz="1600" dirty="0">
                <a:latin typeface="Candara" panose="020E0502030303020204" pitchFamily="34" charset="0"/>
              </a:rPr>
              <a:t>Se hace claridad que </a:t>
            </a:r>
            <a:r>
              <a:rPr lang="es-CO" sz="1600" b="1" u="sng" dirty="0">
                <a:solidFill>
                  <a:schemeClr val="accent2">
                    <a:lumMod val="75000"/>
                  </a:schemeClr>
                </a:solidFill>
                <a:latin typeface="Candara" panose="020E0502030303020204" pitchFamily="34" charset="0"/>
              </a:rPr>
              <a:t>no se realiza un análisis comparativo </a:t>
            </a:r>
            <a:r>
              <a:rPr lang="es-CO" sz="1600" dirty="0">
                <a:latin typeface="Candara" panose="020E0502030303020204" pitchFamily="34" charset="0"/>
              </a:rPr>
              <a:t>sino </a:t>
            </a:r>
            <a:r>
              <a:rPr lang="es-CO" sz="1600" b="1" u="sng" dirty="0">
                <a:solidFill>
                  <a:schemeClr val="accent2">
                    <a:lumMod val="75000"/>
                  </a:schemeClr>
                </a:solidFill>
                <a:latin typeface="Candara" panose="020E0502030303020204" pitchFamily="34" charset="0"/>
              </a:rPr>
              <a:t>articulado</a:t>
            </a:r>
            <a:r>
              <a:rPr lang="es-CO" sz="1600" dirty="0">
                <a:latin typeface="Candara" panose="020E0502030303020204" pitchFamily="34" charset="0"/>
              </a:rPr>
              <a:t>, teniendo en cuenta que las metodologías y enfoques no son comparables, sino complementarios.</a:t>
            </a:r>
            <a:r>
              <a:rPr lang="es-CO" sz="1600" dirty="0">
                <a:solidFill>
                  <a:srgbClr val="ED7D31">
                    <a:lumMod val="75000"/>
                  </a:srgbClr>
                </a:solidFill>
                <a:latin typeface="Candara" panose="020E0502030303020204" pitchFamily="34" charset="0"/>
              </a:rPr>
              <a:t> </a:t>
            </a:r>
            <a:endParaRPr lang="es-CO" sz="1200" dirty="0">
              <a:solidFill>
                <a:prstClr val="black"/>
              </a:solidFill>
            </a:endParaRPr>
          </a:p>
        </p:txBody>
      </p:sp>
      <p:pic>
        <p:nvPicPr>
          <p:cNvPr id="14" name="Imagen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290" y="2600062"/>
            <a:ext cx="1463148" cy="1341073"/>
          </a:xfrm>
          <a:prstGeom prst="rect">
            <a:avLst/>
          </a:prstGeom>
        </p:spPr>
      </p:pic>
      <p:pic>
        <p:nvPicPr>
          <p:cNvPr id="17" name="Imagen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7184" y="4224752"/>
            <a:ext cx="203041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www.contraloriagen.gov.co/documents/10136/7944036/logo-vertical-color.png/4944c3f1-c6ef-487a-9b47-0ca19d66691a?t=136908760756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59671" y="4120288"/>
            <a:ext cx="904524" cy="73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http://www.chip.gov.co/schip_rt/imagenes/ImgLogoCabezo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5741" y="4090527"/>
            <a:ext cx="581050" cy="72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ángulo 33"/>
          <p:cNvSpPr/>
          <p:nvPr/>
        </p:nvSpPr>
        <p:spPr>
          <a:xfrm>
            <a:off x="2625389" y="4815353"/>
            <a:ext cx="1754006" cy="830997"/>
          </a:xfrm>
          <a:prstGeom prst="rect">
            <a:avLst/>
          </a:prstGeom>
        </p:spPr>
        <p:txBody>
          <a:bodyPr wrap="none">
            <a:spAutoFit/>
          </a:bodyPr>
          <a:lstStyle/>
          <a:p>
            <a:pPr algn="ctr"/>
            <a:r>
              <a:rPr lang="es-CO" sz="1600" b="1" dirty="0">
                <a:solidFill>
                  <a:prstClr val="white">
                    <a:lumMod val="50000"/>
                  </a:prstClr>
                </a:solidFill>
                <a:latin typeface="Candara" panose="020E0502030303020204" pitchFamily="34" charset="0"/>
              </a:rPr>
              <a:t>Informe Ejecutivo</a:t>
            </a:r>
          </a:p>
          <a:p>
            <a:pPr algn="ctr"/>
            <a:r>
              <a:rPr lang="es-CO" sz="1600" b="1" dirty="0">
                <a:solidFill>
                  <a:prstClr val="white">
                    <a:lumMod val="50000"/>
                  </a:prstClr>
                </a:solidFill>
                <a:latin typeface="Candara" panose="020E0502030303020204" pitchFamily="34" charset="0"/>
              </a:rPr>
              <a:t>Anual de Control</a:t>
            </a:r>
          </a:p>
          <a:p>
            <a:pPr algn="ctr"/>
            <a:r>
              <a:rPr lang="es-CO" sz="1600" b="1" dirty="0">
                <a:solidFill>
                  <a:prstClr val="white">
                    <a:lumMod val="50000"/>
                  </a:prstClr>
                </a:solidFill>
                <a:latin typeface="Candara" panose="020E0502030303020204" pitchFamily="34" charset="0"/>
              </a:rPr>
              <a:t>Interno</a:t>
            </a:r>
            <a:endParaRPr lang="es-CO" sz="1600" dirty="0">
              <a:solidFill>
                <a:prstClr val="black"/>
              </a:solidFill>
            </a:endParaRPr>
          </a:p>
        </p:txBody>
      </p:sp>
      <p:sp>
        <p:nvSpPr>
          <p:cNvPr id="37" name="Rectángulo 36"/>
          <p:cNvSpPr/>
          <p:nvPr/>
        </p:nvSpPr>
        <p:spPr>
          <a:xfrm>
            <a:off x="4895723" y="4815353"/>
            <a:ext cx="1606529" cy="830997"/>
          </a:xfrm>
          <a:prstGeom prst="rect">
            <a:avLst/>
          </a:prstGeom>
        </p:spPr>
        <p:txBody>
          <a:bodyPr wrap="none">
            <a:spAutoFit/>
          </a:bodyPr>
          <a:lstStyle/>
          <a:p>
            <a:pPr algn="ctr"/>
            <a:r>
              <a:rPr lang="es-CO" sz="1600" b="1" dirty="0">
                <a:solidFill>
                  <a:prstClr val="white">
                    <a:lumMod val="50000"/>
                  </a:prstClr>
                </a:solidFill>
                <a:latin typeface="Candara" panose="020E0502030303020204" pitchFamily="34" charset="0"/>
              </a:rPr>
              <a:t>Informe Control</a:t>
            </a:r>
          </a:p>
          <a:p>
            <a:pPr algn="ctr"/>
            <a:r>
              <a:rPr lang="es-CO" sz="1600" b="1" dirty="0">
                <a:solidFill>
                  <a:prstClr val="white">
                    <a:lumMod val="50000"/>
                  </a:prstClr>
                </a:solidFill>
                <a:latin typeface="Candara" panose="020E0502030303020204" pitchFamily="34" charset="0"/>
              </a:rPr>
              <a:t>Interno</a:t>
            </a:r>
          </a:p>
          <a:p>
            <a:pPr algn="ctr"/>
            <a:r>
              <a:rPr lang="es-CO" sz="1600" b="1" dirty="0">
                <a:solidFill>
                  <a:prstClr val="white">
                    <a:lumMod val="50000"/>
                  </a:prstClr>
                </a:solidFill>
                <a:latin typeface="Candara" panose="020E0502030303020204" pitchFamily="34" charset="0"/>
              </a:rPr>
              <a:t>Contable</a:t>
            </a:r>
            <a:endParaRPr lang="es-CO" sz="1600" dirty="0">
              <a:solidFill>
                <a:prstClr val="black"/>
              </a:solidFill>
            </a:endParaRPr>
          </a:p>
        </p:txBody>
      </p:sp>
      <p:sp>
        <p:nvSpPr>
          <p:cNvPr id="38" name="Rectángulo 37"/>
          <p:cNvSpPr/>
          <p:nvPr/>
        </p:nvSpPr>
        <p:spPr>
          <a:xfrm>
            <a:off x="6933972" y="4815353"/>
            <a:ext cx="1842874" cy="1169551"/>
          </a:xfrm>
          <a:prstGeom prst="rect">
            <a:avLst/>
          </a:prstGeom>
        </p:spPr>
        <p:txBody>
          <a:bodyPr wrap="square">
            <a:spAutoFit/>
          </a:bodyPr>
          <a:lstStyle/>
          <a:p>
            <a:pPr algn="ctr"/>
            <a:r>
              <a:rPr lang="es-CO" sz="1400" b="1" dirty="0">
                <a:solidFill>
                  <a:prstClr val="white">
                    <a:lumMod val="50000"/>
                  </a:prstClr>
                </a:solidFill>
                <a:latin typeface="Candara" panose="020E0502030303020204" pitchFamily="34" charset="0"/>
              </a:rPr>
              <a:t>Información suministrada</a:t>
            </a:r>
          </a:p>
          <a:p>
            <a:pPr algn="ctr"/>
            <a:r>
              <a:rPr lang="es-CO" sz="1400" b="1" dirty="0">
                <a:solidFill>
                  <a:prstClr val="white">
                    <a:lumMod val="50000"/>
                  </a:prstClr>
                </a:solidFill>
                <a:latin typeface="Candara" panose="020E0502030303020204" pitchFamily="34" charset="0"/>
              </a:rPr>
              <a:t>por las entidades sobre evaluación SCI y estados contables</a:t>
            </a:r>
            <a:endParaRPr lang="es-CO" sz="1400" dirty="0">
              <a:solidFill>
                <a:prstClr val="black"/>
              </a:solidFill>
            </a:endParaRPr>
          </a:p>
        </p:txBody>
      </p:sp>
      <p:sp>
        <p:nvSpPr>
          <p:cNvPr id="2" name="Rectángulo 1"/>
          <p:cNvSpPr/>
          <p:nvPr/>
        </p:nvSpPr>
        <p:spPr>
          <a:xfrm>
            <a:off x="865864" y="331495"/>
            <a:ext cx="7986485" cy="523220"/>
          </a:xfrm>
          <a:prstGeom prst="rect">
            <a:avLst/>
          </a:prstGeom>
        </p:spPr>
        <p:txBody>
          <a:bodyPr wrap="square">
            <a:spAutoFit/>
          </a:bodyPr>
          <a:lstStyle/>
          <a:p>
            <a:r>
              <a:rPr lang="es-CO" sz="2800" b="1" dirty="0">
                <a:solidFill>
                  <a:srgbClr val="E7E6E6">
                    <a:lumMod val="50000"/>
                  </a:srgbClr>
                </a:solidFill>
              </a:rPr>
              <a:t>Diagnóstico Integral del Sistema de Control Interno</a:t>
            </a:r>
          </a:p>
        </p:txBody>
      </p:sp>
      <p:cxnSp>
        <p:nvCxnSpPr>
          <p:cNvPr id="25" name="Conector recto 24"/>
          <p:cNvCxnSpPr/>
          <p:nvPr/>
        </p:nvCxnSpPr>
        <p:spPr>
          <a:xfrm flipV="1">
            <a:off x="1333850" y="2130804"/>
            <a:ext cx="894074" cy="629175"/>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Conector recto 29"/>
          <p:cNvCxnSpPr>
            <a:endCxn id="28" idx="1"/>
          </p:cNvCxnSpPr>
          <p:nvPr/>
        </p:nvCxnSpPr>
        <p:spPr>
          <a:xfrm>
            <a:off x="1267969" y="3837548"/>
            <a:ext cx="1014229" cy="846103"/>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93671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8" name="CuadroTexto 7"/>
          <p:cNvSpPr txBox="1"/>
          <p:nvPr/>
        </p:nvSpPr>
        <p:spPr>
          <a:xfrm>
            <a:off x="1733214" y="317683"/>
            <a:ext cx="7410786" cy="523220"/>
          </a:xfrm>
          <a:prstGeom prst="rect">
            <a:avLst/>
          </a:prstGeom>
          <a:noFill/>
        </p:spPr>
        <p:txBody>
          <a:bodyPr wrap="square" rtlCol="0">
            <a:spAutoFit/>
          </a:bodyPr>
          <a:lstStyle/>
          <a:p>
            <a:pPr algn="r"/>
            <a:r>
              <a:rPr lang="es-CO" sz="2800" b="1" dirty="0">
                <a:solidFill>
                  <a:srgbClr val="E7E6E6">
                    <a:lumMod val="50000"/>
                  </a:srgbClr>
                </a:solidFill>
              </a:rPr>
              <a:t>Información de Entrada para el Análisis Integral</a:t>
            </a:r>
          </a:p>
        </p:txBody>
      </p:sp>
      <p:grpSp>
        <p:nvGrpSpPr>
          <p:cNvPr id="2" name="Grupo 1"/>
          <p:cNvGrpSpPr/>
          <p:nvPr/>
        </p:nvGrpSpPr>
        <p:grpSpPr>
          <a:xfrm>
            <a:off x="70830" y="1022129"/>
            <a:ext cx="3474066" cy="1855208"/>
            <a:chOff x="70830" y="1022129"/>
            <a:chExt cx="3474066" cy="1855208"/>
          </a:xfrm>
        </p:grpSpPr>
        <p:grpSp>
          <p:nvGrpSpPr>
            <p:cNvPr id="21" name="Grupo 20"/>
            <p:cNvGrpSpPr/>
            <p:nvPr/>
          </p:nvGrpSpPr>
          <p:grpSpPr>
            <a:xfrm>
              <a:off x="70830" y="1022129"/>
              <a:ext cx="3474066" cy="683872"/>
              <a:chOff x="111599" y="1590469"/>
              <a:chExt cx="3474066" cy="683872"/>
            </a:xfrm>
          </p:grpSpPr>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99" y="1590469"/>
                <a:ext cx="3474066" cy="683872"/>
              </a:xfrm>
              <a:prstGeom prst="rect">
                <a:avLst/>
              </a:prstGeom>
            </p:spPr>
          </p:pic>
          <p:sp>
            <p:nvSpPr>
              <p:cNvPr id="13" name="CuadroTexto 12"/>
              <p:cNvSpPr txBox="1"/>
              <p:nvPr/>
            </p:nvSpPr>
            <p:spPr>
              <a:xfrm>
                <a:off x="642013" y="1735320"/>
                <a:ext cx="2726727" cy="338554"/>
              </a:xfrm>
              <a:prstGeom prst="rect">
                <a:avLst/>
              </a:prstGeom>
              <a:noFill/>
            </p:spPr>
            <p:txBody>
              <a:bodyPr wrap="square" rtlCol="0">
                <a:spAutoFit/>
              </a:bodyPr>
              <a:lstStyle/>
              <a:p>
                <a:pPr algn="ctr"/>
                <a:r>
                  <a:rPr lang="es-CO" sz="1600" b="1" dirty="0">
                    <a:solidFill>
                      <a:prstClr val="white"/>
                    </a:solidFill>
                  </a:rPr>
                  <a:t>Resultados MECI 2014-2015</a:t>
                </a:r>
                <a:endParaRPr lang="es-CO" sz="1600" dirty="0">
                  <a:solidFill>
                    <a:prstClr val="white"/>
                  </a:solidFill>
                </a:endParaRPr>
              </a:p>
            </p:txBody>
          </p:sp>
        </p:grpSp>
        <p:grpSp>
          <p:nvGrpSpPr>
            <p:cNvPr id="22" name="Grupo 21"/>
            <p:cNvGrpSpPr/>
            <p:nvPr/>
          </p:nvGrpSpPr>
          <p:grpSpPr>
            <a:xfrm>
              <a:off x="1791307" y="1706001"/>
              <a:ext cx="652744" cy="568411"/>
              <a:chOff x="418174" y="1729946"/>
              <a:chExt cx="652744" cy="568411"/>
            </a:xfrm>
          </p:grpSpPr>
          <p:sp>
            <p:nvSpPr>
              <p:cNvPr id="23" name="Elipse 22"/>
              <p:cNvSpPr/>
              <p:nvPr/>
            </p:nvSpPr>
            <p:spPr>
              <a:xfrm>
                <a:off x="444843" y="1729946"/>
                <a:ext cx="576649" cy="568411"/>
              </a:xfrm>
              <a:prstGeom prst="ellipse">
                <a:avLst/>
              </a:prstGeom>
              <a:solidFill>
                <a:srgbClr val="EB6E19"/>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a:solidFill>
                    <a:prstClr val="white"/>
                  </a:solidFill>
                </a:endParaRPr>
              </a:p>
            </p:txBody>
          </p:sp>
          <p:sp>
            <p:nvSpPr>
              <p:cNvPr id="24" name="Rectángulo 23"/>
              <p:cNvSpPr/>
              <p:nvPr/>
            </p:nvSpPr>
            <p:spPr>
              <a:xfrm>
                <a:off x="418174" y="1829485"/>
                <a:ext cx="652744" cy="369332"/>
              </a:xfrm>
              <a:prstGeom prst="rect">
                <a:avLst/>
              </a:prstGeom>
              <a:noFill/>
            </p:spPr>
            <p:txBody>
              <a:bodyPr wrap="none" lIns="91440" tIns="45720" rIns="91440" bIns="45720">
                <a:spAutoFit/>
              </a:bodyPr>
              <a:lstStyle/>
              <a:p>
                <a:pPr algn="ctr"/>
                <a:r>
                  <a:rPr lang="es-ES" dirty="0">
                    <a:ln w="10160">
                      <a:solidFill>
                        <a:prstClr val="white">
                          <a:lumMod val="95000"/>
                        </a:prstClr>
                      </a:solidFill>
                      <a:prstDash val="solid"/>
                    </a:ln>
                    <a:solidFill>
                      <a:prstClr val="white"/>
                    </a:solidFill>
                  </a:rPr>
                  <a:t>2015</a:t>
                </a:r>
              </a:p>
            </p:txBody>
          </p:sp>
        </p:grpSp>
        <p:grpSp>
          <p:nvGrpSpPr>
            <p:cNvPr id="25" name="Grupo 24"/>
            <p:cNvGrpSpPr/>
            <p:nvPr/>
          </p:nvGrpSpPr>
          <p:grpSpPr>
            <a:xfrm>
              <a:off x="894898" y="1713053"/>
              <a:ext cx="652744" cy="568411"/>
              <a:chOff x="422082" y="2720142"/>
              <a:chExt cx="652744" cy="568411"/>
            </a:xfrm>
          </p:grpSpPr>
          <p:sp>
            <p:nvSpPr>
              <p:cNvPr id="26" name="Elipse 25"/>
              <p:cNvSpPr/>
              <p:nvPr/>
            </p:nvSpPr>
            <p:spPr>
              <a:xfrm>
                <a:off x="448751" y="2720142"/>
                <a:ext cx="576649" cy="568411"/>
              </a:xfrm>
              <a:prstGeom prst="ellipse">
                <a:avLst/>
              </a:prstGeom>
              <a:solidFill>
                <a:srgbClr val="EB6C15"/>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a:solidFill>
                    <a:prstClr val="white"/>
                  </a:solidFill>
                </a:endParaRPr>
              </a:p>
            </p:txBody>
          </p:sp>
          <p:sp>
            <p:nvSpPr>
              <p:cNvPr id="27" name="Rectángulo 26"/>
              <p:cNvSpPr/>
              <p:nvPr/>
            </p:nvSpPr>
            <p:spPr>
              <a:xfrm>
                <a:off x="422082" y="2819681"/>
                <a:ext cx="652744" cy="369332"/>
              </a:xfrm>
              <a:prstGeom prst="rect">
                <a:avLst/>
              </a:prstGeom>
              <a:noFill/>
            </p:spPr>
            <p:txBody>
              <a:bodyPr wrap="none" lIns="91440" tIns="45720" rIns="91440" bIns="45720">
                <a:spAutoFit/>
              </a:bodyPr>
              <a:lstStyle/>
              <a:p>
                <a:pPr algn="ctr"/>
                <a:r>
                  <a:rPr lang="es-ES" dirty="0">
                    <a:ln w="10160">
                      <a:solidFill>
                        <a:prstClr val="white">
                          <a:lumMod val="95000"/>
                        </a:prstClr>
                      </a:solidFill>
                      <a:prstDash val="solid"/>
                    </a:ln>
                    <a:solidFill>
                      <a:prstClr val="white"/>
                    </a:solidFill>
                  </a:rPr>
                  <a:t>2014</a:t>
                </a:r>
              </a:p>
            </p:txBody>
          </p:sp>
        </p:grpSp>
        <p:sp>
          <p:nvSpPr>
            <p:cNvPr id="28" name="Flecha a la derecha con bandas 27"/>
            <p:cNvSpPr/>
            <p:nvPr/>
          </p:nvSpPr>
          <p:spPr>
            <a:xfrm rot="16200000">
              <a:off x="1119274" y="2424255"/>
              <a:ext cx="486032" cy="370703"/>
            </a:xfrm>
            <a:prstGeom prst="stripedRightArrow">
              <a:avLst/>
            </a:prstGeom>
            <a:solidFill>
              <a:srgbClr val="73AC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9" name="Flecha a la derecha con bandas 28"/>
            <p:cNvSpPr/>
            <p:nvPr/>
          </p:nvSpPr>
          <p:spPr>
            <a:xfrm rot="5400000">
              <a:off x="1579081" y="2448969"/>
              <a:ext cx="486032" cy="370703"/>
            </a:xfrm>
            <a:prstGeom prst="stripedRightArrow">
              <a:avLst/>
            </a:prstGeom>
            <a:solidFill>
              <a:srgbClr val="FF99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cxnSp>
          <p:nvCxnSpPr>
            <p:cNvPr id="31" name="Conector recto 30"/>
            <p:cNvCxnSpPr>
              <a:stCxn id="26" idx="6"/>
              <a:endCxn id="23" idx="2"/>
            </p:cNvCxnSpPr>
            <p:nvPr/>
          </p:nvCxnSpPr>
          <p:spPr>
            <a:xfrm flipV="1">
              <a:off x="1498216" y="1990207"/>
              <a:ext cx="319760" cy="705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upo 4"/>
          <p:cNvGrpSpPr/>
          <p:nvPr/>
        </p:nvGrpSpPr>
        <p:grpSpPr>
          <a:xfrm>
            <a:off x="2953773" y="2627732"/>
            <a:ext cx="3474065" cy="1829350"/>
            <a:chOff x="2953773" y="2627732"/>
            <a:chExt cx="3474065" cy="1829350"/>
          </a:xfrm>
        </p:grpSpPr>
        <p:grpSp>
          <p:nvGrpSpPr>
            <p:cNvPr id="20" name="Grupo 19"/>
            <p:cNvGrpSpPr/>
            <p:nvPr/>
          </p:nvGrpSpPr>
          <p:grpSpPr>
            <a:xfrm>
              <a:off x="2953773" y="2627732"/>
              <a:ext cx="3474065" cy="683872"/>
              <a:chOff x="432875" y="2582164"/>
              <a:chExt cx="3474065" cy="683872"/>
            </a:xfrm>
          </p:grpSpPr>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875" y="2582164"/>
                <a:ext cx="3474065" cy="683872"/>
              </a:xfrm>
              <a:prstGeom prst="rect">
                <a:avLst/>
              </a:prstGeom>
            </p:spPr>
          </p:pic>
          <p:sp>
            <p:nvSpPr>
              <p:cNvPr id="15" name="CuadroTexto 14"/>
              <p:cNvSpPr txBox="1"/>
              <p:nvPr/>
            </p:nvSpPr>
            <p:spPr>
              <a:xfrm>
                <a:off x="1094324" y="2722267"/>
                <a:ext cx="2581812" cy="338554"/>
              </a:xfrm>
              <a:prstGeom prst="rect">
                <a:avLst/>
              </a:prstGeom>
              <a:noFill/>
            </p:spPr>
            <p:txBody>
              <a:bodyPr wrap="square" rtlCol="0">
                <a:spAutoFit/>
              </a:bodyPr>
              <a:lstStyle/>
              <a:p>
                <a:pPr algn="just"/>
                <a:r>
                  <a:rPr lang="es-CO" sz="1600" b="1" dirty="0">
                    <a:solidFill>
                      <a:prstClr val="white"/>
                    </a:solidFill>
                  </a:rPr>
                  <a:t>Resultados CIC 2014-2015</a:t>
                </a:r>
                <a:endParaRPr lang="es-CO" sz="1600" dirty="0">
                  <a:solidFill>
                    <a:prstClr val="white"/>
                  </a:solidFill>
                </a:endParaRPr>
              </a:p>
            </p:txBody>
          </p:sp>
        </p:grpSp>
        <p:grpSp>
          <p:nvGrpSpPr>
            <p:cNvPr id="32" name="Grupo 31"/>
            <p:cNvGrpSpPr/>
            <p:nvPr/>
          </p:nvGrpSpPr>
          <p:grpSpPr>
            <a:xfrm>
              <a:off x="4720571" y="3285746"/>
              <a:ext cx="652744" cy="568411"/>
              <a:chOff x="418174" y="1729946"/>
              <a:chExt cx="652744" cy="568411"/>
            </a:xfrm>
          </p:grpSpPr>
          <p:sp>
            <p:nvSpPr>
              <p:cNvPr id="33" name="Elipse 32"/>
              <p:cNvSpPr/>
              <p:nvPr/>
            </p:nvSpPr>
            <p:spPr>
              <a:xfrm>
                <a:off x="444843" y="1729946"/>
                <a:ext cx="576649" cy="568411"/>
              </a:xfrm>
              <a:prstGeom prst="ellipse">
                <a:avLst/>
              </a:prstGeom>
              <a:solidFill>
                <a:srgbClr val="00808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a:solidFill>
                    <a:prstClr val="white"/>
                  </a:solidFill>
                </a:endParaRPr>
              </a:p>
            </p:txBody>
          </p:sp>
          <p:sp>
            <p:nvSpPr>
              <p:cNvPr id="34" name="Rectángulo 33"/>
              <p:cNvSpPr/>
              <p:nvPr/>
            </p:nvSpPr>
            <p:spPr>
              <a:xfrm>
                <a:off x="418174" y="1829485"/>
                <a:ext cx="652744" cy="369332"/>
              </a:xfrm>
              <a:prstGeom prst="rect">
                <a:avLst/>
              </a:prstGeom>
              <a:noFill/>
            </p:spPr>
            <p:txBody>
              <a:bodyPr wrap="none" lIns="91440" tIns="45720" rIns="91440" bIns="45720">
                <a:spAutoFit/>
              </a:bodyPr>
              <a:lstStyle/>
              <a:p>
                <a:pPr algn="ctr"/>
                <a:r>
                  <a:rPr lang="es-ES" dirty="0">
                    <a:ln w="10160">
                      <a:solidFill>
                        <a:prstClr val="white">
                          <a:lumMod val="95000"/>
                        </a:prstClr>
                      </a:solidFill>
                      <a:prstDash val="solid"/>
                    </a:ln>
                    <a:solidFill>
                      <a:prstClr val="white"/>
                    </a:solidFill>
                  </a:rPr>
                  <a:t>2015</a:t>
                </a:r>
              </a:p>
            </p:txBody>
          </p:sp>
        </p:grpSp>
        <p:grpSp>
          <p:nvGrpSpPr>
            <p:cNvPr id="35" name="Grupo 34"/>
            <p:cNvGrpSpPr/>
            <p:nvPr/>
          </p:nvGrpSpPr>
          <p:grpSpPr>
            <a:xfrm>
              <a:off x="3824162" y="3292798"/>
              <a:ext cx="652744" cy="568411"/>
              <a:chOff x="422082" y="2720142"/>
              <a:chExt cx="652744" cy="568411"/>
            </a:xfrm>
          </p:grpSpPr>
          <p:sp>
            <p:nvSpPr>
              <p:cNvPr id="36" name="Elipse 35"/>
              <p:cNvSpPr/>
              <p:nvPr/>
            </p:nvSpPr>
            <p:spPr>
              <a:xfrm>
                <a:off x="448751" y="2720142"/>
                <a:ext cx="576649" cy="568411"/>
              </a:xfrm>
              <a:prstGeom prst="ellipse">
                <a:avLst/>
              </a:prstGeom>
              <a:solidFill>
                <a:srgbClr val="00808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a:solidFill>
                    <a:prstClr val="white"/>
                  </a:solidFill>
                </a:endParaRPr>
              </a:p>
            </p:txBody>
          </p:sp>
          <p:sp>
            <p:nvSpPr>
              <p:cNvPr id="37" name="Rectángulo 36"/>
              <p:cNvSpPr/>
              <p:nvPr/>
            </p:nvSpPr>
            <p:spPr>
              <a:xfrm>
                <a:off x="422082" y="2819681"/>
                <a:ext cx="652744" cy="369332"/>
              </a:xfrm>
              <a:prstGeom prst="rect">
                <a:avLst/>
              </a:prstGeom>
              <a:noFill/>
            </p:spPr>
            <p:txBody>
              <a:bodyPr wrap="none" lIns="91440" tIns="45720" rIns="91440" bIns="45720">
                <a:spAutoFit/>
              </a:bodyPr>
              <a:lstStyle/>
              <a:p>
                <a:pPr algn="ctr"/>
                <a:r>
                  <a:rPr lang="es-ES" dirty="0">
                    <a:ln w="10160">
                      <a:solidFill>
                        <a:prstClr val="white">
                          <a:lumMod val="95000"/>
                        </a:prstClr>
                      </a:solidFill>
                      <a:prstDash val="solid"/>
                    </a:ln>
                    <a:solidFill>
                      <a:prstClr val="white"/>
                    </a:solidFill>
                  </a:rPr>
                  <a:t>2014</a:t>
                </a:r>
              </a:p>
            </p:txBody>
          </p:sp>
        </p:grpSp>
        <p:sp>
          <p:nvSpPr>
            <p:cNvPr id="38" name="Flecha a la derecha con bandas 37"/>
            <p:cNvSpPr/>
            <p:nvPr/>
          </p:nvSpPr>
          <p:spPr>
            <a:xfrm rot="16200000">
              <a:off x="4048538" y="4004000"/>
              <a:ext cx="486032" cy="370703"/>
            </a:xfrm>
            <a:prstGeom prst="stripedRightArrow">
              <a:avLst/>
            </a:prstGeom>
            <a:solidFill>
              <a:srgbClr val="73AC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39" name="Flecha a la derecha con bandas 38"/>
            <p:cNvSpPr/>
            <p:nvPr/>
          </p:nvSpPr>
          <p:spPr>
            <a:xfrm rot="5400000">
              <a:off x="4508345" y="4028714"/>
              <a:ext cx="486032" cy="370703"/>
            </a:xfrm>
            <a:prstGeom prst="stripedRightArrow">
              <a:avLst/>
            </a:prstGeom>
            <a:solidFill>
              <a:srgbClr val="FF99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cxnSp>
          <p:nvCxnSpPr>
            <p:cNvPr id="40" name="Conector recto 39"/>
            <p:cNvCxnSpPr>
              <a:stCxn id="36" idx="6"/>
              <a:endCxn id="33" idx="2"/>
            </p:cNvCxnSpPr>
            <p:nvPr/>
          </p:nvCxnSpPr>
          <p:spPr>
            <a:xfrm flipV="1">
              <a:off x="4427480" y="3569952"/>
              <a:ext cx="319760" cy="705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upo 5"/>
          <p:cNvGrpSpPr/>
          <p:nvPr/>
        </p:nvGrpSpPr>
        <p:grpSpPr>
          <a:xfrm>
            <a:off x="518360" y="4912550"/>
            <a:ext cx="4388876" cy="1807966"/>
            <a:chOff x="518360" y="4912550"/>
            <a:chExt cx="4388876" cy="1807966"/>
          </a:xfrm>
        </p:grpSpPr>
        <p:grpSp>
          <p:nvGrpSpPr>
            <p:cNvPr id="19" name="Grupo 18"/>
            <p:cNvGrpSpPr/>
            <p:nvPr/>
          </p:nvGrpSpPr>
          <p:grpSpPr>
            <a:xfrm>
              <a:off x="953415" y="4912550"/>
              <a:ext cx="3474065" cy="683870"/>
              <a:chOff x="5326150" y="5428323"/>
              <a:chExt cx="3474065" cy="683870"/>
            </a:xfrm>
          </p:grpSpPr>
          <p:pic>
            <p:nvPicPr>
              <p:cNvPr id="16"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6150" y="5428323"/>
                <a:ext cx="3474065" cy="683870"/>
              </a:xfrm>
              <a:prstGeom prst="rect">
                <a:avLst/>
              </a:prstGeom>
            </p:spPr>
          </p:pic>
          <p:sp>
            <p:nvSpPr>
              <p:cNvPr id="17" name="CuadroTexto 16"/>
              <p:cNvSpPr txBox="1"/>
              <p:nvPr/>
            </p:nvSpPr>
            <p:spPr>
              <a:xfrm>
                <a:off x="5891246" y="5600981"/>
                <a:ext cx="2613742" cy="338554"/>
              </a:xfrm>
              <a:prstGeom prst="rect">
                <a:avLst/>
              </a:prstGeom>
              <a:noFill/>
            </p:spPr>
            <p:txBody>
              <a:bodyPr wrap="square" rtlCol="0">
                <a:spAutoFit/>
              </a:bodyPr>
              <a:lstStyle/>
              <a:p>
                <a:pPr algn="ctr"/>
                <a:r>
                  <a:rPr lang="es-CO" sz="1600" b="1" dirty="0">
                    <a:solidFill>
                      <a:prstClr val="black"/>
                    </a:solidFill>
                  </a:rPr>
                  <a:t>Resultados CGR 2014</a:t>
                </a:r>
              </a:p>
            </p:txBody>
          </p:sp>
        </p:grpSp>
        <p:pic>
          <p:nvPicPr>
            <p:cNvPr id="44" name="Imagen 43"/>
            <p:cNvPicPr>
              <a:picLocks noChangeAspect="1"/>
            </p:cNvPicPr>
            <p:nvPr/>
          </p:nvPicPr>
          <p:blipFill>
            <a:blip r:embed="rId6">
              <a:duotone>
                <a:schemeClr val="accent6">
                  <a:shade val="45000"/>
                  <a:satMod val="135000"/>
                </a:schemeClr>
                <a:prstClr val="white"/>
              </a:duotone>
            </a:blip>
            <a:stretch>
              <a:fillRect/>
            </a:stretch>
          </p:blipFill>
          <p:spPr>
            <a:xfrm rot="10800000">
              <a:off x="1890347" y="5596420"/>
              <a:ext cx="1600200" cy="857250"/>
            </a:xfrm>
            <a:prstGeom prst="rect">
              <a:avLst/>
            </a:prstGeom>
          </p:spPr>
        </p:pic>
        <p:grpSp>
          <p:nvGrpSpPr>
            <p:cNvPr id="48" name="Grupo 47"/>
            <p:cNvGrpSpPr/>
            <p:nvPr/>
          </p:nvGrpSpPr>
          <p:grpSpPr>
            <a:xfrm>
              <a:off x="518360" y="6294404"/>
              <a:ext cx="1670787" cy="408954"/>
              <a:chOff x="3374792" y="5553434"/>
              <a:chExt cx="1670787" cy="408954"/>
            </a:xfrm>
          </p:grpSpPr>
          <p:sp>
            <p:nvSpPr>
              <p:cNvPr id="46" name="Rectángulo redondeado 45"/>
              <p:cNvSpPr/>
              <p:nvPr/>
            </p:nvSpPr>
            <p:spPr>
              <a:xfrm>
                <a:off x="3374792" y="5553434"/>
                <a:ext cx="1670787" cy="408954"/>
              </a:xfrm>
              <a:prstGeom prst="roundRect">
                <a:avLst/>
              </a:prstGeom>
              <a:solidFill>
                <a:srgbClr val="73AC0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a:solidFill>
                    <a:prstClr val="white"/>
                  </a:solidFill>
                </a:endParaRPr>
              </a:p>
            </p:txBody>
          </p:sp>
          <p:sp>
            <p:nvSpPr>
              <p:cNvPr id="47" name="Rectángulo 46"/>
              <p:cNvSpPr/>
              <p:nvPr/>
            </p:nvSpPr>
            <p:spPr>
              <a:xfrm>
                <a:off x="3396410" y="5603544"/>
                <a:ext cx="1587481" cy="323165"/>
              </a:xfrm>
              <a:prstGeom prst="rect">
                <a:avLst/>
              </a:prstGeom>
              <a:noFill/>
            </p:spPr>
            <p:txBody>
              <a:bodyPr wrap="square" lIns="91440" tIns="45720" rIns="91440" bIns="45720">
                <a:spAutoFit/>
              </a:bodyPr>
              <a:lstStyle/>
              <a:p>
                <a:pPr algn="ctr"/>
                <a:r>
                  <a:rPr lang="es-ES" sz="1500" dirty="0">
                    <a:ln w="10160">
                      <a:solidFill>
                        <a:prstClr val="white">
                          <a:lumMod val="95000"/>
                        </a:prstClr>
                      </a:solidFill>
                      <a:prstDash val="solid"/>
                    </a:ln>
                    <a:solidFill>
                      <a:prstClr val="white"/>
                    </a:solidFill>
                  </a:rPr>
                  <a:t>Evaluación SCI</a:t>
                </a:r>
              </a:p>
            </p:txBody>
          </p:sp>
        </p:grpSp>
        <p:grpSp>
          <p:nvGrpSpPr>
            <p:cNvPr id="49" name="Grupo 48"/>
            <p:cNvGrpSpPr/>
            <p:nvPr/>
          </p:nvGrpSpPr>
          <p:grpSpPr>
            <a:xfrm>
              <a:off x="3296858" y="6311562"/>
              <a:ext cx="1610378" cy="408954"/>
              <a:chOff x="3374791" y="5553434"/>
              <a:chExt cx="1609100" cy="408954"/>
            </a:xfrm>
          </p:grpSpPr>
          <p:sp>
            <p:nvSpPr>
              <p:cNvPr id="50" name="Rectángulo redondeado 49"/>
              <p:cNvSpPr/>
              <p:nvPr/>
            </p:nvSpPr>
            <p:spPr>
              <a:xfrm>
                <a:off x="3374791" y="5553434"/>
                <a:ext cx="1609099" cy="408954"/>
              </a:xfrm>
              <a:prstGeom prst="roundRect">
                <a:avLst/>
              </a:prstGeom>
              <a:solidFill>
                <a:srgbClr val="73AC0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a:solidFill>
                    <a:prstClr val="white"/>
                  </a:solidFill>
                </a:endParaRPr>
              </a:p>
            </p:txBody>
          </p:sp>
          <p:sp>
            <p:nvSpPr>
              <p:cNvPr id="51" name="Rectángulo 50"/>
              <p:cNvSpPr/>
              <p:nvPr/>
            </p:nvSpPr>
            <p:spPr>
              <a:xfrm>
                <a:off x="3396410" y="5611782"/>
                <a:ext cx="1587481" cy="323165"/>
              </a:xfrm>
              <a:prstGeom prst="rect">
                <a:avLst/>
              </a:prstGeom>
              <a:noFill/>
            </p:spPr>
            <p:txBody>
              <a:bodyPr wrap="square" lIns="91440" tIns="45720" rIns="91440" bIns="45720">
                <a:spAutoFit/>
              </a:bodyPr>
              <a:lstStyle/>
              <a:p>
                <a:pPr algn="ctr"/>
                <a:r>
                  <a:rPr lang="es-ES" sz="1500" dirty="0">
                    <a:ln w="10160">
                      <a:solidFill>
                        <a:prstClr val="white">
                          <a:lumMod val="95000"/>
                        </a:prstClr>
                      </a:solidFill>
                      <a:prstDash val="solid"/>
                    </a:ln>
                    <a:solidFill>
                      <a:prstClr val="white"/>
                    </a:solidFill>
                  </a:rPr>
                  <a:t>Estados Contables</a:t>
                </a:r>
              </a:p>
            </p:txBody>
          </p:sp>
        </p:grpSp>
      </p:grpSp>
      <p:cxnSp>
        <p:nvCxnSpPr>
          <p:cNvPr id="4" name="Conector recto 3"/>
          <p:cNvCxnSpPr/>
          <p:nvPr/>
        </p:nvCxnSpPr>
        <p:spPr>
          <a:xfrm flipV="1">
            <a:off x="0" y="4651864"/>
            <a:ext cx="9144000" cy="65904"/>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angular 7"/>
          <p:cNvCxnSpPr/>
          <p:nvPr/>
        </p:nvCxnSpPr>
        <p:spPr>
          <a:xfrm>
            <a:off x="1636745" y="2969668"/>
            <a:ext cx="1665630" cy="1106733"/>
          </a:xfrm>
          <a:prstGeom prst="bentConnector3">
            <a:avLst>
              <a:gd name="adj1" fmla="val 54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Igual que 40"/>
          <p:cNvSpPr/>
          <p:nvPr/>
        </p:nvSpPr>
        <p:spPr>
          <a:xfrm>
            <a:off x="6592683" y="2838321"/>
            <a:ext cx="725095" cy="341936"/>
          </a:xfrm>
          <a:prstGeom prst="mathEqua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sp>
        <p:nvSpPr>
          <p:cNvPr id="53" name="Terminador 52"/>
          <p:cNvSpPr/>
          <p:nvPr/>
        </p:nvSpPr>
        <p:spPr>
          <a:xfrm>
            <a:off x="7402904" y="2667513"/>
            <a:ext cx="1419820" cy="592846"/>
          </a:xfrm>
          <a:prstGeom prst="flowChartTerminator">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latin typeface="Candara" panose="020E0502030303020204" pitchFamily="34" charset="0"/>
                <a:hlinkClick r:id="rId7" action="ppaction://hlinksldjump"/>
              </a:rPr>
              <a:t>Criticidad General</a:t>
            </a:r>
            <a:endParaRPr lang="es-CO" b="1" dirty="0">
              <a:solidFill>
                <a:schemeClr val="bg1"/>
              </a:solidFill>
              <a:latin typeface="Candara" panose="020E0502030303020204" pitchFamily="34" charset="0"/>
            </a:endParaRPr>
          </a:p>
        </p:txBody>
      </p:sp>
      <p:sp>
        <p:nvSpPr>
          <p:cNvPr id="54" name="Igual que 53"/>
          <p:cNvSpPr/>
          <p:nvPr/>
        </p:nvSpPr>
        <p:spPr>
          <a:xfrm>
            <a:off x="5323889" y="5952468"/>
            <a:ext cx="725095" cy="341936"/>
          </a:xfrm>
          <a:prstGeom prst="mathEqua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black"/>
              </a:solidFill>
            </a:endParaRPr>
          </a:p>
        </p:txBody>
      </p:sp>
      <p:sp>
        <p:nvSpPr>
          <p:cNvPr id="55" name="Terminador 54"/>
          <p:cNvSpPr/>
          <p:nvPr/>
        </p:nvSpPr>
        <p:spPr>
          <a:xfrm>
            <a:off x="6197034" y="5829948"/>
            <a:ext cx="1419820" cy="592846"/>
          </a:xfrm>
          <a:prstGeom prst="flowChartTerminator">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prstClr val="white"/>
                </a:solidFill>
                <a:latin typeface="Candara" panose="020E0502030303020204" pitchFamily="34" charset="0"/>
                <a:hlinkClick r:id="rId8" action="ppaction://hlinksldjump"/>
              </a:rPr>
              <a:t>Criticidad Final</a:t>
            </a:r>
            <a:endParaRPr lang="es-CO" b="1" dirty="0">
              <a:solidFill>
                <a:prstClr val="white"/>
              </a:solidFill>
              <a:latin typeface="Candara" panose="020E0502030303020204" pitchFamily="34" charset="0"/>
            </a:endParaRPr>
          </a:p>
        </p:txBody>
      </p:sp>
      <p:cxnSp>
        <p:nvCxnSpPr>
          <p:cNvPr id="56" name="Conector angular 55"/>
          <p:cNvCxnSpPr/>
          <p:nvPr/>
        </p:nvCxnSpPr>
        <p:spPr>
          <a:xfrm rot="10800000" flipV="1">
            <a:off x="4476906" y="3349637"/>
            <a:ext cx="3550784" cy="1904848"/>
          </a:xfrm>
          <a:prstGeom prst="bentConnector3">
            <a:avLst>
              <a:gd name="adj1" fmla="val -11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down)">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3" grpId="0" animBg="1"/>
      <p:bldP spid="54" grpId="0" animBg="1"/>
      <p:bldP spid="5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graphicFrame>
        <p:nvGraphicFramePr>
          <p:cNvPr id="42" name="Tabla 41"/>
          <p:cNvGraphicFramePr>
            <a:graphicFrameLocks noGrp="1"/>
          </p:cNvGraphicFramePr>
          <p:nvPr>
            <p:extLst>
              <p:ext uri="{D42A27DB-BD31-4B8C-83A1-F6EECF244321}">
                <p14:modId xmlns:p14="http://schemas.microsoft.com/office/powerpoint/2010/main" val="3861319204"/>
              </p:ext>
            </p:extLst>
          </p:nvPr>
        </p:nvGraphicFramePr>
        <p:xfrm>
          <a:off x="1557774" y="935280"/>
          <a:ext cx="6028452" cy="4939466"/>
        </p:xfrm>
        <a:graphic>
          <a:graphicData uri="http://schemas.openxmlformats.org/drawingml/2006/table">
            <a:tbl>
              <a:tblPr firstRow="1" firstCol="1" bandRow="1">
                <a:tableStyleId>{0660B408-B3CF-4A94-85FC-2B1E0A45F4A2}</a:tableStyleId>
              </a:tblPr>
              <a:tblGrid>
                <a:gridCol w="3702848">
                  <a:extLst>
                    <a:ext uri="{9D8B030D-6E8A-4147-A177-3AD203B41FA5}">
                      <a16:colId xmlns:a16="http://schemas.microsoft.com/office/drawing/2014/main" val="20000"/>
                    </a:ext>
                  </a:extLst>
                </a:gridCol>
                <a:gridCol w="2325604">
                  <a:extLst>
                    <a:ext uri="{9D8B030D-6E8A-4147-A177-3AD203B41FA5}">
                      <a16:colId xmlns:a16="http://schemas.microsoft.com/office/drawing/2014/main" val="20001"/>
                    </a:ext>
                  </a:extLst>
                </a:gridCol>
              </a:tblGrid>
              <a:tr h="705638">
                <a:tc>
                  <a:txBody>
                    <a:bodyPr/>
                    <a:lstStyle/>
                    <a:p>
                      <a:pPr algn="ctr"/>
                      <a:r>
                        <a:rPr lang="es-CO" dirty="0"/>
                        <a:t>Condición</a:t>
                      </a:r>
                    </a:p>
                    <a:p>
                      <a:pPr algn="ctr"/>
                      <a:r>
                        <a:rPr lang="es-CO" dirty="0"/>
                        <a:t>(Sube-Baja-Se</a:t>
                      </a:r>
                      <a:r>
                        <a:rPr lang="es-CO" baseline="0" dirty="0"/>
                        <a:t> mantiene)</a:t>
                      </a:r>
                      <a:endParaRPr lang="es-CO"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Arial Narrow" panose="020B0606020202030204" pitchFamily="34" charset="0"/>
                        </a:rPr>
                        <a:t>Nivel de Criticidad</a:t>
                      </a:r>
                      <a:endParaRPr lang="es-CO"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5638">
                <a:tc>
                  <a:txBody>
                    <a:bodyPr/>
                    <a:lstStyle/>
                    <a:p>
                      <a:r>
                        <a:rPr lang="es-CO" dirty="0"/>
                        <a:t>Sube en MECI – Sube</a:t>
                      </a:r>
                      <a:r>
                        <a:rPr lang="es-CO" baseline="0" dirty="0"/>
                        <a:t> en CIC</a:t>
                      </a:r>
                      <a:endParaRPr lang="es-CO"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600" dirty="0">
                          <a:effectLst/>
                          <a:latin typeface="Arial Narrow" panose="020B0606020202030204" pitchFamily="34" charset="0"/>
                        </a:rPr>
                        <a:t>Bajo</a:t>
                      </a:r>
                      <a:endParaRPr lang="es-CO"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05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Se mantiene MECI – Se mantiene</a:t>
                      </a:r>
                      <a:r>
                        <a:rPr lang="es-CO" baseline="0" dirty="0"/>
                        <a:t> CIC</a:t>
                      </a:r>
                      <a:endParaRPr lang="es-CO"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600" dirty="0">
                          <a:effectLst/>
                          <a:latin typeface="Arial Narrow" panose="020B0606020202030204" pitchFamily="34" charset="0"/>
                        </a:rPr>
                        <a:t>Bajo</a:t>
                      </a:r>
                      <a:endParaRPr lang="es-CO"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05638">
                <a:tc>
                  <a:txBody>
                    <a:bodyPr/>
                    <a:lstStyle/>
                    <a:p>
                      <a:r>
                        <a:rPr lang="es-CO" dirty="0"/>
                        <a:t>Baja en MECI – Se mantiene</a:t>
                      </a:r>
                      <a:r>
                        <a:rPr lang="es-CO" baseline="0" dirty="0"/>
                        <a:t> CIC</a:t>
                      </a:r>
                      <a:endParaRPr lang="es-CO"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600" dirty="0">
                          <a:effectLst/>
                          <a:latin typeface="Arial Narrow" panose="020B0606020202030204" pitchFamily="34" charset="0"/>
                        </a:rPr>
                        <a:t>Medio</a:t>
                      </a:r>
                      <a:endParaRPr lang="es-CO"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05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Se mantiene</a:t>
                      </a:r>
                      <a:r>
                        <a:rPr lang="es-CO" baseline="0" dirty="0"/>
                        <a:t> </a:t>
                      </a:r>
                      <a:r>
                        <a:rPr lang="es-CO" dirty="0"/>
                        <a:t>en MECI – Baja en </a:t>
                      </a:r>
                      <a:r>
                        <a:rPr lang="es-CO" baseline="0" dirty="0"/>
                        <a:t>CIC</a:t>
                      </a:r>
                      <a:endParaRPr lang="es-CO"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600" dirty="0">
                          <a:effectLst/>
                          <a:latin typeface="Arial Narrow" panose="020B0606020202030204" pitchFamily="34" charset="0"/>
                        </a:rPr>
                        <a:t>Medio</a:t>
                      </a:r>
                      <a:endParaRPr lang="es-CO"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05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Baja</a:t>
                      </a:r>
                      <a:r>
                        <a:rPr lang="es-CO" baseline="0" dirty="0"/>
                        <a:t> en MECI – Baja en CIC</a:t>
                      </a:r>
                      <a:endParaRPr lang="es-CO"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600" dirty="0">
                          <a:effectLst/>
                          <a:latin typeface="Arial Narrow" panose="020B0606020202030204" pitchFamily="34" charset="0"/>
                          <a:ea typeface="Calibri" panose="020F0502020204030204" pitchFamily="34" charset="0"/>
                          <a:cs typeface="Times New Roman" panose="02020603050405020304" pitchFamily="18" charset="0"/>
                        </a:rPr>
                        <a:t>Alto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05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Baja en MECI (Inicial o Básico) - Baja en CIC (Inadecuado)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600" dirty="0">
                          <a:effectLst/>
                          <a:latin typeface="Arial Narrow" panose="020B0606020202030204" pitchFamily="34" charset="0"/>
                          <a:ea typeface="Calibri" panose="020F0502020204030204" pitchFamily="34" charset="0"/>
                          <a:cs typeface="Times New Roman" panose="02020603050405020304" pitchFamily="18" charset="0"/>
                        </a:rPr>
                        <a:t>Muy Alto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CuadroTexto 7"/>
          <p:cNvSpPr txBox="1"/>
          <p:nvPr/>
        </p:nvSpPr>
        <p:spPr>
          <a:xfrm>
            <a:off x="1415715" y="411266"/>
            <a:ext cx="6312569" cy="523220"/>
          </a:xfrm>
          <a:prstGeom prst="rect">
            <a:avLst/>
          </a:prstGeom>
          <a:noFill/>
        </p:spPr>
        <p:txBody>
          <a:bodyPr wrap="square" rtlCol="0">
            <a:spAutoFit/>
          </a:bodyPr>
          <a:lstStyle/>
          <a:p>
            <a:pPr algn="ctr"/>
            <a:r>
              <a:rPr lang="es-CO" sz="2800" b="1" dirty="0">
                <a:solidFill>
                  <a:srgbClr val="E7E6E6">
                    <a:lumMod val="50000"/>
                  </a:srgbClr>
                </a:solidFill>
              </a:rPr>
              <a:t>Cuadro Análisis Criticidad General</a:t>
            </a:r>
          </a:p>
        </p:txBody>
      </p:sp>
      <p:sp>
        <p:nvSpPr>
          <p:cNvPr id="5" name="Rectángulo 8"/>
          <p:cNvSpPr/>
          <p:nvPr/>
        </p:nvSpPr>
        <p:spPr>
          <a:xfrm>
            <a:off x="1557681" y="5965057"/>
            <a:ext cx="4956806"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Diciembre de 2015</a:t>
            </a:r>
          </a:p>
        </p:txBody>
      </p:sp>
      <p:sp>
        <p:nvSpPr>
          <p:cNvPr id="2" name="Flecha a la derecha con bandas 1">
            <a:hlinkClick r:id="rId3" action="ppaction://hlinksldjump"/>
          </p:cNvPr>
          <p:cNvSpPr/>
          <p:nvPr/>
        </p:nvSpPr>
        <p:spPr>
          <a:xfrm rot="10800000">
            <a:off x="7911750" y="6235108"/>
            <a:ext cx="548856" cy="367823"/>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244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8753670" y="5931615"/>
            <a:ext cx="301686" cy="369332"/>
          </a:xfrm>
          <a:prstGeom prst="rect">
            <a:avLst/>
          </a:prstGeom>
        </p:spPr>
        <p:txBody>
          <a:bodyPr wrap="none">
            <a:spAutoFit/>
          </a:bodyPr>
          <a:lstStyle/>
          <a:p>
            <a:r>
              <a:rPr lang="es-CO" b="1" dirty="0">
                <a:solidFill>
                  <a:prstClr val="white"/>
                </a:solidFill>
              </a:rPr>
              <a:t>1</a:t>
            </a:r>
            <a:endParaRPr lang="es-CO" dirty="0">
              <a:solidFill>
                <a:prstClr val="black"/>
              </a:solidFill>
            </a:endParaRPr>
          </a:p>
        </p:txBody>
      </p:sp>
      <p:pic>
        <p:nvPicPr>
          <p:cNvPr id="9"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7373" y="6043363"/>
            <a:ext cx="2952420" cy="547110"/>
          </a:xfrm>
          <a:prstGeom prst="rect">
            <a:avLst/>
          </a:prstGeom>
        </p:spPr>
      </p:pic>
      <p:sp>
        <p:nvSpPr>
          <p:cNvPr id="10" name="Rectángulo 20"/>
          <p:cNvSpPr/>
          <p:nvPr/>
        </p:nvSpPr>
        <p:spPr>
          <a:xfrm>
            <a:off x="5436096" y="5842241"/>
            <a:ext cx="3707904" cy="89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9"/>
            <a:endParaRPr lang="es-ES_tradnl">
              <a:solidFill>
                <a:prstClr val="white"/>
              </a:solidFill>
            </a:endParaRPr>
          </a:p>
        </p:txBody>
      </p:sp>
      <p:sp>
        <p:nvSpPr>
          <p:cNvPr id="11" name="10 Rectángulo"/>
          <p:cNvSpPr/>
          <p:nvPr/>
        </p:nvSpPr>
        <p:spPr>
          <a:xfrm>
            <a:off x="8753670" y="5931615"/>
            <a:ext cx="301686" cy="369332"/>
          </a:xfrm>
          <a:prstGeom prst="rect">
            <a:avLst/>
          </a:prstGeom>
        </p:spPr>
        <p:txBody>
          <a:bodyPr wrap="none">
            <a:spAutoFit/>
          </a:bodyPr>
          <a:lstStyle/>
          <a:p>
            <a:r>
              <a:rPr lang="es-CO" b="1" dirty="0">
                <a:solidFill>
                  <a:schemeClr val="bg1"/>
                </a:solidFill>
              </a:rPr>
              <a:t>1</a:t>
            </a:r>
            <a:endParaRPr lang="es-CO" dirty="0"/>
          </a:p>
        </p:txBody>
      </p:sp>
      <p:sp>
        <p:nvSpPr>
          <p:cNvPr id="14" name="Rectángulo 4"/>
          <p:cNvSpPr/>
          <p:nvPr/>
        </p:nvSpPr>
        <p:spPr>
          <a:xfrm>
            <a:off x="5624421" y="3148639"/>
            <a:ext cx="103517" cy="129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1"/>
          <p:cNvSpPr/>
          <p:nvPr/>
        </p:nvSpPr>
        <p:spPr>
          <a:xfrm>
            <a:off x="5762442" y="3497071"/>
            <a:ext cx="103517" cy="129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12"/>
          <p:cNvSpPr/>
          <p:nvPr/>
        </p:nvSpPr>
        <p:spPr>
          <a:xfrm>
            <a:off x="6458309" y="3827251"/>
            <a:ext cx="103517" cy="129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4"/>
          <p:cNvSpPr/>
          <p:nvPr/>
        </p:nvSpPr>
        <p:spPr>
          <a:xfrm>
            <a:off x="5736559" y="4163683"/>
            <a:ext cx="103517" cy="129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0" name="Imagen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960" y="6134631"/>
            <a:ext cx="3772747" cy="699124"/>
          </a:xfrm>
          <a:prstGeom prst="rect">
            <a:avLst/>
          </a:prstGeom>
        </p:spPr>
      </p:pic>
      <p:pic>
        <p:nvPicPr>
          <p:cNvPr id="21"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6275" y="1368223"/>
            <a:ext cx="8002824" cy="4748057"/>
          </a:xfrm>
          <a:prstGeom prst="rect">
            <a:avLst/>
          </a:prstGeom>
        </p:spPr>
      </p:pic>
      <p:sp>
        <p:nvSpPr>
          <p:cNvPr id="22" name="Rectángulo 15"/>
          <p:cNvSpPr/>
          <p:nvPr/>
        </p:nvSpPr>
        <p:spPr>
          <a:xfrm>
            <a:off x="14513" y="262798"/>
            <a:ext cx="8890000" cy="1077218"/>
          </a:xfrm>
          <a:prstGeom prst="rect">
            <a:avLst/>
          </a:prstGeom>
        </p:spPr>
        <p:txBody>
          <a:bodyPr wrap="square">
            <a:spAutoFit/>
          </a:bodyPr>
          <a:lstStyle/>
          <a:p>
            <a:pPr marL="0" lvl="1" indent="0" algn="ctr" defTabSz="418178" fontAlgn="base">
              <a:spcBef>
                <a:spcPct val="0"/>
              </a:spcBef>
              <a:spcAft>
                <a:spcPct val="0"/>
              </a:spcAft>
              <a:buFont typeface="Arial" panose="020B0604020202020204" pitchFamily="34" charset="0"/>
              <a:buNone/>
            </a:pPr>
            <a:r>
              <a:rPr lang="es-CO" sz="3200" b="1" dirty="0">
                <a:solidFill>
                  <a:prstClr val="white">
                    <a:lumMod val="50000"/>
                  </a:prstClr>
                </a:solidFill>
              </a:rPr>
              <a:t>Función Pública presenta los Resultados Generales en Gestión Pública</a:t>
            </a:r>
          </a:p>
        </p:txBody>
      </p:sp>
    </p:spTree>
    <p:extLst>
      <p:ext uri="{BB962C8B-B14F-4D97-AF65-F5344CB8AC3E}">
        <p14:creationId xmlns:p14="http://schemas.microsoft.com/office/powerpoint/2010/main" val="76277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801047347"/>
              </p:ext>
            </p:extLst>
          </p:nvPr>
        </p:nvGraphicFramePr>
        <p:xfrm>
          <a:off x="1840089" y="1537220"/>
          <a:ext cx="6071661" cy="4247215"/>
        </p:xfrm>
        <a:graphic>
          <a:graphicData uri="http://schemas.openxmlformats.org/drawingml/2006/table">
            <a:tbl>
              <a:tblPr firstRow="1" firstCol="1" bandRow="1">
                <a:tableStyleId>{72833802-FEF1-4C79-8D5D-14CF1EAF98D9}</a:tableStyleId>
              </a:tblPr>
              <a:tblGrid>
                <a:gridCol w="2023887">
                  <a:extLst>
                    <a:ext uri="{9D8B030D-6E8A-4147-A177-3AD203B41FA5}">
                      <a16:colId xmlns:a16="http://schemas.microsoft.com/office/drawing/2014/main" val="20000"/>
                    </a:ext>
                  </a:extLst>
                </a:gridCol>
                <a:gridCol w="2023887">
                  <a:extLst>
                    <a:ext uri="{9D8B030D-6E8A-4147-A177-3AD203B41FA5}">
                      <a16:colId xmlns:a16="http://schemas.microsoft.com/office/drawing/2014/main" val="20001"/>
                    </a:ext>
                  </a:extLst>
                </a:gridCol>
                <a:gridCol w="2023887">
                  <a:extLst>
                    <a:ext uri="{9D8B030D-6E8A-4147-A177-3AD203B41FA5}">
                      <a16:colId xmlns:a16="http://schemas.microsoft.com/office/drawing/2014/main" val="20002"/>
                    </a:ext>
                  </a:extLst>
                </a:gridCol>
              </a:tblGrid>
              <a:tr h="983679">
                <a:tc>
                  <a:txBody>
                    <a:bodyPr/>
                    <a:lstStyle/>
                    <a:p>
                      <a:pPr algn="ctr">
                        <a:lnSpc>
                          <a:spcPct val="107000"/>
                        </a:lnSpc>
                        <a:spcAft>
                          <a:spcPts val="0"/>
                        </a:spcAft>
                      </a:pPr>
                      <a:r>
                        <a:rPr lang="es-CO" sz="1800" dirty="0">
                          <a:effectLst/>
                          <a:latin typeface="Arial Narrow" panose="020B0606020202030204" pitchFamily="34" charset="0"/>
                        </a:rPr>
                        <a:t>Evaluación Sistema de Control Interno</a:t>
                      </a:r>
                    </a:p>
                    <a:p>
                      <a:pPr algn="ctr">
                        <a:lnSpc>
                          <a:spcPct val="107000"/>
                        </a:lnSpc>
                        <a:spcAft>
                          <a:spcPts val="0"/>
                        </a:spcAft>
                      </a:pPr>
                      <a:r>
                        <a:rPr lang="es-CO" sz="1800" dirty="0">
                          <a:effectLst/>
                          <a:latin typeface="Arial Narrow" panose="020B0606020202030204" pitchFamily="34" charset="0"/>
                        </a:rPr>
                        <a:t>(CGR)</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rPr>
                        <a:t>Opinión Estados Contables</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rPr>
                        <a:t>Nivel de Criticidad</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7580">
                <a:tc>
                  <a:txBody>
                    <a:bodyPr/>
                    <a:lstStyle/>
                    <a:p>
                      <a:pPr algn="l">
                        <a:lnSpc>
                          <a:spcPct val="107000"/>
                        </a:lnSpc>
                        <a:spcAft>
                          <a:spcPts val="0"/>
                        </a:spcAft>
                      </a:pPr>
                      <a:r>
                        <a:rPr lang="es-CO" sz="1800" b="0" dirty="0">
                          <a:effectLst/>
                          <a:latin typeface="Arial Narrow" panose="020B0606020202030204" pitchFamily="34" charset="0"/>
                        </a:rPr>
                        <a:t>Eficiente</a:t>
                      </a:r>
                      <a:endParaRPr lang="es-CO"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800">
                          <a:effectLst/>
                          <a:latin typeface="Arial Narrow" panose="020B0606020202030204" pitchFamily="34" charset="0"/>
                        </a:rPr>
                        <a:t>Sin Salvedades</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rPr>
                        <a:t>Baja</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7580">
                <a:tc>
                  <a:txBody>
                    <a:bodyPr/>
                    <a:lstStyle/>
                    <a:p>
                      <a:pPr algn="l">
                        <a:lnSpc>
                          <a:spcPct val="107000"/>
                        </a:lnSpc>
                        <a:spcAft>
                          <a:spcPts val="0"/>
                        </a:spcAft>
                      </a:pPr>
                      <a:r>
                        <a:rPr lang="es-CO" sz="1800" b="0" dirty="0">
                          <a:effectLst/>
                          <a:latin typeface="Arial Narrow" panose="020B0606020202030204" pitchFamily="34" charset="0"/>
                        </a:rPr>
                        <a:t>Eficiente</a:t>
                      </a:r>
                      <a:endParaRPr lang="es-CO"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800" dirty="0">
                          <a:effectLst/>
                          <a:latin typeface="Arial Narrow" panose="020B0606020202030204" pitchFamily="34" charset="0"/>
                        </a:rPr>
                        <a:t>Con Salvedades</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rPr>
                        <a:t>Media </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84188">
                <a:tc>
                  <a:txBody>
                    <a:bodyPr/>
                    <a:lstStyle/>
                    <a:p>
                      <a:pPr algn="l">
                        <a:lnSpc>
                          <a:spcPct val="107000"/>
                        </a:lnSpc>
                        <a:spcAft>
                          <a:spcPts val="0"/>
                        </a:spcAft>
                      </a:pPr>
                      <a:r>
                        <a:rPr lang="es-CO" sz="1800" b="0" dirty="0">
                          <a:effectLst/>
                          <a:latin typeface="Arial Narrow" panose="020B0606020202030204" pitchFamily="34" charset="0"/>
                        </a:rPr>
                        <a:t>Con deficiencias</a:t>
                      </a:r>
                      <a:endParaRPr lang="es-CO"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800" dirty="0">
                          <a:effectLst/>
                          <a:latin typeface="Arial Narrow" panose="020B0606020202030204" pitchFamily="34" charset="0"/>
                        </a:rPr>
                        <a:t>Negativa</a:t>
                      </a:r>
                    </a:p>
                    <a:p>
                      <a:pPr algn="l">
                        <a:lnSpc>
                          <a:spcPct val="107000"/>
                        </a:lnSpc>
                        <a:spcAft>
                          <a:spcPts val="0"/>
                        </a:spcAft>
                      </a:pPr>
                      <a:r>
                        <a:rPr lang="es-CO" sz="1800" dirty="0">
                          <a:effectLst/>
                          <a:latin typeface="Arial Narrow" panose="020B0606020202030204" pitchFamily="34" charset="0"/>
                        </a:rPr>
                        <a:t>Con abstención</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rPr>
                        <a:t>Alta</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84188">
                <a:tc>
                  <a:txBody>
                    <a:bodyPr/>
                    <a:lstStyle/>
                    <a:p>
                      <a:pPr algn="l">
                        <a:lnSpc>
                          <a:spcPct val="107000"/>
                        </a:lnSpc>
                        <a:spcAft>
                          <a:spcPts val="0"/>
                        </a:spcAft>
                      </a:pPr>
                      <a:r>
                        <a:rPr lang="es-CO" sz="1800" b="0" dirty="0">
                          <a:effectLst/>
                          <a:latin typeface="Arial Narrow" panose="020B0606020202030204" pitchFamily="34" charset="0"/>
                        </a:rPr>
                        <a:t>Ineficiente</a:t>
                      </a:r>
                      <a:endParaRPr lang="es-CO"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800" dirty="0">
                          <a:effectLst/>
                          <a:latin typeface="Arial Narrow" panose="020B0606020202030204" pitchFamily="34" charset="0"/>
                        </a:rPr>
                        <a:t>Negativa</a:t>
                      </a:r>
                    </a:p>
                    <a:p>
                      <a:pPr algn="l">
                        <a:lnSpc>
                          <a:spcPct val="107000"/>
                        </a:lnSpc>
                        <a:spcAft>
                          <a:spcPts val="0"/>
                        </a:spcAft>
                      </a:pPr>
                      <a:r>
                        <a:rPr lang="es-CO" sz="1800" dirty="0">
                          <a:effectLst/>
                          <a:latin typeface="Arial Narrow" panose="020B0606020202030204" pitchFamily="34" charset="0"/>
                        </a:rPr>
                        <a:t>Con abstención</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rPr>
                        <a:t>Muy Alta</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CuadroTexto 7"/>
          <p:cNvSpPr txBox="1"/>
          <p:nvPr/>
        </p:nvSpPr>
        <p:spPr>
          <a:xfrm>
            <a:off x="1599181" y="934486"/>
            <a:ext cx="6312569" cy="523220"/>
          </a:xfrm>
          <a:prstGeom prst="rect">
            <a:avLst/>
          </a:prstGeom>
          <a:noFill/>
        </p:spPr>
        <p:txBody>
          <a:bodyPr wrap="square" rtlCol="0">
            <a:spAutoFit/>
          </a:bodyPr>
          <a:lstStyle/>
          <a:p>
            <a:pPr algn="ctr"/>
            <a:r>
              <a:rPr lang="es-CO" sz="2800" b="1" dirty="0">
                <a:solidFill>
                  <a:srgbClr val="E7E6E6">
                    <a:lumMod val="50000"/>
                  </a:srgbClr>
                </a:solidFill>
              </a:rPr>
              <a:t>Cuadro Análisis Criticidad Final</a:t>
            </a:r>
          </a:p>
        </p:txBody>
      </p:sp>
      <p:sp>
        <p:nvSpPr>
          <p:cNvPr id="5" name="Rectángulo 8"/>
          <p:cNvSpPr/>
          <p:nvPr/>
        </p:nvSpPr>
        <p:spPr>
          <a:xfrm>
            <a:off x="1860290" y="5874746"/>
            <a:ext cx="4956806"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Diciembre de 2015</a:t>
            </a:r>
          </a:p>
        </p:txBody>
      </p:sp>
      <p:sp>
        <p:nvSpPr>
          <p:cNvPr id="6" name="Flecha a la derecha con bandas 5">
            <a:hlinkClick r:id="rId3" action="ppaction://hlinksldjump"/>
          </p:cNvPr>
          <p:cNvSpPr/>
          <p:nvPr/>
        </p:nvSpPr>
        <p:spPr>
          <a:xfrm rot="10800000">
            <a:off x="7911750" y="6235108"/>
            <a:ext cx="548856" cy="367823"/>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44451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280086"/>
          </a:xfrm>
          <a:prstGeom prst="rect">
            <a:avLst/>
          </a:prstGeom>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941255"/>
            <a:ext cx="4415894" cy="343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78053" y="1152157"/>
            <a:ext cx="4572000" cy="646331"/>
          </a:xfrm>
          <a:prstGeom prst="rect">
            <a:avLst/>
          </a:prstGeom>
        </p:spPr>
        <p:txBody>
          <a:bodyPr>
            <a:spAutoFit/>
          </a:bodyPr>
          <a:lstStyle/>
          <a:p>
            <a:pPr algn="ctr"/>
            <a:r>
              <a:rPr lang="es-CO" b="1" dirty="0">
                <a:solidFill>
                  <a:prstClr val="white">
                    <a:lumMod val="50000"/>
                  </a:prstClr>
                </a:solidFill>
                <a:latin typeface="Candara" panose="020E0502030303020204" pitchFamily="34" charset="0"/>
              </a:rPr>
              <a:t>Matriz consolidada de evaluación para las entidades </a:t>
            </a:r>
            <a:endParaRPr lang="es-CO" dirty="0">
              <a:solidFill>
                <a:prstClr val="black"/>
              </a:solidFill>
            </a:endParaRPr>
          </a:p>
        </p:txBody>
      </p:sp>
      <p:sp>
        <p:nvSpPr>
          <p:cNvPr id="30" name="11 CuadroTexto"/>
          <p:cNvSpPr txBox="1"/>
          <p:nvPr/>
        </p:nvSpPr>
        <p:spPr bwMode="auto">
          <a:xfrm>
            <a:off x="5246600" y="423734"/>
            <a:ext cx="3494646" cy="584775"/>
          </a:xfrm>
          <a:prstGeom prst="rect">
            <a:avLst/>
          </a:prstGeom>
          <a:noFill/>
        </p:spPr>
        <p:txBody>
          <a:bodyPr wrap="square">
            <a:spAutoFit/>
          </a:bodyPr>
          <a:lstStyle/>
          <a:p>
            <a:pPr algn="ctr" defTabSz="578671">
              <a:defRPr/>
            </a:pPr>
            <a:r>
              <a:rPr lang="es-CO" sz="1600" b="1" dirty="0">
                <a:solidFill>
                  <a:prstClr val="black">
                    <a:lumMod val="50000"/>
                    <a:lumOff val="50000"/>
                  </a:prstClr>
                </a:solidFill>
                <a:latin typeface="Futura Std Light" pitchFamily="34" charset="0"/>
              </a:rPr>
              <a:t>Diagnóstico Integral del Sistema de Control Interno</a:t>
            </a:r>
          </a:p>
        </p:txBody>
      </p:sp>
      <p:graphicFrame>
        <p:nvGraphicFramePr>
          <p:cNvPr id="15" name="Tabla 5"/>
          <p:cNvGraphicFramePr>
            <a:graphicFrameLocks noGrp="1"/>
          </p:cNvGraphicFramePr>
          <p:nvPr>
            <p:extLst>
              <p:ext uri="{D42A27DB-BD31-4B8C-83A1-F6EECF244321}">
                <p14:modId xmlns:p14="http://schemas.microsoft.com/office/powerpoint/2010/main" val="3809952133"/>
              </p:ext>
            </p:extLst>
          </p:nvPr>
        </p:nvGraphicFramePr>
        <p:xfrm>
          <a:off x="4493948" y="1005044"/>
          <a:ext cx="4575912" cy="5779574"/>
        </p:xfrm>
        <a:graphic>
          <a:graphicData uri="http://schemas.openxmlformats.org/drawingml/2006/table">
            <a:tbl>
              <a:tblPr>
                <a:tableStyleId>{5DA37D80-6434-44D0-A028-1B22A696006F}</a:tableStyleId>
              </a:tblPr>
              <a:tblGrid>
                <a:gridCol w="1301192">
                  <a:extLst>
                    <a:ext uri="{9D8B030D-6E8A-4147-A177-3AD203B41FA5}">
                      <a16:colId xmlns:a16="http://schemas.microsoft.com/office/drawing/2014/main" val="20000"/>
                    </a:ext>
                  </a:extLst>
                </a:gridCol>
                <a:gridCol w="3274720">
                  <a:extLst>
                    <a:ext uri="{9D8B030D-6E8A-4147-A177-3AD203B41FA5}">
                      <a16:colId xmlns:a16="http://schemas.microsoft.com/office/drawing/2014/main" val="20001"/>
                    </a:ext>
                  </a:extLst>
                </a:gridCol>
              </a:tblGrid>
              <a:tr h="196659">
                <a:tc>
                  <a:txBody>
                    <a:bodyPr/>
                    <a:lstStyle/>
                    <a:p>
                      <a:pPr marL="36000" algn="ctr" fontAlgn="ctr"/>
                      <a:r>
                        <a:rPr lang="es-CO" sz="900" b="1" i="0" u="none" strike="noStrike" dirty="0">
                          <a:solidFill>
                            <a:schemeClr val="bg1"/>
                          </a:solidFill>
                          <a:effectLst/>
                          <a:latin typeface="Calibri" panose="020F0502020204030204" pitchFamily="34" charset="0"/>
                        </a:rPr>
                        <a:t>Nivel de Criticidad</a:t>
                      </a:r>
                    </a:p>
                  </a:txBody>
                  <a:tcPr marL="0" marR="0" marT="0" marB="0" anchor="ctr">
                    <a:solidFill>
                      <a:schemeClr val="accent2"/>
                    </a:solidFill>
                  </a:tcPr>
                </a:tc>
                <a:tc>
                  <a:txBody>
                    <a:bodyPr/>
                    <a:lstStyle/>
                    <a:p>
                      <a:pPr marL="0" algn="ctr" defTabSz="369674" rtl="0" eaLnBrk="1" fontAlgn="b" latinLnBrk="0" hangingPunct="1"/>
                      <a:r>
                        <a:rPr lang="es-CO" sz="1000" b="1" i="0" u="none" strike="noStrike" kern="1200" dirty="0">
                          <a:solidFill>
                            <a:schemeClr val="bg1"/>
                          </a:solidFill>
                          <a:effectLst/>
                          <a:latin typeface="+mn-lt"/>
                          <a:ea typeface="+mn-ea"/>
                          <a:cs typeface="+mn-cs"/>
                        </a:rPr>
                        <a:t>Definición</a:t>
                      </a:r>
                      <a:endParaRPr lang="es-CO" sz="1000" b="1" i="0" u="none" strike="noStrike" kern="1200" dirty="0">
                        <a:solidFill>
                          <a:schemeClr val="bg1"/>
                        </a:solidFill>
                        <a:effectLst/>
                        <a:latin typeface="Calibri"/>
                        <a:ea typeface="+mn-ea"/>
                        <a:cs typeface="+mn-cs"/>
                      </a:endParaRPr>
                    </a:p>
                  </a:txBody>
                  <a:tcPr marL="0" marR="0" marT="0" marB="0" anchor="ctr">
                    <a:solidFill>
                      <a:schemeClr val="accent2"/>
                    </a:solidFill>
                  </a:tcPr>
                </a:tc>
                <a:extLst>
                  <a:ext uri="{0D108BD9-81ED-4DB2-BD59-A6C34878D82A}">
                    <a16:rowId xmlns:a16="http://schemas.microsoft.com/office/drawing/2014/main" val="10000"/>
                  </a:ext>
                </a:extLst>
              </a:tr>
              <a:tr h="329492">
                <a:tc>
                  <a:txBody>
                    <a:bodyPr/>
                    <a:lstStyle/>
                    <a:p>
                      <a:pPr algn="ctr" fontAlgn="b"/>
                      <a:r>
                        <a:rPr lang="es-CO" sz="1400" i="1" dirty="0">
                          <a:solidFill>
                            <a:schemeClr val="bg1">
                              <a:lumMod val="50000"/>
                            </a:schemeClr>
                          </a:solidFill>
                        </a:rPr>
                        <a:t>Baja</a:t>
                      </a:r>
                      <a:endParaRPr lang="es-CO" sz="1400" b="0" i="0" u="none" strike="noStrike" dirty="0">
                        <a:solidFill>
                          <a:srgbClr val="000000"/>
                        </a:solidFill>
                        <a:effectLst/>
                        <a:latin typeface="Calibri"/>
                      </a:endParaRPr>
                    </a:p>
                  </a:txBody>
                  <a:tcPr marL="9520" marR="9520" marT="9534" marB="0" anchor="ctr"/>
                </a:tc>
                <a:tc>
                  <a:txBody>
                    <a:bodyPr/>
                    <a:lstStyle/>
                    <a:p>
                      <a:pPr marL="171450" indent="-171450" algn="just" defTabSz="914400" rtl="0" eaLnBrk="1" fontAlgn="b" latinLnBrk="0" hangingPunct="1">
                        <a:buFont typeface="Arial" panose="020B0604020202020204" pitchFamily="34" charset="0"/>
                        <a:buChar char="•"/>
                      </a:pPr>
                      <a:r>
                        <a:rPr lang="es-CO" sz="1100" i="1" kern="1200" dirty="0">
                          <a:solidFill>
                            <a:schemeClr val="bg1">
                              <a:lumMod val="50000"/>
                            </a:schemeClr>
                          </a:solidFill>
                          <a:latin typeface="+mn-lt"/>
                          <a:ea typeface="+mn-ea"/>
                          <a:cs typeface="+mn-cs"/>
                        </a:rPr>
                        <a:t>Calificación MECI Satisfactorio o Avanzado;</a:t>
                      </a:r>
                    </a:p>
                    <a:p>
                      <a:pPr marL="171450" indent="-171450" algn="just" defTabSz="914400" rtl="0" eaLnBrk="1" fontAlgn="b" latinLnBrk="0" hangingPunct="1">
                        <a:buFont typeface="Arial" panose="020B0604020202020204" pitchFamily="34" charset="0"/>
                        <a:buChar char="•"/>
                      </a:pPr>
                      <a:r>
                        <a:rPr lang="es-CO" sz="1100" i="1" kern="1200" dirty="0">
                          <a:solidFill>
                            <a:schemeClr val="bg1">
                              <a:lumMod val="50000"/>
                            </a:schemeClr>
                          </a:solidFill>
                          <a:latin typeface="+mn-lt"/>
                          <a:ea typeface="+mn-ea"/>
                          <a:cs typeface="+mn-cs"/>
                        </a:rPr>
                        <a:t>Calificación CIC Satisfactorio o adecuado;</a:t>
                      </a:r>
                    </a:p>
                    <a:p>
                      <a:pPr marL="171450" indent="-171450" algn="just" defTabSz="914400" rtl="0" eaLnBrk="1" fontAlgn="b" latinLnBrk="0" hangingPunct="1">
                        <a:buFont typeface="Arial" panose="020B0604020202020204" pitchFamily="34" charset="0"/>
                        <a:buChar char="•"/>
                      </a:pPr>
                      <a:r>
                        <a:rPr lang="es-CO" sz="1100" i="1" kern="1200" dirty="0">
                          <a:solidFill>
                            <a:schemeClr val="bg1">
                              <a:lumMod val="50000"/>
                            </a:schemeClr>
                          </a:solidFill>
                          <a:latin typeface="+mn-lt"/>
                          <a:ea typeface="+mn-ea"/>
                          <a:cs typeface="+mn-cs"/>
                        </a:rPr>
                        <a:t>Con tendencia a mantenerse en</a:t>
                      </a:r>
                      <a:r>
                        <a:rPr lang="es-CO" sz="1100" i="1" kern="1200" baseline="0" dirty="0">
                          <a:solidFill>
                            <a:schemeClr val="bg1">
                              <a:lumMod val="50000"/>
                            </a:schemeClr>
                          </a:solidFill>
                          <a:latin typeface="+mn-lt"/>
                          <a:ea typeface="+mn-ea"/>
                          <a:cs typeface="+mn-cs"/>
                        </a:rPr>
                        <a:t> la </a:t>
                      </a:r>
                      <a:r>
                        <a:rPr lang="es-CO" sz="1100" i="1" kern="1200" dirty="0">
                          <a:solidFill>
                            <a:schemeClr val="bg1">
                              <a:lumMod val="50000"/>
                            </a:schemeClr>
                          </a:solidFill>
                          <a:latin typeface="+mn-lt"/>
                          <a:ea typeface="+mn-ea"/>
                          <a:cs typeface="+mn-cs"/>
                        </a:rPr>
                        <a:t> misma calificación o a la mejora con respecto a la vigencia anterior.</a:t>
                      </a:r>
                    </a:p>
                    <a:p>
                      <a:pPr marL="171450" indent="-171450" algn="just" defTabSz="914400" rtl="0" eaLnBrk="1" fontAlgn="b" latinLnBrk="0" hangingPunct="1">
                        <a:buFont typeface="Arial" panose="020B0604020202020204" pitchFamily="34" charset="0"/>
                        <a:buChar char="•"/>
                      </a:pPr>
                      <a:r>
                        <a:rPr lang="es-CO" sz="1100" i="1" kern="1200" dirty="0">
                          <a:solidFill>
                            <a:schemeClr val="bg1">
                              <a:lumMod val="50000"/>
                            </a:schemeClr>
                          </a:solidFill>
                          <a:latin typeface="+mn-lt"/>
                          <a:ea typeface="+mn-ea"/>
                          <a:cs typeface="+mn-cs"/>
                        </a:rPr>
                        <a:t>Evaluación CGR: i) SCI Eficiente y ii) opinión sin salvedades a sus estados financieros.</a:t>
                      </a:r>
                    </a:p>
                  </a:txBody>
                  <a:tcPr marL="9525" marR="9525" marT="9523" marB="0" anchor="ctr"/>
                </a:tc>
                <a:extLst>
                  <a:ext uri="{0D108BD9-81ED-4DB2-BD59-A6C34878D82A}">
                    <a16:rowId xmlns:a16="http://schemas.microsoft.com/office/drawing/2014/main" val="10001"/>
                  </a:ext>
                </a:extLst>
              </a:tr>
              <a:tr h="17352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CO" sz="1000" i="1" dirty="0">
                        <a:solidFill>
                          <a:schemeClr val="bg1">
                            <a:lumMod val="50000"/>
                          </a:schemeClr>
                        </a:solidFill>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s-CO" sz="1400" i="1" dirty="0">
                          <a:solidFill>
                            <a:schemeClr val="bg1">
                              <a:lumMod val="50000"/>
                            </a:schemeClr>
                          </a:solidFill>
                        </a:rPr>
                        <a:t>   Media</a:t>
                      </a:r>
                    </a:p>
                    <a:p>
                      <a:pPr marL="0" marR="0" lvl="0" indent="0" algn="ctr" defTabSz="914400" rtl="0" eaLnBrk="1" fontAlgn="b" latinLnBrk="0" hangingPunct="1">
                        <a:lnSpc>
                          <a:spcPct val="100000"/>
                        </a:lnSpc>
                        <a:spcBef>
                          <a:spcPts val="0"/>
                        </a:spcBef>
                        <a:spcAft>
                          <a:spcPts val="0"/>
                        </a:spcAft>
                        <a:buClrTx/>
                        <a:buSzTx/>
                        <a:buFontTx/>
                        <a:buNone/>
                        <a:tabLst/>
                        <a:defRPr/>
                      </a:pPr>
                      <a:endParaRPr lang="es-CO" sz="1000" b="0" i="0" u="none" strike="noStrike" dirty="0">
                        <a:solidFill>
                          <a:srgbClr val="000000"/>
                        </a:solidFill>
                        <a:effectLst/>
                        <a:latin typeface="+mn-lt"/>
                      </a:endParaRPr>
                    </a:p>
                  </a:txBody>
                  <a:tcPr marL="9520" marR="9520" marT="9534" marB="0"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100" i="1" kern="1200" dirty="0">
                          <a:solidFill>
                            <a:schemeClr val="bg1">
                              <a:lumMod val="50000"/>
                            </a:schemeClr>
                          </a:solidFill>
                          <a:latin typeface="+mn-lt"/>
                          <a:ea typeface="+mn-ea"/>
                          <a:cs typeface="+mn-cs"/>
                        </a:rPr>
                        <a:t>Calificación MECI Satisfactorio o Avanzado;</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100" i="1" kern="1200" dirty="0">
                          <a:solidFill>
                            <a:schemeClr val="bg1">
                              <a:lumMod val="50000"/>
                            </a:schemeClr>
                          </a:solidFill>
                          <a:latin typeface="+mn-lt"/>
                          <a:ea typeface="+mn-ea"/>
                          <a:cs typeface="+mn-cs"/>
                        </a:rPr>
                        <a:t>Calificación CIC Satisfactorio o adecuado;</a:t>
                      </a:r>
                    </a:p>
                    <a:p>
                      <a:pPr marL="171450" indent="-171450" algn="l" fontAlgn="ctr">
                        <a:buFont typeface="Arial" panose="020B0604020202020204" pitchFamily="34" charset="0"/>
                        <a:buChar char="•"/>
                      </a:pPr>
                      <a:r>
                        <a:rPr lang="es-CO" sz="1100" i="1" kern="1200" dirty="0">
                          <a:solidFill>
                            <a:schemeClr val="bg1">
                              <a:lumMod val="50000"/>
                            </a:schemeClr>
                          </a:solidFill>
                          <a:latin typeface="+mn-lt"/>
                          <a:ea typeface="+mn-ea"/>
                          <a:cs typeface="+mn-cs"/>
                        </a:rPr>
                        <a:t>Con tendencia a la baja con respecto a la vigencia anterior.</a:t>
                      </a:r>
                    </a:p>
                    <a:p>
                      <a:pPr marL="171450" indent="-171450" algn="just" fontAlgn="ctr">
                        <a:buFont typeface="Arial" panose="020B0604020202020204" pitchFamily="34" charset="0"/>
                        <a:buChar char="•"/>
                      </a:pPr>
                      <a:r>
                        <a:rPr lang="es-CO" sz="1100" i="1" kern="1200" dirty="0">
                          <a:solidFill>
                            <a:schemeClr val="bg1">
                              <a:lumMod val="50000"/>
                            </a:schemeClr>
                          </a:solidFill>
                          <a:latin typeface="+mn-lt"/>
                          <a:ea typeface="+mn-ea"/>
                          <a:cs typeface="+mn-cs"/>
                        </a:rPr>
                        <a:t>Se incluyen las entidades con calificación Intermedio y Deficiente respectivamente, pero que muestran una tendencia a la mejora</a:t>
                      </a:r>
                    </a:p>
                    <a:p>
                      <a:pPr marL="171450" indent="-171450" algn="l" fontAlgn="ctr">
                        <a:buFont typeface="Arial" panose="020B0604020202020204" pitchFamily="34" charset="0"/>
                        <a:buChar char="•"/>
                      </a:pPr>
                      <a:r>
                        <a:rPr lang="es-CO" sz="1100" i="1" kern="1200" dirty="0">
                          <a:solidFill>
                            <a:schemeClr val="bg1">
                              <a:lumMod val="50000"/>
                            </a:schemeClr>
                          </a:solidFill>
                          <a:latin typeface="+mn-lt"/>
                          <a:ea typeface="+mn-ea"/>
                          <a:cs typeface="+mn-cs"/>
                        </a:rPr>
                        <a:t>Evaluación CGR: i) SCI Eficiente y ii) da opinión con salvedades a sus estados financieros.</a:t>
                      </a:r>
                    </a:p>
                  </a:txBody>
                  <a:tcPr marL="9525" marR="9525" marT="9523" marB="0" anchor="ctr"/>
                </a:tc>
                <a:extLst>
                  <a:ext uri="{0D108BD9-81ED-4DB2-BD59-A6C34878D82A}">
                    <a16:rowId xmlns:a16="http://schemas.microsoft.com/office/drawing/2014/main" val="10002"/>
                  </a:ext>
                </a:extLst>
              </a:tr>
              <a:tr h="226849">
                <a:tc>
                  <a:txBody>
                    <a:bodyPr/>
                    <a:lstStyle/>
                    <a:p>
                      <a:pPr algn="ctr" fontAlgn="b"/>
                      <a:endParaRPr lang="es-CO" sz="1000" b="0" i="1" u="none" strike="noStrike" dirty="0">
                        <a:solidFill>
                          <a:schemeClr val="bg1">
                            <a:lumMod val="50000"/>
                          </a:schemeClr>
                        </a:solidFill>
                        <a:effectLst/>
                        <a:latin typeface="+mn-lt"/>
                      </a:endParaRPr>
                    </a:p>
                    <a:p>
                      <a:pPr algn="ctr" fontAlgn="b"/>
                      <a:r>
                        <a:rPr lang="es-CO" sz="1400" b="0" i="1" u="none" strike="noStrike" dirty="0">
                          <a:solidFill>
                            <a:schemeClr val="bg1">
                              <a:lumMod val="50000"/>
                            </a:schemeClr>
                          </a:solidFill>
                          <a:effectLst/>
                          <a:latin typeface="+mn-lt"/>
                        </a:rPr>
                        <a:t>Alta</a:t>
                      </a:r>
                    </a:p>
                    <a:p>
                      <a:pPr algn="ctr" fontAlgn="b"/>
                      <a:endParaRPr lang="es-CO" sz="1000" b="0" i="0" u="none" strike="noStrike" dirty="0">
                        <a:solidFill>
                          <a:srgbClr val="000000"/>
                        </a:solidFill>
                        <a:effectLst/>
                        <a:latin typeface="+mn-lt"/>
                      </a:endParaRPr>
                    </a:p>
                  </a:txBody>
                  <a:tcPr marL="9520" marR="9520" marT="9534" marB="0" anchor="ctr"/>
                </a:tc>
                <a:tc>
                  <a:txBody>
                    <a:bodyPr/>
                    <a:lstStyle/>
                    <a:p>
                      <a:pPr marL="171450" indent="-171450" algn="l" fontAlgn="ctr">
                        <a:buFont typeface="Arial" panose="020B0604020202020204" pitchFamily="34" charset="0"/>
                        <a:buChar char="•"/>
                      </a:pPr>
                      <a:r>
                        <a:rPr lang="es-CO" sz="1100" i="1" kern="1200" dirty="0">
                          <a:solidFill>
                            <a:schemeClr val="bg1">
                              <a:lumMod val="50000"/>
                            </a:schemeClr>
                          </a:solidFill>
                          <a:latin typeface="+mn-lt"/>
                          <a:ea typeface="+mn-ea"/>
                          <a:cs typeface="+mn-cs"/>
                        </a:rPr>
                        <a:t>Calificación MECI Intermedio;</a:t>
                      </a:r>
                    </a:p>
                    <a:p>
                      <a:pPr marL="171450" indent="-171450" algn="l" fontAlgn="ctr">
                        <a:buFont typeface="Arial" panose="020B0604020202020204" pitchFamily="34" charset="0"/>
                        <a:buChar char="•"/>
                      </a:pPr>
                      <a:r>
                        <a:rPr lang="es-CO" sz="1100" i="1" kern="1200" dirty="0">
                          <a:solidFill>
                            <a:schemeClr val="bg1">
                              <a:lumMod val="50000"/>
                            </a:schemeClr>
                          </a:solidFill>
                          <a:latin typeface="+mn-lt"/>
                          <a:ea typeface="+mn-ea"/>
                          <a:cs typeface="+mn-cs"/>
                        </a:rPr>
                        <a:t>Calificación CIC Deficiente;</a:t>
                      </a:r>
                    </a:p>
                    <a:p>
                      <a:pPr marL="171450" indent="-171450" algn="l" fontAlgn="ctr">
                        <a:buFont typeface="Arial" panose="020B0604020202020204" pitchFamily="34" charset="0"/>
                        <a:buChar char="•"/>
                      </a:pPr>
                      <a:r>
                        <a:rPr lang="es-CO" sz="1100" i="1" kern="1200" dirty="0">
                          <a:solidFill>
                            <a:schemeClr val="bg1">
                              <a:lumMod val="50000"/>
                            </a:schemeClr>
                          </a:solidFill>
                          <a:latin typeface="+mn-lt"/>
                          <a:ea typeface="+mn-ea"/>
                          <a:cs typeface="+mn-cs"/>
                        </a:rPr>
                        <a:t>Con tendencia a la baja con respecto a la vigencia anterior.</a:t>
                      </a:r>
                    </a:p>
                    <a:p>
                      <a:pPr marL="171450" indent="-171450" algn="just" fontAlgn="ctr">
                        <a:buFont typeface="Arial" panose="020B0604020202020204" pitchFamily="34" charset="0"/>
                        <a:buChar char="•"/>
                      </a:pPr>
                      <a:r>
                        <a:rPr lang="es-CO" sz="1100" i="1" kern="1200" dirty="0">
                          <a:solidFill>
                            <a:schemeClr val="bg1">
                              <a:lumMod val="50000"/>
                            </a:schemeClr>
                          </a:solidFill>
                          <a:latin typeface="+mn-lt"/>
                          <a:ea typeface="+mn-ea"/>
                          <a:cs typeface="+mn-cs"/>
                        </a:rPr>
                        <a:t>Se incluyen las entidades con calificación Inicial </a:t>
                      </a:r>
                      <a:r>
                        <a:rPr lang="es-CO" sz="1100" i="1" kern="1200" dirty="0" err="1">
                          <a:solidFill>
                            <a:schemeClr val="bg1">
                              <a:lumMod val="50000"/>
                            </a:schemeClr>
                          </a:solidFill>
                          <a:latin typeface="+mn-lt"/>
                          <a:ea typeface="+mn-ea"/>
                          <a:cs typeface="+mn-cs"/>
                        </a:rPr>
                        <a:t>ó</a:t>
                      </a:r>
                      <a:r>
                        <a:rPr lang="es-CO" sz="1100" i="1" kern="1200" dirty="0">
                          <a:solidFill>
                            <a:schemeClr val="bg1">
                              <a:lumMod val="50000"/>
                            </a:schemeClr>
                          </a:solidFill>
                          <a:latin typeface="+mn-lt"/>
                          <a:ea typeface="+mn-ea"/>
                          <a:cs typeface="+mn-cs"/>
                        </a:rPr>
                        <a:t> Básico e Ineficiente respectivamente, pero que muestran una tendencia a la mejora. </a:t>
                      </a:r>
                    </a:p>
                    <a:p>
                      <a:pPr marL="171450" indent="-171450" algn="just" fontAlgn="ctr">
                        <a:buFont typeface="Arial" panose="020B0604020202020204" pitchFamily="34" charset="0"/>
                        <a:buChar char="•"/>
                      </a:pPr>
                      <a:r>
                        <a:rPr lang="es-CO" sz="1100" i="1" kern="1200" dirty="0">
                          <a:solidFill>
                            <a:schemeClr val="bg1">
                              <a:lumMod val="50000"/>
                            </a:schemeClr>
                          </a:solidFill>
                          <a:latin typeface="+mn-lt"/>
                          <a:ea typeface="+mn-ea"/>
                          <a:cs typeface="+mn-cs"/>
                        </a:rPr>
                        <a:t>Evaluación CGR: i) SCI con deficiencias</a:t>
                      </a:r>
                      <a:r>
                        <a:rPr lang="es-CO" sz="1100" i="1" kern="1200" baseline="0" dirty="0">
                          <a:solidFill>
                            <a:schemeClr val="bg1">
                              <a:lumMod val="50000"/>
                            </a:schemeClr>
                          </a:solidFill>
                          <a:latin typeface="+mn-lt"/>
                          <a:ea typeface="+mn-ea"/>
                          <a:cs typeface="+mn-cs"/>
                        </a:rPr>
                        <a:t> y ii)</a:t>
                      </a:r>
                      <a:r>
                        <a:rPr lang="es-CO" sz="1100" i="1" kern="1200" dirty="0">
                          <a:solidFill>
                            <a:schemeClr val="bg1">
                              <a:lumMod val="50000"/>
                            </a:schemeClr>
                          </a:solidFill>
                          <a:latin typeface="+mn-lt"/>
                          <a:ea typeface="+mn-ea"/>
                          <a:cs typeface="+mn-cs"/>
                        </a:rPr>
                        <a:t> da opinión negativa o de abstención a sus estados financieros, independientemente de los resultados de la evaluación de los jefes de control interno o quien haga sus veces.</a:t>
                      </a:r>
                    </a:p>
                  </a:txBody>
                  <a:tcPr marL="9525" marR="9525" marT="9523" marB="0" anchor="ctr"/>
                </a:tc>
                <a:extLst>
                  <a:ext uri="{0D108BD9-81ED-4DB2-BD59-A6C34878D82A}">
                    <a16:rowId xmlns:a16="http://schemas.microsoft.com/office/drawing/2014/main" val="10003"/>
                  </a:ext>
                </a:extLst>
              </a:tr>
              <a:tr h="10280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CO" sz="1000" b="0" i="1" u="none" strike="noStrike" dirty="0">
                        <a:solidFill>
                          <a:schemeClr val="bg1">
                            <a:lumMod val="50000"/>
                          </a:schemeClr>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s-CO" sz="1000" b="0" i="1" u="none" strike="noStrike" dirty="0">
                          <a:solidFill>
                            <a:schemeClr val="bg1">
                              <a:lumMod val="50000"/>
                            </a:schemeClr>
                          </a:solidFill>
                          <a:effectLst/>
                          <a:latin typeface="+mn-lt"/>
                        </a:rPr>
                        <a:t>         </a:t>
                      </a:r>
                      <a:r>
                        <a:rPr lang="es-CO" sz="1400" b="0" i="1" u="none" strike="noStrike" dirty="0">
                          <a:solidFill>
                            <a:schemeClr val="bg1">
                              <a:lumMod val="50000"/>
                            </a:schemeClr>
                          </a:solidFill>
                          <a:effectLst/>
                          <a:latin typeface="+mn-lt"/>
                        </a:rPr>
                        <a:t>Muy</a:t>
                      </a:r>
                      <a:r>
                        <a:rPr lang="es-CO" sz="1400" b="0" i="1" u="none" strike="noStrike" baseline="0" dirty="0">
                          <a:solidFill>
                            <a:schemeClr val="bg1">
                              <a:lumMod val="50000"/>
                            </a:schemeClr>
                          </a:solidFill>
                          <a:effectLst/>
                          <a:latin typeface="+mn-lt"/>
                        </a:rPr>
                        <a:t> Alta</a:t>
                      </a:r>
                    </a:p>
                    <a:p>
                      <a:pPr marL="0" marR="0" lvl="0" indent="0" algn="ctr" defTabSz="914400" rtl="0" eaLnBrk="1" fontAlgn="b" latinLnBrk="0" hangingPunct="1">
                        <a:lnSpc>
                          <a:spcPct val="100000"/>
                        </a:lnSpc>
                        <a:spcBef>
                          <a:spcPts val="0"/>
                        </a:spcBef>
                        <a:spcAft>
                          <a:spcPts val="0"/>
                        </a:spcAft>
                        <a:buClrTx/>
                        <a:buSzTx/>
                        <a:buFontTx/>
                        <a:buNone/>
                        <a:tabLst/>
                        <a:defRPr/>
                      </a:pPr>
                      <a:endParaRPr lang="es-CO" sz="1000" b="0" i="0" u="none" strike="noStrike" dirty="0">
                        <a:solidFill>
                          <a:srgbClr val="000000"/>
                        </a:solidFill>
                        <a:effectLst/>
                        <a:latin typeface="+mn-lt"/>
                      </a:endParaRPr>
                    </a:p>
                  </a:txBody>
                  <a:tcPr marL="9520" marR="9520" marT="9534" marB="0" anchor="ctr"/>
                </a:tc>
                <a:tc>
                  <a:txBody>
                    <a:bodyPr/>
                    <a:lstStyle/>
                    <a:p>
                      <a:pPr marL="171450" indent="-171450" algn="l" fontAlgn="ctr">
                        <a:buFont typeface="Arial" panose="020B0604020202020204" pitchFamily="34" charset="0"/>
                        <a:buChar char="•"/>
                      </a:pPr>
                      <a:r>
                        <a:rPr lang="es-CO" sz="1100" i="1" kern="1200" dirty="0">
                          <a:solidFill>
                            <a:schemeClr val="bg1">
                              <a:lumMod val="50000"/>
                            </a:schemeClr>
                          </a:solidFill>
                          <a:latin typeface="+mn-lt"/>
                          <a:ea typeface="+mn-ea"/>
                          <a:cs typeface="+mn-cs"/>
                        </a:rPr>
                        <a:t>Calificación MECI Inicial </a:t>
                      </a:r>
                      <a:r>
                        <a:rPr lang="es-CO" sz="1100" i="1" kern="1200" dirty="0" err="1">
                          <a:solidFill>
                            <a:schemeClr val="bg1">
                              <a:lumMod val="50000"/>
                            </a:schemeClr>
                          </a:solidFill>
                          <a:latin typeface="+mn-lt"/>
                          <a:ea typeface="+mn-ea"/>
                          <a:cs typeface="+mn-cs"/>
                        </a:rPr>
                        <a:t>ó</a:t>
                      </a:r>
                      <a:r>
                        <a:rPr lang="es-CO" sz="1100" i="1" kern="1200" dirty="0">
                          <a:solidFill>
                            <a:schemeClr val="bg1">
                              <a:lumMod val="50000"/>
                            </a:schemeClr>
                          </a:solidFill>
                          <a:latin typeface="+mn-lt"/>
                          <a:ea typeface="+mn-ea"/>
                          <a:cs typeface="+mn-cs"/>
                        </a:rPr>
                        <a:t> Básico; </a:t>
                      </a:r>
                    </a:p>
                    <a:p>
                      <a:pPr marL="171450" indent="-171450" algn="l" fontAlgn="ctr">
                        <a:buFont typeface="Arial" panose="020B0604020202020204" pitchFamily="34" charset="0"/>
                        <a:buChar char="•"/>
                      </a:pPr>
                      <a:r>
                        <a:rPr lang="es-CO" sz="1100" i="1" kern="1200" dirty="0">
                          <a:solidFill>
                            <a:schemeClr val="bg1">
                              <a:lumMod val="50000"/>
                            </a:schemeClr>
                          </a:solidFill>
                          <a:latin typeface="+mn-lt"/>
                          <a:ea typeface="+mn-ea"/>
                          <a:cs typeface="+mn-cs"/>
                        </a:rPr>
                        <a:t> Calificación CIC Inadecuado;</a:t>
                      </a:r>
                    </a:p>
                    <a:p>
                      <a:pPr marL="171450" indent="-171450" algn="l" fontAlgn="ctr">
                        <a:buFont typeface="Arial" panose="020B0604020202020204" pitchFamily="34" charset="0"/>
                        <a:buChar char="•"/>
                      </a:pPr>
                      <a:r>
                        <a:rPr lang="es-CO" sz="1100" i="1" kern="1200" dirty="0">
                          <a:solidFill>
                            <a:schemeClr val="bg1">
                              <a:lumMod val="50000"/>
                            </a:schemeClr>
                          </a:solidFill>
                          <a:latin typeface="+mn-lt"/>
                          <a:ea typeface="+mn-ea"/>
                          <a:cs typeface="+mn-cs"/>
                        </a:rPr>
                        <a:t>Con tendencia a la baja con respecto a la vigencia anterior.</a:t>
                      </a:r>
                    </a:p>
                    <a:p>
                      <a:pPr marL="171450" indent="-171450" algn="l" fontAlgn="ctr">
                        <a:buFont typeface="Arial" panose="020B0604020202020204" pitchFamily="34" charset="0"/>
                        <a:buChar char="•"/>
                      </a:pPr>
                      <a:r>
                        <a:rPr lang="es-CO" sz="1100" i="1" kern="1200" dirty="0">
                          <a:solidFill>
                            <a:schemeClr val="bg1">
                              <a:lumMod val="50000"/>
                            </a:schemeClr>
                          </a:solidFill>
                          <a:latin typeface="+mn-lt"/>
                          <a:ea typeface="+mn-ea"/>
                          <a:cs typeface="+mn-cs"/>
                        </a:rPr>
                        <a:t>Evaluación CGR: i) SCI  ineficiente Y ii) da opinión negativa o de abstención a sus estados financieros. </a:t>
                      </a:r>
                    </a:p>
                  </a:txBody>
                  <a:tcPr marL="9525" marR="9525" marT="9523" marB="0" anchor="ctr"/>
                </a:tc>
                <a:extLst>
                  <a:ext uri="{0D108BD9-81ED-4DB2-BD59-A6C34878D82A}">
                    <a16:rowId xmlns:a16="http://schemas.microsoft.com/office/drawing/2014/main" val="10004"/>
                  </a:ext>
                </a:extLst>
              </a:tr>
            </a:tbl>
          </a:graphicData>
        </a:graphic>
      </p:graphicFrame>
      <p:sp>
        <p:nvSpPr>
          <p:cNvPr id="17" name="59 Elipse"/>
          <p:cNvSpPr/>
          <p:nvPr/>
        </p:nvSpPr>
        <p:spPr bwMode="auto">
          <a:xfrm>
            <a:off x="4669769" y="1622910"/>
            <a:ext cx="219085" cy="200027"/>
          </a:xfrm>
          <a:prstGeom prst="ellipse">
            <a:avLst/>
          </a:prstGeom>
          <a:solidFill>
            <a:srgbClr val="92D050"/>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CO" sz="1000" b="1" dirty="0">
              <a:solidFill>
                <a:prstClr val="black"/>
              </a:solidFill>
            </a:endParaRPr>
          </a:p>
        </p:txBody>
      </p:sp>
      <p:sp>
        <p:nvSpPr>
          <p:cNvPr id="18" name="53 Elipse"/>
          <p:cNvSpPr/>
          <p:nvPr/>
        </p:nvSpPr>
        <p:spPr bwMode="auto">
          <a:xfrm>
            <a:off x="4669769" y="2891344"/>
            <a:ext cx="221201" cy="201085"/>
          </a:xfrm>
          <a:prstGeom prst="ellipse">
            <a:avLst/>
          </a:prstGeom>
          <a:solidFill>
            <a:srgbClr val="FFCF37"/>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CO" sz="1000" b="1" dirty="0">
              <a:solidFill>
                <a:prstClr val="black"/>
              </a:solidFill>
            </a:endParaRPr>
          </a:p>
        </p:txBody>
      </p:sp>
      <p:sp>
        <p:nvSpPr>
          <p:cNvPr id="19" name="61 Elipse"/>
          <p:cNvSpPr/>
          <p:nvPr/>
        </p:nvSpPr>
        <p:spPr bwMode="auto">
          <a:xfrm>
            <a:off x="4669769" y="4654302"/>
            <a:ext cx="223318" cy="200026"/>
          </a:xfrm>
          <a:prstGeom prst="ellipse">
            <a:avLst/>
          </a:prstGeom>
          <a:solidFill>
            <a:srgbClr val="EF8943"/>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CO" sz="1000" b="1" dirty="0">
              <a:solidFill>
                <a:prstClr val="black"/>
              </a:solidFill>
            </a:endParaRPr>
          </a:p>
        </p:txBody>
      </p:sp>
      <p:sp>
        <p:nvSpPr>
          <p:cNvPr id="20" name="54 Elipse"/>
          <p:cNvSpPr/>
          <p:nvPr/>
        </p:nvSpPr>
        <p:spPr bwMode="auto">
          <a:xfrm>
            <a:off x="4667652" y="6194174"/>
            <a:ext cx="221202" cy="201085"/>
          </a:xfrm>
          <a:prstGeom prst="ellipse">
            <a:avLst/>
          </a:prstGeom>
          <a:solidFill>
            <a:srgbClr val="FF2D2D"/>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s-CO" sz="1000" b="1" dirty="0">
              <a:solidFill>
                <a:prstClr val="black"/>
              </a:solidFill>
            </a:endParaRPr>
          </a:p>
        </p:txBody>
      </p:sp>
      <p:sp>
        <p:nvSpPr>
          <p:cNvPr id="31" name="Rectángulo 8"/>
          <p:cNvSpPr/>
          <p:nvPr/>
        </p:nvSpPr>
        <p:spPr>
          <a:xfrm>
            <a:off x="163834" y="6270268"/>
            <a:ext cx="8816331"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Diciembre de 2015</a:t>
            </a:r>
          </a:p>
        </p:txBody>
      </p:sp>
    </p:spTree>
    <p:extLst>
      <p:ext uri="{BB962C8B-B14F-4D97-AF65-F5344CB8AC3E}">
        <p14:creationId xmlns:p14="http://schemas.microsoft.com/office/powerpoint/2010/main" val="2934033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31" name="Rectángulo 8"/>
          <p:cNvSpPr/>
          <p:nvPr/>
        </p:nvSpPr>
        <p:spPr>
          <a:xfrm>
            <a:off x="213592" y="5457468"/>
            <a:ext cx="8816331"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Diciembre de 2015</a:t>
            </a:r>
          </a:p>
        </p:txBody>
      </p:sp>
      <p:graphicFrame>
        <p:nvGraphicFramePr>
          <p:cNvPr id="12" name="11 Tabla"/>
          <p:cNvGraphicFramePr>
            <a:graphicFrameLocks noGrp="1"/>
          </p:cNvGraphicFramePr>
          <p:nvPr>
            <p:extLst>
              <p:ext uri="{D42A27DB-BD31-4B8C-83A1-F6EECF244321}">
                <p14:modId xmlns:p14="http://schemas.microsoft.com/office/powerpoint/2010/main" val="2095577652"/>
              </p:ext>
            </p:extLst>
          </p:nvPr>
        </p:nvGraphicFramePr>
        <p:xfrm>
          <a:off x="327377" y="1524656"/>
          <a:ext cx="8489242" cy="3805440"/>
        </p:xfrm>
        <a:graphic>
          <a:graphicData uri="http://schemas.openxmlformats.org/drawingml/2006/table">
            <a:tbl>
              <a:tblPr/>
              <a:tblGrid>
                <a:gridCol w="1065106">
                  <a:extLst>
                    <a:ext uri="{9D8B030D-6E8A-4147-A177-3AD203B41FA5}">
                      <a16:colId xmlns:a16="http://schemas.microsoft.com/office/drawing/2014/main" val="20000"/>
                    </a:ext>
                  </a:extLst>
                </a:gridCol>
                <a:gridCol w="810447">
                  <a:extLst>
                    <a:ext uri="{9D8B030D-6E8A-4147-A177-3AD203B41FA5}">
                      <a16:colId xmlns:a16="http://schemas.microsoft.com/office/drawing/2014/main" val="20001"/>
                    </a:ext>
                  </a:extLst>
                </a:gridCol>
                <a:gridCol w="946667">
                  <a:extLst>
                    <a:ext uri="{9D8B030D-6E8A-4147-A177-3AD203B41FA5}">
                      <a16:colId xmlns:a16="http://schemas.microsoft.com/office/drawing/2014/main" val="20002"/>
                    </a:ext>
                  </a:extLst>
                </a:gridCol>
                <a:gridCol w="780179">
                  <a:extLst>
                    <a:ext uri="{9D8B030D-6E8A-4147-A177-3AD203B41FA5}">
                      <a16:colId xmlns:a16="http://schemas.microsoft.com/office/drawing/2014/main" val="20003"/>
                    </a:ext>
                  </a:extLst>
                </a:gridCol>
                <a:gridCol w="924443">
                  <a:extLst>
                    <a:ext uri="{9D8B030D-6E8A-4147-A177-3AD203B41FA5}">
                      <a16:colId xmlns:a16="http://schemas.microsoft.com/office/drawing/2014/main" val="20004"/>
                    </a:ext>
                  </a:extLst>
                </a:gridCol>
                <a:gridCol w="839579">
                  <a:extLst>
                    <a:ext uri="{9D8B030D-6E8A-4147-A177-3AD203B41FA5}">
                      <a16:colId xmlns:a16="http://schemas.microsoft.com/office/drawing/2014/main" val="20005"/>
                    </a:ext>
                  </a:extLst>
                </a:gridCol>
                <a:gridCol w="718291">
                  <a:extLst>
                    <a:ext uri="{9D8B030D-6E8A-4147-A177-3AD203B41FA5}">
                      <a16:colId xmlns:a16="http://schemas.microsoft.com/office/drawing/2014/main" val="20006"/>
                    </a:ext>
                  </a:extLst>
                </a:gridCol>
                <a:gridCol w="999261">
                  <a:extLst>
                    <a:ext uri="{9D8B030D-6E8A-4147-A177-3AD203B41FA5}">
                      <a16:colId xmlns:a16="http://schemas.microsoft.com/office/drawing/2014/main" val="20007"/>
                    </a:ext>
                  </a:extLst>
                </a:gridCol>
                <a:gridCol w="780705">
                  <a:extLst>
                    <a:ext uri="{9D8B030D-6E8A-4147-A177-3AD203B41FA5}">
                      <a16:colId xmlns:a16="http://schemas.microsoft.com/office/drawing/2014/main" val="20008"/>
                    </a:ext>
                  </a:extLst>
                </a:gridCol>
                <a:gridCol w="624564">
                  <a:extLst>
                    <a:ext uri="{9D8B030D-6E8A-4147-A177-3AD203B41FA5}">
                      <a16:colId xmlns:a16="http://schemas.microsoft.com/office/drawing/2014/main" val="20009"/>
                    </a:ext>
                  </a:extLst>
                </a:gridCol>
              </a:tblGrid>
              <a:tr h="264388">
                <a:tc>
                  <a:txBody>
                    <a:bodyPr/>
                    <a:lstStyle/>
                    <a:p>
                      <a:pPr algn="ctr" fontAlgn="ctr"/>
                      <a:r>
                        <a:rPr lang="es-CO" sz="1100" b="1" i="0" u="none" strike="noStrike" dirty="0">
                          <a:solidFill>
                            <a:srgbClr val="FFFFFF"/>
                          </a:solidFill>
                          <a:effectLst/>
                          <a:latin typeface="Calibri"/>
                        </a:rPr>
                        <a:t>Entidad</a:t>
                      </a:r>
                    </a:p>
                  </a:txBody>
                  <a:tcPr marL="5184" marR="5184" marT="5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1100" b="1" i="0" u="none" strike="noStrike">
                          <a:solidFill>
                            <a:srgbClr val="FFFFFF"/>
                          </a:solidFill>
                          <a:effectLst/>
                          <a:latin typeface="Calibri"/>
                        </a:rPr>
                        <a:t>Evaluación MECI 2014</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1100" b="1" i="0" u="none" strike="noStrike">
                          <a:solidFill>
                            <a:srgbClr val="FFFFFF"/>
                          </a:solidFill>
                          <a:effectLst/>
                          <a:latin typeface="Calibri"/>
                        </a:rPr>
                        <a:t>Evaluación MECI 2015</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1100" b="1" i="0" u="none" strike="noStrike">
                          <a:solidFill>
                            <a:srgbClr val="FFFFFF"/>
                          </a:solidFill>
                          <a:effectLst/>
                          <a:latin typeface="Calibri"/>
                        </a:rPr>
                        <a:t>Calificacion CIC 2014</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1100" b="1" i="0" u="none" strike="noStrike">
                          <a:solidFill>
                            <a:srgbClr val="FFFFFF"/>
                          </a:solidFill>
                          <a:effectLst/>
                          <a:latin typeface="Calibri"/>
                        </a:rPr>
                        <a:t>Calificacion CIC 2015</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1100" b="1" i="0" u="none" strike="noStrike">
                          <a:solidFill>
                            <a:srgbClr val="FFFFFF"/>
                          </a:solidFill>
                          <a:effectLst/>
                          <a:latin typeface="Calibri"/>
                        </a:rPr>
                        <a:t>Evaluación SCI - Contraloría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1100" b="1" i="0" u="none" strike="noStrike">
                          <a:solidFill>
                            <a:srgbClr val="FFFFFF"/>
                          </a:solidFill>
                          <a:effectLst/>
                          <a:latin typeface="Calibri"/>
                        </a:rPr>
                        <a:t>Opinión Estados Contables - Contraloría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1100" b="1" i="0" u="none" strike="noStrike">
                          <a:solidFill>
                            <a:srgbClr val="FFFFFF"/>
                          </a:solidFill>
                          <a:effectLst/>
                          <a:latin typeface="Calibri"/>
                        </a:rPr>
                        <a:t>Nivel de Criticidad MECI - CIC</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1100" b="1" i="0" u="none" strike="noStrike">
                          <a:solidFill>
                            <a:srgbClr val="FFFFFF"/>
                          </a:solidFill>
                          <a:effectLst/>
                          <a:latin typeface="Calibri"/>
                        </a:rPr>
                        <a:t>Nivel de Criticidad Contraloría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1100" b="1" i="0" u="none" strike="noStrike">
                          <a:solidFill>
                            <a:srgbClr val="FFFFFF"/>
                          </a:solidFill>
                          <a:effectLst/>
                          <a:latin typeface="Calibri"/>
                        </a:rPr>
                        <a:t>Criticidad Final</a:t>
                      </a:r>
                    </a:p>
                  </a:txBody>
                  <a:tcPr marL="5184" marR="5184" marT="5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62885">
                <a:tc>
                  <a:txBody>
                    <a:bodyPr/>
                    <a:lstStyle/>
                    <a:p>
                      <a:pPr algn="l" fontAlgn="ctr"/>
                      <a:r>
                        <a:rPr lang="es-CO" sz="1200" b="0" i="0" u="none" strike="noStrike">
                          <a:solidFill>
                            <a:srgbClr val="000000"/>
                          </a:solidFill>
                          <a:effectLst/>
                          <a:latin typeface="Calibri"/>
                        </a:rPr>
                        <a:t>Departamento Administrativo para la Prosperidad Social</a:t>
                      </a:r>
                    </a:p>
                  </a:txBody>
                  <a:tcPr marL="5184" marR="5184" marT="5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a:rPr>
                        <a:t>94.15 - AVANZADO</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a:rPr>
                        <a:t>83.6 - SATISFACTORIO</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ADECUADO- 4.73</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ADECUADO- 4.65</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Con Deficiencias</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Con Salvedades</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a:rPr>
                        <a:t>Media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100" b="1" i="0" u="none" strike="noStrike" dirty="0">
                          <a:solidFill>
                            <a:srgbClr val="000000"/>
                          </a:solidFill>
                          <a:effectLst/>
                          <a:latin typeface="Calibri"/>
                        </a:rPr>
                        <a:t>Alta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100" b="1" i="0" u="none" strike="noStrike">
                          <a:solidFill>
                            <a:srgbClr val="000000"/>
                          </a:solidFill>
                          <a:effectLst/>
                          <a:latin typeface="Calibri"/>
                        </a:rPr>
                        <a:t>Alta</a:t>
                      </a:r>
                    </a:p>
                  </a:txBody>
                  <a:tcPr marL="5184" marR="5184" marT="5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74756">
                <a:tc>
                  <a:txBody>
                    <a:bodyPr/>
                    <a:lstStyle/>
                    <a:p>
                      <a:pPr algn="l" fontAlgn="b"/>
                      <a:r>
                        <a:rPr lang="es-CO" sz="1200" b="0" i="0" u="none" strike="noStrike">
                          <a:solidFill>
                            <a:srgbClr val="000000"/>
                          </a:solidFill>
                          <a:effectLst/>
                          <a:latin typeface="Calibri"/>
                        </a:rPr>
                        <a:t>Instituto Colombiano de Bienestar Familiar</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64.55 - INTERMEDIO</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67.8 - SATISFACTORIO</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SATISFACTORIA- 3.05</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SATISFACTORIA- 3.38</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Eficiente</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Con Salvedades</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Calibri"/>
                        </a:rPr>
                        <a:t>Baja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000000"/>
                          </a:solidFill>
                          <a:effectLst/>
                          <a:latin typeface="Calibri"/>
                        </a:rPr>
                        <a:t>Media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100" b="1" i="0" u="none" strike="noStrike">
                          <a:solidFill>
                            <a:srgbClr val="000000"/>
                          </a:solidFill>
                          <a:effectLst/>
                          <a:latin typeface="Calibri"/>
                        </a:rPr>
                        <a:t>Media</a:t>
                      </a:r>
                    </a:p>
                  </a:txBody>
                  <a:tcPr marL="5184" marR="5184" marT="5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52517">
                <a:tc>
                  <a:txBody>
                    <a:bodyPr/>
                    <a:lstStyle/>
                    <a:p>
                      <a:pPr algn="l" fontAlgn="b"/>
                      <a:r>
                        <a:rPr lang="es-CO" sz="1200" b="0" i="0" u="none" strike="noStrike">
                          <a:solidFill>
                            <a:srgbClr val="000000"/>
                          </a:solidFill>
                          <a:effectLst/>
                          <a:latin typeface="Calibri"/>
                        </a:rPr>
                        <a:t>Unidad para la Atención y Reparación Integral a las Víctimas</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64.05 - INTERMEDIO</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67.4 - SATISFACTORIO</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SATISFACTORIA- 3.62</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SATISFACTORIA- 3.79</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Ineficiente</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Negación</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Calibri"/>
                        </a:rPr>
                        <a:t>Baja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000000"/>
                          </a:solidFill>
                          <a:effectLst/>
                          <a:latin typeface="Calibri"/>
                        </a:rPr>
                        <a:t>Muy Alta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100" b="1" i="0" u="none" strike="noStrike">
                          <a:solidFill>
                            <a:srgbClr val="000000"/>
                          </a:solidFill>
                          <a:effectLst/>
                          <a:latin typeface="Calibri"/>
                        </a:rPr>
                        <a:t>Muy Alta</a:t>
                      </a:r>
                    </a:p>
                  </a:txBody>
                  <a:tcPr marL="5184" marR="5184" marT="5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108865">
                <a:tc>
                  <a:txBody>
                    <a:bodyPr/>
                    <a:lstStyle/>
                    <a:p>
                      <a:pPr algn="l" fontAlgn="b"/>
                      <a:r>
                        <a:rPr lang="es-CO" sz="1200" b="0" i="0" u="none" strike="noStrike">
                          <a:solidFill>
                            <a:srgbClr val="000000"/>
                          </a:solidFill>
                          <a:effectLst/>
                          <a:latin typeface="Calibri"/>
                        </a:rPr>
                        <a:t>Centro de Memoria Histórica</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59.05 - INTERMEDIO</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57.15 - INTERMEDIO</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ADECUADO- 4.74</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SATISFACTORIA- 3.53</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Con Deficiencias</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a:rPr>
                        <a:t>Negación</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Calibri"/>
                        </a:rPr>
                        <a:t>Alta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100" b="1" i="0" u="none" strike="noStrike" dirty="0">
                          <a:solidFill>
                            <a:srgbClr val="000000"/>
                          </a:solidFill>
                          <a:effectLst/>
                          <a:latin typeface="Calibri"/>
                        </a:rPr>
                        <a:t>Muy Alta</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100" b="1" i="0" u="none" strike="noStrike" dirty="0">
                          <a:solidFill>
                            <a:srgbClr val="000000"/>
                          </a:solidFill>
                          <a:effectLst/>
                          <a:latin typeface="Calibri"/>
                        </a:rPr>
                        <a:t>Muy Alta</a:t>
                      </a:r>
                    </a:p>
                  </a:txBody>
                  <a:tcPr marL="5184" marR="5184" marT="5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sp>
        <p:nvSpPr>
          <p:cNvPr id="13" name="CuadroTexto 7"/>
          <p:cNvSpPr txBox="1"/>
          <p:nvPr/>
        </p:nvSpPr>
        <p:spPr>
          <a:xfrm>
            <a:off x="1415714" y="442641"/>
            <a:ext cx="6312569" cy="954107"/>
          </a:xfrm>
          <a:prstGeom prst="rect">
            <a:avLst/>
          </a:prstGeom>
          <a:noFill/>
        </p:spPr>
        <p:txBody>
          <a:bodyPr wrap="square" rtlCol="0">
            <a:spAutoFit/>
          </a:bodyPr>
          <a:lstStyle/>
          <a:p>
            <a:pPr algn="ctr"/>
            <a:r>
              <a:rPr lang="es-CO" sz="2800" b="1" dirty="0">
                <a:solidFill>
                  <a:srgbClr val="E7E6E6">
                    <a:lumMod val="50000"/>
                  </a:srgbClr>
                </a:solidFill>
              </a:rPr>
              <a:t>Cuadro Análisis Criticidad Final</a:t>
            </a:r>
          </a:p>
          <a:p>
            <a:pPr algn="ctr"/>
            <a:r>
              <a:rPr lang="es-CO" sz="2800" b="1" dirty="0">
                <a:solidFill>
                  <a:srgbClr val="E7E6E6">
                    <a:lumMod val="50000"/>
                  </a:srgbClr>
                </a:solidFill>
              </a:rPr>
              <a:t>Ejemplo Sector Inclusión</a:t>
            </a:r>
          </a:p>
        </p:txBody>
      </p:sp>
    </p:spTree>
    <p:extLst>
      <p:ext uri="{BB962C8B-B14F-4D97-AF65-F5344CB8AC3E}">
        <p14:creationId xmlns:p14="http://schemas.microsoft.com/office/powerpoint/2010/main" val="1140053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2" name="CuadroTexto 7"/>
          <p:cNvSpPr txBox="1"/>
          <p:nvPr/>
        </p:nvSpPr>
        <p:spPr>
          <a:xfrm>
            <a:off x="249338" y="314753"/>
            <a:ext cx="8844722" cy="461665"/>
          </a:xfrm>
          <a:prstGeom prst="rect">
            <a:avLst/>
          </a:prstGeom>
          <a:noFill/>
        </p:spPr>
        <p:txBody>
          <a:bodyPr wrap="square" rtlCol="0">
            <a:spAutoFit/>
          </a:bodyPr>
          <a:lstStyle/>
          <a:p>
            <a:pPr algn="ctr"/>
            <a:r>
              <a:rPr lang="es-CO" sz="2400" b="1" dirty="0">
                <a:solidFill>
                  <a:srgbClr val="E7E6E6">
                    <a:lumMod val="50000"/>
                  </a:srgbClr>
                </a:solidFill>
              </a:rPr>
              <a:t>Resultados Diagnóstico Integral SCI (MECI-Contaduría y Contraloría)</a:t>
            </a:r>
          </a:p>
        </p:txBody>
      </p:sp>
      <p:cxnSp>
        <p:nvCxnSpPr>
          <p:cNvPr id="46" name="17 Conector recto"/>
          <p:cNvCxnSpPr/>
          <p:nvPr/>
        </p:nvCxnSpPr>
        <p:spPr>
          <a:xfrm>
            <a:off x="249338" y="280086"/>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55" name="Rectángulo 54"/>
          <p:cNvSpPr/>
          <p:nvPr/>
        </p:nvSpPr>
        <p:spPr>
          <a:xfrm>
            <a:off x="118259" y="1778901"/>
            <a:ext cx="1339149" cy="830997"/>
          </a:xfrm>
          <a:prstGeom prst="rect">
            <a:avLst/>
          </a:prstGeom>
        </p:spPr>
        <p:txBody>
          <a:bodyPr wrap="none">
            <a:spAutoFit/>
          </a:bodyPr>
          <a:lstStyle/>
          <a:p>
            <a:r>
              <a:rPr lang="es-CO" sz="2400" b="1" dirty="0">
                <a:solidFill>
                  <a:srgbClr val="FFC000">
                    <a:lumMod val="75000"/>
                  </a:srgbClr>
                </a:solidFill>
              </a:rPr>
              <a:t>Rama </a:t>
            </a:r>
          </a:p>
          <a:p>
            <a:pPr algn="ctr"/>
            <a:r>
              <a:rPr lang="es-CO" sz="2400" b="1" dirty="0">
                <a:solidFill>
                  <a:srgbClr val="FFC000">
                    <a:lumMod val="75000"/>
                  </a:srgbClr>
                </a:solidFill>
              </a:rPr>
              <a:t>Ejecutiva</a:t>
            </a:r>
          </a:p>
        </p:txBody>
      </p:sp>
      <p:sp>
        <p:nvSpPr>
          <p:cNvPr id="2" name="Rectángulo 1"/>
          <p:cNvSpPr/>
          <p:nvPr/>
        </p:nvSpPr>
        <p:spPr>
          <a:xfrm>
            <a:off x="193039" y="5843394"/>
            <a:ext cx="8872221" cy="954107"/>
          </a:xfrm>
          <a:prstGeom prst="rect">
            <a:avLst/>
          </a:prstGeom>
        </p:spPr>
        <p:txBody>
          <a:bodyPr wrap="square">
            <a:spAutoFit/>
          </a:bodyPr>
          <a:lstStyle/>
          <a:p>
            <a:pPr algn="just" fontAlgn="ctr"/>
            <a:r>
              <a:rPr lang="es-CO" sz="800" dirty="0">
                <a:solidFill>
                  <a:srgbClr val="000000"/>
                </a:solidFill>
              </a:rPr>
              <a:t>(*1) De las 8 entidades, 1 no contó con información de la evaluación MECI vigencia 2014, por lo cual no se reportan en la matriz. (Instituto de Investigaciones Ambientales del Pacifico </a:t>
            </a:r>
            <a:r>
              <a:rPr lang="es-CO" sz="800" dirty="0" err="1">
                <a:solidFill>
                  <a:srgbClr val="000000"/>
                </a:solidFill>
              </a:rPr>
              <a:t>Jhon</a:t>
            </a:r>
            <a:r>
              <a:rPr lang="es-CO" sz="800" dirty="0">
                <a:solidFill>
                  <a:srgbClr val="000000"/>
                </a:solidFill>
              </a:rPr>
              <a:t> Von Newman)</a:t>
            </a:r>
          </a:p>
          <a:p>
            <a:pPr algn="just" fontAlgn="ctr"/>
            <a:r>
              <a:rPr lang="es-CO" sz="800" dirty="0">
                <a:solidFill>
                  <a:srgbClr val="000000"/>
                </a:solidFill>
              </a:rPr>
              <a:t>(*2) De las 21 entidades, 5 (dependencias) no contaron con información de la Contaduría General de la Nación, por lo cual no se reportan en la matriz. (Ejército Nacional de Colombia, Comando General de las Fuerzas Militares, Armada Nacional, Fuerza Aérea Colombiana y la Dirección General Marítima)</a:t>
            </a:r>
          </a:p>
          <a:p>
            <a:pPr algn="just" fontAlgn="ctr"/>
            <a:r>
              <a:rPr lang="es-CO" sz="800" dirty="0">
                <a:solidFill>
                  <a:srgbClr val="000000"/>
                </a:solidFill>
              </a:rPr>
              <a:t>(*3) De las 11 entidades, 1 no contó con información de la Contaduría General de la Nación, por lo cual no se reporta en la matriz. (Instituto Nacional de Formación Técnica Profesional de San Andrés Islas)</a:t>
            </a:r>
          </a:p>
          <a:p>
            <a:pPr algn="just" fontAlgn="ctr"/>
            <a:r>
              <a:rPr lang="es-CO" sz="800" dirty="0">
                <a:solidFill>
                  <a:srgbClr val="000000"/>
                </a:solidFill>
              </a:rPr>
              <a:t>(*4) De las 6 entidades, 1 no contó con información de la Contaduría General de la Nación, por lo cual no se reporta en la matriz. (Dirección Nacional de Bomberos)</a:t>
            </a:r>
          </a:p>
          <a:p>
            <a:pPr algn="just" fontAlgn="ctr"/>
            <a:r>
              <a:rPr lang="es-CO" sz="800" dirty="0">
                <a:solidFill>
                  <a:srgbClr val="000000"/>
                </a:solidFill>
              </a:rPr>
              <a:t>(*5) De las 5 entidades, 1 no contó con información de la evaluación MECI vigencia 2014, por lo cual no se reporta en la matriz.</a:t>
            </a:r>
          </a:p>
          <a:p>
            <a:pPr algn="just" fontAlgn="ctr"/>
            <a:r>
              <a:rPr lang="es-CO" sz="800" dirty="0">
                <a:solidFill>
                  <a:srgbClr val="000000"/>
                </a:solidFill>
              </a:rPr>
              <a:t>(*6) De las 11 entidades, 1 se encuentra en liquidación, por lo cual no se reporta en la matriz.</a:t>
            </a:r>
          </a:p>
        </p:txBody>
      </p:sp>
      <p:graphicFrame>
        <p:nvGraphicFramePr>
          <p:cNvPr id="4" name="Tabla 3"/>
          <p:cNvGraphicFramePr>
            <a:graphicFrameLocks noGrp="1"/>
          </p:cNvGraphicFramePr>
          <p:nvPr>
            <p:extLst>
              <p:ext uri="{D42A27DB-BD31-4B8C-83A1-F6EECF244321}">
                <p14:modId xmlns:p14="http://schemas.microsoft.com/office/powerpoint/2010/main" val="3444051923"/>
              </p:ext>
            </p:extLst>
          </p:nvPr>
        </p:nvGraphicFramePr>
        <p:xfrm>
          <a:off x="1428751" y="727030"/>
          <a:ext cx="7505698" cy="5119425"/>
        </p:xfrm>
        <a:graphic>
          <a:graphicData uri="http://schemas.openxmlformats.org/drawingml/2006/table">
            <a:tbl>
              <a:tblPr/>
              <a:tblGrid>
                <a:gridCol w="2158809">
                  <a:extLst>
                    <a:ext uri="{9D8B030D-6E8A-4147-A177-3AD203B41FA5}">
                      <a16:colId xmlns:a16="http://schemas.microsoft.com/office/drawing/2014/main" val="20000"/>
                    </a:ext>
                  </a:extLst>
                </a:gridCol>
                <a:gridCol w="979132">
                  <a:extLst>
                    <a:ext uri="{9D8B030D-6E8A-4147-A177-3AD203B41FA5}">
                      <a16:colId xmlns:a16="http://schemas.microsoft.com/office/drawing/2014/main" val="20001"/>
                    </a:ext>
                  </a:extLst>
                </a:gridCol>
                <a:gridCol w="943742">
                  <a:extLst>
                    <a:ext uri="{9D8B030D-6E8A-4147-A177-3AD203B41FA5}">
                      <a16:colId xmlns:a16="http://schemas.microsoft.com/office/drawing/2014/main" val="20002"/>
                    </a:ext>
                  </a:extLst>
                </a:gridCol>
                <a:gridCol w="1017472">
                  <a:extLst>
                    <a:ext uri="{9D8B030D-6E8A-4147-A177-3AD203B41FA5}">
                      <a16:colId xmlns:a16="http://schemas.microsoft.com/office/drawing/2014/main" val="20003"/>
                    </a:ext>
                  </a:extLst>
                </a:gridCol>
                <a:gridCol w="1262256">
                  <a:extLst>
                    <a:ext uri="{9D8B030D-6E8A-4147-A177-3AD203B41FA5}">
                      <a16:colId xmlns:a16="http://schemas.microsoft.com/office/drawing/2014/main" val="20004"/>
                    </a:ext>
                  </a:extLst>
                </a:gridCol>
                <a:gridCol w="1144287">
                  <a:extLst>
                    <a:ext uri="{9D8B030D-6E8A-4147-A177-3AD203B41FA5}">
                      <a16:colId xmlns:a16="http://schemas.microsoft.com/office/drawing/2014/main" val="20005"/>
                    </a:ext>
                  </a:extLst>
                </a:gridCol>
              </a:tblGrid>
              <a:tr h="209703">
                <a:tc>
                  <a:txBody>
                    <a:bodyPr/>
                    <a:lstStyle/>
                    <a:p>
                      <a:pPr algn="ctr" fontAlgn="ctr"/>
                      <a:r>
                        <a:rPr lang="es-CO" sz="1100" b="1" i="0" u="none" strike="noStrike" dirty="0">
                          <a:solidFill>
                            <a:srgbClr val="974706"/>
                          </a:solidFill>
                          <a:effectLst/>
                          <a:latin typeface="Calibri" panose="020F0502020204030204" pitchFamily="34" charset="0"/>
                        </a:rPr>
                        <a:t>Sector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1" i="0" u="none" strike="noStrike">
                          <a:solidFill>
                            <a:srgbClr val="974706"/>
                          </a:solidFill>
                          <a:effectLst/>
                          <a:latin typeface="Calibri" panose="020F0502020204030204" pitchFamily="34" charset="0"/>
                        </a:rPr>
                        <a:t>Total Entidades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1" i="0" u="none" strike="noStrike">
                          <a:solidFill>
                            <a:srgbClr val="000000"/>
                          </a:solidFill>
                          <a:effectLst/>
                          <a:latin typeface="Calibri" panose="020F0502020204030204" pitchFamily="34" charset="0"/>
                        </a:rPr>
                        <a:t>Criticidad 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000000"/>
                          </a:solidFill>
                          <a:effectLst/>
                          <a:latin typeface="Calibri" panose="020F0502020204030204" pitchFamily="34" charset="0"/>
                        </a:rPr>
                        <a:t>Criticidad 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s-CO" sz="1100" b="1" i="0" u="none" strike="noStrike">
                          <a:solidFill>
                            <a:srgbClr val="FFFFFF"/>
                          </a:solidFill>
                          <a:effectLst/>
                          <a:latin typeface="Calibri" panose="020F0502020204030204" pitchFamily="34" charset="0"/>
                        </a:rPr>
                        <a:t>Criticidad Alta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es-CO" sz="1100" b="1" i="0" u="none" strike="noStrike">
                          <a:solidFill>
                            <a:srgbClr val="FFFFFF"/>
                          </a:solidFill>
                          <a:effectLst/>
                          <a:latin typeface="Calibri" panose="020F0502020204030204" pitchFamily="34" charset="0"/>
                        </a:rPr>
                        <a:t>Criticidad Muy Alta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0000"/>
                    </a:solidFill>
                  </a:tcPr>
                </a:tc>
                <a:extLst>
                  <a:ext uri="{0D108BD9-81ED-4DB2-BD59-A6C34878D82A}">
                    <a16:rowId xmlns:a16="http://schemas.microsoft.com/office/drawing/2014/main" val="10000"/>
                  </a:ext>
                </a:extLst>
              </a:tr>
              <a:tr h="249022">
                <a:tc>
                  <a:txBody>
                    <a:bodyPr/>
                    <a:lstStyle/>
                    <a:p>
                      <a:pPr algn="l" fontAlgn="ctr"/>
                      <a:r>
                        <a:rPr lang="es-CO" sz="1100" b="0" i="0" u="none" strike="noStrike" dirty="0">
                          <a:solidFill>
                            <a:srgbClr val="000000"/>
                          </a:solidFill>
                          <a:effectLst/>
                          <a:latin typeface="Calibri" panose="020F0502020204030204" pitchFamily="34" charset="0"/>
                        </a:rPr>
                        <a:t>Agricultura y Desarrollo Rural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2129">
                <a:tc>
                  <a:txBody>
                    <a:bodyPr/>
                    <a:lstStyle/>
                    <a:p>
                      <a:pPr algn="l" fontAlgn="ctr"/>
                      <a:r>
                        <a:rPr lang="es-CO" sz="1100" b="0" i="0" u="none" strike="noStrike" dirty="0">
                          <a:solidFill>
                            <a:srgbClr val="000000"/>
                          </a:solidFill>
                          <a:effectLst/>
                          <a:latin typeface="Calibri" panose="020F0502020204030204" pitchFamily="34" charset="0"/>
                        </a:rPr>
                        <a:t>Ambiente y Desarrollo Sostenible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dirty="0">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5235">
                <a:tc>
                  <a:txBody>
                    <a:bodyPr/>
                    <a:lstStyle/>
                    <a:p>
                      <a:pPr algn="l" fontAlgn="ctr"/>
                      <a:r>
                        <a:rPr lang="es-CO" sz="1100" b="0" i="0" u="none" strike="noStrike" dirty="0">
                          <a:solidFill>
                            <a:srgbClr val="000000"/>
                          </a:solidFill>
                          <a:effectLst/>
                          <a:latin typeface="Calibri" panose="020F0502020204030204" pitchFamily="34" charset="0"/>
                        </a:rPr>
                        <a:t>Ciencia, Tecnología e Innovación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064">
                <a:tc>
                  <a:txBody>
                    <a:bodyPr/>
                    <a:lstStyle/>
                    <a:p>
                      <a:pPr algn="l" fontAlgn="ctr"/>
                      <a:r>
                        <a:rPr lang="es-CO" sz="1100" b="0" i="0" u="none" strike="noStrike">
                          <a:solidFill>
                            <a:srgbClr val="000000"/>
                          </a:solidFill>
                          <a:effectLst/>
                          <a:latin typeface="Calibri" panose="020F0502020204030204" pitchFamily="34" charset="0"/>
                        </a:rPr>
                        <a:t>Comercio, Industria y Turismo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064">
                <a:tc>
                  <a:txBody>
                    <a:bodyPr/>
                    <a:lstStyle/>
                    <a:p>
                      <a:pPr algn="l" fontAlgn="ctr"/>
                      <a:r>
                        <a:rPr lang="es-CO" sz="1100" b="0" i="0" u="none" strike="noStrike">
                          <a:solidFill>
                            <a:srgbClr val="000000"/>
                          </a:solidFill>
                          <a:effectLst/>
                          <a:latin typeface="Calibri" panose="020F0502020204030204" pitchFamily="34" charset="0"/>
                        </a:rPr>
                        <a:t>Cultura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064">
                <a:tc>
                  <a:txBody>
                    <a:bodyPr/>
                    <a:lstStyle/>
                    <a:p>
                      <a:pPr algn="l" fontAlgn="ctr"/>
                      <a:r>
                        <a:rPr lang="es-CO" sz="1100" b="0" i="0" u="none" strike="noStrike">
                          <a:solidFill>
                            <a:srgbClr val="000000"/>
                          </a:solidFill>
                          <a:effectLst/>
                          <a:latin typeface="Calibri" panose="020F0502020204030204" pitchFamily="34" charset="0"/>
                        </a:rPr>
                        <a:t>Defensa Nacional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dirty="0">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1064">
                <a:tc>
                  <a:txBody>
                    <a:bodyPr/>
                    <a:lstStyle/>
                    <a:p>
                      <a:pPr algn="l" fontAlgn="ctr"/>
                      <a:r>
                        <a:rPr lang="es-CO" sz="1100" b="0" i="0" u="none" strike="noStrike">
                          <a:solidFill>
                            <a:srgbClr val="000000"/>
                          </a:solidFill>
                          <a:effectLst/>
                          <a:latin typeface="Calibri" panose="020F0502020204030204" pitchFamily="34" charset="0"/>
                        </a:rPr>
                        <a:t>Deporte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064">
                <a:tc>
                  <a:txBody>
                    <a:bodyPr/>
                    <a:lstStyle/>
                    <a:p>
                      <a:pPr algn="l" fontAlgn="ctr"/>
                      <a:r>
                        <a:rPr lang="es-CO" sz="1100" b="0" i="0" u="none" strike="noStrike">
                          <a:solidFill>
                            <a:srgbClr val="000000"/>
                          </a:solidFill>
                          <a:effectLst/>
                          <a:latin typeface="Calibri" panose="020F0502020204030204" pitchFamily="34" charset="0"/>
                        </a:rPr>
                        <a:t>Educación Nacional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1064">
                <a:tc>
                  <a:txBody>
                    <a:bodyPr/>
                    <a:lstStyle/>
                    <a:p>
                      <a:pPr algn="l" fontAlgn="ctr"/>
                      <a:r>
                        <a:rPr lang="es-CO" sz="1100" b="0" i="0" u="none" strike="noStrike">
                          <a:solidFill>
                            <a:srgbClr val="000000"/>
                          </a:solidFill>
                          <a:effectLst/>
                          <a:latin typeface="Calibri" panose="020F0502020204030204" pitchFamily="34" charset="0"/>
                        </a:rPr>
                        <a:t>Estadísticas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064">
                <a:tc>
                  <a:txBody>
                    <a:bodyPr/>
                    <a:lstStyle/>
                    <a:p>
                      <a:pPr algn="l" fontAlgn="ctr"/>
                      <a:r>
                        <a:rPr lang="es-CO" sz="1100" b="0" i="0" u="none" strike="noStrike" dirty="0">
                          <a:solidFill>
                            <a:srgbClr val="000000"/>
                          </a:solidFill>
                          <a:effectLst/>
                          <a:latin typeface="Calibri" panose="020F0502020204030204" pitchFamily="34" charset="0"/>
                        </a:rPr>
                        <a:t>Función Pública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1064">
                <a:tc>
                  <a:txBody>
                    <a:bodyPr/>
                    <a:lstStyle/>
                    <a:p>
                      <a:pPr algn="l" fontAlgn="ctr"/>
                      <a:r>
                        <a:rPr lang="es-CO" sz="1100" b="0" i="0" u="none" strike="noStrike">
                          <a:solidFill>
                            <a:srgbClr val="000000"/>
                          </a:solidFill>
                          <a:effectLst/>
                          <a:latin typeface="Calibri" panose="020F0502020204030204" pitchFamily="34" charset="0"/>
                        </a:rPr>
                        <a:t>Hacienda y Crédito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dirty="0">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1064">
                <a:tc>
                  <a:txBody>
                    <a:bodyPr/>
                    <a:lstStyle/>
                    <a:p>
                      <a:pPr algn="l" fontAlgn="ctr"/>
                      <a:r>
                        <a:rPr lang="es-CO" sz="1100" b="0" i="0" u="none" strike="noStrike">
                          <a:solidFill>
                            <a:srgbClr val="000000"/>
                          </a:solidFill>
                          <a:effectLst/>
                          <a:latin typeface="Calibri" panose="020F0502020204030204" pitchFamily="34" charset="0"/>
                        </a:rPr>
                        <a:t>Inclusión Social y Reconciliación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1064">
                <a:tc>
                  <a:txBody>
                    <a:bodyPr/>
                    <a:lstStyle/>
                    <a:p>
                      <a:pPr algn="l" fontAlgn="ctr"/>
                      <a:r>
                        <a:rPr lang="es-CO" sz="1100" b="0" i="0" u="none" strike="noStrike">
                          <a:solidFill>
                            <a:srgbClr val="000000"/>
                          </a:solidFill>
                          <a:effectLst/>
                          <a:latin typeface="Calibri" panose="020F0502020204030204" pitchFamily="34" charset="0"/>
                        </a:rPr>
                        <a:t>Inteligencia Estratégica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1064">
                <a:tc>
                  <a:txBody>
                    <a:bodyPr/>
                    <a:lstStyle/>
                    <a:p>
                      <a:pPr algn="l" fontAlgn="ctr"/>
                      <a:r>
                        <a:rPr lang="es-CO" sz="1100" b="0" i="0" u="none" strike="noStrike">
                          <a:solidFill>
                            <a:srgbClr val="000000"/>
                          </a:solidFill>
                          <a:effectLst/>
                          <a:latin typeface="Calibri" panose="020F0502020204030204" pitchFamily="34" charset="0"/>
                        </a:rPr>
                        <a:t>Interior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1064">
                <a:tc>
                  <a:txBody>
                    <a:bodyPr/>
                    <a:lstStyle/>
                    <a:p>
                      <a:pPr algn="l" fontAlgn="ctr"/>
                      <a:r>
                        <a:rPr lang="es-CO" sz="1100" b="0" i="0" u="none" strike="noStrike">
                          <a:solidFill>
                            <a:srgbClr val="000000"/>
                          </a:solidFill>
                          <a:effectLst/>
                          <a:latin typeface="Calibri" panose="020F0502020204030204" pitchFamily="34" charset="0"/>
                        </a:rPr>
                        <a:t>Justicia y del Derecho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1064">
                <a:tc>
                  <a:txBody>
                    <a:bodyPr/>
                    <a:lstStyle/>
                    <a:p>
                      <a:pPr algn="l" fontAlgn="ctr"/>
                      <a:r>
                        <a:rPr lang="es-CO" sz="1100" b="0" i="0" u="none" strike="noStrike">
                          <a:solidFill>
                            <a:srgbClr val="000000"/>
                          </a:solidFill>
                          <a:effectLst/>
                          <a:latin typeface="Calibri" panose="020F0502020204030204" pitchFamily="34" charset="0"/>
                        </a:rPr>
                        <a:t>Minas y Energía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1064">
                <a:tc>
                  <a:txBody>
                    <a:bodyPr/>
                    <a:lstStyle/>
                    <a:p>
                      <a:pPr algn="l" fontAlgn="ctr"/>
                      <a:r>
                        <a:rPr lang="es-CO" sz="1100" b="0" i="0" u="none" strike="noStrike">
                          <a:solidFill>
                            <a:srgbClr val="000000"/>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1064">
                <a:tc>
                  <a:txBody>
                    <a:bodyPr/>
                    <a:lstStyle/>
                    <a:p>
                      <a:pPr algn="l" fontAlgn="ctr"/>
                      <a:r>
                        <a:rPr lang="es-CO" sz="1100" b="0" i="0" u="none" strike="noStrike">
                          <a:solidFill>
                            <a:srgbClr val="000000"/>
                          </a:solidFill>
                          <a:effectLst/>
                          <a:latin typeface="Calibri" panose="020F0502020204030204" pitchFamily="34" charset="0"/>
                        </a:rPr>
                        <a:t>Presidencia de la Republica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1064">
                <a:tc>
                  <a:txBody>
                    <a:bodyPr/>
                    <a:lstStyle/>
                    <a:p>
                      <a:pPr algn="l" fontAlgn="ctr"/>
                      <a:r>
                        <a:rPr lang="es-CO" sz="1100" b="0" i="0" u="none" strike="noStrike">
                          <a:solidFill>
                            <a:srgbClr val="000000"/>
                          </a:solidFill>
                          <a:effectLst/>
                          <a:latin typeface="Calibri" panose="020F0502020204030204" pitchFamily="34" charset="0"/>
                        </a:rPr>
                        <a:t>Relaciones Exteriores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1064">
                <a:tc>
                  <a:txBody>
                    <a:bodyPr/>
                    <a:lstStyle/>
                    <a:p>
                      <a:pPr algn="l" fontAlgn="ctr"/>
                      <a:r>
                        <a:rPr lang="es-CO" sz="1100" b="0" i="0" u="none" strike="noStrike">
                          <a:solidFill>
                            <a:srgbClr val="000000"/>
                          </a:solidFill>
                          <a:effectLst/>
                          <a:latin typeface="Calibri" panose="020F0502020204030204" pitchFamily="34" charset="0"/>
                        </a:rPr>
                        <a:t>Salud y Protección Social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62129">
                <a:tc>
                  <a:txBody>
                    <a:bodyPr/>
                    <a:lstStyle/>
                    <a:p>
                      <a:pPr algn="l" fontAlgn="ctr"/>
                      <a:r>
                        <a:rPr lang="es-CO" sz="1100" b="0" i="0" u="none" strike="noStrike">
                          <a:solidFill>
                            <a:srgbClr val="000000"/>
                          </a:solidFill>
                          <a:effectLst/>
                          <a:latin typeface="Calibri" panose="020F0502020204030204" pitchFamily="34" charset="0"/>
                        </a:rPr>
                        <a:t>Tecnologías de la Información y las Comunicaciones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31064">
                <a:tc>
                  <a:txBody>
                    <a:bodyPr/>
                    <a:lstStyle/>
                    <a:p>
                      <a:pPr algn="l" fontAlgn="ctr"/>
                      <a:r>
                        <a:rPr lang="es-CO" sz="1100" b="0" i="0" u="none" strike="noStrike">
                          <a:solidFill>
                            <a:srgbClr val="000000"/>
                          </a:solidFill>
                          <a:effectLst/>
                          <a:latin typeface="Calibri" panose="020F0502020204030204" pitchFamily="34" charset="0"/>
                        </a:rPr>
                        <a:t>Trabajo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31064">
                <a:tc>
                  <a:txBody>
                    <a:bodyPr/>
                    <a:lstStyle/>
                    <a:p>
                      <a:pPr algn="l" fontAlgn="ctr"/>
                      <a:r>
                        <a:rPr lang="es-CO" sz="1100" b="0" i="0" u="none" strike="noStrike">
                          <a:solidFill>
                            <a:srgbClr val="000000"/>
                          </a:solidFill>
                          <a:effectLst/>
                          <a:latin typeface="Calibri" panose="020F0502020204030204" pitchFamily="34" charset="0"/>
                        </a:rPr>
                        <a:t>Transporte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301448">
                <a:tc>
                  <a:txBody>
                    <a:bodyPr/>
                    <a:lstStyle/>
                    <a:p>
                      <a:pPr algn="l" fontAlgn="ctr"/>
                      <a:r>
                        <a:rPr lang="es-CO" sz="1100" b="0" i="0" u="none" strike="noStrike">
                          <a:solidFill>
                            <a:srgbClr val="000000"/>
                          </a:solidFill>
                          <a:effectLst/>
                          <a:latin typeface="Calibri" panose="020F0502020204030204" pitchFamily="34" charset="0"/>
                        </a:rPr>
                        <a:t>Vivienda, Ciudad y Territorio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301448">
                <a:tc>
                  <a:txBody>
                    <a:bodyPr/>
                    <a:lstStyle/>
                    <a:p>
                      <a:pPr algn="l" fontAlgn="ctr"/>
                      <a:r>
                        <a:rPr lang="es-CO" sz="1100" b="0"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100" b="0"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314540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2" name="CuadroTexto 7"/>
          <p:cNvSpPr txBox="1"/>
          <p:nvPr/>
        </p:nvSpPr>
        <p:spPr>
          <a:xfrm>
            <a:off x="231427" y="404702"/>
            <a:ext cx="8844722" cy="461665"/>
          </a:xfrm>
          <a:prstGeom prst="rect">
            <a:avLst/>
          </a:prstGeom>
          <a:noFill/>
        </p:spPr>
        <p:txBody>
          <a:bodyPr wrap="square" rtlCol="0">
            <a:spAutoFit/>
          </a:bodyPr>
          <a:lstStyle/>
          <a:p>
            <a:pPr algn="ctr"/>
            <a:r>
              <a:rPr lang="es-CO" sz="2400" b="1" dirty="0">
                <a:solidFill>
                  <a:srgbClr val="E7E6E6">
                    <a:lumMod val="50000"/>
                  </a:srgbClr>
                </a:solidFill>
              </a:rPr>
              <a:t>Resumen Diagnóstico Integral SCI (MECI-Contaduría y Contraloría)</a:t>
            </a:r>
          </a:p>
        </p:txBody>
      </p:sp>
      <p:cxnSp>
        <p:nvCxnSpPr>
          <p:cNvPr id="46" name="17 Conector recto"/>
          <p:cNvCxnSpPr/>
          <p:nvPr/>
        </p:nvCxnSpPr>
        <p:spPr>
          <a:xfrm>
            <a:off x="249338" y="280086"/>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55" name="Rectángulo 54"/>
          <p:cNvSpPr/>
          <p:nvPr/>
        </p:nvSpPr>
        <p:spPr>
          <a:xfrm>
            <a:off x="2317853" y="926900"/>
            <a:ext cx="5064724" cy="523220"/>
          </a:xfrm>
          <a:prstGeom prst="rect">
            <a:avLst/>
          </a:prstGeom>
        </p:spPr>
        <p:txBody>
          <a:bodyPr wrap="square">
            <a:spAutoFit/>
          </a:bodyPr>
          <a:lstStyle/>
          <a:p>
            <a:pPr algn="ctr"/>
            <a:r>
              <a:rPr lang="es-CO" sz="2800" b="1" dirty="0">
                <a:solidFill>
                  <a:srgbClr val="FFC000">
                    <a:lumMod val="75000"/>
                  </a:srgbClr>
                </a:solidFill>
              </a:rPr>
              <a:t>Rama Ejecutiva Orden Nacional</a:t>
            </a:r>
          </a:p>
        </p:txBody>
      </p:sp>
      <p:graphicFrame>
        <p:nvGraphicFramePr>
          <p:cNvPr id="7" name="Gráfico 6"/>
          <p:cNvGraphicFramePr>
            <a:graphicFrameLocks/>
          </p:cNvGraphicFramePr>
          <p:nvPr>
            <p:extLst>
              <p:ext uri="{D42A27DB-BD31-4B8C-83A1-F6EECF244321}">
                <p14:modId xmlns:p14="http://schemas.microsoft.com/office/powerpoint/2010/main" val="272996156"/>
              </p:ext>
            </p:extLst>
          </p:nvPr>
        </p:nvGraphicFramePr>
        <p:xfrm>
          <a:off x="936624" y="1548872"/>
          <a:ext cx="7270751" cy="432964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8"/>
          <p:cNvSpPr/>
          <p:nvPr/>
        </p:nvSpPr>
        <p:spPr>
          <a:xfrm>
            <a:off x="2862006" y="5518152"/>
            <a:ext cx="3976417"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2016.</a:t>
            </a:r>
          </a:p>
        </p:txBody>
      </p:sp>
      <p:sp>
        <p:nvSpPr>
          <p:cNvPr id="4" name="Elipse 3"/>
          <p:cNvSpPr/>
          <p:nvPr/>
        </p:nvSpPr>
        <p:spPr>
          <a:xfrm>
            <a:off x="504710" y="946115"/>
            <a:ext cx="1447658" cy="140543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 name="CuadroTexto 1"/>
          <p:cNvSpPr txBox="1"/>
          <p:nvPr/>
        </p:nvSpPr>
        <p:spPr>
          <a:xfrm>
            <a:off x="580282" y="1140956"/>
            <a:ext cx="1276097" cy="892552"/>
          </a:xfrm>
          <a:prstGeom prst="rect">
            <a:avLst/>
          </a:prstGeom>
          <a:noFill/>
        </p:spPr>
        <p:txBody>
          <a:bodyPr wrap="square" rtlCol="0">
            <a:spAutoFit/>
          </a:bodyPr>
          <a:lstStyle/>
          <a:p>
            <a:pPr algn="ctr"/>
            <a:r>
              <a:rPr lang="es-CO" sz="2400" b="1" dirty="0">
                <a:solidFill>
                  <a:prstClr val="white"/>
                </a:solidFill>
                <a:latin typeface="Century Gothic" panose="020B0502020202020204" pitchFamily="34" charset="0"/>
              </a:rPr>
              <a:t>144</a:t>
            </a:r>
          </a:p>
          <a:p>
            <a:pPr algn="ctr"/>
            <a:r>
              <a:rPr lang="es-CO" sz="1400" dirty="0">
                <a:solidFill>
                  <a:prstClr val="white"/>
                </a:solidFill>
                <a:latin typeface="Century Gothic" panose="020B0502020202020204" pitchFamily="34" charset="0"/>
              </a:rPr>
              <a:t>Entidades Analizadas</a:t>
            </a:r>
          </a:p>
        </p:txBody>
      </p:sp>
    </p:spTree>
    <p:extLst>
      <p:ext uri="{BB962C8B-B14F-4D97-AF65-F5344CB8AC3E}">
        <p14:creationId xmlns:p14="http://schemas.microsoft.com/office/powerpoint/2010/main" val="1273286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2" name="CuadroTexto 7"/>
          <p:cNvSpPr txBox="1"/>
          <p:nvPr/>
        </p:nvSpPr>
        <p:spPr>
          <a:xfrm>
            <a:off x="274308" y="703675"/>
            <a:ext cx="8844722" cy="461665"/>
          </a:xfrm>
          <a:prstGeom prst="rect">
            <a:avLst/>
          </a:prstGeom>
          <a:noFill/>
        </p:spPr>
        <p:txBody>
          <a:bodyPr wrap="square" rtlCol="0">
            <a:spAutoFit/>
          </a:bodyPr>
          <a:lstStyle/>
          <a:p>
            <a:pPr algn="ctr"/>
            <a:r>
              <a:rPr lang="es-CO" sz="2400" b="1" dirty="0">
                <a:solidFill>
                  <a:srgbClr val="E7E6E6">
                    <a:lumMod val="50000"/>
                  </a:srgbClr>
                </a:solidFill>
              </a:rPr>
              <a:t>Resultados Diagnóstico Integral SCI (MECI-Contaduría y Contraloría)</a:t>
            </a:r>
          </a:p>
        </p:txBody>
      </p:sp>
      <p:cxnSp>
        <p:nvCxnSpPr>
          <p:cNvPr id="46" name="17 Conector recto"/>
          <p:cNvCxnSpPr/>
          <p:nvPr/>
        </p:nvCxnSpPr>
        <p:spPr>
          <a:xfrm>
            <a:off x="249339" y="280086"/>
            <a:ext cx="10281" cy="955591"/>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55" name="Rectángulo 54"/>
          <p:cNvSpPr/>
          <p:nvPr/>
        </p:nvSpPr>
        <p:spPr>
          <a:xfrm>
            <a:off x="1635424" y="1634815"/>
            <a:ext cx="1515801" cy="830997"/>
          </a:xfrm>
          <a:prstGeom prst="rect">
            <a:avLst/>
          </a:prstGeom>
        </p:spPr>
        <p:txBody>
          <a:bodyPr wrap="none">
            <a:spAutoFit/>
          </a:bodyPr>
          <a:lstStyle/>
          <a:p>
            <a:pPr algn="ctr"/>
            <a:r>
              <a:rPr lang="es-CO" sz="2400" b="1" dirty="0">
                <a:solidFill>
                  <a:srgbClr val="FFC000">
                    <a:lumMod val="75000"/>
                  </a:srgbClr>
                </a:solidFill>
              </a:rPr>
              <a:t>Rama </a:t>
            </a:r>
          </a:p>
          <a:p>
            <a:pPr algn="ctr"/>
            <a:r>
              <a:rPr lang="es-CO" sz="2400" b="1" dirty="0">
                <a:solidFill>
                  <a:srgbClr val="FFC000">
                    <a:lumMod val="75000"/>
                  </a:srgbClr>
                </a:solidFill>
              </a:rPr>
              <a:t>Legislativa</a:t>
            </a:r>
          </a:p>
        </p:txBody>
      </p:sp>
      <p:cxnSp>
        <p:nvCxnSpPr>
          <p:cNvPr id="7" name="22 Conector angular"/>
          <p:cNvCxnSpPr/>
          <p:nvPr/>
        </p:nvCxnSpPr>
        <p:spPr>
          <a:xfrm rot="10800000">
            <a:off x="274308" y="1235677"/>
            <a:ext cx="8844724" cy="5502875"/>
          </a:xfrm>
          <a:prstGeom prst="bentConnector3">
            <a:avLst>
              <a:gd name="adj1" fmla="val 50000"/>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6116091" y="1449329"/>
            <a:ext cx="1735293" cy="830997"/>
          </a:xfrm>
          <a:prstGeom prst="rect">
            <a:avLst/>
          </a:prstGeom>
        </p:spPr>
        <p:txBody>
          <a:bodyPr wrap="square">
            <a:spAutoFit/>
          </a:bodyPr>
          <a:lstStyle/>
          <a:p>
            <a:pPr algn="ctr"/>
            <a:r>
              <a:rPr lang="es-CO" sz="2400" b="1" dirty="0">
                <a:solidFill>
                  <a:srgbClr val="FFC000">
                    <a:lumMod val="75000"/>
                  </a:srgbClr>
                </a:solidFill>
              </a:rPr>
              <a:t>Rama </a:t>
            </a:r>
          </a:p>
          <a:p>
            <a:pPr algn="ctr"/>
            <a:r>
              <a:rPr lang="es-CO" sz="2400" b="1" dirty="0">
                <a:solidFill>
                  <a:srgbClr val="FFC000">
                    <a:lumMod val="75000"/>
                  </a:srgbClr>
                </a:solidFill>
              </a:rPr>
              <a:t>Judicial</a:t>
            </a:r>
          </a:p>
        </p:txBody>
      </p:sp>
      <p:graphicFrame>
        <p:nvGraphicFramePr>
          <p:cNvPr id="5" name="Tabla 4"/>
          <p:cNvGraphicFramePr>
            <a:graphicFrameLocks noGrp="1"/>
          </p:cNvGraphicFramePr>
          <p:nvPr/>
        </p:nvGraphicFramePr>
        <p:xfrm>
          <a:off x="328117" y="2503140"/>
          <a:ext cx="3976417" cy="640080"/>
        </p:xfrm>
        <a:graphic>
          <a:graphicData uri="http://schemas.openxmlformats.org/drawingml/2006/table">
            <a:tbl>
              <a:tblPr/>
              <a:tblGrid>
                <a:gridCol w="2811776">
                  <a:extLst>
                    <a:ext uri="{9D8B030D-6E8A-4147-A177-3AD203B41FA5}">
                      <a16:colId xmlns:a16="http://schemas.microsoft.com/office/drawing/2014/main" val="20000"/>
                    </a:ext>
                  </a:extLst>
                </a:gridCol>
                <a:gridCol w="1164641">
                  <a:extLst>
                    <a:ext uri="{9D8B030D-6E8A-4147-A177-3AD203B41FA5}">
                      <a16:colId xmlns:a16="http://schemas.microsoft.com/office/drawing/2014/main" val="20001"/>
                    </a:ext>
                  </a:extLst>
                </a:gridCol>
              </a:tblGrid>
              <a:tr h="190500">
                <a:tc>
                  <a:txBody>
                    <a:bodyPr/>
                    <a:lstStyle/>
                    <a:p>
                      <a:pPr algn="ctr" fontAlgn="ctr"/>
                      <a:r>
                        <a:rPr lang="es-CO" sz="1400" b="1" i="0" u="none" strike="noStrike" dirty="0">
                          <a:solidFill>
                            <a:srgbClr val="E26B0A"/>
                          </a:solidFill>
                          <a:effectLst/>
                          <a:latin typeface="Calibri" panose="020F0502020204030204" pitchFamily="34" charset="0"/>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400" b="1" i="0" u="none" strike="noStrike" dirty="0">
                          <a:solidFill>
                            <a:srgbClr val="E26B0A"/>
                          </a:solidFill>
                          <a:effectLst/>
                          <a:latin typeface="Calibri" panose="020F0502020204030204" pitchFamily="34" charset="0"/>
                        </a:rPr>
                        <a:t>Criticidad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0500">
                <a:tc>
                  <a:txBody>
                    <a:bodyPr/>
                    <a:lstStyle/>
                    <a:p>
                      <a:pPr algn="ctr" fontAlgn="ctr"/>
                      <a:r>
                        <a:rPr lang="es-CO" sz="1400" b="0" i="0" u="none" strike="noStrike" dirty="0">
                          <a:solidFill>
                            <a:srgbClr val="000000"/>
                          </a:solidFill>
                          <a:effectLst/>
                          <a:latin typeface="Calibri" panose="020F0502020204030204" pitchFamily="34" charset="0"/>
                        </a:rPr>
                        <a:t>Cámara de Representantes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400" b="1" i="0" u="none" strike="noStrike" dirty="0">
                          <a:solidFill>
                            <a:srgbClr val="FFFFFF"/>
                          </a:solidFill>
                          <a:effectLst/>
                          <a:latin typeface="Calibri" panose="020F0502020204030204" pitchFamily="34" charset="0"/>
                        </a:rPr>
                        <a:t>Muy Alta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0000"/>
                    </a:solidFill>
                  </a:tcPr>
                </a:tc>
                <a:extLst>
                  <a:ext uri="{0D108BD9-81ED-4DB2-BD59-A6C34878D82A}">
                    <a16:rowId xmlns:a16="http://schemas.microsoft.com/office/drawing/2014/main" val="10001"/>
                  </a:ext>
                </a:extLst>
              </a:tr>
              <a:tr h="190500">
                <a:tc>
                  <a:txBody>
                    <a:bodyPr/>
                    <a:lstStyle/>
                    <a:p>
                      <a:pPr algn="ctr" fontAlgn="ctr"/>
                      <a:r>
                        <a:rPr lang="es-CO" sz="1400" b="0" i="0" u="none" strike="noStrike" dirty="0">
                          <a:solidFill>
                            <a:srgbClr val="000000"/>
                          </a:solidFill>
                          <a:effectLst/>
                          <a:latin typeface="Calibri" panose="020F0502020204030204" pitchFamily="34" charset="0"/>
                        </a:rPr>
                        <a:t>Senado de la República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400" b="1" i="0" u="none" strike="noStrike" dirty="0">
                          <a:solidFill>
                            <a:srgbClr val="000000"/>
                          </a:solidFill>
                          <a:effectLst/>
                          <a:latin typeface="Calibri" panose="020F0502020204030204" pitchFamily="34" charset="0"/>
                        </a:rPr>
                        <a:t>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2"/>
                  </a:ext>
                </a:extLst>
              </a:tr>
            </a:tbl>
          </a:graphicData>
        </a:graphic>
      </p:graphicFrame>
      <p:graphicFrame>
        <p:nvGraphicFramePr>
          <p:cNvPr id="6" name="Tabla 5"/>
          <p:cNvGraphicFramePr>
            <a:graphicFrameLocks noGrp="1"/>
          </p:cNvGraphicFramePr>
          <p:nvPr/>
        </p:nvGraphicFramePr>
        <p:xfrm>
          <a:off x="5065267" y="2289780"/>
          <a:ext cx="3836943" cy="1066800"/>
        </p:xfrm>
        <a:graphic>
          <a:graphicData uri="http://schemas.openxmlformats.org/drawingml/2006/table">
            <a:tbl>
              <a:tblPr/>
              <a:tblGrid>
                <a:gridCol w="2894606">
                  <a:extLst>
                    <a:ext uri="{9D8B030D-6E8A-4147-A177-3AD203B41FA5}">
                      <a16:colId xmlns:a16="http://schemas.microsoft.com/office/drawing/2014/main" val="20000"/>
                    </a:ext>
                  </a:extLst>
                </a:gridCol>
                <a:gridCol w="942337">
                  <a:extLst>
                    <a:ext uri="{9D8B030D-6E8A-4147-A177-3AD203B41FA5}">
                      <a16:colId xmlns:a16="http://schemas.microsoft.com/office/drawing/2014/main" val="20001"/>
                    </a:ext>
                  </a:extLst>
                </a:gridCol>
              </a:tblGrid>
              <a:tr h="190500">
                <a:tc>
                  <a:txBody>
                    <a:bodyPr/>
                    <a:lstStyle/>
                    <a:p>
                      <a:pPr algn="ctr" fontAlgn="ctr"/>
                      <a:r>
                        <a:rPr lang="es-CO" sz="1400" b="1" i="0" u="none" strike="noStrike" dirty="0">
                          <a:solidFill>
                            <a:srgbClr val="E26B0A"/>
                          </a:solidFill>
                          <a:effectLst/>
                          <a:latin typeface="Calibri" panose="020F0502020204030204" pitchFamily="34" charset="0"/>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400" b="1" i="0" u="none" strike="noStrike">
                          <a:solidFill>
                            <a:srgbClr val="E26B0A"/>
                          </a:solidFill>
                          <a:effectLst/>
                          <a:latin typeface="Calibri" panose="020F0502020204030204" pitchFamily="34" charset="0"/>
                        </a:rPr>
                        <a:t>Criticidad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0500">
                <a:tc>
                  <a:txBody>
                    <a:bodyPr/>
                    <a:lstStyle/>
                    <a:p>
                      <a:pPr algn="ctr" fontAlgn="ctr"/>
                      <a:r>
                        <a:rPr lang="es-CO" sz="1400" b="0" i="0" u="none" strike="noStrike" dirty="0">
                          <a:solidFill>
                            <a:srgbClr val="000000"/>
                          </a:solidFill>
                          <a:effectLst/>
                          <a:latin typeface="Calibri" panose="020F0502020204030204" pitchFamily="34" charset="0"/>
                        </a:rPr>
                        <a:t>Fiscalía General de la 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1"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23850">
                <a:tc>
                  <a:txBody>
                    <a:bodyPr/>
                    <a:lstStyle/>
                    <a:p>
                      <a:pPr algn="ctr" fontAlgn="ctr"/>
                      <a:r>
                        <a:rPr lang="es-CO" sz="1400" b="0" i="0" u="none" strike="noStrike" dirty="0">
                          <a:solidFill>
                            <a:srgbClr val="000000"/>
                          </a:solidFill>
                          <a:effectLst/>
                          <a:latin typeface="Calibri" panose="020F0502020204030204" pitchFamily="34" charset="0"/>
                        </a:rPr>
                        <a:t>Instituto Nacional de Medicina Legal y Ciencias Forenses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1"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90500">
                <a:tc>
                  <a:txBody>
                    <a:bodyPr/>
                    <a:lstStyle/>
                    <a:p>
                      <a:pPr algn="ctr" fontAlgn="ctr"/>
                      <a:r>
                        <a:rPr lang="es-CO" sz="1400" b="0" i="0" u="none" strike="noStrike" dirty="0">
                          <a:solidFill>
                            <a:srgbClr val="000000"/>
                          </a:solidFill>
                          <a:effectLst/>
                          <a:latin typeface="Calibri" panose="020F0502020204030204" pitchFamily="34" charset="0"/>
                        </a:rPr>
                        <a:t>Consejo Superior de la Judicatura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1" i="0" u="none" strike="noStrike" dirty="0">
                          <a:solidFill>
                            <a:srgbClr val="FFFFFF"/>
                          </a:solidFill>
                          <a:effectLst/>
                          <a:latin typeface="Calibri" panose="020F0502020204030204" pitchFamily="34" charset="0"/>
                        </a:rPr>
                        <a:t>Muy Alta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0000"/>
                    </a:solidFill>
                  </a:tcPr>
                </a:tc>
                <a:extLst>
                  <a:ext uri="{0D108BD9-81ED-4DB2-BD59-A6C34878D82A}">
                    <a16:rowId xmlns:a16="http://schemas.microsoft.com/office/drawing/2014/main" val="10003"/>
                  </a:ext>
                </a:extLst>
              </a:tr>
            </a:tbl>
          </a:graphicData>
        </a:graphic>
      </p:graphicFrame>
      <p:sp>
        <p:nvSpPr>
          <p:cNvPr id="16" name="Rectángulo 8"/>
          <p:cNvSpPr/>
          <p:nvPr/>
        </p:nvSpPr>
        <p:spPr>
          <a:xfrm>
            <a:off x="4840140" y="6244259"/>
            <a:ext cx="3976417"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2016.</a:t>
            </a:r>
          </a:p>
        </p:txBody>
      </p:sp>
      <p:graphicFrame>
        <p:nvGraphicFramePr>
          <p:cNvPr id="17" name="Gráfico 16"/>
          <p:cNvGraphicFramePr>
            <a:graphicFrameLocks/>
          </p:cNvGraphicFramePr>
          <p:nvPr>
            <p:extLst>
              <p:ext uri="{D42A27DB-BD31-4B8C-83A1-F6EECF244321}">
                <p14:modId xmlns:p14="http://schemas.microsoft.com/office/powerpoint/2010/main" val="923240272"/>
              </p:ext>
            </p:extLst>
          </p:nvPr>
        </p:nvGraphicFramePr>
        <p:xfrm>
          <a:off x="94983" y="3399916"/>
          <a:ext cx="4442683" cy="324571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ángulo 8"/>
          <p:cNvSpPr/>
          <p:nvPr/>
        </p:nvSpPr>
        <p:spPr>
          <a:xfrm>
            <a:off x="328115" y="6294473"/>
            <a:ext cx="3976417"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2016</a:t>
            </a:r>
          </a:p>
        </p:txBody>
      </p:sp>
      <p:graphicFrame>
        <p:nvGraphicFramePr>
          <p:cNvPr id="22" name="Gráfico 21"/>
          <p:cNvGraphicFramePr>
            <a:graphicFrameLocks/>
          </p:cNvGraphicFramePr>
          <p:nvPr>
            <p:extLst>
              <p:ext uri="{D42A27DB-BD31-4B8C-83A1-F6EECF244321}">
                <p14:modId xmlns:p14="http://schemas.microsoft.com/office/powerpoint/2010/main" val="4021685238"/>
              </p:ext>
            </p:extLst>
          </p:nvPr>
        </p:nvGraphicFramePr>
        <p:xfrm>
          <a:off x="4857131" y="3621101"/>
          <a:ext cx="4253214" cy="2803339"/>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upo 13"/>
          <p:cNvGrpSpPr/>
          <p:nvPr/>
        </p:nvGrpSpPr>
        <p:grpSpPr>
          <a:xfrm>
            <a:off x="274308" y="1353925"/>
            <a:ext cx="977375" cy="926401"/>
            <a:chOff x="7505438" y="1037676"/>
            <a:chExt cx="1276097" cy="1268347"/>
          </a:xfrm>
        </p:grpSpPr>
        <p:sp>
          <p:nvSpPr>
            <p:cNvPr id="15" name="Elipse 14"/>
            <p:cNvSpPr/>
            <p:nvPr/>
          </p:nvSpPr>
          <p:spPr>
            <a:xfrm>
              <a:off x="7523348" y="1092502"/>
              <a:ext cx="1258187" cy="1213521"/>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9" name="CuadroTexto 18"/>
            <p:cNvSpPr txBox="1"/>
            <p:nvPr/>
          </p:nvSpPr>
          <p:spPr>
            <a:xfrm>
              <a:off x="7505438" y="1037676"/>
              <a:ext cx="1276097" cy="1095590"/>
            </a:xfrm>
            <a:prstGeom prst="rect">
              <a:avLst/>
            </a:prstGeom>
            <a:noFill/>
          </p:spPr>
          <p:txBody>
            <a:bodyPr wrap="square" rtlCol="0">
              <a:spAutoFit/>
            </a:bodyPr>
            <a:lstStyle/>
            <a:p>
              <a:pPr algn="ctr"/>
              <a:r>
                <a:rPr lang="es-CO" sz="2400" b="1" dirty="0">
                  <a:solidFill>
                    <a:prstClr val="white"/>
                  </a:solidFill>
                  <a:latin typeface="Century Gothic" panose="020B0502020202020204" pitchFamily="34" charset="0"/>
                </a:rPr>
                <a:t>2</a:t>
              </a:r>
            </a:p>
            <a:p>
              <a:pPr algn="ctr"/>
              <a:r>
                <a:rPr lang="es-CO" sz="1100" dirty="0">
                  <a:solidFill>
                    <a:prstClr val="white"/>
                  </a:solidFill>
                  <a:latin typeface="Century Gothic" panose="020B0502020202020204" pitchFamily="34" charset="0"/>
                </a:rPr>
                <a:t>Entidades Analizadas</a:t>
              </a:r>
            </a:p>
          </p:txBody>
        </p:sp>
      </p:grpSp>
      <p:grpSp>
        <p:nvGrpSpPr>
          <p:cNvPr id="24" name="Grupo 23"/>
          <p:cNvGrpSpPr/>
          <p:nvPr/>
        </p:nvGrpSpPr>
        <p:grpSpPr>
          <a:xfrm>
            <a:off x="7924835" y="1194530"/>
            <a:ext cx="977375" cy="926401"/>
            <a:chOff x="7505438" y="1037676"/>
            <a:chExt cx="1276097" cy="1268347"/>
          </a:xfrm>
        </p:grpSpPr>
        <p:sp>
          <p:nvSpPr>
            <p:cNvPr id="25" name="Elipse 24"/>
            <p:cNvSpPr/>
            <p:nvPr/>
          </p:nvSpPr>
          <p:spPr>
            <a:xfrm>
              <a:off x="7523348" y="1092502"/>
              <a:ext cx="1258187" cy="1213521"/>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6" name="CuadroTexto 25"/>
            <p:cNvSpPr txBox="1"/>
            <p:nvPr/>
          </p:nvSpPr>
          <p:spPr>
            <a:xfrm>
              <a:off x="7505438" y="1037676"/>
              <a:ext cx="1276097" cy="1095590"/>
            </a:xfrm>
            <a:prstGeom prst="rect">
              <a:avLst/>
            </a:prstGeom>
            <a:noFill/>
          </p:spPr>
          <p:txBody>
            <a:bodyPr wrap="square" rtlCol="0">
              <a:spAutoFit/>
            </a:bodyPr>
            <a:lstStyle/>
            <a:p>
              <a:pPr algn="ctr"/>
              <a:r>
                <a:rPr lang="es-CO" sz="2400" b="1" dirty="0">
                  <a:solidFill>
                    <a:prstClr val="white"/>
                  </a:solidFill>
                  <a:latin typeface="Century Gothic" panose="020B0502020202020204" pitchFamily="34" charset="0"/>
                </a:rPr>
                <a:t>3</a:t>
              </a:r>
            </a:p>
            <a:p>
              <a:pPr algn="ctr"/>
              <a:r>
                <a:rPr lang="es-CO" sz="1100" dirty="0">
                  <a:solidFill>
                    <a:prstClr val="white"/>
                  </a:solidFill>
                  <a:latin typeface="Century Gothic" panose="020B0502020202020204" pitchFamily="34" charset="0"/>
                </a:rPr>
                <a:t>Entidades Analizadas</a:t>
              </a:r>
            </a:p>
          </p:txBody>
        </p:sp>
      </p:grpSp>
    </p:spTree>
    <p:extLst>
      <p:ext uri="{BB962C8B-B14F-4D97-AF65-F5344CB8AC3E}">
        <p14:creationId xmlns:p14="http://schemas.microsoft.com/office/powerpoint/2010/main" val="1386726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2" name="CuadroTexto 7"/>
          <p:cNvSpPr txBox="1"/>
          <p:nvPr/>
        </p:nvSpPr>
        <p:spPr>
          <a:xfrm>
            <a:off x="299278" y="274216"/>
            <a:ext cx="8844722" cy="461665"/>
          </a:xfrm>
          <a:prstGeom prst="rect">
            <a:avLst/>
          </a:prstGeom>
          <a:noFill/>
        </p:spPr>
        <p:txBody>
          <a:bodyPr wrap="square" rtlCol="0">
            <a:spAutoFit/>
          </a:bodyPr>
          <a:lstStyle/>
          <a:p>
            <a:pPr algn="ctr"/>
            <a:r>
              <a:rPr lang="es-CO" sz="2400" b="1" dirty="0">
                <a:solidFill>
                  <a:srgbClr val="E7E6E6">
                    <a:lumMod val="50000"/>
                  </a:srgbClr>
                </a:solidFill>
              </a:rPr>
              <a:t>Resultados Diagnóstico Integral SCI (MECI-Contaduría y Contraloría)</a:t>
            </a:r>
          </a:p>
        </p:txBody>
      </p:sp>
      <p:cxnSp>
        <p:nvCxnSpPr>
          <p:cNvPr id="46" name="17 Conector recto"/>
          <p:cNvCxnSpPr/>
          <p:nvPr/>
        </p:nvCxnSpPr>
        <p:spPr>
          <a:xfrm flipH="1">
            <a:off x="247135" y="280086"/>
            <a:ext cx="2204" cy="680933"/>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55" name="Rectángulo 54"/>
          <p:cNvSpPr/>
          <p:nvPr/>
        </p:nvSpPr>
        <p:spPr>
          <a:xfrm>
            <a:off x="921129" y="1480231"/>
            <a:ext cx="3096232" cy="461665"/>
          </a:xfrm>
          <a:prstGeom prst="rect">
            <a:avLst/>
          </a:prstGeom>
        </p:spPr>
        <p:txBody>
          <a:bodyPr wrap="none">
            <a:spAutoFit/>
          </a:bodyPr>
          <a:lstStyle/>
          <a:p>
            <a:r>
              <a:rPr lang="es-CO" sz="2400" b="1" dirty="0">
                <a:solidFill>
                  <a:srgbClr val="FFC000">
                    <a:lumMod val="75000"/>
                  </a:srgbClr>
                </a:solidFill>
              </a:rPr>
              <a:t>Organismos de Control</a:t>
            </a:r>
          </a:p>
        </p:txBody>
      </p:sp>
      <p:cxnSp>
        <p:nvCxnSpPr>
          <p:cNvPr id="7" name="22 Conector angular"/>
          <p:cNvCxnSpPr/>
          <p:nvPr/>
        </p:nvCxnSpPr>
        <p:spPr>
          <a:xfrm rot="10800000">
            <a:off x="299278" y="807016"/>
            <a:ext cx="8844722" cy="5761057"/>
          </a:xfrm>
          <a:prstGeom prst="bentConnector3">
            <a:avLst>
              <a:gd name="adj1" fmla="val 47113"/>
            </a:avLst>
          </a:prstGeom>
          <a:ln w="1270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5642355" y="1827113"/>
            <a:ext cx="3013903" cy="461665"/>
          </a:xfrm>
          <a:prstGeom prst="rect">
            <a:avLst/>
          </a:prstGeom>
        </p:spPr>
        <p:txBody>
          <a:bodyPr wrap="none">
            <a:spAutoFit/>
          </a:bodyPr>
          <a:lstStyle/>
          <a:p>
            <a:pPr algn="r"/>
            <a:r>
              <a:rPr lang="es-CO" sz="2400" b="1" dirty="0">
                <a:solidFill>
                  <a:srgbClr val="FFC000">
                    <a:lumMod val="75000"/>
                  </a:srgbClr>
                </a:solidFill>
              </a:rPr>
              <a:t>Organización Electoral</a:t>
            </a:r>
          </a:p>
        </p:txBody>
      </p:sp>
      <p:graphicFrame>
        <p:nvGraphicFramePr>
          <p:cNvPr id="2" name="Tabla 1"/>
          <p:cNvGraphicFramePr>
            <a:graphicFrameLocks noGrp="1"/>
          </p:cNvGraphicFramePr>
          <p:nvPr>
            <p:extLst>
              <p:ext uri="{D42A27DB-BD31-4B8C-83A1-F6EECF244321}">
                <p14:modId xmlns:p14="http://schemas.microsoft.com/office/powerpoint/2010/main" val="1852028213"/>
              </p:ext>
            </p:extLst>
          </p:nvPr>
        </p:nvGraphicFramePr>
        <p:xfrm>
          <a:off x="506381" y="1937525"/>
          <a:ext cx="4113744" cy="1828800"/>
        </p:xfrm>
        <a:graphic>
          <a:graphicData uri="http://schemas.openxmlformats.org/drawingml/2006/table">
            <a:tbl>
              <a:tblPr/>
              <a:tblGrid>
                <a:gridCol w="2868795">
                  <a:extLst>
                    <a:ext uri="{9D8B030D-6E8A-4147-A177-3AD203B41FA5}">
                      <a16:colId xmlns:a16="http://schemas.microsoft.com/office/drawing/2014/main" val="20000"/>
                    </a:ext>
                  </a:extLst>
                </a:gridCol>
                <a:gridCol w="1244949">
                  <a:extLst>
                    <a:ext uri="{9D8B030D-6E8A-4147-A177-3AD203B41FA5}">
                      <a16:colId xmlns:a16="http://schemas.microsoft.com/office/drawing/2014/main" val="20001"/>
                    </a:ext>
                  </a:extLst>
                </a:gridCol>
              </a:tblGrid>
              <a:tr h="190500">
                <a:tc>
                  <a:txBody>
                    <a:bodyPr/>
                    <a:lstStyle/>
                    <a:p>
                      <a:pPr algn="ctr" fontAlgn="ctr"/>
                      <a:r>
                        <a:rPr lang="es-CO" sz="1400" b="1" i="0" u="none" strike="noStrike" dirty="0">
                          <a:solidFill>
                            <a:srgbClr val="E26B0A"/>
                          </a:solidFill>
                          <a:effectLst/>
                          <a:latin typeface="Calibri" panose="020F0502020204030204" pitchFamily="34" charset="0"/>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400" b="1" i="0" u="none" strike="noStrike">
                          <a:solidFill>
                            <a:srgbClr val="E26B0A"/>
                          </a:solidFill>
                          <a:effectLst/>
                          <a:latin typeface="Calibri" panose="020F0502020204030204" pitchFamily="34" charset="0"/>
                        </a:rPr>
                        <a:t>Criticidad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0500">
                <a:tc>
                  <a:txBody>
                    <a:bodyPr/>
                    <a:lstStyle/>
                    <a:p>
                      <a:pPr algn="ctr" fontAlgn="ctr"/>
                      <a:r>
                        <a:rPr lang="es-CO" sz="1400" b="0" i="0" u="none" strike="noStrike" dirty="0">
                          <a:solidFill>
                            <a:srgbClr val="000000"/>
                          </a:solidFill>
                          <a:effectLst/>
                          <a:latin typeface="Calibri" panose="020F0502020204030204" pitchFamily="34" charset="0"/>
                        </a:rPr>
                        <a:t>Procuraduría General de la 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400" b="0" i="0" u="none" strike="noStrike">
                          <a:solidFill>
                            <a:srgbClr val="000000"/>
                          </a:solidFill>
                          <a:effectLst/>
                          <a:latin typeface="Calibri" panose="020F0502020204030204" pitchFamily="34" charset="0"/>
                        </a:rPr>
                        <a:t>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23850">
                <a:tc>
                  <a:txBody>
                    <a:bodyPr/>
                    <a:lstStyle/>
                    <a:p>
                      <a:pPr algn="ctr" fontAlgn="ctr"/>
                      <a:r>
                        <a:rPr lang="es-CO" sz="1400" b="0" i="0" u="none" strike="noStrike" dirty="0">
                          <a:solidFill>
                            <a:srgbClr val="000000"/>
                          </a:solidFill>
                          <a:effectLst/>
                          <a:latin typeface="Calibri" panose="020F0502020204030204" pitchFamily="34" charset="0"/>
                        </a:rPr>
                        <a:t>Fondo de Bienestar Social de Contraloría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400" b="0" i="0" u="none" strike="noStrike" dirty="0">
                          <a:solidFill>
                            <a:srgbClr val="000000"/>
                          </a:solidFill>
                          <a:effectLst/>
                          <a:latin typeface="Calibri" panose="020F0502020204030204" pitchFamily="34" charset="0"/>
                        </a:rPr>
                        <a:t>Alta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190500">
                <a:tc>
                  <a:txBody>
                    <a:bodyPr/>
                    <a:lstStyle/>
                    <a:p>
                      <a:pPr algn="ctr" fontAlgn="ctr"/>
                      <a:r>
                        <a:rPr lang="es-CO" sz="1400" b="0" i="0" u="none" strike="noStrike" dirty="0">
                          <a:solidFill>
                            <a:srgbClr val="000000"/>
                          </a:solidFill>
                          <a:effectLst/>
                          <a:latin typeface="Calibri" panose="020F0502020204030204" pitchFamily="34" charset="0"/>
                        </a:rPr>
                        <a:t>Defensoría del Pueblo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400" b="0"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190500">
                <a:tc>
                  <a:txBody>
                    <a:bodyPr/>
                    <a:lstStyle/>
                    <a:p>
                      <a:pPr algn="ctr" fontAlgn="ctr"/>
                      <a:r>
                        <a:rPr lang="es-CO" sz="1400" b="0" i="0" u="none" strike="noStrike" dirty="0">
                          <a:solidFill>
                            <a:srgbClr val="000000"/>
                          </a:solidFill>
                          <a:effectLst/>
                          <a:latin typeface="Calibri" panose="020F0502020204030204" pitchFamily="34" charset="0"/>
                        </a:rPr>
                        <a:t>Contraloría General de la República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400" b="0"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190500">
                <a:tc>
                  <a:txBody>
                    <a:bodyPr/>
                    <a:lstStyle/>
                    <a:p>
                      <a:pPr algn="ctr" fontAlgn="ctr"/>
                      <a:r>
                        <a:rPr lang="es-CO" sz="1400" b="0" i="0" u="none" strike="noStrike" dirty="0">
                          <a:solidFill>
                            <a:srgbClr val="000000"/>
                          </a:solidFill>
                          <a:effectLst/>
                          <a:latin typeface="Calibri" panose="020F0502020204030204" pitchFamily="34" charset="0"/>
                        </a:rPr>
                        <a:t>Auditoría General de la República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ctr"/>
                      <a:r>
                        <a:rPr lang="es-CO" sz="1400" b="0"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190500">
                <a:tc gridSpan="2">
                  <a:txBody>
                    <a:bodyPr/>
                    <a:lstStyle/>
                    <a:p>
                      <a:pPr algn="l" fontAlgn="ctr"/>
                      <a:r>
                        <a:rPr lang="es-CO" sz="1100" b="0" i="0" u="none" strike="noStrike" dirty="0">
                          <a:solidFill>
                            <a:srgbClr val="000000"/>
                          </a:solidFill>
                          <a:effectLst/>
                          <a:latin typeface="Calibri" panose="020F0502020204030204" pitchFamily="34" charset="0"/>
                        </a:rPr>
                        <a:t>NOTA: Los</a:t>
                      </a:r>
                      <a:r>
                        <a:rPr lang="es-CO" sz="1100" b="0" i="0" u="none" strike="noStrike" baseline="0" dirty="0">
                          <a:solidFill>
                            <a:srgbClr val="000000"/>
                          </a:solidFill>
                          <a:effectLst/>
                          <a:latin typeface="Calibri" panose="020F0502020204030204" pitchFamily="34" charset="0"/>
                        </a:rPr>
                        <a:t> cálculos para este grupo de entidades cruzan datos únicamente de MECI-Contaduría.</a:t>
                      </a:r>
                      <a:endParaRPr lang="es-CO"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hMerge="1">
                  <a:txBody>
                    <a:bodyPr/>
                    <a:lstStyle/>
                    <a:p>
                      <a:pPr algn="ctr" fontAlgn="ctr"/>
                      <a:endParaRPr lang="es-CO"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bl>
          </a:graphicData>
        </a:graphic>
      </p:graphicFrame>
      <p:sp>
        <p:nvSpPr>
          <p:cNvPr id="11" name="Rectángulo 8"/>
          <p:cNvSpPr/>
          <p:nvPr/>
        </p:nvSpPr>
        <p:spPr>
          <a:xfrm>
            <a:off x="481036" y="3766325"/>
            <a:ext cx="3976417"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2016</a:t>
            </a:r>
          </a:p>
        </p:txBody>
      </p:sp>
      <p:graphicFrame>
        <p:nvGraphicFramePr>
          <p:cNvPr id="4" name="Tabla 3"/>
          <p:cNvGraphicFramePr>
            <a:graphicFrameLocks noGrp="1"/>
          </p:cNvGraphicFramePr>
          <p:nvPr>
            <p:extLst>
              <p:ext uri="{D42A27DB-BD31-4B8C-83A1-F6EECF244321}">
                <p14:modId xmlns:p14="http://schemas.microsoft.com/office/powerpoint/2010/main" val="405019778"/>
              </p:ext>
            </p:extLst>
          </p:nvPr>
        </p:nvGraphicFramePr>
        <p:xfrm>
          <a:off x="5642355" y="2426619"/>
          <a:ext cx="2926178" cy="731520"/>
        </p:xfrm>
        <a:graphic>
          <a:graphicData uri="http://schemas.openxmlformats.org/drawingml/2006/table">
            <a:tbl>
              <a:tblPr/>
              <a:tblGrid>
                <a:gridCol w="1978654">
                  <a:extLst>
                    <a:ext uri="{9D8B030D-6E8A-4147-A177-3AD203B41FA5}">
                      <a16:colId xmlns:a16="http://schemas.microsoft.com/office/drawing/2014/main" val="20000"/>
                    </a:ext>
                  </a:extLst>
                </a:gridCol>
                <a:gridCol w="947524">
                  <a:extLst>
                    <a:ext uri="{9D8B030D-6E8A-4147-A177-3AD203B41FA5}">
                      <a16:colId xmlns:a16="http://schemas.microsoft.com/office/drawing/2014/main" val="20001"/>
                    </a:ext>
                  </a:extLst>
                </a:gridCol>
              </a:tblGrid>
              <a:tr h="190500">
                <a:tc>
                  <a:txBody>
                    <a:bodyPr/>
                    <a:lstStyle/>
                    <a:p>
                      <a:pPr algn="ctr" fontAlgn="ctr"/>
                      <a:r>
                        <a:rPr lang="es-CO" sz="1600" b="1" i="0" u="none" strike="noStrike" dirty="0">
                          <a:solidFill>
                            <a:srgbClr val="E26B0A"/>
                          </a:solidFill>
                          <a:effectLst/>
                          <a:latin typeface="Calibri" panose="020F0502020204030204" pitchFamily="34" charset="0"/>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1" i="0" u="none" strike="noStrike" dirty="0">
                          <a:solidFill>
                            <a:srgbClr val="E26B0A"/>
                          </a:solidFill>
                          <a:effectLst/>
                          <a:latin typeface="Calibri" panose="020F0502020204030204" pitchFamily="34" charset="0"/>
                        </a:rPr>
                        <a:t>Criticidad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81000">
                <a:tc>
                  <a:txBody>
                    <a:bodyPr/>
                    <a:lstStyle/>
                    <a:p>
                      <a:pPr algn="ctr" fontAlgn="ctr"/>
                      <a:r>
                        <a:rPr lang="es-CO" sz="1600" b="0" i="0" u="none" strike="noStrike" dirty="0">
                          <a:solidFill>
                            <a:srgbClr val="000000"/>
                          </a:solidFill>
                          <a:effectLst/>
                          <a:latin typeface="Calibri" panose="020F0502020204030204" pitchFamily="34" charset="0"/>
                        </a:rPr>
                        <a:t>Registraduría Nacional del Estado Civil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bl>
          </a:graphicData>
        </a:graphic>
      </p:graphicFrame>
      <p:sp>
        <p:nvSpPr>
          <p:cNvPr id="13" name="Rectángulo 8"/>
          <p:cNvSpPr/>
          <p:nvPr/>
        </p:nvSpPr>
        <p:spPr>
          <a:xfrm>
            <a:off x="5574080" y="3237261"/>
            <a:ext cx="2994454"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2016.</a:t>
            </a:r>
          </a:p>
        </p:txBody>
      </p:sp>
      <p:graphicFrame>
        <p:nvGraphicFramePr>
          <p:cNvPr id="14" name="Gráfico 13"/>
          <p:cNvGraphicFramePr>
            <a:graphicFrameLocks/>
          </p:cNvGraphicFramePr>
          <p:nvPr>
            <p:extLst>
              <p:ext uri="{D42A27DB-BD31-4B8C-83A1-F6EECF244321}">
                <p14:modId xmlns:p14="http://schemas.microsoft.com/office/powerpoint/2010/main" val="4008017618"/>
              </p:ext>
            </p:extLst>
          </p:nvPr>
        </p:nvGraphicFramePr>
        <p:xfrm>
          <a:off x="82787" y="3933831"/>
          <a:ext cx="4864681" cy="3283488"/>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upo 14"/>
          <p:cNvGrpSpPr/>
          <p:nvPr/>
        </p:nvGrpSpPr>
        <p:grpSpPr>
          <a:xfrm>
            <a:off x="17693" y="887503"/>
            <a:ext cx="977375" cy="926401"/>
            <a:chOff x="7505438" y="1037676"/>
            <a:chExt cx="1276097" cy="1268347"/>
          </a:xfrm>
        </p:grpSpPr>
        <p:sp>
          <p:nvSpPr>
            <p:cNvPr id="16" name="Elipse 15"/>
            <p:cNvSpPr/>
            <p:nvPr/>
          </p:nvSpPr>
          <p:spPr>
            <a:xfrm>
              <a:off x="7523348" y="1092502"/>
              <a:ext cx="1258187" cy="1213521"/>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7" name="CuadroTexto 16"/>
            <p:cNvSpPr txBox="1"/>
            <p:nvPr/>
          </p:nvSpPr>
          <p:spPr>
            <a:xfrm>
              <a:off x="7505438" y="1037676"/>
              <a:ext cx="1276097" cy="1095590"/>
            </a:xfrm>
            <a:prstGeom prst="rect">
              <a:avLst/>
            </a:prstGeom>
            <a:noFill/>
          </p:spPr>
          <p:txBody>
            <a:bodyPr wrap="square" rtlCol="0">
              <a:spAutoFit/>
            </a:bodyPr>
            <a:lstStyle/>
            <a:p>
              <a:pPr algn="ctr"/>
              <a:r>
                <a:rPr lang="es-CO" sz="2400" b="1" dirty="0">
                  <a:solidFill>
                    <a:prstClr val="white"/>
                  </a:solidFill>
                  <a:latin typeface="Century Gothic" panose="020B0502020202020204" pitchFamily="34" charset="0"/>
                </a:rPr>
                <a:t>5</a:t>
              </a:r>
            </a:p>
            <a:p>
              <a:pPr algn="ctr"/>
              <a:r>
                <a:rPr lang="es-CO" sz="1100" dirty="0">
                  <a:solidFill>
                    <a:prstClr val="white"/>
                  </a:solidFill>
                  <a:latin typeface="Century Gothic" panose="020B0502020202020204" pitchFamily="34" charset="0"/>
                </a:rPr>
                <a:t>Entidades Analizadas</a:t>
              </a:r>
            </a:p>
          </p:txBody>
        </p:sp>
      </p:grpSp>
      <p:grpSp>
        <p:nvGrpSpPr>
          <p:cNvPr id="19" name="Grupo 18"/>
          <p:cNvGrpSpPr/>
          <p:nvPr/>
        </p:nvGrpSpPr>
        <p:grpSpPr>
          <a:xfrm>
            <a:off x="5088009" y="909748"/>
            <a:ext cx="977375" cy="926401"/>
            <a:chOff x="7505438" y="1037676"/>
            <a:chExt cx="1276097" cy="1268347"/>
          </a:xfrm>
        </p:grpSpPr>
        <p:sp>
          <p:nvSpPr>
            <p:cNvPr id="20" name="Elipse 19"/>
            <p:cNvSpPr/>
            <p:nvPr/>
          </p:nvSpPr>
          <p:spPr>
            <a:xfrm>
              <a:off x="7523348" y="1092502"/>
              <a:ext cx="1258187" cy="1213521"/>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1" name="CuadroTexto 20"/>
            <p:cNvSpPr txBox="1"/>
            <p:nvPr/>
          </p:nvSpPr>
          <p:spPr>
            <a:xfrm>
              <a:off x="7505438" y="1037676"/>
              <a:ext cx="1276097" cy="1095590"/>
            </a:xfrm>
            <a:prstGeom prst="rect">
              <a:avLst/>
            </a:prstGeom>
            <a:noFill/>
          </p:spPr>
          <p:txBody>
            <a:bodyPr wrap="square" rtlCol="0">
              <a:spAutoFit/>
            </a:bodyPr>
            <a:lstStyle/>
            <a:p>
              <a:pPr algn="ctr"/>
              <a:r>
                <a:rPr lang="es-CO" sz="2400" b="1" dirty="0">
                  <a:solidFill>
                    <a:prstClr val="white"/>
                  </a:solidFill>
                  <a:latin typeface="Century Gothic" panose="020B0502020202020204" pitchFamily="34" charset="0"/>
                </a:rPr>
                <a:t>1</a:t>
              </a:r>
            </a:p>
            <a:p>
              <a:pPr algn="ctr"/>
              <a:r>
                <a:rPr lang="es-CO" sz="1100" dirty="0">
                  <a:solidFill>
                    <a:prstClr val="white"/>
                  </a:solidFill>
                  <a:latin typeface="Century Gothic" panose="020B0502020202020204" pitchFamily="34" charset="0"/>
                </a:rPr>
                <a:t>Entidad Analizada</a:t>
              </a:r>
            </a:p>
          </p:txBody>
        </p:sp>
      </p:grpSp>
    </p:spTree>
    <p:extLst>
      <p:ext uri="{BB962C8B-B14F-4D97-AF65-F5344CB8AC3E}">
        <p14:creationId xmlns:p14="http://schemas.microsoft.com/office/powerpoint/2010/main" val="3526776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2" name="CuadroTexto 7"/>
          <p:cNvSpPr txBox="1"/>
          <p:nvPr/>
        </p:nvSpPr>
        <p:spPr>
          <a:xfrm>
            <a:off x="248236" y="641057"/>
            <a:ext cx="8844722" cy="461665"/>
          </a:xfrm>
          <a:prstGeom prst="rect">
            <a:avLst/>
          </a:prstGeom>
          <a:noFill/>
        </p:spPr>
        <p:txBody>
          <a:bodyPr wrap="square" rtlCol="0">
            <a:spAutoFit/>
          </a:bodyPr>
          <a:lstStyle/>
          <a:p>
            <a:pPr algn="ctr"/>
            <a:r>
              <a:rPr lang="es-CO" sz="2400" b="1" dirty="0">
                <a:solidFill>
                  <a:srgbClr val="E7E6E6">
                    <a:lumMod val="50000"/>
                  </a:srgbClr>
                </a:solidFill>
              </a:rPr>
              <a:t>Resultados Diagnóstico Integral SCI (MECI-Contaduría y Contraloría)</a:t>
            </a:r>
          </a:p>
        </p:txBody>
      </p:sp>
      <p:cxnSp>
        <p:nvCxnSpPr>
          <p:cNvPr id="46" name="17 Conector recto"/>
          <p:cNvCxnSpPr/>
          <p:nvPr/>
        </p:nvCxnSpPr>
        <p:spPr>
          <a:xfrm flipH="1">
            <a:off x="248236" y="280086"/>
            <a:ext cx="1104" cy="1334530"/>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55" name="Rectángulo 54"/>
          <p:cNvSpPr/>
          <p:nvPr/>
        </p:nvSpPr>
        <p:spPr>
          <a:xfrm>
            <a:off x="430694" y="2764686"/>
            <a:ext cx="3252172" cy="461665"/>
          </a:xfrm>
          <a:prstGeom prst="rect">
            <a:avLst/>
          </a:prstGeom>
        </p:spPr>
        <p:txBody>
          <a:bodyPr wrap="none">
            <a:spAutoFit/>
          </a:bodyPr>
          <a:lstStyle/>
          <a:p>
            <a:pPr algn="ctr"/>
            <a:r>
              <a:rPr lang="es-CO" sz="2400" b="1" dirty="0">
                <a:solidFill>
                  <a:srgbClr val="FFC000">
                    <a:lumMod val="75000"/>
                  </a:srgbClr>
                </a:solidFill>
              </a:rPr>
              <a:t>Organismos Autónomos</a:t>
            </a:r>
          </a:p>
        </p:txBody>
      </p:sp>
      <p:sp>
        <p:nvSpPr>
          <p:cNvPr id="11" name="Rectángulo 8"/>
          <p:cNvSpPr/>
          <p:nvPr/>
        </p:nvSpPr>
        <p:spPr>
          <a:xfrm>
            <a:off x="340598" y="4719674"/>
            <a:ext cx="3679987"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2016.</a:t>
            </a:r>
          </a:p>
        </p:txBody>
      </p:sp>
      <p:graphicFrame>
        <p:nvGraphicFramePr>
          <p:cNvPr id="5" name="Tabla 4"/>
          <p:cNvGraphicFramePr>
            <a:graphicFrameLocks noGrp="1"/>
          </p:cNvGraphicFramePr>
          <p:nvPr>
            <p:extLst>
              <p:ext uri="{D42A27DB-BD31-4B8C-83A1-F6EECF244321}">
                <p14:modId xmlns:p14="http://schemas.microsoft.com/office/powerpoint/2010/main" val="572691429"/>
              </p:ext>
            </p:extLst>
          </p:nvPr>
        </p:nvGraphicFramePr>
        <p:xfrm>
          <a:off x="373162" y="3226351"/>
          <a:ext cx="3614860" cy="1463040"/>
        </p:xfrm>
        <a:graphic>
          <a:graphicData uri="http://schemas.openxmlformats.org/drawingml/2006/table">
            <a:tbl>
              <a:tblPr/>
              <a:tblGrid>
                <a:gridCol w="2508588">
                  <a:extLst>
                    <a:ext uri="{9D8B030D-6E8A-4147-A177-3AD203B41FA5}">
                      <a16:colId xmlns:a16="http://schemas.microsoft.com/office/drawing/2014/main" val="20000"/>
                    </a:ext>
                  </a:extLst>
                </a:gridCol>
                <a:gridCol w="1106272">
                  <a:extLst>
                    <a:ext uri="{9D8B030D-6E8A-4147-A177-3AD203B41FA5}">
                      <a16:colId xmlns:a16="http://schemas.microsoft.com/office/drawing/2014/main" val="20001"/>
                    </a:ext>
                  </a:extLst>
                </a:gridCol>
              </a:tblGrid>
              <a:tr h="190500">
                <a:tc>
                  <a:txBody>
                    <a:bodyPr/>
                    <a:lstStyle/>
                    <a:p>
                      <a:pPr algn="ctr" fontAlgn="ctr"/>
                      <a:r>
                        <a:rPr lang="es-CO" sz="1600" b="1" i="0" u="none" strike="noStrike" dirty="0">
                          <a:solidFill>
                            <a:srgbClr val="E26B0A"/>
                          </a:solidFill>
                          <a:effectLst/>
                          <a:latin typeface="Calibri" panose="020F0502020204030204" pitchFamily="34" charset="0"/>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1" i="0" u="none" strike="noStrike" dirty="0">
                          <a:solidFill>
                            <a:srgbClr val="E26B0A"/>
                          </a:solidFill>
                          <a:effectLst/>
                          <a:latin typeface="Calibri" panose="020F0502020204030204" pitchFamily="34" charset="0"/>
                        </a:rPr>
                        <a:t>Criticidad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0500">
                <a:tc>
                  <a:txBody>
                    <a:bodyPr/>
                    <a:lstStyle/>
                    <a:p>
                      <a:pPr algn="ctr" fontAlgn="ctr"/>
                      <a:r>
                        <a:rPr lang="es-CO" sz="1600" b="0" i="0" u="none" strike="noStrike" dirty="0">
                          <a:solidFill>
                            <a:srgbClr val="000000"/>
                          </a:solidFill>
                          <a:effectLst/>
                          <a:latin typeface="Calibri" panose="020F0502020204030204" pitchFamily="34" charset="0"/>
                        </a:rPr>
                        <a:t>Banco de la República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90500">
                <a:tc>
                  <a:txBody>
                    <a:bodyPr/>
                    <a:lstStyle/>
                    <a:p>
                      <a:pPr algn="ctr" fontAlgn="ctr"/>
                      <a:r>
                        <a:rPr lang="es-CO" sz="1600" b="0" i="0" u="none" strike="noStrike" dirty="0">
                          <a:solidFill>
                            <a:srgbClr val="000000"/>
                          </a:solidFill>
                          <a:effectLst/>
                          <a:latin typeface="Calibri" panose="020F0502020204030204" pitchFamily="34" charset="0"/>
                        </a:rPr>
                        <a:t>Comisión Nacional del Servicio Civil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dirty="0">
                          <a:solidFill>
                            <a:srgbClr val="000000"/>
                          </a:solidFill>
                          <a:effectLst/>
                          <a:latin typeface="Calibri" panose="020F0502020204030204" pitchFamily="34" charset="0"/>
                        </a:rPr>
                        <a:t>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190500">
                <a:tc>
                  <a:txBody>
                    <a:bodyPr/>
                    <a:lstStyle/>
                    <a:p>
                      <a:pPr algn="ctr" fontAlgn="ctr"/>
                      <a:r>
                        <a:rPr lang="es-CO" sz="1600" b="0" i="0" u="none" strike="noStrike" dirty="0">
                          <a:solidFill>
                            <a:srgbClr val="000000"/>
                          </a:solidFill>
                          <a:effectLst/>
                          <a:latin typeface="Calibri" panose="020F0502020204030204" pitchFamily="34" charset="0"/>
                        </a:rPr>
                        <a:t>Autoridad Nacional de Televisión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0" i="0" u="none" strike="noStrike" dirty="0">
                          <a:solidFill>
                            <a:srgbClr val="000000"/>
                          </a:solidFill>
                          <a:effectLst/>
                          <a:latin typeface="Calibri" panose="020F0502020204030204" pitchFamily="34" charset="0"/>
                        </a:rPr>
                        <a:t>Muy Alta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graphicFrame>
        <p:nvGraphicFramePr>
          <p:cNvPr id="14" name="Gráfico 13"/>
          <p:cNvGraphicFramePr>
            <a:graphicFrameLocks/>
          </p:cNvGraphicFramePr>
          <p:nvPr>
            <p:extLst>
              <p:ext uri="{D42A27DB-BD31-4B8C-83A1-F6EECF244321}">
                <p14:modId xmlns:p14="http://schemas.microsoft.com/office/powerpoint/2010/main" val="2805597934"/>
              </p:ext>
            </p:extLst>
          </p:nvPr>
        </p:nvGraphicFramePr>
        <p:xfrm>
          <a:off x="4045554" y="2666198"/>
          <a:ext cx="5047404" cy="3503596"/>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upo 15"/>
          <p:cNvGrpSpPr/>
          <p:nvPr/>
        </p:nvGrpSpPr>
        <p:grpSpPr>
          <a:xfrm>
            <a:off x="373162" y="1301646"/>
            <a:ext cx="1276097" cy="1213521"/>
            <a:chOff x="7505438" y="1092502"/>
            <a:chExt cx="1276097" cy="1213521"/>
          </a:xfrm>
        </p:grpSpPr>
        <p:sp>
          <p:nvSpPr>
            <p:cNvPr id="17" name="Elipse 16"/>
            <p:cNvSpPr/>
            <p:nvPr/>
          </p:nvSpPr>
          <p:spPr>
            <a:xfrm>
              <a:off x="7523348" y="1092502"/>
              <a:ext cx="1258187" cy="1213521"/>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8" name="CuadroTexto 17"/>
            <p:cNvSpPr txBox="1"/>
            <p:nvPr/>
          </p:nvSpPr>
          <p:spPr>
            <a:xfrm>
              <a:off x="7505438" y="1182639"/>
              <a:ext cx="1276097" cy="892552"/>
            </a:xfrm>
            <a:prstGeom prst="rect">
              <a:avLst/>
            </a:prstGeom>
            <a:noFill/>
          </p:spPr>
          <p:txBody>
            <a:bodyPr wrap="square" rtlCol="0">
              <a:spAutoFit/>
            </a:bodyPr>
            <a:lstStyle/>
            <a:p>
              <a:pPr algn="ctr"/>
              <a:r>
                <a:rPr lang="es-CO" sz="2400" b="1" dirty="0">
                  <a:solidFill>
                    <a:prstClr val="white"/>
                  </a:solidFill>
                  <a:latin typeface="Century Gothic" panose="020B0502020202020204" pitchFamily="34" charset="0"/>
                </a:rPr>
                <a:t>3</a:t>
              </a:r>
            </a:p>
            <a:p>
              <a:pPr algn="ctr"/>
              <a:r>
                <a:rPr lang="es-CO" sz="1400" dirty="0">
                  <a:solidFill>
                    <a:prstClr val="white"/>
                  </a:solidFill>
                  <a:latin typeface="Century Gothic" panose="020B0502020202020204" pitchFamily="34" charset="0"/>
                </a:rPr>
                <a:t>Entidades Analizadas</a:t>
              </a:r>
            </a:p>
          </p:txBody>
        </p:sp>
      </p:grpSp>
    </p:spTree>
    <p:extLst>
      <p:ext uri="{BB962C8B-B14F-4D97-AF65-F5344CB8AC3E}">
        <p14:creationId xmlns:p14="http://schemas.microsoft.com/office/powerpoint/2010/main" val="2317214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2" name="CuadroTexto 7"/>
          <p:cNvSpPr txBox="1"/>
          <p:nvPr/>
        </p:nvSpPr>
        <p:spPr>
          <a:xfrm>
            <a:off x="248236" y="395984"/>
            <a:ext cx="8844722" cy="461665"/>
          </a:xfrm>
          <a:prstGeom prst="rect">
            <a:avLst/>
          </a:prstGeom>
          <a:noFill/>
        </p:spPr>
        <p:txBody>
          <a:bodyPr wrap="square" rtlCol="0">
            <a:spAutoFit/>
          </a:bodyPr>
          <a:lstStyle/>
          <a:p>
            <a:pPr algn="ctr"/>
            <a:r>
              <a:rPr lang="es-CO" sz="2400" b="1" dirty="0">
                <a:solidFill>
                  <a:srgbClr val="E7E6E6">
                    <a:lumMod val="50000"/>
                  </a:srgbClr>
                </a:solidFill>
              </a:rPr>
              <a:t>Resultados Diagnóstico Integral SCI (MECI-Contaduría y Contraloría)</a:t>
            </a:r>
          </a:p>
        </p:txBody>
      </p:sp>
      <p:cxnSp>
        <p:nvCxnSpPr>
          <p:cNvPr id="46" name="17 Conector recto"/>
          <p:cNvCxnSpPr/>
          <p:nvPr/>
        </p:nvCxnSpPr>
        <p:spPr>
          <a:xfrm flipH="1">
            <a:off x="241744" y="280086"/>
            <a:ext cx="7595" cy="693462"/>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157858" y="1978451"/>
            <a:ext cx="4280211" cy="461665"/>
          </a:xfrm>
          <a:prstGeom prst="rect">
            <a:avLst/>
          </a:prstGeom>
        </p:spPr>
        <p:txBody>
          <a:bodyPr wrap="none">
            <a:spAutoFit/>
          </a:bodyPr>
          <a:lstStyle/>
          <a:p>
            <a:pPr algn="r"/>
            <a:r>
              <a:rPr lang="es-CO" sz="2400" b="1" dirty="0">
                <a:solidFill>
                  <a:srgbClr val="FFC000">
                    <a:lumMod val="75000"/>
                  </a:srgbClr>
                </a:solidFill>
              </a:rPr>
              <a:t>Entes Universitarios Autónomos</a:t>
            </a:r>
          </a:p>
        </p:txBody>
      </p:sp>
      <p:sp>
        <p:nvSpPr>
          <p:cNvPr id="13" name="Rectángulo 8"/>
          <p:cNvSpPr/>
          <p:nvPr/>
        </p:nvSpPr>
        <p:spPr>
          <a:xfrm>
            <a:off x="241744" y="6411353"/>
            <a:ext cx="4292806"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2016</a:t>
            </a:r>
          </a:p>
        </p:txBody>
      </p:sp>
      <p:graphicFrame>
        <p:nvGraphicFramePr>
          <p:cNvPr id="20" name="Tabla 19"/>
          <p:cNvGraphicFramePr>
            <a:graphicFrameLocks noGrp="1"/>
          </p:cNvGraphicFramePr>
          <p:nvPr>
            <p:extLst>
              <p:ext uri="{D42A27DB-BD31-4B8C-83A1-F6EECF244321}">
                <p14:modId xmlns:p14="http://schemas.microsoft.com/office/powerpoint/2010/main" val="3704597857"/>
              </p:ext>
            </p:extLst>
          </p:nvPr>
        </p:nvGraphicFramePr>
        <p:xfrm>
          <a:off x="241744" y="2472157"/>
          <a:ext cx="4112437" cy="3907155"/>
        </p:xfrm>
        <a:graphic>
          <a:graphicData uri="http://schemas.openxmlformats.org/drawingml/2006/table">
            <a:tbl>
              <a:tblPr/>
              <a:tblGrid>
                <a:gridCol w="2678916">
                  <a:extLst>
                    <a:ext uri="{9D8B030D-6E8A-4147-A177-3AD203B41FA5}">
                      <a16:colId xmlns:a16="http://schemas.microsoft.com/office/drawing/2014/main" val="20000"/>
                    </a:ext>
                  </a:extLst>
                </a:gridCol>
                <a:gridCol w="1433521">
                  <a:extLst>
                    <a:ext uri="{9D8B030D-6E8A-4147-A177-3AD203B41FA5}">
                      <a16:colId xmlns:a16="http://schemas.microsoft.com/office/drawing/2014/main" val="20001"/>
                    </a:ext>
                  </a:extLst>
                </a:gridCol>
              </a:tblGrid>
              <a:tr h="190500">
                <a:tc>
                  <a:txBody>
                    <a:bodyPr/>
                    <a:lstStyle/>
                    <a:p>
                      <a:pPr algn="ctr" fontAlgn="ctr"/>
                      <a:r>
                        <a:rPr lang="es-CO" sz="1200" b="1" i="0" u="none" strike="noStrike" dirty="0">
                          <a:solidFill>
                            <a:srgbClr val="E26B0A"/>
                          </a:solidFill>
                          <a:effectLst/>
                          <a:latin typeface="Calibri" panose="020F0502020204030204" pitchFamily="34" charset="0"/>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1" i="0" u="none" strike="noStrike" dirty="0">
                          <a:solidFill>
                            <a:srgbClr val="E26B0A"/>
                          </a:solidFill>
                          <a:effectLst/>
                          <a:latin typeface="Calibri" panose="020F0502020204030204" pitchFamily="34" charset="0"/>
                        </a:rPr>
                        <a:t>Criticidad Final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3850">
                <a:tc>
                  <a:txBody>
                    <a:bodyPr/>
                    <a:lstStyle/>
                    <a:p>
                      <a:pPr algn="ctr" fontAlgn="ctr"/>
                      <a:r>
                        <a:rPr lang="es-CO" sz="1200" b="0" i="0" u="none" strike="noStrike" dirty="0">
                          <a:solidFill>
                            <a:srgbClr val="000000"/>
                          </a:solidFill>
                          <a:effectLst/>
                          <a:latin typeface="Calibri" panose="020F0502020204030204" pitchFamily="34" charset="0"/>
                        </a:rPr>
                        <a:t>Universidad Tecnológica del Chocó Diego Luis Córdoba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Tecnológica de Pereira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Militar Nueva Granada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Pedagógica Nacional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Alta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Popular del Cesar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Alta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23850">
                <a:tc>
                  <a:txBody>
                    <a:bodyPr/>
                    <a:lstStyle/>
                    <a:p>
                      <a:pPr algn="ctr" fontAlgn="ctr"/>
                      <a:r>
                        <a:rPr lang="es-CO" sz="1200" b="0" i="0" u="none" strike="noStrike" dirty="0">
                          <a:solidFill>
                            <a:srgbClr val="000000"/>
                          </a:solidFill>
                          <a:effectLst/>
                          <a:latin typeface="Calibri" panose="020F0502020204030204" pitchFamily="34" charset="0"/>
                        </a:rPr>
                        <a:t>Universidad Pedagógica y Tecnológica de Colombia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Nacional de Colombia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Alta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Nacional de Córdoba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323850">
                <a:tc>
                  <a:txBody>
                    <a:bodyPr/>
                    <a:lstStyle/>
                    <a:p>
                      <a:pPr algn="ctr" fontAlgn="ctr"/>
                      <a:r>
                        <a:rPr lang="es-CO" sz="1200" b="0" i="0" u="none" strike="noStrike" dirty="0">
                          <a:solidFill>
                            <a:srgbClr val="000000"/>
                          </a:solidFill>
                          <a:effectLst/>
                          <a:latin typeface="Calibri" panose="020F0502020204030204" pitchFamily="34" charset="0"/>
                        </a:rPr>
                        <a:t>Universidad Colegio Mayor de Cundinamarca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de la Amazonía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0"/>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del Cauca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1"/>
                  </a:ext>
                </a:extLst>
              </a:tr>
              <a:tr h="323850">
                <a:tc>
                  <a:txBody>
                    <a:bodyPr/>
                    <a:lstStyle/>
                    <a:p>
                      <a:pPr algn="ctr" fontAlgn="ctr"/>
                      <a:r>
                        <a:rPr lang="es-CO" sz="1200" b="0" i="0" u="none" strike="noStrike" dirty="0">
                          <a:solidFill>
                            <a:srgbClr val="000000"/>
                          </a:solidFill>
                          <a:effectLst/>
                          <a:latin typeface="Calibri" panose="020F0502020204030204" pitchFamily="34" charset="0"/>
                        </a:rPr>
                        <a:t>Universidad Nacional Abierta y a Distancia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a:t>
                      </a:r>
                      <a:r>
                        <a:rPr lang="es-CO" sz="1200" b="0" i="0" u="none" strike="noStrike" dirty="0" err="1">
                          <a:solidFill>
                            <a:srgbClr val="000000"/>
                          </a:solidFill>
                          <a:effectLst/>
                          <a:latin typeface="Calibri" panose="020F0502020204030204" pitchFamily="34" charset="0"/>
                        </a:rPr>
                        <a:t>Surcolombiana</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de Caldas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r h="190500">
                <a:tc>
                  <a:txBody>
                    <a:bodyPr/>
                    <a:lstStyle/>
                    <a:p>
                      <a:pPr algn="ctr" fontAlgn="ctr"/>
                      <a:r>
                        <a:rPr lang="es-CO" sz="1200" b="0" i="0" u="none" strike="noStrike" dirty="0">
                          <a:solidFill>
                            <a:srgbClr val="000000"/>
                          </a:solidFill>
                          <a:effectLst/>
                          <a:latin typeface="Calibri" panose="020F0502020204030204" pitchFamily="34" charset="0"/>
                        </a:rPr>
                        <a:t>Universidad de los Llanos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5"/>
                  </a:ext>
                </a:extLst>
              </a:tr>
              <a:tr h="200025">
                <a:tc>
                  <a:txBody>
                    <a:bodyPr/>
                    <a:lstStyle/>
                    <a:p>
                      <a:pPr algn="ctr" fontAlgn="ctr"/>
                      <a:r>
                        <a:rPr lang="es-CO" sz="1200" b="0" i="0" u="none" strike="noStrike" dirty="0">
                          <a:solidFill>
                            <a:srgbClr val="000000"/>
                          </a:solidFill>
                          <a:effectLst/>
                          <a:latin typeface="Calibri" panose="020F0502020204030204" pitchFamily="34" charset="0"/>
                        </a:rPr>
                        <a:t>Universidad del Pacífico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bl>
          </a:graphicData>
        </a:graphic>
      </p:graphicFrame>
      <p:graphicFrame>
        <p:nvGraphicFramePr>
          <p:cNvPr id="27" name="Gráfico 26"/>
          <p:cNvGraphicFramePr>
            <a:graphicFrameLocks/>
          </p:cNvGraphicFramePr>
          <p:nvPr>
            <p:extLst>
              <p:ext uri="{D42A27DB-BD31-4B8C-83A1-F6EECF244321}">
                <p14:modId xmlns:p14="http://schemas.microsoft.com/office/powerpoint/2010/main" val="3517944327"/>
              </p:ext>
            </p:extLst>
          </p:nvPr>
        </p:nvGraphicFramePr>
        <p:xfrm>
          <a:off x="4438069" y="2791327"/>
          <a:ext cx="4654889" cy="3414108"/>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upo 23"/>
          <p:cNvGrpSpPr/>
          <p:nvPr/>
        </p:nvGrpSpPr>
        <p:grpSpPr>
          <a:xfrm>
            <a:off x="255831" y="842960"/>
            <a:ext cx="1276097" cy="1213521"/>
            <a:chOff x="7505438" y="1092502"/>
            <a:chExt cx="1276097" cy="1213521"/>
          </a:xfrm>
        </p:grpSpPr>
        <p:sp>
          <p:nvSpPr>
            <p:cNvPr id="29" name="Elipse 28"/>
            <p:cNvSpPr/>
            <p:nvPr/>
          </p:nvSpPr>
          <p:spPr>
            <a:xfrm>
              <a:off x="7523348" y="1092502"/>
              <a:ext cx="1258187" cy="1213521"/>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30" name="CuadroTexto 29"/>
            <p:cNvSpPr txBox="1"/>
            <p:nvPr/>
          </p:nvSpPr>
          <p:spPr>
            <a:xfrm>
              <a:off x="7505438" y="1182639"/>
              <a:ext cx="1276097" cy="892552"/>
            </a:xfrm>
            <a:prstGeom prst="rect">
              <a:avLst/>
            </a:prstGeom>
            <a:noFill/>
          </p:spPr>
          <p:txBody>
            <a:bodyPr wrap="square" rtlCol="0">
              <a:spAutoFit/>
            </a:bodyPr>
            <a:lstStyle/>
            <a:p>
              <a:pPr algn="ctr"/>
              <a:r>
                <a:rPr lang="es-CO" sz="2400" b="1" dirty="0">
                  <a:solidFill>
                    <a:prstClr val="white"/>
                  </a:solidFill>
                  <a:latin typeface="Century Gothic" panose="020B0502020202020204" pitchFamily="34" charset="0"/>
                </a:rPr>
                <a:t>16</a:t>
              </a:r>
            </a:p>
            <a:p>
              <a:pPr algn="ctr"/>
              <a:r>
                <a:rPr lang="es-CO" sz="1400" dirty="0">
                  <a:solidFill>
                    <a:prstClr val="white"/>
                  </a:solidFill>
                  <a:latin typeface="Century Gothic" panose="020B0502020202020204" pitchFamily="34" charset="0"/>
                </a:rPr>
                <a:t>Entidades Analizadas</a:t>
              </a:r>
            </a:p>
          </p:txBody>
        </p:sp>
      </p:grpSp>
    </p:spTree>
    <p:extLst>
      <p:ext uri="{BB962C8B-B14F-4D97-AF65-F5344CB8AC3E}">
        <p14:creationId xmlns:p14="http://schemas.microsoft.com/office/powerpoint/2010/main" val="961283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2" name="CuadroTexto 7"/>
          <p:cNvSpPr txBox="1"/>
          <p:nvPr/>
        </p:nvSpPr>
        <p:spPr>
          <a:xfrm>
            <a:off x="247135" y="280086"/>
            <a:ext cx="8844722" cy="461665"/>
          </a:xfrm>
          <a:prstGeom prst="rect">
            <a:avLst/>
          </a:prstGeom>
          <a:noFill/>
        </p:spPr>
        <p:txBody>
          <a:bodyPr wrap="square" rtlCol="0">
            <a:spAutoFit/>
          </a:bodyPr>
          <a:lstStyle/>
          <a:p>
            <a:pPr algn="ctr"/>
            <a:r>
              <a:rPr lang="es-CO" sz="2400" b="1" dirty="0">
                <a:solidFill>
                  <a:srgbClr val="E7E6E6">
                    <a:lumMod val="50000"/>
                  </a:srgbClr>
                </a:solidFill>
              </a:rPr>
              <a:t>Resultados Diagnóstico Integral SCI (MECI-Contaduría y Contraloría)</a:t>
            </a:r>
          </a:p>
        </p:txBody>
      </p:sp>
      <p:cxnSp>
        <p:nvCxnSpPr>
          <p:cNvPr id="46" name="17 Conector recto"/>
          <p:cNvCxnSpPr/>
          <p:nvPr/>
        </p:nvCxnSpPr>
        <p:spPr>
          <a:xfrm flipH="1">
            <a:off x="247135" y="280086"/>
            <a:ext cx="2204" cy="913447"/>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55" name="Rectángulo 54"/>
          <p:cNvSpPr/>
          <p:nvPr/>
        </p:nvSpPr>
        <p:spPr>
          <a:xfrm>
            <a:off x="247135" y="2035525"/>
            <a:ext cx="2372497" cy="1200329"/>
          </a:xfrm>
          <a:prstGeom prst="rect">
            <a:avLst/>
          </a:prstGeom>
        </p:spPr>
        <p:txBody>
          <a:bodyPr wrap="square">
            <a:spAutoFit/>
          </a:bodyPr>
          <a:lstStyle/>
          <a:p>
            <a:r>
              <a:rPr lang="es-CO" sz="2400" b="1" dirty="0">
                <a:solidFill>
                  <a:srgbClr val="FFC000">
                    <a:lumMod val="75000"/>
                  </a:srgbClr>
                </a:solidFill>
              </a:rPr>
              <a:t>Corporaciones Autónomas Regionales</a:t>
            </a:r>
          </a:p>
        </p:txBody>
      </p:sp>
      <p:sp>
        <p:nvSpPr>
          <p:cNvPr id="11" name="Rectángulo 8"/>
          <p:cNvSpPr/>
          <p:nvPr/>
        </p:nvSpPr>
        <p:spPr>
          <a:xfrm>
            <a:off x="2372498" y="6215327"/>
            <a:ext cx="3976417"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2016.</a:t>
            </a:r>
          </a:p>
        </p:txBody>
      </p:sp>
      <p:graphicFrame>
        <p:nvGraphicFramePr>
          <p:cNvPr id="6" name="Tabla 5"/>
          <p:cNvGraphicFramePr>
            <a:graphicFrameLocks noGrp="1"/>
          </p:cNvGraphicFramePr>
          <p:nvPr>
            <p:extLst>
              <p:ext uri="{D42A27DB-BD31-4B8C-83A1-F6EECF244321}">
                <p14:modId xmlns:p14="http://schemas.microsoft.com/office/powerpoint/2010/main" val="505598184"/>
              </p:ext>
            </p:extLst>
          </p:nvPr>
        </p:nvGraphicFramePr>
        <p:xfrm>
          <a:off x="2372498" y="722954"/>
          <a:ext cx="6582032" cy="5492373"/>
        </p:xfrm>
        <a:graphic>
          <a:graphicData uri="http://schemas.openxmlformats.org/drawingml/2006/table">
            <a:tbl>
              <a:tblPr/>
              <a:tblGrid>
                <a:gridCol w="5492594">
                  <a:extLst>
                    <a:ext uri="{9D8B030D-6E8A-4147-A177-3AD203B41FA5}">
                      <a16:colId xmlns:a16="http://schemas.microsoft.com/office/drawing/2014/main" val="20000"/>
                    </a:ext>
                  </a:extLst>
                </a:gridCol>
                <a:gridCol w="1089438">
                  <a:extLst>
                    <a:ext uri="{9D8B030D-6E8A-4147-A177-3AD203B41FA5}">
                      <a16:colId xmlns:a16="http://schemas.microsoft.com/office/drawing/2014/main" val="20001"/>
                    </a:ext>
                  </a:extLst>
                </a:gridCol>
              </a:tblGrid>
              <a:tr h="117287">
                <a:tc>
                  <a:txBody>
                    <a:bodyPr/>
                    <a:lstStyle/>
                    <a:p>
                      <a:pPr algn="ctr" fontAlgn="ctr"/>
                      <a:r>
                        <a:rPr lang="es-CO" sz="1200" b="1" i="0" u="none" strike="noStrike" dirty="0">
                          <a:solidFill>
                            <a:srgbClr val="E26B0A"/>
                          </a:solidFill>
                          <a:effectLst/>
                          <a:latin typeface="Calibri" panose="020F0502020204030204" pitchFamily="34" charset="0"/>
                        </a:rPr>
                        <a:t>Entidad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1" i="0" u="none" strike="noStrike" dirty="0">
                          <a:solidFill>
                            <a:srgbClr val="E26B0A"/>
                          </a:solidFill>
                          <a:effectLst/>
                          <a:latin typeface="Calibri" panose="020F0502020204030204" pitchFamily="34" charset="0"/>
                        </a:rPr>
                        <a:t>Criticidad Final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para el Desarrollo Sostenible de la Mojana y el San Jorge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Cundinamarca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Valle del Cauca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Muy 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Quindío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para el Desarrollo Sostenible del Chocó</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para el Desarrollo Sostenible de Urabá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Caldas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los Valles del Sinú y San Jorge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Muy 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Tolima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Risaralda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Magdalena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1"/>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Defensa de la Meseta de Bucaramanga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Cauca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la Guajira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4"/>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las Cuencas de los ríos </a:t>
                      </a:r>
                      <a:r>
                        <a:rPr lang="es-CO" sz="1000" b="0" i="0" u="none" strike="noStrike" dirty="0" err="1">
                          <a:solidFill>
                            <a:srgbClr val="000000"/>
                          </a:solidFill>
                          <a:effectLst/>
                          <a:latin typeface="Calibri" panose="020F0502020204030204" pitchFamily="34" charset="0"/>
                        </a:rPr>
                        <a:t>Rionegro</a:t>
                      </a:r>
                      <a:r>
                        <a:rPr lang="es-CO" sz="1000" b="0" i="0" u="none" strike="noStrike" dirty="0">
                          <a:solidFill>
                            <a:srgbClr val="000000"/>
                          </a:solidFill>
                          <a:effectLst/>
                          <a:latin typeface="Calibri" panose="020F0502020204030204" pitchFamily="34" charset="0"/>
                        </a:rPr>
                        <a:t> y </a:t>
                      </a:r>
                      <a:r>
                        <a:rPr lang="es-CO" sz="1000" b="0" i="0" u="none" strike="noStrike" dirty="0" err="1">
                          <a:solidFill>
                            <a:srgbClr val="000000"/>
                          </a:solidFill>
                          <a:effectLst/>
                          <a:latin typeface="Calibri" panose="020F0502020204030204" pitchFamily="34" charset="0"/>
                        </a:rPr>
                        <a:t>Nare</a:t>
                      </a:r>
                      <a:r>
                        <a:rPr lang="es-CO" sz="10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Centro de Antioquia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para el Desarrollo Sostenible del Norte y el Oriente Amazónico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Muy 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7"/>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para el Desarrollo Sostenible del Sur de la Amazonía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8"/>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la Orinoquia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9"/>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Sucre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Alto Magdalena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1"/>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Santander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2"/>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Boyacá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3"/>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a:t>
                      </a:r>
                      <a:r>
                        <a:rPr lang="es-CO" sz="1000" b="0" i="0" u="none" strike="noStrike" dirty="0" err="1">
                          <a:solidFill>
                            <a:srgbClr val="000000"/>
                          </a:solidFill>
                          <a:effectLst/>
                          <a:latin typeface="Calibri" panose="020F0502020204030204" pitchFamily="34" charset="0"/>
                        </a:rPr>
                        <a:t>Chivor</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24"/>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a:t>
                      </a:r>
                      <a:r>
                        <a:rPr lang="es-CO" sz="1000" b="0" i="0" u="none" strike="noStrike" dirty="0" err="1">
                          <a:solidFill>
                            <a:srgbClr val="000000"/>
                          </a:solidFill>
                          <a:effectLst/>
                          <a:latin typeface="Calibri" panose="020F0502020204030204" pitchFamily="34" charset="0"/>
                        </a:rPr>
                        <a:t>Guavio</a:t>
                      </a:r>
                      <a:endParaRPr lang="es-CO"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Euphemia"/>
                        </a:rPr>
                        <a:t>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25"/>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Canal del Dique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Baja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6"/>
                  </a:ext>
                </a:extLst>
              </a:tr>
              <a:tr h="234573">
                <a:tc>
                  <a:txBody>
                    <a:bodyPr/>
                    <a:lstStyle/>
                    <a:p>
                      <a:pPr algn="l" fontAlgn="ctr"/>
                      <a:r>
                        <a:rPr lang="es-CO" sz="1000" b="0" i="0" u="none" strike="noStrike" dirty="0">
                          <a:solidFill>
                            <a:srgbClr val="000000"/>
                          </a:solidFill>
                          <a:effectLst/>
                          <a:latin typeface="Calibri" panose="020F0502020204030204" pitchFamily="34" charset="0"/>
                        </a:rPr>
                        <a:t>Corporación para el Desarrollo Sostenible del Archipiélago de San Andrés, Providencia y Santa Catalina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para el Desarrollo Sostenible de la Macarena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8"/>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Río Grande de la Magdalena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Euphemia"/>
                        </a:rPr>
                        <a:t>Muy 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29"/>
                  </a:ext>
                </a:extLst>
              </a:tr>
              <a:tr h="117287">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del Cesar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Euphemia"/>
                        </a:rPr>
                        <a:t>Alta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30"/>
                  </a:ext>
                </a:extLst>
              </a:tr>
              <a:tr h="123151">
                <a:tc>
                  <a:txBody>
                    <a:bodyPr/>
                    <a:lstStyle/>
                    <a:p>
                      <a:pPr algn="l" fontAlgn="ctr"/>
                      <a:r>
                        <a:rPr lang="es-CO" sz="1000" b="0" i="0" u="none" strike="noStrike" dirty="0">
                          <a:solidFill>
                            <a:srgbClr val="000000"/>
                          </a:solidFill>
                          <a:effectLst/>
                          <a:latin typeface="Calibri" panose="020F0502020204030204" pitchFamily="34" charset="0"/>
                        </a:rPr>
                        <a:t>Corporación Autónoma Regional de la Frontera Nororiental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Euphemia"/>
                        </a:rPr>
                        <a:t>Media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1"/>
                  </a:ext>
                </a:extLst>
              </a:tr>
              <a:tr h="475011">
                <a:tc gridSpan="2">
                  <a:txBody>
                    <a:bodyPr/>
                    <a:lstStyle/>
                    <a:p>
                      <a:pPr algn="just" fontAlgn="ctr"/>
                      <a:r>
                        <a:rPr lang="es-CO" sz="1100" b="0" i="0" u="none" strike="noStrike" dirty="0">
                          <a:solidFill>
                            <a:srgbClr val="000000"/>
                          </a:solidFill>
                          <a:effectLst/>
                          <a:latin typeface="Calibri" panose="020F0502020204030204" pitchFamily="34" charset="0"/>
                        </a:rPr>
                        <a:t>* De las 34 entidades de este grupo, 1 no presentó el reporte (Corporación Autónoma Regional del Sur de Bolívar - CSB); CORPONARIÑO y Corporación Autónoma Regional de los Valles del Sinú y del San Jorge - CVS para la vigencia 2014 no contaron con información de la evaluación MECI, por lo cual no se reportan en la matriz.</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32"/>
                  </a:ext>
                </a:extLst>
              </a:tr>
            </a:tbl>
          </a:graphicData>
        </a:graphic>
      </p:graphicFrame>
      <p:grpSp>
        <p:nvGrpSpPr>
          <p:cNvPr id="8" name="Grupo 7"/>
          <p:cNvGrpSpPr/>
          <p:nvPr/>
        </p:nvGrpSpPr>
        <p:grpSpPr>
          <a:xfrm>
            <a:off x="334785" y="736809"/>
            <a:ext cx="1276097" cy="1213521"/>
            <a:chOff x="7505438" y="1092502"/>
            <a:chExt cx="1276097" cy="1213521"/>
          </a:xfrm>
        </p:grpSpPr>
        <p:sp>
          <p:nvSpPr>
            <p:cNvPr id="9" name="Elipse 8"/>
            <p:cNvSpPr/>
            <p:nvPr/>
          </p:nvSpPr>
          <p:spPr>
            <a:xfrm>
              <a:off x="7523348" y="1092502"/>
              <a:ext cx="1258187" cy="1213521"/>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0" name="CuadroTexto 9"/>
            <p:cNvSpPr txBox="1"/>
            <p:nvPr/>
          </p:nvSpPr>
          <p:spPr>
            <a:xfrm>
              <a:off x="7505438" y="1182639"/>
              <a:ext cx="1276097" cy="892552"/>
            </a:xfrm>
            <a:prstGeom prst="rect">
              <a:avLst/>
            </a:prstGeom>
            <a:noFill/>
          </p:spPr>
          <p:txBody>
            <a:bodyPr wrap="square" rtlCol="0">
              <a:spAutoFit/>
            </a:bodyPr>
            <a:lstStyle/>
            <a:p>
              <a:pPr algn="ctr"/>
              <a:r>
                <a:rPr lang="es-CO" sz="2400" b="1" dirty="0">
                  <a:solidFill>
                    <a:prstClr val="white"/>
                  </a:solidFill>
                  <a:latin typeface="Century Gothic" panose="020B0502020202020204" pitchFamily="34" charset="0"/>
                </a:rPr>
                <a:t>31</a:t>
              </a:r>
            </a:p>
            <a:p>
              <a:pPr algn="ctr"/>
              <a:r>
                <a:rPr lang="es-CO" sz="1400" dirty="0">
                  <a:solidFill>
                    <a:prstClr val="white"/>
                  </a:solidFill>
                  <a:latin typeface="Century Gothic" panose="020B0502020202020204" pitchFamily="34" charset="0"/>
                </a:rPr>
                <a:t>Entidades Analizadas</a:t>
              </a:r>
            </a:p>
          </p:txBody>
        </p:sp>
      </p:grpSp>
    </p:spTree>
    <p:extLst>
      <p:ext uri="{BB962C8B-B14F-4D97-AF65-F5344CB8AC3E}">
        <p14:creationId xmlns:p14="http://schemas.microsoft.com/office/powerpoint/2010/main" val="332499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CuadroTexto 17"/>
          <p:cNvSpPr txBox="1"/>
          <p:nvPr/>
        </p:nvSpPr>
        <p:spPr>
          <a:xfrm>
            <a:off x="0" y="410879"/>
            <a:ext cx="9144000" cy="523220"/>
          </a:xfrm>
          <a:prstGeom prst="rect">
            <a:avLst/>
          </a:prstGeom>
          <a:noFill/>
        </p:spPr>
        <p:txBody>
          <a:bodyPr wrap="square" rtlCol="0">
            <a:spAutoFit/>
          </a:bodyPr>
          <a:lstStyle/>
          <a:p>
            <a:pPr algn="ctr"/>
            <a:r>
              <a:rPr lang="es-ES_tradnl" sz="2800" b="1" dirty="0">
                <a:solidFill>
                  <a:srgbClr val="E7E6E6">
                    <a:lumMod val="50000"/>
                  </a:srgbClr>
                </a:solidFill>
              </a:rPr>
              <a:t>Metodología de trabajo</a:t>
            </a:r>
          </a:p>
        </p:txBody>
      </p:sp>
      <p:cxnSp>
        <p:nvCxnSpPr>
          <p:cNvPr id="14" name="13 Conector recto"/>
          <p:cNvCxnSpPr/>
          <p:nvPr/>
        </p:nvCxnSpPr>
        <p:spPr>
          <a:xfrm flipH="1">
            <a:off x="1119116" y="272955"/>
            <a:ext cx="4997" cy="661144"/>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8753670" y="5931615"/>
            <a:ext cx="301686" cy="369332"/>
          </a:xfrm>
          <a:prstGeom prst="rect">
            <a:avLst/>
          </a:prstGeom>
        </p:spPr>
        <p:txBody>
          <a:bodyPr wrap="none">
            <a:spAutoFit/>
          </a:bodyPr>
          <a:lstStyle/>
          <a:p>
            <a:r>
              <a:rPr lang="es-CO" b="1" dirty="0">
                <a:solidFill>
                  <a:prstClr val="white"/>
                </a:solidFill>
              </a:rPr>
              <a:t>2</a:t>
            </a:r>
            <a:endParaRPr lang="es-CO" dirty="0">
              <a:solidFill>
                <a:prstClr val="black"/>
              </a:solidFill>
            </a:endParaRPr>
          </a:p>
        </p:txBody>
      </p:sp>
      <p:sp>
        <p:nvSpPr>
          <p:cNvPr id="2" name="Rectángulo 1"/>
          <p:cNvSpPr/>
          <p:nvPr/>
        </p:nvSpPr>
        <p:spPr>
          <a:xfrm>
            <a:off x="775452" y="5434410"/>
            <a:ext cx="4572000" cy="369332"/>
          </a:xfrm>
          <a:prstGeom prst="rect">
            <a:avLst/>
          </a:prstGeom>
        </p:spPr>
        <p:txBody>
          <a:bodyPr>
            <a:spAutoFit/>
          </a:bodyPr>
          <a:lstStyle/>
          <a:p>
            <a:endParaRPr lang="es-CO" b="1" i="1" dirty="0">
              <a:solidFill>
                <a:srgbClr val="FF0000"/>
              </a:solidFill>
              <a:effectLst>
                <a:outerShdw blurRad="38100" dist="38100" dir="2700000" algn="tl">
                  <a:srgbClr val="000000">
                    <a:alpha val="43137"/>
                  </a:srgbClr>
                </a:outerShdw>
              </a:effectLst>
            </a:endParaRPr>
          </a:p>
        </p:txBody>
      </p:sp>
      <p:sp>
        <p:nvSpPr>
          <p:cNvPr id="7" name="AutoShape 2" descr="data:image/png;base64,%20iVBORw0KGgoAAAANSUhEUgAAAocAAAFiCAYAAAHzckLYAAAAAXNSR0IArs4c6QAAAARnQU1BAACxjwv8YQUAAAAJcEhZcwAADsMAAA7DAcdvqGQAAP+lSURBVHhe7J0HYBRV/sd/U7bvpvdCIISWQCihCQgqAmKhiKDYe++eop5dz/Y/y6mnnuedXc/eFbtYAekl9BIgjfRkd7M7M7vz//3eziabXkggifOByU4vb37v+36vDujo9AgE7bcvwGdmZtocDoeloqLCj8s0HRY47bf3M3OJyn5VtXLCgU/HK1brwdWrV9fgmm4PTF777TtwXMSK1DnbvV7voKFDh8ZnZGSYtC3dRt+wxONvmQg897u2BDazCVweL4BP3pid/8VpbkUp2rlzpxM3dYtV9glLFDnOCP768KEANBlEVHzDiA395m6ziJZBo4cMSUDNNGq7dCl9JjpfetIEbS6AV1a0OYCN/U5ctSlu0k2i399//PjxYbiqS5+7zwTigxfO1uaakv/WX0G2xN1IVqnU1g4aM2ZMfFdaZZ8JxFvfWabNNSV58d+0OYA1iSeuKhOiJzqMatqQIUMcuOqQ04U+kbCIM5ZMVbzSMjC3bVwXY7R/8fMVlIrDiILPc3w+XwGuLs/NzZUCe3ScPmOJ7QlAggUgoaqwMfHE1TxvHKKqh2aVHTmI9m3v/ofVwoVZNx3tU8UftMWOw/FolZ+NNft8+a5OWGVbD8uhs2pEbImVudyq/ouyZb/fZFKFlo8T1EMOQFX1B84hopuC+OoT2hDqV8rGqEyPKfJRbbFDxEeHQXFZNZufeOCdCR7VXCFxXCEGJIYnBHJBbdDiA5OnH4n8EXlcIZ3q2rmT4Ikr58DtL34Oj7z6DYAFMwKoK8TIwcmw+0AZfPPQhRBus8DJd74MuwpKA9v9gft4/vpT4cxjR8HC+1+HtP7x8MJ7P6OYaJev9cKIYWnw7f9dCn9s3Q9nP/wWVLo8gW0Y7UDxwznzJsHzl58Ct760FJ5+H4+lW6fDfX4YOyQF1u0pAgXnuwAlu+jL8X6/v8BkMpVj1lHW1reI9hQN4Cgjn9tvfg34mzWBPst9F54Ad/13KZvPOfDl0X5QijDfU4RW6cZVLb6hJoGYnZ1t25Aw20kpjl/Av5q1tRvFp830Ysj6WSzyl47N/2qmR2jdKhuEEDmgW5JPyfv0oQsTTr7zVThh/lxtS/t556wREDb/Hqj48H5Y/MY6bW37Wfre++z32PnzwUQvsQP4UDq++eADFsVPOH2htrb9/HvRCEhddA+bFzAQfRSYCEbvo9EVKhQEoWjDhg21uKqBVTa4S0xAwqMi7Akn3/5fOP+cjt8EseiNjXhWvlMBSNx8zQUsEDoagISAGsvjw7/00HXamo5xyTt47xrBACQwZv68LXba30GWBw8fPjwWVwVSPI26O83JyTGsi521q6yskpmyrIW1B0VdwMT4/lmD4MKxyfD0vEx4dfFI+PspQ2F4gh0+PD8H/nf2KHjnnFGBA4hGz58eZdHmGkJpTqTFoC0FIGuqS3BC8CoqGMX6E6eGm7W5psi++gDoKhSjY96G1Dlr0BozRg4ZkhJaxFZ3V7IsGzFyO4JuRRAz3rgPb+qvS7fDCysPwFUf5sK5b62Hv3y6FTYVOWH+y6vhjNfXwaLXWra83eW1cGx6FDw1dxgMjbOzMBqTFAYizhRWeyDS3PCazfHPecPY/nZDoDBeQmu9cdoANt+EkHcwIt7Ofu+dNZj9EqdmxeELDAS0W26fhtsEvC4esz7+hF/8RmM/m80Wg6vZleoCEb12IxPUFqBoQg8R7+hcGecPu8vh2o+3wNaDTmaBawqq2YOYMVAqPAosGpGg7dk8N362FdySD5zaQxc7JXh82R423xq5JS74x9xMej6woEEMT3SA3WyAE4fFMScwDF/gKFzXFi4fXpcSG0TleQeeL5J8aFquC0TUQ+G6M4/TlhoGZpVHBq/mg+2vrMWo5WcBcOux6TAf3+potKrG3Ibb4u1GGJMcBrcek85uNNwSsLgRKAPXTUmDiWkRcFp2PFyL84nhJvjrcQPZ9lAePXEILMR9/jk/C549NQvmZcWjNdug2qvAQgx4OjZoVXWELJI8XPdxLtzz9Q6oxfvecdAFr67Oh6VbS5gZKRjL1hWiN9cBF3NT1NQlIhpdTEwMC7+6iipcYfLGZC3ZVVDGQjx75HCo1d76yAQHVKK1EGSNNHG4zy97K2ArvumiGvSmQti5dSsUmRPAhZZTiNtovyK0HAp84iDOr9hXBQeqPJBb7GLzNP28pwJi7Sb4feU6yMjKZPt+s6OM7ZMRY4G7vtrJrlfqksGEVpWLVk3H0b0E2bVlC5x87HjYUuyEC1DDszA676/0wvRB0SgBKlvOr/ay2EDHHZ8RzeQmeIqduVsCM60wsHrVLaLPW1RbW1taUlLiq7NEPKH01art2hIS8jYfPGko/GfRcHjzrFEwINLMLI8SnGnpkXDPzEGweHQiZERbtb0bEmYSWQJEkMWQBZ6XgwkUWtZgPMaAd39bAwtsZFUaZW4FZmBA/O2EwXDFUf3g5mMGwD0zMrStzfPSqnx4Y20hGoAMn28pgbyKWvgJX5RCIYhQFP92JxpNB7G5SgtEUSxDJ5z5jXWvkFLn1TEzpKAunnXuYrzxzpUOLf3wQ/Qx52tLHSMz3gGPP/MSnLDwNG1Nx/j6/Q/g+Xuvgg82FGprOkbQTw1l479vgBGXPMHmRxYvpSL0fEyIS4IFFXWWSN54duEX8c0lLjPRAv61YDibf1dzZciqKLq/HeraNMPlR6VCcpgZLhmfwhzYB2cPgSExVpiEengfWvGU/hFoWakNL9u8MR4xAgHISdn7Ph6Beeod69evpwKKOgurFxOEciy5qXO9oCiQ0C8RRh01ha0nd4ICgJxZej46iH5lXI/qCIaQQp07j8+AyZc/Av975Dp4+Y8D2trmoYALalGQpW+/S14zzDptQcObawf0YskSwSvDCWedoa1tP3Mw0bry3mfZ/IDkaNiTH4jqEwrfGyspxtJyt7s4Ly+PEoAGr7nJfVLh5La0edWXnTQB/vUt+n4dyTmQ1sj4grSUvPcSNBMOhhd8NlKSpILt27dX4IpmncrmXjY3fvx4x8rI46qai9p/FoaU/nCc2VW1R7TbqSUF5ZdbDIxm2+Lk5+dLKd69j8QrJf8ttw+4LjEuAh685CQYkhIDG/YUgqy5KsziMCovWXwsHDMyHU6dNgJWb8sHtwuviflnBr6Ik44ZCXejD5pfVgX5BeWB41AagnE5KS4SHr54NgwfkAC/bt5bv51QfJAzpB/8/YqTwWQ1waadBfWvHvez4rrbzz0eLj9pIrz/U33et6N8ct958NYP69k8Jh6jBb+ye0NubnFhYWFD/60ZmrPEUPiUlBRTf7PZvj525CC3pd+lKvjRX2nrsJYtWG10rMpxh2zu+C5iVIU/BjPX2prOYfKW/SMj/8en1eTk4txlyw69ZLsZaN/gdCRo8YHEE24+WvHzP2qL7Wbtc9fC6CueYvMjCr/IMft8BX6Lpaw9pdmhHKkA6VJYlSkHLVc8t4aqFmXv/2SaV1ULt23bRtbX4VSxA0lv30AM8TbGFH48dkzZt2PcipKHAdjpZnh9IxB5Xo2yt1y+GKR/QlSgMgtFdHDBh8MqXdLONWvWFO/cubPNxKM1+kYg+v3cK0vadq73FpXD2KL3x4ws+jLF7/Hv2b17dxWu7pT1hdJnonN2/+bLI31LH9LmAEYd+DRL5mx7KNt2qNYXSp9JWFKTIpftKaRMRVNszoKb+letedfpdJZgtk2r0O46+oQlKui8hgbgMaPqi9ayi74ckVa5+uXNmzcXdEcAEn3CEhnBhu8sF4W24ZfXD9nx/rxqSTqIuQ6qfO82+l4gImR9BoOhCJ3mSlzs9mYcfScQUZompoCpOizT4nK53N0VdXV0dHR0WqfPdJCktjEOxGq18uhUH9aGlX0jdZ5yfTpYTbtoNnv/l2NEi1hUXV1d3pVZu9boG3lnLQCJDamz16yJmr4inOcHoHVS+5ZuN5Q+UwBhFEOUiedTV/efv8VisQwaPXp0Ynf16QvSZwJRatLMmfVTWbUxcvKTgs/XrVbZZwKxKRxcNOcoUETbwo1p87aSVY4ZM6Zbepr2jYQlJN/cGnZX/q3pZas+dEpS8e7du7usV34ftsSGbH3pL+C0JT9MPU1tNtvAMUOHdllP0z+VJYYyuOiH6ZFyzf4yWaY6FrLKDp8jyJ8yECMcVqiscePTczAi76McM88XdKZPX5CORGcKcNq/rYl8jcM5dbjZAwtAameE08Z+c1f7ZHea8RB6mrZ1gIi6gS+Kt3lUo73AMXgQrTSpLXSC7ILOkUTbHSQbrqhxDPxMm+08vAhD976fI4pi/qZNm6iuod1W2dJD8zk5OY7VUcdus1mt8XMnD4c3v1ldt/eJEzPhk7vOhhe+WAlXPk7tCdEggg2UfH4wGEV4H7dPGNIPTrzjJVi9/UBgO7192sdZC3OOGwUf3X8B/OuLFXDdMx+zNpAMSQZLpAN+fuIKGJYQBRc8+ja88/PGwHEE7nfihKHw1l/PhNe+WwfXPf0R+EjOgts7wUWnTID/fBroBz2yeOkUHnUS84vUp69d7XGaXJmaHYve8qgVSYuKwsOsUFXdrdUTPRMVasYUfXyMYHYUuFyuNrWSNCwUQfTuj1qRcFoRvdkqN74Pyk61dwo2p+vFHE01hRw41iTOXS25Jao27IeSRi33WzT1BhsmTpwYtTxsWhkFxvWXnQNbS2g8nvbDmvt+8gmArHSqufAx6dFw66MvwDVzJ8EOQ6K2tv0UbfoD1m3dB8/ecyV8sqlYW9t+GjR6p44tGA68T14/ovS7861Wa4EkSRXNtRirMx1yPFkAEgaxwwFIUK+rD25fDFUf3dvhACR+3B24/Dax4wFIxGWNY7+dCUCi+O27tDmEYhWqoV8wjFwff8Jat9s9SPV4mrXK0PgX6GzCqN/nxqkD4PKJqTCpXwScNToJPr5gLHx43hh44pRhcPtx6axvS2gPAgMmMqGdc66Y1E+bawr1cWmO5l5Am+qOdObFNSDYOjcILZJF4sWpT9+mmMm347MNnJiZGaltZQQDka8yxkQ31+H78Z/2wPPL98Nv+yrhjbUFMPelVTD/lTVww6db4L7vdsGZb6yD00M6RzZOJMenhkOt7IeUcDOcMTKB3Sd1Bvro/BzgMPpTQLYngAhqV09dy144LQv+e/oIbW3L/N9JQ7S5hmh9gRhNurQ1hixSeybJFHlhcfiw6U6eT0lMTKzrOssCcdq0aXx+7ISfWeLQCu+dO4Z5KUFEDLHrp/TXlhoSvNEL3t4IFgPPuqD9b30RDecAr6zOh3kvr4Yqycf66DUK92ahfegFUCfHS9/bDBfiedviyZ/3sh5Yz8zPhHCzyBpHGPEkVrwfcqmmDIiCB2fX9z5t623ef+EJUGof+JgIYmRsbGxdzGWB6HQ6OTBY4tkaRv3ZJDTnOLsB7CYBimu8eNFBEGczsn4tc7PiWB+7f58W6CgUCj0w3fQZoxLh2QXDWWegGDzOh+e7eFwKewhJwevg/yqPwjoGXdPohVDAjU+NgOPSo+DYgVGQ6DDBh+ePYee5/uj+8NgpQyHWZmAvqTmoDx91MfZiTKBrkFFJ+HapSx11Qf5tbwXc/Nm2uj6Hbb3NO7XxITjOJ7JeudoR7A9aorjMMBFTZQh0FzWZ4IRTTmazbUHBHXrtq7MdMHVkOix6LdASvy3o2FADoBRy1gJM2dt4oOagWPLV++/DCegZ3IxaHh9mhLfWFsKS4wai5a+p67REPbpOHBoHj6Ol3j0jA6oxgP/xy1545fThEL/wXrZPa4wu/GKaj+O2btiw4SAts1e4bNkyf3zNzplCXVPc+se6FBOVFxcG9GdglIX1qhqVGAYJDiPcMzMDHp49BM4ek8S2Mxo9/NBYG8wYHI2WlgGzh8ayLmjUoTLaYoDMeDuLandOb9pFNxSymmsmp8HfTx4CF6AV3zNjEDx04hB0iaK0PZryf6jlf0ErW51fjS90LRgxAOnWaNpe6oYnMdAottz/7U4WgG3x98sCRsX7pFUYgOUIlfww6h556NCh0Vc9+lLpNc981CFLbExHLbExXWWJnaEtS+T8yoFRhUtn8mZzAfqL1MqWUScmiqI4r8E8bIDQCAbw5SXj4LUzR7IOkTSROJOOeDE1D3YmD9JwKaCJp42IZ8MVkDahUbFxH84clQCjk8NhIrpOj548VNu7Z/HijfU9Xcfmfzh+WMGXk8udzj2hAUg0eN+Yb47JHzS/pAjzy8fPmcs6hxOUCBgxqgcLCd49ZzQbbYT0mCzGoO1HLP3sMwCPt0PWQBZE56HE6vN334PcF2+EG5fmaVvbz7mDjXDmg2/BvMULwRMcCaQDLMVrN40CvDqi8LORNpstf/ny5RR4TfzAxkeIWVlZiZuTT95HuRYQDU33aA1FYaUwvZrgG0VGF3w9ySC5ivioqCIMQGqq1zCKajQJorpSnPjTAk5dC7mKvsjIjCRYz/oOcjA6/6uRqqjSgEKVbfWwauJdFxYW+vMPVnomWir/cSBq2JIGoYwaKJoMcP8FJ8D0MRmwblcB1Hobnp9S+EtOmQBXnnIUbNtXDGVlmIgFU33KEaGzlp2eCA9efCLEhdtgzTatT7T29qNw3R3nHA/Hjh6E+qpC3v7SBsf3T4yGhy89CYYOiIdVeCz5nV1FMSa4iTXbzhyQv+wW1SjsX79+fRWGR7Pdc0NpK7Ia0tPTrcOU3fxXA6+8TOGMY3lm0W0d1qzVM7qjgyQIxs6NdYDUfHwfOOYGCh6yi74c47dYCjatWFGOi+3WpbZCIxQyh47s35W0FtAczFxySK3AeJ93eXbBV+fW+v1F27Zto+KrDr3YOhenHVC8IdM+EhNdu6WJtneIqSFdNEbs+yJnVMVPp0ocF+zf1+GYcaQsq2vpSJUp7UlPraryiKIvR1gslsKVK1ceUr1zRyyxb4ABOGbfx2NHHvxqgM/n24MBSGOhdjoAiT9FIL5999mBGY6HrPzPMjmbbWfjYVkOhT9NdB5wcNUMu+/g1urq6tKu7uPSZy3x1yev0OYAxu3/ZDgG4OqNGzcWdkcnoT5jiQnJMVCUj455CKJU8/qg4h/uqKmpOXjgwAEalqVb6LPReXjB5yMVRcnfunUrFRockh/ZFn0jOvvVm7U5TGd9NSPzPhpgMpl2YgBSzqNbA5DoG5aI5OSAobY20yFJkrJz505qQ9NhJ1xHR0dH55DpM+lKH4PeS3Ai7y049Vl0Q+xZcGETT4usDhvwB+dXDwzb8+FFHMepvMXitfl87gPV1bWY76Ly9m73fA83uiH2HDg44a/+lr4iNLj0t+kmV2UJp3qdBoejpqCgwF1YWEjleJSj6PVqqRtiT2Hypf3AFtmgyYf61cPAzbqVygWgrgUvx8PwvE8ncQbOyUtSjWi3U6Wae/Xq1b3aKHVD7CnMuvloUPmfRIMAivbNjAZQlSYVt2kdGoIML/h6EoDLxUtQYwCoAYeDjJKGvaAjeo1R6obYQ6gbVjikKVVL0EgXTQZq4EUYd+C9cT7O6PWhUhrDwmoEQXAvX768V/iUuiH2EDo7vrURFVSqxVQ5tMuHgEa5/71x9CUnheerVVV1VlVV1WrD1vfIUmrdEHsIhzTQeihklJaQIS1UVckuXkrfgnEJslzj5bia6vrcd4/xKXVD7CF0JGluL2nJMZAXWgWv+qrGHPh8luz3uxWvt1o1m52IG40ymNE5YuiG2EMIGqLDbIQaD9lF1zIuKw3+2BySKfcrhWOKvz5VkWWngCopYvLtt9lqtYzOYTdK3RB7CEFD3PyfmyDrose0td1DclwE5B+kIbMDGBT3dyMKfryDB87psgg14SYTtXStxYwOxYjDkvvuKkOk8gQ+MzOTd7lcPH3XU5ZlTlEUzufzHdI1DvX4juL3a+PwHCKRkdQhv31QOG2NmTzRKzi+3P3KEkg/7xFtS/fD8zw9s7aEmR9P+YtDK1e8yMmcU+GVatzuJJ8yLy8vaJTdQmcCnZs2bZrg9XoNtbW1JquqGv+InLRAMYb9A5/KwHwcnU5jNojgkY9AaQu9N3p1IV0zbd6DDw6sWP2JCY3Sz8k1kiCwjA4aZTCj02W01xBpPz47O9vMu93W9Smzb1aNVtYK8PazjoMHX/8O9+gSIdE50qBBki3SJ1VDianeenFS1fZNuNYpok9Zi7/aVx26xCjbYz3ipEmTLL7CQuuKwacHupqGfPFVp29z0lHD4PPfQ78UzkG/0t9PiaitKOFAdspolEIXKGVrFsU+uRkVFeXYkHRKMVXGX3DyRHjpy5W4RYBr5kyC6dkD2mfKncCj+ODW176DvQcO0jePcU19kp81IAGV+FgQ8T66i09/3QSvf7u2idLz6E89dt18SIqk8Sm7B/qK25J/fsKGF2sAqtXCadmw8JiR3ZZ7UP0q/N87P8Lq7fnamno++tsFMO+vL2lLBAcDi5adYOfcFRzmvskoyaesqKjwHDhwIFjN2C5aMiPKeKD7p0ZvSZ2zd/Wz10LOlU+xgNn/5l1wydudG1ikM1B9//rflkFxcRmM6J8AyWMmaVsOD2+flQ3h8+9mNzJn8aL6sTEPA7E2A7z28lssMux+5Ra48tO6jwEcFiLLd8Fb39ePWBbK89efCpc/+YG2RHAwpvDzqT6e94IkuahGpyMZneZ6rTQwQoqFzAhJGTCHdeunoTIdUK5TsuJYbG2Lif3Ctbl6np2fxYxtclqEtqYh5K+8eOXJ7Pq/PlHfsexwce+3ewIzeB91g18dJg46ZZarJb7NO/zjpz55xVxtrimhRjgiIxn/qrAm8cSf1sefsGJ92qmbwhQl1cj7BkXabOkjRoxIysnJCaePu+COzSZjjQ2Rw50NDp63kRFOHJ4WMMA6mhNQDt7fUMwq4n1oUTajAFlxNrDj72uLR4IRA/LDC3JgSv9ImD8iAf45PxOSwkzw+CnD8EgOEsPNcP7YJIhzmOCds0fDQtynMeyqzV1ag8b8++iCMXDX9IFw1/GBLvRPzRsG10/B+0fI2OcPj4MIowhLpg6AcJMIF49LBrtBgFcXj4IwswhvnFk/4OOh8PicoWzYO5OBB5M22geNQEdQVB0QVTc8YLfQXUl2a2zcWZ+Ms9eEbtzvafN+XR1/yor1iSd+hWvSObecbhOExJEjR5JPY6DdQmn8egW0XPu68Im3+nymWwWzEXxBpSODNBrhrNPnQ5mbfNLDB401dvJ9r0L1+/c0O96YghEgOHIU3S+N6kTraCjWkNIIBqkvyxXifrRdxhU0mhQ9ZePAIDLjHfD4P19mij/rtNMaxstmoHEY3XIgz5kcZob8ag9Lk2iZIqoBjZOUlc4TvOeWoKD/5oMP2L2+cN/V8MGGQm1LgH/MHQav/JEP6wur4cpJaUwETBi57v16B7vOlRNT4dFle+Cf8zLh170VbGzImz7bAlce1Q+e+W0f3qsAl+E+H2wsYscv+WKbduYA7R2xrznCbWaocmk9oPFhR+UvnclzvhpVFEv9fn/p+vXrqR1lXTlVA0VEI8SUgBd9xohbRYel3gjbgPa6ABWGTnbJhBT2YinQnVq7OlKBJcekQ5zdCOeNTWZKcdfxGWy8tn+dNhxuP24gvHHWSDaiabOEvK9p6YGCYmY4mlXweD16WYpPZeNS0lhu9JJpKxlkQ51Q2b15aaxLPJ4GHiXorx/X3zClP9vO/oUe1gy0nYxq1pCYwDJOi0YmsF+aDoQYIUEjJJKPSfdG80Eo4rQzqBtw3cdbYE1BNb4ngKd/zYOHf9jNjJCQ8Tr/wHWkxjd+thXe31TMRqul4CAjJNz4fp74eS/kVXqaGOGhUmeEBD7crvDMKRjeVp/P5+A9HmtaWhrlxOoCoXHSrMGD0migqgAUWvUBGITW/HvFARbo9EsqQwFNSR8Zwp7yWvjb97vQ55HglVX5bGDAe77ZAWe/sQ4ue28TM6LFr69no8I2S8hLWra7AnJSwlkJ0sS0cHQBRIixGjG5N0N6tBXW5tdAfo0XXzYqDu5EL/2o/lHsFOPwOBpnLx4jhEnkYEJqGERbA6kE3cMAPP6NdQWoZCZmHGNTWs8Zk89Lz7l0ayk4TAI8jQo1LjUCnsLf1HATM9InThkKLy4czgZGJOOQcR0NIvuPOcNQhfqh+9CPBSC5LBQBWiRkk48sD6GIRxM7DKd3zh0Npw6PZ0bNVuEfGm03aOX0Q/tSfuvEobHsPU1Gl+mO6RlsOxlmIOJ2DVxIZPOYwtjouJzS/NhbDQxx9erVqJp+RfBWP8/utslNNTXCIM/Ma6hm41IC49A+iS+FkolgMkTJYfB3mjZuKcXkkHtuGe12Vh+oYrf2+95KcEoKlLq8UITGt6+yFmq8Clw0NgWeR6UNvtjfMVmi0/+Bx1FAl6JrQddfsa8KKmtllnTRcl5FLYssRTjRoavRqFtjxf6qgPLiyWu8Prjl8+3gxF9Sqv1V3oAafboVLn53Exv5l8Lh2qPTwCX54PpPtkBukROe/GUfu8+rP8ptoJKNCf2QCK+V48bajMwVoMPIzz3t1TVM+QZEmtnzpkdb2NjZA6KsLHVTVD/bl+NV+HxrCaRFmFiSff+3ARWlpDr4nroClWxIY0TRT//EH5fAKTV+s5kKwilZrjOwxoroLy0t9R61//O7WEPL0IJrLVY1BylUeowFHj1pCNyuDaY7c3AM3IAZg+vxpWAOHMYkh7GXRS+BhpJ+AQ0lJcLCAomS5QEYaLTPB+ePYcc3gG6DLt9MGNHqW6als0B8WBuE3GExgNPjg5FJDjZM9b0zB8GopDB4CDMRzy8YzoZdpZdP90oGR0n76+gmzMnE3P8h8Nfj0mHpthJ2PRowmO7ttOwEvO4QNmDw4lFJMCIxDE7NioN3Ub06QuijB+crPDIzcILGJedxC23bi0ktQSkR+8UIRgpv0HLgwf0KqgOtfEJH4j9UaPjGOui8HI/+4WeTFb94UFbVfNFmK2nsHxLN3YEwZMgQa2HE6InV4Wlfz5uGOdJl2iDqJhNmVk7FzErXN1NqDZZZuRczKx80zayQQdHzkqKNSHDAxqJ6FSM/j4I8mIFojsExNtheSsNrNE9HMytdCcX91jIr3U27MyvkxplCMsIYSEllq+bGSAf3C4pS4xPFakVR3LGxsZ5ly5Y1rJ3QaClYhfHjx9u2GweOrrSk/ihQ0QzJrNEAvzx1Izzw7U5tt3oo0OjbF1MzoqEKY+ppr6xFw7BDFPpgF41PhcVvrIfLj0plObeUCLN2VIAftpeCDf2mu79uel7CcHAnfPrzBrhu0dGwzRerrQ08zWhUPQf6iVdMxpzgL3kwb3gC7K1wQ6lThpdX7afxQNmnICjFyYyzs+RybX41S7JIDk/DzAUZ78ZCJ9tGA+9XYHId5KVFIyBx0T1sWOHZZ57RNAS7EQnv8fsPP2Avdt9bd8Gl77fgQ3cT0xxOuO0lKn1pBL1sCgiKlSEWFOncfcWAmq0rUX2dLkWpxoyJSxAEb25uLgVoq0HXWvymRg4Wg6fEsrr/uSVsDZ0KLd9oMsOOf10L1XJrhx8aIiYjP2/cCpc+/RnGOExitCSIft+752zIzEhvf/1RJzCqEgw560FQQ/uCIHMmZcKTVy8ENxlyN2FHBT/j/pdgeW4gd1sHJr+bX78VY6al2yIEJdN79+6Dk25/qaFrRkKEPi592im06lGUq17OLv31GUWWa3BtDUqfy2g0etpjfKG0ZUlcTk6OWFFRYTU4YiO3xR/DqhkyUmNh5360TYoR3QnFPJ0jB4U/vmMD+t9yaBdXVd6SVfD9eRbeV43JLtUvu6qqqjw7d+4k4+tUDO2IJRkyMzNNRkmyrBt42g68yfD05GjYnR/4/pZO3yI9JQZ2H2gw5GT1mMKPj/P6BbeIPl9NTY0TDfCQjC+UzkgafYRTkGXZaJIks9V/gPup/xU/qJw4HNTuTCx1uhVMcmNiw6G0MjTjpvpHF3w8QSXj47gaGdXP5XLVovFRjrdTzb1aoivSVjoHGSeP8sxbrVbR6/Xy1MTf7/dzDoeDw9ij0m9g9/ZBx2izPRJUgy67Pwqn/H6zJ3qN9qWTh6bCr1v3a1sOAxLaFGb26sCkeGTRlxNAAlejrgKkfF1qfKF0hSHqdAHBzlMl794JsQvv19Z2PRazEWrpQ76hBddofNn7Pp6IzqDLgLldQ1iY02QyuZctW9atxhdK4wJtnSPMD+t3a3NdiSbemPmopa6qmhEmla+bm73vyxGj933c3xoevgNTs12rc3PpU1sVaIRUKn5YjJDQFbGHUNfBvnFS2Vl8aEP0kfzgr4bNW3rvgMI1H/DgYoM2FdTUBIe3a1DTcbjRDbGHUGeIh4JW3MWJQoN6XlGu/XL4we9uo8GZBFWtEcLDXT1tGDvdEHsIh2SIXhlEmxmU0BHC/P5dmQWfn8Zhbtfg9Vb7rVb3hg0byPjI7+tx6IbYQ+iwIZKfR7U7oZkOVa3NLv50sqBwNTLP12Bu3GWxWLyofpTs9uhSCN0QewraQJ1UxUatlZpjQGos7KEarVA4Hkbnvz/S4xNqSf2ofnfbtm2U0ejxxheKbog9hWOvGwIG81Y2T0ksNdlCtRszKAnW7Chgq+vgBThq7/9GuIx2SRTFGpxcTqeT6nfJ+HplrYJuiD0HDmbd5m+tdmpw2S9Hm6TqEoPBUI0EGxf0WuMLRTfEngUPx9/8DqrhArYkiBBevevUftWb15vNZjcaoOvgwYNSd1SxHWl0Q+yZ0HuhKVjhQIpH/l6v8fl0dHR0dHR0dHR0DhU9s9IzCc2oBDMpfTqjohtiz4L1ESooKDBYLBYDNS42m80+j8cjd3fD1CNNs0OE6RwZ0AgNq6OOedAZO+qlmvBkaZgzb6/K82a0SqF///5ceHi4WlJS0ifVUVfEnoMAJ9yugD9E9DgOEspWnxjnLN4vc3KN3W53+v3+4LdQgmWLfQLdEHsKR181Biz21dpSQ1SoHlH0xbE0PLBgsVDvOVct0leq9wg9ae4ZcDD0uLX4aw8sNoID00HHoMus3opPxVq3v1aqZRkZg8EATqezTyijrog9Aw5m3+EHn9ZmlUZToMlshIGpsbArpO8455M3jz74zXloiU7q3I7G6CwvL/fu3LmTGr32WoMMFhHoHFm4UN+wX0osgNWMb4eHXcH2h1obRVUwZK1JOnmV6vOFc4oSXVVVFSWKoh0zOjQmcoPBL3sTuiL2DHiYdauPjM1sNIBHaqY1PxkiZl5C4STP91ml3y0xy3KNz2qtodEXcDWpI52gV/mOuiL2MDwtfZmUjDD4aTStb4pqNB+3KWXuHxzIDsXtjrYJQlQ4zzvo+zi4uQu6Ah4+9MxKz4CDjCl3B+ZaSaRoNC4kvV8cVFRrn7tQ/VAQkXVpuS01LMGzf4MsikKYKHKp6enQm8oddUXsSWDyG9oXqiXY4EjBYfo031Ex2M5am3TyHwZOiZBVQ4wXfUebzeZITEykwSh7vO+oG2JPAtUwaF9tolnsa7cvZr8BVFiTMGf5rriRJ/s5Y7S3piY6MiUlLCMjw5qZmUlDuvbY992jY8mfiEBmBX0/gyiArKlcu2k8dDDBcerYAx9MkARzrYyZGaqVOXDgQG1hYeER+UJ9W+iK2JNAH7DDRkhoRqh+9TD7Zagqtyp5/soD1vQciyhGY446GjMxpI42VEcj7tGj3r2uiD2DgCL6/OzTFe1OnptDkmEAZmb2FFVoKxC/6s8++OkkAIOL1JH6P9NQc6iQwWFHjji6IvYk0O87JCMkjAZmhN89frm2AuE5fgP6juWm+EGiqsYYVTUak+oI+noEtfjBPY64IOmK2DOoK9DuUvB0J0zKhKW/52or8IWryoHRRV8v9PF8Damjze93CRER7uXLlx9RddQNsWfQPYaoMSg5GnY0GOucg5HF30wRvFKtG2Sn1WqlIYmd2qcojkiLHj1p/hMQNMKcwSnsl6Ryffzxv6xLmv6CAQxRVCuDxkjfo7NrtTKHvaJDV8SeQV3xjSgIoHRXRQiNmejHKeQ7KTSOzsR9b02QBLviV5Qag91OmRm3z+ejBriUVB8WdewOQwyes6vO3ecjS2ZmppCbOsfbXUlzA+gaHAcmowheGp1WQ5TdX2WWLbubBnE38Eo15mCchS4XfbzxsPSV6YqXTOeo+6qAx+Pho6KieEVR2LmpAxD9doZDObaz0Aj/2myniYwMfFO6vUiSxG9MOqmcKaKIingYDJLDa9Dn4RrA8TCy6JMpfj9fS9/Qk7Rh7tr7GbND4VACnceYLFosFvoylSGM540Wq58T3AfVnfZj+rsd4ZGK7EUfNJAMmNTQD722A6GD+3cjqtrIOMWmDVt89eLSAi3vIIDAVToGfNqN77l5ggZPrXqM9TUzFm/ZYxnlK97DXDV1S6hGQ6zBd+zpznLHzrxsgZIS/DXabDaTteoP7qd+N3+kisbJ4G/zbei0BdnGYY6C00ZlwLJ1jT/IyfnH7HtvMm+0en2ojo1GoO1y37EjuWbqc2vIzs42482ElUdkDP0janrpsv5LShx2y+TrTx7Hdrr0hMAvuDxw9vFjWKzzffkQW/Xg+TPZL3gkGD8iHR9FhdpPHmCrXrstUHm/8p/XsPZ2yTHhYKFYisd/98glbFvea7difPRDVr/4wPcK8fg3bz2DbSt/7262fHRWGh5PTrkKj148m20755hR7DdYBXbf+bMA3F72vqdm4v6I69PAfbxJ9+GRwWYyQFJsOFu3/dUl7Penxy5n6hEXaQ+oCF7jltOPYdtqteMvnDk20F4Q73vBtGy2zvlx4Lspt5+Hz4/3T8ni1Kz+bJ+y9+5i215fEniOw22EBDNCvBeWmalD5df0W/D7HtuQSX6DIcrq90dbOS4S3YhgzrpLS1za+9gsGUb/zxJhNFrXpJ1aQOo3f/po+PD7dYGHaK0dnU6v4emr58E1z3ykLWlwnDIu/6OpXh+HURScdqoiRN/Rbrd7ump87vZYDz9t2jSj2+22bbCMXuA1R/7LjNn/y+ZNhn+8e2hfY9DpoaDSTx7RH37dnKetCBBbuem8VM/+bfQ9Zr8s19AXqnB1rVYrQ3LaaYNsyxD5tLQ0Y1xcnG1V+LQPVF6YSjdpMhsaZP11+iZPXD0HbnjmE21JQ1XLs4uXzgVZdqFB1hjRd0Tn8ZC/XtCaIXKYHFNWyr4lafZbKi8yB48cA7820Hi3Qsk9Gj371TmifHTPuTDvnle1pQCDS36dbfHWlHMgO32CUI2rXIfy8cjWrElMT0+3FaUeM8dtig3cBZXKm0wQExUOj108C8IbN8bsKtD2lm8/AA+//SPO4zVDnWhJhnsvmg1DByRoK7qeMmct3Pj0R5hnaRqeJ40fAucGM2TdgIr/nvnwN/hlI/tGewNEjPxPXDsf4sKs2pquZ8e+g3DHC583KM4hhvSLg217ilibyTr88rbsgqUXc2BwymiQvJazzs3Npca3HVLHlgyRx9yxRRC84Wtj5+VTLlAwioCWD5ufvw6u+3wPC5TuJtpqhDfeeBcfBw0C1THMZIRj5s0Bydf9KilhzvviEVY48/43tDUAHz92Izz3e0O/qbt4fG4mZJ5T/5XS5zAT8W4+D0ZWXNC90BVyf/4O8oorAytC+PLBC2D27S9pSwimjiN2fTSVtxq9NCSKEdXRy/POyspKT0fUsdnKbUqSTSaTfU3sSUVUTJGcFA1Vbi8YrRbI9UWD4TAYIVGLivTUpSfAG9+uZGr80JKLYHup1nutmxHwGdeVKLBr42bmhqx+5mp45JcD2tbu56ttJXDG6ET4iZQR86re/iPAcBiMMMiCY3Pgu1/XaEv1vPHtOpYqsVISsgN0nQ5GDrngoDllVJxn308+Hy8qHpdgcTi46OhosiU/GmSbytFcWRB99NtULlui6CLDB6dCfkkVu+h507IPmxEG+dfv+/Bv4Jpfbg1tytT9UFjnDAm0WCnxUWe4w8uNi45jv9mZ/Q5LChTK0m2lgb4wjaHbIJcMk+jzZ9e7KKpoHrch4aSfecEfJhqN0byixAiCEIHKaM/IyGiza0KTjTk5OYLdbjftSZiyjQxx0678wAZ8K0axqYB+cO4YNrUF5TkahyUlsRRVFo5oxd8LyawciaJKs/bJ2sPgDTSBXHJCDPXLehAvf/x74P3U+fB+WJt44rKtcVOvEUSIQkGLERRXtNXvDydXD3doWjeq0fgJORqtdPhOyoar8NRVc3CP1gOBaoRpevOskTAyyQE3TxsAN07tj/6dAa48KhXCzCKcjUkM+TaXTUiFM3H+zuMz4Jn5mRBhEdE34Ng+Mj7M6SMT0B1t5o23YoA+9B0fOnmIttQy/hCDJhZlB4zfbuzal+xF33JOZqy21JSRiQ5triMcgVjQHiiSkjpgRLGbSfQCeI3hZ69OmPMzWp7dJ9qiDaIYJUpSGCbTlKw06w42fgs8DZn76tjrnyVLv/bZT7XVLVPjUWDBK2tg60EXzMuKh4d/3AMvrjwAS44dCE/8kgcmkYdX1xRCRqwNnvktD97AeWpdctOnW6AKj00ON8F//jgAo5LD4c21hRBtay4n3rIl0it6+JtdMH94PAyha8zLhFswMshooP9akAVPzBkG12CE+OrS8fDcqVkwbUAkvHHWKIhA4z+6fwQkhpnhodmDIAYjzqFCCi+hjIWbA+eiwA1VcQoLI740M/52jFZi4iHSVSbuDibjdRFehdUpp/xs9LvNXqMxUsVk2mazUfVgs8l0gxXUlMtoNIqq0bG4veng+W9vYL/3fbMT7sWJqEYDu+XzrSDiOUqcEkuStxQ7MeLwmMShgn23CzyoHORv7q/ygIJGs7mohmUQyDg7SgU68w6TAJFoTEs+3wZvry+CgZEWuOqDXDRsI2QmOGBXqQse/n4XM4LTX1sLdtz/ZIw4980aDPsqPHCappCHiqyoLBKcPCwWLpvYj0WQG6emgRcVn8KlVvHBX45JZ7nyQ2FyWgQ8cuJgbSkAPVtzhkWpDnHy0KZK/eQpw7S5Q6MuxaGfoE+B/JG8cJmR5y0+vxDmrakJQyzTpk1rYoih1saRU2k2myM2JZ1U5PzkfrDPuVPbhKB/eNXJR8EuMV5bcXgwYZL+8YefoNxIMHPBgiZ+ZhAKCB4NnwydEHCeDLwOOg4Xg/vwuIK8DlpNyTvFO9rWmJrNf8CvW/bBZ0/+BZ75pWnZXmPoimZUPRbR8N7pnBTqHjTElHAzFFV7MRUwQ15lLdu/NV4/azTEzL8DxgxKhriRE7W1AWYMiobZaFjf7yyHpDATuhgC/ANToAvHJ7PnyYx3gFtSwGYSURS2QaLDhKlUOisbLceI+9B3u+Efc9EI0a8qRbG44+vtTLGDuHG/n955N5Ax6SADE6NgV2G5tgQQX7392oTa3RtxtpLn+YMmk6li+fLl9CnfuhfUwDKpUWuGksckqYERdgIRX0ImJpV3Th+orWkem6Hj3SOa05KgEZEB0kRQTrNuwnX0S4ZMSkz+f9DsSImDx7eUKQnu2xa0H6kfnY4igoTzZITEAVJ/jATtMcK2oO8637l0O+xApf/7T3vgEXSJ6NYp7g2Os8OuMjcMiXPA57ml4MOHumJiKryMLpAdDXNkYhg7xyur8pmK/u3HXRCJ/npXwYwwJByLI7Oe4vx+UVBVk+J0misqKuhiDWwvdIGLj4/n8tQkauIDYhMDaeENIQ+fOAT9r+Hw5SXj4KPzc9i6N88cCbklLrgfk+EXFg6Hh3Cft88ZDf87exT89/Rslik5Y1QiGpUKyein3TilfytXCKLC+JRw4HBHivV+mvDFaiKIAW9jL54MQLMreH3xSLZM+9Ju9ALJd6Tj6ThSR7oX9o92wD8c/mucuWmOh04cxH4Hx9jYudm5tOsQoWdgp8bpFEyy67bjzJikgFF0lK+3l4JL9sM2DOMwNC5SX7rn/6B/fisq4HO/74PTX18L3+8qZbHjr1/tgNX51XDFB5vhjNfXsXOsweXLPtjEwsaN5+pSQmOuTwYVpdDP8wInCCKmumRcoXs0tErCTePlYgA5QnJBARoc14CMOCvc/sU2KMIY/w0GEHHjJ1uZ6hzdPxLuXrqDJQ3vrS/EjBYPV7y3CY4bGAXPYuaFXsr0QVHwAPpvlAw3T+DVYXjBr3mVzMiy4m1w0YQUGI0vMgJ9QzIAMi4yvCdOGYr+01B2zIXvbIBLcL8l6JddOC4F/beAoSbg/by4aARLRl/AX3Jr7kD1pnNdOC4ZFgxHn5FuJ3DpZpF8AKmYzJ41JhHGJYfBhNRwmDU4BsIwN0n3NjLBjqdQYWxKGNw0tT88jveVHm2DYZhSjEq0swL75AjMrOH1/3ZCQ3+vM1D4hDJjcLQ2Vw9FfPJPKRLIGAGDEY5y+zR1Kdq5CbI8we/n/YGpyYtuYIgFBQVg9LkUegEVNe1PPk57eS2U1UpwHmZcnv41UAVGyZCEjvvPeysgv9rDMjXvbCiCuS+tBjc67D/h+jDMXZL6vLoar4sG2nLVXeC+Kfk0ixwrAil2yfDmmgJW0+LyKix5PVDpgcve3wQPfr8bPtxUxI4hfftw00F4Z2MRvIRJ09FpUfDoD3uYP3TpextZUvnwD7tgNBrSf/7IZxmKTQed8Nu+yoARakHW3J09imo/KsmBGRA/XDghFdYW1MA3O0rhsTlD0Rfzw8YiJ9yLmSFSnD2YVB6skTBMfHDt0f1hD2aQiBqvH9WtBMOr/eFNxkORjmBqjrM0kTLSL0U0ei6H0cAyTrQrrScmpkSA2cDDy4uzMTI4WPiTkpMr9c/5mYGdugiLmSWuDD/HqT4URYUJI6/dTT2hlslPnDjRlFC52fpRvytLk+MjIb84ZPyUNjIr9LDkf3U17cqs0Lomj9Y1BDMrn2Nm5ek2MivkFlBk6apakOYyK2SEZGj/nJ8Faw9UwUBU1/c3FOM6PxqzF33ydPg/9BfPQZXehsbPSgRGxkNKmJWlDhRMiXYj3D97CPzt252wt6KWGWKs1QilbrkufA8ls9IEDJNRBZ/PwOS5Wq2tLfFyXOm2bdtcuKVOgkMVUS0tLfXvFGOY13rg1VvYyvYSdMiDHINJLxmnHZOp2UNitLUAc4fHsV8qx+sq23kNk+MgLkwvKQmOw8BuD5Scti9Javtun0PjaK2MkFQsaKIZ0W23oGnuimToVBZ5+xfb4RVMER5Bl2ZPuQs2FztRzWW44dOtUFjjZeW5lBKsOVANt32xA+7/Zgc7nq5f4PTCRe9sxOMCKkyZu2rMYXelkGQPTtbm8JqK+zdQBVnwC7Uiz3sSEhKo0LHB4zUwxPDwcL8kGXwgGMB08h3a6hCauVHyQ8biy6QX0C/CUpdMWFD+r57cD84cncAKmu8/YRBmagbD0Fg7y6RkxtvhRDTQCf3Qr8LfqyelsZqZjnI/Jn2U4zsuA+8DfTHixZX74c7jB0I2Jj1UvjgMc5G0bWF2IozvFwG3HpuOGZbhzDcjUiLMuD28LrlrjnoTahl8n5jU+uCWaf1ZAfmSYwYw3/T+WYPYfVDO1YtJKfmLlLNuC/IvW4LKI+mOKJNB1wzeHakxuSkGNFYqHaAkl373oPIFYUVXeADdb5Bma7Q6A778k6YMhw3btaphZHzh0iWgym7we92lbrdn2bJlTZqINYi+q1ev9nu9XoWTPT9QlVsTmrnX1HALrMJYR7F0e6mT+R/kf322pQRWop81c2gcS0q+2V6GL8fIXvb7G4shF2MwBeLveVWwfG8l9Is0wwb0sZq1hVbCKBWP4zke5g2Ph3JMWojn0Miu+3grGl4CvgQebkaDmJMVz5K1Vfsr4ZPNxeCUFeYPko9U6pLY8cEinOZoeUsAusXrP9kCk9Ii4YHv9rAyu2cx5/rc7/uZepEhP7d8P4SjQT66bE/zz9mEtq7as/jtqauYdX/+yyZtDUC8M/cCiTd6OFWt8BsM1UajkZpPNWka1vhJWTtEk1Lo+CPlwsKJQ1Jg+Tat6dORLND+AH1EufUC7e6iIz5iV9NagXZ30yEfEfeNirJDeWgGFw0y68CnU6yi6FLd7mrFZqsxm83O5cuXB78j2IDGDo1fURTZFDUEtZ5nVWc9g5blI7QcbmicTZtDHyWkcUGSI5B7o+KKUEipQ2sTdDrOO3edA+gHNDRCv3owu/DjiQbVUKEqSlmJJJVXVFTUtGSERJO3kJub6yspKfGYXQfP2ZZXTG8rsIEcv1YMggqzqQqLfoN7TscMCyXxQd+LtlHGgAyCflmxAcYcKk9riZavSM8LUIyON93aQ+h/kp/z0ElDWB1sOGaGLp6QAtkJduYz3TNjEHxyYQ5LrudlxsH8rDh4/cyRzKei+0vDJJ7qhxujsuem+2jtTv6EkOuGYbPo3oZ9WWIrt5474sAnsxWFK1N4paxGUSrz8vKcOLVohERzcuBDpMHVf3xNC+mDk9hKeg8fr9oZsMdmKMacWqzNAD/uDDReXYpGN3VgNHx92QRWm0L8urcCjhsYCTlJdojDDEYaKhX5b5SJIHVqjskDouociPhGLXOolsKMLsNEzPDcin4YGfaV722Gv3y+DfpHWWBQjA2umNQPIiwG+GVPBWt4sWx3OURaRcxgRcD320vZdV8+IxsuPyqNJSeN+W39bvabk1BfJna4yN1bwH7XbNrb9YXNbZARjamL1hazMeMz+1G9aCC8QsIsu+jLiWmePWuNPE+1GuWVlZXV27ZtI5+wSeakMS15XAKN6FBrDIvfETV512PXzIObnvmYdajZ/+ptcMm79c5oECpDowwLvVhSGTJYqsXA7Dq7CG0fkxwGawuqWQaCoMwDqRUVujbX8pvO5d67GX7bsJOydbD4+DFwMKx/3b70ZDTHnhD/NLaj4HaC7qcZO2uVd88eCY55gZEYQFHg3IvOgYOYsTkckMvx4BP/CbxwpPTdO+Hst+tHfu1OKIUYZ6qAB9/6QVvTCHwXlGcIYvKUPZFVseINQfsUGw36qXW+p6SuXTGoxVdDw4ugv2jbEHPsf1XBND//7b9C8pkPoTGa4cFzpsOCqaOZcXUX4SYOhl/zLFRXVaMV1/uqKXER8Ms/rsNcb/ddm/zGp97+Gp6mFsihYE573X9uAoM1rPXofQjQCykvLYGjr/kn871CuWjWWLjtvJNYy57uwmHgYdaS52DrvoPaGg0Sj5DmXQwaW3Hv6zluo1XyelUnDRLvdDrdnRmsqTWNYM3CeJ53bO8/n9Inx6TsAfAb9f4XMIDwJgLSHNi5S6G3TA9NQ2xpvojOkcVmNoIr5DuBvOJZmnnwuzvNaHx+Wa6uVhSX0Wj0YB6DkuEOx5S2zIinAXeioqIcG+Jm70OPkjlKNpsJXO5uTqJ04+sRUK0L+d71cDBm/8cTJUGo5SWpxuBw1BQUFLgLCwuDKtipF9dcZiUUP8ksDfY9qvSrVM6nsP6FLqcHt+D16Aa7a9I54mSkxjY0Qr+yd1T+0vGcIFQZDIZSNMLyqqqqGjRCasHRZoakNdqbsLIxcKiZ935H5vBKe/+fWLN/Sj5pDJwWclc6vZOTJmXB579t1pYCpFVtXGB35u0iFRRsNjI+d3FxMangIRlgkLYUMQh1kpbQB3DGl61bd1TRl/E+WfqONqQlBdq8XXbyRObMG9HBNtkCfYD/74pT2O9fz57OfD2H1YyuZeCSd507g/0+ceUcPLsf4qICBdBhdguYaLBxzJldv3AqW/fc9aey336YUWFRB69zFjruxCtLTme/owYmBvxJjBjTxgfaIr751zPZ70u3LGK/Zx43mv3SuQelxDDl/feNC9mqa+dPZr+0LpbuBe/pMe3+7zr3ePbLY04xzGZh15mI/jLx5u2Ba8yaMpzdFx2X1S/QsOOlJYHrXk7nxgwGh7n92PBAoftjV2nnPg/DAY8Js6LXg2HTMHtymMFnj44Jb2SEqjLq4Gfjo5x5WxyiWMpbreWYIalGI6QS7CaNFzpLR7MatD+PmRgxPDzcLMsVpm1RMxd6jRFP4/109Fw6PYiCt/4KSYv/pi0FsLuL/5peveZLn8/Hhi/GVa7IyEjvsmXLOu0LtkRnjYeOE9AgBWNysgFKSozhoigqShW/MXbW8bJgRukRUlTwU9Yad6V7PhQ77fwzt9VqRuWo48GRhVP9nCqaF2iLhxcqE6SimdByXF6ASfveGF0JNpY/oC9UaWPZUFLc4RxxezgU6whCaS2NKMtXV1cL6EcKGIM4vPkGyb7D4ejQtWpqao64gbREcy2MDwWbzcavT5hdQUk0h0YRrFbsbso/vAei5t+jLQUQ5eo3hhX+8rgguWoUq7U6ZNzsLvEFW6IrDDEUOl/wnF197t5Ap14UDfOyOmaGdNhKC9hl8E+DqiYORhd8OM7vM9fSd1Y4n89d2MnC6c7Q3sxKe6FHJOmmiW7+zzYFn71Dk1YVhmfwg6Gj9ZAd5MwZYzS5qL8O51c2j9n3eY7q46vMYeZSaqjg4vkaNEIqlgncWzfzZ1Stnki3fhSSEASO9W+m5D90PKOUklWzo2rzD8gcd0S/49zViqhzKKCRoL10OYIoBIyQCBqhqnpGFH6cg0a4W7Ray9AXpKEZnGiE1FzrsBohoRtiT4IqCbpQFIPlAb5GA++HufZcPqboy/GiwpWZHI4yVMIqaq6Vm5vbbbnittANsWfQLWmyxaTVeAWLZtDQJ+x9Z+Tg0vU/qqJYVuNwVLhcrhr0UQ+bL9gSuiH2DLouQdb8TINBZIMwBTF6Kp/O2v/JqAow1KiqWubz+ap2rlxJA68fMRUMRTfEPsb8YwOt4WWqbmRwMKbwi7FZZb88J4piqdfrrajy+2s2bNhAVXRHVAVD0Q2xJ4GZFfFQtBGT4A9/XK8t4KLPu3LkgS9H43krfYJQhkpY2b9/f+fOnTt7hAqGohff9AwOqfhm96u3QPq5j2pLBAcDi38+1iRXHBQEoRqhT5V16HMThxvdEHsGAUNUOvbhcOrv43NiCmsN+eKBqtaMKvj8aEzqnIrWUMFgMEjdXUV3qOhJc0+COp+10wj9Xz0MrJtuiBFGVm09Y+SBr45C2SuXeZ4arVaTL4hG2GXNtboL3RB7GG29kIQIO2vbyM+6VVuDcBxMKHhnZJK8c5UvzFyKvmAFtR1tqy9xT0I3xB5Ga1Zzy6JpUFSJ7l7I6BQmT9n92XlfjKjxWypVj1pRU1RUlZub6+4NKhiK7iP2DDj0EQPDuDZDYnQYFJbRB0BD4WBs0Rdj8AW6XIpS7fP5XJgx8Xa2F92RRlfEngLX8FUEu04YjQYoLG1ohLyv9vsRhZ9n+wShHEymMovFwkZUQCMkFex1RkjoithTmHWrNpp8AA4zIipVzdGqurfEwbCirycaJHeFBFCj1Pcl7lXJcHPoithT8MmBXmAazAiJoBH6/aXZRV+MMHpdxdRQwWazVe3cuTOogr3aCAldEXsOLRZqx5aun5Xo3rtXRBXkbDZ3LdJbfcGW0BWx5+CHrx7mQAjpI67688bsfjMjzbt/C6lgYVVVld1u7zENFboSXRF7FvQ+hGn4x5mTbqutNQsGg8Evy7KidWCi6rk+ZYBBdEPsmVBKFUytKK2mqU8aoI6Ojo6Ojo6Ojo6Ojo6Ojo6Ojo5On4RK3/US+D6I/lJ1dFonKH5sokFAJUmiwT9Z3DEYDKrRaFQtFou6evVqqvoKVn/1+uZQf0aO6LjhOjo9GBI8PicnR7TZCsVrykHtDyCWWCULZ4l0CIJgFUXRYkJQFE1er9cQHh4u4qKQkJDAl5eXM8HU6V3oL01HpykcCeHqsKkzwGT5FPy+Rk12MdrwPAiemlePynvrbzVhyQaD369IHIf/A5OqquhEykpYWJiPfkO8R91z7MHogqij0xCKEyrMuGULcFzgm1FtwXHASzXvjSn66kGFN/k5zFOjIkq8xeL1+XwKepAeEkWXy6Xk5eVRs2aagi1MdXoQuiDq6DRm+i3PgsBdoS11DF4AS23po8OKv3vHx5uoF5zMc5zXCyBhFttDniOKpEziGBMT49M9x56FLog6OvVwMPE0M0QNc4NCHSRbQFUhe1AKbNiZr61oAd4AFmfB/aOLv/vAKVrpizaSLElezmz2BrPWjcRR9xyPMLog6ujUw8NxfxkORuN68DccT3dURhLctGAqnPPwWyyLzL6ETF9xRv598yJ45H8/ws79B9ly83CK3VNwR9bBX7+t5Yx+8hpJICWv18tZLHXiiJltOTw8nD5CpnuORwBdEHV06uFh1s2TAYSfWhoYsFXwmP+77GRYt6sA3vh2bSuxi4O4ityzE6WdO0A2SBygDqI4CoLAstS653jk0AVRR6ceXpyxZIrCc8uCgnjWjDGQnhAN97/2DVvuCMeMyoDLThoPi//2pramGTjeG1+5+fzkqu3bfTzvJ6+RstVUIROsrQ6Ko14h0/3ogqijU08TQewqRg5IhJsWTYVzH8Qst9DiwHulqWXrLo5S9hdiflziZE7iOdmLe0voPjKBDNZWh3iOBGWtdboAXRB1dOppKIg+P6x+9jqYcM3TEPyYYZcgK/Dl/10Ks2//r7aiMRgtVX/Z0MLvF5j8Mn0mEYVR8SroOYLZXNfOUZIkxePxyLrn2HXogqijU0+3eYit8fDFs+HWFz7Hq7fgOfqV/CElP59jUVxOVELZyASS88o8z7xGg8HgJc/R7XYrWoWMLo6dRBdEHZ16mgii3WwEp6eVJjhdgR9zvCSG6JHOPXoEfPzbZm1DIzgOOJ939bCC7643gCLJKIy4VjKj5yhTmaPLJamKInMREVJVVZUvxHPUs9TtRBdEHZ16mgiiSF+IRaE6bEiYOTcGmvOkpsTA/v2lzcdSjgdedi/Pyf/gGkmIQjWVmdeooNeIWxt0ISTPMTk52bds2TJ6KL0pTyvogqijU88RyTK3B57n0JFs+Z54xfX1yIPf3uP3m9AjDIijgOIo4uRGUdR7yLQPXRB1dOppKIiYlX377nPhzAdeB98Rlg1qCx7UaDZPNxT8OmMo6DkaPRWvDj/43bN+3uiXJcpWSxIeLIk2W107x6DnuHPnThJFvcxRQxdEHZ16eqyHGIrVagZ3jTvQfIey81T+2FxM5kQwe0pfGFH0xb9lSzRHZY5GWZYE6h9jNkt2u11yFxRIani4TGWOeiNwXRB1dEJpKIgoNvve+iukn/MwKD1UIPvHR4EbHcCDFU5tTctYaosfHVqx/CNVFagVkaTIspejUXms1rpG4DSROPbv319ZtmxZMEv9pxFHXRB1dOrpFR5iS/RPiQVe9cPu/DJtTUtw4HDm3TSoZu1vqioq1JTHTM140HMM9quuFgTJrjXlwWx1sKa6z4ujLog6OvU0FEScqPvdsvW7ep0KDO2fAIumZMF9r33XRiznIMq5+9r+FRtXejhORTH0UjtHzuuVfBznUX0+GX1PL2avg+JIwhgsd+xz6ILYt9Hfb8dAQbxpssIb6j1Eau1nNATmeymJUQ54965zYMq1/8QnbMUkVNUT69x6ZXL1rm0ABnxwWcK9JZ8goFYGmvEI6DkGG4H3Rc+xJ0YYuqfgfdXN5+TksN/a2trgtjrooz/a7J8eNFY9LDqBz+fj4uPjuXWRk4/yCdZve2OWuT04zAbY+vItkHzqvXXtHZvF75f6l61aGCEdLMUlFEeQBPQeURVZY3AURm9fFMcjGXno2sHrC5mZmZzL5aIvmvGxsbHosXt5DGzebDYLfr+fo8mKE9jt+K5oUBB6Z4HfII2XextH+v6t2m93oqpq9z+jtXNPQuG/yzFqnNOW+CETRJzOnJkD//tmDYvpfQ6PBOqyx4GbuQRjYiuvxe+rGlC55pxIb0GJ3y/4QAJJCQw6UV/mWF1NtdZBcaRKm6Aw9ipxPJwREMMPYNq0aXx+fr6QnJzMlZSUiB6PR4iOjhbFMq8AdifESyW+X2JnZ1UJsTMUg2m0CuJo4PhEEA1c0EgDYRx666FhfkQ1Rae3o6L00fRnA+NV1Uf3QvhJd6Ln2MLHOKnroCLtGVzx8xUWr1yDiZuioNdo5hSv5PVKNqvVK6I4FoRUyIT0kKGpxwcsE6lugpSJzk/enzElJcWEv9bKykpMSOxh7pKSiDJbfNqe9Pmf/xF5bNHvg04q/j1hYfFH/a4sVeOHLzNHxd6hcoaTosNtSZFhFo4N6e6TYXhaLICCHrxfgXCLAWIcZkrB2BTYhvvhNptZhIQI2oaJFU5ZaTHseJq3GHlIirLVbcvsV78NcxSQGmOv28aDDwYmRASWcZ8MnBd5fLe0TfVBRlKktk2B9PhwMGjbONw2OCUqsA2nfrFhYCI705aHpUbXzadGO8AiYnDRMp4ns1/9NrpPG6YFgW0yZNG9atviIyxgp5NqyxEYHuF2U2AZw2FEfwwPbZvDLEBsuKVu2/CQbRQeicHwwLClsOK0bSbMVaXEauGB24bifdOz0bKAz9o/LiywjcImOQoEsnlaxt8BCeF12wYmYbhx2jZ6DnofNI9TdJgJwvF9BbYpeG/12yLsBoi04kvRtmWFbAvH9XRsc9scGC6xwfdP29j7D2yzGTlIiEIvUtvGwhvviZYtBh5S4/CdEj4/lL57Jxha8576CviM4fPvCYih4oPXbj0DHFYMv1BQNFXBMGBbzHFL16XM/nVD0vFvofY5fKoaJRiN0U6fL7pWUaLtNTVRXG1tRHh4uMPpdNpycnJMGRkZBvylwljShB4boN1xY3RO+p4tX1xcLNpsNjFSEAycKIqFxujIvZFjP0OPL4PtSCkOJhzUI+m0mWMhCmPfC58up006Ojo9hCsWHA0vfPQL+FrprsP5vOuGl393nSirVN4o4x/6mj9r5yjYbF6e56nsUS4oKJAjIyOV3Nxc8hZpopO2fOLDTFcKIp1LSEtLYyIokAhyLkOhaWhSSeSIL3BbItsLOX9WDnz4y2ao8lA/dDzscHae19HR6RgkV5pS9EuMgvIKFzhZ3G0GXgDRW/N51sHvH/JxnB9dQhJISZA5r6Rizhqz2JjVlvx+v0T9qlErfCEVMkdcCA5VEOl4mnh0idFrNhrCwsKMqtNpWBU/8yGfaL4AKHtFeCRwf/sohM29C3NeuK616n8dHZ2eSUhXQbPFCLLbCyh82sZGcCKIUtXHYwo/fVgSIvlA0x3FK6DnSGWPWoWMTLXVPp9Pqa2tJc+RBCPoNR52z/FQVImOFYJCiEpv4mtLxRUJ8z8F3jCO7aGqcOW8SVBbK8NLX69iq+roreUyrFJHR0eH4gIVe7EYQdGZyr5ajNccGKWKl0Yc/Pm/mH/2GVEcqZsgiSO6kF7eapVQEL2KotBXB4PiGPQaD5s4dkaV6BguJyeHqggMkiSZOJfLsDnt5Lt8RutVQcHY8+oSGHD6AwAmdJrJG2SpCk40T4/IrtyZyx9J8Nno+eil0y/VRpIRsHmc2iK4b2+m5e+BtE5vLxahd97ZXA0NANubXzs9d1sODNo2ZzaASuM50rOSnbcUXpitdrjzHxhStvxLBURAb5G1bURx9aKeeK04z2O2ugLFkZrykEiGiGO3GlJH3zDtz7xCxGixWMxFprCYosgpuYGaXj9cOOcoePmLlThLAYKRR0DdxMB5+abTYMSQDHj1j32ws9QNUi+NIAIaRlqkGRaOTMZ0rQqOv/2lwMtnNZZNrT4csxW/P3U1bK5S4bNNRVBU7T3yBSWdxCwKMCLRDpdOSoMXP14GD7z6HYDYgkBimJw8KQtevvkM+O/KA7AirxKqvRhGvZRoqwGmZcTAKcOiYOaSf0PunsKWRUJW4MoFU+C2s2fDi8v3wbqCKnBLvfOtkwcYbzfCzCFxMDXVAhOvewYKy9sYSALjdmpCJOwvqQosK6gNaDvNwgl+m3PfA1kojpLZxHMKJ9GQZZiTJmH0Sug58i6XVKWVOTaqkOnyQO2IIHLTpk0TvF6vAd1Zk9lsNq225FyuGB330EYDeg4ypYRUPkgf8CZPAgXxgXNngssWB2vyq3udP9geIi0GuHZsNBx1079QBPD5Q4S+5L274ay3NnXasejJUBqwYEQ8fPD5t7D0j+3a2gAOmwV+evoGWPL5Vnz2vvfwlJi/c24OpJx+D3jIIwrhuFED4fKz5qAQ5vXJZydH562zRkD0KdResZWeLhokqAuOyYb3flgfWEE+Q8vBIkXV7L55gGvzGr+fp7JEmcoaaT31raaeMrzdzroPUpkjjcrT1RUy7X1jtJ8wceJEJoa8x2Ndm3zSRyBqZYWNIc8QU4TRQ9PggjnHwxdbS7QNfZPUCAsk+cvg3te/Zd4BqcWyxy6D+34pwYSi70WKUK6a1A9O+cuTaI6ad+z2wJ4P74dL39+CaWLffXav4ocPzx8NEXNRGDThi7Bb4MsnboC7lm5lOYm+iowJwm2TY+H4659r2fNrDrSRx6+dDzc++X7gOEpVWwonv+pPqdpwbqQnb58YGK5M5mTOK4Mkobp4qSmP4HZLXFiYzPO8XF1d7euKCpkW8jsNoDvmU1JSmBiii2hZmzLn86AYZg9KgWtPnUKz9dAR+KCT0uNhxT7NbW4BPwZKRowVBkRaMHw69QyHRLTVqM1podiJWzhY44GxA+IDJ9BEYHRGcp8WhCA/7KqAyUNStSXEYoLcEm+f9I5CMdK3VlQe0/76KJSeGAUbC6v7tBgSMgrbiLTEjpcLY3y48ZmPAmKI2egNL9xYn5A2huf4A5EjX9+YOOentYknLi2xpA72mf1hqsEQ5Tcao8Elx6DrGO2tqoqqlKQIv9/vGDJkiDUxMdGcmZlJDcBJqTv8ItoSRDohn5aWZjAiZp/PtDZp9mMgCKNo48t/WQgbcvPgqQ9+ocUAZAzMIIJT60g+Fe6YngHbS90wPysezCJmvTGgSZgoqCjwfZgVp3lfUK3wh8KRxDRYFilhik37Kmx/FR48cTA7By2TLtF1WJae9mXnV9k58yrdbJ0X1w2LtYE3ZB86T3vLOtmTsmdnizrdAL3vjkKHdOIwne4GRTH7sicCDgSKY/XH92obmoHjwg5EZr+xPuGUXzbHn/C+0xCeCEaIEEQxmnrIGFAc0a2JtvJ8FDpuYZiltqEoWjIyMowLFy7skDC2Joh0Eg5PjN6pTbTb7aYtYSNHqkbr4oBUAZz/f+9Q4SGbPxQoTGwmAT7cfJDVSzx68lAmbn/H36fmDoPHThkK750zmgnm46cMY6MXf3HxWNw+BJ6ZlwmXH9UPPsdl6vcyLT0KshLs+GAcK8b86/SBKIoAYWYB7poxCF45fQRbpieQ8WLfXDoBxiaHw8gEB2w56ILRiWFw3MBo+Pj8HKBhCM4alQTh1H+tGyHRfgnvi3rvfXgBXldb3xmMmEWncMNTtkgYhjV5MfT8b5/N0rYeCSViz52aBTdPGwCPnDgETh+ZCCZDezI19QyItsD41HBtSadHguIYNvfuwDw6IHtfuxXCLPU5tzrIiRGExD0xkz9dk3jST+viZ74hKh6rAcWRPEcPQJTidkeCxxNpNpsdCRaLddu2baEeY5u0JYh8WBgJrmAYXrlBrrYlvcFqU2Uf7Hz5lsBehwiJ4dZiF7glH3OwKDXfXuJiEfv2L7aBxShAlNUEl763CQy4c7TdAJlxdrjs3Y0QazeDET3KF1bsg01FTozkADVeBTyyH/aUu/HcHKzdXwWvn5kNZ2Jkohrei97dBP9ZOBzePGsU2PHcucU1sPJAFUzuHwlvnj0SpqZHwqdbDrL1FDhlLvmwfGCIRHFKv0hY8PIaOD8nGWyojhMwIl8zOQ3OHZMExwyIgLcxUciMtUJyuBn+elw6CkQCnDMmEV4+I5u9rLfwmUhETBgmF4xLhn643/jkMJg1KBo+OG8M86LJ6714fCqYMSyfxsRmLl7vLRTFMBT9JccMgDi7ES6dkHpIotyl4INRX+JSp8SekeyDRPzEITHw3rljwI4J8itnjICFI+LhmIFR7BBKDC4cl8LC51J8Vi+GyX9Pz4ZjMLF8Zn5WpzzNroRyJ5Tg09TavYj4jo7Tnqm90LMHac9j0j3MHhzTrn0PC+jF9D/nYaiuldgDvHr7GTB1zCBtYyiBftUrU0/9aX3c9AdMqmwyCUKYwvPhnCiGS5IUXuvzOXiet/owZ4veInk1bXqLrQoijUFYWlpqEGprxY/TLjwReDGGNlhQoDLOfxT3aO3cwRBuPaSpLObBH3axl08omGV9ZVU+m6eXdeX7m+FiFL+KWhne31QM5721AbPXLshHcbvg7Q1w9Ye5rJnXnUu3s9vZUFgDeytq4V/L9zOR+XpnGZyLx/wXz/nSHwfYums+yoWz31zPssN//XI7E+X/4Laz3ljPjrOhUN799U4mqN/vLgNno5rE5jgUe6Inzytzw/d7y1kEKXV5odzjg+X7KtE7FWAYerw/51XBOhTuc1As8/D5alH0x6Jgvr/xIOzBBISefc3+CvYse/Fcb64thKtQTCejwFdi2F394WZ44bQsuOKoVDhQWQsqvvml20vhhQVZ8MzPe8i8YDt6yB5M7A7WtNAtq1nwyRs9/KGERUNU8PkA7vhmB/zfT3sClZp4chK4Gi8moLhAYffZlhJ4FZ93Yr8IdhTtZMIEpbJWATc+DyWUVDvKikAwe6aVinQBnXvSWSjmFvSKKOGmxDYoilRURMVCbD3eK7VompYRzTx5tl27cYoXVKlDvwTZMR1DS8Fz9Y8wo+NFeabAdtqfzhkKrXOhIzIT74fevweXpfYGTsNTdQ9o1Oc++D/4ac0Otnj72dPh6JHpbD4Un2CauirhlC94vx8zPpwVOIMNXUI7r6oOtbbWZpJlC+5Gg8u0KYgtbaT1rF9yRESEOdFVbPgq7ay3VEGcThvNRgN4aCTh5qCYSXlVQYSrZo+DyrBUKHNTu8uuhYxjEnpUg2Ks8EnuQRQtqmDqPKzZEBpOZzCh4V0y3A4n3/8mWiSKJxpW9cf3wWmvrmcC1VXYMLvoQsPvSWTGO2DF99/Dr1v2BVZghPz8HzfDUyiyZAp9FdKdN84eDXGn3lknQmMGJcPlZ8+HDzYWsuWWmIke2e95lSyRp0OfnZ/JEr/PUdhPQ0/3XysOMA+fErU7Z2SAE3M9jy3bA9cf3R8+2lSEYsrD+kIn/P2UofDL3gpYjuc6WIMeNIb3BegZzx4WA/NfXstyQJegtz8KcwnnvrUePrkwBxa9to6J2dmY66BzFbkkeHHBCIhCCdle4oZomwjP/7afOR0tQYnMu5ibip9zR6DjRU9BkbaPLVl6lQ9E1cdxXsEveCRVcvn9fje6iS7ZbK7VGnmTh9NsRGrJQ2TeYWJiImeRZb7Kr3IqJxxDG647dQqce2w226l9tD8poT3pZdNHuQny0MiDDHqPBKWgd07PgHibCf5Aj+nNdYV1Yiji/lQpQ+ehI8hArCFlnJTlDtb8UtpJw14F7y6YelLZGlvf/ttmBPYPXrkeiiyLMev2/ILh8N9FaHg0lFUb0D08MWcYO2fwbIkOEzhoiKxmmI7ZqhdOGw7/wqmRE9CA1mq9KayfxGs29iJumJKG67SFZmnlgm0Q0ygs6N2FQmeOxoja+SsE3ktYC+EWpPPnb3pke861cn8l9EMPbmSigz3ftR9vgc+3lrCG6+9sKIKLUAy/2laC967CSysPwN9RDCn7/+HGIsz9eNCr88PCbLSp3/bBp+gMUDieOTqR2c1XeJ7Fr6+H+ZnxkJ3ggGd+y4NHf9jNGtXfvXRHXbx4fU0BCmU4OhUR8I9f9sK5/9sAuUU18OLvrYthHYfyUg4VzDZ88fBFgZcbisE0uNyUGOPnefIU0bhkA2KkeV4URafTKdIg1LgnCwZ2TCNaKmjkkpKS0AP1CzWSZJAMNmtJ1IgbaaCGFZvzYPXuVlJACm2KeDiNxxTTYwpj2bu2oFSHUrAEuxGOHhDJysmoMJ1SyWsm94ctB52sfIzi6/la6hnatIPK115bnc8E8yY8rgSzfTMwJaYG4VRR8c66Inh+4XDMJvhgQKQVzhubBCPi7XAxpqBfbiuFG6f2h1mDY+GbHaUsS3UZZi23YRaSrtkWJNg5cUZ486dN+JLwYLzJ2xYfC2+tLYLnMPW/65td8DVmTz/efBBcXj+rJJo2MBqGxFpZeF07pT+chSn2cDTgKyalwfsYKeYOT4AoavSNguTAvOIUFL2xKeGsl8+SYwfCJjReCjOCEoTpg6Lhk83FsBuzy/88NYuVie4pr4UTh8XCIoxMAyIscO+sweBD7/WqKf3g2AzKJqFXg97DohEJYMVEYHhiGPNcHkdhzIy1s3NStup39F6emZcF49LCMWfgw3tNhtNHJcJSjHyxdhPk79kD+0vrm1edOXsyrMRjQl5Ps7x59ihWmUbXfGLOUCaIVBZ88tB46B9lhq0lLhapqYiAynbHYATeWuKEgVE2GExhh4xAURkca4N4vA+3pMCQOBtkxNggDd9xDHo7+yu9uL8FDqInNDcrnpWR7q/yQk5KGNpZFAujy9AGaGzNSq/M9qGsdhWKUxu3DwuyE+H/3v6hThsSo8Ng3MhhsKW49Z4clDUtwfuhicKXwol+CbK39YU1UOnBrD7aVZUncB+b8Zw0T9C9bcOwKUcPk/Ypc8tsO+3o0mxiJ9pBIcYBiiPkidI1SnG/ILS8v9IDB50SXitwDQrvkpB9WoKy6mRTf3/re1YhctjheXjj27WBh2iEU7CJCZ4DqziMxH5B8Al+v09Ft9Dv8ykGq5UGrfVRm0XctdmI3ZKHWIfD4UAhNqFDhRfHU5w2M6fpwJHNErzZpjfdHOTJ3fjJFohGw/YoKhO8H3aWsxe+5WA1voTAfiQ+VDGSgoJ55/SB8OhJQ+BkjPSnvbIGbjsuHR7D5Y83HWQvdheKB3mC32LEpeZi+8rdTAw/3VKMRuvCCGOEl/84wM5JqetdX++Aqyf1Y7W0v++thJoOZMOpRroxdO+3fbkd/nfWSEhFjyA7wQ7hVoG9icd+3M3KAFnL/7UF8C0K5rOY4m8soGelsjGOeRIvoodw1IAITOV3sbIk8gYe+n4XXD91ADsPNRd6fO4wuOurHXAyegXkDW0oqIFH8fz9IkwoJFHw2A97YVNxDRRU1cKPe8qZCND152TG4fX98BDOf7G1lJ0vB0Xnfxj2X24vYfdPPQ1M6KVXoVg8/N0u6Bdpgc0YYb/E7B2FX3O05407TCI892seLMN3/OF5o+HKD3JhTlYCe6d7K91QUC2x7nLnYxbwCnwn6/CZ3sbcwAfn5WBiEgU/7amAgdE2KKz2Mi/pqsn9ID3ayt5rEnrT3+8sxfBIYEUrs4bGwdMo6DvQ8yGxo0SXWiNQmfI1eNw2XP8zhgtVZr2GntMYFMuUsPbYePfx0QVjMHJyENmCd0vvahEmSpSjaosFmOBR5dxzp2ayaExZdqqoo4SP7I/C47XF2cyZoLiw5Jh0uBGz5/+cnwUTUoPlsj2LxVOz4YGLTtCW6pE5MZpiLdotBRElCOy3ES2aaEsbaIBXAd1NEaqrLWptqWHFoAuL6DXcsOBoWLZxN6zZHqj4aAKF+GEoQ+xKKDtx4bgkeBazC53hcJUh9kQ6W4ZIVhrcTDkf2peKF8ijCZbJkbf0n4Uj4NL3NjJxJmh7cH8iuC/9pW20mtJOkong+YL7B/cNXiPwG7gP2s62an8oIWgNOlWzZYjnzIcPNjTMQdH2v2ACRvGA+nTPQe+fas2/xGzx/bMHw6+7ymEDJljk3O1Dbzg53AR3zxzEEq35I+IxYa+FA5iYHY1e8osr8uH26RnwnxX74FoUrfMxq/uv07LgvfVFcExGFCv/S4+xwHpMQIrxGkHoOf+9aDhchQnPkmP6w9++283Wn4PC+OrqArhrRgbc880O5hjQvlce1Q/execg77MxPbYMEQlz7rs73b3ld1VVZd7n82I+GjNlXmps7LRYLLVVVVUe7ZsvZCaBFxdCS8mLunr1arWwsFCtNRj8ZoPgA5+8jjY88f7PsGbbAbZTd/Dk3Exwa9mH5qAa4GCtG5ESZtLKBgHSMGvUGDLrDBouvhGaDTM8mI3urBh2FRRpXj9zpLbUELrVMLOBNY3pasgAJvQLZwX7wWzb4SBUboLaQwIV/KWJ3uvl729iFV7BdYT2wwiup4gcXB00alpP4RrcP7gvfa6AchiBdfXnox+ab0sMOwPV+P4bvX0K4YJqD2wsroahcVZYjp5uAgpgPmbtp6HgnZYdz4SMnmdLiRuW76uCBLTxvAoPOL0+tFsVzAYOCp1e8KIwWdFDpOz1LvT66RMSFA+onJHEMmjik/tHwF3T0+H1P/IhDr3u4hoJRiU6WDEF5cTocYMJN7XC+AfmOJ76dW+zYnjEwedf8+y1YLWZtBUh8AZIc2/5g8dsMi7J+B4lUFntLw1IK9MXAsPDw4NCGKIA9bQkiISKHqJqMpn8FeZY3qI4/8NCDm9owtB+2i5dAxXkD4mxwYgEyp6rTKyofdm0gZEYKepvkdbfgC/6lTOyA2UvuO5xFFDKjlK5nxsNxmrgWdkblUMGU7saSWFPPw6zqPStjax4O1x3dBqLGFRuRe39FBTZMckOyIqzM6OgbCuVw7U7ajQbvO2DvhmSifdE4UCnGYRZwQycgp4HtdH8y9Q0NHwZJEWFN84cxZrHUPlZPGZb6RnpeGq7SWkFNTKnrHMEiiglGIMxbClrRYnJkFgbEwUqj6x7NjyGrkSXo2xqNp6XwqB9NN2vvUe2xqJszO76/KwvON0Xa44SIthUVEDbF41MZNlKshuyCdqXrk/vj5qb2NCOgsu0nX5jMcwoTA6d9j0phfejP+5hFYTUI4sqNP7YX826Pb6I2faHvt8NRShwT/+ax4pISl0SLHh1DVTj+/5oUzHc/+1OyD3ohAdxvz3oQVKTsb0ogOe/sxEqvApc/3EuK2O/+N1NmP13s3a81Jws+H5/3VsJD+CxP++tgIIaL7vGusIauOGTrSxciXu/2cniC2WZb/hkC7vXVmnfo3cZNqMRLOSN4j2OufIpcLsaNQ3jBUiuWHWOQVU9fp73CF5/LaeqLrPR6DYajbU8z3vpo1fo6LVYfki09NR0gEojSdCoEsSkHf96i1kd3tBpx2TDgklZgT0bowVweyEReHp+FuzGF7yxCLMNaLTpkRZ45OQhMH1gDDx6yhCM2AHPiAxrCGbRLntvEzw1bxirPJjxwkrW9Y9qpqkmbigKGgkFlYn9a0EWi0TUdo9qoBePSoTTRyWxFLjUJcOopDBICjPDH/nV8NpZI9FIa2AVzr+BnpoDxePSialwwhDW9LJ9sFALzLYXqtQYgJ4tlX1R2FKtbkqEia0bjKIYCpUsUhk2tYukstNIFLzh+KzkOSY4jHAfZrOo0fny/VUsXE8YGgN3zBgEO8pc6FXwLOGgMrRTMRu2+kAVnIHhEYaJBzs33ve84XFQjl7B6gPVrEa8cY1z8zRNMrQhQw+J19cW4LPyMCktEqYPimLv5NZj01nF26uYIFICKGJiSRGa7uAMFEby7E7FZ6AEkZqb0DM9cvJQZk/D0S5o+39OGw61IcJ6aLQ7udTpDJhzC+LxKVBLjbWbhYOswqWzYpz79/gVxemr9dWovK9a4jinIopOSZJqMbvsRT0jbzHoITZLa2+UtlHXPZFaehsiIqzbLaPOkExRT1JNqsNmhlqvBEpzxkWxtgNliBTvqIDfisdtwqzExiInpEVY4MIJKfD87/tYTRhBqT15gFRhQiJJtWMEuf/ULisNIzzVvFH2pASPGZnkYBUMGdFW1lj7yslprFlCXqWHeQkeBQNZ9oMbJ8oynIvCSW2+3ttYzLytm6alwz9/y8OUOnCdlqgrQ7xPK0NEz6RDZYjBfUJeE8bdJmlLcLH+lDQXWEuRndKrwAJOjY4NhTZR4sKyk4FVbF1wvsG52qC72iHSodSUhGpTyZuKw/e1OCcRXlx+gJVhUXs9StTIM6pAkSe7oAqYVzBb6JQVVuFTUOWF4eg5b8J9hsfbWC3+JvSMdmLiS94yiX9noeBpbxliX+NwlSFazEao9bSuHbHVm85LcebtoEFm6aNWaNdemTxEQfBiDpcmafny5RSBaWrTqNsyWdou0Eg30dHRJrOv2rQyccGnKieMY+pNsZ2svrHld1AQeztMELOoUuUNFEQMlw4KYqgYBaGyIUpqQrOJPRHKqq/4/oc/acPsUSiId4UIYhIK4qm6IHYUjC+s8BM5bswg+H7V9oC2NAfmCoy1Zf8ZUfLDCz7OqGLiHfg+izZeIuYEvdWqygaTjY+PpywyRaB6V7MN2igoYHHVd+DAAamsrMzr5uzSSXnPn4hry0n00lNjYeaEoYE9m9CmGDcLHWVBTzA4jiCV+VATjWC3pVCoDPA89Ao0e2wAZaXIC2jrLmwGsZN32pDmmt20B/oO8NJLxrEKhCD0POkxVuivVRIFny/4Owg9Xpplk7aOykKDQ5nROuqSdT1rVB3YQdutbn+62jz0yqlyocG1g7/BmTbp5IP3CRo/+585LDpI0MDQPq887ei6oPueuuk1FkNeBFFxvjOu4KNxo/Z/Mn5Qwa9Pg8JV+2W5FAyGUqG2ttypKOUlLleFi+drtm3bVoua5UUxpCxAu8WQaEsQCbpzP15AMRqN3lKxn3/c9v9l4WrP7vwy+PrXXPj+iSsgwh7Sbkt72G0lVZAU1nxbtZa4JCcJjkoJg08uHAtzM2Ph28vGw8AoM/5OYNvp1KcOj4fPLhoLr505imWdH5szFD48fwy8dHp2XWXAlLRIeAtTsZun9mdtqt48cyQsyo6HL1F8PsB96Zf2ffu8Uaws7uMLc+DTi8d2rMxQw2oUoaCCGsbii9Tecwku07BlrUEF2A+fNATm/Xc1PE+9TPB+aKAFOk2Cw8QqAZ5bkAW1KG73zsxg6+dmxcHEtAhcp7BtVJ5II/5QwpEYZoK7jh/IujOS10LFApP6R8AwzC5SEcBVR6Wy9dTOkvqM04fex6aGsfLX1xaPZMcd3T+SjSJE1TtnjEqCiDY8gCS85uYDIQMAe2QUZkqItIDoo1A4GsVAsUOQsho3ewchq/okVJ9fWq3Ze2fA3OVnf7sgMI+29+yHv9bFm1A4RVqRVbx0yqj9n48fvP+HhxRVdPkkqcxoN5aAw1FKIsjzfKVkNFbt3r3bSSKYm5tL2VHKHncqa9UeQSTodukismyxeDxhYd4xpd+mg0/ZSMN/HXfDcyzyjh+TEVAsEiWMcN+u3Abnj4phAdhespLC4KqpA5iH99OucqjCCHb7jEFwxqtr2XaKaFSeRDWMFKk/3lTMLkllYvnVHlZTFqxQeGVlPitnmpoRzRpZ/7i7gtXYXv9RLutxMSMjCmo8CusjTE15vLIfNhe18b2IRtCjPjNvKFz25Ed4c/QOKKgAhlz4fyhuY1qsraV7pkoCapBMNaY0AMW9swbBHV9sY0OeRaBXTB321xdUsze7Fn+pBrmm1gfFrAcCDxvyq1nFA/VOocu6vQrrmXP15DQmttQAm2oqC6sl1qavBs/3JJ57c1E17s6x0X/KXBJ7BurrmhpuYX1jqV3a8wtGYFgCVNA30VqAPPdB5lqorKnV1iAWIzz/wQ8oxJHair4HhdeS4wZC9qWPaWsC5BWWw44tW1nPmb4K2fPTp2bB0dc/265PCAQRMKtb+DZmscmeMHd58h0va1tCIIH1y3mZBz49elT+V+NHFn99Gefzlfl4X5mgSqUqeoPGsLAyr9dbXVVVVYMi6EIvMCiC5Al2SgRD6ajE89OmTeP37t0rxsTEmIyybFobPm62xxb/Mis7o1hOD0UFodSbhcoFMEs6vF8CfPfA+XDfN7sgt9jJRKvDV+4gqAfMcLscPCeJNdXY3nfCELjx35/BB79tYqkeJhANL4qCfcsZx8LiE46G+7/dxgr/2bP3UujJyIul5khXTEyC9HMeRvumdLIZcP2K56+HVaUqfLixEIMl0BC6t0KvlbzsS45KA6gshgV3vxooK28GarKy89Ul8OraUtZjhkNj7L1PTs9OxVYC3DAtHX5ftQFue/4zFq/bQsTwKXzrdohdeL+2pgVUf1G/sjUXx3oKS2hQBgwrSeF59i0VqhxRVVWmiZrNJCcn+5YtW8ZMkY6kw7uSzrwnOobLyMigUbQNfr/fFGmUhN/jT/sNxXAg7TAkNQ627T8YEEdSJvryHo8BSMsUMSxm1tiW6C2mwkKeo+Go0DOtDbaBwrVMBPHd0DhVrb0eKjhGBDbwZe945sb4FQVULYVn77K9oDhyGIF4Y/fVSHYv+N7R02aJvtjBxvH07CYDmj+JZy987xhffeTg4G9LCUAo44emwv0XngCzbny+9f1VVYlzbjm3X/XunZLfr7DaYUny8haLl9O+2ezz+WSqHEHny6dVjnSLCIZyKG+Ide8rLS2lLn5GGlG7VlVt2+JmbcPIwgoOE+PCISbMBht3abVuJI4UkXqxp8AMI/gb9AaD63R0/oQcP34ozBiVDkte+EJb0yJqZM3uy9Nqd6ylBs68onhl8ghxQv2QDG63VN5UBClyBbyJw8ChKhMdzz5aT/2e0VtkH65X1VLj+rgz16PwRQd2A/jL4mPgk9+3wPa9xdoaHR2d3sqMcUNAkmRYtj7QJ7plODB5Sv+eXf7z2x7O6Od5xcvLnBfzh5LocHhramqokJo1k+nfv7/Sndnh9tCVrpqAwsgXFxeL9A0WVH1jvL+K+yVl4RKfyfEXlrXUoM81vnvPuTCDvmXci51FHZ0/E9NRBNdtPwBlVa5ArqilnJ4ggtFd8q8xxd+94ALqIuqWyBO04sREkONkMJmk6l27fGFhYcHPhx4xEQylq+WIeYw48ZmZmbzFYhErKioMkZGRBtXlMqxPOv4an8F+W4MsZq0Xij99AFIX/431PdXR0ek5DOsXC7sKytmnF5hctagYHIiy6/PMsmX3i5IqKyBLVC7oRe/PoqqSkee9FZgd9ng88uEsE+wo7W12017o4eghFVR9GR/aQ1XjpaWlTsVorE7b+8UjOXs+iJ1Q8HnCsP1f9+d80qdgMcnxi+rFsF9CJKuZZUgK8yRNWo2W2WGFe8+fxeapVvfV284Aq/Z1LoNBgL9feQqbp23/vuk0CLcHRrnhBZ4tM/A6T10zF2Ij7IFlnoM3bl8cmMdtj1x6IiTG1n+l7XE8ZwRel6BPJ7x5x1mBGmXk/gtOgIQoB5unGrUP7j0XQA5sW3LmsZCeqJUYoBF98beL2PMQV546BbL6x7N5Shy+fuTium1nnTCeFUwz8H6++7/LAk0VkBOmjYCpwW9K4D38+NjleFxgG4X8UhpFWNt3/OAUuPKUo9j5adsXD17ICviJrP4J8JeF0/BNBWzxswcuqKv06ZcUDXedc3zdtvfuxmfSEjAqE374ktl1+75O4aZ5CTGRdnjq6rl121648TTg8Z0QFH7P37igLtyOHTcYTjhqGJune/rxcXwO7d4mZfWHU2fksHkKkx8ew+fXzjkqPQmumK99Axz3/+phDDft3jLwvm8/Zwabp+t8dN/5rH0lER/pgIfwvTLwXK/hfdO7JOwWEzx97TwWRrTtnzcsgHCb1qZWEODT+zFsApf40xAVhvauvf8tew8GxJBoIoYc8D4pN+fApxOGF3w2Lrv0x9tMABUqp5RhjC0zqGq5LMsVnM1WVQ3gpAbTeXl5oQ2me1zItqj3XUxQeKkihj5cJWAqwVdVVYnoRQpGo1Gw1xSAWzSKG+JOPEkRLLN8PD8ZY1QScBipVC3sQj1LHR2dLsOIiZekJeYsAdJagTQBE0B0ZHYNKfrtIivnogJAGmYr0HXOZvMKgiBhrlAODw9XamtryTGi1Iwmirw9PgIfLkFsTPC69Muy1y6Xi5ckicfsNe/z+ThMWXibzcazX7+f81mt2jFO8Ff7uTCeV33+mmbu/1AaxbbjWxJHnPrnEzAMtNkjTMcas3cUgW921OMuxedXOYvfyv2aOm282xz/KUt8URhWP3cdTLjmaVB6fFTuBOT5aU1jBiREwZ6icjbfLH61OrVy/Tmx3rx8SfXLnIwSiFlhO897OL9frlAUGeOujE6Or7UBWHs6R0oQmyNUJIO/7GNXtICpDftF0QxubxYU0Fa3Hyo0RqQ2q9PH8Hg8fOGw047y8ebv+nxuxO+HIQOTYNvuopZVQAV/gnPTGUnOfbupXSANniChJ8hZLJJYW+ut8vsl8gQ1EST3std4gi3RreJxhOiLz9SV6ILePGQ3vDhjyWSF55YFBTE1PhIOFFf07kCjZ6GyXvy59/yZcPfLXwWWm0MFn7U2//ahpau+8wuCgntJPln2MBEUReqRQOV/spYdDpYDBqdejy4eOjr1cCiIR4cKIqu06rU9bAI8eeUpcP0zH6Pct1AuyAtgcRU9Orrsu7eqjJGqUZYlA4qgF0XQwXFSQXW1ZLfb6Yt1CnqC5AVSlrhPCGBjdEHU0amnqSD2QuIj7PDPa+fDafe+2rInyPEgestfyi5a9k8Pz/uoYgTXSjTUPnWdq8QscgT+KoEPu/eqipFDQRdEHZ16KMs8pU4Q/So8ffU8uP7Zjzs2qN4R4NwZOTBuWD+45h8ftCyCGN15Wfp9VOHH1/Ccza9wCus/TI2kg4MoUP9hSZKolti/uv77I31aBEPRBVFHp56GgtiTwfu78fRjAT04eOqDX7SVzYCeIOreupyiry5F1VPIA+RpqH2qn9REkDxCqhgJ6ToXOv2p0AVRR6eehoLo80PpB3dD4qL7Qe4h0vDKrafDva9+A7sLWmkiQ6hKQb+SVedFSiWlEokeeoKc2cyywzQFR5LJy8sjL/BP5wm2hC6IOjr19DwPEUX530tOh5v/9VnDgXibw69KaWWr54b7Coo52ShxJk6SqYY4RASrq6t9Id8aCZYL6mjogqijU09DQcRp2rjB8NOqnagah1c3LjxxHPz3kxUAYhu9a1XVG16158o0z6a1qldUBF7xYKSW6GNLAv4G+w/bbDZ/TxpEoaeiC6KOTj1NPcSQ3hzdil+FBcdkw/s/rA90m2vtujyv2t2Fd2QVLfuslnf4eU5mgyhwdrsXXC7JFxEhu/btU3raSDK9AV0QdXTqaSqINBp6S+33uoD4KAcUl9cEFlq7FieAyXPw0aEly97yC2bq28q6zqHnV9d/mDzBEBGkBwhOOu1EF0QdnXoaZZkBRgxMhE27C7tUVRoMpECjymij8jSBo2Yyrk/GFi+9y82ZVOq3inLppUEUeJ6npjJULtgrB1HoqeiCqKNTT/dUqtCpyPujrDD+Ggwi+2pks6AnyCvuX8bue/dq2RSn8iBL1FZQjI/3CB6P5Pf7qZcIG0Shuz+49GdEF0QdnXqaeIg7X7kFsq54Ery19KXLDkLnQC9PQCEckZ4I63bkaxsagftwPil3UMmySw1uj5PjZC+H2WHeavUG+w8XFBTQaDKhnmALiqpzKOiCqKNTDw8zbpoCvKFLPMSRA5Ng/a4CbakZ/Gr1oOLlJ9vVoipewlx0SDtByg7Lssz6D2ueYNALPPQb02kRXRB1dOrhYfpNOSAaV4Ja74CJIg/5b/wV4k+9u9XvEY8dlAyZ6Am+uvQP5vU1AVdxPnAlOtcvjqvZvw8XJYHnvZW1tZLVapUMBoM3KIJ/1q5zRxpdEHV06uFg2qXRYIsvAaWFLLLPD+q3jwI37Ub6pgRceOIE2HqgBH7b0NrX53g5rDbvhhGlK35082Y/jSlos1i8gt0uofgxT5D6D+ue4JFHF0QdncbMXPIt/p0eWOgknAAO94Gbh5f8srQKRRDXUFaYmsiwbDGJoNZ1LjiUVlAIdY4guiDq6DSE4oSKotgJceJAlCr/Pbbwh6c9guCjr855VFUODqmFKD39q3N/dnRB1NFpSkAUZy1ZASo3vlXN4gXgJfdnR+f99waXNU3wBkaUluxUMYJiWIIiSLXD5BHqItjz0QVRR6d5KG7Q5DfMuHa4ohoWqSp/HHA+mff7f3R4S5YdVfzx5nzLAJMoSX7MC/sRGkuQZYXNZrNPG0lGF8FehC6IOjqtExRG+uAZTx87q66ubtDJWBAElT4+ptUMk/AFBVAXwV6GLog6Oh2nuXiji5+Ojo6Ojo6Ojo6Ojo6Ojo6Ojo6Ojo6Ojo6Ojo6Ojo6Ojo6Ojo6Ojk5jgg2zdfoQ+gvV0WmbYDxp/EsEG17rPVB6OboY6ui0DsURmvicnByOuue5XC72+Tvqkmc0GlWLxaLq3fJ6P4fhg7I6Or0SJoA4CZmZmYLVahVQ/AyyLBsURTHiepHjONHv94uCIPC4iY+Li+PLy8vpWJ1eiC6GOjrNQ0LIoxDyltxcdXhVFSRDsVARGWkBMJpR/ESaTCaTIEmS4HA4eBRHDpe5lJQUrqSkhM5Bgqp7ib0EPZuso9OUoFfo44+9ZpFfNF+Bq7KA89cIPuU7q7Pgo6NKv9l4wJRoEmTZ7zMYFL/ZLCvV1YoNXUfZZguOcq0P69WL0MVQR6cpJIR+mHHzCuDF8aEfkWIIIoAs7UmoyL06zrVrH2aTfUCjXVssUvCj8PRNZPowvP5N5N6Dnk3W0WlIIGs745ZvgBOObla7SBw5LtJpTzyrxJaa2r9q3Q+KYDGqiiJ4nE5BUVUehZCjCcURKMuckZEBhYWFuhD2YHTPUEenITxMv24qGGw/gJ9yue3Ar1anViw/LUKqKANJkjmOC3w0HkDi7XbmKZKXWFtbG/rReBJGXRx7ELpnqKNTT8ArzJj6Dv4mszXtgeNM1bZ+51QaE7hEae86CfPWBkHgcL3gRe9QURQes82ojypntVqDXqJ2sE5PQfcMdXTq4WD8WQ6IGVgFildb1UFUtXRQyYrFZl95uaiqCn0ohTeb2SdEXS6XhMIoR0ZGyrqX2PPQPUMdnXo4yJw5GX/O67Q2cZy13DHg3Bo+7GCqe+tWmTMZFPQIMZvMhxkMwJtMrCyRvERqhjNo0CDdS+wh6GKooxNK+tQLgFOnaUvNEhNpB0HgQZLp+/DNoPpBMdqn7bcPO87uLf7GBooqchzvlGWqWOFNOHkx20xUVFRAQkICV15ernuGRxhdDHV0QkmfdAN6d0O0pXpkH8YWanEDcMfiY0HiONiTX4q7cjBt1EDIK6pg2xrA8dEVjvRzq4wRxamurdtU3m4w8CovCwJnRzW1R0ZyMQYDJ/E8WK1WLiMjg0MvkYqu9OKrI0Dg7ero6ATguIHaXAO2v3kbgI+K9wBu/89S+G75FjZvQIF8a8kZAEpgWxNUP19rjr/r96QFr4ngNio8b0UBtQH+1lZUWF2iaEGoR4uxoKDAQF3/8CiKl7ooHmb0wNbRCUBxQYWZS0rxN5qtCYIZ2NGDk2Ht9vzmY4yKO6CHSL9mkwE8UkvZZ84X4dpzTf+qTatUVZXxCInnOK/X45EEm81L6zAbLVPvlZiYGN/q1atDK1h0uhndM9TRaYhV+60HVWvtjhaEkCAhJFAMaz99oM6DbAKnCpX2/s+uj5v1DM/zFg69QxknC+WROc5qkGWzRVHM8fHxNBCEAbPNIv4GPUWdbqal16uj82eD4oIKM5Z4cM4UWAWQlhgJeYXNlAe2BAmhVrZoQS+x1iuz+SZwnBpfufHMpMq8nQLP+9wca8sj0YRC6UVxpIbazEvU+jjTRB6i7iV2E3qKo6PTErICa565DjOqLXh6zaEJIXmJlR/cE6h4aQ5V5Yojs99an3zMHSqnGMyCYEHxY5MgyxbyEhX0EqksMTExkcoSyUukk+sOTDehB6yOToBmPUNwo8NmrV/sCDERNiitdAUWFAVAJD1rBpWrjq/eeFmye9cOReH8VI4oeb0SZzYzD7GmpsZr00fC6Xb0pjU6OgECjsHAKXfgXL1qGVoQsHbg9mhZZEmB1f++Cd7/eVPz2WYUX5ct6bQyQ1JEP+e2X/2iiQZL5IHnaaAHHoWQNdC22+0ctUmMjIwE9BQ5FEYSQ92h6SL0gNTRCdC8ZxisKT4U8BzDM5JgE9VGUzaast18MyVUdB2f/+CA0mVnh6meKpBB4kCWZEnygslEAz4wT1GWZeYlajXOelliF6GXGerotMDwtHh46tpTtaVDAEVu067CuvLEV287AyLCLGy+ASS8PBe3J/7YrzdHTLxMBNnIC4JFEEWLoJUloiBa0FM0UVkiHkE1zgb8pRPTpDs3h4CeTdbRCRAQkpBssor/amol2FVQxjZ1FUUuD+zdV8IK/VrCL5pHFzoy5kc48z40cCrIHCcIOEk+H4+eIU/ZZhXFEz1FGgmHeq/o4yUeInpKoqMTgOJC02xyNzMlewBs2VMMZTVubU0jOB4szoJ7B1f88YWP56lDsxckSRJ53sNZLGysxOrqaomyzWFhYb6QkXBa01qdZtCzyTo6Rwr07Ab1iwOHo5kscxDVD7X2xLvXJ5/wsizY7DxmlynrTN35vN5qK+qi2RTIPpOAG9PS0oJNcCjXpzs7HUAPLB2dAE08Q57jwGAQwNtS97qugMoJCbxWSmwEyD4fFJfXBNY1hhchzLXvtiEVK7/1KEbKxbNG2gqveDDLHJhXFNnj8cghXmKwgkWnDXTPUEenBY4amgIf3XuettRNUA0yTcgxo9NhRHoim28WvwLV1pSHVsXPfsbIewTezKOX6LGY0Uu0Koo1zGCwxFqt5sjISDPubZw2bZqIU7A7nx7X20D3DHV0AjTxDEmkOJzUjvRAORT86MDRXeA1RYEHRUGnThPKZpCj3HtuGlC+aYUkCD4qS6RufGptrSzgvOBwSLhOLigoCHqJQQ9RL0tsAT210NFpCczCHjYhJHgUvqCXOGog/OemhWy+BQzltvSn1ibMfMzocQoceoYgy1ZeFC08eohUlojZZXN0dHSwLNGQk5MT9BJbVNg/M3qg6OgEoLhw2GuTW4N0sb5IET3U4EJT1OTKNYviPcX7ZVVVyEs0oRrijNeLk4L4/X4pPDy88Rf6dC8xBN0z1NFpgdgoB8yaNlJbOvwEtW/8sFT4/elrACjb3DxcfsSYdzfETLlJ8PtNVOMssxpnxSqgt2gymcx2u92EmmgURZEaagu6l9gUXQx1dFogwmyEMf1itaUjx8pN++Coa58BELU+Ei2Ml6iIjoXrkk/+ocSS3E9QVZPCm62cIFg5FER0FC1yYCQc8npNxcXFoj4STkP0QNDRCdB8Npncs5YrMQ4/PAclb98BsQvuY/PNwgsgespeHF34zb9cgpk3yDRUBOflQfKC2UwVK2wqKiqSHQ6HsnPnTlLXP30fZy2p0dH50xNQlsaj1vQkISRQtn7etBcOlFUHlkM+VFUHCrhfsIwpDBs6x6FUf2vlvZIoKrxqMPMogjxmnTnJYuESRJFz+3z84MGDISwsjCspKdFO8OdEzybr6LQENXWRWhip+kiB2rx8y77AvN8P215b0kJZogoqzyfsjpn4eW70uHMMis/AKZw1WJ4oeDzWWoOBvjhgrq2tNWllicF2iTT1sFSg+9HFUEenBUZnJMGrd5+rLfVAeB4uf/rD1r1X1Q8eY9xVK1PmfOBXJZOPvr3CceybK5wkWRWn02yUZbNVUUyCIBh37drV+At9fxr+dOqvo9MCFBcalBkKKDJGgwC13dkdr6tAL/aHxy6DY29+QVvRHKpqdRfeObhi4w+qqFKLG6+RuvDReIkhZYn0lb6qqipfXl4ePTiVJ/4pyhJ1z1BHJxSuPtL7VLV3CKFGaU2tNoc02yaR49zWpAfWxx/7kt/PmwW/YFZ86CkKFqssy1aDotR5iWaz2ZCSkvKnaqiti6GOTihqL430PAcL73stMO/3w9zjRrf4IKpoHLwx6YRl+yIyJxg4j8En+NigsX6Os6koilSWaPH5zDQSDoqksdEnS/usKOpiqKPTAmFWE2QNTNKWehMcXDN7HKgtN9JGRfRDZfiAf6xPPPERA4CBRw9R8fmskiBY1epqm9fhsFoQapdIZYnkJWrtEvts5Youhjo6LdAvPhKunTdZW+pFoJd4/E3/qmukPX1MBvttAnqQPtE8bV3SScsKIoeMEUUw8mazhQ8Px3wzbzH4fBYDjYSjeYl4BHmJQshIOH2KPl8O8CdGf7cdg8LLDzNu8QDHBRpdU7kb9fYI9vzojeD9r//3DXDszf+G8pZG0yaoobbi+nbcvvdv95oiBVkGiecULwaKRKPg8DabJLhcUoX2Yfv4+Hhl9erVwcoV+u319PQI0/j+euL9duc9kaH19HfUF+BycnI4jNwyzFziweX6Hih9ARp5R/san4jun+KVmjbUDqL63fGVGy5IdB84gEvUyJKJIX3Hmbda2df56DMDdrtdcbvdfar3Sk+LaMH7Cf1lhkoLtbW1zd6vJEnNrv+zIcuyHg6dxOfzcRcdOCDfO3OJExf7lhgGQU/3m0cvhTtf/xaWb9yjrWwODkSp5r3Rpd897uEMJHCSSeYkhZOZp0gj4dA6DDPmJTYaL7HXimJPiDx0D8H7IOFjSVZVVRV9BYwjI0WXnG0PRnZFUdgvbaPfI8GRvPbhxO/394jnpA+ndydkU6kH10ufDb+1HDiVieGoAQlw7cJpcOGjb7N9+hoCz6Edo2619Ib9qmdA5fJF4bVlZeQRopvIPi3AS5JXsNm81B5REARax9olJicn+5YtWxbMOvc6QTyShk7XponPzMzE8JU4j8fDR0VF8V6vlyexsVjoc7E+jiKkDScfTn6rld1z40jaUyJtZ2nu/nmeVw/nc1m13+4EI1D3Po+1c09B4exw7ZJ+GXD1/qAYRodZISsjGX5as4Pt09e4/8JZsDXvILzx7dqWlYDjwewp+cewsl/eVjQvkVd4zGhjhNU8RJownoaWJfbKbPOREBC6Jnl/JIIcBiBvs9lEFEP65TErLJoVhSfR61+211fjAKjhzYYK68iYSqM1zCfYrMBzvFKXJazvUy9gRKtf6kaEbo7QvRBVbYdoi62/HV+XtG/u/EkMPlUuj8j4FGfpA+19H78frBYTuL3o85Fs+VHDhBYqi/xK0YCqVZeEu0vLQcZMGvsYFUZaAG+wLJG8RMy9BcsSSRB7lZd4uCI1XYdNlA2mLHB4eLhgMpmEmgMHRCEqSjShAMZUb5J2Ro4M3+sYN0Mx2Sb4OGMOCt8gEIw2dpZmW9U3XqfrlE5nQVsiQfgTMiErDY4bORAeevN7bU0z8ALYPcV/H37w+3ddgp03kJeIIqjw6Cli1hmdGQnjtLe8vJx9d6W6urpXfXulu5WjiQharVbRbDYLlBXGLJMxVir1bQ4bGl/iGHWbjxePA8GQRA1C2aSjcyThQj7M1Mexmo3gsJuhuFQbGozkqzl1wGwz55N3ZhUtvVhUVZnjjOghyoHmNyiM6CJKoih6yUvErDP7zEBsbKx/2bJlQUFs7L30GFqoX+8SgkLI08do8JcmGnrcpDqdVrOv0JQbPem87/qdvakoauJmn2A4G40vifMrkDkgDoONUmk/DA/5dKINXfr4aMw3E7gta0AiXiDwxswmEZJjw9k8eZBD+8fj6QLbeIMAqfFaATxuG5IWhw6nto3nYUBiFJunbYNSYzGnUB8sQ2ik48CuYBAF6JeE+2qvc1AKbQtspEiTnhzDzkGkJ8Wg3QTOQ9eg8wa3peH1RK3tGt3j0H74vNq2lLhIMBm07CSeOrN/Qt22RHw+i5GCMQA9Pwsnjax03FdbjgqzQnjIx8mHs30DCUw4Gn1MRMDZJkK3OawmSIjSwhjJoutr57RhhEmK0cIYYdu0y5tMBkiNiwgsIMMw/IMYjSKkUfhr+8ZHh7FzBRk+oP4akeE2CLPQly4RfO4RA+u3RTisEBl8JtpGtqGFjcNmgig8loH7jxhYv81uMUJM0G5wHbuedjMUnknB+8ZtLLy1Fz5hUDK8d/c5bL6v4/ZIdULYPyES/nbRCdDsiNropKi8kLEp8aTvtkeNmaqKkpFGwpE4zuqVA6PhoABaKY7jL/tkachIODRpsann0V1iSOelMkGRuvFQp290o000dprBIFvWJBx304rE8/crxohHMWwSqLBogGaQJCornrgKgMoxaiXY8Nx1dcI1ZVgq3HzqVDYPHhlWPX017h/YltkvHu4963g2T8f+/NgVYEYRJOIw8v39ktlsnsb8/ezBi1gEIUxWIzx3zXw2T+PCfXjPORBuq49wX/3tIrzFQDAl43n+e9OiOuH4CCOKCUWYoML2d+84q86A3lxyOkRgBCXC8Fqf339B3bhz/77uVIjTIq4FheK7Ry/FxDWw7YnLT4Z0Tbhp1JTfn7iC3TNx33kzIRuFnIH3tuaZq3Fb/Xh7f/zjGjxPYN/TpwyHBVNGBOM8rGL7BradMm4oXDRzLDsHbV+N4QjewLbjsgfC9XMn1W2jMA6ec/zQVLjjjGMC4oT/VzyF70kr6BuOIvLg+TMDYYPbfv375XXhRInEU1ecUrd886JjYNKQFDZP6zY8dz1en8rhAS44aQLMGJnO5kHBbc/iNoyoxClTR8ApkzPZPD0L2QazE2TWmEGwePY4Nk9hsuFZ3IbHE1OG9IMbF+J9E3jc2mevxesGFkcOiIcHL9JsA9/B8ievoA4cjJU78uHUu18JLPyJoIFjV+7MRwNsRR44ENyW5IfWR8162QCKQfD7zbzgsyhuhfVz9iqKhb69YrFYzPHx8Ub8Fan3Ch5JE524x4liV98QnY8mnh6cssROp1MMCwszcrW1ho0px81T+LBncA92XQE9Jh9FEDTo4k/uh8RF92M8w5iko6PTM8AEZd70UfDRsg3aiuZQ1Rjn9stS3Ds2+/2CD2SZGv5SeaLXS788zypYgjXOMTExPq33Ck09JsJ3pWfIhDAnJ0fAbLGIqYORssR2O5j2iyn916bO2aQIYf9kQkieBXobypcPBlJ9zGLFz79bF0IdnR6Gw2HGnMQQbQlpNopyXKlj6AsbIqc/KAgqG0CWR+9Q5nkrryhWXpKsKIhWyWgkr9FUUFDARtXGA3uUl9hVN0HnoWyxUFFRIVJTGXx4YyLUwC+JC/7is4YvCWanKOv3l4XT4JG3f0ARpKEl67N5Ojo6PRDKvVH5NzorJ04cBl8s30L6p21sgiemcsfVqe7cXGoijMvMQ6R2OBaK7aLoocba5CVSbXNI75Uj7iV2hWfIhJCUnsoFjEis1Wq2cZzxp7Szv/OZ7UwIqaJAYOV7HMRH2dmBuhDq6PQCtIpAqsC8n8qFtTLkFjCXRg59cVP08UvMqsz5TCYLZzJZURZsRt5iBY/H5kEvkcoSSSvIeSLt6Akj4RyqZ1jnEZIQ4rxB9HrNpQa7Y1fstHW4XFdledGcoyDSYoS//28Z6r+W0ujo6PQuqKKPKibRS4yJCYdSqoFuVkVwpaqWJ5Svvyzes79QFQRUUFniFdYEh5UlhgmC181xrKF2bGwsKayiNcGhiTzFw8qhiGGdEJK6x8XFGc0+n2mLmNKvOm7kysAuCNVgGkXUPo551qwvpI6OTu8GM77qj48Df8KtrOFBi3A8iHLVB6MPfv93WTVzCqdQ0wDJTFlnr1fiLBbWLhHXUTaR9XE+Ur1XOiuGdByrLKHCUPQKDfF2u2mTpf+AmvBhywO7IH4V/F8/DPy0GwHQxa6j5fKGno1ewaOjU4eIuTtFay7F2iNp7UGbRfVXDiz+5Qy7r9qJ8UhWVVEOHS8RJ4m8RKp1JkE8EjXOnVUlyuPywTaEVEa4j09IzI8bg1ljvG926/gHRc+AU13JYLABV28VQyIoiKytnTavo/MnR/3qYeBmLmkjbnNglkqfGFz+2weCnyfvT0ZtYAM+sJFw8Jfz++Uqv18KDw9XGnmJmup2H51RJTpG0BpQmuw4uSwRjh2J07fiMuseMW/CUEhNiYWn3/85EDjUeJN+WeNlEpDgZTtz+SMIiR+n3T+Ve1Kq2F5RpF2CqWhvhd5hMEHrCH3h2em5O5OIk2205jH1dOiR21O+T4+oBQ9Vlqr0vlsKL7+yf3Dp8ssssrMaj0MvUZXRZZJkFETObGZtEmlCFI/HI2teIokiXaXbArOjb5cFDdX+GI1Gg6Io5kijLKxIXLgCHzwtsAtAemIU2B1W2LAjn3xpFEPUTUWFqaMHwikThkBGbASeCE/V0asfYciuD1Q6YenqHfDFiq34VnAF9Tihzv0tGTweZDGIMG/KcJg8OgNiQ7rI9SYUFP9d+w7Cu7/mwsbcPICQboEtIvugX0oMnDF1OGQOSgZLG6PW9FRqPBKsxWd+6+dNUF5eE0jc20KSYfjgFFgwOQsGDUgAQy+tMCxzeWD5+j3w9i8bwFsrtSxwQRQfbPjPX2D6LS9ASZVLW9kMnAg2T959WcXLv5RFM2UfZQVkNiQYhlRrXmJQFLucjsoRT+WEsiwbaZAFzuUybOx/8lOqaDmdNibHR0BibCSs2rQnkJKSAeA0KiMFvrr3XHh/Uwks21UGFW65++S9mwkzCTAhLQouGJ8Mlz/9Ebz/68aAGFLFUGMP0eeDGxYdg9N0eGH5PthQUAO1Wre73gYZSrzDCCdlJsDIWBHGXvMMuDCitASn+OHrv18CgiMa3l5bAPsqalFQe+dbN6ItZ8Ta4PzxqbBu8za44OG3qd+otrUpdrMRlj91JWyv4eGTjUVQWOPFtLJ3PrsZn3N4oh0uGJcKr371Gzzw4pesk0RrjBqYBOt2FQQWyFloKfFAYeUV74ahJctusIBCDe2oRE0y40q5xitJmpdYjVOKw6EcPHhQ0j4zEJy6NFA7IoYctQXKz88XoqKiTJzbbdkYOXKs25b2GRMDZMywfjBiUAq88unvASFEr/CorAHwwrWL4IZPcnGxo9rbc/HiS75mUn9Ytmod/OOjXzFFVAIvPgh6ii/dshCqLTHw0aZiMLXHm+gFkPWJ+BrfPHsUxJ9+P3i0fsMNQLOu/OwBuOrj7VDi9GK62Dfeu4LvdFicHS7NiYYRFz0WsPFGhFlMkPfmX+G8/21kNtJXLF7GZ5+eEQ1DbB5YcNtLrIVIe3jyqrnwz09+gx37S7Q1zcDxcljNgXsHV/32g4+zqCSAVJZowgmznx6vxSIZPR5vKWabyUukkXByc3NDBbFLRLHl5K0pNPiqQN3sqEuNXxQt+8JH/0FlZ/TCaYCF/KIKWL91P54V1+Cy2WyBFY9dCRe/uxEM2oAKfQUS9pX7q+CGWSPhi5VboMZNXhK+E+21jB2WCsdNmQj/W1eIWaS+8+z0JPSI76wvhJX3L4SHafy7ULHDSPP7s9fC7d/ug8paGTf1nWcnUS/DXM1Btx9mDIuDH9ftavjsmDBse20JXPL+ViYefefJKUpzsKe8FlJjoyDaosL63YXaltYpqKiGLbtwX4oDZDjNBooqeE3hxxVZ0nOSnFu/9AlGEe2G98nUT0Pl3YoiSLhsMBhY6kOjklutVsjIyIDCQnYfdNZDFsT2uit0MT4sLEzAGxIxi2xYHX70E8Fs4dC0ePjkwQvpLgMPTQbC8XDz/Inw1y+2grGPCWEQcvb+9v1OePvmBdqLrn/O7x+5DJ7HrHEf0sEGkDA88sNemDlhqLYmgAU9o2qwQHVtq70Uei30OlfnV8Plc6eCURsVKcixE4bBV7udTAj7ImTL72Ii+Pjlc9Bna9/73bATxUrLFZ0xfRT0T4pm801Ap8ovmkatTpr/Q5G5/yDe7zcLgt+sCIKF+jXjH6sgy2xEHJvfb0IdMlJxnTY0GL2WQ45p7RZDvChPjatRsQ1VqtEGoulUbRtsySuGE5e8GChHYUKIE9rDVSceBdtLWylE7QPUeHyQEIMvmLLIIc++qaimT3mEzbEGReH/LjqxQZr818XT4PU1BaHpQp+DcgWv/rGPtZioA9//pSeOg6+2Hjz0WNmDMYo8/Ly3Bgb014aSay9oI24UUMpBtgoHhuLwoS+ti5l2j19QTQrHkRha3LzPwgmC1ev1WjmDwWLGbCfVW+ARRm28VMq308k7HfztEUM6OV9dXS3QCNUGSRJ2RR39IduCnuFpR48IeIShYEzgaYBS0YBeYXv1tndCXxjbWeEFI42BqCmAaDPBsl0VbL6vkxIdVv/+0R7GDEnFBKKuZWmfZWVeJUyhwXSDYBgMTI6Dij7qEQchC99ZWgMZIQP5tgs88JNfNsFOrewwIswKcZHaGAXNoBpsx66PP+mrclNSmsHnE3kfb1F8NAoOb62VJBt5iegdmm02G/MSExMTaQDZoCB2SnTaJYbkFVIWmbzCfNEWhjn54WwLZgfuWHwsq05vDOkClSYG5KFloiwGyIixQjT+Hu4aNxJq1mxQo7PXpy6GNAp2EIfRiI5CowSij9LYA7SKYqij2GehmnFjaFMhfGgRvaY/Q29TH8Z7vqUPR7WTmeOGssrW1uGMB6LHvL4x+uirTKrE85htFkS/2UfDg6GXCOQlejwWGjSaBn3AA4JeYlAQ25KfBrRHDHn6gh1OInmFhXFT/s3ePNvCwahLn8BbaKaqncWSti1j3vB4mNQ/Es4flwJnjU7S1h4aVEaZGW9r8+rzs+Kgf1Tg05KU9fnvwmz2ojsHHdehsNfR+dPyzndr4LsVW9i8zWKE+Ja8RL8PJHPE4jWJcz6stCcnUuWtiTdh1tlkNchGm0fmrDJ6idHR0RY/eonJyckG6hlHTQDx6A4JYltiSO0KOfqSncViEURPnl/ljEfTBqvNDNeeOgVVpJkUorG70AokIb/sqYD7v9sJZ4xKAhmTVtnnZ3UzNE/FbpKW3Cq4nrYREv7SVWhkdxV3pn3pstT8gTy+SWlR2no/E7hgoTbbT/t9bV0B7Cl3s3uwGQQ473/rgQaU8OFxdE26dnvFsTc2Iu9t0LvtKPSedXoomk5kpSfCgxeeQBGZLTdFpe+uxO6LGvfOxoijLhXUak4Q/CaPxW/mTJw1jDdb5ZoaiwG9RK/Xa0pKSjLY7XYBtSsohu2Kma2JITsJfdGOvmQnhoeLf/Q79xKmFggJjUf7bsWhQPZ9+shEeHHhCHj0h13w5JxhcO/MQXBseiS8ujgbTh4aC++cPYrt++ypWfB/Jw9l1fzvnj0a5mbGwROnDGFtv15cOBzOHp0Id84YCEejp3l0ehRkJzrglTOy4bycZHYOl+SD/54+HC4YmwJ3Hz8QTh+RCBEWEWYPiYG7Zw2Cx04ZCqdmxcMJQ2Lh6XmZcPaYJLj5mAHs2m3BeqN0kjibER7B56JrHWrUbStzbsGs3IXjU1iRAIV9Rkz9h6F6GhQ3PJjakaB5FRUewHfUkfAh8Xx8zpDDVPyC1zgcl+mDrNy0Fy56/L2AOGIY8r4WOiaQl2iJPGd10rx3/X6DhWqccV+LzCss2ywoikWSJDN9b8npdFJZIpVjkLd2yGJIcDExMTxmx8WUsjy/ItoWsz65SK3bCy98Xj9SV2chaf10y0H4y2db4ee8SrZ851c7YHuZG8LMIkwdGIV3oYIVPbeEMBN8tvkgy1bXYoBNGRgJwxIcYEBP8OU/9sPLqwpgSKwdftxdAT/vKYdLJqbClR/kwqurC6Co2sNE87sd5fDiHwfgwR92M1Gl8L94Yj+45sNcuOHTrXASCqwfI9E/ftoDr+BxOakRLSdYIbRdOtoyZpGDb7cehB+3l8HElDBtbceh+zwXEwRrK5VWHvSUP9xYjOHMwXQM23BTWyZw5BgUa4On5g6DlzFBiw8zQpS1/ot67aUzx3QOfP+dN4E/N5oIEkNSY2Ddf24KGHNz4HqVE5M2Jk7/Zq89a5wKotGPoiiKohndRQsny1YUQ4vP56P1hrS0tHZnl1v1DCmL7Ha7yTMUthujLCCasmhDQnwERDqsgYfoAtzosUnoAdDZKAhoIi9uXX41XI8C9egPe5iHcOYb62FaRhTLIn+yuQRu/GQb/N/3u5gHQHU49bdDWVwODlR4wGYS2frEMAvUeBVIi6SvFwbElV0L/6h4PO1PI3HbjQIrBEdHJHC+rnnENqGPY/XDe3PLPngcvcTH0UNODTfDG2eOgvEokHaTgKIwEsalOCAWPUlaP3twNCTg/G3TBsDrZ45kXQUXjUqCa45Og+NQ6GjdS6dns+e4eFwKzo8AC6Y2l0xIxedWYe6IeOaV4+PDw7MHw2MnD4HrpvQ7hHLTroUSxs+3lsAF/1sPxwyIYu+LoGIQAV8MvTPKqFATJqrVD4USutCmTZRgttms409Iz3jT9Ww7UAqjL3+qLjI3eq0NqAgb8Pe8sMET8BmMgiqY0KZNqsFgMuIviiEtG+gTJNqgMnSmVs7WuhhCbW0tR1lkszmaz4+ZcELQK1w0ZQSMHdxWTVD7KK7xgkeuz9ztQo+QAoCaKGwsrIE3zxrJugFROd4z87PAYuDhx13lkIHaTJHdhgJAYurUhiLfUeJiAleInuAD3+2CuzHb/NxpWegplkERXmt9Pp4TheQczAKXuLzsvOe+tQFeXDQcXlmUDVd/tBkFSWFdqchSthU72Xm7m4H4PNtL3LD5oBvi0AO+7L1N8PeThsB/Vu6H247PgFMw6/6v3/dCXrkHnkKhpPVnYXYfHx/yqjxw9lvrYGF2Any4oRAeX7YHzkAP8ZT/rmbedazFwMpbz8HnpBJTEta7Zg6Ce7/eAY/+uAcuHJsEMVYDXPTuJkiPth0u/W8T0mQqJnll8UhYiqJI9zUuNRwunpACN03rD5eh5//ArMEwf3gc/O/sUXX3bRZ5fJ8jYAGKfYLDDP0wUblqUj+4FoU+uls9xfZJC5VfB6eWoC1jkh0dSpg6k4gNx9ySpVHj8SNNsCUGfcN7/1t31H0OtgmoRxVhGY9UW2KpJbfRj4JInyz1+UWzz+02k3coCILB5XIJ06ZNa9M7bEkM6SAaQ4ez2+28xV/ESWLEMUExfOrdZfDNqm1s/lD5Ao28AIWLoIs+9/s+lvKTIH6SexDOfH09PPHzXrbt0vc2wp1LdzJBfBzXnfnGOjy+FPIqa2EbCgl5Cn9DAaSs4Kd4rAkjxbUfbWHC8tzv+9ny1ztK4Qw87vkV++GnPRXoLfqgFt3KS1AIzn9nA5S6ZFi5rwrKXIHy0Pu+2RnicXYfuQddsPGgkz2nE++Jard9GCUoS/vSygPw1c4y8KG7+igKoZ9TWX/nVzC7T15spVvC4+hIyvajl8TmA+FJCQN5TeRZkzcYfBYKK7oG2x8n8q7Jc3Jq30/uCdA9frS5mIl4pXZflx+VCk/iu//Hr3mat8fB2+uLYQMmnKr2bDSowv/9sAvXF8EBtI1zMdGgRJNyA9mJLbdtO3S0G2gFqph7bn4mPIYJ3d9mDWpZwHD16KQwlli3l79gAhHcfVCMFRzt6D+clWBniUdPpMbpgelL/l0/MERzg5z4fbAncuw/LD6Xn5r+4eMbRYNqMppMRp/LZaLBZMg7pDEVcG96QS2+pNZCAbPfMofeoZBauUdWeXE6raSIIwZ7mhwGKMIGocgRetnQbS1Bu9A9h8JEQJsP0tx+HaH9JtsUyvZX1QZSPzrPnjIXE+4Hvt0Fry0eARKKdZLDBGfmJMHLKOJLPtsGr2KWlyp/alHkKrRji9F4aGAEPz7GByiir2IWeU+pC4pQ2OPw+GfmZaIg8HCgohbuQ6/wpqkD4Mqj+sG/UGz3oEdOz78ft3WIRpE1sHQooVEPj6JvRgGjplJ0Rvp9bVU+nD06GT37ZCYUzAbwvzFk0AR65svwuWYOjoH+0VZ4Zz2VGXthb3kt7Ecv+siiggVF6soPt8BfPt9WJ4b0S3NeqjDCeYl5RwF7DNaiBz1JyknROnp+WhNcfuKnPBY/6FxZ8XYoq5VY5REdR4lhKHQqOi5wRpUdH5pD6xHgu92aVxyYR+9w3ct/Ccw3hheTt0aPncTxfjRhTsTYYMCAMJh53lDrcNBI/AJ5h7hnIEBboKWNbKgu/DVQVxipstK8fuCiA+BXYPHs8ZAaaYNH3/whsGdj6G0YRBCMRtj/yq1w3htrm5Tn9CXIqK47egCcfs8L4HSjkGAWOzLcDjddvAh+2Vup7dU6QT0JajHz0rQwI0MOln3RfFDI6+bxWDJh2iXgRZCnF5AjOg/tS/vRJmooTOeiyELvhH7pmpTIBK8Zeu328OYZWRA1/x5yP9mD/PD3y+DJ1RUsUh8qdI8kcUERoOZPTvQOElDYK900CETgud0Yia2YeLhDrkm5i3CTCE5JYeupcT9Rrh13qFClV2z5Hvj316sDK/A6a/77F7j+yzyW4LQEJXwfnj+GlWdTGTaF2c1fbIcbp6bBp5tLMPs/ABM0FDF8sWVOGf77x37WBvfZ3/bBzVP7w/e7KuD0kQkoliqswhwMecNHpUXAdsxZDIy1spzM/bMGs/e9vcQJWzC3cfKwOIi0GmEJiq+MIkt2Qi0sEjEc4xxGuA8T3duPTWe5oRV4zp/3tt576piBUfDDtz/CV6t3aGsOA3jPJ0zKgqW/bg689Mb4/c5xxZ/NU0Akm5dUVaxVRdXt9XpdJpPJjU6dB7PMXu2zpM1WV7f41qi8kDxDnPii+GEpQd18+6s/4DH6wt0RhKIGNRE5Y1Qia0ZzqAQ9jyMFRc7QCBoqRqGVAGHGYAY4sJ7N45/gLuTZkRAS9EP7BM9F5w+eK5g4MbHRLhzcryNC2ByHdnRDSKyDQki4UAjp/FTOTGW65O2QEBKhQkiQ6JS4JeY50zHkPdMUGs5dTjuNiIpmrv14C9zx1Q54fW0RzEWxSnSY4aKJKXDLF9tYWTd9SZKgYgyHWWTiFobr7pmVAX/F455fvp8VF5Ew3fbldvjf+kKIthkhxmaAb7aXwm1Lt0FyhBnCzAZ4a30R3PXVNhihFRGIeE7KHlOR0qr9VSyRibIbwIwe64UTUhuEeY8B73npb7nNCyEhGOxllrg4VRV4n5/HqKCIIIOBkyQD7/GIVNxHnUdwTzpBsydpSQzZzoqicDRcjksNTwY1IKZ+zLIdya5m9J5OHR4P105Jg2/xpdOQSlSL2lnIyO6ZMQgTlu59pq6wL4rYLdEdd6/4VFbzrNNO2im0FOnC0WbJbnMP1jARfOa3PMiv9ECC3YheXH2XRsq6xtpMTPiKazzMW6QEayBm/71oVFEokCRuVIxCtlzt8cH0QdFsHZUbejABocw0z/F1CYEX32skiiSVN2fFO5j3nFdKRSc7Yc2BykMqLupWtNuaPHwApZSBhSCoTwXWQcfRcA2CoPI+6rwnoCqKVkE2GAQq7ktMTGQtZLQjmtCcGNLOKlWe+Hw+zoJiKIvWaJbsub3g+fKhOs+iZToX8+klWIyBW6IrUKpIWY7Qs4VjKnn0gCh48PvdUIpCmIvZgGpMaWkfyiqRp0PzdI90Pip7I9h27dw0T+vJqOi9UwpNTVsIMrq2n68pgXsM/GVosza85n8XjYBn5meyNnNtFYjT1vlZ8eDAiBI0Sir3uXFq842/Kdvzn0XD4d+nZcGAyNY/KRD0AhtD1zxxSAxrshMKRaI09C5ap/XnaQkK4tAxLqk2u/GZqGCfKkgOhQi0lxYeu442Xkn7YSdq/WQ0/P///bgbBqCY9cP3RcsXv7sJDqLI/WdlPgxHjy3eboIXft8Hn205yCq1XkAv8MzRSZhlzocrPtwMi0cnwt4yF/yxrxKuwuXzxiZjYqjC07/sZV7d07/mwUXjU+HqD3IhF7PK+VVe1lRtG2alCcoJXf/JFrjiqFR4Fq9Ti4L74ooDcD6eh5Y7Yf6HlRnjBjc7FJhHjDxFUBSKL6iEKIR+QfCjKBh9vv9n7zoA4yiu9ttyVV1WsyRL7r3bGIONTTGm9x56gBBCCC2UEHoCCQSSQPKHBEiAkITee8f0Ztx7lW1JVq/Xt/zvm7uVz0KyJVvu89mrvW2zs1PefPPmzRv4YhVmgolbO/xC52J7iJshDCklhUxFx9w2sdxnr7PuEt2XLaP7qYmC/w+u0GeM7k2/OWIQzeTK+QALD2QqTD+cAluc7qFZq+s2E1i4hJkmPzmwDz151mhRqTGb5KqDSuk+3qNC/HJaXzHzZHBOCl1+QAkznmK695ghlM2VELNNIFB/d9Rg+vmUUnrktJHUv1f31iqJxybpu/kn4vy3k0bSWf+dR794eTFdzpsj4Jzvic+OUMQewh94fuFGMaqN+MHuEMbiD31ZJq4h7Z1nATCEJ2dX0EXPLqRVmFrI1xBOPNx4+Ag1hbvYxwzNTTwbn3IIICuRlK8trY3rqvg8jp3nHUmCv5vObYp//Ep7tF3sFHBqcM1BcQGPyvi7o4eQM9XSCbuUhUU+MyVg0/vicI63dn5K38y2wZXke52fSIeruJfhoH143YJIq47SYxNwyxIWSouqWmkp73EMQYU0x+93ltfRyrogrW0IURXnB86vbwzRU3Mr2+L81JxKqubyATKA+P93TgVVtkSF81W+XehFH/9ug9ArwsUc2CHua+X3OICK4fHvyoW5GcpUdTBK//6+/AeEa3fE7Y+9Q2urOtBr6u58U1HADZFWimCGzAhbWRhC3YeeLtR/ibt/gM6EoUB2drbY24qSJn5wMIGGrtjddb9EnT+hkBZvbGX6rlNRhldUkH99vZ7uYgY4ujCDQ4yH2Rg2xMyEZHns4RLz7tIa+vMnZfTjZxcI8wuYXcAk554PV9HogjSaU9HCAs4vBMah3I1Ax7qMf581FkbHNgtQl7BtvOejNXTqv+fQrw4ZsM0VQzzHG2ZNvL2sWrBNAIIQwvhBFr4QuOjKPHX2WLr18AF006H96Y6ZA2kUM4OZA3Mom9NhaH4qHT6wl/ie27mBSPfo4rmbD+vfJsxW14VoaG6qMNT26RodMaQXx72/UKKjcj108ghuGIYJ5nfSyAJm1Vl0//FD6eFTRorBkv9w43H7zEF06IAswS6um96PbjpsID0kbDrj6odxvdOEXeJ9/A6w6d8fNYTGFcaLRHt0NcmKuVuXzxuE/fT+WcK2Eu9Dd++0MfliwKOGKzz0a2DJZ3A+DcmFoT/RhKJ0OmlUvmD3p48poIGcr+hBHFCSSaeMzhfTG3EeOtJVnD5IKzRuCBfmNYO5+zilNFO8F/dM6pshBlxmcLk4eljOZmVrVwCv70ocdkvd3i4FiAK6koZi25qi2baCptTDe6j74vd0ji0KQ8CyWjgQNWGwZNN9V5/chZza6nt/AFTqd5bX0m3vraRXF8UFCConQkp+G0wjYES7X3G60KEJGym+aeqAbD42aWR+GpU1hEWLGn8uPtBQxq3mta8tpVsOHyhaTnSzH/x8Hb3FjAhoYSE7kis9FO/DmYnBeLt72BRLCCG8NMQtcWmWv02ootW9ixnQz15YRJfy9ksWgBgVBWP0u3S67vWldOzQPPHdTfzs4soWymChgLgvrwoII+IyZgzLazeZv6AS//3rdXTNa0vo/04eTpceUCrMa1DJb50xkM8vpV+8spjeWFZLz82voHMmFHH3aRHd+OZyoXzH997y1goWciqlsaAAq8SIJBy3ArBNvP7QgcIcp5EbC7A1rOfSpr9sVxTw6V3BwQOz6Tfvr6BTRxXQ6dwb+FdiQOAeZvKfrmmgv7AwLuYuOnRb9x4zVCwzcOTgXKHsv5yZ3DPMlNAA/I9Z0eGDewnd2S+5EXiZy87v+PwHK+tY+BXQkcyGEakb+RocgsAAH+fAyqb0ZWGIb4nadNpITltO54WVrXT9wf1EA9ltiEe24bl2QEM4DIJ/C0D5vvWwAV0SmhjZx7o1TgMKBo4y6jwrzHmgQGSAJeLY2XZXwIrih2BhqDp6lbhdaoQFoe3xiHOZmZmJax0X006FIUaSsVdVld/gjC5wS1tZ3/US3w28xYJwKrMW6NYwC6W8MUJ1QUPolb5e28CvjL8UzATCoy8Lmb+eOEzo0pAuj3y5nv7vxBE0sU86/eubDfT5aqbRfCEYMaiCuwJ9Mj2iG/xPZps3vbmM/siV7gauIBAuAMxObn9nhdDrncpC555Za+JCrYuIi+3N0cQCtikco1OZraCr/pP9i2h+RTONYaF7HFfIL7hy4jEstB/vnsYFuxMSencragMiPV5fUiME1AKurH1YSGD+NIBGAex2fHGGuAa2+69vN9CahiC9t7xGdI3BnFAPkNkQ0NAtXjSpiJazwI8aHPP4a6mFWdoQZt0QpPuzoMAbFL44p7xRCCOngYAQ+93RcfONDj6b0eHJzXBQ/15U0Ryl44fn0Sdr6mk+9wr6Z/upkhu7nBQPPfjJGqEKga0hBhYwevwWfw96Dhv4GK8GM0J9/XZ9s8irZk5vfCNMRCLcs0hxx0dhVf4HhtiLw33gk7WCoeOeei5feA4CYHB+Cs3mvFnK3wg1S0I2dA9b/+wuAWXcwyy/iNnylsb1CtLjU0u3BKQRHJ6cy40g7EqhN/4H9woumlRMh3BjCAF5+YF9uLGI16OpfTNFz+Lag/rSWxdPjAeymwHJHHv7bi7MWFk0GXxFhyoAemLYXzMrVBRbiUTE78bGRiexOkw0lJ0O4XLFAyNKgRRuoyIPPTOL39lDuZ4EFADMPgFjWbCxhRZUtdAGrhhgfjANSH4lCjP0ale/ulS4/kKrNocLMpTCCAMC9Invy8UX13MFgdMHOG+47o1ltJ4rEnQtv3p7BXfB4/OaHaxmQXINh3n/p2XdLtcd3Y+C99cv1omFo4ZzV/3VxTV0+3sryMMMaBkLuQ+ZvaBbjilzD3+9QSi2ocf5dkOzSA9086Ffwr2FLMzxjcuqW4RjC2ee7ZfrGum7DU3iXX/8dI1weDGJu4uYu/3pmkYWMs2Uk+oWrfzn65ro2teXUJ8sLwu3jUJfdM9Hq0Xcv+EwkK5XcxpOKsmgW95eLiriQ1+U0b0fr6bh3GX/mr9jJcdlAHf1MSskOU8cdFjKOgAc4no5HWA/Bza3rLqV9u+TIZZTPX9iIQ0rSOVvwiCLKuL2yKkj6fRRvamcBSh0YOgiPz9/Iz3MTG9Kv0wOzxLTMgFcBwS74fMIJxQ1xAABVDBgw7DPgzE7gOVbf8fp8Mw54+jJM0eL73XMkLoF8fEdP4eReRQ1h52h3OEXzmHvlEOkC4DGEQbxgZghroktcQ17lvXiOSY+Qpg7+lbsnfuAHO5Z/JJ7Bxh8QbmYxGl86zvL6a+freNGukA8ix4S8hoxRxn5AzdEZU0hfq5nZpn1NPB1vU65U4xhtIeCsVQxhmqQyYKQOZ0d4b0gdZuQ/LsNHdmkIE2U7OxsNRqNal7TdFX7CweYuv8ojCbP/de19PfXvu4sz/k8X+ACDE+415w0lV5esFFU1K4AXTTnXhEJ8SseZHvgFO5NDhu/nUGI5PPOr/b3Osf7c+V/f2W9qACY+N+deoBUnVyaRc9/PJuimB/NpcrnddOB40fQOha8eAcYC4Qw9GM4xjq6MAnCb7BH7GGAi+hAyY3KCmBQB9dwL2ZQ4NvquasqDIfFHUgbPofrHCbuRXzQiMSV8rjGzJifxXkxJY/3GF1sFu+Lvx9wukSYLuY8DwjDYH5bOYeBe/EMwnO6VaeMzKN7nvkYCSqOL5w5kb6qDItKtiW8tCjuOQeDBLwTLHA2NwKYVvfeijqaW96SEFy2MAR+k5nxLGbSuHfW6nrxbBmnKdQcX5Y1CWNsjL7iregiQ3jM5bC+Xd8oBNCXHMZ7K2rFiOrXicYDTBtJjSmh2L/CcQID35IJkwM0VimhRvoeK78BHMClJx5Ib69sEo1xMqDrxQBfVWtEDNBBDwqdLqYKouxt4F7QvUcPoVcWV9PTLJCh/87wuuio4blCfXPjodwd5nL1wInD6WMup5hjjZ5Rr1SXmGcOhgfD7C/KGsWc7D7MGL/m70ZeoTFA3haku4WKIZefQfpiPeT9+N1fcK8LWTmVewJfccOKmGOEGzra57ixQTq1R99sH61dvTbeS9xFiKCutYeiUWHL0ie5n2VyvA2ytFhM16OKYkW9Xm9U1/UYkzyzsrISxeQHBbQjZihudLvdtqZpdoglqk5WrUglbo1f/3LJJunSw0Cw0AduCT/4gu0E8vr291YKI+59Eom83EFZ2imcUfVk4JTYEr8hCALM6JzzTiPlVFD87eh88vVN55LuF2fw27m2aZ/42eP4CsJ4eZ3QIUNtgoYRqoHTxhQKgdb23sQeAhzTB5u4MfojMzWokWoDEbr0gD70mw9X03/nVoi6MIUb4r8ws/vJC4voxywQX+UeU99cf5s+EAAZvePwgfR/3Gta3xCmLJ8uus9YagNqkmSgEfv1Yf2FQTYE/m6JzoSAGaqwbdvgfLVNVWWJaJp+M2SyHLPC4bCF3m5qaiqe7jCELUoAlqSCXurRhmqhWHK76ObH30lc7XmgMJ42pnfi6IdApk4uzkgcxQvMEO6y4cswYtwRGRmR98OJ+dukHN/ByPRqgiV0BAxYZHLBRdfQ6Wb1FNAtxPzfk0clLW60GwBfubiqdbvnErdPLeT9ZO4qOt3SnYG4oIvPBmpgFv+Pr9YLlcgwLrt3f7CSzhpXSDGOFywJ4DEJMYOOHAQTnozOHtebhuamUH6al56bt1HYoU5nJodBBOiGjxiSQzdO7yeYHGwUoTd2xBg+89nzxtHTczfSdBacH66qp3uOGUqH9s9ixt0oGDne5zQIMNVaVhvcqenTHXg9Lpr90JWJo83hj9Q/i71lqaZqWabGW9AwzFgsZjK5s8AIZ83qfPZcp8LQ5/PZkKS8WXmtZWu43ytK1kd//CnlZuxA78hbyAPk142HDWibdA7af8GEIhaSNk3ok86P/vDhMUVpba0tAGFy2eSS5FO7CTqP0TkTCumEEXn0Sy7wMPnZWhe0O3CC2lYZ+8PHtj9uCOGUkfnC+/mMgTnbHDdMTZvEjWfy4+gOn8Rh78zlAKBe+POnq8Uymxc/v1D4z7zomQU0v6pFmJDd9/FqMeqP8nvJswupNhQTOnPotYU+88M1wgb0yEe/pUXVrWLA6Qtmmje8sZT+j1nhImaYD32xjsq54Xj46/X0+LflbXa42J/27+/pw9V1NKusXqhgrnxlCa1k1uks6erlxhZ6QgCWGLBj3F0RDoTp/PufSxwlQdWpIFj2KQt1y9ZsblGwuWJetzuWkpISC4VCJu8hOLB1mPlbZIYQhlogYI+o+66JYtEI6utlD7xEja3d9GyyFWDU9CBuqQT4HVDmji9KF543kis+ChMGDg5gBoUKcvW0vjQcwo7x4Yo6sS/J9IpWFLZkePTTVQ3iXtiwTWRGAMG5f2mmMNuAD0EsDQCdTqobM1syBQsDMJKHcHY08H34VqdLggoBJXfisA3wQoM5qx+uqGUWHPdBtx8qOn8P7gWrAGBvB5bcy+8S4hXG1jiGsfooTk+kCVp/jNwms0z8AmsaX5hOaZwem65sGe1ndXc0qt5doALPHJpLZ/1vHn1VFtcTQu/lCDB8AxpEdCFv4cYR5+Ec2NF7ogsIXePGlqjQCyJGuIbv62lm3VU4zAuMcBULIheXZZyDcTUGiaCvxoi3I8QA5xdmGcG+1lEtQAdt8Dl083F/TSAqmCWAJEo2ro6XD4UrenwD8FfomJPe5fxE+Us6vXuA87MoNxMfw91VjRauqkhc2ATFCC7NDlfWoZuc2GLk5mTxemMGIz093QTBS9zeIToThvbs2bMFrYz5fGatv0BV7NjnuLB0XbWgqj0FFFI4W20MGnTF1FJRYOFtGQperM8BGzLnC2Ce8tfP1tLlU/oKm8I87hLAFAOF6dbDBwql/z9OGykExc+m9hXMALZ8qACPnT5SmLCgFfTwdRjmwjdgKoeJ0d0HThzGXRRLKKBRFu44YpAweo5Xrx0DCELYv2EE8ZTRBWIU8D9njRFdwz9x3JzK7QDxgo3hAdxFuuvIwbShOUw3Htxf3IuuLgo3PGRDH4XvgFuH2zhdUIb+cvIIUvj68cNzxZQvbDDEdmDZllh/BtXoRk6zXr6t+8LbUUC6vLO0hv556gjh7gqC/Q/ctfvz8UOFIMRaMbAxPHl4Ho3jBgFzcLE+zkOn8P0sZK44sJR+x+kDFcnk0gxuKNKEJ2+YYR0yYPsde0jsZHDB3/CfGzGMnjjRDppORQ2L74woLqaDxC1DLGrEYhEtGo00Nzfzz5jBexMyje/utEpvkRmCVjY1NdnN/jxFN2OfiliFotTwwm2JOzoBal8XkZfqFl425lW20P2frEXTRIcOzqHDB/USsxxgAO3Y1B0xOJeZQqMYAbvp0AH09y/X0bfcXcDMC7AB6FnquDuBUTXc5+eKBAGDBvXBT8tYQJaIygXvJTATgXCBPSIWn7rypUViNPOPs1YLmz04gTiMu2jd+ZY2qd1FIM7FGV76kuPyxHflZHCMmkImM7g0eml+1WYKbAQNoX7iSNjlNVBDMEqj+T6YncA1EwyMMfj00vyNLDADNIe/BUolmO+gOxaImMIEZ78+maJ79J85FXRgvyzBwgGXmMiv0BxmUn/7vIyGdqBr7Rib4ghsfrRtQBjPz9soTKUwNRMjpc2RmPD5eDDH+Xv+DphJvbqkhr5b10hXTCkV92LK4x9PGE6909101WtLqI7vRyNxwyH96KZ3Voi1cNI9m8+/ltgGdLOcbzMS9R7Qj/oVF9KOGmiFPOG6Z/LDG9bxQVQxjIipqmEWbBGF2aFlWdFAIGAsXrx4i4IQ6JQZYgOthOIRIzEZoTWvQgKzNCH3sTfH7+oBVLPwmsHCDxE5kVt62H8tr2qlPzMD/L8vyqiWuwDOqB/syTa2RujpuZU0vX+2EKDfcGXAGiEOEPH2FRLHuWluuvnNFWKd5uTMRNBflDXRLw7qJ1IKXpHXNgQJ7vVfWlApWMeOAgZEoND+7ZEDRXcPfiQCsZhYVP+4UZwWiftQJu45Zgg9fvpoYfiMgQWYnQxmgYUpajcz+8NMFpjLnMuC46qD+tIYMV3OMVWPd9PQpfrvnHJ6ktnnf7E+yjflbWYgMM+CQfidLHygYEdjsauAruSdzOzAEMF2MU3ysW83CCe0S2taaUJCjZDu1cQ3wag+h5l+ptdF6xuDQsCjIcGX4bvD3CDiMwdke0XPQ2I74RSqHQi3plHVc7eimyAqabK6LBmKFVk4uubjB2KWZkAQWpoW0mKxMD8fDmtaJBQKxXJyckApUb23mPlb+ixcw9qj7mg06hnVtID+N+S6VdzXEv2MwswUqmjsYMoapAszNc3j6bJzV+io4JILSmB4pYEe5ezxhaKbiBEyBxOL0oVBMr4oPzU+dxUYkB2fmzqHhSPuwUyCPukeYXCN2RaLqwI0qJefjhqWSw+wkEW3aSELFHFvYtpZX77vvIlF9HeOA2zfYLsFJwHPJL2/IyCP2py7BkJM5bvv3BXCHrodB+2PO4NzH+5EpXee6erzycDdyKXuPtveuevH911Kf+oB567F6V46nlnwP7/eQGHuHp0yqkDMGoGtYe9UD50xrrdwe9U30yeY8DHD8kSD+hqzxcE5PjEiih4DBCbsNH86uQ+9tLBajJJCBbCYG5WOzHu6im117ro3YIc5d3UKYQJ+j4uCna1/wmBBOG/shtcus1SPyXdFuexGIAi1lJQIA2YILLqisZUrV8IocavCcGu5ZtfW1loYiVmROtyjWMbb4ixL67n/uDouCXoAMOyFXVM9d2vWsCBEqOjKJQtC4DsowzmxIFsdQQjA+cICFm5gAzC0RSGvaMFMBUvM4MAzK/keuDaC0IDHEKS5IwgBCGDMya0WTJTo49X1WxWEPYX2wqerwqhN+CX9BrojzBwgDGBbnt0RgD4Us1NgNAwB/eLCKiEIgUruHWAdFKhA4OEFefrW0hqxkh7KxkoMRPA5jJzC+w8+CWvgYNAAPQ0Iyu0RhBI7BkP6F9BTv/4Ry5V4Q7olQeiJ1P9xXPk7l5Lui9mWHtQtK+jmzaProXaCsEusENiSMMTDNvSG6Cr7DcMoalp4tzCxYRaQd+JtqDnxOyUS6Jn0QCiw8t8zkleWgThkOmwzEsJv2coKuu6RN1gqdSKWuAFTbKNiSO1Hhw5p+PpZw+WKQhBqsUA4EIuFTJcrFHW5wrquY9JyNCEIsXUpc7bKDHNzcy2MxNR7POZIY0GVYsagqGTR7KIHrzudKBJfRU4C6d19tpGX4hKmPcnAgBH0gB0ZvoL9Ti7NTBxtwuGDN40MA9CxbEmYYvAGAzKHDIy7adt2SIYVh0yHbcHQ0jy69qxD4wdMsjZUd6KrVnTSI83/mVj50gn+aLBFC1sh7sUELSMYUjIyAtkuV9Dr9UIQRpm3xZIGTLrcSm1VGM6aNcuCjQ5TTqPCylM84frrRT+SUd/YKqR1TwITzaFDhB0VAPsr6H7afxEU4XAACzfpHQEDA1uLGYQFlPU9gS6neBIgsM4YWygGdRy5hx02ZwTdCdfZ4zRGhtufd5b4dI7hpgqL/eDYEYrONYRx0yEDhD9FLEvqnHcgnon/lJDYodhY00TfLok7Lu4UttKc3zLvzJEV7z8YNtxW2DRDtmaG3LznbmuwtrY2HFDVSFVVVXT27NkQhKgMTve4y9iaMARsDtzG8DQwsfKZD7mmiJGT2x99i6WOS+gQfwBRA7snaHD3m5fsJ6YP/d/JI2l4Xgq9etFEevHC8ZTt3WTbCCNbGJ5eOrlEeEyGsh6W/A5Q2eGu6OghvYTNHQBLfpyHRxP8RvQm9Umnv50yUpzHuWRvH90FvIc4IgSsqysh+dyamJeKxXnA+BAPOFe94eB+4hthjH3Z5D506f596JqD+oq5p2h7hnK6TCxOp4v4WDhx5bBgMoN3/mbmIGG0DV99540vpIv3K6LfHjVYvA9OWbGIFrzSjOXnj2aBCYNsmKYgziPz4XLeLd71O763S3q1dh/atS/fO+A0MvsktuPbhw8opPzc+NTTxmCEPpkfn/3yAygqqbHgW+MqXz8yp2nN6pjtilosAF2mGbRZCJLPF/R4POFYLCa6xWVlZVAydllH2B5dEoa8WUxBrczMzFizv7/iC1ZdIK5wBR7cJ5f+dcMZfMfmAtFkAaXZcav/rgJ1790l1fSHD1cJ113nTCyiZ+HivDVKw/PjJi5gchCYH162P/lZmHg5Du/8ZBIfT6Kpie4j2OWI3mk0Z2MrffSzycII++1LJwkh8T4/995PJ9Fxw3PppFEFtKiymf560jB6/6f70wssdB2PMV0FBhxyWYAEOVMdtLYGaWCvLc9eQbLAb+JTsPn7rpyOZJYLF/XwG4gF8uHoFLNkPlxVJxjeI9+sFx6e8T44oS3O9IlpWZ+truP3e4TwQ5phsXTh97CihZ7ksI8Ymke3vr1cGClf/+ZS+nJtIw3LTaUNTSF6fWmNmJXz2uIq2o/D/vnUUprWP5teWlglfD4+fNrILZYoiMoQvIdwHsRPKLRmY6Mwgt/bUZTuo7U1SdYCnAZ1zQHOty40IHs44G+ybjtmoWHlv8K8rRi/24qd27LswtHVH96mKEpUgxDUraBb14Ngg5ZlieU/mRVGKisrowk2iMrbvQqchK6WWmvlypVWJBIxuTLGhgbmfsGvFJ37Mi4Qtz71kZDibUBNZ+G4aG1Ft/zCgRm9sbSWrjt0gDCChkHykuoWYZg9vzK+3EAfFgLVrWE65z9zxTE8gKBLXR+I0SGD44vEQNcGuzOV94jVJK7oLSGDxheniels35Y1iW5oSbZfLJU4iIXDjL9/LXR3cDvfHUCA98ZyKQbnhSP4TVOY8TiHHQHy4uABvfh5uO8yxWR9uE4Ck0U64FmEHYxaFOCNgxQjq06Q+C6shIZpaUhinAdDvvGNZfT3k0dQ0MAqhrZgzHBcC3s9fHMEVvzIErwjUWzW1ofptiMGicn8WJYSLBlMcWuLMWGq33NfLIpHNIEnP/yeGW3HSwLsTcCC/t+tKE8cMXSNXvx0vlhtbm8GeiwHD8qhuR1MidsS8rLSKCMtvq7Q5wvX0pxFa8XvjqDYxvLR5W9OK2xcupgPozYLPjvBBk2XKwQ2CAGJ0eIkG0JsTvXYJnRVGOIlmI0idIemaRrFge+nQgBGIjHasKGGDtxvcHyaHmoxNg75F/98h66a1l9U7q4AXbQ/njBMOOmED7eXFlTRDYcNoC9W1wvffgDWzO3ld9MTZ4+hjY1h+vf38YVy4Cj0L5jBwoCNIbCuOSJ8/V3J3U6spzK2d7pYZwXT9JbUBDjRbeFaaXl1K73L7PJTfk8ls9CuAu89qG823f3CZ6Csm76dhcMzH88R39MZMDcYjlVhSrS2MUT3z1otFv2++qB+dCd3dcHsEHcIr3JmcRjsWFUbFO9cWxcSJiNgsU0s5LHHkpPQAf6Z0++tZbVCh4iCC6ep0J5ez0ISTO+EkfkiDdfUB4VQXAnv1by/+uUl9A4/h5XYfnZgKT186ki69LmFQm52BOQppv5d9eDLiTNxfPTVUu7aF3MyIKZ7J/DteR6bGls4DZMAP59XTusnGpK9FZiz/92CpWRE4zrqLoHLwpkHj6YZ4wclTnQK2x+qvGVU1Zvn2ZodxEixhwUhBQIQgkHuDsNsJgTdIAZJMFo8e/ZsRxhuN7bc9G8OrDmqu1wunempx+s1Pd/4D7vLdnkvgs7woWtOoVueeJdqYYiNoXFuKSER/3fDqbS4xSNmNGxtrAJMBpUegO0Y9Gio6FjnIxmo5CLmvMNACe4Bw3JYKDyVYK2TIx79VoSDrjrCwOR9hIl1n+HwAd1pnMcb8Rvdu64mCJ7B4M1N04toyCUPcnw4P0DfEhUBMa55/na64NmF3aoczp3dyZhk4PnOnk2+trX7gM6ug3ljFcNF8+fRn1/khqAdRgwopMd+dT79irva3ekZ7AlAGX3irDE05se/p5qWH3YVzz18PB0zYxo9+s060TjtTUBWYgGx7FNu50LilJLOkcrd4Vaoj5AOqAOdlQW+rhjG+sENn5zviwRa0fuEEbVXUSK6qkaYBsKgOorzwWDQKCoqMjGwy08iEluPSBfR3dzShg8fDinnTudN9ZjeL3JOgP/3Xpt9LFoNP7MzjW+1FHrx5jO5T5XNrGOdEEg7un4g7XcUMYmHa9OJowpoaqGHxl3xUFzyoZsMYZiEVG4QFjx+PT0xp5o+WVUvBPaeXD+4vaAMr0Y3HjaQ3v3sW7r1sffj394Bjp08jP5+9Zl005tLheOJrc1C2t0BITgsP5VumzGAplz9V1q5Ib6Q2A/ADe3lJx9EFx0/ne5+f6WY/bInfzvKO8jE5JJMumpqMQ276H6qb8eIOwQ/t/DRq2n6jf+iurotTO1UNXKH6x+eUPXW31v1dNUTUyKaV41EI5Go4vNF3W53RFXV2Lp164z8/Hwj4WwBtdDZegzdzSXcr5aWlrq8Xq/LZ5reil7DeldnjZpHVkIQuDT64g+X0oFXs5AAo9N1jrJKU0f1pXvPO4wKc3sJF0M9+hU7Cfh4LDUZaG2h25/9hF74ZCGnBn+JEIScRx1JYO7mXnLCgXTtqdNJc3spAla7BwL1GdPM5i1bQ1f//XVaXV4XP7kFYPmDey89mo6fPIpCptpmLrWnAezWzcz/v+99Q3c88V6bu6xOwdeL8zLonkuPoYNGDqJWpjl76pxozJ+3Y2H62yuf0Z+f+UTU7y0Bqifhxk1ICv6DetEZA7Cs5oKGBRcVh9eXxWw9psaCEaZ/UdXnizhMEHuo58rKytAvTxaEPY4tl+aOgWf04uJiXdM0T0ZGhnt55v4zwv68/5IV1yP0L8ym1RX18cRAlxkOHgRL5IucmC6PO0Eotm4LuLtAmIxwZKEjpShvgn5yAyC6xvxhyPTOgKxjgal6XKSgcdgTYVtkhmG5wB+DvOwqIPz5WY0FY6czC3ZzYHFICyuxQfXTHWovyoQd//bkAcY9CBaXbzsc7dq3c71Y8dSv6bDrH6F1HS3y7oDTwh1temZU1cd/ZNqHRIqy1It4o8wHeY9j6ARhzpeSkmJ2dybJtmJbZZE6YcIEraKiwpWXl+f22y3ub7KPvsr0pP2qbYiSW4g5D11J45hWU4o3XhGQmGJLFIxtffuugJMN+D608hCAzh4qAgmJfRWoBwlBmcF1vSmwhaUa+Na85mXnFrauWKZbmhGjmBCEit8v/A86bBC6QSZaVpIPwh1eybrRxG+OyspKKikpYRmnki89RymoX/pdha80l1R9rLiBEyfMLeO8lRviwg8Jhu8RQgQCZE/f8C28ie+SkNhHweW/9vnb6d7/vC/YY4er1iWgWNFvx218+zRfrL7aYoHHt4fNWCzs8vnCrtbWSHM4DN+DEZfLZSxbtgzOpbmiCSG4UyrZ9nAzPKsNHDhQc7vdrvT0dLdpNru/T535B9PtPWczIcHC4+D9htDH3y3fY7tKm0EKQIl9HUkDptPHDaRZc1aK3x3DtvyByl8Pa5j9YZTZoKmaYQ93haPMCFPBAnkzTTMGHwgbNmxI6GJ2DhtMxvZIJhFh9Odh/MgfEvWEtcj4qnev02LB+zbTkcRM+vNPj93EpPb0TUJiX4Zh0md/+XmbnrxTQci9Q8UyVo6vfHXK4MYFH5iKO+K2IkHDMELk8QSZAYZtvz+EEWO+O8qCEEa+CHSnC0Jgm7vJyaivryfu39tRZn1pmmYXqrVf1Zop8wx36snim5gP//2lz+NKWACDEM5vCQmJPQMgM9ANshDMTPfTl0vXJy50AFUjb6TmrxMq3r6ZdJ+hcZfYrashDiFkqmokgyjcFIlE/X6/wV1jc1u8zPQ0tqebnAzRZR4+fLiq67pLURQXf6R7nZZTUO4f9g5f3rQoLzOr9f+7ifqceRc/sRd0mSUk9gHAacedPz6Cfv3IW23d405h2xtLmuZdnBbYUE0uinoNRQyORGw7GkpPjxgNDVi6E0t4OiPFjhDcZYIQ6ClphI+wWLqbTH2j1dXV0ZqamnBK9bKK/TY8M06Jhh4RTmEBTtSZN/0TqRs/xmDElsxSJCQkdjnglGlIcU68vnYGGFBHW5/cr/KV4zKaKzbCuYIWNkP8TNDW9RDWJVFaWyOmaUaysrIMFoQYbUkWhrsUPcUMHUC4YtqeWltbq8EwO0vTXB6foS5Uh/atyxz6JgvD3PitcZw8dSQNzM+ie5//RAhKCQmJ3QQs+KZPGEyzvl8ZlxQQhJ0NgFoULQgsPKewdd1qy7IMvj1qcHeYr0Q1TYvwFsWSnbAfBGni8w4T3OVC0EFP91Mh4WEbZMKbBCMa1PVIo+Ez+lrla/dr/Gi0L1x9MtPotvk8b327jB5+85s2QfjEDWfGdYqMof0K6EeHjuXkiqfX49efQZQYuu9X2IsuPmb/tmuPXntqG8Mszs2kK06ZyjGJX/vrL05quw/eM244+9C2e/+AgZ2EDM5K99EtFx7Rdg29gb9ccWL8Wd6uOGkKleTF3YQpnIcPXQWVaPwa4jKQ4yTA733k2lParp1z+HgaXpoXv8Zh//OXHFdxjeikaaNp3MDCtmv/uv70+DXGYZOG0gHDS8Tv9temjBlAB48dIH4DAwuz6ZLjOD2AqEGP/PI00hMFNy87ja48+SDxG4NZD/ziRPImll30+T1041mHiN9QjP/20mPFnFIBvuf2C2bGf/P7b+a0yUp4HkGluJfvFeBr1599GKftpuVFH/w5pxvAaXHladOod8J/nfh+8R3xwwlDiunoA4bHD7iyPXrdaW3fOLJvPp0i8j9+7eFrTsXqpwKDOK1/fPSk+L38DuSFU5hLkP8ncf4nrj14xQlt84QLslPpujMOjl/j7Y+XHUeehP46m7/t1nNniGdw7a6Lj6Kfcp7vs2A6+NDlJ+BH/LgTQaga0a/HV786DYKQoiR8DoINMhkKemPoEYfC6DFiSwhCISd4SwS8e6CnhSGAD8Qi9NAHiJagrq4OS/aFGZFBjbM/36/8mQGpwSrUiIpQ1KRGWPcnUMgV10kjVNg0zHFOoDeuJZJPd2mUDmPuxHH8WvxA01WutPB/GD/OT6qkGnfPs9M2+RrMy9h0TVVU6pXB1xLhoPoUZCau86nsVB+52mZfKFTAgtVBVqqXZcemQaGCrE3Ll2b4vVzhEjNPOOyCbOeaTekseBzBBBQmhSmuuTc5tS1qey6+cpgfMxsS0Dlemf6EoOJwe3M4DtGGA4rMdE4rAX5/Jr8jofeBnWh2enJ6+Pm5xINcOnKcaxzvXE4bLEQvwDscO8jm9NacysJplZe56bksTjc4xnCOk7/D69YpxRG+/FxRUrpBSGVy2jnAN4mbGG6+lpWy6XsLOI8dQYnvRV45KMjYlBY6d+VyUDYS9yL/E5dE/Hulbyo3efztL86aL37vK0A65TllnuvK8Ivvj5/sELaR3rz6slEbP/yFabgjEIIxKxywXS7haisajQoP1FzvmRTGnHnFu50QdNDZV/YUEL4yffp0taamRk1PT9caGhp0t5uLsqbpGdpKe405KW999tg7bV2bQYorIz6DZbdMKwmJvR6juAdz70+OpaNufBStQ+JsOzBpUMzospFV717ATTW6cVFNUYRzBdXvj+qhUKTZtqPQC8J2cHftFrfHjhaGgBCI2KBLZIaoQChyImk+n48bY5U70nVaXtPq6Oe9T+rf4C06y9K902xFHUWam5t3Fo5iChyCkkJSQqLHAYe/yaZu7Y83g0K+SM0942o+eTrg4l5ETImqSky42mKBGNVsO1ZvmjHYHu/s6XTbi50hDJOB96G5UYcPH64EAgE1JxpVm1JSdAjGWMyrZrkjmj+6xtRaW+wVvafm1HoGDY4qnlLD684jg/IVRU0zFcWt2FYi7s4nOGm9sz8pGT2b3/D+Ad1kZxDeQbYTtuJ0LiU027JMzXMqdwvjlAjqEpPrcaeCYe8AdNM/mjaKLrrvucSZTmAalQOa5/44o6W6JuaKRqEf5ISK8BbVmRk2GEYsh7vEzenpDhvcI4Sgg10lOfBescE/IrciSjgcVrOzs9VIJKKapqmkpKSolmUp7khEM/1+Bb+JWsV/ogBt0lYlo+OzXYdY52q3gaam2abV0i6PNn0j0+rtLGhIzE06021DfDmGHQlN3fECu8mylUHWxuhzA26o5pIplJgjS/PpkhMOoCvbefPeKwBBj1SFDph/Q3fcqZsxbhvc0YZ/jKx872FDSbENxYgQ/A16vRglFs4VMJ0OXmb69u1r7AjHqzsD7SraTocQiPGfQreotLa2Kk1NTWosFlN69+6tBINB1TAMBQISG26MC8YfIi0tbYd/T0tLyx6VwbsLuLLt1unGXTqlX9Xs6PPDb4DvKTFql+p1U1FuBi1bX4PDvQcs9H5xykFU3RSgpz+YkzjZCWzLKG5ccHpeeO26qK0L/aAajaJLHFFtO9pkWdGcnBwxr5jZIISgox/c47DDhUc30CYUk/bQM4pj6BrBIPG7M0CAJn7uELhcLikI91Kg7PyhrCx2+swb0D3YZMKwlyK3Vzq1toQoBN+cnUCNhd4aufHjOzCLxNENokscSUuLMEsRzhXABmFGl9ANon5gv0dihwqP7URy3NrHc3eOt0TPYGc2PChP2AyaeQOc8e2VwvDC4ybTMx/Pp+BW3fbbRlbr6sv6Ni+dy6IyCg8zMWaDcMMPX4NwypKamirM5hJscI/sFrfHnqIZdhK6KxvQ0fk9cXNa2Y6ubeuWXHDlFt8c2NR/6s0sFoXhp9ulUXZGCgXh6XlPBfSACTtBF39PVW0zGRgt7gh8n2LF5o1f//rxqUbDRtswIppth5kNhl2qGnFbViRomhFGLC0tzZg/f75TlpxyukcjPmq2dyG5kO/pG9DR+e3ZJH6IDtNmVGk+/eWKkxJHeyAsm849YiKl+uJE99tFZRTuTLArqu0L1fx2cvmrF1qa13Db7gBZVkDxegPk8wUtny+E2WQwmcF6JJhUwU9BCO4VghDYG4WhhESPYPaKcjrz1scTR3sgmBAO6p1DPs8W1t0Ba7SMVQM2fn7YsOpvXo7Z/hiFmoMhD8HvPqbSRVo9nkjSWsW7lXOFnkScP0tISKAu2HT4DWH+tUfrDMcMKaZ5C9ZizmLcTrKzmSSaTt5Q7Z/HVX3w75DqsaAfhMkMVqfTWAg2xGIwnI4lVqeDAHRGivfKHoZkhhISexO4a/zE1aeS4szN7kwQ2nZLSdVXxw2u+uTfAZc/hnnFlmUFPenpcecKmhY2TRPrkURZEGLIGYxwr2ODyZDMUEIijh8wwwGF2XTqoePonv98gMPdGlnpKdTQ3LVJA3os+PrI6nfuJHJFWSjGTBZ8fFqMFLPwi8CpAlan250cr+4MSGYoIdEJTMOihpYtLHu5uyAcpdWPX0e+rSzwzgjnNy06c1TNR3coStzLjG2aWIskBDbIAlC42trbdYOdQTJDCYk49iydIYsnt1ujaAzyisGCm/ROuI2ikmqEZ08qf/UnQSXFVhUjgrWKVVWNgA1iw5Q6sMGioiJz1qxZEH77jBB0IJmhhMQeCF3XKPL6XUSOL9DOBCELtdTW8hvHV7x2SdTlj9m6HfS4XEG32x3yer3Ywj6fLwI2mBCE+xQbTIZkhhIScfyQGcJgeXfzWhPl3itGiTlu+b3Sqaq+JXGhHWBAbcaWDq3/9CeKGWlJjcWirfx0qqaFg8wCwQbN7OxYYO1aIzFSDAG4TwpBB5IZSkgkI8ln2qQhxfTi3T9OHO0OsKnqlTviP1nYdS4IVfIE6+7Zr+yFM7XWxiYtHA5FTDPo8XiCZgSOp8PxtYprajBSDN2gox/cZwUhIJmhhEQccWY484YQ78VaA5qmimUJAqFdPB3PmVJn2TSyXwEtLKtKXOgANrX0rfv6tPRQVTXZrpgRC4TJ44lCP2hZlnC1BTf8e7KrrR0FyQwlJJKR5DHX5C7yrhaEOZmp9I+rT4l311Vli4JQj7X+Z1zlG4dmRmo2ujQtRFY4ALtBn88X9Pv9IV3XsUynYINSEP4QUhhKSOyOABtk1DYF6NPF64Qg7Bh83rajvRsWnjys9pM/mYYaxsp0MJvRU1PDEe4Wt7a27hPT6bYXUhhKSHSC9BQPjRpcnDjaeUj3e+hHR06KH7BQ/M+738W7ye0RN5n5bOKaZybnBdascdt20Hbx5nYHbY8nWMcCkVlhGN6owQYXL14MQSiFYCeQwlBCohP0zkyjk6eMSBztPIRjJg0pyEocdQYllhZYf83Eqjd+HvVnxGxdD4IRwoCaBWCIu8Xh3j4f7G6cRdtlt3gr6Ix7S0jsa0Bd+KFpDRaU72x+bw/C7/NQQWYKra6sj59wBk3aA+fM6PyhVR9f6jHDYZOpoRKxo+T1RjOYAWJ1uoaEATV3iSEAHUEosRVIZigh0RkgeHaCIAQOHz+Qjp48PC4EgY4EoapTarDq1v3XvXSuKxoL2MwEYzElbGLRdtMM1oRC4VV1dcKAOjGvWArCbqCDFJeQ2CeBurCZaU28Q9kJQ+sBwMugAWGLkWIALLSzgRLbqurX8M05GaHaGhaYMbjhh6stGE83NjbGMjMzo/uic4WehGSGEhLJSDKtGTegN/37V2cljnoeF51wIN185iGJI0aHglAhPdby6MQNrx+VGqmvEs4VmAkKV1uJ6XSWZQkHC4mRYghCRxhKdAM7psmTkNjzgLqwmc7Q53FRTnYarXf0eD0AZnL8127rDW8ZdqCoac5pvZo3bOSnsDRkNKaq4VRmg0FMp/vh6nRSCG4HJDOUkOgEoUisRwUhJOB791xCg0rzEyc6AUxmrOjHk8v+d0BeoLLcEgbUVkDhDWzQ9vvj0+lYOMLxatJ6JFIQbgckM5SQiOMHzLDHkOReKyPdT00NASKtk6pn20ZGa9nlfZsWfEMuV0yNxSJRvz+SHo1GWm1bTKfLzc01WltbJRvsYUhmKCHRGVhejehXkDjYRpgWvX3fT6igV7o4bGoOdiwImQ0qZvibkZVvHlDcvOxr3TDCFA4HyOMJuhobw1UuV6S2tlasTjdr1ixndTpsUhD2EKQwlJDYAt6484LEr27CAmFjqCpd8dCrtLEzDzOAopE/XHnTuA2vXqyyEHRZkWDIMIKmy8U7IxR1u0PRqqpoZWVl++l0Ej0IKQwlJDoDc66+Z92VOOgGWBC+e+9P4pWLSeCKsmp0f8WlH8C0KgdVfzp9SOUXb0RtVyxkmmI6nTs9PYRpdDCdARvcsGEDPEZINrgDIYWhhMSWsC2OXZkNfraobKvUzR2u/8vEmteP8ZlN9RFdD1q8ZbpcwRhWpwuFwo3cPU4YUGN1Okc/KLGDIIWhhEQyFAXd0M3gcbs6Z3YOmA3+/NSD4p6oGXc++Z7Y/xBMFW07WFL7yWHDar/5l2mqYThYwJxiuOKPulxhuNqCz0GYzCScK+Dlkg3uYEhhKCERhyNsmhL7Njx/yzl08MQhiaN2cISkYdGMUf1ZcmJeSSfAIIkRen3/ypcPyDQC1ViPJAx3WywIHTZYl5hOJ01mdj46Gd+XkNhHcfgvvyRFm5w4igPT5RJzlNNTvBSMRMmAuQyLqAuP3Z8ee+NrcW3L0+komN2y6rLS1qVzWYDG+K4ohxh1padHgsFgFGsVw4A64YEawk8KwZ0MyQwlJJKhqAsTvzbBcdbALPD6Mw6mUw8aHT/mrvEZU0fFhSXQkSCEAbUZ+Wy/8henFAWWzTFVNRw0jFDQ4wkqfn+wpqYG3WIMjggD6oQHajlIsgsgmaGExCYoNOO6c0jV/t2pLILgw6CK0z2OGUSuTrrGqmqntZRfPbLuww+a1HRLSXKugM1hg4npdNJcZhdDCkMJiU2AMBxILs9yMjGAux2wzNWDq7883x1ualaUGHesCUJQTKGDThBCMCsrC96nIQCdTWIXQgpDCYlNQH2w6fDrm0hR4lNGugvuFnuCNXcNr/rkWVvXDQ4wamhaGEzQhq6Q901NTaZ0rrD7YTdaHVtCYreASv0PVFioHZY47jpsq6lvzRdHFDWt/tYiM0qWFSGPJ+JyuSKapkWxKBMLQ3PNmjVmZWWlIwSlINxNIJmhhMTmiLPDmTcEeO8XZ7YGDJLEWl/Yf8OrN4f0FBWOV7FWMVggNsfVVllZWfIMEikEdzPI0WQJic0BIaWRqRwMIbdlsNy07WB209KTR2/84NaQ5jcV2xZrFcPVlsfjEd1jTKebNGkSlJBSEO7GkMxQQuKHgBRU9JnX7G+QPouFot42eizAl1WFtGjLY5NWP3dHWEtxhd3uWIbbbbD0izY0NMQyMjJiWVlZZk1NjdVudTqJ3RRSGEpIdAzUDfU2FmC/OeTKMyxdP4VspZhPrtTNwAeDqr75wOVqZiHnp0gkYnkNwzB9PoNZoNHc3Gy2GymWbHAPgBSGEhKdQwjECRMmqDR7NvUfTsqyOnLZeaPcpmmKuqNpmh0IBCyXy2VBCKakpJhyUaY9E1IYSkhsGagjjlBUmpqa1HA4rEIYQhDiBuxZCKI7LJngHgwpDCUktg5HIALJvx0kCz8IQ4k9EFIYSkh0Dx3VGckCJSQkJCQkJCQkJCQkJCQkJCQkJCQkJCQkJCQkJCQkJCQkJCQkJCQkJCQkJCQkJCQkJCQkJCQkJCQkJCQkJCQkJCQkJCQkJCQkJCQk9nFI94YSEhISEj2N9m1LR/6RO4J0FSohsRtAkkMJCQkJie2B044ktyebncOKQuKoA8yePdshhFvbS0hI7CR0WmElJCQkJCQ6wWbkL7FXQAJDoZA4FwgExNKS+J2dna1i3x4ul8uuqqoS5A9LT+LY7XbbPp/PZtLorLiG68kEUZJFCYkdDKdiS0hISEhIbA2bkUFsDiF0yGB6eroWjUZVy7KUtLQ0BftYLCaOxZMJqKoqSB72IIb8vIXfTA4tXdft+vp6y+v1WiCLibXKk0li+72EhEQPQpJDCQkJCYmuwtEAghSq/WfPtp4jMocPn55alj2wf9jrydVs3UexqKoroajXjDTktqyp6hdYFAi5fVprOM0tSKLPRxFFsRXeQAjVcNiOaBpIoeWJRs0Q710ulwXCCLLY0NAg9ikpKRYTRYckJm+As5eQkNhOSHIoISEhIbE1JGsK1dmzZ8fo4Cv3J5frYlKUk0jz9hLczLZ4S+JoKnNJhTczGlMMY6lGxjeecP2Hw8o/na35YlZUzdQ1VYVq0TZiMQu/TV03jbQ0fiJmZZumEWWSGAqFBFkMh8Nmc3OzWVpaaldWVtogi0lD0JIoSkj0ECQ5lJCQkJDYEtqIIW8mHX7toaRofyZVH0WWw8m6Cg5C1Ygsw1YotsgTbX5+aM2sl72GakVcLsVkcqiZmon/uskwDNPFRBFwu91mJBKxvNAsMlH0eDyCLPr9fiuZKKamptqzZs1KtldM3ktISHQBkhxKSEhISHQGp43A3qKZv7ybSL+ej7TNNITbCmgVbctWbGOFL1LzrxGVs94xNZ9qqh5LVUOWbekGw3LpuiGIIrSKLpegjRiCdoXDVtTjMUESQRaTiWIndoqSJEpIdAGSHEpISEhIdIZN5HDGDb8jTbuebDNxqqeBV9m2YplL0gLl/zesYc7XAV1XMMvF0oQ+0TR5DzA9NDRNs5ghmi4mi0wgTdgqJhNFTGjBRJcOhp4BSRQlJLYASQ4lJCQkJDoC2gdsFs248VxS7IdJVbw9ojHsChSVFCP8dVbzhr8Xty5cYut2TDHcNnNC02KCqCeIImwU3RiAZpKIoedYLGZi6LmaSSLsFB2i6Mx8ljaKEhJbhySHEhISEhIdQajyaNqVw8jj+QfproPINOJXdiYw9MxQjeC7vYLr/9O7ceVy3Y7GYuQii4kiKCKGnYPgiYaB8Wbmi3GLRTeTxLCuY0KLyeSwTaPYiYscSRQlJBKQ5FBCQkJCoj02aQ1n3nAeKdoTYiby9vAmk5/HpmvM9Lax6VEwmcWydCPwalao4uU+jXMXErlsJooKE0VDNQy4wzHADG1oE6FVNAwjBq0ihp3dbjHs3JFGMclFTnutooTEPgeuaRISEhISEpshrjWc/pMcUj0Xkcs9nqztsDWMROmSk6fSw9efTvPLqmlDVQO/IYkgmhx2jDcdWsItEUfmawoxEXQNDfpyT6xMH3perb+kwNS0utzWVTVuj9cFQ0TSmEW63To2zbI0D9NE2+XSVbdbS0tL09JVFde1UCik9u7dW1UYpaWlKhNFpV+/fsrgwYOVsrIyRGRrEZKQ2CshyaGEhISERHuAFNk0cHoxKerFvPWJaw63DDw0sF8BDe6TSxvKa7mFiQ8Jgwi2RA1auLaK5q2qoFAo2kYOXXzP7RcdTX/++Ym0mJ8pW1e96bktQdg+KrqluYcHfHknV6SP/FGVt0+BSbENecGKRkP1e8g2EZJuMEk0FUXTmCSqlqVHYjE9yqQxIyNDdUUiwvt2JBJRQRyxuguQIIrUCVGUhFFir4Ys4BISEhISyUC7gM2imTdOIMV+iXnR1smhZVNpYTZ9fN+lNHdFOZ362/+SaZgc0pabGVwtzsmkosIs+mr+mvhJByCAW3l+c/C9uN8ymnUj+FpB48L/5IU2VFuaVxM+FC3LgJWiM5eFLCvmuMdxx2JmzO3ebDJLamqqWVtbCwfcYs3ndkPPgHMsIbFXoTu1TkJCQkJi7wfaBWwWzbhmKmn620wOU7o1S7nbpK4DhKJ01lH70fm8/e6pj2jWnJXdCxP3cjz4b0APNz7Zv2nOs15qDSiGYoMowkWOy9INzGixXS5hp4gJLZbbbWDGM2Y+h8Nh2CZu5h7HsVFMmvUMJJNFCYk9HnJYWUJCQkIiGWBg2GzqO7WUVPV8Jlq6uNIRrAQfSiZu20sMAQ7DUlVyuTT6ful6qm1oYY6aNNzcdQLqtnTvxLrU/udX+Qee0eTNDqZGWtbrWtjir9QMVdWZKOoeU9O4RdQiuq7pkYgWs23NbRhajNvJlJQUNRqNapmZmaphGCqTQ7WhoYFyc3PVgoICpaSkRK2srMS7nAj1QAJISOw6SHIoISEhIZEMEBtstj7woL4W0XkdkkPLogmDi+mrBy+n6mCMFqzc0FWy1jWoCtU0ttLnC9dSbXNwM2Lo93nolguPoKq6JnFPl9+rKB5DT5lSl8ZE0df/+CZXVnOK0VztsZuilmK5goque0MmSKJOTBhjmubSmSDCPtHFLDXCpNHr9WqxWExlwqhZliWIYm1trZKXl6fU19cnR8T53YOJIiGxcyDJoYSEhIREMkBmsNnqgKmlTA7P7ZAc2jbpbhc1tIToo++XU0NrOHFhB4NJ6ZjBfehH00ZRRV0LLV69URDJ7gFaRzXVcKceXJc64LyNvoGHtLizg2nRxupUqy5m6T43NIaaqelqnChqmm3rZBh6LBjU3X4/CGIbUXQ0irquq1lZWSoTRTVBFJM3oLsRlZDYJZAFVUJCQkIiGQ6ZsfTDb5hmEL3L5MvTLZvDnQH4TAQpdLSGHD+fz0MThhRTSyBC81Z0U5OZcLatGKEFvljDM30b58xishhq9WarvkjECGte02eGzZBpmil+zQwF434UXS6XmMjia2oyfB6PGQoErFaXy2pubobdYvJkFtglIhGdDdjNElVCIg6pOZSQkJCQSIZDDresOdzVSCaGgGHSoD459K+rT6X++Vn09vcryIgxte0yQUxwNlXPj7nTD61JGXBBZcrQyQE1tSk3sn49JwBc4rh0VdX5Vbrb49FwztZ4B9c4iqIxWdTduq7qfr+areuaNyOjzUaxX79+wj1OQUGBOnz48GT3OEBXIykhsVMgC6SEhISERDLQLmDbouZQYXKW5nVTxLQoEoklzu5iII6YICNoV9LkFcui/Nwsqq1vIZN/d6vlg0bRtqKqGV2aGlr/9yF1338bYWKomqplqioHJ5zjmJZuGVi0z0qszAKNItzjWD6fEQqFeOczW1tbN1uZJSMjA9pEkms9S+xukORQQkJCQiIZWyeHTAgnDe1Db979Y/p4URmddceTFNvdhp0dMFnMSE+h7/96Ofk8LhpwyR8ptK32kdBC2lZMNWLzs1rLHugXWLg0qnmZIppWBMv3hVRLZ5IIR4rx1Z0N0+1yGcl+FKPRqNkZUWSS6BBEZwN204SV2JshyaGEhISERDK2Tg4d4Fx37Pp2NTqIr8bHuqZSBA67uwUOx7ZN1Qh/khtc9Y/80Kq1yT4UNSaIFjSJibWetVjMMpkoMiE0QBT5hyCKsEsMhUIgjFZVVZUtiaLE7gBpcyghISEhkQyHHG7d5nBPIoZAcnwtm1J8bvrNJUfTS7eeQ+W1TTR3wVoiVzfMKxVSbU3vF/AVnFqVMuS8upTCPJusylSrsUWxFE1VVd0yDBfBlyLFZz0btq1ZsRjWfNZtXazbp4UMQ7UsS7NtW8x4rq6uFrOei4uLqaSkRKmsrHTyxPmAPSzhJfY0yAImISEhIZEMh4RsWXMo9Fmw3+Nb9zSS6IC/CVTQneKjYCgijtsA20XTJLHOc7L94tagcoimEXTHWp7PCa99o6hh1WpL01RLVaFINPk3dkKzCGBVFgw9t5pYxc8ltIlYlSUQCGCms9XY2Cj20Ci2m/Us7BUZ7TJGQmL7ITWHEhISEhLJcMhh55pDJk59e2fRnefPpD6FvWjusg17JkNhUmvxFsOs5mSEo3TjOYfR27//Ca2ubqTF66p+wI07hSDM5DI1z5gWX/FpFekDTqvz906LWkZ1frSykS+5Lc2rq2ZMU5gh+hSP5tb5d8TQOdE1xeUSDre19HTNHwqprsJCzQ6H1fz8fDHzGTOeEyuzqDU1NcmsfA9l6BK7IyQ5lJCQkJBIxtbJIRMlj9dFpfnZtL6uhZaVMXlKXNoroKk0e2UFfTBvJX06bzVFokwek7WjsE/sisZUEEXVZ2q+scGU4tM3pA49qc5fmKVGm9bmGDUB0rxe06XqNmlaFOPJRLpb5WPD0Miy9KjPp3uYEKampuoJYgjH22pGwkUOk0jhcLtfv37th563EjEJiS1DFiAJCQkJiWQ45KJrE1KArZGkvQX8vYV5GfTWXT+m979fSdf+7bX4t3fr88XNNtlGtTvW8kpx/ZxnekVqmyNqqmZplqnyP+zFoLOmmS7LMjDrGZNZ3G63mPXsTGbBRBZMaMFkltraWulwW6LHIDWHEhISEhLJAHvB1rUJKfsKMQT4W03ToiXldTR3XTVt2FArtIzbAAXL95m6b0JDat/zK9KHntTsy4qkx6rKPEqEE17XNUXRbEPRDZXEb0xmUaFNTJrMkq5pWjAWwxrPYp1nj8ejMFHEaDU0ikoHGkVgH8owiW2FLCQSEhISEslwiMSWnWAzUVJVhWzLJqvLBnl7Kfj7VZeLbj93BpXVNNIT73xHRjSGRErc0EXA4bYRq0yNVP61tGXpF24zEDFVN5ifqZkq00PLtKFJhB/FYNB067rRquvQHpqRSAQTVqBvhIaxzT2Oo1HsxD3OPp5xEp1hm7o8EhISEhL7MOAEe2ARVT39a3rhjvPItS9pDzuCZVF2qpd6pfvJzYdqe7LcVQoGG0VN693qL75rUe8jPpqTf/QTZakjpgRUf7qthFymqvoUVfUrhuKP+TR/RNP8qmH4I83NfsMwfNFo1Kfruo+JotfNv5kgejVN8/CGaLlKS0v1gQMHQguMUUO0/84mFUUSm0EWCAkJCQmJZKBdwBbXHCr0DimKt0ObQ4cU7uuaQwdIh/ZEmc/tP7If9WLy+NHc1RSKRBMXugoOT1EtxQjOTw9VPdm7ecXstFh9IOpNU7WIZRqKYcFHDhNAaA2F021XYgk/t2GYMZfL9ESjZjTJPU5zc7OwVYRGceXKle3tE51NYh+GtDmUkJCQkEiGQw7jNofKFmwOJTZHRxpUl4tuPutgOmP6aPrPB3MoCrc53da02gqpekHEk31EbXr/szemDBwT0lKaM6KV1SmKYRtur1szFC2mkaZbuqZqpHtMUw8zRdRsW2eCGHePw/Cbphq2bdVdUKC6+TcmSffq1Uu4x+nERlFiH4TMfAkJCQmJZDjEYOuzlSW6BsuKu79xuxInGKZJfQqyye/30rK1VfFz3WmR4WzbMsKqGZ6dEar4z5DG776PkY9iuq7otm7ETRQt4XTbsiwjFWpFXRfrPVsej8EwoUVMXusZNorQJsJOETaKqamp9qxZs5I1iVKruI9Aag4lJCQkJJLhkMMt+Dm0KTcrjc6fMZ6ys9NpTXk1M4buMJt9DNAUaknNrWWT2+ehm845jB658mSav3YjLV9VQaR3o0mGfSI/YauukrAn59jytGFnb0wpHWsZ9uqM6LoGuEw0sWwfU0Kb889SFC0Wi7kMTdOMQEDDjOeoZeGcmO0MH4pMFKFJVJhGCh+KFRUV7TWKgMzofQAykyUkJCQkkoF2AVvnmkPTolH9e9O/rjudPl22nq7/68tkSH1S98Fpqigq2QonXnL6MZl0uzSKRrZlxjPfb1khxQx/nd+w7C+9Y2WVtq0p0CA6s55DRshiEmhAowhNog57RfhRTNgo8jWhUQyHwyaTRjHruaqqyubfVic2ikDyF0js4ZDkUEJCQkIiGVsnhw5wSrYiPYtIlH554ZH027MPo/te+oxueeRNJo/bkci2HVHN4NslTQsfyzQra1RTsQzDbdu6bagYak6s+awzUXRhMouum61MEuEWJxaLiXWek4eeGxoa4DJnS+5xAGcvsYdCVmsJCQkJiWR0nRxK7BhYCZ6lOlkRB3xLYmM255yI77sC+FC0rBY90vxC78Dyl3MC5dWmW7EUQ7ENRbE1JodCu8hEUWgU+XfbrOd2RNFZmQWznjVNs1NSUmCvaDNRdLSKQPu9xB4EaXMoISEhIZEMh5FseYUUkEXMvEXTr0qXuT0KkD5B/JLIn2HSuMHFtObx62ni0BJ66YtFZMYSazx3CZxRCnks3TO2ObXkzKq0Qcc3ufI8qm1U9YpWBWK6rmsWMTvUxBrPLlPTo7qC2c162LJ0Joe6h/chw9CYCKpMErFHuRArstTU1KiZmZka1nqur693It/uIyT2FMhMk5CQkJBIhtOgb9HmcOygInrhlnPpwyVldNkfniVDahZ3PDiNe2Wlkc+l04aN9bTZ0n1RzimNsy154svWgFxWXaTEIutd0YZXipuXv5UXXV8bUVM0xTStqOY1vWbYZE5ohLWQCb0itIkBTTPTdN2MRaOWNzvbaGhoEFpFR6PYwdBzsp0iIAvLbg5JDiUkJCQkHDjEEJvZKTnk3ykpXhrfvzfVB8K0eM1G2drvKljICw+9esf5FI4ZdPY9z1BjU4BzsJvNu7hfJcWMrnHFWt7s2zDnxWyjpjWs+LGOs4HJLKaqxt3jYOiZz+m8x3J+GHpmImh6DMOMJrnHwYQWxzVO0tCzQxKdDZDFZzdDN0uPxDZAprFET0OWKYkdCZQvbIZ+NJNDg8mhIm0Od1twtui6SqMGFlGEySF8Jprwq5gM5F13yCLutclS7Nhab7TppeENX7ys2VEjaHsVQQ41zVQMmChqghyK2c4Ak0P8daenCxtFJoMGE0SQQkEU6+vr8YywUczNzbUSPhQB7JN/S+xiyEam+0hOs47Sr6vnJOLYk9MGQmyHx3/ChAmJXxISOw6hUEiU5Wg0qnDDrqwtK4voM68+2CT3W5Ic7oHg7NI1lc49YiKdOnUkXfLAy1RRWbv5UHSXwMXC5sy3Y6v94Zp/D6377iNMcA4rLls1VcvSLPjbhvsbQ0x7xkQWTGhhoghH2w5RhDbRGXr2+/1So7ibQ5KWzZGcHlv8zQ224ghTAAI18ZMgWBM/Bbi6bHbsoLPzySgsLEz8ktgetM+TngCE244IV2LPBzeKe3S5gGyaaS6L/q3k8mmmnvpaR+RQZZKRluqjmGlSsDWcOCuxOwEzm6eN7kcnTxtFV/7tVS6YFk7GLyI7t6mUYtZzZHFG64ZH+rUun8OkMaaCLfLGJBFjz8wPLaFRFCQRZFHXzSCOmSQabrfpCoctrPXs2CgyObS2QhSxSexE7MsNW/K347dzLPYgf9iDADrELxwOiy4XBGdWVlbb7+S9ZVlin5aWJvaAc87B1khh+/sldj66kgcsEFn+9XxepSX2EtsPU9al7iE1ta3sZzXNj37b9+KpQXfO88wHfjAhZdzAInrx9vPo48Vr6ZJ75YSUPQpRg6ZOGER9i3rRe18vpar6Fm75tqGqqCopRuibzNCGfxW2rl7ujgTDMV0naBTjfhSZLqqmBR+KsFE0g0HhcFu4x8EQtMdjQKPIHW1rKxrFjlzkSOxA7EuC0/lW7J0NUAcOHCiGUZKJXm5uroLeP35jS+HOkZWe3nadr6le3pKFKfaqGrJTAhyoErRT+ZyWDtf3CbQSNVm2894fwLI3v5aS2HcF5hbC3V5oatI3bCN2ZPz2JnQnz3cVTDuwB+SlP7HfVgT53+4A/g7/9n5L12EmZJAVCCj9Gusjb43+0ZTG1D7PdKQ5FMdwZQM3Nt1Z9k1i1wLZaFl00bGT6ZwZ4+mqf7xG8xav2748FMRStVWj9eOMQPmzBYHli9KNcDSgeVTNgnccDDgzSzTDYsZzSDNNjckhnG6DKHpgreh2i6Fnhyi21yguXrwYMRexT+wBZy/Rw9hbG+zk78Lvtm348OFCE+iQQd6rmQMGqLGNG2E2oaQzAXTIXx6TvUavV0WD7Y3WmUXhSrM5Rtr6vEGe2tR+OQ1qbr5FvlxbVbNNVc+0FT2dK0kmV5J0i5Q0LrUs1VUvKbabg9D4msJFGVvXoUhSJSEhsbMBsQNPzCz+FLWvkF0Sex/gTBvkPil7NU2lE6aOpI/nrKT6bZr1zCTTtqK60fpRRrD8pf6t8+crhsuOka5YHkvMdsasZytsmrrfb5hMBIV9oqaZGW63YcRipuX1ioksIIrcXhslJSXWwoULbRBGSRR3DvaWCo/vcL5F/J4+fTq1trYKu0CQwZycHDUYDKpM+gT5wyLj0PR5mRzGmAC6olENWr+c5vpok9vU1/oPyK/KKJlg6amjbE0dYJNWZJNayhUlizTdJSoMFj4XvWneRLGUZVNCQmIfAvijkLiO+JXY0zF93EB69qYf0V9e/YJ++8+3idw/9H/eZagaKZbRqpmhT7OCG57rXztncdSTKkyynLWeQRRdtm2YWJuF/7v5twtDzrpuGi6X6bcsI5KwUQwEAsJ/Ynp6ugmNIv+2O7BRBJJ/S2wD9tQanRxvIZpOO+00Wr16teqQQdgH5ufngxyqqampOK85RBBawRQKkDdaY9Z7Crwrs6ZOCruzjucezygmgCUs6HpxoVY2Eb/EJjrS/LpkQdjZeYBPQ30vzotlkJLgPNfRNcDEc7xvv/LAlsIEOnsOEO4Nevg5ANcRr45mwYlr/Bycs7bHDnmOLyBtRW84cc6Bc21bn9vma3zhB2WDz+N6R9eALV3vyrWOyscWn+MN6drhc7x1dg0QZWdbn+N9+zLX9hzv218DtlpWGR1e44CRBh1+P5/fnvTe2ddwHteTsb3Pdecap/OQPnl0/0+Ppe9WV9BvH3uXjMQliT0cyHPUMdShpDxX+Lff6yYjGqMIHG53VMc6gwiG7zfNZt0MfZIfWPHvouaV6yOeFA2TWEAULSaKsFF0JrM47nFAFINud9tkFk80anaTKCaEgkR3sKcZiqCIORtKpjphwgQVk0PWrl2r+/1+nYkf/HK60tLS3EwQ3R6Pxx2JRLjcuF1WtFFf7x/aZ13WmIs2ZIy5vyxr/5ur00bcYLjSzuCSP5a33iwE/VykOPxE2eL/8CF18ZH70bO3nUflDa20ZNn6uH1GMEwXH38gvfW7i6m6oYUWrK0S9SpeEYgOGduPvnrwCkr1e+jjLxdv6oGFInT6YePprd9fBPtF+n5lBctaNHjxB8cM6E3z/nE1Feak0zufLiRyJZ4LR+nwA4fRG3f/mDJTvPTt8g3E9abtubz8LFrxz2tpSGk+vTZr/iYbEq7I40f1o5d+cwENKuxFXy1ZT1FU7sRzXg5rzePX0eThfen5D+dsIk8xg0YMLqIX+Lv3G9aHvli8jsIc9zaBwR+b6vfSl3/5OZ168Gh68sO5otEQ4XK8SvKz6embf0QnHzKWPp2/mlpbQ23PejktPrrvUrrk6En0X46rAdslPMdCKa9XGv37+jPoJ8dPpk/mr4k7dE0IIhfH7c27L6JrTptGz3wyn8KRWPw5fm9Gqo8eveYUuv6sQ+mzhWuorq6l7Vvw2mduPYduP/dwevHzRdQa4O8Qz9nk97jpLz8/ge66+Gj6clEZVdU0bkoDvv6v606ney85mt6dvZzqmoLx5/jbNU7fP/zkGPrbVSfTN0vLaENFHT+XSHPDoj/94kT6G4f7OcelEnFJPMc/6DaOx39/fSbNWVFOa8tqfmDvc8ZBo+gNLh8NnE/zFpbx9UR8AmG68Oj96f37LuGyyGVuZSWf5HD5P3Dk+EH00R9/Sh6fiz77dsWmcDnfTuN8+Oj+n1KU0/oblGHEBXFiHMD5i3wszE2n9zh92p7jMnfkAcP4fT+hNE6nr5as4yxK5DE/Prwkj7576EoaUpJLb3yyYNNznC9Txg6gt+65mPrmZdDni8uIZXvbcwX8ngUPX037DyuhFz6e15a/KKtjhhbTy7+9gCYMLKTPOD8ikWjbc940Ly1+5BqaMWEwPY2ymog/yurg/gX09O3n0uFjB/JzaymIPHbKKr/7zkuOosd+eZpI87KNDYkwOVD+f8UpB9HrXD+Wr6+mZSvLN9U5fu6yM6bT878+m1aur6Xl5bWb3sll/PSj9qNP7v0JbdcBC9cAAJYBSURBVKhpogWcNm3PiWuT6I07z6dKLr+LVnM+Oc9x43rstFH05QM/o3rOl+8XrN2Ublz+jztwBL3Ned/K989BmM5znKb47m//9gsyuHx+OXcVX+N0w2V+7tAxA+i9P/yE0jPT6NO5nPdJ7ztwZF/6hp/LzUyl92fzNQDX+bkJg4u5XFxKQzj93vlqCffJEs9xmo4dWESfP3A5DS3No7e+XUa2QxQZKueZm7c5ZdW0uqIWySixNwD5i/rolAOAy97MSUPpW5YRA4ty6COW5231sssQZcdjae7BLd6C08rThp5V6ynspRtNy9OsVsO2uKVVTV0wRY10poq6yntuGXRuKLUYt+2aZekRXdddLpemKIrujcW0MD8AhQ+W8GMOIJbyKyoqggkZlZWx7OS3itdv2kt0AXtCYiVnrNgwk7ipqUmF3SCGi6Ed5B6DFo1GVa/XqzIZ1DweQw0rmr6ReveqTRl4sq2nXMaP9uLCmWiFGI40c97AFeCU4ybTQ9zg3/z4u/ToG18zN4jf5GUS5EvzUaA5QNFggljwNW+KT5wP8vlIiCtLElwenVJZUEf4flxvq0j8nJsJY0p6CoUCIQpzg58sWXVuKNJ6pVOUG+ZAY+tmz7m455aakULhYFQ8Kxq3BOBaIiMng2L8Ha1MHJKf0z0uSuHnDL4WbAnxqU3PoUeYmZvJ1wxqaWhOeo65jkvjb0ghkxu7QHMw3jgkAaZI6b0y+FaTmmv5nUlAfFK5MUJArY0BstAbTSD+XLr43VTH79wsPngOpk4KP9dKVgxkxLlIlJ6dLq618HNWUnxwDmnDUkI8F193NHGRkZaVRjp/T1Nt02bP4R7khcvtEs8ZgjgnrjFSOC5uTr9mfp8JVxBJ8Kf7ye3ziPRG2ralHQPp7fbyc/WIC4eZBB8TWZDyVu5sxDoQsh6vh/wZfgq0BinaivKWuMDx9nCZS+FrrUw6oiDrSXBxPNOyUkXZCDVzuXKe4/T1JMpckEm6KHNJ0N2aSNcwyqogwIkL/Jyb44L8CHNnKMTPJmWVKB94LhbmMifKauIC34Qyh/xHOQ61K3OirHK5QaegBWXVAZ7jfECaI83alznkMco4ymMLZlg64FsQFzxnczkL8DeIDlcSUE+9nAatDQGKMWFKBuqxn6/jG0SaJuWHJ9VLfr4eQHrzt7SB3ynSlPMZ1yKcPsnPiTqe5v+hbECacplB2gRbghRGpyn5OSbh+I4g530EBNcBP4f6j3KMfAjx9U0JznnP6ZaaxfnE8Q81c5gORF7En4uEwhyfzafa6ExoUWainCYBrqdtSORFWnaaKKOowxL7NtREOXXaRQca10tUNxuVYltg2QF3tPnZvqG5z6ZFgq1tbnF4j6HnsIkRZ0xsgZox7h5HNwzTgkbR5RL+FOFDkTkA9hYcbifPel68eDGEASLnRDD5t0QH2CRZdi848UreoyeAxb7FkHF2djZsCLHwt8bkEFpDJYWqqF4p8FekjBnd6u91ha16DubnuCvfrgxwKS4tzacjJg+nLxespgWLuOcOjY9pU1FhNu0/sJDmrqmkNZX1kI8SEhISEhIS7SE6Hi5a9NBVVJyTTv1+/AeqxijJtgK6G8to8Ibr/10YXPJuVripibv4tkMWLYvZIf+AaxwQRAw8gyRirWd3ElHERJaamhqcE+5xsDKL1+sVQ8+SKHYNuyM5FETQ2ToihNwTENpBzmhNDVbbEVdv/5rc8VPC7syfkeY+UDyLySJJcOma6PVEoE0yTdp/3EC640eH0sNvf0Mvvvf9puEgCQkJCQkJia4BGhT+3ysnLW7Kk6QFx0iH2FQ+h63LwP0akREp94Vr/9endcVHGeGNjTHNqyQTRVWoF6FWZHJo2zFBFHUdq7WAIJpWc7MR1nXhGofJodAqMmnsbNYzgN/J+30W3cmtHQ0nLhj2VR2XM4FAQINNIZNDzZuXp2XX1moxr8n3BGhJ5sxxrZ7cyyzdexQXSBdZTPyARGEVhZT/wy7mswd/RiU5mTTl6odoVXkNn+cgcB/emlyYJSQkJCQkJLYdTAi9PjfdfN7hdNGMcXT275+hD79cQuR1JW7oBkT7rJESC67wRhteKGpd8mF2uK4l4vFgbrOlWRFTs7xmRIsYPjPhQxEaRSaMIcsyoFGMaJrlbmw0o5jQwkQx4HJZjkbRWes5iShic7SL+yx2NSty3i8oGm9wSP0DW0JVVXVoCn2WpTS7XN7lmQf+xNJTLrA1dyFZm9sOwYj6wPGD6ZIjJtAzn8yjd79bIezLYIvl5p5LIMz3y7FiCQkJCQmJHQduZ4vyMqkkN5PmrCzfNHkwcU1oFJ2Jf11FYsqAakQW+SINrw5u+upt3bZjUeFsW7jFETaKzPgMK2yZLt1lmGZQDD3DNQ6W8bO9XoP5hAUbRdgvQpvY2toKsigcbmdkZFiduMZJ3u/1SEyR2yVoI4TYhg8frnGmQEOo9unTx8WZ52Ji6NLCYbfd0KDVpA/KXZo16cGatEEP2rpvOj+T1n7o2EFquo+yU320qKyaKuuaRW5iMkTMSGgWJSQkJCQkJHYcmAi2BCNiJr+ByYgOMWSSePyhY+nvV59CTeEoLV9X3Q3GhTttslUtL+ZOO2hj6uALK1MGTg4qKeGsyJrVuqVqhqa5mCBqtkvVDTJ0xbZ1U/FomPmMGc+GbWtMFrUo38OEQw+bpsYEUWPOITyfgIO4XC41Ly9P6devn1JZWelwFWcDnP1ei13xgcmJLGYeM1sXM43T09OZC4a1nJwcXQ2FdKIaWpp2QGlL2uAHSNUncaHYPL7c+5gybiCde/BoeuK97+OuHWA7KEoa/5HDxRISEhISErsPuN3OyU6jc2eMpyffnU21wsvBdrbVeN62TdWOLE4LbHh8YNP8r0nzKoZp2pYqVngWNoqaZsFljqFrphkwDMtvGKbtchmY9eyOxcyIrguNImY9O34UGxoaYJ+IyS2OH8XkIef2+70GO5s94X1ig39CuKMBS3dIISe+npGRoXtbNipzUsYUN2cMAinEBJMfIkEAT5g2in558kH0u6c+ojc/XUDkccULioO2n/wj6bTETkLyEH5y9Uk+LyEhISGxbwFNQHKbbNmUn51Kt59/BD310Vz6ZO5K6paj7XZQzfA3OYF1jxQFVi4HQVQMw1ZVFWPPzBPFMn6GcKlogkFaBiaxYBk/DD238i8+xtJ9wkUO8xMxmcUZek4iiviK5A1w9ns0diZdwruQ02IGMrNylYmg5rij0UIh3ee3lEr3oKyy9OF32pr79DjJ25TOPo9Omal+aglFEk6MExcA3Itjhxi23+Oi81Ni50BkXVI9cQgh9viZfCwhISEhsU9jaEke/frsw+jd71fQk698QeR1J64w0E60teddRbzdV6Ot7+UGy/7XO7B+ja3FDMVIco+jaUZiH3eRwwi5XIbe0mLqaWlmLBYTLnHaE8Vk9zjtNIpOg7ZHN2w7gy7hHWKDtjB5CBmaQkw06eXlvLFV9/e9ZpxnuDOuJ0XN6Mie8NQDh9ND155Ov3/uY7r/iXeJPFxw2kgh8070Mpzp8jB2RdboOvl8biaWmJCi8u2J62KX+C3Rw+CET2Qfd8koGDUoGIyQJRxB8wUnjwRJTGzIL+fctgJhYCF5zmM4C/Z6XeRx6aJHIrHzgGyIGCaFw9G4g2+cgOH5dmgBtgjYEnO50dw6eX1eznON9G65zZDoCcRMi0LRGIXh8Bt5gvzu7oSDrgJyImFDrnNd9/k85NFV4a5MYieC8yFs2GK1lAicxyNfeqKuIxwnL/kn2oyZEwdTbVMrzVtZyWKe25HuZrXwUGJaerT15Zzw+leLmletYj6AKa2KnSCIYkJL2DJcum6EzJCY8QxtoqHrwo+iQxSZIIrhZww9J896huPtlStXovXDhphjA5z9HoMdXZMQPkqJ0BY2Nzdrjq9CEEMgPVhtL+g1ZURTWr97uEWfRGbS7GM0KiAUcFCN5cNQILB6BewKsYmQ+RUoiNgbFmVnpdHh4wfSiZOH0v4Di8jj81N9MEqNIYOi/Pwel0N7OHTOl3SvRjkpHtK4Gi4qr6E3vl1Or327jFaXVScaD84V4V6f99gcotgVcJ67NIXGDSuhUw8aSYeNG0i9c3pRKxeTBs53ENPuBCex/VD4n58JWnaKi9LcClXUNdJHc1fQi58tom8XrKUY8no7SYPC+VrSJ5dO5A7jMVzXh5f0JkN1cV2PUUvY4GIB2SyxM+HhPM3wuyjTp1M4GKKvl5XRy58vove5vjfCrgwye3tanISMmDislE7ifAdZKM5z6nqMAtxWyGzf2eC67lY5z92U4VWpvr6J3p23kl7lfP9k/mqy0F47S0NuKzhfhw8ppgcuO47mr66kO//9PjW1BLePgMKHomWEdaPltZyWDW/0aVm83NK8KrqZIIgmE0UMO2PQGX634RzHpVvMEg3TdLkMJoJWe41iMlGERpFJIloelEjsnQ3YI1qkHUkOBTF0bAvhmqahoUHnRNMEK9QjWkuLx7M8b/K5hst/JyloLZLSjAvEYQeOoOduPJMefG823fXIm6JnKkigIITYJ0ght/7TmBD++YIZTA6z6dXF1fT5mnqqao2KniRzB76NmyzeS+xcxPmeLQiayfs0j0ZjCtPohBEFVJKq0l0vfkEPYvjA0RRDuotGIPFwZ+B7sjNS6PcXHUUnTR1N32xopdcXb6RVdUHRCdBZcCDvZZ7vGiDrsMSWwRkPLd6AbB/NHJJHMwZl0YtfLKQrHn6TWrH8XXc1fKZJV5x8EF13+nSqjar04vxKmlfRQs0RgzsizDlZJiS8XUjsbCDP+Q/ENOp8foqbpvTP5rqeT5U1NXQl5/lXmDQoZHc38p0JRm5OmhhuPH/mfvR5WQu9s7SaltW0cl23uZ+RkPFocroRrEQPgPMcS+YJ+c5/kLX9s/106OBcOnxQNr0zewnd8vh7tBpri2M+wPYAiiJUbmedeQayu09+ltATrcW659tCREEUzWiT22x9O6913StFLYtXh1zprjZNooWdys0XJrJYZoipog6+CG2iaYpVWZglmh4mi/Ver+njPVzjJNsowj0OXpUYegbQuGEDnP1uhR1VlRBuGzGEbSF8FjLbdvGmu6JRrdpTmLUue8xfbJfnsDbn1QBaFQgO3vm8bsrLTKWmUFj0FGwEKwQLFwXsWTAMLs2nR684jnJycumBT1bTytqgIAaSFOzegCBJ9eh07oQimlqSSpc99Dq98NE8Ijd6dKJ1AbuI75PBhy7O/l/+6DD61ekH0yNfbaC3l9eI82gkJHZfgCwiN6f2zaJrD+5P/3z7a7ryLy9zXd4k7DsFE4TDDxpJT159Kn1dHqAnviuPE0KZ57s1kN/o1A9gwnD9oQOpsrqKzr77KVq/sWHr2uOEDLjh7EPpV2ccQv/+fiO9uaRaiIftURpJ7HhAdKO+H9Qvm356YB967qPZdP3Db1MQQ89g8j0ErJX/5QOXU5/sdBp52Z+pFiu0bLNM4OegULCMOpfR8lZh89LncyPrqyNqiqaaKua0tC3f59gowk9iKm9BJooGbBQxqQUzn5OGntvbKIIopqam2rNmzUL1ALB3tt0GO0Kyotq22ReCGEJbyEyaORvcB7m0Nb7+AxpTBrzANTy3rfE3TOrbJ5fuvvAIqm0N053/fo8zunmTAAHbw4Zj7FlA7D+iLz1//Wn0JTcWD3+1nsuc1BTtaQBJHFOYTr86uB/96dXP6bf/fn8TQXTIoVNGGC6u+M/fdh6NHdyXrn51CbVEzZ6UNRI7AchOF9fje44eTE2N9XTgNf+I53dnCEXpRpYLvzrjYLrt3VW0uDqw7fJfYpcANRgk8bIDSumgvml06A0P0+JVGztvyLk8wI7woStOpMljhtG9H66kdU1h2RnYw4CRgwyvTldzZ7C1toou+dOLtL6yfvuHmpPBZUVz6WQaLEOSiocGczS+JuwTu1tuBJHgUmva9e5Y43N9mue/nGE0BWKkEzSJjkaR95j1DKfbgii6MKEFRLG11XSlpZlwj2P5fIYrFLJCLpeVTBRho4iVWZJmPUMIOo2ds99l6MEcEhDEEHtmzm3EUGViGGNiqEUi+qKMSYcGU/q8yImfJp5wwEnh5gzOTvFRWXUjLVhTSZFowqO6syGD0WXke/sV9aLHfnECbQiq9MCna7isSW3hnggM/VY0R6iqNUY/PXgIVTQFaOHyirjwQH4mEUNU9FsvPopOnTqGrnx5MbXGTEkS9kCgnkKrMGt1HZ0xoS9NGJBPL304t+MGIxKjYw8bR7+/cCb98bMNNH9ji8zzPRDIMmj2v1zbQEPy0+n8g0fQc7PmUyh51QwHqPKmSVeeOo1OP2wSPfDJGlpRFxK2xRJ7FiDfQzGLFm1spmPG9qeidA99vGgtGSy7e6zB5nBgxtBGDJmQul0u+tNPj6XXf3MBzV1XQ8tWlm9SNHUHiuIzdd/EhpS+51SmDjyxRc9qyYg1lutWjJgYahpTPKYkOvFeV22XZesuMqI6E0DNNgzhdJvJoxZ1uTDPAqu9ae5IRPOkpakmU0u+T2GOpDBRVIuKipSamhp8RfK2y9BT5ND5EKS+WAIvLS1Nd7lcwrqwNRZzpVA1zcs95gwjJeevfOdmxgfiYa74gXCUvlq6Xiy1ExH2BYm0wR4tAvZiSFmlg0b0pfNmTKRHv15HNUws5JDingvU69aoQUMLMijTQ/TK7BWbSKGCfSJvXRr9+6pT6a3l9fTNhiahKZbYcwFlYVPYoFPH9aH/zFpArUG4p2qXp9zrv+W8GWS50+n1pTViFnSbxwGJPQ7Iu/LmMJ3OnYKvmSSsrKxLXEkC53G/vvl07WnTqKyF6J1lNXJUaA8GCCImDGFi4sxRRfTlwrW0AfkOzd6OAL/PZOHy1rfL6M7/fkDL1lX9gBjC9AyrpnWrUCmqz3ClTK1J63/uxtQBR7boqfUZ0YZq3Qhbpq5qIIgW/iluzTKjugm+iC4vI8wk0QoGdQ2Gix6PIIZQnIEo8n2KZVlqSkqKwgRSyc3NVTtYmQXYqTVgG6h0p2gjhi0tLYIYYk1ks7nZ3atuoTk76+QLDV/G7/ieTcSQhcDU8QPJeuf39KefnUDE5HCLQEbyf03XqCQ7lQx+ZV2A/25nkmGiBAybY4kNQ50JarJXA6O2UPt3BlzZGemABiPMPcmGoEE5qX5K8TJDFBfa/ghkpqZQZpqPKprC3Fj0ZNGV2BVA2arlPMeIwYCCrE0dAgc45mvFvdKpMWKwuLC4NGxnZZfYpQBRqGmNCDlbyDK8Q6LP+Z7l91J2ip9qAlHhKqU7bbjE7gfU7KYQE0S/jzdv/MROADSKm4kV5hxnHj6OWl65k64559B4D7W7QICKWhDyFd22qPDwt+f0Puqfa9PHTA9prjSPFVQ12/IwT/Sqpupj4ueLmabPo6p+RdP8Kh9Ho1G/yhtzRl/U4/GqoZDP9Pm8oVCIE4a8fN5dUVHhKi4udjGf0ocPH67zeTBp1AI0fNjv8BrREy2sE1FBDAOBgJZWWqq5QiENS+DlNyw2Ph/803MMX+ZNXMM3LxXcc5i9aB0Nv+RPdPf/PtjybKZk6dCDkiJqWHTyiHx67PRR9NDJI+gvJwyj3x4xiE4akUcpsH3bjYCUg93OlghdVxHjMI4amkN3HzmYitJQJjfBsRM5blguje2dJoYAdxqc0tQBei7XJfYYcKaDEEpSuO9hJ0odiZ2JXVmVdY2efms2HXrjI/SnZ2Yxa0miQGjnMNwNjWKXwPdbJtm6a1BzSvFvl/We8db3+cf939rsUdNU1e1Lo6Ci2ZrHVJkkJohi1DD8aoIoUiTiV5gkRgzDlxGN+lyxmC8lJcVrmqY3KyvL647DBS8vpaWlySQRm1DG8bbDUnN7ySEipk6fPl3liCsghsK5dWurrmRk6LnRteY7Ay4+3PBk3MCELm0zCo8MsC0KRaK0ZF0VVTd0sr7iD0ihc4z99osPFIPsFDd5dIV+//Fquuj5hXTH+ytpUE4K/f2UkWICRDLwxuS34pPEljhOhri3owsM57ktITlcaDczPDrde+xQ+unkPsIw23keu+R7O0L7e/D8F2sa6LFvy6myNZw4i2yxaXheCl05tZQaQgbNq2zhZN88DQAnvJ5GWw7jnWLDgcS+DFHW4j8lJCQktg+6Sl8uKoM/7MQJBpPCMQOL6MuHrqQ7LzqSPG7mYd1RwsAVm20plu4Z25xScteCgiPe+brohD+XZY480K1autsdwfCyR9O8XmaLPsXj8duKwiTR6+OTIIh+1eXy6UwUPbbtNT0eb67f77Usy5OXl+fOz8+HY2jX5MmTQRKFJxjwLn6z02T2eEu5PeSwLVI1NTXCwTWzXTGO7vP51NSqKvo8Y8agmDf7JlK1gjY/dswoMrNSyX7/Xnr3np9sfSh5JwMf5OLeRJbfTc3huLH0KSPz6dRR+XT88Fy6/7hhdNro3mRxwRlbmEY3Hdafzw2l38wcRAf1zRRhgDTlpbrp+oP70b3HDKEzxhYIY2po5FJcGp0wPI/uPnow3XfcELrqoFIqTPMI7VwB7392QAntX5xO1x/Sj/5w/FC6Zlo/GtjLT6Zp0/59MmhwbgpNLs2iCyYUUYpbpZJML4fRl/7AcbhlxkCaWJQh/IodPyyPDAyT8zv7Z/sE2fsDE8t7jh4qvgPuYECAjxyWQ14+EESPtwNLM+lk/j4fV45DB/ai6f2yhf+4iGHRiPxUumhSER1QksnfPUAQ1V9wuL1SXN2qR7sr8A3hGFZ0McUWYoEBUr6nA18ADXmYt/afg3K3u5tROIJmTwHKUQ53OFHvMIy6o4A8w6ogkA9pu9koh4TEHgWuR6sr6+jmJ96h5z9fRBEsz5usGOpOOwCuo9iaqbkmNaX1vWdO/rHvzc09+v51KUPG+4wWJhiY1Gx5LEvzKqrpM5ggMnHygSiquu7TmCSmRKO+sKb5Mpkkut1uaBPd6bbthqkeSCLM9srLyzUmiY4WscfF5LaSQycicFkDjaGKlU/C4TD8Gep6JKKt8mZ5G9P7/4o0feRmfgxZWDY1tlLaCbfS8bc9vvnaibsIaBx7pXjojsMH0qOnjhSauafmVNDPX14irsNX09FMtr5Z30Q3vrGU3l1WQ9cx8TtrXG96/NtyuvbVJXTHeyvp4IE5dOfMgUILeQuH5eUCd+t7y+mdZbWCdIwsSKO/nDRcrCBwy1vL6JevLqW3ltQKEnjE4FzqxednDs2l4Xzf/R+vpV+/uYzK6oN0E5O+QUwKv93QTGUNYZpb0UxPfl9B54wvoruOGkxvL62mm/jeez5aTQZZdMF+RTSKiWsqNxi3zRhAl08ppVcWVdOv+J2/eX8FzSlvYdJI1I8bL7wXywr28uv0xFmjaeaQXPq/z8vo1rdX0AOfrqWRHM6/zhhNQ/j9udzgHcfEM4Pjef/Hq+nXby8TBQiE2e/apMncEwHi3i/TQ//mNLifCf1NTM5fPG8c/fP0UYLQ7yqAW+RxuvfN9m8T0XA0zr86tD/9gb8rnzstjlkC8uu3Rw6mPx4/TJSV3RWI7e5WtJCGeakeunT/PtxRGkhXTCmhQwdkC5IGEj5zUA537PqTm2XBjoo75FZhukd01IZyx22nmn/sFOxt3yOx24Jla0swQh/MXkHzl28Qkx/bYNr05I1n0R0XzBTLsXarWNrMfVTVbWqeSY3pAx74suSUD+fmHvGHcm9xP80OqkwSvaZqxu0TTdMHm0RFVf0GfhuGLxKL+aLNzV4lHPYFXS5vMBj0giTGYjEx5AySCLtEflOPk8RtIYfJL1ac1U+wJJ6YfePO0gY0L4xuyJt0ga3qM+IDt5sDMqw1HKUwltbZDYCZzvWBKN394Wq6nAnhn5kcLdjYIoQtPtbg/dqGEG9hMS0/y++ikiwfBSImDeJe+2EDe9G0fln0+eo6+nBFnfg+uFp5bt5Guv3wwfTwqaPo/AlFlJPiohS3LiZTHFiaLZ6DcP/X1+tpXUNQpCzK3fwKkDdbaOuqxSovRH5udDBTE7OwcB4YU5RBs5mwrq4PCwNvaIeWVAdoycZWkeqFmV6h7ftkVT0trmoVjUkgatL6pvj9sOPC+zBsPCw/jXxcIR7/dgM1hmNiibPaYEw4nQ3GTBqclyK0nxH+/vmVrSId0ECWN0XIxSTY05N+q3YRkBb4xg9W1tMfPimjy19cxKTZTVP6ZgiShnICgoYheWeoHedwjGUC42ficO7D9c3Px4f0RRiJc9jHw950Db9RjryaSieMyBVa6FRO53iZjIfr3Nf+HYiaEw604HAW/cdP1tJt766kai7nOI/8PXlkHn20opZufmu5KBcOMDPU2eLvSA595wNv37Ux+CG46ItO3lCuF1+VcXnhzhwc8N/HRBu2uihNIOYoUw7wu/1x+33y9S3BuReb0G4nPZh8bc/G7pbrEvsEkuUdKhF38BaXbaTy+haWydtRq/Csongs3bN/Xebof3/f+/hn1qaPmuKJxVRbj7ktzfJw++7FZBbYJxqq6lN4D21ilMmi0drqdZumJ+IVMzaxoAiLd1WHOV9paak2fPhwNMLYekRkbpfmEFpDZrAKVj/hveqORrXicJn1bvEpI2N6ytGku3wiQQAmGDedN5PCr99Fxx84Mp5QuwnEx/Cfti1+ug3OeRQUkIdVdQEmTTVCwze8IIU2BiKikT5/Uh+awiQRK3/ce8xQmlyaSS/M3yhm1/bJ8tK88mb6el2DuAfLyG1sjYjG5ZLJpVQgJoVwICg/4q1x4L0IW/yO70RjHTYteuSrMppYkkG/nNaPxhel06Q+GXQDkwho+2AruYQJ4ROzK+gsJqbQLkwoTqcjBufQJZOKRMOGpa4QNgr81+ua6ONVdXQ/N26X7NeHJhZn0EX7FdFdRw6hFTUB+nhlnYiAcB/jRISRHL+9ASC9V0zrS0+fM5YeOX00fbmmnj5e3UDnjC+kly+cQFdNLaWxBanUPzOuaf7TcUPpeCYDt88cSP/70WgqzvAKM4SXzh9Pp/L+j8cNo98eOUjkx1VTSumfp42ik0fk0TUH9aVn+R0wFcjlzsY/Th1Jz547js4aU8Dv6CvedfTQHGE20DfLT+lcpgbl+MUw/3/5PbfNGEgnDM+lv5w4gl6/aCIdPjCbSSLRjdP70fPnjacfTyyiU/g90IJnc1mDWcEd0Gpz+UVH5jl+1wR+d6bPJUwfnjp7rOi8YCLSw6eMoKf5+kWTiumyySUc/gQ6ib8F2m+JduAKALcYHpdKWZyWINOh5OF73qPOHFiSKcrLHYcPoiO5Dh41uBcdzPngBvkflkfHDMmlS/cvpvuPHUrnclnDerXtAUKK/IGJy71HD6FruQwN5TKBrgFeh9wZkZdKvzwIJiRD6BdTSuImKbuRrN2bgE4Ztj0dbR3exLFEEpAoXH1+9/TH9PCrX1LUgH/G+CUmZjR2aAn9aMZ4cuvQKHannnHHUdMKG9P63fVd7yMfqfQOGpxKBoesYyjVjYks3C57hGbR0ry2y+XRXC5vzDS9TBI9LsPw+P1+N193paSk6PApjRFccDJ+vkc0iN1V9zgvFBtsDBEpaA19Pp/GH6Db0Spa1eug8y3de8ZmiaWotGRDNT310Ryas6qSovBj2BWAfQCohPjNm8oCdWL/3jRtzEB6b1mN0Hpsq3YDlWJ2eRM9v6CKGkObL8eFXxCsby6tYXJUzwUgLrDxrpV1QXp6ToXQFmD4uKwxTE8yEftkTaPQ7L2xtJrW10dYYFv0AocNbRQ0d5+taaBXFlcJv35oNGbx8X++rxDe/6uYZP6Xw6hMaAuhncIw8vPzNlJdMCY0dW8vq6XvNjSJOGxsidLT8yppLpNOkI+Klgi9tpjTeE4lE716JrJqPJ5zK2hBZbPQblXyPXhn1LBpcXWreDfc+IAgfsMEEd+0uh5LEJLQED42u5y+KmsSDdMq/tan5lZy3Del9wImoM/yOYSRONVtoJQg/hP6ZBJFg/T8l0s2lQ+UoUQx8nGH6eqTpggii/Te1vd1BHxfFhPmw4fk0N8/X0f3fLyanmVi/xW/CyVhTO80yva56apXl9D65giNYzJ+xtjeVN0aE4vOo5w0R0zREfie8yeTCd8hg3pRKGxyHlWwIFHoSiad0ASneFwibxrDBlVyWIGIQYcyYXjym/X00uIa+mJdI00rzRLhfciEvTTTJ8J7jtMZZgfQ+t43azV9vaGF5q5vpIMGZNOCihbysrA6lzsod767gl5bUkuLmdR/yfFHOk1icoLyu4Lz6wK+51vO0wc/W0cL+fhVfufB/TNpdH4av7uJDmOiCWfF93+6Vpg1wHYOZfd7LmcIrAeTnXJTPUxWM1guzKX11Y3xet4OF8ycSDHNQ7M5XVEHejLftxWcBcKuEEQ7N9VNvdM8TApNevjrDbRoY0B01vpwvr23opZ+w50DmAb8+u0V9D53sqDJPZfJO7TtCytbuFNZLOrUP78pF7LinAmFNDg7lb7l73UALwWDc/3CrngB18t7P15Ln3LHpTDDR9P7Z4twTx5RQGeOK6TnOIzvOK8agwZdxR1HN6fpbMgI9B52A6CDffzIAvrgu6U0Z3WlU703gb+1d14mHX/gCKoIYKSiRTyzrUD4MJuAGUAvrkfoEGFL97qEXXYUZSp+a5cAkeTjzsCFE4vpRCbqb3P7gPrdk8UScc5kOYGy7piBAPiF90CW90RXDaNC54zvTT+ZVCJkRZDlbofuhbYTGAmDjfu4wjR66bMFtGp9DX/EHjzaxIUgxeOmq0+eQoeM6U/vzF5BgUC4Q/m1ZXCOanqvgDv7mFo9n7LCFYvdqqFYlqrZio3QFFtTVN22VYs323Yppq6oaB11JqRMDpVoNKqEw2FKT0+n2tpapbi4mGpqOH23E9sqLdpsDaE1ZOaqGoahZobXWstzjxzOxHA6fzDflijUqE38G8vhLVi9kVoDofj53QRtPadO8hXX2vcQcQRhi+XbVtWHxBAs7nFuw3BeYyQmhqJRMRAGUiF+jyJWBMFzIJIgRnhM5b8Qgk4YAOKk8znnlIhLUkRhLwhNxeqGEDWEYkITkdyjxV/EBb7C1nBcypmMIDsQBOLhvBuIvyv+TSvrQlTP4eF6IighNEQ6xQ8FUIDan9seIG6JUrPTga/AP3wP8gF7B0gr0QAgjXi/ojYgGnbYlH27oZGFqkUDcvycziYdwmRtWG4q/Y+Jdqth0KUHlHLHIya0r7DXnFvRJLTN/Xv5RT6h4RdvTrwPf10crqbGh5DFu3nDO74saxQL2/98Sl8xsemag/tTLyYeSLVFHKc565uEvetpYwvExKQzeZ/pZSHCCYu83BiI0csLq+iwIb3oioNK6JhhuXTvsYMpy++hx7ljAv6AMoAyh4zA9+LduxIoD7uqTGwJyC7k9wcr6ujRbzbQ52sbhWkH0tBGkiUijnod4TxGOsbtAu3NGny4Wmthwggg30H+3a5EGElA/cMpmJZAmuA6lgZDmKiHiE8t5y/MUuZsaBZl5YHP1nKHtUFMXNkT0RP5HuU0wnremEA3JC+FCbWHirCle8gHDe02vgQdJmwiU3oQiA4I/YWTCum44ZtWmMWrEOcbD+nPMqUPk1u9R7TCKH9oo3omtfcRcF1sjUTp6r+9Ssfc8E+qbmhB4x6/xjKgpCCLRgwsTNgobiVdcV1R1HBK3o+X5k29qsmVna4rpq2qKtgz/Pu5bNsWGkWu9W6KsniwLI8RCECziFnMgAtLFMNbDCYHJzSIyVu30R3q3vYifrEKW8Ps7Oy4nWE4rGHFaa/RaK/pdeCRpua9kL84HiEWnhNH9qXbzj6MorZFayrqulcEnYYJkg+/eetJzaHErgfKQ5vmMBKkF3aB5hANLzQ/X3GDuoqJcXLjDUCD+9nqegowQQOhA4F+a2ktfb66gULcsH9d1sDkqlyQ/vlVrTRrVT0LD4M+X9MotLMQvtDYvrWkRsyEXlDRTP9mMraMCV2EiftX/Pzy2iCTiLid2ndM8oRtJwsa2Lt+sZbD414+7EVfXLCRlte0UkvYoFcXV3MdqBVxDvOzH6yqo5fmV/E7DCrnNJpb3sKdFJPJbJC+5XRD/KEZhgZ4DZ9rZtL63vI6+s+cSv4mQxCT79Y30vf8nMH1FSPJ0NwgLiA4PV3LuqI5vHA31BwijzCUDG0tOlI1TMqcDhmuYRIQZrsvqGqhD7lTkM/fefa4QppSmkmF6V7a2BIR+VrGG4aK13BHEctIIoFzfC6qbI7SSj7nAGHXBaLcsWih/Uuy6JRRBXRASYbQHtVzxxTrTWMlkSCXF3QIpvfLogP7ZlIDl5FlfA337QbJJtAdzWFlD2gOQZ4xoQ/217AJr+M6ijYD3iiinDBD+RrsxzGRCGQLWuB+mT7hygudP5gHYeQAIgHtPzTC9XwN56B9/Ijr+kDusKEThtEAEMYB2T7K8buE9h/1Btr/qf0yqU+GV7w7L81NPibsyB8sAjWgF7xQZAozAJQbhAPNL0amWjkMk1Mpi981oShDdCS+W98sRopQX6GV7pflE3bp+/XJEN+Kzig6k+1TDfXHwx8xvjCD9kP54e8v5rgVcZn8ZE290GqDgB7E5QcmT8ib6laYTW1f6dnrNIcOkC7JMgsJxnLzujMOpkevPIm+WraeVjPn6ZLQ4ucs3T+oSc/KTLFbFnmNUJSf03RoJTgEW9f5CEoLW4nysclhagaXN95jiDuDN08sZrvS06mhoYESy/HFw94GbEt3EjaGwtYQm2maSszn43ACVO4fm2Vq7pHk8iZ8o+BuhQtclBuiJhZiEaaM21fI9gYgZdCbhTDCBkIAwbOrIXjYro7HLioeeC2GxqFZDbBwTgaSBFrUchbGjhzADg0WCNtqJmG13FhAgKJ4g+ji/Fo+X4UJIImGDRpHDGGtEedjIlxogXFuA78XhNNBRUtUNBzOuyv5GGUE94PIVvPz0Baj4UEj0Zx4Fu9AQwItMYa/YZsKwCwBcUHjh3hCw1zD5xAXvNdpfHG9XLw7Ju5DQ1fVysccB4lNQDrDJOBJJtWY7OVOIi/I/y+4k/Hv78vFsCUa5JcWVdEt766g3328Rpz/L5Pz91fUivz539wKMYTMyS2efZHvfZMJf/vKiPwAgfz7V+vpZg7rvk/WcrjV9Ncv13F+h4TG94u1DXTXB6vpN7zd9eFqfkedaJg3xW7fBepNNhO2XqlusWUyqUL5HsOE5Y4jBpGHW7GRTCBvPXwQZae66NjhufSnY4dRjGX0F2VNojNw5xGD6ceTiuMaQwb+Iu9PHV1AJ/IGYDTopFG96UfjC8Xw830cxgUTi2hBZYAWcVmZzKT990cPYaKXKSY0PnjiMEHkYbaxqi7IJFAXDfPPppYK7xEah3/jwQPotsMHinyGRnhgjp/+dtJwOnRgthixuGXmIJrInes53HnAUnUPnz5KEMZkoM05gAnoA/y+ggwPfcIdW5Bd2KKDWGIFIni3uOzAEprH4aCjvF9xJsdvhFgQIq71ltgiUNGY9N786FuUdtwt9N53K1Dw4te6Assgy5N55AbfsONiLpeXNBtL62mKqmoq9oqim6qqu3nPHVPd0BixGHwo6iFd11vdbh0KO0wSxnDz9mgQu0sONwvcMAyMd2OdQKVvtMasS+nTz1Rdk/GBbeDSt3zVRvr9fz+g7xaWsbzbNwsYZAmEO3wH/pUr9bPnjKOnzx5DT/9oLL1w3lj628nDRQXcFcmDV6axQLr/uCH0y4P7iRP7Zi71HGATlDz8v1djHy0syF3mch3KfpxHfXeAXyCU2EBSIHid69gnB4FjPN8ZcA0kEtpE3CY6DPFLAjjvmEVsIZh9CkgHw7KE7eXX6xrFNod/o9P0Pyb4cyub6F9njqGfHlBCry2uoneW1tL4ogyataaeZlc0Uy13rBZUttB7y2t+0JHHIbpmdoKE4xjtHLTusEsdwATwP9whWN8U1w5/uqaBljJJRB6NZmLaFDbpVSb5sFfG6MGCqoAg9CBj2DK9Gk0qzRDafpBLdGBhW47fsH1Gu1EfjPI3NHOHJUxLq/l5JqjwP+tEFe0KNIbDclOEpvl97nzg2zEi8NXaRjHSgDZgRO90Wl4TpII0N5Vk+rjj00IPc+cDz8vS1A2Adavt6BV3FLskK5k/hTwZF2z0lAzUmEphfBkE0QJBNE3eVM0CJ2SCyLLE5cMaztGoIIhut1uLRCLC3A+aQyjyOMRtyriuksO2F0yfPp3ASHv37i2OU5gYwigSv023P5dsraTN4bVpUu/e2XTg5GGUn5eJOSk7AF1J7W0HQt/SG7Z2HUAvcxL3zp45Z6yYcXrNq0voR/+bR+c/vYDOf2Y+nfXfefTL15aJ4cZEeyHghN1Z+F293h7tz+OVrWGDbn57Bf3l8zJxIikanYazu0DEjSOM2bbjitLEJAEs+5fpdW32HdsLaABh57O1xEDjDg1cd3rauDWfBfJkbgQwg7mXbwtLSe5ggHhgdvTWvhO2kldP7Uu/PWowl/HESQmJ3RCoi6keTWjNHj9zlNjQIYdXBkwOfG5elSB+MB2BT1i3S6U/fbKGRrMceeiUkUJr9+AJw+mA0uw2cuhUDwzzvr+8VtgzPnTKCHrizNE0jsN9ZWEVragL0n0frabfHDkk7rngiMF0xxED48SNA4C7s6XVrfTXk0aI7dHTRtFFE4vEJEe0G7inJmAIn7eXTu4jwv7LicPpybPGCNn2DyZucS8Cm0s6fG9y9UW7ApdsrzCprGmN0iNnjKK7jhwkFBWHDe7FMksVk6LufGc5zRjUiy6Y2Ed4KPjFQf3owL5ZIo16VJjua3DptPCf11LdC7dRSX4H68hvBr6makqtt8+PAu7UVI3AEDWFGSLzQiaIKgiiqWlMGLFvNVTd4L1hGGLuhzsS0VJTU9XW1tbt0h529ca2gB17Q6gtseZflqa5mNlyS1ZNs3NOOtNwZ/85Xm14C0XowpOm0i9Pm0Z3Ph73PO6o47sMhy05TJwLscYJ/dMZ4+jX5x5B172yWNhEOPY+PQFUtQLu8R0zNJfGcs8MXz63vIleX1Iren7jubeH2YhV/N6xhenUj3uGsO16Zn6l6I0lxwRDSv2y/PT7YwYLVzGYIYqhhi2hNMtHRw3JEb1KGLh/u76J3ltRJ3qMcHtyNMeruiVCRZlemlCcKYzin+FeJWYo4t29mWScPb6Q+man0Cf8TtiloeJjuAKay6n9simFBeXymoCYnADbJwwznjoyTwxlQoBgsk1BqpsOH5Qj3OXgeD6H/9ayGlrXuGm5vZ4AioRPV+gnB/Qlu6WWzrz/RWoN4h18AQ7URY/LpqzMNCp74jp68NMyMSsc19OYxJw3voj2Y1L1n9nl9AWfhw8/NAQz+FvfX1kvbIec4oHS11lJaX8t+Rjanv2KMjgt0unvLJBhQ3Y4h480R48d6QNNzbXT+gqboX99Wy7S3Hm+s/dCiMOWCCvcwKbuv99XiHvPGVcoZqV/zXmPcAGcBzoKx7kGoHydx89/v6GZvuDnnSHPzuLgANfxqnFcpieXZNIT35WLIWec6+jdIIfXT+8vhuh+9eZyUUWBzuLZ0fuH56fRzYeU0HG3PE6fL1wbr+cOEgL04/supYArnR7+qkw0hMkdqO4CIaKsw/1QWWNIzNAEGQZQV7Fa0UxuLGEfCjtAJ+3bA3LsMG5EYd/30BfrhYP8XTHpAzZnvzq0H/lZJv7x07XCjs7RSHYHQtvI8hWyZEcCWepzKfToGWPpVw+9RP9873tRBzZDNEbjR5TSo9eeTt9VG6Je+7ciM7uCjvovXQkV8gkxRFFAyuK3sxfneQPwGc47ElWuDeJe/GF0VJ/izzoT0OLnEFb7+MXjgglIfGfivvZhAR09mwyEAyQXlc2eF++JX9/+lI/Pika7deHEQjrv9/+jd75YDKPdxNV9Ax6fh6yYQTGYLSUnduewiprmXZYfXr/WJJ2ghVOZGZJlGcwLTXJRzLbtmCcWi0Z5H+Gaw8fRlJSUGJNE7gvYMeZqJh9bixcvRpHAhmx1iswWsc35DnvDjIwMhd+sUEoKBZV8F6l6Rly4J97NifHYW9/QiB/fR898urD7xHAXAHZnhw/IpkdOHyWMxX/9zgqhUYPBP3ps0wdkcWPooVPG9KYIf8+v+Po5T82jHG4gf31wf0p1Y2ZoIjAGygCWp8MQAoyEtzS7DM/dyT1UzDYFofvxswvoshcX0zImcX8+fhhdwCQIDdmB/bOZpGTS09zrvIjvAaG4GTYnhRn8Lo2u5t5ett9NN7+1jF5i8ocZjGN6p9OD3DOFzc3dH6ykX762hN5eUk33HT+UThqRJ4TAAUwaRzMxQBR/NLY3PcA9ZUyYuPT5hXTh0/PpXe4d384936sP6ivI0K7MTTQoMAb/+YEllObV6Oz/zaUPmQjChgtcEkM1Lyys5n3cxAEzFA8Z0EvMzt2Pe/VwbQFyA5cW8A0HY3UQ4f36ZIoJAjA2hzBD5wDDdhgmWlUfEBNNLFsRdj7TuJxM4V41HGWj8YKxNVafwVCNn/MB6QhSidVlQPaRByAbyemGxgC98tVcvoZyPPbnfAXhffib9cIOLT5EqNKo3qnC7yEIL3wfAqhPKFvQbhw1JFeQGhiTw9ZoSv8szs8s/u0VeYtlF+FfDxs0HAgXz8P4fjh/u3N9IHco1nBcYJyOySsAyhK0segsDeM4Dsj2iy1uJx2HaLD4RRhCO2JILw6rFw3OSRHnQLpAphH36ZxmQvu6q8CJjxVvzhjXm342tS/157RC/FAvMTwHe7KzJxYLA30HuA4g7/AT6YbfH6ysowufWSjyXGh6OAwsq+mQM+c5AGXB0SY7w8D4jQ3pmHzduR9h4V24HzmB8BAkwsd9uAfE/3cfrmEZtVxosJz0BkQeI8zEMXYiDE4EESYfO+fgkB9aJD4tkBxXAPfEQ9kZwDsTEelBoGVqv3UFKOYge06MkvfJYSCpcF97YgiIe/kPNuc4+bb4s5ubE3QUv3hcNhFDAD+TDgW29m1OXJxnf/A8n8B3dDWNJLaOSChCMXS+2id2Z9Bcar2nz0RL8eqazY2OzTnCe5Y+iq3bCs5xu6SEoVHkzW1Zis/nE/NAMJrL/FD8ToTWbWxT3oMYJn4mEID9oaaYtp+UzWcgeVJ95E9PaXPTsbsDdimY7YUh3nS/LpbEgmsS2GM89u16qmiKiBlsmDmIWW8+brgxJwx2HCo3EMmVFgA5AMnEEnonjiigg0qh6YsTGAcQ3tAAeDncodzQv7+8RpAFLhKiEZpX2SKIwoBcvyAzyDQYLsPAGK4YoK0EeUn1qBRgonElEz/4XLz0gBL691lj6NwJhVTKJAEEBkOjMIiewURoADfej361XsxkdQosGgSQLhCG7yuaxCxa+MeDwfL8jS3CKfQojiOMs3dia7EJiXdyNEVj3ifDJzSZ6Ix1CP4u2FJevF+xGL55a2mNyD84+z5+RD6VcLrcOnOgIFwvLdoo1pb+52kjBWF7bUkVnT++kC7ev1ikC0jYz5lQIL+amXSijKytDzK5TOGOwzAq5jCg7atpjTARH07HMpkbXZAqhl03cBwbQ1HRyCYXEZQXDMliWcOfv7SI1jeG6FgmsP87eyydPDKf8lJc9H8cFogtJjms47L0y+n96Pz9iugIJmDoNOTyPW8vqxGzkbO5fNRw2YRR/MamMKVz7/yv3Kk5mMnirNX1wv/llNIseojDxAzK/Usz6DdHDhbLvr27oo5WNwRpfHH8O23bEu5yfs/xxyxG+M9rCsfoqml96dyJhUIDh+xAXqBT8psjBtHFTK7mMVmaxwT51DEFdMuMATSG0+BW7vDA8Xolf180QTodbL0YibfEf24nIIZGFqSIzsNT322g6w/tL3zfqSx7EXdo3j5h0geiD5KO+nb3kYOEr8KfTO4jRgCund5XkCcQ+cfOGMXk3y9IGtZFhzPzm/mbMeEAzsRhIoCYX7J/H3rqR2Pp14cOoF9w2sJhPWYc/+OUkWL1G4T5W06/ly8YT8VM8PcvSReO0H/N8YMd8GPcWb11xkC6+bABdCfH5e8njxAmFJg4dMMh/YV7Ez/Li1Iugw8cN4x+fdhAuozjAyft500o4msqXT2tlJ4+ZwxdPaWvCBPO1GcMzBazbNGxQAf3Du5kDuByccuhA0XcbuT3//mEYcJROmb1OsRze9EzoexcQBaj84N03h6g/qOewqbP6Uj0FJA9W8oi1NUeykKJbQUyAdvWwPI34nL1tdQYiAVzQjzGhBAeEBPEUOctcTdZbrcYVnbM/AD4PNxWbHfHABERm9utWMkGmImPf+fOC6j52ZupNCcj3gp2G04i7pwS7eOKD03cGm4kjxmWL4YnsTwchmIxAw1Gx1DpYwgJnyuyhqMGzSB8DsZzZVNc0RhhRin8oP32g1V0JpONp7nhv5GFM4Z+Qdxu5obz2fPGCKe4d76zgo4cmkd/P3WEcJQLgvfXE0cIEvRPDqOJG2loBCBTnBLgpDrOpbt0+s3hg+iU0fnCZQlIa1GGV7hw+IgbPXxHn0ysqkBi2BrrMIthx0SU0SutCUQ4vuupINVLj505Rqwfi7g8fsZomsTk6b6P1wgbxR6WawKi3iR+J/9qA97Jp6GgrmqJ0PMLNnJ65YjGDbOMQZihbQE5QgMOdxJYl/jVhdW0FsSEr39Z1kRzmcSB5GLiCMwDMGQfM2zx7fM3top0M5lwVrVEhe0iBCpiE9/is8yhZcZMYqzLHYnZTBYt6sfv8nIePPzFOlpWE6Rv+D3n/2+e8Gl49bT+dMmkPqIj4ADxxAzCH3M++JmMwCn1//GzT35XTicyOcQwJzRt65kU9sdKKRwX2CmBwIwpTBeOyT9b2yi0oJh9jNmK8Glp8jvgyiKTOziYxfrakhoRV5AJGL/rGhNrJsZo8GDEjveCAMe1THFNFhpBuO0AYYSjdayuguUZ4d8Rs3ATWSH+YigbS0qiI5TPcS7m8grH8a/xu2Bk/9PnF4oOz9kT+9DdTDahnU2IiLZy3Dlwx6a3bQ+gpTuOCe/35Y30+vJaTsf6uN+4ycVcVtz0+HcV9DGT6LHFGSKOlx/Qh7/HS5VNUfF8ZWOE8rlezBycI9wMIZ1Rzi5i4pjm1umqV5aIdcmvfX2pWG/9eiaDfTkNcQ/S5pZ3V9LvPlxFKZzX0/pn010sE3Aflu6EM/lmJq3oUCIboAm8/5O1dN+sNfTO0mrK5k7Abe8up7vfXyUc4EPLDYJuciMCezJI1+sO7i864piggLzcwPEdxh09uEmB+J2zoUUMP0PTCIf8GIGI8bNvLq2ljVwH7uS4/IRlDjxLnP3UPPotvwujE3DifxF3sOBqBWVte7H1PGcgu7c/y3sM2VweYP4xiDsDyE8QZey7A9wNuXkoy6truQ2AQgD1bnuAsgIZjpEPdDKuO6SfmD2N0RGEjPBRz6Edvo7feTV37mBHCBmKa7gHIx1nju3N7UGxWM3HOY+2BiZUlx5YQhdxO+Bs53F7cCF3pmCCgnu27wv2HYwozaU/XnosHTF5GHGDkzjbGaC91/xkYLU8YNP9O2NAPonNdR0ul6utLKiqisk0tm4YJkt7qLDiFxLM4eDr/kH6sTfTWvgwQ2ncZnRJnGw3EG3YWV33+jL6xUuLhKbla258f/v+Srr4uQXCPckHK2rpoucW0gImEZgBBgL50Jfr6JevLxG+7dr3BnGEDSuSXPvaUrrgmfn0CJMvDFFC6P718zL60X/micYAjfQ5/51Hv35ruSB0WNv4ylcW0y94g/YJs+au5t8vMdmBUMC7QGzOZQICktDK2XDnByvpIQ7zSz6+7o2lwhEuhlv/yqQDgv6VRRvp+4pm+tsX6+m0J+fQd+UtgsQ6wHJgcN6N92J9YawQ8xE3pDdyWBc+s0DMkttRQNLFRQ22zdOxDeJ0/NqHq+roypeXiOFRaMMeOnmE0ApimbpbuGHGcnhY5/rYEXnC2BtD5dCkwQ7xHm6QkX6Y2QdhiBBB3ODSIX6kCDKJDUBjGxEqSlX8DvNvDOu+yOn59vIaMex66ph8QfjRGMNv4riCNNGgHNgvi8M2hfayrfIwoJX9Zn2jIAUPnjCM/nbySPrX6aOElvKGN5bTnI0t9KdZa2kqE4kzx/Wms3g7jBsBrNH9p0/LRJmClurPxw/nZ0fQBRMLhc0lyCuq4qxVDfTo1+vFcn0IF2kAMvSPr8roEyZBYoWIdpo8Qa75XIDDeGL2BqphIvIQxwvaoztnDhREF7Z/+A4MkyB9GoIG3c4dGzgXRgODdDiB0xwaZ2gMbzi0v+gMQRM6n8setK6JLNypgJ+5/jkp9M6SWtI4ArCvXc/1CmQQHSK47IGtJsjWfsXpwp0HiO836xvoIa4/n62tFzalILzCVpHLD3zFfbmmUZAGfCPSYAznOxrphZhByp0YfCqaW3S+0JiurguKMnTSiHxBSqG5PnVMbzGpCvnmJA3KZ/w3/qJTGD8W+8RNOIN/3EkXq6akejWxMgtc3sBHIDqUsJ90bCvxF+GKLVHu0T8Ul3l7h+v6wVzGzhzdW+QXlvZDfsLEZB13sCAfdgoS8dkWJNcxBx2dAzo73x64TxBCzm9M2LpmaqkwxUA9d7C1sJzryGMciH0CiVMdorPziA/W53+QZVpeqov+zmX0z9yZWMvl67EzR9OoglTKTXHTfSyDsJLP71nmPfDJGhqel0K3zxgkfG467pZe4I42zFCgEcf7kPSQBQu5nXtqdjl3Xiroqe/L6U3u8MHljzfRWYTM3MZs2ucQUzXSmYhr0D53lqltEPUzSBSJHzI35HpvK6ZiG7w3ecNenONNjUYtXddhl9gWcmVl5Vbf0hm6mqdONW2bkIJl81pbW7X09HQ3R0aPNVWq83sfe47hybxXTCJIQGPyBG/vYW4YnUnM3YIjAUEsIZR2woSUfQ0QUGjEsR5reVOYbuFGHj3JnQWWP9s0ISU5y1EDIMhEIeU/CBN7NMaA08OHbhdEEM+igcVpccwncKfTY3YaZYSJHwgHPzF87/SU0biL+/g6zuM6jhGG8wyAMJzzzv3tsaXnN70L9+Hdm+KLW51w4zGPhyHSgm+In48/jyfEPYnzeF58L59Krj+optCQO+cQL8QP4eFewAlbpGvS8ziGU1/cgGeceOK8k/ZId+d1O3tCSopbpTSvi6q4Q4XQ8Qpo36BZgeYZ8cL3gqQhoaBBRiNYyI1mOteRFibxG5rDonMxrX+WWELtQe58gYShDhVwJwXaaviurOS6BLKJdEpnguxi2YUhf8Qf70WaYfIY3J2gQ1rbGuUwVGEjjPhgrWY4ywZSvbqwaxSyjgPIYkKJTgzCh80rMgH2tWjkQVywxjdMP0DaKzi+OA97Y7wXz+Abs/y6iFsTfwsIMNaEhzaeL4k0AcmF9hROmzERD46ityftAbx/6xNSjMSElNO6PCEF34O8hfPvXn4PpXhU6pvt407QeiYvJLRisMdt4W94bl6l6Njjm08alU/7c0fuu3VNwlVMX87nA0uy6JO1DWLpUbiRuWC/PvTawirRGfzrqSOE5hbDwj+bUio6689weFh6FGYC47lDgXPvc4caM5bh37KiOSrIGDp3SGOseY8RA0z0u/GNZWJk6dD+vRKdPpWW1WBJ0o1i1S14+IB5CWybMYHwP7Mr4hPdkvIBP5GC2PCbg6YDStLpOu4c/5rDxxrq0P5d/epSMcKFuogygvX2Z69vEqQQAaKTh9nUGBW679M1bfLHAZZcHcbf8YuDSoWJCpZ6BLpSJOSElCSgsAKOEOwMmov8wY3/GNw051XbNrCmnmVjqnLShBS+K0rRaCwCxdzuMiHF0R5qgYBNgQD5jaihGWY9N+ZcohMf3RqiP1x8FAVfv4umjRrQxSjtfthDo91lILsg+KAt/dOna1lo7nme61Hi0KCiwUWDJ34nCTf8xoZTuAcEBWg7FkdxwiPuSxzjmhMO/xTHAP7GwxGHIjznOPkZIPl80unNsKXn8St+jb+Na6z4Hb+0WbiIOzYA55zf+CuOE88mf5/4Xj6XDAiF5HP46YQnnk/8BhBW8r04BiHEKZx3roh3toWTOLkLEIhaYvjUqdOIEzSt0P448cIepBBDs6j90Lqvrg2K1UlW1QdFw97+G3AMQo7OFWyEQQCwygXyDO8CAavl8PA+AHuQImj9cT80ibDrxHAxiBw0v9A44llsWA0HLkiQomhbYPMMMoh8ANkDWcV5HIM8LGUiAUfG0PQhPADfhHsBxBdxgsNkxAMEEMQQQBQxdLy2PiTCwCod7d1s7RQ4H98lYHlIlcYWZdAgJjBYfehKJkPwVXjrjAH0+Zp6sR75499toJ9PLaXzJvSmkb1T6QQmXs8zKcTEPXQOsGIPCB5sTZGfIMkw+wC5B5D+nDTCfGO5sGGOa55/f/RgKm8J0+UvLaI73l1JPiaVWFsdpkIX7VdIl08poXs/WkPXvraEnmUymcedCJQjDNP/6Vho9Vz067eXcZyX0Ivzq+gPxw+lo4bmiMlyZ44tpNcXVQt/jJgk1j4fkpMI5k5/OHYwnTSygM5/ap5wmo3ODTor6KwBTv6iXGCyG8ro1gDiiBVeMCT9HMfvaU4zPLWzi8ReAVS+9gKkIxhRMztU+Y1mRGLQFnLdtnhvmapqMUe0PKZpqbwxD7TUWAwaQ6E5dIVClsfjscDRsPl8vm7VJAddJYdtgaemptput9uGulLTNDvAW4QjlBPcaLkoWEu2xd2JxIen+uiav79OyowbaNa8VXtcSYKg/ePxw8SQHJal2hbgk5Mb+vbAJaehTUb7zvTW0N372wOPY7hMaGbip3YhnI/Zzo/aBuCNGH47oE+mmKjQHSAP0NA62/bmyc4AppRM5m+FtgvEbb+idGGjivjvLkBMdrekhBYPSxz+/OVFQqODRnZ3B9qjLvCA3QCJHEdcuxFffBsIHTRuINoAOrog0SDhlUyuy5vDTNJW0yuLawTZhzkOVhi6m8ndDYf0E8t26hyOm/vHsOUUHWU+xtBrchl01DAY1EC9AdFqERpZrvt8Z0Mg1vYMJjOCfKOTgWoFW+VmJuYAyhHIGcg9CBiuN3LcYQ7TiwkpytbZ/50nVuG54eB+dA/HE9+YHBf8xrlTR+XTP04ZIWzmb3p7uZDlIIEfrmoQTq0PZbIKQor3Y+WVNI8mJtDhuLNkRtjYsE47Vnz586drhe06SLNEF8F5M3xoH+pXmNMlIi6gaKQY4S/SzPp6DB8rimlhr/IehNDSNDMMhsh7PbExLzOZFJohl8tqbW21mKtZ4GqzZ892stHZuoTu5rA9a9asxE8iZqnC3hAkscqbr3ljDetV25hLYr3oTdh/eAkdNXEwuTHOvgcB2Qji1hF56wogKGDQ/zuu0BAC7dtbkDHY9cBtDGZ7chkSFfbZc8fRb48cJGw5tgRc9XIl/dcZo+kvJw3bYsFDw4DZl5gBvfvD+Y5tS/ftAXrXmAX9s4NKxRJVXQU0PUcOyaG7jhwsZu3efOgAumRSMU3plyUmlDjD2rsfFLpsSomYhQmCcwHHeX8mi1srezsTKAU7vyR0DKQKtNJ9Mr00oiBV2Lqi3qHubgu2N5VBXhxbws6Axh/O9//AcuiQ/tmCeOze2JYcjxM0aErLeYPMhmnME99toDeW1NAVU/rSQyeNoPuOHUoHD+wlZC+0dndzfYUNLrSqby+ppc/KmuiZBRvpzHGYODiObpoxgB77er1wZo1VSxZVtRBWE+HmmdbUB4SW9nsmWH//cj0dPSxfTNqDS6DhXDZgD2wxwXzg03ViRZY/nzBUzGbH7HTYXkAzO6eimX7z/krqn+2nf50+mreRQn78i9/537kbhU3gbTMH0u18DhONsNQiqqaTOmhjYO7w8ymlNLlvllh2E5MH7zl2CN19zGCa1i9bDI9jkYUJ3PGDE21s+ZiZ/u5K4SbN8YOK5mNtQ5DKm+I2sgIc/sTiNOG94rZ3Vgi7UwxNS3QRnH65Wan0j0uPoX9ecwq53F1w44WMsGKhguCa//higWY+si1oCy2LmxHdsHXdsCwLw8Zi7zZNg1mgEYvFzFAoZAUCAcvn81nl5eXbrDUEupPLuFdsyXaHWLKFI+niSOk+q0X5Pu/Yn5ne9FsIVtoAN5oPX38aTRxYSIdd/yg1tMBtSjde69yLnsoOtjlERUMPDIIer/VoGv3phGFipuhvPlwl3EHgujNMg3swlNHR5+AONCLozV0wqQ99XdZAt7+zUpzH/RDQcEVy+dS+YpLDla8sobpgVAg19DLxORBueBXeh2P8RhxxD1zSOK/FcAiOHLsc3IehMth+4T4cY9YrXLZg6aan5lQIoorz8V5vvMeKSo+wxTfiBP9HXGGAnpy86BEL2zI+J4YlEue3FYhHxzaHXIZQjiAN+X1bsjncXkAxDIHPbxKC868nj6C/fraWhXqTOIdvjqd9PF/bE3Hk2S+mllKfdA/d9dFq4eoGZWNSSTpduF+xGG78/UdrRFj4XtiLAUh/bAgNSY58A5LLFe4XM0TFu9HJiJcBxAVlA/fBphBhIz8QV1QXcADubIpZ9E7Y2CeXH5QYGK7/7fMymrexle7nRuWDFfX0FDdCGKJC+CgPAN6NcHsSO9vmcHsxsTidrjt4AL3EBGI5N5RYvgwxfm7+RqoLxbY4StAeIBsYNoRtIdxEdWfoFs/2z/bR+ROKxFq7Hwr/mx1rgED0YSuGzspby2rFBnu7XQFk6Y6wOUwGQmufDnHZnmhGkhIZtQ3lG3xns/O4nwMSZhJJgSWH3f49qIGQI84z7a87cYjLjx9eR13DOciD5K/FOVxrH8dk4J6O0P5uyG0kN+LQEdrHCRBh859OXt0l7DM2h5xPYkNmJSeYM2mpK8oZlrMpgfK7+jfO+RjeazCGrAliaHOj4mIxHieGfCfsXmJe244FeePzsWg0avj9fnN7bA0dbJMaqbKyUikoKFA4AjhECih2a6veK7DWqMgY6Tc072ThEBtx4UL42icL6R+vfEFhA9NtuNh3p5A5CYzCjN+8qVzDJ/bvTdPGDKT3ltUkyFR3At0cyEv4vjt1VG+68qC+TNpy6bABvcQKJHDPAbscuLfAjMKfH9iXzuMCftigbDpxRD7lpXqEHRLI3mZx4DAxoxS+01Zw7wyVEaupgJxFuZHGChTwm/YpC3X4G4S9D1YqgWC4fcZA4ZcQq2PA3Qp6tjAohruWs8b2FnYysEHawD08NBI3HTpAGDxjBjI0CeeOL6TLDyil40bkCWN1vB9uUabxN2H1lSIminC78bOExui8CcV8PU8Y1eP+n08toR9PLKbj+XkMJ+CZMu7lwhVK/14++uW0fnQKk14Yc8N+C0M225H8osRC+zGhTyYX9yA9/+USMbwTv8hXcQPD5/XQ1SdNEYStrDG8Xe90AKEL59M/O7CPEF7IF/gfG8Hp/jnnFQzxT+G0w8L5WNruKC4bMOzH+qWIlhMFNMCY5YeG/pv1zXFhzt+EtMGM19PHFoqZ7euaQvTT/UvE0lRwZYIVa+AcfQPfd/SQXOGT7vjheUK2YEYsJitgvdfTOK3hvHt0QRodPSxXTG6AluTa6f3Fov1YreOw/r1oWXUr/XrGABrUK0XEGwQCmgPMhL2Qv2HmoBx+Pk9MuICvTJDOk0YViFV4qlqjXPZzhAukBVWt4n0/Qzni+CBu+/XJEBMkxCpAPZD2AGy8pvXLoKc+mkvr4dEA9bwdLpg5kWKaR6wgg3TtqXd3F3gtJnpMKsmgJZzOC5nQfbCijr7d0CzcwcD1ETwXYKb5UK6P6GzBThByAZ0tL3c2xxSmCafoIPEgg6iX07kcYMUjDG/iHXDIDq0kRhEwuQHPguAXpHnFykYYjYCj840cNoYbYVeG4UJ0CorTvTSuMIM7OC4xVIljUA5owydwfqIsYNuV2h+8+/iRBfTBd0tpzupKp3pvApfJ3nmZdPyBI6giYAm51J34dnQnOnOiE9au8OAobg/b7jzuF+cTJxJIPmx3iY83f+YH1xGmiEPiOL5rA8qJeD5x7ADHHcUxGbjS0dYeeMeW2sqOroiwOn+kS0A7NYjbOfgPfemzBbRqfU3XiNKeAq6jGtfvi4/en24/fyatqKijio31YPrx61x/xbY1sFz3Bzc+MKDx+3egKTQVxSTDME1TNfhxwzbNmKJpMTsS4Z4o75kUxlpbY3wRmkMjEAgYXE7M7Oxsa/78+cmk8AfVbGvoQmw7hFBXwtgRQ8vYDI/HCOaM1vLr5n6rWNEPNksITrjzTziQ3rj7IjpgeEniZBfBz7ZB/O72N24RXGaZmBA3qAO58Uunm95aRpe9tJCueWMpvbm0mtK9muhZYqbb/ccNFW45HvsG0/qr6KX5G+mgfll0+YGlwhde8tAhKtPQXD/lMhF7gnu+//h6Aw1mEgJXF/1YuGOdTKw4AvcyK2oDNK1vtmgwgGImhiAFiBu0hxjehMsA+E4756n5TDaahMagN8cJpAQ2YjBwxtvhzBj+ripbI/TAp2vFEmhNEZPeXlZLK/k9ry7cSH/4ZK1ocIbmpYmF1WFE/dMXFomG777jhgn3J+c+PV+43IH7HrjYgTsWxAMuOgZzw4flwm59ZwV9UdbQUXu+7XCSEHukp3O8A4AGFWswXz65hEl7I1316lK64/2V9O6KWmH/AyPuiyYV0Y84rTe0hJkUGdQYNeg0JlrwDxnixr0rgLsaIfg5e6/gsjKuOF047i5nMgBXOHCMDBLXO8MjDNOhRfp6XbMYjv7NzEFMwMN0+ctL6Pb3Vwm/jnBanJvm5sqrCIft0GzDX96t761gkkLc2fDT/Kpmuvr1JfTiwmrR4cngcgztNM5d8coiUb6uPqhU+E1EOXOAJIfGGWUIpPRvX5Tx/YvpZy8vpje4Pvzq0P5MMtJFndhZwJt23ts6B+LwFZf7c5+aJ+zVDmFi/+jpo4TT61Sup1hK7/bDB/GNCi1gQjOEG0MME6LDcNWUUq5bQ0QjuaEpLGbBYqYywkSjj64Q6jSGJOEnEpMcMrmjBkfU57DM8HK9vpLz65ppfZkokOhMpHDZQX5gwgTwx+OHCOfkG7nuw+flKdzh+9OJw2lKv2wKQw0mISHRc0iuUlyHzUiU5q9jXvDVElpX19w98gulmW01pwfW3z6y9rMX+AyIHzSEMW47InwYFWpB/s27qGLbUSajEZYdUcvnw+zkWEtLC7SFZkZGhjV79uztIoZAEoPrEtpeBiNHGDv6/X5h/MhE0QrwhcEtc1o80ZYP+FvWt62WwtLse+4hPvX5IlqDRNsu9CQTAeIztuD8Gi4kIixEcQwtDxY8h/sGwMWZjwZ+VV2Alte1CrKwiMnWnUwmHvl6vRjaRe/OAX5jqTZoDuD8F8Tsb0wEjxyaS4+dNYa+29BMLy6oEg3zl2saaGRRmtDotf86BAmVPAysMcytMemG5jF+bfO7QdKq+RvO/N9c+tuX64QLg+fOHUenjy4QGiLcr/LzzrAoBlHLm6OCvGAIEY0YSBFW6cC3wj4xYthUyQ0RnEVjBh+W7Dv7f/Ppa44/tErPnTte+NlK4sXbh80+qX1q9CwwqxY+4EL8zfgG5DsI/qBefqGBReWA/Q00PM/OqeQ0LaN/Msl/fl4VfcfkDc7ROwRHG5qOvpleuoqJGfwuPj2nQsyIhL3SmvogdzDWi6Hcp76vEK4wWrmcfbCylq5hgvrxyjp66LThYigQTrn7cnxgF4RhKQx5Q9vmDMUhhaA5R5468UGZgsE77FhBRjBDtW+WT6yVjcfymBj26+WjOi4rwvwgKZnx2+RygdmwGMrDcnm4jKCH5KYShs2gkeqp7O4K8P6kKO4ywAj/TK5L0AzC1yc6fb95b6WYuISZpcPy04Q5QYpbEcsRQsP6T+5IYj30A5mgwY/i9+XNQnP3DdefhVUBMVkCaY0OABxSv8Qy4UPOf9wDP5To3MHFiYfzN8BlFUv1YUShggkmbAnB+ZDHWKUF9mn/nV0hJjFg9vPLi2qojMuahIREzwHt7IkHjaK/XH680HK3waXT1wvW0GNvfk3V4DnJgnVLYGKoGoEvShrm/Xhww7fvRVQ3Ao2CFHpNM2waatjStJDOmxqNghBGtJSUCIgj/8bQcjQcDsfS0tKMlStXghiCtEBEO9s2YVv0um2yuqSkRGloaCCs5xcKhbjh4S6zv8DVq3rJ2ursQaW26hov4saEBIk1f0V5wpasm0AiI0ewR0KykO6pYWWQJGiQ5lU0C0NlOPCFQT6GGLEWLHyX/X975wFgR1W2/3faLbt3e8mmN0iFQEJHIIQiEilKURSwIioWRFA+kA8EEdBP9K+oKCIiSFE6hA5KIEFqgAQ2bUOyJNmerffeuXfq/33OvbPc3Ww2u5u2Sc4vmZ2502fOmTnPvOec90Vj5ceXN4mqVbgV+OSUClH1g2rloyeV0KqmhOgFh30FQEghagIiG8DJNDqkoEoRDpc38Zf9fSw2IPrQjqvVtETvMZTcsBrh2E0sKuHUGoU6Qrq9zYUKqgFR8KN6CJamlz5sE+f26emVouBYVNtGU8vz6PdnzKAjuKBB9RMsi8+vamZx6YrearBIwHUGYuMi2slzK1tEtSZyIxpIt3JBdcXxk0WV8nH7lNLXDh0rnPvCkTYaVX/nyHHCs/++LC5Q5Y6q7QXVTdskFrDtrqhWhoCHO49XuBDG8c8+oIpmcKEOH2hw1LyG7weipfxnzSaRBgi3V8bpuri2XVS95n4MIP9l3JXYQmiOLIiID41F69qE2wfsCwU5Pgpg6UOawToHcYB1ELkEeQZVytNYZMBJ+gcNCWHRxAfGmSxKEHINVqfXOB0+5I8UuEpp4I8UWJ7hvw1ng+8GiHt8kEA0oBoWVcawZB3NAgXNBHAc5L+F/FGC5fDHBzGC/IgPAewPVdqwNqP6+ez9R4oPDbg1uYsFET6iUD22PRDVyhOK6L5/v0vrm4d3tbJoZ8vjS4+dJDofHTe5jM44YAS9y8/3PXw/EQEF1sTpVQVUyPd4Hj8/aOu7YEWzcCR86TETRZQKRClCSE5EpoEFF74RYYGHI+2vHjJaOJxG9BP45kPHBjgXR7X14eNKhOCEwMTHAHzmIb433guIdsLvX/reMRNEDO/DxhXRZzgvFfB5fMDvlCZ+rhHKb7eqVj5iaNXKkuHHnlStjHf9p46YTpNGlNBT760hx7Iz2gQM5uUELeM5KyoSa66c3vraPzQn0cXvb89TVVt1XZsFocV748G1FMexDF23lLw8S1VVK5xO22rGYujAYsjC0Fu5ciWK8UCt4rHa7NEaDEN94rAdBnXGjBlqZ2cnnGFrRiKhK4ZhVHhdynvlR05qLpp8i6+FDyYvW9DzQ3/TRafS2Z+YSZ+77h56e9WGPguDzcANZ0Eoxqq2Q51g486iWo1lrrAcBXc32Htwx4N1MH9LR8a+tmBb2gxx3OzQ1zHBQH8DfhYzv/nPltbb0vlhPQziGnnc+9b2vkfbCs51sw4piRwn2FiBC74d2SFFsmvY3TqkBOAZQPbEufQ+nWAZFvR+Pnpvl12tB1vaHrNA7vq95+G3uG3ZbXOX97X9zgbntqM7pEiGH7tjhxQYe2buM4o6E2na0NDKqk08mdsIP32+b+q2+Upl/P3fj4g3tSiG4sOpNYyEmqa5/AONDF0Wg46X7Yls2LbrRSKOZVluNBpFr2SXNZfb0tLiwVrIO8aABykYtpmhPnHBCXgVFRV8zhGvra3NS0UirhUKufUVE5QTGh5ZGbLid5BrN4v6dMCl+TNvrKSbH3iZNgqza2b2cAJnKjRo5qc4xdzTxHTuOrnLehPsYyDk7gvj3P0O9jeAcOpdcPVeb0vnh3W6rzF3gyzdyzI/ty/bJVvvOHB6sF7BSiPZTuBW9nM7P148fO458r54xjI/exAs6+v56L3dYLbHur3X7z0P07nb5i7Pnd4t2Eq+kEh2GK5HVaUx+s0FJ9Ot3z2NKovyelYhDwahf7yU6qReLe1Y/tWDNj5x7KxNz11TabY2sDBMuy6qjVNmyNOTac9Leo5jhh0n6RmG6fIQCoVStmGk4vE4vNRbhmGg2aHd2dnpsjBEFTKGXIG4Xej9/hk0Cxcu9NEAki/Aa29v9/ikHa+ry14z8rDQqWv+9E/NTd/Pn4Z8UfxaYkXx0js19McnXqOmziRFY3lkhNFZO7sziWQXlF74QsxtErAl0AkDnYxuPmU67VOeL0TiQEG1SuCmpj+wS7T73FkdPnANON4uZSuq5ePFW08jyR7EVvKFRLI9wMdUBQvBspJ8fgFn34WaSvWbuujEH/6JPn357dTQFu9Zq7E1RH8L31G89OvF8XU/OGjDo3NnNzx/ydiuddWWprmeFzE9zTMNzzPTup/0TTdJupdkHZX0w+EElZQkPRaK4XA4ZZpmiuenbdsW7QvRKxmisLq6eoeIwoBtEYc4GXFS6JxSW1vroEEk6r9TqRRfvOfUjpwROnjt4z9XnNRT5PeMrPypOftQ8uFr6A/fPJUQZm9AiMvvfQ92TiGa8XuVjXyRnQfETchZNlBQ9qOKDB1ecns5DwRYrQZzrP7InHf2xzAAp7IzTwftTY+dVEK/P326cDOC3/2BTisl+bpoAzWQJMA66OxzyVHj6aaTp4p029JmWHdUQUg434Xz2r7OBOlVHjNEW1Scy1DuFdwRjYiFRYeGc2ePpDs/N0vE0B2u4Bozd20oVyuRSIYFw/ER5vfpIdPGUtN9V9EfLvoMz2CliBdxgMHvxYGKQlgIEc3Etd/NM+t+MqPhxXkHr3/6u+Pj1f/1PQ2RSyzPTZm6pydTsBSaZtJiAVjo+0mjoMB0QyEzattmOJkUVsKmpiarpaUFvZMR89KGxoLfwmyHk1yL4Q5hmy2HDO4kTlDUfUciERcD6sY9L+p45eXK5JYF31d8+9/ZdQVPvbWS1E//hL75+0eJCqLZuVsh+IoUe8GfHf9piYbf53EBesP8aXTzqdPp2pOmsJgoFZYdi4XEkeOK6ZoT9xXLbpg/lY6eULJVKxQsNQeMjNFdX5xFL3/3cJpeERuQpQjCIspC46uHjKVbPjuTPjGhWHSK2PqWm4N9QQzdePI04YE/hM+n4UD3xWCi15XlPrTbAaTfJ8ZnOh81Jy0654CRNH1ErIclDZY14VSa7zPuGRxLB6C3Nzr8BJ0koCvh/gbrodFy4LgagvPXL9fSZQs4zyO9+DKwDdIc2/FIuBbCNCIcnHX3Elq4tlU8nBCDwVVjffScnjuxjL5x2FjhbxHHwL5wHkG+w/rBNWCeOEfeT5DHLjx8HJ04pUy080QM2vPvf090jOHVxL4CMCnOkaeD+4D9Bfv/eM0dC46YubLMX4lEshuCx3dXPsI2aym8fDEE8PvsjRUbSJ//Ezrn2rsyiij7Hh0QWFfVSPHsNfnJumv3bXzpk4dufOyCKZvefF6zEqalaY6XSpkpRzX1dDppuG4y6SRNwzeS6IHsh8NJledtctGM0Eyt3bQp3Qjx5LpWWVmZEISsq5w+BOEOf/1uz+5CIulHjx5NiUQCIfUIfhDRgznP8qk4vmZBc2ziLFL0idl1M6UPD3rYoIpRXFhFw5QyLU67XteNBBB7xxiDSjPHVtKJc/all2qahR+/ofZW7g/s81enTqHjplRQJ4uH51e1CGfCB4wqpLhp0wlTyunbnxgv3Hy8+VG76G17EguNFfWdopAPgFiAuxiISvjMm1aRT3NGF9B+IwtpRWOCnuH9IvoKHEufMrNKONlN8jUh8H6u0EThjZ6NcHgMNydwjQKnyJ9n8Tq5JCp8IX754FF8DpUirB5Cun3/6Ezvxf2rYuLcJpdGRW9W3LMTJpeJY23i4yD+ZmlUozNmjqDPzKqiQ3g+om5saE+Je7797+7HQP7ATcjhE0rJ7Oqkfy76gLxAoCGPZEnzSfz4zKPovY0J4Xh8W9Icomr/UTHhy++ZFS30y5fWit7Xp8+spGpOE7hrgcXvxpOn0gn7ZkKOwa0LBCSiSyAixZHjS0TsbfxGL+Yrj5/MaVglhNPUsjy6nreFU2r0Rv/SwaNF79MFy5voLL6///fpacIxMYCfzKNZ6COYP+7Fg+fPEe5IOlIu/XjuRPERkBfSRdqjZznSH74MIRThDPnn86eI3ud5IVW4H5o9soA/YvYVeacwrNNn+Jrgiw93NM4i8GTOB5jfwHkUvWcvOWYivVjTSt/he/F5PsdnVjQLB+4XsYiEk244aP7xcZOEE3X0Czic88Zl8yaJ9+jKlm1zlQLfmkeOK6S/PPUGNaLqpvdHCt/Ls+YdSKFIvohljOr5bUh2yS4GT3O+odGp/Jw8sXgpLavtw9OB51FpaQHNP3wadViq8ByAj3TJ7gs+mtH5bP8R+fTgS+/R2rpNO7e3spmmqy74FP37FxdSc8qid1au76ERheYQvpkHmM/wEvK95qjVesuYziU/m9y55J7idMPqcMo2k1rENVzLVljg8TvXcjXNCqt+yjMMi6/YUsNhVA2LMZxWOywgy2MxG9OVlZXOypUr3dbWVq+5uRmv7EAIbvaY7GhwN7YHwcmLcC0I24KeNOhRg67WlJ8vPHkfXP/Y1xTXeqTH291xaUpVGT3/v+fTbRd+morzw6JA2CJ8FN926O2PGsm10nQEC4qtVQUOFYi6y59cRafd8Rbd8eYG+vKhY8R8OMeui+PYJeI34mpCRIWz7hYgygJgcRnLBeDtZ+9Hl3KBuqE9SW9taKcqngdxs3hdK501s4Lu/MIBLDxH0bsb20XA9ZtOnUbXnTRFxAANgOhA1Aq4uWiO2yJyy3wu+I/lQruLhUIxF/hnHziKDhydcVIM1xVwm4EoKx9yIQ7fjefMGU2nTK8QYvQEFgllsTAtbzHpCyww72VRctzUCnp8WYPwk/dTPv5PWPAUs4gZbNX3YEByj+L7MaU0TG+tbSQ7iSaqePh4IbpFZ/H5AX9jxUf0yall2/SkIE0msJj64dETqaowTJ9hUf7P8w8Urkn2LY+JMHioZoU7n2IWzFc/V0OLa9voaRbxf379I2GJw4ODEHQ1fF8hrOBsGnFK39nYIZyIP8YCC65K8EKEqAficnhAQYfQa0+zKH2ltp1eWN1Co4ojQiziNgfrpTjt715Sx9MKnX/QKBFZA+lc25bifVv08to24c4GkZnuXrJRfGQgWgY+Fm57bQM98F4DvfpRG/397Tpa9GGbcJAO/3dwh4LoHnDkHFgY8XKEb0y4a/q/U6aJsI9lMYN++8paOpU/GOBO5/rnV/MxNtFdS+rpxhfWsJAcxXmbn9ehwhcJC+aahjZ6b23D5tU3yAOWQ//9YB3NqIhQSZ7O92ZbUl6yq0F+m8sfHL7r0Mur6/ruAcr5YF1dK61cU88f0AVUEQuJ95lk9wQpF+U0nT6ikN6uWU8r63Mih+woemeXaJhuuvclqjjrOvrzI4uGnp88Px6y2v80vvW/J89peOa0KU2vPlJqtm9yKM/yPM00NC+pe+lkWteTpqYlPR5HPC+BjiUR2zbdcNhMJpNoQ5jSdV2IRN6rFQ6H7V4WQjwYGHCiuyTzb88UCi5CCET0pIFARONJtD/M9zxbySu1D2p49geKZd4sSj9g6FTNQm/Whb+mM677B7V2mZkvilwBid2KUjN7r7hwfX9dE9340Ct0+n5VIrJJUMhtT3AGsNb85ez96ZenThfWFjgULs0LsbjKhLYClx07kS6eO1H4HbubReSKXtYUnR+EgrAh9hcL6cKShxBtAP7PUOUHVzxtibSw1sFtwz/eWE83/+dDYQkCyMuIwgCLEZw3v/FRu0g8RNEAlfwCvfqkfcQ0/Nah8IdTXbB4XRu9U99FBdl14Xx3RmWse9slLCBQXQ1wm+Eg+fDxmW2b+RrjLFK2PYJy30B0onr03NmjaUVtPd3y5Oto2MdL+EQwiCTHNMN54uu/eZjGFIXovNmjOM2z8wcBBD/S9IdHTxBB7+f/9W365kOZCDEXPPQ+/35LWFWx/KU1reIY/8Ppi+gwh7PY/vbh44UVODe34c4EdwdnFPzucXb40et0g3U3JyOBkD6fP2AELdnQSf94q47mjMlYgIO83n3M7H7xG4Ly8fcb6cIjxrLYLaWpZfnCCToKZHy0BOfWFxC98K/YzB8+M6oK6Lrna8S9eHJ5M02EmD5mIs0ZVUDzp5bTlcfvQ08tbxJOwocCrgAhKmePzKdvoWlJcBG9iYbo5/e/RKvW14vq8Bi/L7a0qmR4g/yF987n54yhq/72NNVBJPSVG1WVEp0J+uNTr1PETdJn9xspPqhkuu+eoJbm5OmVNKcqTLcteI02bNhBPg75QyOWF6Zff+90WvOPy2nubC4P02iul8FxXS5jTVHGDozs29L3kqrd9dC49rdOmdP49InTGv97Z4G5qcVxlLSrqinXcVKscUzXdc2U45iuppkh9DgOh5N5rpsMBGFCVUU7QghCx3Fy2xG6CxcuHBaCMJctlRPbgrijc+fOVZubm9VEIqEWFRVphmHo/EM3WS5rmqavLDn0hFSo5E/8Joh03wfHpcljK+j+K79IKZ73xevuofX1WfMzxCK/IITpV0xrpGgafefkQ+i6Lx5Hd7y5kZ5e2STahm2PKmac0cyKfC4Uoz1eShBxcBSMOMbQJrNG5IvOAbAkLquPC8fHvQ+P7VGVgnaGsZAmop0gbJnF17ukrotaU/ybReMR44qEs+wWFonvNca5oP94X3ixIgrCxVxAI/rCdc+tFhEUYL2aUVHA5xDh4/gizisc3pZEdTqSxQxaa73P+0ramVBxcPb86vp2Gl0Qoklc4Kf4HBauaxfWO8RyRTU1qkgRfm8JC0o47d5ePiR7A1E8nkXyFcftQ8vXfkTn3PwIJZL8cYCPAFgUcOPwIOcmAE9OGFlGL/7yG7Qx4dEvWUDDcjyYc4QlDi3mcL/6yis4mhDDSqY9IfIUBDuEYu9jYd3+jry15X2R2SbzFy8yRDrBPkyIO5wWVtoKEN3Ic/BFaVpZUTiQDRncbrFqzvrYHwpoRI5xOLOIWOL8e4C77Abi3OBn+JssXg8ZnUcnXXkHLV1dl3m2twROiLd57Nov04FTxtO1z66m9fwBtKPypWT7gueMs65ozvD1w8bQ5bcvoDueekPko34zpWXT7Bnj6c5Lz6ZNXphufbVWNKuQ6b57IJ51TaXzDxpNR43Npwt/+zA99fKy7effMCgbcq2QnKfGVZXSmMpienXZ2v7fK1sCHUtcJ6m61uLyxId/G9+xarUViaiq63osBtHZ1oVXQp3/mrrnxBzHjes6a8CwE7Jtt4OVHyLGoeY0Ly/PRfM6+CPEOBvaDi/33AEE42HDjnrKsF+kmHLQQQcpfGO08vJyFaKQbxiPND3sOOq6/KkTGgsn3kpqeDb5GUfZaCcV4cyDO4XY0nixdIMXCRJbCEQekCkc/hqdVEW//8ZJtM+YkXTPkjpatK6VCy8uzFg44ST2BCAOIS5PmlohYvo++kEjbWSRuju9KJGSEFtIk2mV+XTunNE0Kl+hS//2PD3wn/cQnywjClFoCIHIW+SmfwDPi/KHwY++MI+++9mjaFFtJz3wbh01dll8P9Qe7wrJrgfCEtU4FfkhOnXGCDplRhndxuLgitufGlz1juXQaXNn0W++dQq1OTrd+eZ6WtmUEFlEtEnbfR6FPR4kq8PPMtrjfmJCqWhzW/3hBvrm7x6mtYiOwc/vgEDi8nv/8s/Ppf/53DxauLaDHlrWQHWdKfFxgg83yfAhSPfSqEHzp1fS6TMr6O4X3qJr7nyOOjqT281iqPFH6jXnHU9z9h1Dn73672Sjbc22oPJ5uV5adcw3itKN905pffNNS9cVMgxyU6qraZ7re7oDVajDQzULwpBh8J8Q/w+h+ZxrmKbXEos5oXjci0ajHgQhmtjxtPDowkfJHUAwHpbsyCcL+w6KaQWRVNra2nREUolEIpqSSBheXp6Sjip5NbFjvu1qeT8SyrAvMcAvgbOOmUWJVJqefn2leFmIveMFEwhF/jQdM7KUvnbcAXTuMftTKJJHSxvjtLyhS8Qh7Ughjuzu32IpEMu5HVWGM/x4ic4NcJ2yT0VMtIcsDfv07Nur6Y/PL6G3PvgIJTtfGMRgdhDTvHFfeSEXXhfxpj95xAz63qmH036Tx9C6doveq+ugdWhbF7dE3GTsSrLzwEOP9q1lLAbHl+bRrFGFtG9pmFbUbqRbn36LHuUPAcvllzme3aFg27Tf9PH0vVMOp/mHTqMOR6N3N3bS6uYu8YGAcJqwSkt2HngbIf48wgaOLo6IZgn7VcXIjMfpvv+8Q3c89SbVNbVlXIMMhayV8ZQjptO3ON3nTBtPtW2WCAuJUJKITw1rNuKCS3YeSHd0fkTToPGl+TST031qZZRqNzTSrU++Tg8uXEom2pCzmBsy4lnmI+UWeSwGP3vCHCoOG/SvV5ZRAscYLChD+btVcVJvFaabHhybXLI437GtlBvT0prmal7a0XXdMTzPScJSyALQZUEIMYjBSKc9YjHY0NDgjh492ouzKAwEYXV1NU4aQ1D8BL93G3Jv944A+w+O0R1qr7S0VE0mkxrfYL73ul6Y/NB/p+rTs5KRsTf6eviQ7nB7AZyxXv/1t0Xs1bN+ercQi2IQIhHTXMgEIhG/XZ9C0RBNYrE4dWQJjS0rosKCKIVDRg+rEq+5w2/A3kaPJ4AnLMehrkSaGjZ10erGVlpZ10ZdHQlOL16Om98tCHllDPj0xO/Bgi9H3l9lRRFNHVVOk6tKqbK0gPS8EGeL7fO1KhkgnH62maaWtjh92NDGad5CjU0dmR7o21JI9IafcxwrWphH00eX0WR+3seUF1GUn3VFH6IIkQwNfna9tE0dnQmqbe6gVRtbqLa+jSz+oO9uFrS9yFqJyjmt9+F0n1pVQhWlhRTmZ500me47E5+fP4fTeFNrnNaw+F+zsZXW83teiPltTXfed2lJAX2TP/w/rNtE/0TtEsqGYJ8oLwa7f7E+Fz5OYlmh1XrvyM7q14rT7V1pLaKiyhhVx+QbtqenHD3JYpBFIitEVA0Le2HYslxT1z34ckbVcSwWcxsbG31EiWM946O/BR8gKMD4BHcvQZjLdnxi+wXHEcNBBx2kdnR0qHxzVVbYOqyI6XRaKwmFtLRlaUtHHneOo8euIFWvID/HVJwt/IPqCLQVg6sRm2+9sBIg0cWQFYjdY7E6k50Qo+6Zkh0J0iUzkX1EMM4d+Bnqnsbi7PT2QOwmu1/Jzid4xPAM7kxkuu86dlWag+C9IdN957Ij05x1Wjl/4F/5hXlU35Gg3z2yiNJJC4V/doVBAOORY6/Ls5r/NrpzzavFTnO7QwY5iuIFbQgRyxgKMAExyEIQgtC2bTfEghBhgQNBGA6HPbiagSDsow0hCMThbs3OfIpxrO4BVkR0VkFbxHg8LqyIIRaJoYijtmtF0VUlcy939dBXWeShpwW2/xj+/ekjZ9KCn36Jrr/nRfrfW58gikV5r7zrIOMEmbVHpuXp3J+SHYtItmza5aYhpsWQnQ7mSSQSiWSvQ9VUOmL6WOpMpmlZTX1PASjKhqGU3byB57RGrPa/j+1c8VSe39qpOIoPC6HGghCSUGNV6Hue46EVIYvCQhaEnSwEozzPNE20F3RRXQwLYT+dSkDv8W7PzpZKwfEwFlZETgAFVc1oi2hZllrOIjEVCmmGZWkdsVh0dcGR1/tq6CwWeaHMpjkEgqL3V0tfv3vNkuxEAiGYixSDEolEImEmjiyj1397ET3x5gr6+k33D7zD0mZwQe97nbqbeKKqfendI1Kb2lwlIwgZL2hDiB+iDSGLPrjai0QiTjqd9iKoNjYMUW0cWAjhkq+PTiUgd3qPY1dJJhw3OLZoi8jCUEFVM0QiJ4RmmKYWiMS4Hw6vGnH0T9xQ9Iss9PK3KCzMNP3hR5+ni049nGZf/Ad694NazmRo3CaRSCQSiWRXAp+/oyuKqbmti5Ipi1VAjgSBvyOU14NVJWhC5jlx3U29XNq1+vZJqdW1phrTYR1MsSbUUpqr654DR4R5muaaLAYLdN11bNt1QiG4m+FJW1gIIQj5t+hYktOGcK8RhLnsKnEYEIhEMcDtDdojoqo5mUyqaI8YYpEYh+ubsKPaHZ3q0pGnnuvo+d8h1ZiQaZOYk04sGotKC6gwFqXGxjayrF4dWyQSiUQikex8WAxedeF8+tm5J9B5v/oX3fPCkkzrvKGoEAhC3zVVN72oLL7+3n06l76X0iKakrUSoh1hnqc7aS+FHseuj2pjwxC9jGEpVFXVRwhjiEFYCXMFYdZKGIhC0Hu8V7CrxWFArkAUVc2wJEIkosrZLS5WKrq69KZ0WisrK1O15mZ/WdVhszpDld/zjfDJnFFC5OV0XumDkK7RKUfMoI5kml58K+sORyKRSCQSyfaDJZTieaRHDLJzwr92g86lwuPIIGv14HXCdx3VTi+KpRsenNK+5A1FCfnoWAILYTTtO6moJjqXwBch2hGy2hMdS8KO41qG4UXRuSQaFZ1LIAhZHPobN24U7QhjsZi/cOHCQAAGnUr2KkGYy3BUSEGO6e7ZbNu2EIosGtHLWcvPz1c109Q1Vv/xaElsXems4yyt6Fu+Zhwi0rJ3tTP/LsyP0ou/vEDEcT3nurt570MwX0skEolEIukbLmsRxOL6Cz9NFxw/hy747cP04LNvEoU37zIwIFBOY+SYb8TSTfePi1e/XuB2peJ+VNU8dCTRXFVFhF7PEb2NWQSGWRDCSmhZlucwLADdRCKB6mIXbQg1TfPRsaSmpiawDvYWgnutIMxluMojnFdwbmI6qHJGu0T4SYzH4zpEIgtHVD+rMYpTvTK66KPY5KPscOl3SdVn83awPYudCIQ7HN5dbjtEnjdhTDnN3X8SvbemjpaubSCE/ZFIJBKJRNIP8DuI4rJX2/6QoVNJYZQaWzozZe6g4PVZFCpOanV+qumvVYma1wrd5rhNeTyPhaCmuTqLQXQqQXdjuJ1BT2MWgdCCGMMyiCpiEcKura1NTJeXl7t7Qy/j7cVgU21nE5wfxmKASAyqnflrQCspKUFnFvhMVDkDaBCLCM0Xj0RCGyLTp3ZGyi/wVeNU3jRP7Kk3Zpo+c+Ic+v13P0P/718v0+8ee1U4bt4sQ0Mw9pXJkaX6mN3NkLYL8ulw347pZ9PMMv6zpesHW9p3f8ftd9kWjgeGul2/9LfTbQC7BX3tut/ryP4ZbJ4b6naCflbY4qKt7LTf7cBgj7ej6Od8+j2Xfhb2t534cOWFfS3flu3AFrflYSjbSfZcsg6qH7rqPCplETjvR3+h1o4454VtzAy+1xhNtd0+rnPZC1EnngjaEPq+76C6WJAjCNGGkBGxjLNWQhGpBD2M6+vr/Wy0ksBCGOTY3mNJH/SU+8OPIEGRuBig/F1ObLempgaJb/M8iwWhpeu6xWIxzcIxxTkk5SeTiYnxZe/NbHj+4jkfPb7PlIb/TIrEW84hx32Jt+nggffLGTkaoUcXfUBjzvk5/erhVzJhvXIy+MwJVeQ9cyP9/cefE0Kym5RFxx88heofvJpuvnA+5SGYeE6c2LzSAnKeuoEevfYrRGkrO5exHDp4+jhaddeP6a+XnkVF8M+Ir68sId5P8vHraeGvvpWxdAbYDu03aSS9d9sP6MFrzqfK4ljGC30WxJps+uf/0tLbLumxP+wDUQRe/d1F9NyvLqSxI4p77ldVqOZvP6Z1/7iCp3taVMdUFNHzv/g6vfLH79OksRXiHHJBPNuXf/0tavjnT6iqtPDj6+fjF0RD9NDV59H6+35CB/J547oDFF5twfVfpdaHrhFRLT7ezqcwX8edl51NrQ9fQ0fyfULw/W54+T1XfoE6H702s89gOy744BT9dxedRuaCn9PxB07me56zHV/LLRd/lhJP/IyO2W9Cj+0wfe1XTiL32ZvotMOni3Tthre75mufIvOJ6+mUQ6flbJdZdvFZx5D/7C/oC8ceyHmj53YXnH0Mn8v1dM7cWR9vB/g+nH/yobzdTfSN+Yf2PB7gczpi2liynr6B/vYjznO5y3l6/iFTqevxn9H/u/AUCiMCQc61TBlTQaknr6eHOH/0uG98L47i667711V0xw/PFGnTnUd485KSGMV5ny/88ht87jl5h891v8mjaNnfLqMHrzqXygr5+yrIczhsJEzND1xNb97yvZ7XyPkE+WUR55tnb/o6jSrnvMH3pBtdp7V3X0Gr7rhM5L9ueJ0xVSX07M3fpMW/vYgmjyrruR2z9LYfUt29PyEtlBMJg89pBOe/h6/7Mr1928U0bWJVz7zK+/jipw6mJKfj1085jM81Ox/wvTn9qP1Eelz2+Xk98w2/C844cgYlHruOfnD+iT2vkdPikwfuI9L/Rk4LcZ5CgDF8PifMmkQdj/6Ufvf9z5IazAe8/yM5fe2nb6Tb+fkX2+RsdzDf7xZ+p9zHz06PWB98PQfydbU+8lN64H/PFb0+u8+H03Iy37e6+6+kp2/4OoV7PcdTRpXTmrv/h5694WsUi+SkPW9fWpBHH951Of33lu9QXojfYTnnMra8iN7gNFz8m2/RiKJ8MU/A66j8nC79yyXkP3cT/ZqfOxmXZA8nN58CzmOtmzrpotuepBOvvIPauhJDEIbZ9X2/PZRuv21q43+OO2Djc6dNa3vt0bBvdjiKktZdzfQ8z9Rd1/RdN+npepIFYNI1DDMSiZisBzFOodyHBmhsbMQLE5rAqa2tdVgr4EWAjJs74EJyLkbSF4NNzeFAcM65Y+FUG9ZEtE8cOXKkGMO5diwWE5bFiG2rdiQirIpGqsVL6iF9ZcnRM5LRijN9zfgE72IsD8Wc6Xl/uQ8Cpnkk2j5sx/wk9pmZ3GkM5ZgD2Qb3aigWpy0tF/eeF/S5LS/zt7AsSLNBv6S2dqK7gKGeUr/b9bNwR92Coex3R53LjgLnCwZ9nbzhFp+bIdyEod63frfrZyEWBdcwlONKhj/8QVDJHwk3XTifurpMuvj3j2XSetDv2CxiO4UUz2lXbfP5Me1L/1ZqNjb7elQRses8z9U93dGzZkLPMFB97IQcx7XRsSQcRltC+B0Urmd4LHoZow0hehrvza5ntjd7wiMdXEMm1zFz586FMOyufg5c4/BXhlJcXKyk02khGINq6MJk0s9L1bgdRqWxqvzISV0Fo49xFeMAUvWJ/I08gbNWGWma0f1A4IWI0G8SiUQikewpwBqdK/b5d1FBlM6aO0tEL3lg4VKex2XfYMUhjCue26m65isVXevuGhtfutrTC1WbS1L4I0RnEi+jB90QC8I4i0H0Mka1MZfRmO3wtKgyDqKVoMoYbmdyehkHIrD3WDIEBpnCwxpcCzIDxsFAZ599Nn344Yfd7nFgUZwwYQJxJhO9oGFZbGhoUAsKChTOaKKDS7SjQ3Hz8pRQqtmLperduE1aU9Xs/Ia8fcaaauFkRwuP9lWjihRthKsoI/lBKSdSi/joMf7ij5Gm85OQPYXuhyh7aiK79s6zwTqgv2V7E73vw3AEabMt57m3pu0eyp6SnD3eUTzeipswyR4AC76Ro8roOycfSo++tpzeWv5RdsE2gOYNnmeqjvlKcbLuXxMS779LNvm2YRAcU3tRFoWeJ/wQJqH+WBAWhUIOwteVwkF1JOJyue3ZxcVOlEUhrIMQhX24ncEY1pptfSFLctgbSqfgGjHOnaagcwtiPHPeVDBUVFQosDAGv1kwijg+mPY8Twx5PFAsxkowTuGmRq9EVfxO6iQ3ViD2G9ejetyvCFlq1HC1PM11FM3TVM3ydcXXdSXfTwfnsRWG2P1/u9CrLZxkM2wl7Bv9paWCusEtp2FO67ZdhMX/dmUeC9j1eU1RVVmo5GB4/J6yO6z1pdMOTYbKb+eCPtTdbAPwdH5emGZPHkmNCZNq1jX1WCzZzeDEG1lRTH+95Ez663Nv0UMvLf24tBwMMIb4CheeideKkk33VcVXvR1zOtNpPap6Kc9BLGNBtlOJaxjCDyFC18FKyGWvE1QZo3MJXM9EIhEvx+1M70GygxhK8u/u5F5zMN09zu0NDcsiZ2OxLBjnikf8hqURY1geMYZ4xDhYDoJ5Afm9fkskO5uEFEN7HYgKkZ3cInhXBe+nCm+V9e+x3zzK0kseJpXCPdSf69Eh08bS0zd8jV58v5bOu+5usqU6HP54HpUW59PMfUbThxtaaGN962au3URc40GVULwymurb6WXFqfq/VnTWvFNmt8YTRh6hGaGv645mmi7GCcdxddt29YICUV3Mws9BG0L0NoZj6lxBmGMhDNpwBRlMZrSdgBQpGXLvQ7/TEI8YBwIS0wBCMjvZQxiOGTOmx7JcMB+m8uzPzdjSdpK+6e9eSiSSgYH3Dj6Aj6quTv/1+O/OdbX8BaQoPcVhgJjHryn5pto9sGw6d/6h9NsLT6FL7niG7n7y9Uz175DSjzdy7fUxq+mPY+MrXo06qQTP9PkDw3VVlUeeg2pjV9ddHf4HUWXMghAWQgjCviyEvMyvqKjwWBDiAMhcuYNkJyIf6a3T+x4N9jc6yKCNo7zXEolk2BN8+K6uqbH0T15yrEuhp7coDiXDFl3XqKIwj+o3dW1eKiEtB9uppHsnbks03fb38R3vPhFVUgnFUXxWg66meQhZJ0LXUShkI1qJwcIQ0UoQvq4tE8tYRCtB55JcX4ToWNLLQXWQ2YKxZCcjBcv2ZUfcT5lGwxe8uHaH9JEvWMlACPIyxhgc/cRLj3FIe45UdXNxiN9Bz9Vc34qSXY7CaXP3lV+g+YdMo8/98l/0wqJlrBZF8/lBwmmLnOA6rbqTeHxUe/U95akNrbaRp6ChvqZprp+NVqKjQSGLQFZ+ToSn0roOq6CwEsI6iGrjXAthVhAGbQkBxvJdNUxAskskEolEEoByAYOnn3g5i0NicdjLcuh6NG1CJf3motPozZp6uu6Op8mRxfrOx/OzzjEUcgMn5QFILzi1zy4fFAoc7Nsdumc+X9FZc++4jpVrbDVmOCHF031fuJ1BtTEEIcQhopWgYwkshE42fF1BQYGDauO8vDzhi7BXL+Mgt/QeS4YJQ/mUkEgkEsmeSyAOfXXyUeNZXpzP4qJnEBReqqia8Ef/fm0jrdnYIkv3nY3jUlVlCT3xs6/QVV88np55cwVtau362IoLQYjOJgMVhpyehGgkTuqpksSHN+xf98wvKtIbF0fdjnZLjfkhg2zN99Nhz0xbLlkhXbe8UMiKxGKWqqpW1LLshkQCHY7hnsbJz893YCmEaJwxY4b7wgsv+LW1tX0JQ8kwZIC5RiKRSCR7CUG54G/RcijZ+aAnMcitHnY9GllZTPFkmrqSqYELwQAIQteF65kXClNND07qfO9dzVVdOJfyXA0eZ9w8Hqd0D9ZCB51KOixLCD6IwNw2hG1tbWKMjoGwEvbRhlBmoN0IKQ4lEolEkgvKBQxbrlaW7Dz4viNW+Ys3XkDv1GykM356V2b+YIVgALbzFVId87VCq/GuMe0r3o24XSmLDPJYDcIVIaqMhTJkQVjgOK5bWChcz+i6jhplB4KQRaDX2dmJ3sfd0Ur6aEOYO5bsRkhxKJFIJJJcBiwOdRYaiLjmyfJ/h6JrGu0zoZK62hO0cVNndu5gQUxje1XMrL9tXPuq/4bVeMpxFL9bEOp6xvUMi0E+nueFww4EYdCpJHA9E1gIZS/jPRvZ5lAikUgkuQTicMttDl2PDpoymt659WKaPX0cPf7KMhG/TLIN2C4dNGsSPXndV2hdSzutqWvJLmDxzcK8pS1OXWY6O2cwOHVhs/l305peu2J0YuUDZVbTWo2UlOe6tuG6cNZr+a6bDqsqwpRY4fx8y+azYUFoRyIR2zRNjJ3m5mbEN3ZKS0vd5cuXe/zbq6+vR7IH1kIpCPcg8AKQSCQSiSQgEIf9Ww7xG+3g0AEiN8qGZGAE9zOoHvZ8KinKo0vOPJruW7iUlq9tyMwfDKLKmPfreg2a0/XYpNYl9xTYnUnbMHzN81xYCbudU6NnMQ8GzwsZhutFoyJaCayCLAhhKfQaGxv9Xs6pg2+AIDP0yhSSPQUpDiUSiUSSy8DEoWRIKCzgDpg0ko6dPZlefKeGlq1YT2T0NMwOCghCHhTHadKcxAsju1bcWWWub3a1CMKUuKqqenA3g0HXddd3XdG5hAWjaEMYVBkHghBuZ9CpJEcQIuFzxaDMCHsB8nNPIpFIJENDyoRBw+KM8qMhOu6AyVRVUpARd0NBZUHp+226HX+gqu3dsw6pfeCTB7b+51dlbmtTWo86fsozDU0z7VQqkfb9BKu9ZDISSUZLS82wpqW0rq50PB5PNzc3WywGWSNaqEJ2ysvL3ZqaGre6utrJWgpzB5niewnSciiRSCSSXLZuOfR8GjeimL59yuG0om4T/ePZt8mVuqEnfL+qRpTSibMm0b0v8v3JvT2Zqt/BRy3J+iJUncSLJYm6f47veLdad1U3bRhKJlKJ5hp6tsoYMY15QKeSUDaeMTqXIFJJe3u76G2MKmMWgjizQPgFAwjGkr0QaTmUSCQSyaBRNIUqSgqooCCPf0kdsRmOR1d8YR5de/4JNGn8iOzMLLAWDlgYQqerruKmXintWPW16Q1PzTu48ZmrxnQtfz8ZyrcSRFba85IsCE1P95KwELqGkWTxZ7IwNFkQmslkMsUCMbVp06a067rWmDFjrA0bNlgsDG3eOet/1vYZgZgrEiV7MdJyKJFIJJJctm45BEJCsJbItnnba+H7kh8Nk6rr1JUwxe8ewNePuEfZ34NAce0PipMNv6vsrH4/7KVNRQn5ngb31K5r8qCj/aBhiLaEhm27Tijk5jmsEg1DxDJGTOMgfB3aEOa4nglEIOh1whLJkLKrRCKRSPZgUC5gkB1Stobj0sSxFXT7pWfTqLICOu/G++nt99cShYzsCoMBt9xnQeh9FLUab5nc/v4ig2zLVVXWg54L79NwTC16GkMMOg7mORCEqDJGNTE6lbAYxLQPQdiPL0KZmJJ+keJQIpFIJLkMXBxi3t5iNeRr1XSNNE0jC54Ac4F1EHoriGs8UHDvfN6x7zUa6fa7J21689ECL20iWomv+46IUZIVhGhT6Ni2axQWChc02faD6G2MMHbwO4gextI5tWS7INscSiQSiWRwuB4dOmU0tTx4NT1y3ZfJ2NMFIkuq6ZOqKL3genrxpq9nOpPkovL1D1gY8roKr+s7jaF0+23jmhefeFjtvSdNb150n6E4cZadFgvDpO66JstB0/NEO0LTNQwzUlKC2mQzEomkEolEuq2tLcW/LRaL9pQpU6za2lq7urraZWGINoSyHaFkyOwln3wSiUQiGSAoFzB4+klXHO143vN9WQ5DhkYjSgsoaTnU2hbfc5SHx1oK4k/TMqIvgK+/sqKYmpra+e5A4GXnDxT0NHbt9pCdfKIsWfPQhJYP1jgFZboDP4TptKNrwk7oJhzHLYA/wkjEhnXQ2rTJi/K4LieeMQtBb+PGjX5RUZHHQjAQfwH4LZFsE4PN3hKJRCLZs0G5gGHva3OYtumME+fQn79/Bv38vn/TLY8sJtZrGTE4FIQgdFK6m3is2Kx7dHLXG9W+n6ckKEQ6nFKzIEwmk66h645rGI6IWGIY3W5nEiwII5GIG8QzRlvCrCBEYmAIhOBekDiSnYkUhxKJRCLJZe8Rh717EvPvooIo7TuqjNa3dFBjWzy7YBCIKmPfV53kUyWJjfeP6lhVHVFTXhI9jVkQ5nu6k9RcV4cQ1HXXYTEYcV2njQUhIpagl3EgCDVN8wsLC1E9TNXV1YGFMBjAHpgokuGAFIcSiUQiyWXr4pCno9Ew7T9hBLUkU7T2o+bdSqWoLAhPnXcgXX76kXTJ7U/S60tqti2EXfaWKU7qv4Xm+r9M7Kx539ctW3VVz3UcD5bBpOu6BnoXo6dxVhA64bBrmKbXYlkOLIO54et6WQiDAexOt1qymzJQL5wSiUQi2TsIxKGvTj5qvEd0PilKT+Xk+UIYPnTVeTSuqoQWvFo9vBu6QU7hirJA55qpNFUW59Oji6spbbEEHlLVMW/jOivzzbrrZzYvvHpM17oFeVZTneLalkaqnfI8S3VdS1PVtBIKWWEiC+OobVtOJGLH43HHD4Wcrq4uV1EUYTFcvny519ra6tXX1/dlKZRIdgpDeRokEolEsueCcgHDwFzZgKG2ydvR8PkdfcBkOmS/CXTH469Re2eiZyeTwYLr9PHPqTWs9numbnrl0ainObai+D7aDZqmKzqWOJnwdSEWfiHbdu1QyI1Ylgvn1GhHCF+EEIAIXycthJLhiHRlI5FIJJKhIdrrDVNhCNI2HTZ9LB05eRQVFUYzknewiGtUSXHdj0Kp1j9O3fjMUYfVP3T69KbFDylKKI3wdZ7Lui+ZNF1NY3WomwaPDcMwo7ZtWoaRMk0zldT1NMLX8R7TcD0zYsQIp6amBm5nYCGUbmckw4ph/FRLJBKJZBeAcgFDv65sBOjJCzlj7MIWSnxamq7SLBaAJbEI/fvNVTwjx+4B1zS4nMFYDLOCkBy7XrPjT49IVN83ruujRjMS1TxPcz1Pd/IynmdcOKdGxxI/EnFsOKmGY+pw2M3Pz3fj8XiP8HUVFRXewoULA/GHQdxnHiSSYcUgnhaJRCKR7AWgXBCipb8OKUrIoPsv/zzlhQ0689q7yHJ2kcZxPaosLaQ/XnIGFUZD9JWbH6S6+k0ZP4WDRdPRhrBNd+ILSuO1D09sX/VhIsQ3w1Z8Lcpq0HQzIes0TVQZB/GM4XommUyiQ4nT3t4u3M+gUwkEYXV1dSAEA6sgyLmZEsnwQ4pDiUQikeTSUxwq9CwpSmQzyyH/PO2I6dTQmaQ3V6wnX1jodjAsBEtLYmTZLsVN1NDmgOPjHAcrChVe33dTqh1/pjJRd++YrhU1cDmDAHla1jE179u2VBXWPyEIWf05QTzjoA1hbvi6rCAMxGBw44KxRDLskeJQIpFIJLl0i0M68dJjiPR+OqTwsLNKERZ/+44bQYt//S1a19BGn/jhrWQ7wgXg0PB9T3HSr1Ykav84OlmzmjJBiv1sbbGIaQxfhOhYEg6HRZVxmAUhqoxN04Tl0IMPwvr6ej8rCHPFYHCz+rhpEsnwR4pDiUQikeTysTg87kdHk64+16flcAejZdsIunBUnQPm9543YFgQwvVMkVn/f5Pj7yx13bCrqq7nsRYUUUqYkGE4SUQv0XVPCEIWgwhdwmMPbQj78UUYmE537o2SSHYAsreyRCKRSPrG8B3WOqmt2RGg4y4+Zx5V334pjS4vZJk0VPHGg+PSVz51CDlP30g//dKJEHSZIcughCE6lfAmiuutLUjVXTa7/rHDZtW/cO7YrmVvu46S8r10UvH9BHkehiSFw0nV95MsCk3Wg2YqhY7GZoqFotXY2GgxqG22a2tr0dPYYWEI02XQ0xgnNoiTk0iGL/0/8RKJRCLZG0HZ4NO8Sw4gLXQ/6do08vqvwh05ooS+dPyB9Iu/v9Cz93LQFlBlodbb7Q2qhbEupFWwiFcNhXU+pEbJRFaXDsZdDtb1yVc856OQ1X7vpPYlj0VScbiUUYJ4xgLHcb1QyA6FQi58ESJaCdoRBlXGgYUQVcY87UtfhJK9iSF055JIJBLJHk5GjY0+NEwh/QjS9CnkB7WmfRNnIbd42TrU+2bnMJZNn5k3m372lZNoTUMb1Te2ZUQiYGF4y2Wfowev/CK9smo9fbSxJSPs+L/repn2hOJ35lT6BeuoEJlOXSjVceeY9neumNm66C/F6ZZq1aG0ZqiO6vtpzzAsLRSySNPSobw8S9M0K4/Hlu+LaCW6rveIVlJZWem99dZbiFYSKGMpCiV7BQN46iQSiUSyl4GywafxX47QlBFXkBG5mpxevYO3Bssn1OoeMXM8Hb3fRHps0Qe0Yl0Dkf6xTaKiKJ+KYhGq2djKv4agtyAIXbsjZCf+WZFc9/jo1vfXOtGolrQVP9/zHGEdZMEXxDNGG8IQOpWEQi56GUMAxmIxN2hDGMq4noEKDqqJgRSCkr0OKQ4lEolE0hcZgXj8pceSpt/DSm/U1qyHWwTVygOxAA4EKE7ftTUneX9lfN3DI9reX6uqYc9VVQ89jAF6GbMadMKu66Q1zUN1MaqPU6mUcD+DziW9wtdhz4EoBFIQSvZqpDiUSCQSSV9kxOGYs6I0beL1ZER+SK6VWbLT4VOBvnTNBVVda++oiK9eJ2SgGvGgBxGlBFZCXdeF6xlYCb3OTmcAFkKIwGAAUhRKJIwUhxKJRCLZEhmBOO/iqaSHbyU9NI9cdNjdeShu+rWi1IZbxrV+sBxtAlkEet2dSlgIwkrohUIOLIOoNo5YlltvGF4klYIbmm4LYR+CEOROSySSLFIcSiQSiaQ/MgLx6B/MoWj4z6TpB5PrZJZsd2Ah9H3yvA/yrfo/T2lb/LJtGd2RSoQozFYZwzoYCEJUG0ejURHLGIIwN56xtBBKJINHikOJRCKR9EdQTvh01PcqKBq9lVTtzIzvwe2gsdAWkeWg4tmrDafjvqmbXnk4z/OclKer6EyiOQ6cVMMPtavl53sRnrZZFBqplIdoJUH4OlQXQxCWl5eLnsVvv/12X1ZCiUQyAKQ4lEgkEsnWCMoK+KFx6aTLTiBPvYFU/WAWibws6McxEHh1uLOBuHTtas1NPDGp8dX7K6zWrs5I1NCTjqvn57u2ZXmGrrsuC8HAD2EUfghDIWEdbG9v93N9EVZUVHgLFy7MFYJSFEokQ0SKQ4lEIpEMhKC8UM7m4QGWdpF5F41PqeHTSTfOZH14KOmhiFgrN4pJxjIIIWiS7yxXPGtRntX533Gb3nh7pNOYjCvlobSi+LamwQLoo/o4reuenk57qVQKAzqaoCOJ19nZ6Wqa5ue0IQxEYGAlBDkHl0gkQ0GKQ4lEIpEMhm6RmDM4rMiU8iOPjMW1SeWeosdYDeohz3bzyYoXxpd2ze6ssZL5Rep6ZbzhOI7whA3RhzGqiBOq6qs8QAR2dXWJcXt7u4d5LARFL+OamhqsH5gpA2EIpCCUSLYjUhxKJBKJZCgEwhCI6YMOOkgxTVOxLEtJpVKq67rKqFGjiOeJaQyZ1T8GlkAMLBT95uZmMY0BYjDrgzAQgb2FoBSEEskOQopDiUQikWwLuQIxQIhFTASCEdMAwhFVwtmf3eTELwa5497zJBLJDib3YZZIJBKJZFvpXa4MtJzpLf6kGJRIJBKJRCKRSCQSiUQikUgkEolEIpFIJBKJRCKRSCQSiUQikUgkEolEIpFIJBKJRCKRSCQSiWQ3guj/A7J5Wa5vARZ2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16" name="15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125" y="1192109"/>
            <a:ext cx="8431307" cy="4611633"/>
          </a:xfrm>
          <a:prstGeom prst="rect">
            <a:avLst/>
          </a:prstGeom>
        </p:spPr>
      </p:pic>
    </p:spTree>
    <p:extLst>
      <p:ext uri="{BB962C8B-B14F-4D97-AF65-F5344CB8AC3E}">
        <p14:creationId xmlns:p14="http://schemas.microsoft.com/office/powerpoint/2010/main" val="2401414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2" name="CuadroTexto 7"/>
          <p:cNvSpPr txBox="1"/>
          <p:nvPr/>
        </p:nvSpPr>
        <p:spPr>
          <a:xfrm>
            <a:off x="231427" y="404702"/>
            <a:ext cx="8844722" cy="461665"/>
          </a:xfrm>
          <a:prstGeom prst="rect">
            <a:avLst/>
          </a:prstGeom>
          <a:noFill/>
        </p:spPr>
        <p:txBody>
          <a:bodyPr wrap="square" rtlCol="0">
            <a:spAutoFit/>
          </a:bodyPr>
          <a:lstStyle/>
          <a:p>
            <a:pPr algn="ctr"/>
            <a:r>
              <a:rPr lang="es-CO" sz="2400" b="1" dirty="0">
                <a:solidFill>
                  <a:srgbClr val="E7E6E6">
                    <a:lumMod val="50000"/>
                  </a:srgbClr>
                </a:solidFill>
              </a:rPr>
              <a:t>Resumen Diagnóstico Integral SCI (MECI-Contaduría y Contraloría)</a:t>
            </a:r>
          </a:p>
        </p:txBody>
      </p:sp>
      <p:cxnSp>
        <p:nvCxnSpPr>
          <p:cNvPr id="46" name="17 Conector recto"/>
          <p:cNvCxnSpPr/>
          <p:nvPr/>
        </p:nvCxnSpPr>
        <p:spPr>
          <a:xfrm>
            <a:off x="249338" y="280086"/>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55" name="Rectángulo 54"/>
          <p:cNvSpPr/>
          <p:nvPr/>
        </p:nvSpPr>
        <p:spPr>
          <a:xfrm>
            <a:off x="1729356" y="921721"/>
            <a:ext cx="5848864" cy="523220"/>
          </a:xfrm>
          <a:prstGeom prst="rect">
            <a:avLst/>
          </a:prstGeom>
        </p:spPr>
        <p:txBody>
          <a:bodyPr wrap="square">
            <a:spAutoFit/>
          </a:bodyPr>
          <a:lstStyle/>
          <a:p>
            <a:pPr algn="ctr"/>
            <a:r>
              <a:rPr lang="es-CO" sz="2800" b="1" dirty="0">
                <a:solidFill>
                  <a:srgbClr val="FFC000">
                    <a:lumMod val="75000"/>
                  </a:srgbClr>
                </a:solidFill>
              </a:rPr>
              <a:t>Corporaciones Autónomas Regionales</a:t>
            </a:r>
          </a:p>
        </p:txBody>
      </p:sp>
      <p:sp>
        <p:nvSpPr>
          <p:cNvPr id="8" name="Rectángulo 8"/>
          <p:cNvSpPr/>
          <p:nvPr/>
        </p:nvSpPr>
        <p:spPr>
          <a:xfrm>
            <a:off x="2834897" y="5889708"/>
            <a:ext cx="3976417"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2016.</a:t>
            </a:r>
          </a:p>
        </p:txBody>
      </p:sp>
      <p:graphicFrame>
        <p:nvGraphicFramePr>
          <p:cNvPr id="9" name="Gráfico 8"/>
          <p:cNvGraphicFramePr>
            <a:graphicFrameLocks/>
          </p:cNvGraphicFramePr>
          <p:nvPr>
            <p:extLst>
              <p:ext uri="{D42A27DB-BD31-4B8C-83A1-F6EECF244321}">
                <p14:modId xmlns:p14="http://schemas.microsoft.com/office/powerpoint/2010/main" val="2522553694"/>
              </p:ext>
            </p:extLst>
          </p:nvPr>
        </p:nvGraphicFramePr>
        <p:xfrm>
          <a:off x="1580629" y="2240691"/>
          <a:ext cx="6237079" cy="374030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upo 9"/>
          <p:cNvGrpSpPr/>
          <p:nvPr/>
        </p:nvGrpSpPr>
        <p:grpSpPr>
          <a:xfrm>
            <a:off x="440442" y="1283069"/>
            <a:ext cx="1276097" cy="1213521"/>
            <a:chOff x="7505438" y="1092502"/>
            <a:chExt cx="1276097" cy="1213521"/>
          </a:xfrm>
        </p:grpSpPr>
        <p:sp>
          <p:nvSpPr>
            <p:cNvPr id="11" name="Elipse 10"/>
            <p:cNvSpPr/>
            <p:nvPr/>
          </p:nvSpPr>
          <p:spPr>
            <a:xfrm>
              <a:off x="7523348" y="1092502"/>
              <a:ext cx="1258187" cy="1213521"/>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3" name="CuadroTexto 12"/>
            <p:cNvSpPr txBox="1"/>
            <p:nvPr/>
          </p:nvSpPr>
          <p:spPr>
            <a:xfrm>
              <a:off x="7505438" y="1182639"/>
              <a:ext cx="1276097" cy="892552"/>
            </a:xfrm>
            <a:prstGeom prst="rect">
              <a:avLst/>
            </a:prstGeom>
            <a:noFill/>
          </p:spPr>
          <p:txBody>
            <a:bodyPr wrap="square" rtlCol="0">
              <a:spAutoFit/>
            </a:bodyPr>
            <a:lstStyle/>
            <a:p>
              <a:pPr algn="ctr"/>
              <a:r>
                <a:rPr lang="es-CO" sz="2400" b="1" dirty="0">
                  <a:solidFill>
                    <a:prstClr val="white"/>
                  </a:solidFill>
                  <a:latin typeface="Century Gothic" panose="020B0502020202020204" pitchFamily="34" charset="0"/>
                </a:rPr>
                <a:t>31</a:t>
              </a:r>
            </a:p>
            <a:p>
              <a:pPr algn="ctr"/>
              <a:r>
                <a:rPr lang="es-CO" sz="1400" dirty="0">
                  <a:solidFill>
                    <a:prstClr val="white"/>
                  </a:solidFill>
                  <a:latin typeface="Century Gothic" panose="020B0502020202020204" pitchFamily="34" charset="0"/>
                </a:rPr>
                <a:t>Entidades Analizadas</a:t>
              </a:r>
            </a:p>
          </p:txBody>
        </p:sp>
      </p:grpSp>
    </p:spTree>
    <p:extLst>
      <p:ext uri="{BB962C8B-B14F-4D97-AF65-F5344CB8AC3E}">
        <p14:creationId xmlns:p14="http://schemas.microsoft.com/office/powerpoint/2010/main" val="1162044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280086"/>
          </a:xfrm>
          <a:prstGeom prst="rect">
            <a:avLst/>
          </a:prstGeom>
        </p:spPr>
      </p:pic>
      <p:sp>
        <p:nvSpPr>
          <p:cNvPr id="12" name="CuadroTexto 7"/>
          <p:cNvSpPr txBox="1"/>
          <p:nvPr/>
        </p:nvSpPr>
        <p:spPr>
          <a:xfrm>
            <a:off x="231427" y="404702"/>
            <a:ext cx="8844722" cy="461665"/>
          </a:xfrm>
          <a:prstGeom prst="rect">
            <a:avLst/>
          </a:prstGeom>
          <a:noFill/>
        </p:spPr>
        <p:txBody>
          <a:bodyPr wrap="square" rtlCol="0">
            <a:spAutoFit/>
          </a:bodyPr>
          <a:lstStyle/>
          <a:p>
            <a:pPr algn="ctr"/>
            <a:r>
              <a:rPr lang="es-CO" sz="2400" b="1" dirty="0">
                <a:solidFill>
                  <a:srgbClr val="E7E6E6">
                    <a:lumMod val="50000"/>
                  </a:srgbClr>
                </a:solidFill>
              </a:rPr>
              <a:t>Resumen Diagnóstico Integral SCI (MECI-Contaduría y Contraloría)</a:t>
            </a:r>
          </a:p>
        </p:txBody>
      </p:sp>
      <p:cxnSp>
        <p:nvCxnSpPr>
          <p:cNvPr id="46" name="17 Conector recto"/>
          <p:cNvCxnSpPr/>
          <p:nvPr/>
        </p:nvCxnSpPr>
        <p:spPr>
          <a:xfrm>
            <a:off x="249338" y="280086"/>
            <a:ext cx="6034" cy="1634228"/>
          </a:xfrm>
          <a:prstGeom prst="line">
            <a:avLst/>
          </a:prstGeom>
          <a:ln w="1905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1775254" y="1047473"/>
            <a:ext cx="5848864" cy="523220"/>
          </a:xfrm>
          <a:prstGeom prst="rect">
            <a:avLst/>
          </a:prstGeom>
        </p:spPr>
        <p:txBody>
          <a:bodyPr wrap="square">
            <a:spAutoFit/>
          </a:bodyPr>
          <a:lstStyle/>
          <a:p>
            <a:pPr algn="ctr"/>
            <a:r>
              <a:rPr lang="es-CO" sz="2800" b="1" dirty="0">
                <a:solidFill>
                  <a:srgbClr val="FFC000">
                    <a:lumMod val="75000"/>
                  </a:srgbClr>
                </a:solidFill>
              </a:rPr>
              <a:t>Consolidado</a:t>
            </a:r>
          </a:p>
        </p:txBody>
      </p:sp>
      <p:graphicFrame>
        <p:nvGraphicFramePr>
          <p:cNvPr id="4" name="Tabla 3"/>
          <p:cNvGraphicFramePr>
            <a:graphicFrameLocks noGrp="1"/>
          </p:cNvGraphicFramePr>
          <p:nvPr>
            <p:extLst>
              <p:ext uri="{D42A27DB-BD31-4B8C-83A1-F6EECF244321}">
                <p14:modId xmlns:p14="http://schemas.microsoft.com/office/powerpoint/2010/main" val="2077669762"/>
              </p:ext>
            </p:extLst>
          </p:nvPr>
        </p:nvGraphicFramePr>
        <p:xfrm>
          <a:off x="1925053" y="1751799"/>
          <a:ext cx="5585460" cy="3808049"/>
        </p:xfrm>
        <a:graphic>
          <a:graphicData uri="http://schemas.openxmlformats.org/drawingml/2006/table">
            <a:tbl>
              <a:tblPr/>
              <a:tblGrid>
                <a:gridCol w="2033680">
                  <a:extLst>
                    <a:ext uri="{9D8B030D-6E8A-4147-A177-3AD203B41FA5}">
                      <a16:colId xmlns:a16="http://schemas.microsoft.com/office/drawing/2014/main" val="20000"/>
                    </a:ext>
                  </a:extLst>
                </a:gridCol>
                <a:gridCol w="1432169">
                  <a:extLst>
                    <a:ext uri="{9D8B030D-6E8A-4147-A177-3AD203B41FA5}">
                      <a16:colId xmlns:a16="http://schemas.microsoft.com/office/drawing/2014/main" val="20001"/>
                    </a:ext>
                  </a:extLst>
                </a:gridCol>
                <a:gridCol w="1031162">
                  <a:extLst>
                    <a:ext uri="{9D8B030D-6E8A-4147-A177-3AD203B41FA5}">
                      <a16:colId xmlns:a16="http://schemas.microsoft.com/office/drawing/2014/main" val="20002"/>
                    </a:ext>
                  </a:extLst>
                </a:gridCol>
                <a:gridCol w="1088449">
                  <a:extLst>
                    <a:ext uri="{9D8B030D-6E8A-4147-A177-3AD203B41FA5}">
                      <a16:colId xmlns:a16="http://schemas.microsoft.com/office/drawing/2014/main" val="20003"/>
                    </a:ext>
                  </a:extLst>
                </a:gridCol>
              </a:tblGrid>
              <a:tr h="829813">
                <a:tc>
                  <a:txBody>
                    <a:bodyPr/>
                    <a:lstStyle/>
                    <a:p>
                      <a:pPr algn="ctr" rtl="0" fontAlgn="ctr"/>
                      <a:r>
                        <a:rPr lang="es-CO" sz="1400" b="0" i="0" u="none" strike="noStrike" dirty="0">
                          <a:solidFill>
                            <a:srgbClr val="FFFFFF"/>
                          </a:solidFill>
                          <a:effectLst/>
                          <a:latin typeface="Futura Std Medium" panose="020B0502020204020303"/>
                        </a:rPr>
                        <a:t>Ramas Poder Público y Otros Organismos O. Nacional y Territorial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05496"/>
                      </a:solidFill>
                      <a:prstDash val="solid"/>
                      <a:round/>
                      <a:headEnd type="none" w="med" len="med"/>
                      <a:tailEnd type="none" w="med" len="med"/>
                    </a:lnB>
                    <a:solidFill>
                      <a:srgbClr val="5D7B9A"/>
                    </a:solidFill>
                  </a:tcPr>
                </a:tc>
                <a:tc>
                  <a:txBody>
                    <a:bodyPr/>
                    <a:lstStyle/>
                    <a:p>
                      <a:pPr algn="ctr" rtl="0" fontAlgn="ctr"/>
                      <a:r>
                        <a:rPr lang="es-CO" sz="1400" b="0" i="0" u="none" strike="noStrike">
                          <a:solidFill>
                            <a:srgbClr val="FFFFFF"/>
                          </a:solidFill>
                          <a:effectLst/>
                          <a:latin typeface="Futura Std Medium" panose="020B0502020204020303"/>
                        </a:rPr>
                        <a:t>No. Entidades Analizadas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2F75B5"/>
                      </a:solidFill>
                      <a:prstDash val="solid"/>
                      <a:round/>
                      <a:headEnd type="none" w="med" len="med"/>
                      <a:tailEnd type="none" w="med" len="med"/>
                    </a:lnB>
                    <a:solidFill>
                      <a:srgbClr val="5D7B9A"/>
                    </a:solidFill>
                  </a:tcPr>
                </a:tc>
                <a:tc>
                  <a:txBody>
                    <a:bodyPr/>
                    <a:lstStyle/>
                    <a:p>
                      <a:pPr algn="ctr" fontAlgn="ctr"/>
                      <a:r>
                        <a:rPr lang="es-CO" sz="1400" b="1" i="0" u="none" strike="noStrike" dirty="0">
                          <a:solidFill>
                            <a:srgbClr val="FFFFFF"/>
                          </a:solidFill>
                          <a:effectLst/>
                          <a:latin typeface="Calibri" panose="020F0502020204030204" pitchFamily="34" charset="0"/>
                        </a:rPr>
                        <a:t>Criticidad Muy Alta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DA0000"/>
                    </a:solidFill>
                  </a:tcPr>
                </a:tc>
                <a:tc>
                  <a:txBody>
                    <a:bodyPr/>
                    <a:lstStyle/>
                    <a:p>
                      <a:pPr algn="ctr" fontAlgn="ctr"/>
                      <a:r>
                        <a:rPr lang="es-CO" sz="1400" b="1" i="0" u="none" strike="noStrike" dirty="0">
                          <a:solidFill>
                            <a:srgbClr val="FFFFFF"/>
                          </a:solidFill>
                          <a:effectLst/>
                          <a:latin typeface="Calibri" panose="020F0502020204030204" pitchFamily="34" charset="0"/>
                        </a:rPr>
                        <a:t>Criticidad Alta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C65911"/>
                    </a:solidFill>
                  </a:tcPr>
                </a:tc>
                <a:extLst>
                  <a:ext uri="{0D108BD9-81ED-4DB2-BD59-A6C34878D82A}">
                    <a16:rowId xmlns:a16="http://schemas.microsoft.com/office/drawing/2014/main" val="10000"/>
                  </a:ext>
                </a:extLst>
              </a:tr>
              <a:tr h="580869">
                <a:tc>
                  <a:txBody>
                    <a:bodyPr/>
                    <a:lstStyle/>
                    <a:p>
                      <a:pPr algn="l" rtl="0" fontAlgn="ctr"/>
                      <a:r>
                        <a:rPr lang="es-CO" sz="1400" b="0" i="0" u="none" strike="noStrike" dirty="0">
                          <a:solidFill>
                            <a:srgbClr val="000000"/>
                          </a:solidFill>
                          <a:effectLst/>
                          <a:latin typeface="Futura Std Medium" panose="020B0502020204020303"/>
                        </a:rPr>
                        <a:t>Rama Ejecutiva Orden Nacional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Medium" panose="020B0502020204020303"/>
                        </a:rPr>
                        <a:t>144</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12%</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23%</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10001"/>
                  </a:ext>
                </a:extLst>
              </a:tr>
              <a:tr h="279370">
                <a:tc>
                  <a:txBody>
                    <a:bodyPr/>
                    <a:lstStyle/>
                    <a:p>
                      <a:pPr algn="l" rtl="0" fontAlgn="ctr"/>
                      <a:r>
                        <a:rPr lang="es-CO" sz="1400" b="0" i="0" u="none" strike="noStrike">
                          <a:solidFill>
                            <a:srgbClr val="000000"/>
                          </a:solidFill>
                          <a:effectLst/>
                          <a:latin typeface="Futura Std Medium" panose="020B0502020204020303"/>
                        </a:rPr>
                        <a:t>Rama Legislativa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Medium" panose="020B0502020204020303"/>
                        </a:rPr>
                        <a:t>2</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50%</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10002"/>
                  </a:ext>
                </a:extLst>
              </a:tr>
              <a:tr h="290434">
                <a:tc>
                  <a:txBody>
                    <a:bodyPr/>
                    <a:lstStyle/>
                    <a:p>
                      <a:pPr algn="l" rtl="0" fontAlgn="ctr"/>
                      <a:r>
                        <a:rPr lang="es-CO" sz="1400" b="0" i="0" u="none" strike="noStrike">
                          <a:solidFill>
                            <a:srgbClr val="000000"/>
                          </a:solidFill>
                          <a:effectLst/>
                          <a:latin typeface="Futura Std Medium" panose="020B0502020204020303"/>
                        </a:rPr>
                        <a:t>Rama Judicial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Medium" panose="020B0502020204020303"/>
                        </a:rPr>
                        <a:t>3</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33%</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10003"/>
                  </a:ext>
                </a:extLst>
              </a:tr>
              <a:tr h="279370">
                <a:tc>
                  <a:txBody>
                    <a:bodyPr/>
                    <a:lstStyle/>
                    <a:p>
                      <a:pPr algn="l" rtl="0" fontAlgn="ctr"/>
                      <a:r>
                        <a:rPr lang="es-CO" sz="1400" b="0" i="0" u="none" strike="noStrike">
                          <a:solidFill>
                            <a:srgbClr val="000000"/>
                          </a:solidFill>
                          <a:effectLst/>
                          <a:latin typeface="Futura Std Medium" panose="020B0502020204020303"/>
                        </a:rPr>
                        <a:t>Organismos de Control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Medium" panose="020B0502020204020303"/>
                        </a:rPr>
                        <a:t>5</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Medium" panose="020B0502020204020303"/>
                        </a:rPr>
                        <a:t>-</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20%</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10004"/>
                  </a:ext>
                </a:extLst>
              </a:tr>
              <a:tr h="279370">
                <a:tc>
                  <a:txBody>
                    <a:bodyPr/>
                    <a:lstStyle/>
                    <a:p>
                      <a:pPr algn="l" rtl="0" fontAlgn="ctr"/>
                      <a:r>
                        <a:rPr lang="es-CO" sz="1400" b="0" i="0" u="none" strike="noStrike">
                          <a:solidFill>
                            <a:srgbClr val="000000"/>
                          </a:solidFill>
                          <a:effectLst/>
                          <a:latin typeface="Futura Std Medium" panose="020B0502020204020303"/>
                        </a:rPr>
                        <a:t>Organización Electoral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1</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Medium" panose="020B0502020204020303"/>
                        </a:rPr>
                        <a:t>-</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10005"/>
                  </a:ext>
                </a:extLst>
              </a:tr>
              <a:tr h="279370">
                <a:tc>
                  <a:txBody>
                    <a:bodyPr/>
                    <a:lstStyle/>
                    <a:p>
                      <a:pPr algn="l" rtl="0" fontAlgn="ctr"/>
                      <a:r>
                        <a:rPr lang="es-CO" sz="1400" b="0" i="0" u="none" strike="noStrike">
                          <a:solidFill>
                            <a:srgbClr val="000000"/>
                          </a:solidFill>
                          <a:effectLst/>
                          <a:latin typeface="Futura Std Medium" panose="020B0502020204020303"/>
                        </a:rPr>
                        <a:t>Organismos Autónomos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3</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Medium" panose="020B0502020204020303"/>
                        </a:rPr>
                        <a:t>33%</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10006"/>
                  </a:ext>
                </a:extLst>
              </a:tr>
              <a:tr h="553208">
                <a:tc>
                  <a:txBody>
                    <a:bodyPr/>
                    <a:lstStyle/>
                    <a:p>
                      <a:pPr algn="l" rtl="0" fontAlgn="ctr"/>
                      <a:r>
                        <a:rPr lang="es-CO" sz="1400" b="0" i="0" u="none" strike="noStrike">
                          <a:solidFill>
                            <a:srgbClr val="000000"/>
                          </a:solidFill>
                          <a:effectLst/>
                          <a:latin typeface="Futura Std Medium" panose="020B0502020204020303"/>
                        </a:rPr>
                        <a:t>Entes Universitarios Autónomos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16</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Medium" panose="020B0502020204020303"/>
                        </a:rPr>
                        <a:t>-</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Medium" panose="020B0502020204020303"/>
                        </a:rPr>
                        <a:t>31%</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10007"/>
                  </a:ext>
                </a:extLst>
              </a:tr>
              <a:tr h="279370">
                <a:tc>
                  <a:txBody>
                    <a:bodyPr/>
                    <a:lstStyle/>
                    <a:p>
                      <a:pPr algn="l" rtl="0" fontAlgn="ctr"/>
                      <a:r>
                        <a:rPr lang="es-CO" sz="1400" b="0" i="0" u="none" strike="noStrike">
                          <a:solidFill>
                            <a:srgbClr val="000000"/>
                          </a:solidFill>
                          <a:effectLst/>
                          <a:latin typeface="Futura Std Medium" panose="020B0502020204020303"/>
                        </a:rPr>
                        <a:t>CAR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31</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a:solidFill>
                            <a:srgbClr val="000000"/>
                          </a:solidFill>
                          <a:effectLst/>
                          <a:latin typeface="Futura Std Medium" panose="020B0502020204020303"/>
                        </a:rPr>
                        <a:t>13%</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rtl="0" fontAlgn="ctr"/>
                      <a:r>
                        <a:rPr lang="es-CO" sz="1400" b="0" i="0" u="none" strike="noStrike" dirty="0">
                          <a:solidFill>
                            <a:srgbClr val="000000"/>
                          </a:solidFill>
                          <a:effectLst/>
                          <a:latin typeface="Futura Std Medium" panose="020B0502020204020303"/>
                        </a:rPr>
                        <a:t>19%</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 name="Rectángulo 8"/>
          <p:cNvSpPr/>
          <p:nvPr/>
        </p:nvSpPr>
        <p:spPr>
          <a:xfrm>
            <a:off x="1925053" y="5584079"/>
            <a:ext cx="3976417" cy="360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CO" sz="1000" i="1" dirty="0">
                <a:solidFill>
                  <a:prstClr val="white">
                    <a:lumMod val="50000"/>
                  </a:prstClr>
                </a:solidFill>
              </a:rPr>
              <a:t>Fuente: Dirección de Gestión y Desempeño Institucional, 2016.</a:t>
            </a:r>
          </a:p>
        </p:txBody>
      </p:sp>
    </p:spTree>
    <p:extLst>
      <p:ext uri="{BB962C8B-B14F-4D97-AF65-F5344CB8AC3E}">
        <p14:creationId xmlns:p14="http://schemas.microsoft.com/office/powerpoint/2010/main" val="2621657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CuadroTexto 15"/>
          <p:cNvSpPr txBox="1">
            <a:spLocks noChangeArrowheads="1"/>
          </p:cNvSpPr>
          <p:nvPr/>
        </p:nvSpPr>
        <p:spPr bwMode="auto">
          <a:xfrm>
            <a:off x="1463302" y="3004348"/>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6</a:t>
            </a:r>
          </a:p>
        </p:txBody>
      </p:sp>
      <p:pic>
        <p:nvPicPr>
          <p:cNvPr id="2" name="1 Imagen"/>
          <p:cNvPicPr>
            <a:picLocks noChangeAspect="1"/>
          </p:cNvPicPr>
          <p:nvPr/>
        </p:nvPicPr>
        <p:blipFill rotWithShape="1">
          <a:blip r:embed="rId3" cstate="email">
            <a:extLst>
              <a:ext uri="{28A0092B-C50C-407E-A947-70E740481C1C}">
                <a14:useLocalDpi xmlns:a14="http://schemas.microsoft.com/office/drawing/2010/main"/>
              </a:ext>
            </a:extLst>
          </a:blip>
          <a:srcRect l="-3"/>
          <a:stretch/>
        </p:blipFill>
        <p:spPr>
          <a:xfrm>
            <a:off x="627081" y="3210284"/>
            <a:ext cx="7706671" cy="759667"/>
          </a:xfrm>
          <a:prstGeom prst="rect">
            <a:avLst/>
          </a:prstGeom>
        </p:spPr>
      </p:pic>
      <p:sp>
        <p:nvSpPr>
          <p:cNvPr id="6" name="CuadroTexto 15"/>
          <p:cNvSpPr txBox="1">
            <a:spLocks noChangeArrowheads="1"/>
          </p:cNvSpPr>
          <p:nvPr/>
        </p:nvSpPr>
        <p:spPr bwMode="auto">
          <a:xfrm>
            <a:off x="667964" y="3096750"/>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5</a:t>
            </a:r>
          </a:p>
        </p:txBody>
      </p:sp>
      <p:sp>
        <p:nvSpPr>
          <p:cNvPr id="8" name="15 Rectángulo"/>
          <p:cNvSpPr/>
          <p:nvPr/>
        </p:nvSpPr>
        <p:spPr>
          <a:xfrm>
            <a:off x="1263624" y="3004348"/>
            <a:ext cx="6838905" cy="1200329"/>
          </a:xfrm>
          <a:prstGeom prst="rect">
            <a:avLst/>
          </a:prstGeom>
        </p:spPr>
        <p:txBody>
          <a:bodyPr wrap="square">
            <a:spAutoFit/>
          </a:bodyPr>
          <a:lstStyle/>
          <a:p>
            <a:r>
              <a:rPr lang="es-CO" sz="2400" b="1" dirty="0">
                <a:solidFill>
                  <a:prstClr val="black"/>
                </a:solidFill>
                <a:ea typeface="MS PGothic" panose="020B0600070205080204" pitchFamily="34" charset="-128"/>
              </a:rPr>
              <a:t>Evaluación y Caracterización Oficinas de Control Interno </a:t>
            </a:r>
            <a:r>
              <a:rPr lang="es-CO" altLang="es-CO" sz="2400" b="1" dirty="0"/>
              <a:t>- Rama Ejecutiva Orden Nacional </a:t>
            </a:r>
          </a:p>
          <a:p>
            <a:endParaRPr lang="es-CO" sz="2400" b="1" dirty="0">
              <a:solidFill>
                <a:prstClr val="black"/>
              </a:solidFill>
              <a:ea typeface="MS PGothic" panose="020B0600070205080204" pitchFamily="34" charset="-128"/>
            </a:endParaRPr>
          </a:p>
        </p:txBody>
      </p:sp>
    </p:spTree>
    <p:extLst>
      <p:ext uri="{BB962C8B-B14F-4D97-AF65-F5344CB8AC3E}">
        <p14:creationId xmlns:p14="http://schemas.microsoft.com/office/powerpoint/2010/main" val="3076897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7" name="Gráfico 6"/>
          <p:cNvGraphicFramePr>
            <a:graphicFrameLocks/>
          </p:cNvGraphicFramePr>
          <p:nvPr>
            <p:extLst>
              <p:ext uri="{D42A27DB-BD31-4B8C-83A1-F6EECF244321}">
                <p14:modId xmlns:p14="http://schemas.microsoft.com/office/powerpoint/2010/main" val="459517835"/>
              </p:ext>
            </p:extLst>
          </p:nvPr>
        </p:nvGraphicFramePr>
        <p:xfrm>
          <a:off x="713371" y="1286092"/>
          <a:ext cx="7228120" cy="469392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3008" y="5759223"/>
            <a:ext cx="1060706" cy="440703"/>
          </a:xfrm>
          <a:prstGeom prst="rect">
            <a:avLst/>
          </a:prstGeom>
        </p:spPr>
      </p:pic>
      <p:pic>
        <p:nvPicPr>
          <p:cNvPr id="10" name="Imagen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0353" y="5308364"/>
            <a:ext cx="1060706" cy="436786"/>
          </a:xfrm>
          <a:prstGeom prst="rect">
            <a:avLst/>
          </a:prstGeom>
        </p:spPr>
      </p:pic>
      <p:sp>
        <p:nvSpPr>
          <p:cNvPr id="12" name="5 CuadroTexto"/>
          <p:cNvSpPr txBox="1"/>
          <p:nvPr/>
        </p:nvSpPr>
        <p:spPr>
          <a:xfrm>
            <a:off x="1145465" y="437078"/>
            <a:ext cx="7295159" cy="954107"/>
          </a:xfrm>
          <a:prstGeom prst="rect">
            <a:avLst/>
          </a:prstGeom>
          <a:noFill/>
        </p:spPr>
        <p:txBody>
          <a:bodyPr wrap="square" rtlCol="0">
            <a:spAutoFit/>
          </a:bodyPr>
          <a:lstStyle>
            <a:defPPr>
              <a:defRPr lang="es-CO"/>
            </a:defPPr>
            <a:lvl1pPr algn="ctr">
              <a:defRPr sz="2800" b="1">
                <a:solidFill>
                  <a:schemeClr val="bg2">
                    <a:lumMod val="50000"/>
                  </a:schemeClr>
                </a:solidFill>
              </a:defRPr>
            </a:lvl1pPr>
          </a:lstStyle>
          <a:p>
            <a:r>
              <a:rPr lang="es-CO" dirty="0">
                <a:solidFill>
                  <a:srgbClr val="E7E6E6">
                    <a:lumMod val="50000"/>
                  </a:srgbClr>
                </a:solidFill>
              </a:rPr>
              <a:t>Comparativo promedio por temas evaluados – conocimientos 2014 - 2016</a:t>
            </a:r>
          </a:p>
        </p:txBody>
      </p:sp>
      <p:sp>
        <p:nvSpPr>
          <p:cNvPr id="13" name="1 CuadroTexto"/>
          <p:cNvSpPr txBox="1"/>
          <p:nvPr/>
        </p:nvSpPr>
        <p:spPr>
          <a:xfrm>
            <a:off x="4114801" y="5333243"/>
            <a:ext cx="4779818" cy="646331"/>
          </a:xfrm>
          <a:prstGeom prst="rect">
            <a:avLst/>
          </a:prstGeom>
          <a:noFill/>
        </p:spPr>
        <p:txBody>
          <a:bodyPr wrap="square" rtlCol="0">
            <a:spAutoFit/>
          </a:bodyPr>
          <a:lstStyle/>
          <a:p>
            <a:r>
              <a:rPr lang="es-CO" b="1" dirty="0">
                <a:solidFill>
                  <a:srgbClr val="E7E6E6">
                    <a:lumMod val="25000"/>
                  </a:srgbClr>
                </a:solidFill>
              </a:rPr>
              <a:t>En </a:t>
            </a:r>
            <a:r>
              <a:rPr lang="es-CO" b="1" dirty="0">
                <a:solidFill>
                  <a:srgbClr val="096078"/>
                </a:solidFill>
              </a:rPr>
              <a:t>2016</a:t>
            </a:r>
            <a:r>
              <a:rPr lang="es-CO" b="1" dirty="0">
                <a:solidFill>
                  <a:srgbClr val="E7E6E6">
                    <a:lumMod val="25000"/>
                  </a:srgbClr>
                </a:solidFill>
              </a:rPr>
              <a:t> los temas mejor evaluados fueron </a:t>
            </a:r>
            <a:r>
              <a:rPr lang="es-CO" b="1" dirty="0">
                <a:solidFill>
                  <a:srgbClr val="096078"/>
                </a:solidFill>
              </a:rPr>
              <a:t>Transparencia</a:t>
            </a:r>
            <a:r>
              <a:rPr lang="es-CO" b="1" dirty="0">
                <a:solidFill>
                  <a:srgbClr val="E7E6E6">
                    <a:lumMod val="25000"/>
                  </a:srgbClr>
                </a:solidFill>
              </a:rPr>
              <a:t> y </a:t>
            </a:r>
            <a:r>
              <a:rPr lang="es-CO" b="1" dirty="0">
                <a:solidFill>
                  <a:srgbClr val="096078"/>
                </a:solidFill>
              </a:rPr>
              <a:t>Sistema de Control Interno</a:t>
            </a:r>
            <a:r>
              <a:rPr lang="es-CO" b="1" dirty="0">
                <a:solidFill>
                  <a:srgbClr val="E7E6E6">
                    <a:lumMod val="25000"/>
                  </a:srgbClr>
                </a:solidFill>
              </a:rPr>
              <a:t>.</a:t>
            </a:r>
          </a:p>
        </p:txBody>
      </p:sp>
    </p:spTree>
    <p:extLst>
      <p:ext uri="{BB962C8B-B14F-4D97-AF65-F5344CB8AC3E}">
        <p14:creationId xmlns:p14="http://schemas.microsoft.com/office/powerpoint/2010/main" val="1802283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13 CuadroTexto"/>
          <p:cNvSpPr txBox="1"/>
          <p:nvPr/>
        </p:nvSpPr>
        <p:spPr>
          <a:xfrm>
            <a:off x="506640" y="364849"/>
            <a:ext cx="8663310" cy="523220"/>
          </a:xfrm>
          <a:prstGeom prst="rect">
            <a:avLst/>
          </a:prstGeom>
          <a:noFill/>
        </p:spPr>
        <p:txBody>
          <a:bodyPr wrap="square" rtlCol="0">
            <a:spAutoFit/>
          </a:bodyPr>
          <a:lstStyle>
            <a:defPPr>
              <a:defRPr lang="es-CO"/>
            </a:defPPr>
            <a:lvl1pPr algn="ctr">
              <a:defRPr sz="2800" b="1">
                <a:solidFill>
                  <a:schemeClr val="bg2">
                    <a:lumMod val="50000"/>
                  </a:schemeClr>
                </a:solidFill>
              </a:defRPr>
            </a:lvl1pPr>
          </a:lstStyle>
          <a:p>
            <a:r>
              <a:rPr lang="es-CO" dirty="0">
                <a:solidFill>
                  <a:srgbClr val="E7E6E6">
                    <a:lumMod val="50000"/>
                  </a:srgbClr>
                </a:solidFill>
              </a:rPr>
              <a:t>Evaluación del Desempeño 2016</a:t>
            </a:r>
          </a:p>
        </p:txBody>
      </p:sp>
      <p:sp>
        <p:nvSpPr>
          <p:cNvPr id="11" name="11 CuadroTexto"/>
          <p:cNvSpPr txBox="1"/>
          <p:nvPr/>
        </p:nvSpPr>
        <p:spPr>
          <a:xfrm>
            <a:off x="-3581" y="6502338"/>
            <a:ext cx="8087247" cy="261610"/>
          </a:xfrm>
          <a:prstGeom prst="rect">
            <a:avLst/>
          </a:prstGeom>
          <a:noFill/>
        </p:spPr>
        <p:txBody>
          <a:bodyPr wrap="square" rtlCol="0">
            <a:spAutoFit/>
          </a:bodyPr>
          <a:lstStyle/>
          <a:p>
            <a:r>
              <a:rPr lang="es-CO" sz="1050" dirty="0">
                <a:solidFill>
                  <a:prstClr val="black">
                    <a:lumMod val="50000"/>
                    <a:lumOff val="50000"/>
                  </a:prstClr>
                </a:solidFill>
                <a:latin typeface="Trebuchet MS" panose="020B0603020202020204" pitchFamily="34" charset="0"/>
                <a:ea typeface="Verdana" panose="020B0604030504040204" pitchFamily="34" charset="0"/>
                <a:cs typeface="Verdana" panose="020B0604030504040204" pitchFamily="34" charset="0"/>
              </a:rPr>
              <a:t>*Escala: 0-100 –  No se encuentran Incluidos los casos especiales </a:t>
            </a:r>
          </a:p>
        </p:txBody>
      </p:sp>
      <p:sp>
        <p:nvSpPr>
          <p:cNvPr id="14" name="18 CuadroTexto"/>
          <p:cNvSpPr txBox="1"/>
          <p:nvPr/>
        </p:nvSpPr>
        <p:spPr>
          <a:xfrm>
            <a:off x="-3581" y="6240728"/>
            <a:ext cx="3888432" cy="261610"/>
          </a:xfrm>
          <a:prstGeom prst="rect">
            <a:avLst/>
          </a:prstGeom>
          <a:noFill/>
        </p:spPr>
        <p:txBody>
          <a:bodyPr wrap="square" rtlCol="0">
            <a:spAutoFit/>
          </a:bodyPr>
          <a:lstStyle/>
          <a:p>
            <a:r>
              <a:rPr lang="es-CO" sz="1100" i="1" dirty="0">
                <a:solidFill>
                  <a:prstClr val="black"/>
                </a:solidFill>
              </a:rPr>
              <a:t>Fuente: Función Pública- Evaluación de Conocimientos JCI  - 2016</a:t>
            </a:r>
          </a:p>
        </p:txBody>
      </p:sp>
      <p:graphicFrame>
        <p:nvGraphicFramePr>
          <p:cNvPr id="15" name="1 Gráfico"/>
          <p:cNvGraphicFramePr>
            <a:graphicFrameLocks/>
          </p:cNvGraphicFramePr>
          <p:nvPr>
            <p:extLst>
              <p:ext uri="{D42A27DB-BD31-4B8C-83A1-F6EECF244321}">
                <p14:modId xmlns:p14="http://schemas.microsoft.com/office/powerpoint/2010/main" val="844566153"/>
              </p:ext>
            </p:extLst>
          </p:nvPr>
        </p:nvGraphicFramePr>
        <p:xfrm>
          <a:off x="113608" y="1220409"/>
          <a:ext cx="6264696" cy="4488827"/>
        </p:xfrm>
        <a:graphic>
          <a:graphicData uri="http://schemas.openxmlformats.org/drawingml/2006/chart">
            <c:chart xmlns:c="http://schemas.openxmlformats.org/drawingml/2006/chart" xmlns:r="http://schemas.openxmlformats.org/officeDocument/2006/relationships" r:id="rId3"/>
          </a:graphicData>
        </a:graphic>
      </p:graphicFrame>
      <p:sp>
        <p:nvSpPr>
          <p:cNvPr id="16" name="1 Rectángulo"/>
          <p:cNvSpPr/>
          <p:nvPr/>
        </p:nvSpPr>
        <p:spPr>
          <a:xfrm>
            <a:off x="3051171" y="5575816"/>
            <a:ext cx="16673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solidFill>
                  <a:prstClr val="black"/>
                </a:solidFill>
              </a:rPr>
              <a:t>Número de JCI por nivel</a:t>
            </a:r>
          </a:p>
        </p:txBody>
      </p:sp>
      <p:sp>
        <p:nvSpPr>
          <p:cNvPr id="17" name="20 Rectángulo"/>
          <p:cNvSpPr/>
          <p:nvPr/>
        </p:nvSpPr>
        <p:spPr>
          <a:xfrm>
            <a:off x="568572" y="1004385"/>
            <a:ext cx="173624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solidFill>
                  <a:prstClr val="black"/>
                </a:solidFill>
              </a:rPr>
              <a:t>Áreas evaluadas</a:t>
            </a:r>
          </a:p>
        </p:txBody>
      </p:sp>
      <p:sp>
        <p:nvSpPr>
          <p:cNvPr id="18" name="2 Estrella de 5 puntas"/>
          <p:cNvSpPr/>
          <p:nvPr/>
        </p:nvSpPr>
        <p:spPr>
          <a:xfrm>
            <a:off x="1003993" y="1913178"/>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solidFill>
                <a:prstClr val="white"/>
              </a:solidFill>
            </a:endParaRPr>
          </a:p>
        </p:txBody>
      </p:sp>
      <p:sp>
        <p:nvSpPr>
          <p:cNvPr id="19" name="3 Estrella de 5 puntas"/>
          <p:cNvSpPr/>
          <p:nvPr/>
        </p:nvSpPr>
        <p:spPr>
          <a:xfrm>
            <a:off x="90748" y="6116245"/>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0" name="4 Rectángulo"/>
          <p:cNvSpPr/>
          <p:nvPr/>
        </p:nvSpPr>
        <p:spPr>
          <a:xfrm>
            <a:off x="159327" y="6101386"/>
            <a:ext cx="4104455" cy="121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000" dirty="0">
                <a:solidFill>
                  <a:prstClr val="black"/>
                </a:solidFill>
              </a:rPr>
              <a:t>No se evaluaron en 11 entidades donde el JCI no tiene subalterno </a:t>
            </a:r>
          </a:p>
        </p:txBody>
      </p:sp>
      <p:pic>
        <p:nvPicPr>
          <p:cNvPr id="21" name="Imagen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6883" y="2416925"/>
            <a:ext cx="3009547" cy="2010370"/>
          </a:xfrm>
          <a:prstGeom prst="rect">
            <a:avLst/>
          </a:prstGeom>
        </p:spPr>
      </p:pic>
      <p:sp>
        <p:nvSpPr>
          <p:cNvPr id="22" name="CuadroTexto 21"/>
          <p:cNvSpPr txBox="1"/>
          <p:nvPr/>
        </p:nvSpPr>
        <p:spPr>
          <a:xfrm>
            <a:off x="6614915" y="2488970"/>
            <a:ext cx="1871025" cy="276999"/>
          </a:xfrm>
          <a:prstGeom prst="rect">
            <a:avLst/>
          </a:prstGeom>
          <a:noFill/>
        </p:spPr>
        <p:txBody>
          <a:bodyPr wrap="none" rtlCol="0">
            <a:spAutoFit/>
          </a:bodyPr>
          <a:lstStyle/>
          <a:p>
            <a:r>
              <a:rPr lang="es-CO" sz="1200" b="1" dirty="0">
                <a:solidFill>
                  <a:prstClr val="white"/>
                </a:solidFill>
                <a:latin typeface="Montserrat" panose="02000505000000020004" pitchFamily="2" charset="0"/>
              </a:rPr>
              <a:t>No Satisfactorio (&lt;60)</a:t>
            </a:r>
          </a:p>
        </p:txBody>
      </p:sp>
      <p:sp>
        <p:nvSpPr>
          <p:cNvPr id="23" name="CuadroTexto 22"/>
          <p:cNvSpPr txBox="1"/>
          <p:nvPr/>
        </p:nvSpPr>
        <p:spPr>
          <a:xfrm>
            <a:off x="6528628" y="3003334"/>
            <a:ext cx="2356735" cy="276999"/>
          </a:xfrm>
          <a:prstGeom prst="rect">
            <a:avLst/>
          </a:prstGeom>
          <a:noFill/>
        </p:spPr>
        <p:txBody>
          <a:bodyPr wrap="none" rtlCol="0">
            <a:spAutoFit/>
          </a:bodyPr>
          <a:lstStyle/>
          <a:p>
            <a:r>
              <a:rPr lang="es-CO" sz="1200" b="1" dirty="0">
                <a:solidFill>
                  <a:srgbClr val="595959"/>
                </a:solidFill>
                <a:latin typeface="Montserrat" panose="02000505000000020004" pitchFamily="2" charset="0"/>
              </a:rPr>
              <a:t>Satisfactorio (&gt;=60 - &lt;=75,9)</a:t>
            </a:r>
          </a:p>
        </p:txBody>
      </p:sp>
      <p:sp>
        <p:nvSpPr>
          <p:cNvPr id="24" name="CuadroTexto 23"/>
          <p:cNvSpPr txBox="1"/>
          <p:nvPr/>
        </p:nvSpPr>
        <p:spPr>
          <a:xfrm>
            <a:off x="6614915" y="3539243"/>
            <a:ext cx="2111475" cy="276999"/>
          </a:xfrm>
          <a:prstGeom prst="rect">
            <a:avLst/>
          </a:prstGeom>
          <a:noFill/>
        </p:spPr>
        <p:txBody>
          <a:bodyPr wrap="none" rtlCol="0">
            <a:spAutoFit/>
          </a:bodyPr>
          <a:lstStyle/>
          <a:p>
            <a:r>
              <a:rPr lang="es-CO" sz="1200" b="1" dirty="0">
                <a:solidFill>
                  <a:prstClr val="white"/>
                </a:solidFill>
                <a:latin typeface="Montserrat" panose="02000505000000020004" pitchFamily="2" charset="0"/>
              </a:rPr>
              <a:t>Destacado (&gt;=76 - &lt;89,9)</a:t>
            </a:r>
          </a:p>
        </p:txBody>
      </p:sp>
      <p:sp>
        <p:nvSpPr>
          <p:cNvPr id="25" name="CuadroTexto 24"/>
          <p:cNvSpPr txBox="1"/>
          <p:nvPr/>
        </p:nvSpPr>
        <p:spPr>
          <a:xfrm>
            <a:off x="6614914" y="4050161"/>
            <a:ext cx="2209259" cy="276999"/>
          </a:xfrm>
          <a:prstGeom prst="rect">
            <a:avLst/>
          </a:prstGeom>
          <a:noFill/>
        </p:spPr>
        <p:txBody>
          <a:bodyPr wrap="none" rtlCol="0">
            <a:spAutoFit/>
          </a:bodyPr>
          <a:lstStyle/>
          <a:p>
            <a:r>
              <a:rPr lang="es-CO" sz="1200" b="1" dirty="0">
                <a:solidFill>
                  <a:prstClr val="white"/>
                </a:solidFill>
                <a:latin typeface="Montserrat" panose="02000505000000020004" pitchFamily="2" charset="0"/>
              </a:rPr>
              <a:t>Sobresaliente (&gt;=90 - 100)</a:t>
            </a:r>
          </a:p>
        </p:txBody>
      </p:sp>
      <p:sp>
        <p:nvSpPr>
          <p:cNvPr id="26" name="5 CuadroTexto"/>
          <p:cNvSpPr txBox="1"/>
          <p:nvPr/>
        </p:nvSpPr>
        <p:spPr>
          <a:xfrm>
            <a:off x="6298977" y="1135325"/>
            <a:ext cx="2576945" cy="1231106"/>
          </a:xfrm>
          <a:prstGeom prst="rect">
            <a:avLst/>
          </a:prstGeom>
          <a:noFill/>
        </p:spPr>
        <p:txBody>
          <a:bodyPr wrap="square" rtlCol="0">
            <a:spAutoFit/>
          </a:bodyPr>
          <a:lstStyle/>
          <a:p>
            <a:r>
              <a:rPr lang="es-CO" b="1" dirty="0">
                <a:solidFill>
                  <a:srgbClr val="E7E6E6">
                    <a:lumMod val="50000"/>
                  </a:srgbClr>
                </a:solidFill>
              </a:rPr>
              <a:t>La mayoría de jefes evaluados tuvo una evaluación </a:t>
            </a:r>
            <a:r>
              <a:rPr lang="es-CO" sz="2000" b="1" dirty="0">
                <a:solidFill>
                  <a:srgbClr val="096078"/>
                </a:solidFill>
              </a:rPr>
              <a:t>sobresaliente.</a:t>
            </a:r>
          </a:p>
        </p:txBody>
      </p:sp>
    </p:spTree>
    <p:extLst>
      <p:ext uri="{BB962C8B-B14F-4D97-AF65-F5344CB8AC3E}">
        <p14:creationId xmlns:p14="http://schemas.microsoft.com/office/powerpoint/2010/main" val="35722506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3 CuadroTexto"/>
          <p:cNvSpPr txBox="1"/>
          <p:nvPr/>
        </p:nvSpPr>
        <p:spPr>
          <a:xfrm>
            <a:off x="852298" y="610349"/>
            <a:ext cx="8087247" cy="523220"/>
          </a:xfrm>
          <a:prstGeom prst="rect">
            <a:avLst/>
          </a:prstGeom>
          <a:noFill/>
        </p:spPr>
        <p:txBody>
          <a:bodyPr wrap="square" rtlCol="0">
            <a:spAutoFit/>
          </a:bodyPr>
          <a:lstStyle>
            <a:defPPr>
              <a:defRPr lang="es-CO"/>
            </a:defPPr>
            <a:lvl1pPr algn="ctr">
              <a:defRPr sz="2800" b="1">
                <a:solidFill>
                  <a:schemeClr val="bg2">
                    <a:lumMod val="50000"/>
                  </a:schemeClr>
                </a:solidFill>
              </a:defRPr>
            </a:lvl1pPr>
          </a:lstStyle>
          <a:p>
            <a:r>
              <a:rPr lang="es-CO" dirty="0">
                <a:solidFill>
                  <a:srgbClr val="E7E6E6">
                    <a:lumMod val="50000"/>
                  </a:srgbClr>
                </a:solidFill>
              </a:rPr>
              <a:t>Comparativo Promedio por Evaluador 2014-2016</a:t>
            </a:r>
          </a:p>
        </p:txBody>
      </p:sp>
      <p:sp>
        <p:nvSpPr>
          <p:cNvPr id="3" name="11 CuadroTexto"/>
          <p:cNvSpPr txBox="1"/>
          <p:nvPr/>
        </p:nvSpPr>
        <p:spPr>
          <a:xfrm>
            <a:off x="132218" y="6259892"/>
            <a:ext cx="8087247" cy="246221"/>
          </a:xfrm>
          <a:prstGeom prst="rect">
            <a:avLst/>
          </a:prstGeom>
          <a:noFill/>
        </p:spPr>
        <p:txBody>
          <a:bodyPr wrap="square" rtlCol="0">
            <a:spAutoFit/>
          </a:bodyPr>
          <a:lstStyle/>
          <a:p>
            <a:r>
              <a:rPr lang="es-CO" sz="1000" dirty="0">
                <a:solidFill>
                  <a:prstClr val="black">
                    <a:lumMod val="50000"/>
                    <a:lumOff val="50000"/>
                  </a:prstClr>
                </a:solidFill>
                <a:latin typeface="Trebuchet MS" panose="020B0603020202020204" pitchFamily="34" charset="0"/>
                <a:ea typeface="Verdana" panose="020B0604030504040204" pitchFamily="34" charset="0"/>
                <a:cs typeface="Verdana" panose="020B0604030504040204" pitchFamily="34" charset="0"/>
              </a:rPr>
              <a:t>*Escala: 0-100</a:t>
            </a:r>
          </a:p>
        </p:txBody>
      </p:sp>
      <p:sp>
        <p:nvSpPr>
          <p:cNvPr id="4" name="20 CuadroTexto"/>
          <p:cNvSpPr txBox="1"/>
          <p:nvPr/>
        </p:nvSpPr>
        <p:spPr>
          <a:xfrm>
            <a:off x="161983" y="5913063"/>
            <a:ext cx="4733937" cy="261610"/>
          </a:xfrm>
          <a:prstGeom prst="rect">
            <a:avLst/>
          </a:prstGeom>
          <a:noFill/>
        </p:spPr>
        <p:txBody>
          <a:bodyPr wrap="square" rtlCol="0">
            <a:spAutoFit/>
          </a:bodyPr>
          <a:lstStyle/>
          <a:p>
            <a:r>
              <a:rPr lang="es-CO" sz="1100" i="1" dirty="0">
                <a:solidFill>
                  <a:prstClr val="black"/>
                </a:solidFill>
              </a:rPr>
              <a:t>Fuente: Función Pública- Evaluación Desempeño JCI  - 2014 y 2016</a:t>
            </a:r>
          </a:p>
        </p:txBody>
      </p:sp>
      <p:graphicFrame>
        <p:nvGraphicFramePr>
          <p:cNvPr id="5" name="4 Gráfico"/>
          <p:cNvGraphicFramePr>
            <a:graphicFrameLocks/>
          </p:cNvGraphicFramePr>
          <p:nvPr>
            <p:extLst>
              <p:ext uri="{D42A27DB-BD31-4B8C-83A1-F6EECF244321}">
                <p14:modId xmlns:p14="http://schemas.microsoft.com/office/powerpoint/2010/main" val="323639868"/>
              </p:ext>
            </p:extLst>
          </p:nvPr>
        </p:nvGraphicFramePr>
        <p:xfrm>
          <a:off x="24714" y="1602362"/>
          <a:ext cx="6033247" cy="3348878"/>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6524" y="2214270"/>
            <a:ext cx="3073856" cy="2010370"/>
          </a:xfrm>
          <a:prstGeom prst="rect">
            <a:avLst/>
          </a:prstGeom>
        </p:spPr>
      </p:pic>
      <p:sp>
        <p:nvSpPr>
          <p:cNvPr id="7" name="CuadroTexto 6"/>
          <p:cNvSpPr txBox="1"/>
          <p:nvPr/>
        </p:nvSpPr>
        <p:spPr>
          <a:xfrm>
            <a:off x="6459951" y="3878598"/>
            <a:ext cx="2209259" cy="276999"/>
          </a:xfrm>
          <a:prstGeom prst="rect">
            <a:avLst/>
          </a:prstGeom>
          <a:noFill/>
        </p:spPr>
        <p:txBody>
          <a:bodyPr wrap="none" rtlCol="0">
            <a:spAutoFit/>
          </a:bodyPr>
          <a:lstStyle/>
          <a:p>
            <a:r>
              <a:rPr lang="es-CO" sz="1200" b="1" dirty="0">
                <a:solidFill>
                  <a:prstClr val="white"/>
                </a:solidFill>
                <a:latin typeface="Montserrat" panose="02000505000000020004" pitchFamily="2" charset="0"/>
              </a:rPr>
              <a:t>Sobresaliente (&gt;=90 - 100)</a:t>
            </a:r>
          </a:p>
        </p:txBody>
      </p:sp>
      <p:sp>
        <p:nvSpPr>
          <p:cNvPr id="8" name="14 CuadroTexto"/>
          <p:cNvSpPr txBox="1"/>
          <p:nvPr/>
        </p:nvSpPr>
        <p:spPr>
          <a:xfrm>
            <a:off x="3103368" y="1866571"/>
            <a:ext cx="661510" cy="276999"/>
          </a:xfrm>
          <a:prstGeom prst="rect">
            <a:avLst/>
          </a:prstGeom>
          <a:noFill/>
        </p:spPr>
        <p:txBody>
          <a:bodyPr wrap="square" rtlCol="0">
            <a:spAutoFit/>
          </a:bodyPr>
          <a:lstStyle/>
          <a:p>
            <a:r>
              <a:rPr lang="es-CO" sz="1200" b="1" dirty="0">
                <a:solidFill>
                  <a:prstClr val="white"/>
                </a:solidFill>
              </a:rPr>
              <a:t>2014</a:t>
            </a:r>
          </a:p>
        </p:txBody>
      </p:sp>
      <p:sp>
        <p:nvSpPr>
          <p:cNvPr id="9" name="16 CuadroTexto"/>
          <p:cNvSpPr txBox="1"/>
          <p:nvPr/>
        </p:nvSpPr>
        <p:spPr>
          <a:xfrm>
            <a:off x="3603516" y="2041133"/>
            <a:ext cx="661510" cy="276999"/>
          </a:xfrm>
          <a:prstGeom prst="rect">
            <a:avLst/>
          </a:prstGeom>
          <a:noFill/>
        </p:spPr>
        <p:txBody>
          <a:bodyPr wrap="square" rtlCol="0">
            <a:spAutoFit/>
          </a:bodyPr>
          <a:lstStyle/>
          <a:p>
            <a:r>
              <a:rPr lang="es-CO" sz="1200" b="1" dirty="0">
                <a:solidFill>
                  <a:prstClr val="white"/>
                </a:solidFill>
              </a:rPr>
              <a:t>2016</a:t>
            </a:r>
          </a:p>
        </p:txBody>
      </p:sp>
      <p:sp>
        <p:nvSpPr>
          <p:cNvPr id="10" name="17 CuadroTexto"/>
          <p:cNvSpPr txBox="1"/>
          <p:nvPr/>
        </p:nvSpPr>
        <p:spPr>
          <a:xfrm>
            <a:off x="3477163" y="2742947"/>
            <a:ext cx="661510" cy="276999"/>
          </a:xfrm>
          <a:prstGeom prst="rect">
            <a:avLst/>
          </a:prstGeom>
          <a:noFill/>
        </p:spPr>
        <p:txBody>
          <a:bodyPr wrap="square" rtlCol="0">
            <a:spAutoFit/>
          </a:bodyPr>
          <a:lstStyle/>
          <a:p>
            <a:r>
              <a:rPr lang="es-CO" sz="1200" b="1" dirty="0">
                <a:solidFill>
                  <a:prstClr val="white"/>
                </a:solidFill>
              </a:rPr>
              <a:t>2016</a:t>
            </a:r>
          </a:p>
        </p:txBody>
      </p:sp>
      <p:sp>
        <p:nvSpPr>
          <p:cNvPr id="11" name="18 CuadroTexto"/>
          <p:cNvSpPr txBox="1"/>
          <p:nvPr/>
        </p:nvSpPr>
        <p:spPr>
          <a:xfrm>
            <a:off x="3103368" y="2595507"/>
            <a:ext cx="661510" cy="276999"/>
          </a:xfrm>
          <a:prstGeom prst="rect">
            <a:avLst/>
          </a:prstGeom>
          <a:noFill/>
        </p:spPr>
        <p:txBody>
          <a:bodyPr wrap="square" rtlCol="0">
            <a:spAutoFit/>
          </a:bodyPr>
          <a:lstStyle/>
          <a:p>
            <a:r>
              <a:rPr lang="es-CO" sz="1200" b="1" dirty="0">
                <a:solidFill>
                  <a:prstClr val="white"/>
                </a:solidFill>
              </a:rPr>
              <a:t>2014</a:t>
            </a:r>
          </a:p>
        </p:txBody>
      </p:sp>
      <p:sp>
        <p:nvSpPr>
          <p:cNvPr id="12" name="19 CuadroTexto"/>
          <p:cNvSpPr txBox="1"/>
          <p:nvPr/>
        </p:nvSpPr>
        <p:spPr>
          <a:xfrm>
            <a:off x="3114126" y="3326116"/>
            <a:ext cx="661510" cy="276999"/>
          </a:xfrm>
          <a:prstGeom prst="rect">
            <a:avLst/>
          </a:prstGeom>
          <a:noFill/>
        </p:spPr>
        <p:txBody>
          <a:bodyPr wrap="square" rtlCol="0">
            <a:spAutoFit/>
          </a:bodyPr>
          <a:lstStyle/>
          <a:p>
            <a:r>
              <a:rPr lang="es-CO" sz="1200" b="1" dirty="0">
                <a:solidFill>
                  <a:prstClr val="white"/>
                </a:solidFill>
              </a:rPr>
              <a:t>2014</a:t>
            </a:r>
          </a:p>
        </p:txBody>
      </p:sp>
      <p:sp>
        <p:nvSpPr>
          <p:cNvPr id="13" name="21 CuadroTexto"/>
          <p:cNvSpPr txBox="1"/>
          <p:nvPr/>
        </p:nvSpPr>
        <p:spPr>
          <a:xfrm>
            <a:off x="3158946" y="4029573"/>
            <a:ext cx="661510" cy="276999"/>
          </a:xfrm>
          <a:prstGeom prst="rect">
            <a:avLst/>
          </a:prstGeom>
          <a:noFill/>
        </p:spPr>
        <p:txBody>
          <a:bodyPr wrap="square" rtlCol="0">
            <a:spAutoFit/>
          </a:bodyPr>
          <a:lstStyle/>
          <a:p>
            <a:r>
              <a:rPr lang="es-CO" sz="1200" b="1" dirty="0">
                <a:solidFill>
                  <a:prstClr val="white"/>
                </a:solidFill>
              </a:rPr>
              <a:t>2014</a:t>
            </a:r>
          </a:p>
        </p:txBody>
      </p:sp>
      <p:sp>
        <p:nvSpPr>
          <p:cNvPr id="14" name="23 CuadroTexto"/>
          <p:cNvSpPr txBox="1"/>
          <p:nvPr/>
        </p:nvSpPr>
        <p:spPr>
          <a:xfrm>
            <a:off x="3564622" y="3467312"/>
            <a:ext cx="661510" cy="276999"/>
          </a:xfrm>
          <a:prstGeom prst="rect">
            <a:avLst/>
          </a:prstGeom>
          <a:noFill/>
        </p:spPr>
        <p:txBody>
          <a:bodyPr wrap="square" rtlCol="0">
            <a:spAutoFit/>
          </a:bodyPr>
          <a:lstStyle/>
          <a:p>
            <a:r>
              <a:rPr lang="es-CO" sz="1200" b="1" dirty="0">
                <a:solidFill>
                  <a:prstClr val="white"/>
                </a:solidFill>
              </a:rPr>
              <a:t>2016</a:t>
            </a:r>
          </a:p>
        </p:txBody>
      </p:sp>
      <p:sp>
        <p:nvSpPr>
          <p:cNvPr id="15" name="24 CuadroTexto"/>
          <p:cNvSpPr txBox="1"/>
          <p:nvPr/>
        </p:nvSpPr>
        <p:spPr>
          <a:xfrm>
            <a:off x="3840287" y="4180978"/>
            <a:ext cx="661510" cy="276999"/>
          </a:xfrm>
          <a:prstGeom prst="rect">
            <a:avLst/>
          </a:prstGeom>
          <a:noFill/>
        </p:spPr>
        <p:txBody>
          <a:bodyPr wrap="square" rtlCol="0">
            <a:spAutoFit/>
          </a:bodyPr>
          <a:lstStyle/>
          <a:p>
            <a:r>
              <a:rPr lang="es-CO" sz="1200" b="1" dirty="0">
                <a:solidFill>
                  <a:prstClr val="white"/>
                </a:solidFill>
              </a:rPr>
              <a:t>2016</a:t>
            </a:r>
          </a:p>
        </p:txBody>
      </p:sp>
      <p:sp>
        <p:nvSpPr>
          <p:cNvPr id="16" name="1 CuadroTexto"/>
          <p:cNvSpPr txBox="1"/>
          <p:nvPr/>
        </p:nvSpPr>
        <p:spPr>
          <a:xfrm>
            <a:off x="460563" y="5187591"/>
            <a:ext cx="8499195" cy="646331"/>
          </a:xfrm>
          <a:prstGeom prst="rect">
            <a:avLst/>
          </a:prstGeom>
          <a:noFill/>
        </p:spPr>
        <p:txBody>
          <a:bodyPr wrap="square" rtlCol="0">
            <a:spAutoFit/>
          </a:bodyPr>
          <a:lstStyle/>
          <a:p>
            <a:r>
              <a:rPr lang="es-CO" b="1" dirty="0">
                <a:solidFill>
                  <a:srgbClr val="595959"/>
                </a:solidFill>
              </a:rPr>
              <a:t>En la </a:t>
            </a:r>
            <a:r>
              <a:rPr lang="es-CO" b="1" dirty="0">
                <a:solidFill>
                  <a:srgbClr val="096078"/>
                </a:solidFill>
              </a:rPr>
              <a:t>evaluación 360º </a:t>
            </a:r>
            <a:r>
              <a:rPr lang="es-CO" b="1" dirty="0">
                <a:solidFill>
                  <a:srgbClr val="595959"/>
                </a:solidFill>
              </a:rPr>
              <a:t>el mejor puntaje lo asignaron los </a:t>
            </a:r>
            <a:r>
              <a:rPr lang="es-CO" b="1" dirty="0">
                <a:solidFill>
                  <a:srgbClr val="096078"/>
                </a:solidFill>
              </a:rPr>
              <a:t>jefes de Control Interno, </a:t>
            </a:r>
            <a:r>
              <a:rPr lang="es-CO" b="1" dirty="0">
                <a:solidFill>
                  <a:srgbClr val="595959"/>
                </a:solidFill>
              </a:rPr>
              <a:t>seguido de sus </a:t>
            </a:r>
            <a:r>
              <a:rPr lang="es-CO" b="1" dirty="0">
                <a:solidFill>
                  <a:srgbClr val="096078"/>
                </a:solidFill>
              </a:rPr>
              <a:t>subalternos.</a:t>
            </a:r>
          </a:p>
        </p:txBody>
      </p:sp>
      <p:sp>
        <p:nvSpPr>
          <p:cNvPr id="17" name="CuadroTexto 3"/>
          <p:cNvSpPr txBox="1"/>
          <p:nvPr/>
        </p:nvSpPr>
        <p:spPr>
          <a:xfrm>
            <a:off x="6632080" y="2330441"/>
            <a:ext cx="1871025" cy="276999"/>
          </a:xfrm>
          <a:prstGeom prst="rect">
            <a:avLst/>
          </a:prstGeom>
          <a:noFill/>
        </p:spPr>
        <p:txBody>
          <a:bodyPr wrap="none" rtlCol="0">
            <a:spAutoFit/>
          </a:bodyPr>
          <a:lstStyle/>
          <a:p>
            <a:r>
              <a:rPr lang="es-CO" sz="1200" b="1" dirty="0">
                <a:solidFill>
                  <a:prstClr val="white"/>
                </a:solidFill>
                <a:latin typeface="Montserrat" panose="02000505000000020004" pitchFamily="2" charset="0"/>
              </a:rPr>
              <a:t>No Satisfactorio (&lt;60)</a:t>
            </a:r>
          </a:p>
        </p:txBody>
      </p:sp>
      <p:sp>
        <p:nvSpPr>
          <p:cNvPr id="18" name="CuadroTexto 31"/>
          <p:cNvSpPr txBox="1"/>
          <p:nvPr/>
        </p:nvSpPr>
        <p:spPr>
          <a:xfrm>
            <a:off x="6384646" y="2846580"/>
            <a:ext cx="2356735" cy="276999"/>
          </a:xfrm>
          <a:prstGeom prst="rect">
            <a:avLst/>
          </a:prstGeom>
          <a:noFill/>
        </p:spPr>
        <p:txBody>
          <a:bodyPr wrap="none" rtlCol="0">
            <a:spAutoFit/>
          </a:bodyPr>
          <a:lstStyle/>
          <a:p>
            <a:r>
              <a:rPr lang="es-CO" sz="1200" b="1" dirty="0">
                <a:solidFill>
                  <a:srgbClr val="595959"/>
                </a:solidFill>
                <a:latin typeface="Montserrat" panose="02000505000000020004" pitchFamily="2" charset="0"/>
              </a:rPr>
              <a:t>Satisfactorio (&gt;=60 - &lt;=75,9)</a:t>
            </a:r>
          </a:p>
        </p:txBody>
      </p:sp>
      <p:sp>
        <p:nvSpPr>
          <p:cNvPr id="19" name="CuadroTexto 32"/>
          <p:cNvSpPr txBox="1"/>
          <p:nvPr/>
        </p:nvSpPr>
        <p:spPr>
          <a:xfrm>
            <a:off x="6632080" y="3380714"/>
            <a:ext cx="2111475" cy="276999"/>
          </a:xfrm>
          <a:prstGeom prst="rect">
            <a:avLst/>
          </a:prstGeom>
          <a:noFill/>
        </p:spPr>
        <p:txBody>
          <a:bodyPr wrap="none" rtlCol="0">
            <a:spAutoFit/>
          </a:bodyPr>
          <a:lstStyle/>
          <a:p>
            <a:r>
              <a:rPr lang="es-CO" sz="1200" b="1" dirty="0">
                <a:solidFill>
                  <a:prstClr val="white"/>
                </a:solidFill>
                <a:latin typeface="Montserrat" panose="02000505000000020004" pitchFamily="2" charset="0"/>
              </a:rPr>
              <a:t>Destacado (&gt;=76 - &lt;89,9)</a:t>
            </a:r>
          </a:p>
        </p:txBody>
      </p:sp>
    </p:spTree>
    <p:extLst>
      <p:ext uri="{BB962C8B-B14F-4D97-AF65-F5344CB8AC3E}">
        <p14:creationId xmlns:p14="http://schemas.microsoft.com/office/powerpoint/2010/main" val="3684620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3 Rectángulo"/>
          <p:cNvSpPr/>
          <p:nvPr/>
        </p:nvSpPr>
        <p:spPr>
          <a:xfrm>
            <a:off x="1298765" y="1330465"/>
            <a:ext cx="7024821" cy="1169551"/>
          </a:xfrm>
          <a:prstGeom prst="rect">
            <a:avLst/>
          </a:prstGeom>
        </p:spPr>
        <p:txBody>
          <a:bodyPr wrap="square">
            <a:spAutoFit/>
          </a:bodyPr>
          <a:lstStyle/>
          <a:p>
            <a:pPr algn="ctr" fontAlgn="base">
              <a:spcBef>
                <a:spcPct val="0"/>
              </a:spcBef>
              <a:spcAft>
                <a:spcPct val="0"/>
              </a:spcAft>
            </a:pPr>
            <a:r>
              <a:rPr lang="es-CO" b="1" dirty="0">
                <a:solidFill>
                  <a:srgbClr val="B06E0E"/>
                </a:solidFill>
                <a:latin typeface="Arial" charset="0"/>
                <a:cs typeface="Arial" charset="0"/>
              </a:rPr>
              <a:t>De 121 Jefes de Control (5 entidades con cargo vacantes)</a:t>
            </a:r>
          </a:p>
          <a:p>
            <a:pPr algn="ctr" fontAlgn="base">
              <a:spcBef>
                <a:spcPct val="0"/>
              </a:spcBef>
              <a:spcAft>
                <a:spcPct val="0"/>
              </a:spcAft>
            </a:pPr>
            <a:endParaRPr lang="es-CO" b="1" dirty="0">
              <a:solidFill>
                <a:srgbClr val="B06E0E"/>
              </a:solidFill>
              <a:latin typeface="Arial" charset="0"/>
              <a:cs typeface="Arial" charset="0"/>
            </a:endParaRPr>
          </a:p>
          <a:p>
            <a:pPr algn="ctr" fontAlgn="base">
              <a:spcBef>
                <a:spcPct val="0"/>
              </a:spcBef>
              <a:spcAft>
                <a:spcPct val="0"/>
              </a:spcAft>
            </a:pPr>
            <a:r>
              <a:rPr lang="es-CO" sz="1600" b="1" u="sng" dirty="0">
                <a:solidFill>
                  <a:srgbClr val="B06E0E"/>
                </a:solidFill>
                <a:latin typeface="Arial" charset="0"/>
                <a:cs typeface="Arial" charset="0"/>
              </a:rPr>
              <a:t>49% son mujeres y el 51% hombres</a:t>
            </a:r>
          </a:p>
          <a:p>
            <a:pPr algn="ctr" fontAlgn="base">
              <a:spcBef>
                <a:spcPct val="0"/>
              </a:spcBef>
              <a:spcAft>
                <a:spcPct val="0"/>
              </a:spcAft>
            </a:pPr>
            <a:r>
              <a:rPr lang="es-CO" b="1" dirty="0">
                <a:solidFill>
                  <a:srgbClr val="B06E0E"/>
                </a:solidFill>
                <a:latin typeface="Arial" charset="0"/>
                <a:cs typeface="Arial" charset="0"/>
              </a:rPr>
              <a:t> </a:t>
            </a:r>
            <a:endParaRPr lang="es-CO" dirty="0">
              <a:solidFill>
                <a:srgbClr val="CC3300"/>
              </a:solidFill>
              <a:latin typeface="Arial" charset="0"/>
              <a:cs typeface="Arial" charset="0"/>
            </a:endParaRPr>
          </a:p>
        </p:txBody>
      </p:sp>
      <p:sp>
        <p:nvSpPr>
          <p:cNvPr id="3" name="11 Rectángulo redondeado"/>
          <p:cNvSpPr/>
          <p:nvPr/>
        </p:nvSpPr>
        <p:spPr>
          <a:xfrm>
            <a:off x="341220" y="6220442"/>
            <a:ext cx="3600400" cy="52600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O" sz="1000" b="1" dirty="0">
                <a:solidFill>
                  <a:prstClr val="black">
                    <a:lumMod val="95000"/>
                    <a:lumOff val="5000"/>
                  </a:prstClr>
                </a:solidFill>
              </a:rPr>
              <a:t>Fuente: Base de datos JCI-Función Pública </a:t>
            </a:r>
          </a:p>
        </p:txBody>
      </p:sp>
      <p:graphicFrame>
        <p:nvGraphicFramePr>
          <p:cNvPr id="4" name="1 Gráfico"/>
          <p:cNvGraphicFramePr>
            <a:graphicFrameLocks/>
          </p:cNvGraphicFramePr>
          <p:nvPr>
            <p:extLst>
              <p:ext uri="{D42A27DB-BD31-4B8C-83A1-F6EECF244321}">
                <p14:modId xmlns:p14="http://schemas.microsoft.com/office/powerpoint/2010/main" val="1725357746"/>
              </p:ext>
            </p:extLst>
          </p:nvPr>
        </p:nvGraphicFramePr>
        <p:xfrm>
          <a:off x="767664" y="2512333"/>
          <a:ext cx="7029450" cy="3766003"/>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p:cNvSpPr txBox="1"/>
          <p:nvPr/>
        </p:nvSpPr>
        <p:spPr>
          <a:xfrm>
            <a:off x="5638114" y="2132207"/>
            <a:ext cx="899669" cy="615553"/>
          </a:xfrm>
          <a:prstGeom prst="rect">
            <a:avLst/>
          </a:prstGeom>
          <a:noFill/>
        </p:spPr>
        <p:txBody>
          <a:bodyPr wrap="square" rtlCol="0">
            <a:spAutoFit/>
          </a:bodyPr>
          <a:lstStyle/>
          <a:p>
            <a:r>
              <a:rPr lang="es-CO" sz="3400" b="1" dirty="0">
                <a:solidFill>
                  <a:prstClr val="white">
                    <a:lumMod val="50000"/>
                  </a:prstClr>
                </a:solidFill>
                <a:latin typeface="Montserrat" panose="02000505000000020004" pitchFamily="2" charset="0"/>
              </a:rPr>
              <a:t>61</a:t>
            </a:r>
          </a:p>
        </p:txBody>
      </p:sp>
      <p:sp>
        <p:nvSpPr>
          <p:cNvPr id="6" name="CuadroTexto 5"/>
          <p:cNvSpPr txBox="1"/>
          <p:nvPr/>
        </p:nvSpPr>
        <p:spPr>
          <a:xfrm>
            <a:off x="2638399" y="2190443"/>
            <a:ext cx="858746" cy="615553"/>
          </a:xfrm>
          <a:prstGeom prst="rect">
            <a:avLst/>
          </a:prstGeom>
          <a:noFill/>
        </p:spPr>
        <p:txBody>
          <a:bodyPr wrap="square" rtlCol="0">
            <a:spAutoFit/>
          </a:bodyPr>
          <a:lstStyle/>
          <a:p>
            <a:r>
              <a:rPr lang="es-CO" sz="3400" b="1" dirty="0">
                <a:solidFill>
                  <a:prstClr val="white">
                    <a:lumMod val="50000"/>
                  </a:prstClr>
                </a:solidFill>
                <a:latin typeface="Montserrat" panose="02000505000000020004" pitchFamily="2" charset="0"/>
              </a:rPr>
              <a:t>60</a:t>
            </a:r>
          </a:p>
        </p:txBody>
      </p:sp>
      <p:pic>
        <p:nvPicPr>
          <p:cNvPr id="7" name="Imagen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92047" y="3768583"/>
            <a:ext cx="721489" cy="1835087"/>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10493" y="3729549"/>
            <a:ext cx="828503" cy="1835083"/>
          </a:xfrm>
          <a:prstGeom prst="rect">
            <a:avLst/>
          </a:prstGeom>
        </p:spPr>
      </p:pic>
      <p:sp>
        <p:nvSpPr>
          <p:cNvPr id="9" name="13 Rectángulo"/>
          <p:cNvSpPr/>
          <p:nvPr/>
        </p:nvSpPr>
        <p:spPr>
          <a:xfrm>
            <a:off x="1507591" y="932686"/>
            <a:ext cx="6005945" cy="861774"/>
          </a:xfrm>
          <a:prstGeom prst="rect">
            <a:avLst/>
          </a:prstGeom>
        </p:spPr>
        <p:txBody>
          <a:bodyPr wrap="square">
            <a:spAutoFit/>
          </a:bodyPr>
          <a:lstStyle/>
          <a:p>
            <a:pPr algn="ctr"/>
            <a:r>
              <a:rPr lang="es-CO" sz="2500" b="1" dirty="0">
                <a:solidFill>
                  <a:srgbClr val="7F7F7F"/>
                </a:solidFill>
              </a:rPr>
              <a:t>Distribución por género de los JCI</a:t>
            </a:r>
          </a:p>
          <a:p>
            <a:pPr algn="ctr">
              <a:buFont typeface="Arial" panose="020B0604020202020204" pitchFamily="34" charset="0"/>
              <a:buNone/>
            </a:pPr>
            <a:endParaRPr lang="es-CO" sz="2500" dirty="0">
              <a:solidFill>
                <a:srgbClr val="858585"/>
              </a:solidFill>
            </a:endParaRPr>
          </a:p>
        </p:txBody>
      </p:sp>
      <p:sp>
        <p:nvSpPr>
          <p:cNvPr id="10" name="CuadroTexto 15"/>
          <p:cNvSpPr txBox="1">
            <a:spLocks noChangeArrowheads="1"/>
          </p:cNvSpPr>
          <p:nvPr/>
        </p:nvSpPr>
        <p:spPr bwMode="auto">
          <a:xfrm>
            <a:off x="-110368" y="273338"/>
            <a:ext cx="929092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 typeface="Arial" panose="020B0604020202020204" pitchFamily="34" charset="0"/>
              <a:buNone/>
            </a:pPr>
            <a:r>
              <a:rPr lang="es-ES_tradnl" altLang="es-CO" sz="3200" b="1" dirty="0">
                <a:solidFill>
                  <a:prstClr val="white">
                    <a:lumMod val="50000"/>
                  </a:prstClr>
                </a:solidFill>
              </a:rPr>
              <a:t>Caracterización OCI - Rama Ejecutiva Orden Nacional </a:t>
            </a:r>
          </a:p>
          <a:p>
            <a:pPr>
              <a:lnSpc>
                <a:spcPct val="100000"/>
              </a:lnSpc>
              <a:spcBef>
                <a:spcPct val="0"/>
              </a:spcBef>
              <a:buFontTx/>
              <a:buNone/>
            </a:pPr>
            <a:endParaRPr lang="es-ES_tradnl" altLang="es-CO" sz="3200" b="1" dirty="0">
              <a:solidFill>
                <a:prstClr val="black"/>
              </a:solidFill>
            </a:endParaRPr>
          </a:p>
          <a:p>
            <a:pPr>
              <a:lnSpc>
                <a:spcPct val="100000"/>
              </a:lnSpc>
              <a:spcBef>
                <a:spcPct val="0"/>
              </a:spcBef>
              <a:buFontTx/>
              <a:buNone/>
            </a:pPr>
            <a:endParaRPr lang="es-ES_tradnl" altLang="es-CO" sz="3200" b="1" dirty="0">
              <a:solidFill>
                <a:prstClr val="black"/>
              </a:solidFill>
            </a:endParaRPr>
          </a:p>
          <a:p>
            <a:pPr>
              <a:lnSpc>
                <a:spcPct val="100000"/>
              </a:lnSpc>
              <a:spcBef>
                <a:spcPct val="0"/>
              </a:spcBef>
              <a:buFontTx/>
              <a:buNone/>
            </a:pPr>
            <a:endParaRPr lang="es-ES_tradnl" altLang="es-CO" sz="3200" b="1" dirty="0">
              <a:solidFill>
                <a:prstClr val="black"/>
              </a:solidFill>
            </a:endParaRPr>
          </a:p>
        </p:txBody>
      </p:sp>
    </p:spTree>
    <p:extLst>
      <p:ext uri="{BB962C8B-B14F-4D97-AF65-F5344CB8AC3E}">
        <p14:creationId xmlns:p14="http://schemas.microsoft.com/office/powerpoint/2010/main" val="89344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8 Rectángulo"/>
          <p:cNvSpPr/>
          <p:nvPr/>
        </p:nvSpPr>
        <p:spPr>
          <a:xfrm>
            <a:off x="2429135" y="299150"/>
            <a:ext cx="4682842" cy="954107"/>
          </a:xfrm>
          <a:prstGeom prst="rect">
            <a:avLst/>
          </a:prstGeom>
        </p:spPr>
        <p:txBody>
          <a:bodyPr wrap="square">
            <a:spAutoFit/>
          </a:bodyPr>
          <a:lstStyle/>
          <a:p>
            <a:pPr algn="ctr"/>
            <a:r>
              <a:rPr lang="es-CO" altLang="es-ES" sz="2800" b="1" dirty="0">
                <a:solidFill>
                  <a:srgbClr val="7F7F7F"/>
                </a:solidFill>
              </a:rPr>
              <a:t>Rango de edades de los Jefes de Control Interno</a:t>
            </a:r>
          </a:p>
        </p:txBody>
      </p:sp>
      <p:graphicFrame>
        <p:nvGraphicFramePr>
          <p:cNvPr id="6" name="4 Gráfico"/>
          <p:cNvGraphicFramePr>
            <a:graphicFrameLocks/>
          </p:cNvGraphicFramePr>
          <p:nvPr/>
        </p:nvGraphicFramePr>
        <p:xfrm>
          <a:off x="173154" y="2041383"/>
          <a:ext cx="8762179" cy="4951699"/>
        </p:xfrm>
        <a:graphic>
          <a:graphicData uri="http://schemas.openxmlformats.org/drawingml/2006/chart">
            <c:chart xmlns:c="http://schemas.openxmlformats.org/drawingml/2006/chart" xmlns:r="http://schemas.openxmlformats.org/officeDocument/2006/relationships" r:id="rId3"/>
          </a:graphicData>
        </a:graphic>
      </p:graphicFrame>
      <p:sp>
        <p:nvSpPr>
          <p:cNvPr id="7" name="10 Rectángulo redondeado"/>
          <p:cNvSpPr/>
          <p:nvPr/>
        </p:nvSpPr>
        <p:spPr>
          <a:xfrm>
            <a:off x="173154" y="6306773"/>
            <a:ext cx="3600400" cy="52600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O" sz="1000" b="1" dirty="0">
                <a:solidFill>
                  <a:prstClr val="black">
                    <a:lumMod val="95000"/>
                    <a:lumOff val="5000"/>
                  </a:prstClr>
                </a:solidFill>
              </a:rPr>
              <a:t>Fuente: Base de datos JCI-Función Pública </a:t>
            </a:r>
          </a:p>
        </p:txBody>
      </p:sp>
      <p:sp>
        <p:nvSpPr>
          <p:cNvPr id="8" name="5 CuadroTexto"/>
          <p:cNvSpPr txBox="1"/>
          <p:nvPr/>
        </p:nvSpPr>
        <p:spPr>
          <a:xfrm>
            <a:off x="173152" y="1564987"/>
            <a:ext cx="8742247" cy="353943"/>
          </a:xfrm>
          <a:prstGeom prst="rect">
            <a:avLst/>
          </a:prstGeom>
          <a:noFill/>
        </p:spPr>
        <p:txBody>
          <a:bodyPr wrap="square" rtlCol="0">
            <a:spAutoFit/>
          </a:bodyPr>
          <a:lstStyle/>
          <a:p>
            <a:r>
              <a:rPr lang="es-CO" sz="1700" b="1" dirty="0">
                <a:solidFill>
                  <a:srgbClr val="A5A5A5">
                    <a:lumMod val="50000"/>
                  </a:srgbClr>
                </a:solidFill>
              </a:rPr>
              <a:t>La mayoría de jefes de control interno son </a:t>
            </a:r>
            <a:r>
              <a:rPr lang="es-CO" sz="1700" b="1" dirty="0">
                <a:solidFill>
                  <a:srgbClr val="5B9BD5">
                    <a:lumMod val="50000"/>
                  </a:srgbClr>
                </a:solidFill>
              </a:rPr>
              <a:t>hombres</a:t>
            </a:r>
            <a:r>
              <a:rPr lang="es-CO" sz="1700" b="1" dirty="0">
                <a:solidFill>
                  <a:srgbClr val="A5A5A5">
                    <a:lumMod val="50000"/>
                  </a:srgbClr>
                </a:solidFill>
              </a:rPr>
              <a:t> entre </a:t>
            </a:r>
            <a:r>
              <a:rPr lang="es-CO" sz="1700" b="1" dirty="0">
                <a:solidFill>
                  <a:srgbClr val="5B9BD5">
                    <a:lumMod val="50000"/>
                  </a:srgbClr>
                </a:solidFill>
              </a:rPr>
              <a:t>52 y 56 años</a:t>
            </a:r>
            <a:r>
              <a:rPr lang="es-CO" sz="1700" b="1" dirty="0">
                <a:solidFill>
                  <a:srgbClr val="A5A5A5">
                    <a:lumMod val="50000"/>
                  </a:srgbClr>
                </a:solidFill>
              </a:rPr>
              <a:t>.</a:t>
            </a:r>
          </a:p>
        </p:txBody>
      </p:sp>
    </p:spTree>
    <p:extLst>
      <p:ext uri="{BB962C8B-B14F-4D97-AF65-F5344CB8AC3E}">
        <p14:creationId xmlns:p14="http://schemas.microsoft.com/office/powerpoint/2010/main" val="2915500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3 Rectángulo"/>
          <p:cNvSpPr/>
          <p:nvPr/>
        </p:nvSpPr>
        <p:spPr>
          <a:xfrm>
            <a:off x="270164" y="351560"/>
            <a:ext cx="8454378" cy="523220"/>
          </a:xfrm>
          <a:prstGeom prst="rect">
            <a:avLst/>
          </a:prstGeom>
        </p:spPr>
        <p:txBody>
          <a:bodyPr wrap="square">
            <a:spAutoFit/>
          </a:bodyPr>
          <a:lstStyle/>
          <a:p>
            <a:pPr algn="ctr"/>
            <a:r>
              <a:rPr lang="es-CO" altLang="es-ES" sz="2800" b="1" dirty="0">
                <a:solidFill>
                  <a:srgbClr val="7F7F7F"/>
                </a:solidFill>
              </a:rPr>
              <a:t>Máximo nivel educativo de los Jefes de Control Interno</a:t>
            </a:r>
          </a:p>
        </p:txBody>
      </p:sp>
      <p:graphicFrame>
        <p:nvGraphicFramePr>
          <p:cNvPr id="3" name="6 Gráfico"/>
          <p:cNvGraphicFramePr>
            <a:graphicFrameLocks/>
          </p:cNvGraphicFramePr>
          <p:nvPr/>
        </p:nvGraphicFramePr>
        <p:xfrm>
          <a:off x="230763" y="777927"/>
          <a:ext cx="7271724" cy="5027961"/>
        </p:xfrm>
        <a:graphic>
          <a:graphicData uri="http://schemas.openxmlformats.org/drawingml/2006/chart">
            <c:chart xmlns:c="http://schemas.openxmlformats.org/drawingml/2006/chart" xmlns:r="http://schemas.openxmlformats.org/officeDocument/2006/relationships" r:id="rId3"/>
          </a:graphicData>
        </a:graphic>
      </p:graphicFrame>
      <p:sp>
        <p:nvSpPr>
          <p:cNvPr id="4" name="12 Rectángulo redondeado"/>
          <p:cNvSpPr/>
          <p:nvPr/>
        </p:nvSpPr>
        <p:spPr>
          <a:xfrm>
            <a:off x="467544" y="5890993"/>
            <a:ext cx="3600400" cy="52600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O" sz="1000" b="1" dirty="0">
                <a:solidFill>
                  <a:prstClr val="black">
                    <a:lumMod val="95000"/>
                    <a:lumOff val="5000"/>
                  </a:prstClr>
                </a:solidFill>
              </a:rPr>
              <a:t>Fuente: Base de datos JCI-Función Pública </a:t>
            </a:r>
          </a:p>
        </p:txBody>
      </p:sp>
      <p:pic>
        <p:nvPicPr>
          <p:cNvPr id="5" name="Imagen 4"/>
          <p:cNvPicPr>
            <a:picLocks noChangeAspect="1"/>
          </p:cNvPicPr>
          <p:nvPr/>
        </p:nvPicPr>
        <p:blipFill rotWithShape="1">
          <a:blip r:embed="rId4" cstate="email">
            <a:extLst>
              <a:ext uri="{28A0092B-C50C-407E-A947-70E740481C1C}">
                <a14:useLocalDpi xmlns:a14="http://schemas.microsoft.com/office/drawing/2010/main"/>
              </a:ext>
            </a:extLst>
          </a:blip>
          <a:srcRect t="-2432" b="-1"/>
          <a:stretch/>
        </p:blipFill>
        <p:spPr>
          <a:xfrm>
            <a:off x="7722102" y="1828803"/>
            <a:ext cx="1377831" cy="1384262"/>
          </a:xfrm>
          <a:prstGeom prst="rect">
            <a:avLst/>
          </a:prstGeom>
        </p:spPr>
      </p:pic>
      <p:pic>
        <p:nvPicPr>
          <p:cNvPr id="6" name="Imagen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56724" y="3568135"/>
            <a:ext cx="1409044" cy="1345388"/>
          </a:xfrm>
          <a:prstGeom prst="rect">
            <a:avLst/>
          </a:prstGeom>
        </p:spPr>
      </p:pic>
    </p:spTree>
    <p:extLst>
      <p:ext uri="{BB962C8B-B14F-4D97-AF65-F5344CB8AC3E}">
        <p14:creationId xmlns:p14="http://schemas.microsoft.com/office/powerpoint/2010/main" val="3125662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0 Rectángulo redondeado"/>
          <p:cNvSpPr/>
          <p:nvPr/>
        </p:nvSpPr>
        <p:spPr>
          <a:xfrm>
            <a:off x="550344" y="6044209"/>
            <a:ext cx="3600400" cy="52600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O" sz="1000" b="1" dirty="0">
                <a:solidFill>
                  <a:prstClr val="black">
                    <a:lumMod val="95000"/>
                    <a:lumOff val="5000"/>
                  </a:prstClr>
                </a:solidFill>
              </a:rPr>
              <a:t>Fuente: Base de datos JCI-Función Pública </a:t>
            </a:r>
          </a:p>
        </p:txBody>
      </p:sp>
      <p:graphicFrame>
        <p:nvGraphicFramePr>
          <p:cNvPr id="3" name="8 Gráfico"/>
          <p:cNvGraphicFramePr>
            <a:graphicFrameLocks/>
          </p:cNvGraphicFramePr>
          <p:nvPr/>
        </p:nvGraphicFramePr>
        <p:xfrm>
          <a:off x="193394" y="1335359"/>
          <a:ext cx="8609431" cy="4708850"/>
        </p:xfrm>
        <a:graphic>
          <a:graphicData uri="http://schemas.openxmlformats.org/drawingml/2006/chart">
            <c:chart xmlns:c="http://schemas.openxmlformats.org/drawingml/2006/chart" xmlns:r="http://schemas.openxmlformats.org/officeDocument/2006/relationships" r:id="rId3"/>
          </a:graphicData>
        </a:graphic>
      </p:graphicFrame>
      <p:sp>
        <p:nvSpPr>
          <p:cNvPr id="4" name="5 Rectángulo"/>
          <p:cNvSpPr/>
          <p:nvPr/>
        </p:nvSpPr>
        <p:spPr>
          <a:xfrm>
            <a:off x="1755026" y="324023"/>
            <a:ext cx="6080760" cy="523220"/>
          </a:xfrm>
          <a:prstGeom prst="rect">
            <a:avLst/>
          </a:prstGeom>
        </p:spPr>
        <p:txBody>
          <a:bodyPr wrap="square">
            <a:spAutoFit/>
          </a:bodyPr>
          <a:lstStyle/>
          <a:p>
            <a:pPr algn="ctr"/>
            <a:r>
              <a:rPr lang="es-CO" altLang="es-ES" sz="2800" b="1" dirty="0">
                <a:solidFill>
                  <a:srgbClr val="7F7F7F"/>
                </a:solidFill>
              </a:rPr>
              <a:t>Principales profesiones de JCI</a:t>
            </a:r>
          </a:p>
        </p:txBody>
      </p:sp>
    </p:spTree>
    <p:extLst>
      <p:ext uri="{BB962C8B-B14F-4D97-AF65-F5344CB8AC3E}">
        <p14:creationId xmlns:p14="http://schemas.microsoft.com/office/powerpoint/2010/main" val="314581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769997" y="6282696"/>
            <a:ext cx="4107848" cy="307777"/>
          </a:xfrm>
          <a:prstGeom prst="rect">
            <a:avLst/>
          </a:prstGeom>
          <a:noFill/>
        </p:spPr>
        <p:txBody>
          <a:bodyPr wrap="square" rtlCol="0">
            <a:spAutoFit/>
          </a:bodyPr>
          <a:lstStyle/>
          <a:p>
            <a:pPr algn="r"/>
            <a:r>
              <a:rPr lang="es-CO" sz="1400" b="1" dirty="0">
                <a:solidFill>
                  <a:srgbClr val="AC743A"/>
                </a:solidFill>
                <a:latin typeface="Futura Std Medium" panose="020B0502020204020303" pitchFamily="34" charset="0"/>
              </a:rPr>
              <a:t>Fuente</a:t>
            </a:r>
            <a:r>
              <a:rPr lang="es-CO" sz="1400" dirty="0">
                <a:solidFill>
                  <a:srgbClr val="AC743A"/>
                </a:solidFill>
                <a:latin typeface="Futura Std Medium" panose="020B0502020204020303" pitchFamily="34" charset="0"/>
              </a:rPr>
              <a:t>: Función Pública, mayo 1  2016.</a:t>
            </a:r>
          </a:p>
        </p:txBody>
      </p:sp>
      <p:pic>
        <p:nvPicPr>
          <p:cNvPr id="9"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7373" y="6043363"/>
            <a:ext cx="2952420" cy="547110"/>
          </a:xfrm>
          <a:prstGeom prst="rect">
            <a:avLst/>
          </a:prstGeom>
        </p:spPr>
      </p:pic>
      <p:sp>
        <p:nvSpPr>
          <p:cNvPr id="10" name="CuadroTexto 17"/>
          <p:cNvSpPr txBox="1"/>
          <p:nvPr/>
        </p:nvSpPr>
        <p:spPr>
          <a:xfrm>
            <a:off x="0" y="410879"/>
            <a:ext cx="9144000" cy="523220"/>
          </a:xfrm>
          <a:prstGeom prst="rect">
            <a:avLst/>
          </a:prstGeom>
          <a:noFill/>
        </p:spPr>
        <p:txBody>
          <a:bodyPr wrap="square" rtlCol="0">
            <a:spAutoFit/>
          </a:bodyPr>
          <a:lstStyle/>
          <a:p>
            <a:pPr algn="ctr"/>
            <a:r>
              <a:rPr lang="es-ES_tradnl" sz="2800" b="1" dirty="0">
                <a:solidFill>
                  <a:schemeClr val="bg2">
                    <a:lumMod val="50000"/>
                  </a:schemeClr>
                </a:solidFill>
              </a:rPr>
              <a:t>Información Consolidada Estado Colombiano</a:t>
            </a:r>
          </a:p>
        </p:txBody>
      </p:sp>
      <p:sp>
        <p:nvSpPr>
          <p:cNvPr id="11" name="Rectángulo 20"/>
          <p:cNvSpPr/>
          <p:nvPr/>
        </p:nvSpPr>
        <p:spPr>
          <a:xfrm>
            <a:off x="5436096" y="5842241"/>
            <a:ext cx="3707904" cy="89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9"/>
            <a:endParaRPr lang="es-ES_tradnl">
              <a:solidFill>
                <a:prstClr val="white"/>
              </a:solidFill>
            </a:endParaRPr>
          </a:p>
        </p:txBody>
      </p:sp>
      <p:pic>
        <p:nvPicPr>
          <p:cNvPr id="17" name="Imagen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4947" y="2029989"/>
            <a:ext cx="8386355" cy="3652108"/>
          </a:xfrm>
          <a:prstGeom prst="rect">
            <a:avLst/>
          </a:prstGeom>
        </p:spPr>
      </p:pic>
      <p:sp>
        <p:nvSpPr>
          <p:cNvPr id="19" name="CuadroTexto 12"/>
          <p:cNvSpPr txBox="1"/>
          <p:nvPr/>
        </p:nvSpPr>
        <p:spPr>
          <a:xfrm>
            <a:off x="0" y="768458"/>
            <a:ext cx="9059793" cy="584775"/>
          </a:xfrm>
          <a:prstGeom prst="rect">
            <a:avLst/>
          </a:prstGeom>
          <a:noFill/>
        </p:spPr>
        <p:txBody>
          <a:bodyPr wrap="square" rtlCol="0">
            <a:spAutoFit/>
          </a:bodyPr>
          <a:lstStyle/>
          <a:p>
            <a:pPr algn="ctr"/>
            <a:r>
              <a:rPr lang="es-CO" sz="2800" dirty="0">
                <a:solidFill>
                  <a:schemeClr val="bg2">
                    <a:lumMod val="50000"/>
                  </a:schemeClr>
                </a:solidFill>
              </a:rPr>
              <a:t>Total entidades: </a:t>
            </a:r>
            <a:r>
              <a:rPr lang="es-CO" sz="3200" b="1" dirty="0">
                <a:solidFill>
                  <a:schemeClr val="bg2">
                    <a:lumMod val="50000"/>
                  </a:schemeClr>
                </a:solidFill>
              </a:rPr>
              <a:t>6447 (267 Nacional y 6.180 Territorial)</a:t>
            </a:r>
          </a:p>
        </p:txBody>
      </p:sp>
      <p:sp>
        <p:nvSpPr>
          <p:cNvPr id="20" name="Rectángulo redondeado 14"/>
          <p:cNvSpPr/>
          <p:nvPr/>
        </p:nvSpPr>
        <p:spPr>
          <a:xfrm>
            <a:off x="209004" y="1672047"/>
            <a:ext cx="8740025" cy="4222904"/>
          </a:xfrm>
          <a:prstGeom prst="roundRect">
            <a:avLst>
              <a:gd name="adj" fmla="val 5534"/>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20 Rectángulo"/>
          <p:cNvSpPr/>
          <p:nvPr/>
        </p:nvSpPr>
        <p:spPr>
          <a:xfrm>
            <a:off x="8753670" y="5931615"/>
            <a:ext cx="301686" cy="369332"/>
          </a:xfrm>
          <a:prstGeom prst="rect">
            <a:avLst/>
          </a:prstGeom>
        </p:spPr>
        <p:txBody>
          <a:bodyPr wrap="none">
            <a:spAutoFit/>
          </a:bodyPr>
          <a:lstStyle/>
          <a:p>
            <a:r>
              <a:rPr lang="es-CO" b="1" dirty="0">
                <a:solidFill>
                  <a:schemeClr val="bg1"/>
                </a:solidFill>
              </a:rPr>
              <a:t>4</a:t>
            </a:r>
            <a:endParaRPr lang="es-CO" dirty="0"/>
          </a:p>
        </p:txBody>
      </p:sp>
      <p:pic>
        <p:nvPicPr>
          <p:cNvPr id="22" name="Imagen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3954" y="6116281"/>
            <a:ext cx="3772747" cy="699124"/>
          </a:xfrm>
          <a:prstGeom prst="rect">
            <a:avLst/>
          </a:prstGeom>
        </p:spPr>
      </p:pic>
      <p:pic>
        <p:nvPicPr>
          <p:cNvPr id="23" name="Imagen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01658" y="4462199"/>
            <a:ext cx="134225" cy="185474"/>
          </a:xfrm>
          <a:prstGeom prst="rect">
            <a:avLst/>
          </a:prstGeom>
        </p:spPr>
      </p:pic>
    </p:spTree>
    <p:extLst>
      <p:ext uri="{BB962C8B-B14F-4D97-AF65-F5344CB8AC3E}">
        <p14:creationId xmlns:p14="http://schemas.microsoft.com/office/powerpoint/2010/main" val="930624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5 Rectángulo"/>
          <p:cNvSpPr/>
          <p:nvPr/>
        </p:nvSpPr>
        <p:spPr>
          <a:xfrm>
            <a:off x="2293795" y="378279"/>
            <a:ext cx="4716016" cy="523220"/>
          </a:xfrm>
          <a:prstGeom prst="rect">
            <a:avLst/>
          </a:prstGeom>
        </p:spPr>
        <p:txBody>
          <a:bodyPr wrap="square">
            <a:spAutoFit/>
          </a:bodyPr>
          <a:lstStyle/>
          <a:p>
            <a:pPr algn="ctr"/>
            <a:r>
              <a:rPr lang="es-CO" altLang="es-ES" sz="2800" b="1" dirty="0">
                <a:solidFill>
                  <a:srgbClr val="7F7F7F"/>
                </a:solidFill>
              </a:rPr>
              <a:t>Antigüedad en el cargo (años)</a:t>
            </a:r>
          </a:p>
        </p:txBody>
      </p:sp>
      <p:sp>
        <p:nvSpPr>
          <p:cNvPr id="3" name="8 Rectángulo redondeado"/>
          <p:cNvSpPr/>
          <p:nvPr/>
        </p:nvSpPr>
        <p:spPr>
          <a:xfrm>
            <a:off x="836094" y="6068895"/>
            <a:ext cx="3600400" cy="52600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O" sz="1000" b="1" dirty="0">
                <a:solidFill>
                  <a:prstClr val="black">
                    <a:lumMod val="95000"/>
                    <a:lumOff val="5000"/>
                  </a:prstClr>
                </a:solidFill>
              </a:rPr>
              <a:t>Fuente: Base de datos JCI-Función Pública </a:t>
            </a:r>
          </a:p>
        </p:txBody>
      </p:sp>
      <p:graphicFrame>
        <p:nvGraphicFramePr>
          <p:cNvPr id="4" name="9 Gráfico"/>
          <p:cNvGraphicFramePr>
            <a:graphicFrameLocks/>
          </p:cNvGraphicFramePr>
          <p:nvPr/>
        </p:nvGraphicFramePr>
        <p:xfrm>
          <a:off x="613063" y="1053692"/>
          <a:ext cx="7835001" cy="4436543"/>
        </p:xfrm>
        <a:graphic>
          <a:graphicData uri="http://schemas.openxmlformats.org/drawingml/2006/chart">
            <c:chart xmlns:c="http://schemas.openxmlformats.org/drawingml/2006/chart" xmlns:r="http://schemas.openxmlformats.org/officeDocument/2006/relationships" r:id="rId3"/>
          </a:graphicData>
        </a:graphic>
      </p:graphicFrame>
      <p:sp>
        <p:nvSpPr>
          <p:cNvPr id="5" name="1 CuadroTexto"/>
          <p:cNvSpPr txBox="1"/>
          <p:nvPr/>
        </p:nvSpPr>
        <p:spPr>
          <a:xfrm>
            <a:off x="752967" y="5646118"/>
            <a:ext cx="8307906" cy="384721"/>
          </a:xfrm>
          <a:prstGeom prst="rect">
            <a:avLst/>
          </a:prstGeom>
          <a:noFill/>
        </p:spPr>
        <p:txBody>
          <a:bodyPr wrap="square" rtlCol="0">
            <a:spAutoFit/>
          </a:bodyPr>
          <a:lstStyle/>
          <a:p>
            <a:r>
              <a:rPr lang="es-CO" sz="1900" b="1" dirty="0">
                <a:solidFill>
                  <a:srgbClr val="A5A5A5">
                    <a:lumMod val="50000"/>
                  </a:srgbClr>
                </a:solidFill>
              </a:rPr>
              <a:t>La mayoría de jefes de Control Interno llevan entre </a:t>
            </a:r>
            <a:r>
              <a:rPr lang="es-CO" sz="1900" b="1" dirty="0">
                <a:solidFill>
                  <a:srgbClr val="096078"/>
                </a:solidFill>
              </a:rPr>
              <a:t>2 y 5 años </a:t>
            </a:r>
            <a:r>
              <a:rPr lang="es-CO" sz="1900" b="1" dirty="0">
                <a:solidFill>
                  <a:srgbClr val="A5A5A5">
                    <a:lumMod val="50000"/>
                  </a:srgbClr>
                </a:solidFill>
              </a:rPr>
              <a:t>en el cargo.</a:t>
            </a:r>
          </a:p>
        </p:txBody>
      </p:sp>
      <p:sp>
        <p:nvSpPr>
          <p:cNvPr id="6" name="2 Rectángulo"/>
          <p:cNvSpPr/>
          <p:nvPr/>
        </p:nvSpPr>
        <p:spPr>
          <a:xfrm>
            <a:off x="4270240" y="4946072"/>
            <a:ext cx="1268115" cy="197427"/>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Tree>
    <p:extLst>
      <p:ext uri="{BB962C8B-B14F-4D97-AF65-F5344CB8AC3E}">
        <p14:creationId xmlns:p14="http://schemas.microsoft.com/office/powerpoint/2010/main" val="4031771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9 Rectángulo redondeado"/>
          <p:cNvSpPr/>
          <p:nvPr/>
        </p:nvSpPr>
        <p:spPr>
          <a:xfrm>
            <a:off x="988720" y="6153997"/>
            <a:ext cx="3600400" cy="52600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O" sz="1000" b="1" dirty="0">
                <a:solidFill>
                  <a:prstClr val="black">
                    <a:lumMod val="95000"/>
                    <a:lumOff val="5000"/>
                  </a:prstClr>
                </a:solidFill>
              </a:rPr>
              <a:t>Fuente: Base de datos JCI-Función Pública </a:t>
            </a:r>
          </a:p>
        </p:txBody>
      </p:sp>
      <p:sp>
        <p:nvSpPr>
          <p:cNvPr id="3" name="15 Rectángulo"/>
          <p:cNvSpPr/>
          <p:nvPr/>
        </p:nvSpPr>
        <p:spPr>
          <a:xfrm>
            <a:off x="1891145" y="274080"/>
            <a:ext cx="6085038" cy="523220"/>
          </a:xfrm>
          <a:prstGeom prst="rect">
            <a:avLst/>
          </a:prstGeom>
        </p:spPr>
        <p:txBody>
          <a:bodyPr wrap="square">
            <a:spAutoFit/>
          </a:bodyPr>
          <a:lstStyle/>
          <a:p>
            <a:pPr algn="ctr"/>
            <a:r>
              <a:rPr lang="es-CO" altLang="es-ES" sz="2800" b="1" dirty="0">
                <a:solidFill>
                  <a:srgbClr val="7F7F7F"/>
                </a:solidFill>
              </a:rPr>
              <a:t>Número de Funcionarios a cargo del JCI</a:t>
            </a:r>
          </a:p>
        </p:txBody>
      </p:sp>
      <p:graphicFrame>
        <p:nvGraphicFramePr>
          <p:cNvPr id="4" name="11 Gráfico"/>
          <p:cNvGraphicFramePr>
            <a:graphicFrameLocks/>
          </p:cNvGraphicFramePr>
          <p:nvPr/>
        </p:nvGraphicFramePr>
        <p:xfrm>
          <a:off x="764191" y="1456169"/>
          <a:ext cx="7825835" cy="4061888"/>
        </p:xfrm>
        <a:graphic>
          <a:graphicData uri="http://schemas.openxmlformats.org/drawingml/2006/chart">
            <c:chart xmlns:c="http://schemas.openxmlformats.org/drawingml/2006/chart" xmlns:r="http://schemas.openxmlformats.org/officeDocument/2006/relationships" r:id="rId3"/>
          </a:graphicData>
        </a:graphic>
      </p:graphicFrame>
      <p:sp>
        <p:nvSpPr>
          <p:cNvPr id="5" name="2 CuadroTexto"/>
          <p:cNvSpPr txBox="1"/>
          <p:nvPr/>
        </p:nvSpPr>
        <p:spPr>
          <a:xfrm>
            <a:off x="852055" y="5538839"/>
            <a:ext cx="7938656" cy="384721"/>
          </a:xfrm>
          <a:prstGeom prst="rect">
            <a:avLst/>
          </a:prstGeom>
          <a:noFill/>
        </p:spPr>
        <p:txBody>
          <a:bodyPr wrap="square" rtlCol="0">
            <a:spAutoFit/>
          </a:bodyPr>
          <a:lstStyle/>
          <a:p>
            <a:r>
              <a:rPr lang="es-CO" sz="1900" b="1" dirty="0">
                <a:solidFill>
                  <a:prstClr val="black">
                    <a:lumMod val="65000"/>
                    <a:lumOff val="35000"/>
                  </a:prstClr>
                </a:solidFill>
              </a:rPr>
              <a:t>El </a:t>
            </a:r>
            <a:r>
              <a:rPr lang="es-CO" sz="1900" b="1" dirty="0">
                <a:solidFill>
                  <a:srgbClr val="096078"/>
                </a:solidFill>
              </a:rPr>
              <a:t>56% </a:t>
            </a:r>
            <a:r>
              <a:rPr lang="es-CO" sz="1900" b="1" dirty="0">
                <a:solidFill>
                  <a:prstClr val="black">
                    <a:lumMod val="65000"/>
                    <a:lumOff val="35000"/>
                  </a:prstClr>
                </a:solidFill>
              </a:rPr>
              <a:t>de los Jefes de Control Interno tiene entre </a:t>
            </a:r>
            <a:r>
              <a:rPr lang="es-CO" sz="1900" b="1" dirty="0">
                <a:solidFill>
                  <a:srgbClr val="096078"/>
                </a:solidFill>
              </a:rPr>
              <a:t>5 y 10 servidores a cargo.</a:t>
            </a:r>
          </a:p>
        </p:txBody>
      </p:sp>
      <p:sp>
        <p:nvSpPr>
          <p:cNvPr id="6" name="3 Rectángulo"/>
          <p:cNvSpPr/>
          <p:nvPr/>
        </p:nvSpPr>
        <p:spPr>
          <a:xfrm>
            <a:off x="5070764" y="4842164"/>
            <a:ext cx="883227" cy="301335"/>
          </a:xfrm>
          <a:prstGeom prst="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noFill/>
            </a:endParaRPr>
          </a:p>
        </p:txBody>
      </p:sp>
    </p:spTree>
    <p:extLst>
      <p:ext uri="{BB962C8B-B14F-4D97-AF65-F5344CB8AC3E}">
        <p14:creationId xmlns:p14="http://schemas.microsoft.com/office/powerpoint/2010/main" val="33893735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2 CuadroTexto"/>
          <p:cNvSpPr txBox="1"/>
          <p:nvPr/>
        </p:nvSpPr>
        <p:spPr>
          <a:xfrm>
            <a:off x="221655" y="6581001"/>
            <a:ext cx="2664297" cy="276999"/>
          </a:xfrm>
          <a:prstGeom prst="rect">
            <a:avLst/>
          </a:prstGeom>
          <a:noFill/>
        </p:spPr>
        <p:txBody>
          <a:bodyPr wrap="square" rtlCol="0">
            <a:spAutoFit/>
          </a:bodyPr>
          <a:lstStyle/>
          <a:p>
            <a:r>
              <a:rPr lang="es-CO" sz="1200" b="1" dirty="0">
                <a:solidFill>
                  <a:srgbClr val="848484"/>
                </a:solidFill>
                <a:latin typeface="Montserrat" panose="02000505000000020004" pitchFamily="2" charset="0"/>
              </a:rPr>
              <a:t>* Sueldo incluyendo prima</a:t>
            </a:r>
          </a:p>
        </p:txBody>
      </p:sp>
      <p:graphicFrame>
        <p:nvGraphicFramePr>
          <p:cNvPr id="3" name="16 Gráfico"/>
          <p:cNvGraphicFramePr>
            <a:graphicFrameLocks/>
          </p:cNvGraphicFramePr>
          <p:nvPr/>
        </p:nvGraphicFramePr>
        <p:xfrm>
          <a:off x="803605" y="1302118"/>
          <a:ext cx="7667740" cy="4274544"/>
        </p:xfrm>
        <a:graphic>
          <a:graphicData uri="http://schemas.openxmlformats.org/drawingml/2006/chart">
            <c:chart xmlns:c="http://schemas.openxmlformats.org/drawingml/2006/chart" xmlns:r="http://schemas.openxmlformats.org/officeDocument/2006/relationships" r:id="rId3"/>
          </a:graphicData>
        </a:graphic>
      </p:graphicFrame>
      <p:sp>
        <p:nvSpPr>
          <p:cNvPr id="4" name="15 Rectángulo"/>
          <p:cNvSpPr/>
          <p:nvPr/>
        </p:nvSpPr>
        <p:spPr>
          <a:xfrm>
            <a:off x="2159731" y="368410"/>
            <a:ext cx="4716016" cy="523220"/>
          </a:xfrm>
          <a:prstGeom prst="rect">
            <a:avLst/>
          </a:prstGeom>
        </p:spPr>
        <p:txBody>
          <a:bodyPr wrap="square">
            <a:spAutoFit/>
          </a:bodyPr>
          <a:lstStyle/>
          <a:p>
            <a:pPr algn="ctr"/>
            <a:r>
              <a:rPr lang="es-CO" altLang="es-ES" sz="2800" b="1" dirty="0">
                <a:solidFill>
                  <a:srgbClr val="7F7F7F"/>
                </a:solidFill>
              </a:rPr>
              <a:t>Rango de salario</a:t>
            </a:r>
          </a:p>
        </p:txBody>
      </p:sp>
      <p:sp>
        <p:nvSpPr>
          <p:cNvPr id="5" name="1 CuadroTexto"/>
          <p:cNvSpPr txBox="1"/>
          <p:nvPr/>
        </p:nvSpPr>
        <p:spPr>
          <a:xfrm>
            <a:off x="459673" y="5605717"/>
            <a:ext cx="5338453" cy="677108"/>
          </a:xfrm>
          <a:prstGeom prst="rect">
            <a:avLst/>
          </a:prstGeom>
          <a:noFill/>
        </p:spPr>
        <p:txBody>
          <a:bodyPr wrap="square" rtlCol="0">
            <a:spAutoFit/>
          </a:bodyPr>
          <a:lstStyle/>
          <a:p>
            <a:r>
              <a:rPr lang="es-CO" sz="1900" b="1" dirty="0">
                <a:solidFill>
                  <a:srgbClr val="595959"/>
                </a:solidFill>
              </a:rPr>
              <a:t>La mayoría de Jefes de Control Interno devenga entre</a:t>
            </a:r>
            <a:r>
              <a:rPr lang="es-CO" sz="1900" b="1" dirty="0">
                <a:solidFill>
                  <a:srgbClr val="096078"/>
                </a:solidFill>
              </a:rPr>
              <a:t> siete y nueve millones de pesos.</a:t>
            </a:r>
          </a:p>
        </p:txBody>
      </p:sp>
      <p:sp>
        <p:nvSpPr>
          <p:cNvPr id="6" name="3 Rectángulo"/>
          <p:cNvSpPr/>
          <p:nvPr/>
        </p:nvSpPr>
        <p:spPr>
          <a:xfrm>
            <a:off x="1215737" y="3426374"/>
            <a:ext cx="2057400" cy="353291"/>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Tree>
    <p:extLst>
      <p:ext uri="{BB962C8B-B14F-4D97-AF65-F5344CB8AC3E}">
        <p14:creationId xmlns:p14="http://schemas.microsoft.com/office/powerpoint/2010/main" val="4095330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54"/>
            <a:ext cx="9144000" cy="6858000"/>
          </a:xfrm>
          <a:prstGeom prst="rect">
            <a:avLst/>
          </a:prstGeom>
        </p:spPr>
      </p:pic>
      <p:sp>
        <p:nvSpPr>
          <p:cNvPr id="10" name="CuadroTexto 15"/>
          <p:cNvSpPr txBox="1">
            <a:spLocks noChangeArrowheads="1"/>
          </p:cNvSpPr>
          <p:nvPr/>
        </p:nvSpPr>
        <p:spPr bwMode="auto">
          <a:xfrm>
            <a:off x="1463302" y="3004348"/>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prstClr val="white"/>
                </a:solidFill>
              </a:rPr>
              <a:t>6</a:t>
            </a:r>
          </a:p>
        </p:txBody>
      </p:sp>
      <p:sp>
        <p:nvSpPr>
          <p:cNvPr id="5" name="25 Rectángulo"/>
          <p:cNvSpPr/>
          <p:nvPr/>
        </p:nvSpPr>
        <p:spPr>
          <a:xfrm>
            <a:off x="2041679" y="3219791"/>
            <a:ext cx="6432348" cy="461665"/>
          </a:xfrm>
          <a:prstGeom prst="rect">
            <a:avLst/>
          </a:prstGeom>
        </p:spPr>
        <p:txBody>
          <a:bodyPr wrap="square">
            <a:spAutoFit/>
          </a:bodyPr>
          <a:lstStyle/>
          <a:p>
            <a:r>
              <a:rPr lang="es-CO" sz="2400" b="1" dirty="0">
                <a:solidFill>
                  <a:prstClr val="black"/>
                </a:solidFill>
                <a:ea typeface="MS PGothic" panose="020B0600070205080204" pitchFamily="34" charset="-128"/>
              </a:rPr>
              <a:t>Proposiciones y Varios</a:t>
            </a:r>
          </a:p>
        </p:txBody>
      </p:sp>
    </p:spTree>
    <p:extLst>
      <p:ext uri="{BB962C8B-B14F-4D97-AF65-F5344CB8AC3E}">
        <p14:creationId xmlns:p14="http://schemas.microsoft.com/office/powerpoint/2010/main" val="10801981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3856839" y="1973263"/>
            <a:ext cx="0" cy="33416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a:spLocks noChangeArrowheads="1"/>
          </p:cNvSpPr>
          <p:nvPr/>
        </p:nvSpPr>
        <p:spPr bwMode="auto">
          <a:xfrm>
            <a:off x="3979431" y="2300940"/>
            <a:ext cx="32750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80000"/>
              </a:lnSpc>
              <a:spcBef>
                <a:spcPct val="0"/>
              </a:spcBef>
              <a:buFontTx/>
              <a:buNone/>
            </a:pPr>
            <a:r>
              <a:rPr lang="es-ES_tradnl" altLang="es-CO" sz="6000" b="1" dirty="0">
                <a:solidFill>
                  <a:srgbClr val="7F7F7F"/>
                </a:solidFill>
              </a:rPr>
              <a:t>¡Gracias!</a:t>
            </a:r>
            <a:endParaRPr lang="es-ES_tradnl" altLang="es-CO" sz="1800" b="1" i="1" dirty="0">
              <a:solidFill>
                <a:srgbClr val="7F7F7F"/>
              </a:solidFill>
            </a:endParaRPr>
          </a:p>
        </p:txBody>
      </p:sp>
      <p:sp>
        <p:nvSpPr>
          <p:cNvPr id="6" name="Rectángulo 7"/>
          <p:cNvSpPr>
            <a:spLocks noChangeArrowheads="1"/>
          </p:cNvSpPr>
          <p:nvPr/>
        </p:nvSpPr>
        <p:spPr bwMode="auto">
          <a:xfrm>
            <a:off x="3495322" y="3063180"/>
            <a:ext cx="3275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 typeface="Arial" panose="020B0604020202020204" pitchFamily="34" charset="0"/>
              <a:buNone/>
            </a:pPr>
            <a:r>
              <a:rPr lang="es-CO" sz="1200" dirty="0">
                <a:solidFill>
                  <a:prstClr val="black"/>
                </a:solidFill>
              </a:rPr>
              <a:t> </a:t>
            </a:r>
          </a:p>
          <a:p>
            <a:pPr>
              <a:lnSpc>
                <a:spcPct val="100000"/>
              </a:lnSpc>
              <a:spcBef>
                <a:spcPct val="0"/>
              </a:spcBef>
              <a:buFont typeface="Arial" panose="020B0604020202020204" pitchFamily="34" charset="0"/>
              <a:buNone/>
            </a:pPr>
            <a:endParaRPr lang="es-CO" altLang="es-CO" sz="1200" dirty="0">
              <a:solidFill>
                <a:srgbClr val="7F7F7F"/>
              </a:solidFill>
            </a:endParaRPr>
          </a:p>
          <a:p>
            <a:pPr>
              <a:lnSpc>
                <a:spcPct val="100000"/>
              </a:lnSpc>
              <a:spcBef>
                <a:spcPct val="0"/>
              </a:spcBef>
              <a:buFontTx/>
              <a:buNone/>
            </a:pPr>
            <a:endParaRPr lang="es-CO" altLang="es-CO" sz="1200" dirty="0">
              <a:solidFill>
                <a:srgbClr val="7F7F7F"/>
              </a:solidFill>
            </a:endParaRPr>
          </a:p>
        </p:txBody>
      </p:sp>
      <p:cxnSp>
        <p:nvCxnSpPr>
          <p:cNvPr id="7" name="Conector recto 2"/>
          <p:cNvCxnSpPr/>
          <p:nvPr/>
        </p:nvCxnSpPr>
        <p:spPr>
          <a:xfrm>
            <a:off x="2454275" y="3875088"/>
            <a:ext cx="34925" cy="2416175"/>
          </a:xfrm>
          <a:prstGeom prst="line">
            <a:avLst/>
          </a:prstGeom>
          <a:ln>
            <a:solidFill>
              <a:schemeClr val="bg1"/>
            </a:solidFill>
            <a:headEnd type="oval"/>
            <a:tailEnd type="oval"/>
          </a:ln>
        </p:spPr>
        <p:style>
          <a:lnRef idx="2">
            <a:schemeClr val="accent1"/>
          </a:lnRef>
          <a:fillRef idx="0">
            <a:schemeClr val="accent1"/>
          </a:fillRef>
          <a:effectRef idx="1">
            <a:schemeClr val="accent1"/>
          </a:effectRef>
          <a:fontRef idx="minor">
            <a:schemeClr val="tx1"/>
          </a:fontRef>
        </p:style>
      </p:cxnSp>
      <p:grpSp>
        <p:nvGrpSpPr>
          <p:cNvPr id="8" name="Grupo 7"/>
          <p:cNvGrpSpPr/>
          <p:nvPr/>
        </p:nvGrpSpPr>
        <p:grpSpPr>
          <a:xfrm>
            <a:off x="0" y="0"/>
            <a:ext cx="9144000" cy="6759575"/>
            <a:chOff x="0" y="0"/>
            <a:chExt cx="9144000" cy="6759575"/>
          </a:xfrm>
        </p:grpSpPr>
        <p:pic>
          <p:nvPicPr>
            <p:cNvPr id="9"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1250" y="5994400"/>
              <a:ext cx="41386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o 9"/>
            <p:cNvGrpSpPr/>
            <p:nvPr/>
          </p:nvGrpSpPr>
          <p:grpSpPr>
            <a:xfrm>
              <a:off x="0" y="0"/>
              <a:ext cx="9144000" cy="273050"/>
              <a:chOff x="0" y="0"/>
              <a:chExt cx="9144000" cy="273050"/>
            </a:xfrm>
          </p:grpSpPr>
          <p:sp>
            <p:nvSpPr>
              <p:cNvPr id="11" name="Rectángulo 10"/>
              <p:cNvSpPr/>
              <p:nvPr/>
            </p:nvSpPr>
            <p:spPr>
              <a:xfrm>
                <a:off x="0" y="0"/>
                <a:ext cx="6380163" cy="273050"/>
              </a:xfrm>
              <a:prstGeom prst="rect">
                <a:avLst/>
              </a:prstGeom>
              <a:solidFill>
                <a:srgbClr val="B06E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prstClr val="white"/>
                  </a:solidFill>
                </a:endParaRPr>
              </a:p>
            </p:txBody>
          </p:sp>
          <p:sp>
            <p:nvSpPr>
              <p:cNvPr id="12" name="Rectángulo 11"/>
              <p:cNvSpPr/>
              <p:nvPr/>
            </p:nvSpPr>
            <p:spPr>
              <a:xfrm>
                <a:off x="6380163" y="0"/>
                <a:ext cx="2763837" cy="273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prstClr val="white"/>
                  </a:solidFill>
                </a:endParaRPr>
              </a:p>
            </p:txBody>
          </p:sp>
        </p:grpSp>
      </p:grpSp>
    </p:spTree>
    <p:extLst>
      <p:ext uri="{BB962C8B-B14F-4D97-AF65-F5344CB8AC3E}">
        <p14:creationId xmlns:p14="http://schemas.microsoft.com/office/powerpoint/2010/main" val="114561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ángulo 3"/>
          <p:cNvSpPr/>
          <p:nvPr/>
        </p:nvSpPr>
        <p:spPr>
          <a:xfrm>
            <a:off x="0" y="3"/>
            <a:ext cx="6380328" cy="2729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ES_tradnl">
              <a:solidFill>
                <a:prstClr val="white"/>
              </a:solidFill>
            </a:endParaRPr>
          </a:p>
        </p:txBody>
      </p:sp>
      <p:sp>
        <p:nvSpPr>
          <p:cNvPr id="9" name="Rectángulo 4"/>
          <p:cNvSpPr/>
          <p:nvPr/>
        </p:nvSpPr>
        <p:spPr>
          <a:xfrm>
            <a:off x="6380328" y="3"/>
            <a:ext cx="2763672" cy="2729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rtlCol="0" anchor="ctr"/>
          <a:lstStyle/>
          <a:p>
            <a:pPr algn="ctr"/>
            <a:endParaRPr lang="es-ES_tradnl">
              <a:solidFill>
                <a:prstClr val="white"/>
              </a:solidFill>
            </a:endParaRPr>
          </a:p>
        </p:txBody>
      </p:sp>
      <p:sp>
        <p:nvSpPr>
          <p:cNvPr id="11" name="CuadroTexto 22"/>
          <p:cNvSpPr txBox="1"/>
          <p:nvPr/>
        </p:nvSpPr>
        <p:spPr>
          <a:xfrm>
            <a:off x="0" y="6405169"/>
            <a:ext cx="3814763" cy="307694"/>
          </a:xfrm>
          <a:prstGeom prst="rect">
            <a:avLst/>
          </a:prstGeom>
          <a:noFill/>
        </p:spPr>
        <p:txBody>
          <a:bodyPr wrap="square" lIns="91356" tIns="45679" rIns="91356" bIns="45679" rtlCol="0">
            <a:spAutoFit/>
          </a:bodyPr>
          <a:lstStyle/>
          <a:p>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junio 30 de 2016.</a:t>
            </a:r>
            <a:endParaRPr lang="es-ES_tradnl" sz="1400" dirty="0">
              <a:solidFill>
                <a:srgbClr val="AC743A"/>
              </a:solidFill>
              <a:latin typeface="Futura Std Medium" panose="020B0502020204020303" pitchFamily="34" charset="0"/>
            </a:endParaRPr>
          </a:p>
        </p:txBody>
      </p:sp>
      <p:sp>
        <p:nvSpPr>
          <p:cNvPr id="12" name="CuadroTexto 23"/>
          <p:cNvSpPr txBox="1"/>
          <p:nvPr/>
        </p:nvSpPr>
        <p:spPr>
          <a:xfrm>
            <a:off x="464031" y="321041"/>
            <a:ext cx="8679969" cy="1015580"/>
          </a:xfrm>
          <a:prstGeom prst="rect">
            <a:avLst/>
          </a:prstGeom>
          <a:noFill/>
        </p:spPr>
        <p:txBody>
          <a:bodyPr wrap="square" lIns="91356" tIns="45679" rIns="91356" bIns="45679" rtlCol="0">
            <a:spAutoFit/>
          </a:bodyPr>
          <a:lstStyle/>
          <a:p>
            <a:pPr algn="ctr"/>
            <a:r>
              <a:rPr lang="es-CO" sz="2800" b="1" dirty="0">
                <a:solidFill>
                  <a:srgbClr val="E7E6E6">
                    <a:lumMod val="75000"/>
                  </a:srgbClr>
                </a:solidFill>
              </a:rPr>
              <a:t>La Rama Ejecutiva Nacional está organizada en 24 Sectores y cuenta con </a:t>
            </a:r>
            <a:r>
              <a:rPr lang="es-CO" sz="3200" b="1" dirty="0">
                <a:solidFill>
                  <a:srgbClr val="E7E6E6">
                    <a:lumMod val="50000"/>
                  </a:srgbClr>
                </a:solidFill>
              </a:rPr>
              <a:t>197</a:t>
            </a:r>
            <a:r>
              <a:rPr lang="es-CO" sz="2800" b="1" dirty="0">
                <a:solidFill>
                  <a:srgbClr val="E7E6E6">
                    <a:lumMod val="75000"/>
                  </a:srgbClr>
                </a:solidFill>
              </a:rPr>
              <a:t> entidades</a:t>
            </a:r>
            <a:endParaRPr lang="es-ES_tradnl" sz="2800" dirty="0">
              <a:solidFill>
                <a:srgbClr val="E7E6E6">
                  <a:lumMod val="75000"/>
                </a:srgbClr>
              </a:solidFill>
              <a:latin typeface="Futura Std Medium" panose="020B0502020204020303" pitchFamily="34" charset="0"/>
            </a:endParaRPr>
          </a:p>
        </p:txBody>
      </p:sp>
      <p:sp>
        <p:nvSpPr>
          <p:cNvPr id="13" name="2 Rectángulo"/>
          <p:cNvSpPr/>
          <p:nvPr/>
        </p:nvSpPr>
        <p:spPr>
          <a:xfrm>
            <a:off x="8753670" y="5931615"/>
            <a:ext cx="301686" cy="369332"/>
          </a:xfrm>
          <a:prstGeom prst="rect">
            <a:avLst/>
          </a:prstGeom>
        </p:spPr>
        <p:txBody>
          <a:bodyPr wrap="none">
            <a:spAutoFit/>
          </a:bodyPr>
          <a:lstStyle/>
          <a:p>
            <a:r>
              <a:rPr lang="es-CO" b="1" dirty="0">
                <a:solidFill>
                  <a:schemeClr val="bg1"/>
                </a:solidFill>
              </a:rPr>
              <a:t>6</a:t>
            </a:r>
            <a:endParaRPr lang="es-CO" dirty="0"/>
          </a:p>
        </p:txBody>
      </p:sp>
      <p:pic>
        <p:nvPicPr>
          <p:cNvPr id="15" name="1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978" y="1431015"/>
            <a:ext cx="5965529" cy="4789484"/>
          </a:xfrm>
          <a:prstGeom prst="rect">
            <a:avLst/>
          </a:prstGeom>
        </p:spPr>
      </p:pic>
    </p:spTree>
    <p:extLst>
      <p:ext uri="{BB962C8B-B14F-4D97-AF65-F5344CB8AC3E}">
        <p14:creationId xmlns:p14="http://schemas.microsoft.com/office/powerpoint/2010/main" val="79904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6 Rectángulo"/>
          <p:cNvSpPr/>
          <p:nvPr/>
        </p:nvSpPr>
        <p:spPr>
          <a:xfrm>
            <a:off x="8753675" y="5998110"/>
            <a:ext cx="301516" cy="369249"/>
          </a:xfrm>
          <a:prstGeom prst="rect">
            <a:avLst/>
          </a:prstGeom>
        </p:spPr>
        <p:txBody>
          <a:bodyPr wrap="none" lIns="91356" tIns="45679" rIns="91356" bIns="45679">
            <a:spAutoFit/>
          </a:bodyPr>
          <a:lstStyle/>
          <a:p>
            <a:r>
              <a:rPr lang="es-CO" b="1" dirty="0">
                <a:solidFill>
                  <a:prstClr val="white"/>
                </a:solidFill>
              </a:rPr>
              <a:t>3</a:t>
            </a:r>
            <a:endParaRPr lang="es-CO" dirty="0">
              <a:solidFill>
                <a:prstClr val="black"/>
              </a:solidFill>
            </a:endParaRPr>
          </a:p>
        </p:txBody>
      </p:sp>
      <p:sp>
        <p:nvSpPr>
          <p:cNvPr id="8" name="Rectángulo 4"/>
          <p:cNvSpPr/>
          <p:nvPr/>
        </p:nvSpPr>
        <p:spPr>
          <a:xfrm>
            <a:off x="273132" y="808043"/>
            <a:ext cx="8614082" cy="954025"/>
          </a:xfrm>
          <a:prstGeom prst="rect">
            <a:avLst/>
          </a:prstGeom>
        </p:spPr>
        <p:txBody>
          <a:bodyPr wrap="square" lIns="91356" tIns="45679" rIns="91356" bIns="45679">
            <a:spAutoFit/>
          </a:bodyPr>
          <a:lstStyle/>
          <a:p>
            <a:pPr algn="ctr" defTabSz="913501">
              <a:buClr>
                <a:srgbClr val="B06E0E"/>
              </a:buClr>
            </a:pPr>
            <a:r>
              <a:rPr lang="es-CO" dirty="0">
                <a:solidFill>
                  <a:prstClr val="black"/>
                </a:solidFill>
                <a:latin typeface="Arial" panose="020B0604020202020204" pitchFamily="34" charset="0"/>
              </a:rPr>
              <a:t>Colombia cuenta con </a:t>
            </a:r>
            <a:r>
              <a:rPr lang="es-CO" b="1" dirty="0">
                <a:solidFill>
                  <a:srgbClr val="F79646">
                    <a:lumMod val="75000"/>
                  </a:srgbClr>
                </a:solidFill>
                <a:latin typeface="Arial" panose="020B0604020202020204" pitchFamily="34" charset="0"/>
              </a:rPr>
              <a:t>1.161.148</a:t>
            </a:r>
            <a:r>
              <a:rPr lang="es-CO" b="1" dirty="0">
                <a:solidFill>
                  <a:prstClr val="black"/>
                </a:solidFill>
                <a:latin typeface="Arial" panose="020B0604020202020204" pitchFamily="34" charset="0"/>
              </a:rPr>
              <a:t> </a:t>
            </a:r>
            <a:r>
              <a:rPr lang="es-CO" dirty="0">
                <a:solidFill>
                  <a:prstClr val="black"/>
                </a:solidFill>
                <a:latin typeface="Arial" panose="020B0604020202020204" pitchFamily="34" charset="0"/>
              </a:rPr>
              <a:t>servidores públicos </a:t>
            </a:r>
            <a:r>
              <a:rPr lang="es-CO" b="1" dirty="0">
                <a:solidFill>
                  <a:srgbClr val="E46C0A"/>
                </a:solidFill>
                <a:latin typeface="Arial" panose="020B0604020202020204" pitchFamily="34" charset="0"/>
              </a:rPr>
              <a:t>(2.38% de la población)</a:t>
            </a:r>
            <a:r>
              <a:rPr lang="es-CO" dirty="0">
                <a:solidFill>
                  <a:prstClr val="black"/>
                </a:solidFill>
                <a:latin typeface="Arial" panose="020B0604020202020204" pitchFamily="34" charset="0"/>
              </a:rPr>
              <a:t>. El </a:t>
            </a:r>
            <a:r>
              <a:rPr lang="es-CO" b="1" dirty="0">
                <a:solidFill>
                  <a:srgbClr val="E46C0A"/>
                </a:solidFill>
                <a:latin typeface="Arial" panose="020B0604020202020204" pitchFamily="34" charset="0"/>
              </a:rPr>
              <a:t>65%</a:t>
            </a:r>
            <a:r>
              <a:rPr lang="es-CO" b="1" dirty="0">
                <a:solidFill>
                  <a:prstClr val="black"/>
                </a:solidFill>
                <a:latin typeface="Arial" panose="020B0604020202020204" pitchFamily="34" charset="0"/>
              </a:rPr>
              <a:t> </a:t>
            </a:r>
            <a:r>
              <a:rPr lang="es-CO" dirty="0">
                <a:solidFill>
                  <a:prstClr val="black"/>
                </a:solidFill>
                <a:latin typeface="Arial" panose="020B0604020202020204" pitchFamily="34" charset="0"/>
              </a:rPr>
              <a:t>de la fuerza laboral del Estado lo constituyen </a:t>
            </a:r>
            <a:r>
              <a:rPr lang="es-CO" b="1" dirty="0">
                <a:solidFill>
                  <a:srgbClr val="E46C0A"/>
                </a:solidFill>
                <a:latin typeface="Arial" panose="020B0604020202020204" pitchFamily="34" charset="0"/>
              </a:rPr>
              <a:t>Docentes</a:t>
            </a:r>
            <a:r>
              <a:rPr lang="es-CO" dirty="0">
                <a:solidFill>
                  <a:srgbClr val="E46C0A"/>
                </a:solidFill>
                <a:latin typeface="Arial" panose="020B0604020202020204" pitchFamily="34" charset="0"/>
              </a:rPr>
              <a:t> (</a:t>
            </a:r>
            <a:r>
              <a:rPr lang="es-CO" b="1" dirty="0">
                <a:solidFill>
                  <a:srgbClr val="E46C0A"/>
                </a:solidFill>
                <a:latin typeface="Arial" panose="020B0604020202020204" pitchFamily="34" charset="0"/>
              </a:rPr>
              <a:t>28%</a:t>
            </a:r>
            <a:r>
              <a:rPr lang="es-CO" dirty="0">
                <a:solidFill>
                  <a:srgbClr val="E46C0A"/>
                </a:solidFill>
                <a:latin typeface="Arial" panose="020B0604020202020204" pitchFamily="34" charset="0"/>
              </a:rPr>
              <a:t>) y</a:t>
            </a:r>
            <a:r>
              <a:rPr lang="es-CO" dirty="0">
                <a:solidFill>
                  <a:prstClr val="black"/>
                </a:solidFill>
                <a:latin typeface="Arial" panose="020B0604020202020204" pitchFamily="34" charset="0"/>
              </a:rPr>
              <a:t> </a:t>
            </a:r>
            <a:r>
              <a:rPr lang="es-CO" b="1" dirty="0">
                <a:solidFill>
                  <a:srgbClr val="E46C0A"/>
                </a:solidFill>
                <a:latin typeface="Arial" panose="020B0604020202020204" pitchFamily="34" charset="0"/>
              </a:rPr>
              <a:t>Uniformados</a:t>
            </a:r>
            <a:r>
              <a:rPr lang="es-CO" dirty="0">
                <a:solidFill>
                  <a:srgbClr val="E46C0A"/>
                </a:solidFill>
                <a:latin typeface="Arial" panose="020B0604020202020204" pitchFamily="34" charset="0"/>
              </a:rPr>
              <a:t> (</a:t>
            </a:r>
            <a:r>
              <a:rPr lang="es-CO" b="1" dirty="0">
                <a:solidFill>
                  <a:srgbClr val="E46C0A"/>
                </a:solidFill>
                <a:latin typeface="Arial" panose="020B0604020202020204" pitchFamily="34" charset="0"/>
              </a:rPr>
              <a:t>37%</a:t>
            </a:r>
            <a:r>
              <a:rPr lang="es-CO" sz="2000" b="1" dirty="0">
                <a:solidFill>
                  <a:srgbClr val="E46C0A"/>
                </a:solidFill>
                <a:latin typeface="Arial" panose="020B0604020202020204" pitchFamily="34" charset="0"/>
              </a:rPr>
              <a:t>)</a:t>
            </a:r>
          </a:p>
        </p:txBody>
      </p:sp>
      <p:graphicFrame>
        <p:nvGraphicFramePr>
          <p:cNvPr id="11" name="1 Gráfico"/>
          <p:cNvGraphicFramePr>
            <a:graphicFrameLocks/>
          </p:cNvGraphicFramePr>
          <p:nvPr/>
        </p:nvGraphicFramePr>
        <p:xfrm>
          <a:off x="180146" y="1762142"/>
          <a:ext cx="8784157"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4"/>
          <p:cNvSpPr txBox="1"/>
          <p:nvPr/>
        </p:nvSpPr>
        <p:spPr>
          <a:xfrm>
            <a:off x="-77272" y="375993"/>
            <a:ext cx="9143999" cy="522622"/>
          </a:xfrm>
          <a:prstGeom prst="rect">
            <a:avLst/>
          </a:prstGeom>
          <a:noFill/>
        </p:spPr>
        <p:txBody>
          <a:bodyPr wrap="square" lIns="90846" tIns="45424" rIns="90846" bIns="45424" rtlCol="0">
            <a:spAutoFit/>
          </a:bodyPr>
          <a:lstStyle/>
          <a:p>
            <a:pPr algn="ctr" defTabSz="908484"/>
            <a:r>
              <a:rPr lang="es-ES_tradnl" sz="2800" b="1" dirty="0">
                <a:solidFill>
                  <a:srgbClr val="E7E6E6">
                    <a:lumMod val="50000"/>
                  </a:srgbClr>
                </a:solidFill>
              </a:rPr>
              <a:t>Distribución de los Servidores Públicos en Colombia</a:t>
            </a:r>
          </a:p>
        </p:txBody>
      </p:sp>
      <p:sp>
        <p:nvSpPr>
          <p:cNvPr id="13" name="CuadroTexto 22"/>
          <p:cNvSpPr txBox="1"/>
          <p:nvPr/>
        </p:nvSpPr>
        <p:spPr>
          <a:xfrm>
            <a:off x="214" y="6237854"/>
            <a:ext cx="4062828" cy="523137"/>
          </a:xfrm>
          <a:prstGeom prst="rect">
            <a:avLst/>
          </a:prstGeom>
          <a:noFill/>
        </p:spPr>
        <p:txBody>
          <a:bodyPr wrap="square" lIns="91356" tIns="45679" rIns="91356" bIns="45679" rtlCol="0">
            <a:spAutoFit/>
          </a:bodyPr>
          <a:lstStyle/>
          <a:p>
            <a:r>
              <a:rPr lang="es-CO" sz="1200" dirty="0">
                <a:solidFill>
                  <a:srgbClr val="AC743A"/>
                </a:solidFill>
                <a:latin typeface="Futura Std Medium" panose="020B0502020204020303" pitchFamily="34" charset="0"/>
              </a:rPr>
              <a:t>    </a:t>
            </a:r>
            <a:r>
              <a:rPr lang="es-CO" sz="1400" dirty="0">
                <a:solidFill>
                  <a:srgbClr val="AC743A"/>
                </a:solidFill>
                <a:latin typeface="Futura Std Medium" panose="020B0502020204020303" pitchFamily="34" charset="0"/>
              </a:rPr>
              <a:t>Rama Ejecutiva del Orden Nacional</a:t>
            </a:r>
          </a:p>
          <a:p>
            <a:r>
              <a:rPr lang="es-CO" sz="1400" b="1" dirty="0">
                <a:solidFill>
                  <a:srgbClr val="AC743A"/>
                </a:solidFill>
                <a:latin typeface="Futura Std Medium" panose="020B0502020204020303" pitchFamily="34" charset="0"/>
              </a:rPr>
              <a:t>Fuente: </a:t>
            </a:r>
            <a:r>
              <a:rPr lang="es-CO" sz="1400" dirty="0">
                <a:solidFill>
                  <a:srgbClr val="AC743A"/>
                </a:solidFill>
                <a:latin typeface="Futura Std Medium" panose="020B0502020204020303" pitchFamily="34" charset="0"/>
              </a:rPr>
              <a:t>Función Pública, mayo 2016.</a:t>
            </a:r>
            <a:endParaRPr lang="es-ES_tradnl" sz="1400" dirty="0">
              <a:solidFill>
                <a:srgbClr val="AC743A"/>
              </a:solidFill>
              <a:latin typeface="Futura Std Medium" panose="020B0502020204020303" pitchFamily="34" charset="0"/>
            </a:endParaRPr>
          </a:p>
        </p:txBody>
      </p:sp>
      <p:sp>
        <p:nvSpPr>
          <p:cNvPr id="2" name="1 Rectángulo"/>
          <p:cNvSpPr/>
          <p:nvPr/>
        </p:nvSpPr>
        <p:spPr>
          <a:xfrm>
            <a:off x="68238" y="6265949"/>
            <a:ext cx="147600" cy="147600"/>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6" tIns="45679" rIns="91356" bIns="45679" spcCol="0" rtlCol="0" anchor="ctr"/>
          <a:lstStyle/>
          <a:p>
            <a:pPr algn="ctr"/>
            <a:endParaRPr lang="es-CO">
              <a:solidFill>
                <a:prstClr val="white"/>
              </a:solidFill>
            </a:endParaRPr>
          </a:p>
        </p:txBody>
      </p:sp>
      <p:sp>
        <p:nvSpPr>
          <p:cNvPr id="16" name="2 Rectángulo"/>
          <p:cNvSpPr/>
          <p:nvPr/>
        </p:nvSpPr>
        <p:spPr>
          <a:xfrm>
            <a:off x="8753670" y="5931615"/>
            <a:ext cx="301686" cy="369332"/>
          </a:xfrm>
          <a:prstGeom prst="rect">
            <a:avLst/>
          </a:prstGeom>
        </p:spPr>
        <p:txBody>
          <a:bodyPr wrap="none">
            <a:spAutoFit/>
          </a:bodyPr>
          <a:lstStyle/>
          <a:p>
            <a:r>
              <a:rPr lang="es-CO" b="1" dirty="0">
                <a:solidFill>
                  <a:prstClr val="white"/>
                </a:solidFill>
              </a:rPr>
              <a:t>5</a:t>
            </a:r>
            <a:endParaRPr lang="es-CO" dirty="0">
              <a:solidFill>
                <a:prstClr val="black"/>
              </a:solidFill>
            </a:endParaRPr>
          </a:p>
        </p:txBody>
      </p:sp>
    </p:spTree>
    <p:extLst>
      <p:ext uri="{BB962C8B-B14F-4D97-AF65-F5344CB8AC3E}">
        <p14:creationId xmlns:p14="http://schemas.microsoft.com/office/powerpoint/2010/main" val="332230635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3518</TotalTime>
  <Words>4654</Words>
  <Application>Microsoft Office PowerPoint</Application>
  <PresentationFormat>Presentación en pantalla (4:3)</PresentationFormat>
  <Paragraphs>1348</Paragraphs>
  <Slides>74</Slides>
  <Notes>14</Notes>
  <HiddenSlides>3</HiddenSlides>
  <MMClips>0</MMClips>
  <ScaleCrop>false</ScaleCrop>
  <HeadingPairs>
    <vt:vector size="8" baseType="variant">
      <vt:variant>
        <vt:lpstr>Fuentes usadas</vt:lpstr>
      </vt:variant>
      <vt:variant>
        <vt:i4>14</vt:i4>
      </vt:variant>
      <vt:variant>
        <vt:lpstr>Tema</vt:lpstr>
      </vt:variant>
      <vt:variant>
        <vt:i4>3</vt:i4>
      </vt:variant>
      <vt:variant>
        <vt:lpstr>Servidores OLE incrustados</vt:lpstr>
      </vt:variant>
      <vt:variant>
        <vt:i4>1</vt:i4>
      </vt:variant>
      <vt:variant>
        <vt:lpstr>Títulos de diapositiva</vt:lpstr>
      </vt:variant>
      <vt:variant>
        <vt:i4>74</vt:i4>
      </vt:variant>
    </vt:vector>
  </HeadingPairs>
  <TitlesOfParts>
    <vt:vector size="92" baseType="lpstr">
      <vt:lpstr>Arial</vt:lpstr>
      <vt:lpstr>Arial Narrow</vt:lpstr>
      <vt:lpstr>Calibri</vt:lpstr>
      <vt:lpstr>Calibri Light</vt:lpstr>
      <vt:lpstr>Candara</vt:lpstr>
      <vt:lpstr>Century Gothic</vt:lpstr>
      <vt:lpstr>Euphemia</vt:lpstr>
      <vt:lpstr>Futura</vt:lpstr>
      <vt:lpstr>Futura Std Book</vt:lpstr>
      <vt:lpstr>Futura Std Light</vt:lpstr>
      <vt:lpstr>Futura Std Medium</vt:lpstr>
      <vt:lpstr>Montserrat</vt:lpstr>
      <vt:lpstr>Trebuchet MS</vt:lpstr>
      <vt:lpstr>Wingdings</vt:lpstr>
      <vt:lpstr>Tema de Office</vt:lpstr>
      <vt:lpstr>3_Tema de Office</vt:lpstr>
      <vt:lpstr>1_Tema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Hernandez</dc:creator>
  <cp:lastModifiedBy>Carlos Estrada</cp:lastModifiedBy>
  <cp:revision>215</cp:revision>
  <cp:lastPrinted>2016-08-02T20:39:06Z</cp:lastPrinted>
  <dcterms:created xsi:type="dcterms:W3CDTF">2016-05-26T20:25:00Z</dcterms:created>
  <dcterms:modified xsi:type="dcterms:W3CDTF">2021-05-27T16:07:47Z</dcterms:modified>
</cp:coreProperties>
</file>