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77"/>
  </p:notesMasterIdLst>
  <p:handoutMasterIdLst>
    <p:handoutMasterId r:id="rId78"/>
  </p:handoutMasterIdLst>
  <p:sldIdLst>
    <p:sldId id="327" r:id="rId2"/>
    <p:sldId id="544" r:id="rId3"/>
    <p:sldId id="543" r:id="rId4"/>
    <p:sldId id="509" r:id="rId5"/>
    <p:sldId id="458" r:id="rId6"/>
    <p:sldId id="510" r:id="rId7"/>
    <p:sldId id="511" r:id="rId8"/>
    <p:sldId id="508" r:id="rId9"/>
    <p:sldId id="496" r:id="rId10"/>
    <p:sldId id="516" r:id="rId11"/>
    <p:sldId id="517" r:id="rId12"/>
    <p:sldId id="518" r:id="rId13"/>
    <p:sldId id="424" r:id="rId14"/>
    <p:sldId id="519" r:id="rId15"/>
    <p:sldId id="460" r:id="rId16"/>
    <p:sldId id="493" r:id="rId17"/>
    <p:sldId id="494" r:id="rId18"/>
    <p:sldId id="495" r:id="rId19"/>
    <p:sldId id="462" r:id="rId20"/>
    <p:sldId id="463" r:id="rId21"/>
    <p:sldId id="520" r:id="rId22"/>
    <p:sldId id="439" r:id="rId23"/>
    <p:sldId id="504" r:id="rId24"/>
    <p:sldId id="522" r:id="rId25"/>
    <p:sldId id="523" r:id="rId26"/>
    <p:sldId id="524" r:id="rId27"/>
    <p:sldId id="525" r:id="rId28"/>
    <p:sldId id="423" r:id="rId29"/>
    <p:sldId id="466" r:id="rId30"/>
    <p:sldId id="467" r:id="rId31"/>
    <p:sldId id="468" r:id="rId32"/>
    <p:sldId id="526" r:id="rId33"/>
    <p:sldId id="527" r:id="rId34"/>
    <p:sldId id="470" r:id="rId35"/>
    <p:sldId id="389" r:id="rId36"/>
    <p:sldId id="428" r:id="rId37"/>
    <p:sldId id="471" r:id="rId38"/>
    <p:sldId id="442" r:id="rId39"/>
    <p:sldId id="441" r:id="rId40"/>
    <p:sldId id="485" r:id="rId41"/>
    <p:sldId id="443" r:id="rId42"/>
    <p:sldId id="444" r:id="rId43"/>
    <p:sldId id="446" r:id="rId44"/>
    <p:sldId id="499" r:id="rId45"/>
    <p:sldId id="506" r:id="rId46"/>
    <p:sldId id="503" r:id="rId47"/>
    <p:sldId id="486" r:id="rId48"/>
    <p:sldId id="430" r:id="rId49"/>
    <p:sldId id="528" r:id="rId50"/>
    <p:sldId id="529" r:id="rId51"/>
    <p:sldId id="431" r:id="rId52"/>
    <p:sldId id="530" r:id="rId53"/>
    <p:sldId id="531" r:id="rId54"/>
    <p:sldId id="532" r:id="rId55"/>
    <p:sldId id="450" r:id="rId56"/>
    <p:sldId id="456" r:id="rId57"/>
    <p:sldId id="455" r:id="rId58"/>
    <p:sldId id="452" r:id="rId59"/>
    <p:sldId id="453" r:id="rId60"/>
    <p:sldId id="454" r:id="rId61"/>
    <p:sldId id="449" r:id="rId62"/>
    <p:sldId id="432" r:id="rId63"/>
    <p:sldId id="538" r:id="rId64"/>
    <p:sldId id="539" r:id="rId65"/>
    <p:sldId id="540" r:id="rId66"/>
    <p:sldId id="534" r:id="rId67"/>
    <p:sldId id="433" r:id="rId68"/>
    <p:sldId id="434" r:id="rId69"/>
    <p:sldId id="536" r:id="rId70"/>
    <p:sldId id="390" r:id="rId71"/>
    <p:sldId id="420" r:id="rId72"/>
    <p:sldId id="488" r:id="rId73"/>
    <p:sldId id="541" r:id="rId74"/>
    <p:sldId id="542" r:id="rId75"/>
    <p:sldId id="370" r:id="rId76"/>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44"/>
            <p14:sldId id="543"/>
            <p14:sldId id="509"/>
            <p14:sldId id="458"/>
            <p14:sldId id="510"/>
            <p14:sldId id="511"/>
            <p14:sldId id="508"/>
            <p14:sldId id="496"/>
            <p14:sldId id="516"/>
            <p14:sldId id="517"/>
            <p14:sldId id="518"/>
            <p14:sldId id="424"/>
            <p14:sldId id="519"/>
            <p14:sldId id="460"/>
            <p14:sldId id="493"/>
            <p14:sldId id="494"/>
            <p14:sldId id="495"/>
            <p14:sldId id="462"/>
            <p14:sldId id="463"/>
            <p14:sldId id="520"/>
            <p14:sldId id="439"/>
            <p14:sldId id="504"/>
            <p14:sldId id="522"/>
            <p14:sldId id="523"/>
            <p14:sldId id="524"/>
            <p14:sldId id="525"/>
            <p14:sldId id="423"/>
            <p14:sldId id="466"/>
            <p14:sldId id="467"/>
            <p14:sldId id="468"/>
            <p14:sldId id="526"/>
            <p14:sldId id="527"/>
            <p14:sldId id="470"/>
            <p14:sldId id="389"/>
            <p14:sldId id="428"/>
            <p14:sldId id="471"/>
            <p14:sldId id="442"/>
            <p14:sldId id="441"/>
            <p14:sldId id="485"/>
            <p14:sldId id="443"/>
            <p14:sldId id="444"/>
            <p14:sldId id="446"/>
            <p14:sldId id="499"/>
            <p14:sldId id="506"/>
            <p14:sldId id="503"/>
            <p14:sldId id="486"/>
            <p14:sldId id="430"/>
            <p14:sldId id="528"/>
            <p14:sldId id="529"/>
            <p14:sldId id="431"/>
            <p14:sldId id="530"/>
            <p14:sldId id="531"/>
            <p14:sldId id="532"/>
            <p14:sldId id="450"/>
            <p14:sldId id="456"/>
            <p14:sldId id="455"/>
            <p14:sldId id="452"/>
            <p14:sldId id="453"/>
            <p14:sldId id="454"/>
            <p14:sldId id="449"/>
            <p14:sldId id="432"/>
            <p14:sldId id="538"/>
            <p14:sldId id="539"/>
            <p14:sldId id="540"/>
            <p14:sldId id="534"/>
            <p14:sldId id="433"/>
            <p14:sldId id="434"/>
            <p14:sldId id="536"/>
            <p14:sldId id="390"/>
            <p14:sldId id="420"/>
            <p14:sldId id="488"/>
            <p14:sldId id="541"/>
            <p14:sldId id="542"/>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image" Target="../media/image89.jpeg"/></Relationships>
</file>

<file path=ppt/diagrams/_rels/data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image" Target="../media/image89.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35</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37</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40</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47</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48</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63</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63</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64</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69</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70</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71</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3</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3</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75</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nombrar los </a:t>
            </a:r>
            <a:r>
              <a:rPr altLang="es-ES" b="1" dirty="0"/>
              <a:t>Capítulos</a:t>
            </a:r>
            <a:r>
              <a:rPr altLang="es-ES" dirty="0"/>
              <a:t> en presentaciones de varios temas o conferencistas.</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5</a:t>
            </a:fld>
            <a:endParaRPr lang="es-ES" altLang="es-ES"/>
          </a:p>
        </p:txBody>
      </p:sp>
    </p:spTree>
    <p:extLst>
      <p:ext uri="{BB962C8B-B14F-4D97-AF65-F5344CB8AC3E}">
        <p14:creationId xmlns:p14="http://schemas.microsoft.com/office/powerpoint/2010/main" val="503761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9</a:t>
            </a:fld>
            <a:endParaRPr lang="es-ES" altLang="es-ES"/>
          </a:p>
        </p:txBody>
      </p:sp>
    </p:spTree>
    <p:extLst>
      <p:ext uri="{BB962C8B-B14F-4D97-AF65-F5344CB8AC3E}">
        <p14:creationId xmlns:p14="http://schemas.microsoft.com/office/powerpoint/2010/main" val="15156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11</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23</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27</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D613C48-49A1-456F-B5D9-A65C57409BCD}" type="slidenum">
              <a:rPr lang="es-ES" altLang="es-ES" smtClean="0"/>
              <a:pPr/>
              <a:t>30</a:t>
            </a:fld>
            <a:endParaRPr lang="es-ES" altLang="es-ES"/>
          </a:p>
        </p:txBody>
      </p:sp>
    </p:spTree>
    <p:extLst>
      <p:ext uri="{BB962C8B-B14F-4D97-AF65-F5344CB8AC3E}">
        <p14:creationId xmlns:p14="http://schemas.microsoft.com/office/powerpoint/2010/main" val="137635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32</a:t>
            </a:fld>
            <a:endParaRPr lang="es-ES"/>
          </a:p>
        </p:txBody>
      </p:sp>
    </p:spTree>
    <p:extLst>
      <p:ext uri="{BB962C8B-B14F-4D97-AF65-F5344CB8AC3E}">
        <p14:creationId xmlns:p14="http://schemas.microsoft.com/office/powerpoint/2010/main" val="1920115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smtClean="0"/>
              <a:pPr>
                <a:defRPr/>
              </a:pPr>
              <a:t>‹Nº›</a:t>
            </a:fld>
            <a:endParaRPr lang="es-ES_tradnl"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smtClean="0"/>
              <a:pPr>
                <a:defRPr/>
              </a:pPr>
              <a:t>‹Nº›</a:t>
            </a:fld>
            <a:endParaRPr lang="es-ES_tradnl"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92209013"/>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p:transition spd="slow">
    <p:split orient="vert"/>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5825269"/>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64139"/>
      </p:ext>
    </p:extLst>
  </p:cSld>
  <p:clrMapOvr>
    <a:masterClrMapping/>
  </p:clrMapOvr>
  <p:transition spd="slow">
    <p:split orient="vert"/>
  </p:transition>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632231"/>
      </p:ext>
    </p:extLst>
  </p:cSld>
  <p:clrMapOvr>
    <a:masterClrMapping/>
  </p:clrMapOvr>
  <p:transition spd="slow">
    <p:split orient="vert"/>
  </p:transition>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891246"/>
      </p:ext>
    </p:extLst>
  </p:cSld>
  <p:clrMapOvr>
    <a:masterClrMapping/>
  </p:clrMapOvr>
  <p:transition spd="slow">
    <p:split orient="vert"/>
  </p:transition>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80037"/>
      </p:ext>
    </p:extLst>
  </p:cSld>
  <p:clrMapOvr>
    <a:masterClrMapping/>
  </p:clrMapOvr>
  <p:transition spd="slow">
    <p:split orient="vert"/>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981634"/>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smtClean="0"/>
              <a:pPr>
                <a:defRPr/>
              </a:pPr>
              <a:t>‹Nº›</a:t>
            </a:fld>
            <a:endParaRPr lang="es-ES_tradnl"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p:transition/>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10065"/>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480562"/>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88765"/>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17965"/>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161255"/>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396018"/>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853382"/>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603400"/>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362760"/>
      </p:ext>
    </p:extLst>
  </p:cSld>
  <p:clrMapOvr>
    <a:masterClrMapping/>
  </p:clrMapOvr>
  <p:transition spd="slow">
    <p:split orient="vert"/>
  </p:transition>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915403"/>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978900"/>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968244"/>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37560"/>
      </p:ext>
    </p:extLst>
  </p:cSld>
  <p:clrMapOvr>
    <a:masterClrMapping/>
  </p:clrMapOvr>
  <p:transition spd="slow">
    <p:split orient="vert"/>
  </p:transition>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833210"/>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jpe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45"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46"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47"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6" r:id="rId22"/>
    <p:sldLayoutId id="2147483917" r:id="rId23"/>
    <p:sldLayoutId id="2147483918" r:id="rId24"/>
    <p:sldLayoutId id="2147483920" r:id="rId25"/>
    <p:sldLayoutId id="2147483921" r:id="rId26"/>
    <p:sldLayoutId id="2147483922" r:id="rId27"/>
    <p:sldLayoutId id="2147483923" r:id="rId28"/>
    <p:sldLayoutId id="2147483924" r:id="rId29"/>
    <p:sldLayoutId id="2147483926" r:id="rId30"/>
    <p:sldLayoutId id="2147483927" r:id="rId31"/>
    <p:sldLayoutId id="2147483928" r:id="rId32"/>
    <p:sldLayoutId id="2147483929" r:id="rId33"/>
    <p:sldLayoutId id="2147483930" r:id="rId34"/>
    <p:sldLayoutId id="2147483931" r:id="rId35"/>
    <p:sldLayoutId id="2147483932" r:id="rId36"/>
    <p:sldLayoutId id="2147483933" r:id="rId37"/>
    <p:sldLayoutId id="2147483934" r:id="rId38"/>
    <p:sldLayoutId id="2147483935" r:id="rId39"/>
    <p:sldLayoutId id="2147483936" r:id="rId40"/>
    <p:sldLayoutId id="2147483938" r:id="rId41"/>
    <p:sldLayoutId id="2147483939" r:id="rId42"/>
    <p:sldLayoutId id="2147483940" r:id="rId43"/>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6.xml"/><Relationship Id="rId5" Type="http://schemas.openxmlformats.org/officeDocument/2006/relationships/image" Target="../media/image36.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png"/><Relationship Id="rId7"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1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5.w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2.xml"/><Relationship Id="rId4" Type="http://schemas.openxmlformats.org/officeDocument/2006/relationships/image" Target="../media/image68.jpeg"/></Relationships>
</file>

<file path=ppt/slides/_rels/slide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jpeg"/></Relationships>
</file>

<file path=ppt/slides/_rels/slide2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3.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7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75.emf"/></Relationships>
</file>

<file path=ppt/slides/_rels/slide2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81.jpeg"/><Relationship Id="rId4" Type="http://schemas.openxmlformats.org/officeDocument/2006/relationships/image" Target="../media/image80.png"/></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87.png"/><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6.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6.emf"/></Relationships>
</file>

<file path=ppt/slides/_rels/slide48.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96.emf"/><Relationship Id="rId4" Type="http://schemas.openxmlformats.org/officeDocument/2006/relationships/image" Target="../media/image98.emf"/></Relationships>
</file>

<file path=ppt/slides/_rels/slide49.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gif"/></Relationships>
</file>

<file path=ppt/slides/_rels/slide60.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70.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14.xml"/><Relationship Id="rId5" Type="http://schemas.openxmlformats.org/officeDocument/2006/relationships/image" Target="../media/image113.jpeg"/><Relationship Id="rId4" Type="http://schemas.openxmlformats.org/officeDocument/2006/relationships/image" Target="../media/image11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4.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png"/><Relationship Id="rId1" Type="http://schemas.openxmlformats.org/officeDocument/2006/relationships/slideLayout" Target="../slideLayouts/slideLayout4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762000" y="3457567"/>
            <a:ext cx="753041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buFont typeface="Wingdings" panose="05000000000000000000" pitchFamily="2" charset="2"/>
              <a:buChar char="ü"/>
            </a:pPr>
            <a:r>
              <a:rPr lang="es-CO" sz="175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buFont typeface="Wingdings" panose="05000000000000000000" pitchFamily="2" charset="2"/>
              <a:buChar char="ü"/>
            </a:pPr>
            <a:r>
              <a:rPr lang="es-CO" sz="1750" b="1" dirty="0"/>
              <a:t>Población en su mayoría, resultado del mestizaje entre europeos, indígenas y africanos, con minorías de indígenas y afrodescendientes.</a:t>
            </a:r>
          </a:p>
          <a:p>
            <a:pPr marL="238115" indent="-238115">
              <a:buFont typeface="Wingdings" panose="05000000000000000000" pitchFamily="2" charset="2"/>
              <a:buChar char="ü"/>
            </a:pPr>
            <a:r>
              <a:rPr lang="es-CO" sz="1750" b="1" dirty="0"/>
              <a:t>Con una superficie de 2.129.748 km², de los cuales 1.141.748 km² corresponden a su territorio continental y los restantes 988.000 km² a su extensión marítima</a:t>
            </a:r>
          </a:p>
          <a:p>
            <a:pPr>
              <a:spcBef>
                <a:spcPct val="0"/>
              </a:spcBef>
            </a:pPr>
            <a:r>
              <a:rPr lang="es-CO" sz="1750" dirty="0"/>
              <a:t> </a:t>
            </a:r>
            <a:endParaRPr lang="es-CO" sz="1750"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71667" y="397227"/>
            <a:ext cx="4920547"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11860" y="1"/>
            <a:ext cx="5160573" cy="571499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983" y="0"/>
            <a:ext cx="2568877" cy="1297327"/>
          </a:xfrm>
          <a:prstGeom prst="rect">
            <a:avLst/>
          </a:prstGeom>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983" y="2257434"/>
            <a:ext cx="2568877" cy="1380153"/>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2983" y="1297327"/>
            <a:ext cx="2568877" cy="1200133"/>
          </a:xfrm>
          <a:prstGeom prst="rect">
            <a:avLst/>
          </a:prstGeom>
        </p:spPr>
      </p:pic>
      <p:pic>
        <p:nvPicPr>
          <p:cNvPr id="9" name="Imagen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983" y="4837719"/>
            <a:ext cx="2568877" cy="900098"/>
          </a:xfrm>
          <a:prstGeom prst="rect">
            <a:avLst/>
          </a:prstGeom>
        </p:spPr>
      </p:pic>
      <p:sp>
        <p:nvSpPr>
          <p:cNvPr id="2" name="AutoShape 2" descr="Resultado de imagen para imagenes PAISAJES de risaralda"/>
          <p:cNvSpPr>
            <a:spLocks noChangeAspect="1" noChangeArrowheads="1"/>
          </p:cNvSpPr>
          <p:nvPr/>
        </p:nvSpPr>
        <p:spPr bwMode="auto">
          <a:xfrm>
            <a:off x="1018646" y="661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7"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2983" y="3637586"/>
            <a:ext cx="2568877" cy="120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sp>
        <p:nvSpPr>
          <p:cNvPr id="6" name="Rectangle 3"/>
          <p:cNvSpPr>
            <a:spLocks noGrp="1" noChangeArrowheads="1"/>
          </p:cNvSpPr>
          <p:nvPr>
            <p:ph type="body" idx="4294967295"/>
          </p:nvPr>
        </p:nvSpPr>
        <p:spPr>
          <a:xfrm>
            <a:off x="2066644" y="337220"/>
            <a:ext cx="6681820" cy="4847502"/>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b="1" dirty="0"/>
              <a:t>Estado social de derecho.</a:t>
            </a:r>
          </a:p>
          <a:p>
            <a:pPr algn="just" eaLnBrk="1" hangingPunct="1">
              <a:buClr>
                <a:schemeClr val="tx1"/>
              </a:buClr>
              <a:buFont typeface="Wingdings" panose="05000000000000000000" pitchFamily="2" charset="2"/>
              <a:buChar char="Ø"/>
            </a:pPr>
            <a:r>
              <a:rPr lang="es-MX" altLang="es-CO" b="1" dirty="0"/>
              <a:t>República unitaria, </a:t>
            </a:r>
            <a:r>
              <a:rPr lang="es-MX" altLang="es-CO" b="1" i="1" u="sng" dirty="0"/>
              <a:t>descentralizada</a:t>
            </a:r>
            <a:r>
              <a:rPr lang="es-MX" altLang="es-CO" b="1" i="1" dirty="0"/>
              <a:t>,</a:t>
            </a:r>
            <a:r>
              <a:rPr lang="es-MX" altLang="es-CO"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b="1" dirty="0"/>
              <a:t>Fundada en el respeto a la dignidad humana, en el trabajo, la solidaridad y en la prevalencia del interés general. </a:t>
            </a:r>
          </a:p>
          <a:p>
            <a:pPr algn="just" eaLnBrk="1" hangingPunct="1">
              <a:buClr>
                <a:schemeClr val="tx1"/>
              </a:buClr>
              <a:buFont typeface="Wingdings" panose="05000000000000000000" pitchFamily="2" charset="2"/>
              <a:buChar char="Ø"/>
            </a:pPr>
            <a:endParaRPr lang="es-MX" altLang="es-CO" sz="3000" b="1" dirty="0"/>
          </a:p>
          <a:p>
            <a:pPr algn="just" eaLnBrk="1" hangingPunct="1">
              <a:buClr>
                <a:schemeClr val="tx1"/>
              </a:buClr>
              <a:buFont typeface="Wingdings" panose="05000000000000000000" pitchFamily="2" charset="2"/>
              <a:buChar char="Ø"/>
            </a:pPr>
            <a:endParaRPr lang="es-MX" altLang="es-CO" sz="833" b="1" dirty="0"/>
          </a:p>
          <a:p>
            <a:pPr marL="0" indent="0" algn="just">
              <a:buClr>
                <a:schemeClr val="tx1"/>
              </a:buClr>
              <a:buNone/>
            </a:pPr>
            <a:r>
              <a:rPr lang="es-MX" altLang="es-CO" sz="833" b="1" dirty="0"/>
              <a:t>	</a:t>
            </a: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13</a:t>
            </a:fld>
            <a:endParaRPr lang="es-ES_tradnl" dirty="0"/>
          </a:p>
        </p:txBody>
      </p:sp>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872124" y="1168099"/>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251520" y="4177647"/>
            <a:ext cx="7785943" cy="1292662"/>
          </a:xfrm>
          <a:prstGeom prst="rect">
            <a:avLst/>
          </a:prstGeom>
        </p:spPr>
        <p:txBody>
          <a:bodyPr wrap="square">
            <a:spAutoFit/>
          </a:bodyPr>
          <a:lstStyle/>
          <a:p>
            <a:pPr algn="just">
              <a:spcBef>
                <a:spcPct val="0"/>
              </a:spcBef>
              <a:spcAft>
                <a:spcPct val="25000"/>
              </a:spcAft>
            </a:pPr>
            <a:r>
              <a:rPr lang="en-GB" altLang="es-CO" sz="2400" b="1" dirty="0"/>
              <a:t>Contabilidad para el </a:t>
            </a:r>
            <a:r>
              <a:rPr lang="en-GB" altLang="es-CO" sz="2400" b="1" u="sng" dirty="0" err="1"/>
              <a:t>Buen</a:t>
            </a:r>
            <a:r>
              <a:rPr lang="en-GB" altLang="es-CO" sz="2400" b="1" u="sng" dirty="0"/>
              <a:t> </a:t>
            </a:r>
            <a:r>
              <a:rPr lang="en-GB" altLang="es-CO" sz="2400" b="1" u="sng" dirty="0" err="1"/>
              <a:t>Gobierno</a:t>
            </a:r>
            <a:r>
              <a:rPr lang="en-GB" altLang="es-CO" sz="2400" b="1" dirty="0"/>
              <a:t> de las </a:t>
            </a:r>
            <a:r>
              <a:rPr lang="en-GB" altLang="es-CO" sz="2400" b="1" dirty="0" err="1"/>
              <a:t>organizaciones</a:t>
            </a:r>
            <a:endParaRPr lang="en-GB" altLang="es-CO" sz="2400" b="1" dirty="0"/>
          </a:p>
          <a:p>
            <a:pPr algn="just">
              <a:spcBef>
                <a:spcPct val="0"/>
              </a:spcBef>
              <a:spcAft>
                <a:spcPct val="25000"/>
              </a:spcAft>
            </a:pPr>
            <a:r>
              <a:rPr lang="en-GB" altLang="es-CO" sz="2400" b="1" dirty="0" err="1"/>
              <a:t>Adecuación</a:t>
            </a:r>
            <a:r>
              <a:rPr lang="en-GB" altLang="es-CO" sz="2400" b="1" dirty="0"/>
              <a:t> de la Contabilidad Pública a un </a:t>
            </a:r>
            <a:r>
              <a:rPr lang="en-GB" altLang="es-CO" sz="2400" b="1" u="sng" dirty="0"/>
              <a:t>nuevo </a:t>
            </a:r>
            <a:r>
              <a:rPr lang="en-GB" altLang="es-CO" sz="2400" b="1" u="sng" dirty="0" err="1"/>
              <a:t>concepto</a:t>
            </a:r>
            <a:r>
              <a:rPr lang="en-GB" altLang="es-CO" sz="2400" b="1" u="sng" dirty="0"/>
              <a:t> de </a:t>
            </a:r>
            <a:r>
              <a:rPr lang="en-GB" altLang="es-CO" sz="2400" b="1" u="sng" dirty="0" err="1"/>
              <a:t>Rendición</a:t>
            </a:r>
            <a:r>
              <a:rPr lang="en-GB" altLang="es-CO" sz="2400" b="1" u="sng" dirty="0"/>
              <a:t> de </a:t>
            </a:r>
            <a:r>
              <a:rPr lang="en-GB" altLang="es-CO" sz="2400" b="1" u="sng" dirty="0" err="1"/>
              <a:t>Cuentas</a:t>
            </a:r>
            <a:r>
              <a:rPr lang="en-GB" altLang="es-CO" sz="2400" b="1" u="sng" dirty="0"/>
              <a:t> </a:t>
            </a:r>
            <a:r>
              <a:rPr lang="en-GB" altLang="es-CO" sz="2400" b="1" dirty="0"/>
              <a:t>(“Accountability”)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14</a:t>
            </a:fld>
            <a:endParaRPr lang="es-ES_tradnl" dirty="0"/>
          </a:p>
        </p:txBody>
      </p:sp>
      <p:sp>
        <p:nvSpPr>
          <p:cNvPr id="6" name="Rectángulo 1"/>
          <p:cNvSpPr/>
          <p:nvPr/>
        </p:nvSpPr>
        <p:spPr>
          <a:xfrm>
            <a:off x="1031607" y="97194"/>
            <a:ext cx="7080787" cy="829473"/>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000" b="1" dirty="0">
                <a:solidFill>
                  <a:schemeClr val="tx1"/>
                </a:solidFill>
              </a:rPr>
              <a:t>ASUNTOS  DE  LA  GESTIÓN ESTATAL COMO RESPONSABILIDAD SOCIAL</a:t>
            </a:r>
          </a:p>
        </p:txBody>
      </p:sp>
      <p:sp>
        <p:nvSpPr>
          <p:cNvPr id="8" name="Rectángulo 3"/>
          <p:cNvSpPr/>
          <p:nvPr/>
        </p:nvSpPr>
        <p:spPr>
          <a:xfrm>
            <a:off x="866511" y="1597361"/>
            <a:ext cx="7425903" cy="3420379"/>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2667" b="1" dirty="0">
                <a:solidFill>
                  <a:schemeClr val="tx1"/>
                </a:solidFill>
              </a:rPr>
              <a:t>- </a:t>
            </a:r>
            <a:r>
              <a:rPr lang="es-CO" sz="2750" b="1" dirty="0">
                <a:solidFill>
                  <a:schemeClr val="tx1"/>
                </a:solidFill>
              </a:rPr>
              <a:t>GOBIERNO DE LA ORGANIZACIÓN</a:t>
            </a:r>
          </a:p>
          <a:p>
            <a:pPr algn="just"/>
            <a:r>
              <a:rPr lang="es-CO" sz="2750" b="1" dirty="0">
                <a:solidFill>
                  <a:schemeClr val="tx1"/>
                </a:solidFill>
              </a:rPr>
              <a:t>- DERECHOS HUMANOS</a:t>
            </a:r>
          </a:p>
          <a:p>
            <a:pPr algn="just"/>
            <a:r>
              <a:rPr lang="es-CO" sz="2750" b="1" dirty="0">
                <a:solidFill>
                  <a:schemeClr val="tx1"/>
                </a:solidFill>
              </a:rPr>
              <a:t>- PRÁCTICAS LABORALES</a:t>
            </a:r>
          </a:p>
          <a:p>
            <a:pPr algn="just"/>
            <a:r>
              <a:rPr lang="es-CO" sz="2750" b="1" dirty="0">
                <a:solidFill>
                  <a:schemeClr val="tx1"/>
                </a:solidFill>
              </a:rPr>
              <a:t>- MEDIO AMBIENTE</a:t>
            </a:r>
          </a:p>
          <a:p>
            <a:pPr algn="just"/>
            <a:r>
              <a:rPr lang="es-CO" sz="2750" b="1" dirty="0">
                <a:solidFill>
                  <a:schemeClr val="tx1"/>
                </a:solidFill>
              </a:rPr>
              <a:t>- PRÁCTICAS OPERATIVAS JUSTAS </a:t>
            </a:r>
          </a:p>
          <a:p>
            <a:pPr algn="just"/>
            <a:r>
              <a:rPr lang="es-CO" sz="2750" b="1" dirty="0">
                <a:solidFill>
                  <a:schemeClr val="tx1"/>
                </a:solidFill>
              </a:rPr>
              <a:t>- ASUNTOS DEL CONSUMIDOR</a:t>
            </a:r>
          </a:p>
          <a:p>
            <a:pPr algn="just"/>
            <a:r>
              <a:rPr lang="es-CO" sz="2750" b="1" dirty="0">
                <a:solidFill>
                  <a:schemeClr val="tx1"/>
                </a:solidFill>
              </a:rPr>
              <a:t>- DESARROLLO SOCIAL</a:t>
            </a:r>
            <a:endParaRPr lang="es-CO" sz="2750" dirty="0"/>
          </a:p>
        </p:txBody>
      </p:sp>
      <p:sp>
        <p:nvSpPr>
          <p:cNvPr id="9" name="Flecha abajo 8"/>
          <p:cNvSpPr/>
          <p:nvPr/>
        </p:nvSpPr>
        <p:spPr>
          <a:xfrm>
            <a:off x="4092258" y="1057300"/>
            <a:ext cx="779775" cy="469250"/>
          </a:xfrm>
          <a:prstGeom prst="downArrow">
            <a:avLst/>
          </a:prstGeom>
          <a:solidFill>
            <a:schemeClr val="accent2">
              <a:lumMod val="20000"/>
              <a:lumOff val="80000"/>
            </a:schemeClr>
          </a:solidFill>
          <a:ln>
            <a:solidFill>
              <a:schemeClr val="tx1"/>
            </a:solidFill>
          </a:ln>
          <a:effectLst>
            <a:glow rad="63500">
              <a:schemeClr val="accent2">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52188" y="1657367"/>
            <a:ext cx="1980220" cy="3300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1084" y="1057300"/>
            <a:ext cx="1410663" cy="540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8823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15</a:t>
            </a:fld>
            <a:endParaRPr lang="es-ES_tradnl" dirty="0"/>
          </a:p>
        </p:txBody>
      </p:sp>
      <p:sp>
        <p:nvSpPr>
          <p:cNvPr id="6" name="2 CuadroTexto"/>
          <p:cNvSpPr txBox="1"/>
          <p:nvPr/>
        </p:nvSpPr>
        <p:spPr>
          <a:xfrm>
            <a:off x="1811694" y="217207"/>
            <a:ext cx="6060673" cy="605230"/>
          </a:xfrm>
          <a:prstGeom prst="rect">
            <a:avLst/>
          </a:prstGeom>
          <a:noFill/>
        </p:spPr>
        <p:txBody>
          <a:bodyPr wrap="square" rtlCol="0">
            <a:spAutoFit/>
          </a:bodyPr>
          <a:lstStyle/>
          <a:p>
            <a:pPr algn="ctr"/>
            <a:r>
              <a:rPr lang="en-US" sz="3333" b="1" dirty="0">
                <a:solidFill>
                  <a:schemeClr val="bg1"/>
                </a:solidFill>
              </a:rPr>
              <a:t>L A S   I D E A S   A P O R T A N  . . .</a:t>
            </a:r>
            <a:endParaRPr lang="es-CO" sz="3333" b="1" dirty="0">
              <a:solidFill>
                <a:schemeClr val="bg1"/>
              </a:solidFill>
            </a:endParaRPr>
          </a:p>
        </p:txBody>
      </p:sp>
      <p:sp>
        <p:nvSpPr>
          <p:cNvPr id="8" name="Flecha abajo 7"/>
          <p:cNvSpPr/>
          <p:nvPr/>
        </p:nvSpPr>
        <p:spPr bwMode="auto">
          <a:xfrm>
            <a:off x="4091947" y="1057300"/>
            <a:ext cx="600067" cy="420047"/>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2" name="V1">
            <a:hlinkClick r:id="" action="ppaction://media"/>
            <a:extLst>
              <a:ext uri="{FF2B5EF4-FFF2-40B4-BE49-F238E27FC236}">
                <a16:creationId xmlns:a16="http://schemas.microsoft.com/office/drawing/2014/main" id="{F025768E-DB06-47F2-8DFF-B7FD43B2E92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 y="1489348"/>
            <a:ext cx="7620000" cy="3240359"/>
          </a:xfrm>
          <a:prstGeom prst="rect">
            <a:avLst/>
          </a:prstGeom>
        </p:spPr>
      </p:pic>
    </p:spTree>
    <p:extLst>
      <p:ext uri="{BB962C8B-B14F-4D97-AF65-F5344CB8AC3E}">
        <p14:creationId xmlns:p14="http://schemas.microsoft.com/office/powerpoint/2010/main" val="21169762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16</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 </a:t>
            </a:r>
          </a:p>
          <a:p>
            <a:pPr marL="812800" indent="-812800" algn="ctr">
              <a:lnSpc>
                <a:spcPct val="90000"/>
              </a:lnSpc>
              <a:buClr>
                <a:srgbClr val="FF0000"/>
              </a:buClr>
              <a:buFont typeface="Symbol" pitchFamily="18" charset="2"/>
              <a:buNone/>
            </a:pPr>
            <a:r>
              <a:rPr lang="es-CL" altLang="es-CO" sz="2800" b="1" dirty="0"/>
              <a:t>(Gobernabilidad e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129308"/>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17</a:t>
            </a:fld>
            <a:endParaRPr lang="es-ES_tradnl" dirty="0"/>
          </a:p>
        </p:txBody>
      </p:sp>
      <p:sp>
        <p:nvSpPr>
          <p:cNvPr id="6" name="Rectangle 2050"/>
          <p:cNvSpPr txBox="1">
            <a:spLocks noChangeArrowheads="1"/>
          </p:cNvSpPr>
          <p:nvPr/>
        </p:nvSpPr>
        <p:spPr>
          <a:xfrm>
            <a:off x="323528" y="-22820"/>
            <a:ext cx="8384232"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bg1"/>
                </a:solidFill>
              </a:rPr>
              <a:t>A partir de experiencia, en qué consiste “Nueva Gerencia Pública” ? </a:t>
            </a:r>
            <a:br>
              <a:rPr lang="es-MX" altLang="es-CO" sz="3200" b="1" dirty="0">
                <a:solidFill>
                  <a:schemeClr val="bg1"/>
                </a:solidFill>
              </a:rPr>
            </a:br>
            <a:r>
              <a:rPr lang="es-MX" altLang="es-CO" sz="3200" b="1" dirty="0">
                <a:solidFill>
                  <a:schemeClr val="tx1"/>
                </a:solidFill>
              </a:rPr>
              <a:t>(</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7" name="Rectangle 2051"/>
          <p:cNvSpPr txBox="1">
            <a:spLocks noChangeArrowheads="1"/>
          </p:cNvSpPr>
          <p:nvPr/>
        </p:nvSpPr>
        <p:spPr>
          <a:xfrm>
            <a:off x="148208" y="2282180"/>
            <a:ext cx="8816280" cy="2735560"/>
          </a:xfrm>
          <a:prstGeom prst="rect">
            <a:avLst/>
          </a:prstGeom>
          <a:ln>
            <a:solidFill>
              <a:schemeClr val="bg1">
                <a:lumMod val="50000"/>
              </a:schemeClr>
            </a:solidFill>
          </a:ln>
          <a:effectLst>
            <a:glow rad="101600">
              <a:schemeClr val="accent6">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b="1" dirty="0"/>
              <a:t>La  “</a:t>
            </a:r>
            <a:r>
              <a:rPr lang="es-CO" altLang="es-CO" b="1" i="1" u="sng" dirty="0"/>
              <a:t>Nueva Ger</a:t>
            </a:r>
            <a:r>
              <a:rPr lang="es-CO" altLang="es-CO" b="1" i="1" u="sng" dirty="0">
                <a:cs typeface="Arial" pitchFamily="34" charset="0"/>
              </a:rPr>
              <a:t>e</a:t>
            </a:r>
            <a:r>
              <a:rPr lang="es-CO" altLang="es-CO" b="1" i="1" u="sng" dirty="0"/>
              <a:t>ncia Pública</a:t>
            </a:r>
            <a:r>
              <a:rPr lang="es-CO" altLang="es-CO" b="1" dirty="0"/>
              <a:t>” intenta trasladar la cultura de orienta</a:t>
            </a:r>
            <a:r>
              <a:rPr lang="es-CO" altLang="es-CO" b="1" dirty="0">
                <a:cs typeface="Arial" pitchFamily="34" charset="0"/>
              </a:rPr>
              <a:t>ción de los</a:t>
            </a:r>
            <a:r>
              <a:rPr lang="es-CO" altLang="es-CO" b="1" dirty="0"/>
              <a:t>  resultados a las organiza</a:t>
            </a:r>
            <a:r>
              <a:rPr lang="es-CO" altLang="es-CO" b="1" dirty="0">
                <a:cs typeface="Arial" pitchFamily="34" charset="0"/>
              </a:rPr>
              <a:t>ciones</a:t>
            </a:r>
            <a:r>
              <a:rPr lang="es-CO" altLang="es-CO" b="1" dirty="0"/>
              <a:t> del sector público mediante la introducción  de algunas reformas estructurales en la gestión.</a:t>
            </a:r>
          </a:p>
        </p:txBody>
      </p:sp>
      <p:sp>
        <p:nvSpPr>
          <p:cNvPr id="8" name="Flecha abajo 7"/>
          <p:cNvSpPr/>
          <p:nvPr/>
        </p:nvSpPr>
        <p:spPr>
          <a:xfrm>
            <a:off x="3875446" y="1561357"/>
            <a:ext cx="840570" cy="576063"/>
          </a:xfrm>
          <a:prstGeom prst="downArrow">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91" y="5089748"/>
            <a:ext cx="5139373" cy="530398"/>
          </a:xfrm>
          <a:prstGeom prst="rect">
            <a:avLst/>
          </a:prstGeom>
        </p:spPr>
      </p:pic>
    </p:spTree>
    <p:extLst>
      <p:ext uri="{BB962C8B-B14F-4D97-AF65-F5344CB8AC3E}">
        <p14:creationId xmlns:p14="http://schemas.microsoft.com/office/powerpoint/2010/main" val="23848929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autoUpdateAnimBg="0" advAuto="1000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18</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31840" y="2785492"/>
            <a:ext cx="2359011" cy="1974853"/>
          </a:xfrm>
          <a:prstGeom prst="rect">
            <a:avLst/>
          </a:prstGeom>
          <a:noFill/>
          <a:ln>
            <a:solidFill>
              <a:schemeClr val="tx1"/>
            </a:solidFill>
          </a:ln>
          <a:effectLst>
            <a:glow rad="635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217207"/>
            <a:ext cx="8640960" cy="498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631673" y="-82827"/>
            <a:ext cx="5410705" cy="605230"/>
          </a:xfrm>
          <a:prstGeom prst="rect">
            <a:avLst/>
          </a:prstGeom>
        </p:spPr>
        <p:txBody>
          <a:bodyPr wrap="square">
            <a:spAutoFit/>
          </a:bodyPr>
          <a:lstStyle/>
          <a:p>
            <a:pPr marL="403474" algn="ctr">
              <a:defRPr/>
            </a:pPr>
            <a:r>
              <a:rPr lang="es-CO" sz="3333" b="1" dirty="0">
                <a:ln w="6350">
                  <a:noFill/>
                </a:ln>
                <a:solidFill>
                  <a:srgbClr val="000000"/>
                </a:solidFill>
                <a:latin typeface="Calibri" pitchFamily="34" charset="0"/>
                <a:cs typeface="Calibri" pitchFamily="34" charset="0"/>
              </a:rPr>
              <a:t>G l o b a l i z a c i </a:t>
            </a:r>
            <a:r>
              <a:rPr lang="es-CO" sz="3333" b="1" dirty="0" err="1">
                <a:ln w="6350">
                  <a:noFill/>
                </a:ln>
                <a:solidFill>
                  <a:srgbClr val="000000"/>
                </a:solidFill>
                <a:latin typeface="Calibri" pitchFamily="34" charset="0"/>
                <a:cs typeface="Calibri" pitchFamily="34" charset="0"/>
              </a:rPr>
              <a:t>ó</a:t>
            </a:r>
            <a:r>
              <a:rPr lang="es-CO" sz="3333"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544" y="3697593"/>
            <a:ext cx="2147454" cy="1896211"/>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74568" y="2130136"/>
            <a:ext cx="2729880" cy="156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0502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fltVal val="0"/>
                                          </p:val>
                                        </p:tav>
                                        <p:tav tm="100000">
                                          <p:val>
                                            <p:strVal val="#ppt_w"/>
                                          </p:val>
                                        </p:tav>
                                      </p:tavLst>
                                    </p:anim>
                                    <p:anim calcmode="lin" valueType="num">
                                      <p:cBhvr>
                                        <p:cTn id="19" dur="1000" fill="hold"/>
                                        <p:tgtEl>
                                          <p:spTgt spid="1026"/>
                                        </p:tgtEl>
                                        <p:attrNameLst>
                                          <p:attrName>ppt_h</p:attrName>
                                        </p:attrNameLst>
                                      </p:cBhvr>
                                      <p:tavLst>
                                        <p:tav tm="0">
                                          <p:val>
                                            <p:fltVal val="0"/>
                                          </p:val>
                                        </p:tav>
                                        <p:tav tm="100000">
                                          <p:val>
                                            <p:strVal val="#ppt_h"/>
                                          </p:val>
                                        </p:tav>
                                      </p:tavLst>
                                    </p:anim>
                                    <p:anim calcmode="lin" valueType="num">
                                      <p:cBhvr>
                                        <p:cTn id="20" dur="1000" fill="hold"/>
                                        <p:tgtEl>
                                          <p:spTgt spid="1026"/>
                                        </p:tgtEl>
                                        <p:attrNameLst>
                                          <p:attrName>style.rotation</p:attrName>
                                        </p:attrNameLst>
                                      </p:cBhvr>
                                      <p:tavLst>
                                        <p:tav tm="0">
                                          <p:val>
                                            <p:fltVal val="90"/>
                                          </p:val>
                                        </p:tav>
                                        <p:tav tm="100000">
                                          <p:val>
                                            <p:fltVal val="0"/>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15FC7ED5-B70B-4713-AB14-8CEE19627820}" type="slidenum">
              <a:rPr lang="es-ES_tradnl" smtClean="0"/>
              <a:pPr>
                <a:defRPr/>
              </a:pPr>
              <a:t>2</a:t>
            </a:fld>
            <a:endParaRPr lang="es-ES_tradnl" dirty="0"/>
          </a:p>
        </p:txBody>
      </p:sp>
      <p:pic>
        <p:nvPicPr>
          <p:cNvPr id="1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51921" y="3721596"/>
            <a:ext cx="2592287" cy="1512168"/>
          </a:xfrm>
          <a:prstGeom prst="rect">
            <a:avLst/>
          </a:prstGeom>
        </p:spPr>
      </p:pic>
      <p:pic>
        <p:nvPicPr>
          <p:cNvPr id="22" name="Picture 4" descr="http://deracamandaca.com/wp-content/uploads/2012/02/playa-rodader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58405" y="4153644"/>
            <a:ext cx="1893516" cy="129138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ttp://www.usergioarboleda.edu.co/santamarta/images/baner_institucion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51921" y="1345332"/>
            <a:ext cx="5292079" cy="237626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6512" y="4961"/>
            <a:ext cx="1994917" cy="2348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511" y="2353443"/>
            <a:ext cx="2066924" cy="1512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429" y="3865612"/>
            <a:ext cx="1981834"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58405" y="0"/>
            <a:ext cx="1819275" cy="2281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20 Flecha curvada hacia abajo"/>
          <p:cNvSpPr/>
          <p:nvPr/>
        </p:nvSpPr>
        <p:spPr bwMode="auto">
          <a:xfrm>
            <a:off x="1123600" y="265212"/>
            <a:ext cx="1197077" cy="36004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31" name="Picture 7"/>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79712" y="2353442"/>
            <a:ext cx="1872209" cy="1800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139952" y="4961"/>
            <a:ext cx="5004048" cy="1340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6444208" y="3721596"/>
            <a:ext cx="2699792"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1684237"/>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20</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877280"/>
            <a:ext cx="1980219" cy="122065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833" b="1" dirty="0"/>
              <a:t>Eficiencia</a:t>
            </a:r>
          </a:p>
          <a:p>
            <a:pPr algn="ctr">
              <a:spcBef>
                <a:spcPct val="50000"/>
              </a:spcBef>
            </a:pPr>
            <a:r>
              <a:rPr lang="es-ES" altLang="es-CO" sz="1833" b="1" dirty="0"/>
              <a:t>Eficacia</a:t>
            </a:r>
          </a:p>
          <a:p>
            <a:pPr algn="ctr">
              <a:spcBef>
                <a:spcPct val="50000"/>
              </a:spcBef>
            </a:pPr>
            <a:r>
              <a:rPr lang="es-ES" altLang="es-CO" sz="1833"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5" y="2125100"/>
            <a:ext cx="3599656"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052118" y="757267"/>
            <a:ext cx="300303"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22</a:t>
            </a:fld>
            <a:endParaRPr lang="es-ES_tradnl" dirty="0"/>
          </a:p>
        </p:txBody>
      </p:sp>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496" y="1061864"/>
            <a:ext cx="3456384" cy="4760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25760"/>
            <a:ext cx="572412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178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23</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24</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0" y="2617474"/>
            <a:ext cx="7620000" cy="3102938"/>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25413" y="49188"/>
            <a:ext cx="8839075" cy="5112568"/>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26</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07504" y="121197"/>
            <a:ext cx="8928992" cy="4896544"/>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sp>
        <p:nvSpPr>
          <p:cNvPr id="4" name="3 Marcador de número de diapositiva"/>
          <p:cNvSpPr>
            <a:spLocks noGrp="1"/>
          </p:cNvSpPr>
          <p:nvPr>
            <p:ph type="sldNum" sz="quarter" idx="20"/>
          </p:nvPr>
        </p:nvSpPr>
        <p:spPr/>
        <p:txBody>
          <a:bodyPr/>
          <a:lstStyle/>
          <a:p>
            <a:pPr>
              <a:defRPr/>
            </a:pPr>
            <a:fld id="{A734510A-6B79-433E-8C0E-44E491A537AF}" type="slidenum">
              <a:rPr lang="es-ES_tradnl"/>
              <a:pPr>
                <a:defRPr/>
              </a:pPr>
              <a:t>27</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72100" y="4237653"/>
            <a:ext cx="1980220"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51654" y="1237320"/>
            <a:ext cx="2640293" cy="3780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4486524"/>
            <a:ext cx="1905000" cy="269875"/>
          </a:xfrm>
        </p:spPr>
        <p:txBody>
          <a:bodyPr/>
          <a:lstStyle/>
          <a:p>
            <a:pPr>
              <a:defRPr/>
            </a:pPr>
            <a:fld id="{AEB14108-B812-43B4-9694-255BBB9249A7}" type="slidenum">
              <a:rPr lang="es-ES_tradnl" smtClean="0"/>
              <a:pPr>
                <a:defRPr/>
              </a:pPr>
              <a:t>28</a:t>
            </a:fld>
            <a:endParaRPr lang="es-ES_tradnl" dirty="0"/>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2654" y="1109734"/>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13" y="2623208"/>
            <a:ext cx="2360228" cy="1253872"/>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459" y="3983608"/>
            <a:ext cx="2528137" cy="137162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14 Grupo"/>
          <p:cNvGrpSpPr>
            <a:grpSpLocks/>
          </p:cNvGrpSpPr>
          <p:nvPr/>
        </p:nvGrpSpPr>
        <p:grpSpPr bwMode="auto">
          <a:xfrm>
            <a:off x="3364705" y="1129308"/>
            <a:ext cx="5740769" cy="4503099"/>
            <a:chOff x="2039479" y="2050761"/>
            <a:chExt cx="5318334" cy="4412296"/>
          </a:xfrm>
        </p:grpSpPr>
        <p:sp>
          <p:nvSpPr>
            <p:cNvPr id="11" name="11 Forma libre"/>
            <p:cNvSpPr/>
            <p:nvPr/>
          </p:nvSpPr>
          <p:spPr>
            <a:xfrm>
              <a:off x="2039479" y="2050761"/>
              <a:ext cx="5318334" cy="448017"/>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Países en desarrollo y países en transición</a:t>
              </a:r>
              <a:endParaRPr lang="es-CO" sz="2500" b="1" dirty="0">
                <a:solidFill>
                  <a:srgbClr val="000000"/>
                </a:solidFill>
              </a:endParaRPr>
            </a:p>
          </p:txBody>
        </p:sp>
        <p:sp>
          <p:nvSpPr>
            <p:cNvPr id="12" name="12 Forma libre"/>
            <p:cNvSpPr/>
            <p:nvPr/>
          </p:nvSpPr>
          <p:spPr>
            <a:xfrm>
              <a:off x="2047029" y="2699322"/>
              <a:ext cx="5292566" cy="489981"/>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Modifican sus Modelos Contables</a:t>
              </a:r>
              <a:endParaRPr lang="es-CO" sz="2500" b="1" dirty="0">
                <a:solidFill>
                  <a:srgbClr val="000000"/>
                </a:solidFill>
              </a:endParaRPr>
            </a:p>
          </p:txBody>
        </p:sp>
        <p:sp>
          <p:nvSpPr>
            <p:cNvPr id="13" name="13 Forma libre"/>
            <p:cNvSpPr/>
            <p:nvPr/>
          </p:nvSpPr>
          <p:spPr>
            <a:xfrm>
              <a:off x="2075642" y="3342301"/>
              <a:ext cx="5263954" cy="371527"/>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Configurados a sus necesidades</a:t>
              </a:r>
              <a:endParaRPr lang="es-CO" sz="2500" b="1" dirty="0">
                <a:solidFill>
                  <a:srgbClr val="000000"/>
                </a:solidFill>
              </a:endParaRPr>
            </a:p>
          </p:txBody>
        </p:sp>
        <p:sp>
          <p:nvSpPr>
            <p:cNvPr id="14" name="14 Forma libre"/>
            <p:cNvSpPr/>
            <p:nvPr/>
          </p:nvSpPr>
          <p:spPr>
            <a:xfrm>
              <a:off x="2075642" y="3878687"/>
              <a:ext cx="5263954" cy="682086"/>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a:lnSpc>
                  <a:spcPct val="90000"/>
                </a:lnSpc>
                <a:spcAft>
                  <a:spcPct val="35000"/>
                </a:spcAft>
                <a:defRPr/>
              </a:pPr>
              <a:r>
                <a:rPr lang="es-ES" sz="2500" b="1" dirty="0">
                  <a:solidFill>
                    <a:srgbClr val="000000"/>
                  </a:solidFill>
                </a:rPr>
                <a:t>Procesos de Adopción, Convergencia, Armonización, Adaptación</a:t>
              </a:r>
              <a:endParaRPr lang="es-CO" sz="2500" b="1" dirty="0">
                <a:solidFill>
                  <a:srgbClr val="000000"/>
                </a:solidFill>
              </a:endParaRPr>
            </a:p>
          </p:txBody>
        </p:sp>
        <p:sp>
          <p:nvSpPr>
            <p:cNvPr id="15" name="15 Forma libre"/>
            <p:cNvSpPr/>
            <p:nvPr/>
          </p:nvSpPr>
          <p:spPr>
            <a:xfrm>
              <a:off x="2075642" y="4721153"/>
              <a:ext cx="5263954" cy="406168"/>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Modelos Contables Homogéneos</a:t>
              </a:r>
              <a:endParaRPr lang="es-CO" sz="2500" b="1" dirty="0">
                <a:solidFill>
                  <a:srgbClr val="000000"/>
                </a:solidFill>
              </a:endParaRPr>
            </a:p>
          </p:txBody>
        </p:sp>
        <p:sp>
          <p:nvSpPr>
            <p:cNvPr id="16" name="16 Forma libre"/>
            <p:cNvSpPr/>
            <p:nvPr/>
          </p:nvSpPr>
          <p:spPr>
            <a:xfrm>
              <a:off x="2075642" y="5277404"/>
              <a:ext cx="5263954" cy="458129"/>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chemeClr val="tx1"/>
                  </a:solidFill>
                </a:rPr>
                <a:t>Vinculados al Capital Global</a:t>
              </a:r>
              <a:endParaRPr lang="es-CO" sz="2500" b="1" dirty="0">
                <a:solidFill>
                  <a:schemeClr val="tx1"/>
                </a:solidFill>
              </a:endParaRPr>
            </a:p>
          </p:txBody>
        </p:sp>
        <p:sp>
          <p:nvSpPr>
            <p:cNvPr id="17" name="17 Forma libre"/>
            <p:cNvSpPr/>
            <p:nvPr/>
          </p:nvSpPr>
          <p:spPr>
            <a:xfrm>
              <a:off x="2061913" y="5873212"/>
              <a:ext cx="5277683" cy="589845"/>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Asociados a las necesidades de países desarrollados</a:t>
              </a:r>
              <a:endParaRPr lang="es-CO" sz="2500" b="1" dirty="0">
                <a:solidFill>
                  <a:srgbClr val="000000"/>
                </a:solidFill>
              </a:endParaRPr>
            </a:p>
          </p:txBody>
        </p:sp>
      </p:grpSp>
      <p:sp>
        <p:nvSpPr>
          <p:cNvPr id="18" name="Rectángulo 16"/>
          <p:cNvSpPr/>
          <p:nvPr/>
        </p:nvSpPr>
        <p:spPr>
          <a:xfrm>
            <a:off x="101457" y="5422540"/>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800" b="1" dirty="0">
                <a:solidFill>
                  <a:schemeClr val="tx1"/>
                </a:solidFill>
              </a:rPr>
              <a:t>* </a:t>
            </a:r>
            <a:r>
              <a:rPr lang="es-CO" sz="600" b="1" dirty="0">
                <a:solidFill>
                  <a:schemeClr val="tx1"/>
                </a:solidFill>
              </a:rPr>
              <a:t>Original Ajustada de John Cardona A </a:t>
            </a:r>
          </a:p>
        </p:txBody>
      </p:sp>
      <p:sp>
        <p:nvSpPr>
          <p:cNvPr id="19" name="Flecha izquierda y derecha 21"/>
          <p:cNvSpPr/>
          <p:nvPr/>
        </p:nvSpPr>
        <p:spPr>
          <a:xfrm rot="5400000">
            <a:off x="749701" y="3212949"/>
            <a:ext cx="4281635" cy="396240"/>
          </a:xfrm>
          <a:prstGeom prst="leftRightArrow">
            <a:avLst/>
          </a:prstGeom>
          <a:solidFill>
            <a:schemeClr val="accent1">
              <a:lumMod val="75000"/>
            </a:schemeClr>
          </a:solidFill>
          <a:ln>
            <a:solidFill>
              <a:schemeClr val="tx1"/>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CuadroTexto 22"/>
          <p:cNvSpPr txBox="1"/>
          <p:nvPr/>
        </p:nvSpPr>
        <p:spPr>
          <a:xfrm>
            <a:off x="1045234" y="121196"/>
            <a:ext cx="7415198" cy="769441"/>
          </a:xfrm>
          <a:prstGeom prst="rect">
            <a:avLst/>
          </a:prstGeom>
          <a:noFill/>
        </p:spPr>
        <p:txBody>
          <a:bodyPr wrap="square" rtlCol="0">
            <a:spAutoFit/>
          </a:bodyPr>
          <a:lstStyle/>
          <a:p>
            <a:r>
              <a:rPr lang="es-CO" sz="4400" b="1" dirty="0">
                <a:solidFill>
                  <a:schemeClr val="bg1"/>
                </a:solidFill>
                <a:latin typeface="+mn-lt"/>
              </a:rPr>
              <a:t>Procesos de cambio contable *</a:t>
            </a:r>
          </a:p>
        </p:txBody>
      </p:sp>
    </p:spTree>
    <p:extLst>
      <p:ext uri="{BB962C8B-B14F-4D97-AF65-F5344CB8AC3E}">
        <p14:creationId xmlns:p14="http://schemas.microsoft.com/office/powerpoint/2010/main" val="41217435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ppt_w</p:attrName>
                                        </p:attrNameLst>
                                      </p:cBhvr>
                                      <p:tavLst>
                                        <p:tav tm="0">
                                          <p:val>
                                            <p:fltVal val="0"/>
                                          </p:val>
                                        </p:tav>
                                        <p:tav tm="100000">
                                          <p:val>
                                            <p:strVal val="#ppt_w"/>
                                          </p:val>
                                        </p:tav>
                                      </p:tavLst>
                                    </p:anim>
                                    <p:anim calcmode="lin" valueType="num">
                                      <p:cBhvr>
                                        <p:cTn id="25" dur="1000" fill="hold"/>
                                        <p:tgtEl>
                                          <p:spTgt spid="19"/>
                                        </p:tgtEl>
                                        <p:attrNameLst>
                                          <p:attrName>ppt_h</p:attrName>
                                        </p:attrNameLst>
                                      </p:cBhvr>
                                      <p:tavLst>
                                        <p:tav tm="0">
                                          <p:val>
                                            <p:fltVal val="0"/>
                                          </p:val>
                                        </p:tav>
                                        <p:tav tm="100000">
                                          <p:val>
                                            <p:strVal val="#ppt_h"/>
                                          </p:val>
                                        </p:tav>
                                      </p:tavLst>
                                    </p:anim>
                                    <p:anim calcmode="lin" valueType="num">
                                      <p:cBhvr>
                                        <p:cTn id="26" dur="1000" fill="hold"/>
                                        <p:tgtEl>
                                          <p:spTgt spid="19"/>
                                        </p:tgtEl>
                                        <p:attrNameLst>
                                          <p:attrName>style.rotation</p:attrName>
                                        </p:attrNameLst>
                                      </p:cBhvr>
                                      <p:tavLst>
                                        <p:tav tm="0">
                                          <p:val>
                                            <p:fltVal val="90"/>
                                          </p:val>
                                        </p:tav>
                                        <p:tav tm="100000">
                                          <p:val>
                                            <p:fltVal val="0"/>
                                          </p:val>
                                        </p:tav>
                                      </p:tavLst>
                                    </p:anim>
                                    <p:animEffect transition="in" filter="fade">
                                      <p:cBhvr>
                                        <p:cTn id="2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91580" y="2092854"/>
            <a:ext cx="7460968" cy="1317360"/>
          </a:xfrm>
        </p:spPr>
        <p:txBody>
          <a:bodyPr/>
          <a:lstStyle/>
          <a:p>
            <a:pPr algn="ctr"/>
            <a:r>
              <a:rPr lang="es-CO" altLang="es-ES" sz="3833" dirty="0"/>
              <a:t>2. Referentes para la Convergencia NIIF/NIC y NICSP</a:t>
            </a:r>
            <a:endParaRPr lang="es-CO" sz="3833" dirty="0"/>
          </a:p>
        </p:txBody>
      </p:sp>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29</a:t>
            </a:fld>
            <a:endParaRPr lang="es-ES_tradnl" dirty="0"/>
          </a:p>
        </p:txBody>
      </p:sp>
    </p:spTree>
    <p:extLst>
      <p:ext uri="{BB962C8B-B14F-4D97-AF65-F5344CB8AC3E}">
        <p14:creationId xmlns:p14="http://schemas.microsoft.com/office/powerpoint/2010/main" val="27468560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209428"/>
            <a:ext cx="8928992" cy="980670"/>
          </a:xfrm>
          <a:prstGeom prst="rect">
            <a:avLst/>
          </a:prstGeom>
        </p:spPr>
        <p:txBody>
          <a:bodyPr/>
          <a:lstStyle/>
          <a:p>
            <a:pPr algn="ctr"/>
            <a:r>
              <a:rPr lang="es-ES" sz="3600" dirty="0">
                <a:cs typeface="Times New Roman" pitchFamily="18" charset="0"/>
              </a:rPr>
              <a:t>CONVERGENCIA CONTABLE PÚBLICA </a:t>
            </a:r>
            <a:br>
              <a:rPr lang="es-ES" sz="3600" dirty="0">
                <a:cs typeface="Times New Roman" pitchFamily="18" charset="0"/>
              </a:rPr>
            </a:br>
            <a:r>
              <a:rPr lang="es-ES" sz="3600" dirty="0">
                <a:cs typeface="Times New Roman" pitchFamily="18" charset="0"/>
              </a:rPr>
              <a:t>EN COLOMBIA</a:t>
            </a:r>
            <a:endParaRPr lang="es-ES" sz="3600"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437874" y="3361556"/>
            <a:ext cx="2268252" cy="2135276"/>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41691127-B32D-4E7D-8BFA-A06DEB7EA862}" type="slidenum">
              <a:rPr lang="es-ES_tradnl"/>
              <a:pPr>
                <a:defRPr/>
              </a:pPr>
              <a:t>30</a:t>
            </a:fld>
            <a:endParaRPr lang="es-ES_tradnl" dirty="0"/>
          </a:p>
        </p:txBody>
      </p:sp>
      <p:pic>
        <p:nvPicPr>
          <p:cNvPr id="7"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468" y="157200"/>
            <a:ext cx="7254445" cy="630677"/>
          </a:xfrm>
          <a:prstGeom prst="rect">
            <a:avLst/>
          </a:prstGeom>
          <a:solidFill>
            <a:schemeClr val="tx1">
              <a:lumMod val="50000"/>
              <a:lumOff val="50000"/>
            </a:schemeClr>
          </a:solidFill>
          <a:ln>
            <a:solidFill>
              <a:schemeClr val="tx1"/>
            </a:solidFill>
          </a:ln>
        </p:spPr>
      </p:pic>
      <p:pic>
        <p:nvPicPr>
          <p:cNvPr id="8"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 y="1117307"/>
            <a:ext cx="1829780" cy="2667493"/>
          </a:xfrm>
          <a:prstGeom prst="rect">
            <a:avLst/>
          </a:prstGeom>
          <a:effectLst>
            <a:glow rad="139700">
              <a:schemeClr val="accent3">
                <a:satMod val="175000"/>
                <a:alpha val="40000"/>
              </a:schemeClr>
            </a:glow>
          </a:effectLst>
        </p:spPr>
      </p:pic>
      <p:pic>
        <p:nvPicPr>
          <p:cNvPr id="9"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91780" y="1057301"/>
            <a:ext cx="5790220" cy="4380486"/>
          </a:xfrm>
          <a:prstGeom prst="rect">
            <a:avLst/>
          </a:prstGeom>
        </p:spPr>
      </p:pic>
      <p:sp>
        <p:nvSpPr>
          <p:cNvPr id="10" name="Flecha doblada 8"/>
          <p:cNvSpPr/>
          <p:nvPr/>
        </p:nvSpPr>
        <p:spPr>
          <a:xfrm rot="16200000">
            <a:off x="1516629" y="3642555"/>
            <a:ext cx="932906" cy="1217397"/>
          </a:xfrm>
          <a:prstGeom prst="bentArrow">
            <a:avLst/>
          </a:prstGeom>
          <a:solidFill>
            <a:srgbClr val="00B050"/>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8787581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31</a:t>
            </a:fld>
            <a:endParaRPr lang="es-ES_tradnl" dirty="0"/>
          </a:p>
        </p:txBody>
      </p:sp>
      <p:sp>
        <p:nvSpPr>
          <p:cNvPr id="2" name="Rectángulo 1"/>
          <p:cNvSpPr/>
          <p:nvPr/>
        </p:nvSpPr>
        <p:spPr bwMode="auto">
          <a:xfrm>
            <a:off x="762000" y="0"/>
            <a:ext cx="7620000" cy="757267"/>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1" y="0"/>
            <a:ext cx="7619999" cy="5137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791581" y="5416270"/>
            <a:ext cx="3950074" cy="26154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l">
              <a:spcBef>
                <a:spcPct val="0"/>
              </a:spcBef>
            </a:pPr>
            <a:r>
              <a:rPr lang="es-CO" sz="917" b="1" i="1" dirty="0"/>
              <a:t>Fuente: </a:t>
            </a:r>
            <a:r>
              <a:rPr lang="es-CO" sz="833" i="1" dirty="0"/>
              <a:t>https://plataforma-proesad.upeu.edu.pe/.../201011482_1594_13689420</a:t>
            </a:r>
            <a:endParaRPr lang="es-CO" sz="833" dirty="0">
              <a:latin typeface="Times New Roman" pitchFamily="18" charset="0"/>
            </a:endParaRPr>
          </a:p>
        </p:txBody>
      </p:sp>
    </p:spTree>
    <p:extLst>
      <p:ext uri="{BB962C8B-B14F-4D97-AF65-F5344CB8AC3E}">
        <p14:creationId xmlns:p14="http://schemas.microsoft.com/office/powerpoint/2010/main" val="3969102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40" y="734521"/>
            <a:ext cx="1841500"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1004280" y="5388240"/>
            <a:ext cx="1587500" cy="269875"/>
          </a:xfrm>
        </p:spPr>
        <p:txBody>
          <a:bodyPr/>
          <a:lstStyle/>
          <a:p>
            <a:pPr>
              <a:defRPr/>
            </a:pPr>
            <a:fld id="{BD78BF63-D6E5-49D8-99EB-4D36175B83F1}" type="slidenum">
              <a:rPr lang="es-ES_tradnl" smtClean="0"/>
              <a:pPr>
                <a:defRPr/>
              </a:pPr>
              <a:t>33</a:t>
            </a:fld>
            <a:endParaRPr lang="es-ES_tradnl" dirty="0"/>
          </a:p>
        </p:txBody>
      </p:sp>
      <p:grpSp>
        <p:nvGrpSpPr>
          <p:cNvPr id="6" name="Organization Chart 5"/>
          <p:cNvGrpSpPr>
            <a:grpSpLocks/>
          </p:cNvGrpSpPr>
          <p:nvPr/>
        </p:nvGrpSpPr>
        <p:grpSpPr bwMode="auto">
          <a:xfrm>
            <a:off x="2711094" y="796708"/>
            <a:ext cx="3603953" cy="813634"/>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1431231" y="107557"/>
            <a:ext cx="6165639" cy="871985"/>
          </a:xfrm>
          <a:prstGeom prst="roundRect">
            <a:avLst>
              <a:gd name="adj" fmla="val 21667"/>
            </a:avLst>
          </a:prstGeom>
          <a:ln>
            <a:solidFill>
              <a:schemeClr val="accent2"/>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2915" indent="0" algn="ctr" eaLnBrk="1" hangingPunct="1">
              <a:buNone/>
              <a:defRPr/>
            </a:pPr>
            <a:r>
              <a:rPr lang="es-CO" altLang="es-ES" b="1" dirty="0">
                <a:solidFill>
                  <a:schemeClr val="tx1">
                    <a:lumMod val="95000"/>
                    <a:lumOff val="5000"/>
                  </a:schemeClr>
                </a:solidFill>
                <a:latin typeface="Calibri" panose="020F0502020204030204" pitchFamily="34" charset="0"/>
              </a:rPr>
              <a:t>Referentes para la  Convergencia  NIC - NIIF  y  NICSP</a:t>
            </a:r>
            <a:endParaRPr lang="es-ES"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3236641" y="2282198"/>
            <a:ext cx="2581011"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Gobierno  </a:t>
            </a:r>
            <a:endParaRPr lang="es-ES" altLang="es-CO" sz="2000" i="1" dirty="0">
              <a:latin typeface="Calibri" panose="020F0502020204030204" pitchFamily="34" charset="0"/>
            </a:endParaRPr>
          </a:p>
        </p:txBody>
      </p:sp>
      <p:cxnSp>
        <p:nvCxnSpPr>
          <p:cNvPr id="13" name="33 Conector recto de flecha"/>
          <p:cNvCxnSpPr/>
          <p:nvPr/>
        </p:nvCxnSpPr>
        <p:spPr>
          <a:xfrm flipH="1">
            <a:off x="5242182" y="2616150"/>
            <a:ext cx="407087" cy="0"/>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3236641" y="3871321"/>
            <a:ext cx="2581011"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Sector privado</a:t>
            </a:r>
          </a:p>
          <a:p>
            <a:pPr algn="ctr" eaLnBrk="1" hangingPunct="1">
              <a:spcBef>
                <a:spcPct val="50000"/>
              </a:spcBef>
            </a:pPr>
            <a:r>
              <a:rPr lang="es-CO" altLang="es-CO" sz="2000" i="1" dirty="0">
                <a:latin typeface="Calibri" panose="020F0502020204030204" pitchFamily="34" charset="0"/>
              </a:rPr>
              <a:t>-Empresas-</a:t>
            </a:r>
            <a:endParaRPr lang="es-ES" altLang="es-CO" sz="2000" i="1" dirty="0">
              <a:latin typeface="Calibri" panose="020F0502020204030204" pitchFamily="34" charset="0"/>
            </a:endParaRPr>
          </a:p>
        </p:txBody>
      </p:sp>
      <p:cxnSp>
        <p:nvCxnSpPr>
          <p:cNvPr id="15" name="33 Conector recto de flecha"/>
          <p:cNvCxnSpPr/>
          <p:nvPr/>
        </p:nvCxnSpPr>
        <p:spPr>
          <a:xfrm>
            <a:off x="3375195" y="4296338"/>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flipH="1">
            <a:off x="5242182" y="4236992"/>
            <a:ext cx="407088" cy="662"/>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476792" y="2762418"/>
            <a:ext cx="2391833"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Empresas estatales</a:t>
            </a:r>
          </a:p>
        </p:txBody>
      </p:sp>
      <p:cxnSp>
        <p:nvCxnSpPr>
          <p:cNvPr id="18" name="33 Conector recto de flecha"/>
          <p:cNvCxnSpPr/>
          <p:nvPr/>
        </p:nvCxnSpPr>
        <p:spPr>
          <a:xfrm>
            <a:off x="3247225" y="293836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3375195" y="246211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1556536" y="1382615"/>
            <a:ext cx="2340240"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50729" y="1382615"/>
            <a:ext cx="3106558"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2216672" y="2150981"/>
            <a:ext cx="1079500" cy="1269586"/>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333" b="1" dirty="0">
                <a:effectLst>
                  <a:outerShdw blurRad="38100" dist="38100" dir="2700000" algn="tl">
                    <a:srgbClr val="000000">
                      <a:alpha val="43137"/>
                    </a:srgbClr>
                  </a:outerShdw>
                </a:effectLst>
                <a:latin typeface="Calibri" panose="020F0502020204030204" pitchFamily="34" charset="0"/>
              </a:rPr>
              <a:t>C G N</a:t>
            </a:r>
            <a:endParaRPr lang="es-ES" sz="2333"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1196704" y="2401240"/>
            <a:ext cx="840053" cy="74589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756798" y="2150982"/>
            <a:ext cx="960438" cy="971269"/>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F A C</a:t>
            </a:r>
          </a:p>
        </p:txBody>
      </p:sp>
      <p:sp>
        <p:nvSpPr>
          <p:cNvPr id="25" name="_s1030"/>
          <p:cNvSpPr>
            <a:spLocks noChangeArrowheads="1"/>
          </p:cNvSpPr>
          <p:nvPr/>
        </p:nvSpPr>
        <p:spPr bwMode="auto">
          <a:xfrm>
            <a:off x="6897151" y="2202530"/>
            <a:ext cx="899583" cy="944609"/>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6897152" y="3541615"/>
            <a:ext cx="960438" cy="105607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2036757" y="2774189"/>
            <a:ext cx="179916" cy="11585"/>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6717235" y="2636617"/>
            <a:ext cx="179916" cy="38218"/>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flipV="1">
            <a:off x="6707974" y="4069655"/>
            <a:ext cx="189178" cy="219191"/>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2216672" y="3601620"/>
            <a:ext cx="1079500" cy="1476127"/>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000" dirty="0"/>
              <a:t>MHCP</a:t>
            </a:r>
          </a:p>
          <a:p>
            <a:r>
              <a:rPr lang="es-ES" sz="2000" dirty="0" err="1"/>
              <a:t>M.Cio</a:t>
            </a:r>
            <a:endParaRPr lang="es-ES" sz="2000" dirty="0"/>
          </a:p>
          <a:p>
            <a:r>
              <a:rPr lang="es-ES" sz="2000" dirty="0"/>
              <a:t>CTCP</a:t>
            </a:r>
          </a:p>
        </p:txBody>
      </p:sp>
      <p:cxnSp>
        <p:nvCxnSpPr>
          <p:cNvPr id="31" name="_s14341"/>
          <p:cNvCxnSpPr>
            <a:cxnSpLocks noChangeShapeType="1"/>
            <a:stCxn id="23" idx="1"/>
            <a:endCxn id="20" idx="1"/>
          </p:cNvCxnSpPr>
          <p:nvPr/>
        </p:nvCxnSpPr>
        <p:spPr bwMode="auto">
          <a:xfrm rot="10800000" flipH="1">
            <a:off x="1196704" y="1698183"/>
            <a:ext cx="359832" cy="1076006"/>
          </a:xfrm>
          <a:prstGeom prst="bentConnector3">
            <a:avLst>
              <a:gd name="adj1" fmla="val -63530"/>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41882" y="2883894"/>
            <a:ext cx="2392298" cy="5293"/>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7557287" y="1698183"/>
            <a:ext cx="239447" cy="976652"/>
          </a:xfrm>
          <a:prstGeom prst="bentConnector3">
            <a:avLst>
              <a:gd name="adj1" fmla="val -95470"/>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7557286" y="1644552"/>
            <a:ext cx="292365" cy="231775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183974" y="3093146"/>
            <a:ext cx="771260" cy="654844"/>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747537" y="3679964"/>
            <a:ext cx="960438" cy="12177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A S B</a:t>
            </a:r>
          </a:p>
        </p:txBody>
      </p:sp>
      <p:cxnSp>
        <p:nvCxnSpPr>
          <p:cNvPr id="43" name="_s14340"/>
          <p:cNvCxnSpPr>
            <a:cxnSpLocks noChangeShapeType="1"/>
          </p:cNvCxnSpPr>
          <p:nvPr/>
        </p:nvCxnSpPr>
        <p:spPr bwMode="auto">
          <a:xfrm rot="10800000" flipV="1">
            <a:off x="1146487" y="3992068"/>
            <a:ext cx="1050394" cy="69180"/>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740921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34</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a:t>
            </a:r>
            <a:r>
              <a:rPr lang="es-AR" sz="2000" b="1" dirty="0" err="1">
                <a:solidFill>
                  <a:srgbClr val="000000"/>
                </a:solidFill>
                <a:latin typeface="Calibri" pitchFamily="34" charset="0"/>
              </a:rPr>
              <a:t>Inst</a:t>
            </a:r>
            <a:r>
              <a:rPr lang="es-AR" sz="2000" b="1" dirty="0">
                <a:solidFill>
                  <a:srgbClr val="000000"/>
                </a:solidFill>
                <a:latin typeface="Calibri" pitchFamily="34" charset="0"/>
              </a:rPr>
              <a: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317150368"/>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35</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36</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132564369"/>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41476"/>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8668" y="4081636"/>
            <a:ext cx="1673812" cy="972109"/>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32240" y="1705372"/>
            <a:ext cx="28803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34854"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844444" y="4657700"/>
            <a:ext cx="319844"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del 17/12/  y</a:t>
            </a:r>
          </a:p>
          <a:p>
            <a:pPr algn="ctr"/>
            <a:r>
              <a:rPr lang="es-CO" sz="3667"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38</a:t>
            </a:fld>
            <a:endParaRPr lang="es-ES_tradnl" dirty="0"/>
          </a:p>
        </p:txBody>
      </p:sp>
      <p:grpSp>
        <p:nvGrpSpPr>
          <p:cNvPr id="7" name="11 Grupo"/>
          <p:cNvGrpSpPr>
            <a:grpSpLocks/>
          </p:cNvGrpSpPr>
          <p:nvPr/>
        </p:nvGrpSpPr>
        <p:grpSpPr bwMode="auto">
          <a:xfrm>
            <a:off x="7020272" y="1345332"/>
            <a:ext cx="2003713" cy="3584651"/>
            <a:chOff x="5377120" y="2731622"/>
            <a:chExt cx="2879094" cy="3358803"/>
          </a:xfrm>
        </p:grpSpPr>
        <p:sp>
          <p:nvSpPr>
            <p:cNvPr id="8" name="7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9"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0" name="7 Rectángulo"/>
          <p:cNvSpPr>
            <a:spLocks noChangeArrowheads="1"/>
          </p:cNvSpPr>
          <p:nvPr/>
        </p:nvSpPr>
        <p:spPr bwMode="auto">
          <a:xfrm>
            <a:off x="251520" y="985292"/>
            <a:ext cx="619268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11" name="CuadroTexto 1"/>
          <p:cNvSpPr txBox="1"/>
          <p:nvPr/>
        </p:nvSpPr>
        <p:spPr>
          <a:xfrm>
            <a:off x="6970330" y="1921396"/>
            <a:ext cx="553998" cy="2511653"/>
          </a:xfrm>
          <a:prstGeom prst="rect">
            <a:avLst/>
          </a:prstGeom>
          <a:noFill/>
        </p:spPr>
        <p:txBody>
          <a:bodyPr vert="vert270" wrap="square" rtlCol="0">
            <a:spAutoFit/>
          </a:bodyPr>
          <a:lstStyle/>
          <a:p>
            <a:r>
              <a:rPr lang="es-ES" sz="24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2" name="11 Grupo"/>
          <p:cNvGrpSpPr/>
          <p:nvPr/>
        </p:nvGrpSpPr>
        <p:grpSpPr>
          <a:xfrm>
            <a:off x="6444208" y="3284984"/>
            <a:ext cx="415218" cy="478410"/>
            <a:chOff x="6876256" y="3284984"/>
            <a:chExt cx="415218" cy="576064"/>
          </a:xfrm>
        </p:grpSpPr>
        <p:sp>
          <p:nvSpPr>
            <p:cNvPr id="13" name="12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
        <p:nvSpPr>
          <p:cNvPr id="15"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4064305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39</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298753"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3022773" y="2497460"/>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329800" y="2713484"/>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70860" y="2857500"/>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15FC7ED5-B70B-4713-AB14-8CEE19627820}" type="slidenum">
              <a:rPr lang="es-ES_tradnl" smtClean="0"/>
              <a:pPr>
                <a:defRPr/>
              </a:pPr>
              <a:t>4</a:t>
            </a:fld>
            <a:endParaRPr lang="es-ES_tradnl" dirty="0"/>
          </a:p>
        </p:txBody>
      </p:sp>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5496" y="4225652"/>
            <a:ext cx="9453294" cy="1077218"/>
          </a:xfrm>
          <a:prstGeom prst="rect">
            <a:avLst/>
          </a:prstGeom>
          <a:noFill/>
        </p:spPr>
        <p:txBody>
          <a:bodyPr wrap="none" rtlCol="0">
            <a:spAutoFit/>
          </a:bodyPr>
          <a:lstStyle/>
          <a:p>
            <a:r>
              <a:rPr lang="es-CO" sz="2800" b="1" dirty="0"/>
              <a:t>“ CUIDADO DE LAS CUENTAS... CUSTODIA DE LA HONRADEZ ”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endParaRPr lang="es-CO" sz="3600" b="1" i="1" dirty="0">
              <a:latin typeface="Monotype Corsiva" panose="03010101010201010101" pitchFamily="66" charset="0"/>
            </a:endParaRP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41</a:t>
            </a:fld>
            <a:endParaRPr lang="es-ES_tradnl" dirty="0"/>
          </a:p>
        </p:txBody>
      </p:sp>
      <p:sp>
        <p:nvSpPr>
          <p:cNvPr id="6" name="5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6 Forma libre"/>
          <p:cNvSpPr/>
          <p:nvPr/>
        </p:nvSpPr>
        <p:spPr bwMode="auto">
          <a:xfrm rot="16200000">
            <a:off x="6681873" y="2416322"/>
            <a:ext cx="3065573"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8" name="6 Forma libre"/>
          <p:cNvSpPr/>
          <p:nvPr/>
        </p:nvSpPr>
        <p:spPr>
          <a:xfrm rot="16200000">
            <a:off x="1434516" y="-173868"/>
            <a:ext cx="4374234"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2800" b="1" kern="0" dirty="0">
                <a:effectLst>
                  <a:outerShdw blurRad="38100" dist="38100" dir="2700000" algn="tl">
                    <a:srgbClr val="000000">
                      <a:alpha val="43137"/>
                    </a:srgbClr>
                  </a:outerShdw>
                </a:effectLst>
                <a:latin typeface="Calibri"/>
              </a:rPr>
              <a:t>Ámbito de aplicación</a:t>
            </a:r>
          </a:p>
        </p:txBody>
      </p:sp>
      <p:sp>
        <p:nvSpPr>
          <p:cNvPr id="9" name="7 Rectángulo"/>
          <p:cNvSpPr>
            <a:spLocks noChangeArrowheads="1"/>
          </p:cNvSpPr>
          <p:nvPr/>
        </p:nvSpPr>
        <p:spPr bwMode="auto">
          <a:xfrm>
            <a:off x="812610" y="1057300"/>
            <a:ext cx="6181391" cy="3785652"/>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4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400" b="1" dirty="0">
              <a:latin typeface="Calibri" pitchFamily="34" charset="0"/>
            </a:endParaRPr>
          </a:p>
          <a:p>
            <a:pPr marL="342900" indent="-342900" fontAlgn="auto">
              <a:spcAft>
                <a:spcPts val="0"/>
              </a:spcAft>
              <a:buClr>
                <a:schemeClr val="tx2"/>
              </a:buClr>
              <a:buSzPct val="100000"/>
              <a:buFontTx/>
              <a:buAutoNum type="alphaLcPeriod"/>
              <a:defRPr/>
            </a:pPr>
            <a:r>
              <a:rPr lang="es-ES" sz="24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4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400" b="1" dirty="0">
                <a:latin typeface="Calibri" pitchFamily="34" charset="0"/>
              </a:rPr>
              <a:t>Estén clasificadas como empresas por el </a:t>
            </a:r>
            <a:r>
              <a:rPr lang="es-ES" sz="2400" b="1" i="1" u="sng" dirty="0">
                <a:latin typeface="Calibri" pitchFamily="34" charset="0"/>
              </a:rPr>
              <a:t>Comité Interinstitucional de la Comisión de Estadísticas de Finanzas Públicas</a:t>
            </a:r>
            <a:r>
              <a:rPr lang="es-ES" sz="2400" i="1" dirty="0">
                <a:latin typeface="Calibri" pitchFamily="34" charset="0"/>
              </a:rPr>
              <a:t> </a:t>
            </a:r>
            <a:r>
              <a:rPr lang="es-ES" sz="2400" b="1" dirty="0">
                <a:latin typeface="Calibri" pitchFamily="34" charset="0"/>
              </a:rPr>
              <a:t>según los criterios establecidos en el</a:t>
            </a:r>
            <a:r>
              <a:rPr lang="es-ES" sz="2400" dirty="0">
                <a:latin typeface="Calibri" pitchFamily="34" charset="0"/>
              </a:rPr>
              <a:t> </a:t>
            </a:r>
            <a:r>
              <a:rPr lang="es-ES" sz="2400" b="1" u="sng" dirty="0">
                <a:latin typeface="Calibri" pitchFamily="34" charset="0"/>
              </a:rPr>
              <a:t>Manual de Estadísticas de las Finanzas Públicas</a:t>
            </a:r>
            <a:r>
              <a:rPr lang="es-ES" sz="2400" b="1" dirty="0">
                <a:latin typeface="Calibri" pitchFamily="34" charset="0"/>
              </a:rPr>
              <a:t>.</a:t>
            </a:r>
          </a:p>
        </p:txBody>
      </p:sp>
      <p:sp>
        <p:nvSpPr>
          <p:cNvPr id="10" name="CuadroTexto 1"/>
          <p:cNvSpPr txBox="1"/>
          <p:nvPr/>
        </p:nvSpPr>
        <p:spPr>
          <a:xfrm>
            <a:off x="7201743" y="15613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1" name="3 CuadroTexto"/>
          <p:cNvSpPr txBox="1">
            <a:spLocks noChangeArrowheads="1"/>
          </p:cNvSpPr>
          <p:nvPr/>
        </p:nvSpPr>
        <p:spPr bwMode="auto">
          <a:xfrm>
            <a:off x="7668344" y="2675736"/>
            <a:ext cx="1296144" cy="1261884"/>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1800" dirty="0"/>
              <a:t>Anexo de la Resolución </a:t>
            </a:r>
          </a:p>
          <a:p>
            <a:r>
              <a:rPr lang="es-ES" sz="2000" dirty="0"/>
              <a:t>414 de 2014</a:t>
            </a:r>
          </a:p>
        </p:txBody>
      </p:sp>
      <p:grpSp>
        <p:nvGrpSpPr>
          <p:cNvPr id="12" name="11 Grupo"/>
          <p:cNvGrpSpPr/>
          <p:nvPr/>
        </p:nvGrpSpPr>
        <p:grpSpPr>
          <a:xfrm>
            <a:off x="6895723" y="3001516"/>
            <a:ext cx="412581" cy="576064"/>
            <a:chOff x="6967731" y="3284984"/>
            <a:chExt cx="412581" cy="576064"/>
          </a:xfrm>
        </p:grpSpPr>
        <p:sp>
          <p:nvSpPr>
            <p:cNvPr id="13" name="12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399340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42</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5" y="1054033"/>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1406871"/>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2676889"/>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2983505"/>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055513"/>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2443115"/>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43</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46</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48</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49</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0" y="277214"/>
            <a:ext cx="7439980" cy="4980553"/>
          </a:xfrm>
          <a:prstGeom prst="rect">
            <a:avLst/>
          </a:prstGeom>
        </p:spPr>
      </p:pic>
      <p:sp>
        <p:nvSpPr>
          <p:cNvPr id="6" name="Rectángulo 5"/>
          <p:cNvSpPr/>
          <p:nvPr/>
        </p:nvSpPr>
        <p:spPr>
          <a:xfrm>
            <a:off x="2111727" y="1417340"/>
            <a:ext cx="5940660" cy="3477875"/>
          </a:xfrm>
          <a:prstGeom prst="rect">
            <a:avLst/>
          </a:prstGeom>
        </p:spPr>
        <p:txBody>
          <a:bodyPr wrap="square">
            <a:spAutoFit/>
          </a:bodyPr>
          <a:lstStyle/>
          <a:p>
            <a:pPr algn="ctr"/>
            <a:r>
              <a:rPr lang="es-CO" sz="2000" b="1" dirty="0">
                <a:latin typeface="Calibri,Bold"/>
              </a:rPr>
              <a:t>BASADAS EN LA CONTABILIDAD DE CAUSACIÓN.</a:t>
            </a:r>
          </a:p>
          <a:p>
            <a:r>
              <a:rPr lang="es-CO" sz="20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000" dirty="0"/>
          </a:p>
        </p:txBody>
      </p:sp>
    </p:spTree>
    <p:extLst>
      <p:ext uri="{BB962C8B-B14F-4D97-AF65-F5344CB8AC3E}">
        <p14:creationId xmlns:p14="http://schemas.microsoft.com/office/powerpoint/2010/main" val="25476308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35496" y="2293437"/>
            <a:ext cx="9001000" cy="2292255"/>
          </a:xfrm>
        </p:spPr>
        <p:txBody>
          <a:bodyPr>
            <a:normAutofit fontScale="90000"/>
          </a:bodyPr>
          <a:lstStyle/>
          <a:p>
            <a:pPr algn="ctr">
              <a:lnSpc>
                <a:spcPts val="3333"/>
              </a:lnSpc>
              <a:spcAft>
                <a:spcPts val="0"/>
              </a:spcAft>
              <a:defRPr/>
            </a:pPr>
            <a:r>
              <a:rPr lang="es-CO" sz="3750" kern="1200" dirty="0">
                <a:latin typeface="Calibri" panose="020F0502020204030204" pitchFamily="34" charset="0"/>
                <a:cs typeface="Arial" charset="0"/>
              </a:rPr>
              <a:t> </a:t>
            </a:r>
            <a:r>
              <a:rPr lang="es-CO" sz="3600" kern="1200" dirty="0">
                <a:latin typeface="Calibri" panose="020F0502020204030204" pitchFamily="34" charset="0"/>
                <a:cs typeface="Arial" charset="0"/>
              </a:rPr>
              <a:t>ESTADO ACTUAL Y PROSPECTIVA DEL PROCESO </a:t>
            </a:r>
            <a:br>
              <a:rPr lang="es-CO" sz="3600" kern="1200" dirty="0">
                <a:latin typeface="Calibri" panose="020F0502020204030204" pitchFamily="34" charset="0"/>
                <a:cs typeface="Arial" charset="0"/>
              </a:rPr>
            </a:br>
            <a:r>
              <a:rPr lang="es-CO" sz="3600" kern="1200" dirty="0">
                <a:latin typeface="Calibri" panose="020F0502020204030204" pitchFamily="34" charset="0"/>
                <a:cs typeface="Arial" charset="0"/>
              </a:rPr>
              <a:t>DE CONVERGENCIA CONTABLE PÚBLICA</a:t>
            </a:r>
            <a:br>
              <a:rPr lang="es-CO" sz="3600" kern="1200" dirty="0">
                <a:latin typeface="Calibri" panose="020F0502020204030204" pitchFamily="34" charset="0"/>
                <a:cs typeface="Arial" charset="0"/>
              </a:rPr>
            </a:br>
            <a:br>
              <a:rPr lang="es-CO" sz="3750" kern="1200" dirty="0">
                <a:latin typeface="Calibri" panose="020F0502020204030204" pitchFamily="34" charset="0"/>
                <a:cs typeface="Arial" charset="0"/>
              </a:rPr>
            </a:br>
            <a:br>
              <a:rPr lang="es-CO" sz="6700" kern="1200" dirty="0">
                <a:latin typeface="Calibri" panose="020F0502020204030204" pitchFamily="34" charset="0"/>
                <a:cs typeface="Arial" charset="0"/>
              </a:rPr>
            </a:br>
            <a:r>
              <a:rPr lang="es-CO" sz="7200" kern="1200" dirty="0">
                <a:solidFill>
                  <a:schemeClr val="tx1"/>
                </a:solidFill>
                <a:latin typeface="Calibri" panose="020F0502020204030204" pitchFamily="34" charset="0"/>
                <a:cs typeface="Arial" charset="0"/>
              </a:rPr>
              <a:t>UTOPIA O REALIDAD</a:t>
            </a:r>
            <a:endParaRPr lang="es-CO" sz="3750" dirty="0">
              <a:solidFill>
                <a:schemeClr val="tx1"/>
              </a:solidFill>
            </a:endParaRPr>
          </a:p>
        </p:txBody>
      </p:sp>
      <p:sp>
        <p:nvSpPr>
          <p:cNvPr id="4" name="3 Marcador de número de diapositiva"/>
          <p:cNvSpPr>
            <a:spLocks noGrp="1"/>
          </p:cNvSpPr>
          <p:nvPr>
            <p:ph type="sldNum" sz="quarter" idx="10"/>
          </p:nvPr>
        </p:nvSpPr>
        <p:spPr>
          <a:xfrm>
            <a:off x="7874000" y="5335323"/>
            <a:ext cx="238125" cy="269875"/>
          </a:xfrm>
        </p:spPr>
        <p:txBody>
          <a:bodyPr/>
          <a:lstStyle/>
          <a:p>
            <a:pPr>
              <a:defRPr/>
            </a:pPr>
            <a:fld id="{436C3D6B-98AF-41D2-8553-E4499C5EBE38}" type="slidenum">
              <a:rPr lang="es-ES_tradnl" sz="875">
                <a:solidFill>
                  <a:srgbClr val="008080"/>
                </a:solidFill>
                <a:latin typeface="Arial Narrow" panose="020B0606020202030204" pitchFamily="34" charset="0"/>
              </a:rPr>
              <a:pPr>
                <a:defRPr/>
              </a:pPr>
              <a:t>5</a:t>
            </a:fld>
            <a:endParaRPr lang="es-ES_tradnl" sz="875" dirty="0">
              <a:solidFill>
                <a:srgbClr val="008080"/>
              </a:solidFill>
              <a:latin typeface="Arial Narrow" panose="020B0606020202030204" pitchFamily="34" charset="0"/>
            </a:endParaRPr>
          </a:p>
        </p:txBody>
      </p:sp>
      <p:sp>
        <p:nvSpPr>
          <p:cNvPr id="3" name="AutoShape 2" descr="Resultado de imagen para logo de la contaduria publica"/>
          <p:cNvSpPr>
            <a:spLocks noChangeAspect="1" noChangeArrowheads="1"/>
          </p:cNvSpPr>
          <p:nvPr/>
        </p:nvSpPr>
        <p:spPr bwMode="auto">
          <a:xfrm>
            <a:off x="891646" y="-135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5" name="AutoShape 4" descr="Resultado de imagen para logo de la contaduria publica"/>
          <p:cNvSpPr>
            <a:spLocks noChangeAspect="1" noChangeArrowheads="1"/>
          </p:cNvSpPr>
          <p:nvPr/>
        </p:nvSpPr>
        <p:spPr bwMode="auto">
          <a:xfrm>
            <a:off x="1018646" y="-8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Tree>
    <p:extLst>
      <p:ext uri="{BB962C8B-B14F-4D97-AF65-F5344CB8AC3E}">
        <p14:creationId xmlns:p14="http://schemas.microsoft.com/office/powerpoint/2010/main" val="20134805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sp>
        <p:nvSpPr>
          <p:cNvPr id="9" name="Rectangle 142"/>
          <p:cNvSpPr>
            <a:spLocks noChangeArrowheads="1"/>
          </p:cNvSpPr>
          <p:nvPr/>
        </p:nvSpPr>
        <p:spPr bwMode="auto">
          <a:xfrm>
            <a:off x="787370" y="-133478"/>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841276"/>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125413" y="1561356"/>
            <a:ext cx="8983091" cy="3701013"/>
          </a:xfrm>
          <a:prstGeom prst="rect">
            <a:avLst/>
          </a:prstGeom>
        </p:spPr>
        <p:txBody>
          <a:bodyPr wrap="square">
            <a:spAutoFit/>
          </a:bodyPr>
          <a:lstStyle/>
          <a:p>
            <a:pPr algn="ctr"/>
            <a:endParaRPr lang="es-CO" sz="2000" b="1" dirty="0"/>
          </a:p>
          <a:p>
            <a:endParaRPr lang="es-CO" sz="2250" b="1" dirty="0"/>
          </a:p>
          <a:p>
            <a:pPr marL="380985" indent="-380985" algn="just">
              <a:buFont typeface="Wingdings" panose="05000000000000000000" pitchFamily="2" charset="2"/>
              <a:buChar char="ü"/>
            </a:pPr>
            <a:r>
              <a:rPr lang="es-CO" sz="2400" b="1" dirty="0"/>
              <a:t>Reconoce el derecho de las administraciones públicas y de los emisores de normas nacionales a establecer normas contables y directrices para la información financiera en sus jurisdicciones.</a:t>
            </a:r>
            <a:r>
              <a:rPr lang="es-CO" sz="2400" b="1" dirty="0">
                <a:solidFill>
                  <a:srgbClr val="FFFFFF"/>
                </a:solidFill>
                <a:latin typeface="Arial" panose="020B0604020202020204" pitchFamily="34" charset="0"/>
              </a:rPr>
              <a:t>(C de Normas I</a:t>
            </a:r>
          </a:p>
          <a:p>
            <a:pPr marL="380985" indent="-380985" algn="just">
              <a:buFont typeface="Wingdings" panose="05000000000000000000" pitchFamily="2" charset="2"/>
              <a:buChar char="ü"/>
            </a:pPr>
            <a:r>
              <a:rPr lang="es-CO" sz="2400" b="1" dirty="0"/>
              <a:t>Fomenta la adopción de las NICSP y la armonización de los requisitos nacionales con las NICSP. Se considerará que los estados financieros cumplen con las NICSP sólo si cumplen con todos los requisitos de cada NICSP que les sea aplicable</a:t>
            </a:r>
            <a:r>
              <a:rPr lang="es-CO" sz="2400" b="1" dirty="0">
                <a:latin typeface="Arial" panose="020B0604020202020204" pitchFamily="34" charset="0"/>
              </a:rPr>
              <a:t>.</a:t>
            </a:r>
          </a:p>
        </p:txBody>
      </p:sp>
      <p:sp>
        <p:nvSpPr>
          <p:cNvPr id="12" name="Flecha abajo 11"/>
          <p:cNvSpPr/>
          <p:nvPr/>
        </p:nvSpPr>
        <p:spPr bwMode="auto">
          <a:xfrm>
            <a:off x="3976965" y="1921396"/>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51</a:t>
            </a:fld>
            <a:endParaRPr lang="es-ES_tradnl" dirty="0"/>
          </a:p>
        </p:txBody>
      </p:sp>
      <p:sp>
        <p:nvSpPr>
          <p:cNvPr id="6" name="1 Rectángulo"/>
          <p:cNvSpPr/>
          <p:nvPr/>
        </p:nvSpPr>
        <p:spPr>
          <a:xfrm>
            <a:off x="3707905" y="1057300"/>
            <a:ext cx="5328592" cy="4093044"/>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800" b="1" i="1" u="sng" dirty="0"/>
              <a:t>caracterización de las entidades de gobierno</a:t>
            </a:r>
            <a:r>
              <a:rPr lang="es-ES" sz="28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3200" b="1" i="1" u="sng" dirty="0"/>
              <a:t>reconocimiento</a:t>
            </a:r>
            <a:r>
              <a:rPr lang="es-ES" sz="3200" b="1" dirty="0"/>
              <a:t>, </a:t>
            </a:r>
            <a:r>
              <a:rPr lang="es-ES" sz="3200" b="1" i="1" u="sng" dirty="0"/>
              <a:t>medición</a:t>
            </a:r>
            <a:r>
              <a:rPr lang="es-ES" sz="3200" b="1" dirty="0"/>
              <a:t> y </a:t>
            </a:r>
            <a:r>
              <a:rPr lang="es-ES" sz="3200" b="1" i="1" u="sng" dirty="0"/>
              <a:t>revelación</a:t>
            </a:r>
          </a:p>
        </p:txBody>
      </p:sp>
      <p:sp>
        <p:nvSpPr>
          <p:cNvPr id="7" name="13 Rectángulo"/>
          <p:cNvSpPr/>
          <p:nvPr/>
        </p:nvSpPr>
        <p:spPr>
          <a:xfrm>
            <a:off x="323528"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32352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18762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2905548" y="3083793"/>
            <a:ext cx="540060" cy="807556"/>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52</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678388"/>
            <a:ext cx="7620000" cy="511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605422"/>
          </a:xfrm>
          <a:prstGeom prst="rect">
            <a:avLst/>
          </a:prstGeom>
        </p:spPr>
        <p:txBody>
          <a:bodyPr>
            <a:spAutoFit/>
          </a:bodyPr>
          <a:lstStyle/>
          <a:p>
            <a:pPr algn="ctr"/>
            <a:r>
              <a:rPr lang="es-CO" sz="1667" b="1" dirty="0">
                <a:latin typeface="Arial,Bold"/>
              </a:rPr>
              <a:t>Listado de NICSP</a:t>
            </a:r>
          </a:p>
          <a:p>
            <a:pPr algn="ctr"/>
            <a:r>
              <a:rPr lang="es-CO" sz="1667" b="1" dirty="0">
                <a:latin typeface="Arial" panose="020B0604020202020204" pitchFamily="34" charset="0"/>
              </a:rPr>
              <a:t>Marco Conceptual</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53</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graphicFrame>
        <p:nvGraphicFramePr>
          <p:cNvPr id="2" name="Tabla 1"/>
          <p:cNvGraphicFramePr>
            <a:graphicFrameLocks noGrp="1"/>
          </p:cNvGraphicFramePr>
          <p:nvPr>
            <p:extLst>
              <p:ext uri="{D42A27DB-BD31-4B8C-83A1-F6EECF244321}">
                <p14:modId xmlns:p14="http://schemas.microsoft.com/office/powerpoint/2010/main" val="4056257145"/>
              </p:ext>
            </p:extLst>
          </p:nvPr>
        </p:nvGraphicFramePr>
        <p:xfrm>
          <a:off x="251520" y="121197"/>
          <a:ext cx="8640960" cy="4836536"/>
        </p:xfrm>
        <a:graphic>
          <a:graphicData uri="http://schemas.openxmlformats.org/drawingml/2006/table">
            <a:tbl>
              <a:tblPr firstRow="1" firstCol="1" bandRow="1">
                <a:tableStyleId>{5C22544A-7EE6-4342-B048-85BDC9FD1C3A}</a:tableStyleId>
              </a:tblPr>
              <a:tblGrid>
                <a:gridCol w="1914642">
                  <a:extLst>
                    <a:ext uri="{9D8B030D-6E8A-4147-A177-3AD203B41FA5}">
                      <a16:colId xmlns:a16="http://schemas.microsoft.com/office/drawing/2014/main" val="20000"/>
                    </a:ext>
                  </a:extLst>
                </a:gridCol>
                <a:gridCol w="6726318">
                  <a:extLst>
                    <a:ext uri="{9D8B030D-6E8A-4147-A177-3AD203B41FA5}">
                      <a16:colId xmlns:a16="http://schemas.microsoft.com/office/drawing/2014/main" val="20001"/>
                    </a:ext>
                  </a:extLst>
                </a:gridCol>
              </a:tblGrid>
              <a:tr h="1218545">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477478">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753123">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477478">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477478">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477478">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477478">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477478">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55</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043" y="2209428"/>
            <a:ext cx="2042685"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69096" y="0"/>
            <a:ext cx="6867400" cy="512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9525"/>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15FC7ED5-B70B-4713-AB14-8CEE19627820}" type="slidenum">
              <a:rPr lang="es-ES_tradnl" smtClean="0"/>
              <a:pPr>
                <a:defRPr/>
              </a:pPr>
              <a:t>6</a:t>
            </a:fld>
            <a:endParaRPr lang="es-ES_tradnl" dirty="0"/>
          </a:p>
        </p:txBody>
      </p:sp>
      <p:sp>
        <p:nvSpPr>
          <p:cNvPr id="4" name="3 Rectángulo"/>
          <p:cNvSpPr/>
          <p:nvPr/>
        </p:nvSpPr>
        <p:spPr>
          <a:xfrm>
            <a:off x="3419872" y="2259364"/>
            <a:ext cx="5832648" cy="3016210"/>
          </a:xfrm>
          <a:prstGeom prst="rect">
            <a:avLst/>
          </a:prstGeom>
        </p:spPr>
        <p:txBody>
          <a:bodyPr wrap="square">
            <a:spAutoFit/>
          </a:bodyPr>
          <a:lstStyle/>
          <a:p>
            <a:pPr algn="r"/>
            <a:r>
              <a:rPr lang="es-CO" sz="4800" b="1" dirty="0">
                <a:latin typeface="+mn-lt"/>
              </a:rPr>
              <a:t>Utopía o realidad</a:t>
            </a:r>
            <a:r>
              <a:rPr lang="es-CO" sz="5400" b="1" dirty="0">
                <a:latin typeface="+mn-lt"/>
              </a:rPr>
              <a:t>.</a:t>
            </a:r>
          </a:p>
          <a:p>
            <a:pPr algn="ctr"/>
            <a:endParaRPr lang="es-CO" sz="2400" b="1" dirty="0">
              <a:latin typeface="+mn-lt"/>
            </a:endParaRPr>
          </a:p>
          <a:p>
            <a:pPr algn="ctr"/>
            <a:r>
              <a:rPr lang="es-CO" sz="2400" b="1" dirty="0">
                <a:latin typeface="+mn-lt"/>
              </a:rPr>
              <a:t>Estrategia de Convergencia a Normas Internacionales de</a:t>
            </a:r>
            <a:endParaRPr lang="es-CO" sz="3600" b="1" dirty="0">
              <a:latin typeface="+mn-lt"/>
            </a:endParaRPr>
          </a:p>
          <a:p>
            <a:pPr algn="ctr"/>
            <a:r>
              <a:rPr lang="es-CO" sz="3200" b="1" dirty="0">
                <a:latin typeface="+mn-lt"/>
              </a:rPr>
              <a:t>Contabilidad del Sector Público -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96543" y="913284"/>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827583" y="121196"/>
            <a:ext cx="7445002" cy="2088232"/>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323528" y="1372494"/>
            <a:ext cx="3096344" cy="4104456"/>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62</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444208" y="2074912"/>
            <a:ext cx="2520280"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400" b="1" dirty="0">
                <a:solidFill>
                  <a:schemeClr val="tx1"/>
                </a:solidFill>
              </a:rPr>
              <a:t>REVELACIONES MAS EXIGENTES RELACIONADAS CON LOS ELEMENTOS DE LOS ESTADOS FINANCIEROS</a:t>
            </a:r>
          </a:p>
        </p:txBody>
      </p:sp>
      <p:sp>
        <p:nvSpPr>
          <p:cNvPr id="9" name="9 Forma libre"/>
          <p:cNvSpPr/>
          <p:nvPr/>
        </p:nvSpPr>
        <p:spPr>
          <a:xfrm>
            <a:off x="179512" y="1837387"/>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225690" y="1103140"/>
            <a:ext cx="3751777" cy="4380177"/>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9" y="1357333"/>
            <a:ext cx="2489728" cy="2208682"/>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2083"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95016" y="2634551"/>
            <a:ext cx="334188"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571627" y="2108382"/>
            <a:ext cx="3660511" cy="1888146"/>
          </a:xfrm>
          <a:prstGeom prst="rect">
            <a:avLst/>
          </a:prstGeom>
          <a:noFill/>
          <a:ln w="9525">
            <a:noFill/>
            <a:miter lim="800000"/>
            <a:headEnd/>
            <a:tailEnd/>
          </a:ln>
        </p:spPr>
        <p:txBody>
          <a:bodyPr>
            <a:spAutoFit/>
          </a:bodyPr>
          <a:lstStyle/>
          <a:p>
            <a:pPr fontAlgn="auto">
              <a:spcAft>
                <a:spcPts val="0"/>
              </a:spcAft>
              <a:buSzPct val="80000"/>
              <a:defRPr/>
            </a:pPr>
            <a:r>
              <a:rPr lang="es-ES" sz="1667" b="1" dirty="0">
                <a:solidFill>
                  <a:srgbClr val="003300"/>
                </a:solidFill>
                <a:latin typeface="Calibri" pitchFamily="34" charset="0"/>
              </a:rPr>
              <a:t>Entidades de gobierno de los niveles nacional y territorial</a:t>
            </a:r>
            <a:endParaRPr lang="es-ES" sz="1667" b="1" dirty="0">
              <a:solidFill>
                <a:srgbClr val="FF0000"/>
              </a:solidFill>
              <a:latin typeface="Calibri" pitchFamily="34" charset="0"/>
            </a:endParaRPr>
          </a:p>
          <a:p>
            <a:pPr fontAlgn="auto">
              <a:spcAft>
                <a:spcPts val="0"/>
              </a:spcAft>
              <a:buSzPct val="80000"/>
              <a:defRPr/>
            </a:pPr>
            <a:endParaRPr lang="es-ES" sz="1667" b="1" dirty="0">
              <a:solidFill>
                <a:srgbClr val="003300"/>
              </a:solidFill>
              <a:latin typeface="Calibri" pitchFamily="34" charset="0"/>
            </a:endParaRPr>
          </a:p>
          <a:p>
            <a:pPr fontAlgn="auto">
              <a:spcAft>
                <a:spcPts val="0"/>
              </a:spcAft>
              <a:buSzPct val="80000"/>
              <a:defRPr/>
            </a:pPr>
            <a:r>
              <a:rPr lang="es-ES" sz="1667"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4" y="3550242"/>
            <a:ext cx="2700300" cy="1167465"/>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5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500" kern="0" dirty="0">
              <a:solidFill>
                <a:sysClr val="window" lastClr="FFFFFF"/>
              </a:solidFill>
              <a:latin typeface="Calibri"/>
            </a:endParaRPr>
          </a:p>
        </p:txBody>
      </p:sp>
      <p:sp>
        <p:nvSpPr>
          <p:cNvPr id="16" name="2 Título"/>
          <p:cNvSpPr>
            <a:spLocks noGrp="1"/>
          </p:cNvSpPr>
          <p:nvPr>
            <p:ph type="ctrTitle"/>
          </p:nvPr>
        </p:nvSpPr>
        <p:spPr>
          <a:xfrm>
            <a:off x="731573" y="97194"/>
            <a:ext cx="7650427" cy="899641"/>
          </a:xfrm>
        </p:spPr>
        <p:txBody>
          <a:bodyPr anchor="ctr"/>
          <a:lstStyle/>
          <a:p>
            <a:pPr algn="ctr"/>
            <a:r>
              <a:rPr lang="es-CO" sz="2500" dirty="0">
                <a:effectLst>
                  <a:outerShdw blurRad="38100" dist="38100" dir="2700000" algn="tl">
                    <a:srgbClr val="000000">
                      <a:alpha val="43137"/>
                    </a:srgbClr>
                  </a:outerShdw>
                </a:effectLst>
              </a:rPr>
              <a:t>Marco normativo para entidades de gobierno</a:t>
            </a:r>
            <a:br>
              <a:rPr lang="es-CO" sz="2500" dirty="0">
                <a:effectLst>
                  <a:outerShdw blurRad="38100" dist="38100" dir="2700000" algn="tl">
                    <a:srgbClr val="000000">
                      <a:alpha val="43137"/>
                    </a:srgbClr>
                  </a:outerShdw>
                </a:effectLst>
              </a:rPr>
            </a:br>
            <a:r>
              <a:rPr lang="es-CO" sz="25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271635" y="1117307"/>
            <a:ext cx="1005189"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117307"/>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83915"/>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65</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211878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p>
          <a:p>
            <a:pPr fontAlgn="auto">
              <a:spcBef>
                <a:spcPts val="0"/>
              </a:spcBef>
              <a:spcAft>
                <a:spcPts val="0"/>
              </a:spcAft>
              <a:defRPr/>
            </a:pP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66</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67</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68</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69</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637254"/>
            <a:ext cx="3810000" cy="4517583"/>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 </a:t>
            </a:r>
          </a:p>
          <a:p>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039874"/>
            <a:ext cx="3395824" cy="2849563"/>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p>
          <a:p>
            <a:endParaRPr lang="es-CO" altLang="de-DE" sz="1917" dirty="0"/>
          </a:p>
        </p:txBody>
      </p:sp>
      <p:sp>
        <p:nvSpPr>
          <p:cNvPr id="7" name="6 Flecha derecha"/>
          <p:cNvSpPr/>
          <p:nvPr/>
        </p:nvSpPr>
        <p:spPr bwMode="auto">
          <a:xfrm rot="5400000">
            <a:off x="2668557" y="227002"/>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64185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602427" y="4177647"/>
            <a:ext cx="3810000" cy="1015663"/>
          </a:xfrm>
          <a:prstGeom prst="rect">
            <a:avLst/>
          </a:prstGeom>
        </p:spPr>
        <p:txBody>
          <a:bodyPr>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70</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57151"/>
            <a:ext cx="9232061" cy="5608661"/>
          </a:xfrm>
          <a:prstGeom prst="rect">
            <a:avLst/>
          </a:prstGeom>
        </p:spPr>
      </p:pic>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71</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sp>
        <p:nvSpPr>
          <p:cNvPr id="5" name="Marcador de número de diapositiva 4"/>
          <p:cNvSpPr>
            <a:spLocks noGrp="1"/>
          </p:cNvSpPr>
          <p:nvPr>
            <p:ph type="sldNum" sz="quarter" idx="19"/>
          </p:nvPr>
        </p:nvSpPr>
        <p:spPr/>
        <p:txBody>
          <a:bodyPr/>
          <a:lstStyle/>
          <a:p>
            <a:pPr>
              <a:defRPr/>
            </a:pPr>
            <a:fld id="{43C90015-E53F-4BB5-B32F-A8BBF929A985}" type="slidenum">
              <a:rPr lang="es-ES_tradnl" smtClean="0"/>
              <a:pPr>
                <a:defRPr/>
              </a:pPr>
              <a:t>72</a:t>
            </a:fld>
            <a:endParaRPr lang="es-ES_tradnl" dirty="0"/>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813" y="2929508"/>
            <a:ext cx="180020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73</a:t>
            </a:fld>
            <a:endParaRPr lang="es-ES_tradnl" dirty="0"/>
          </a:p>
        </p:txBody>
      </p:sp>
      <p:sp>
        <p:nvSpPr>
          <p:cNvPr id="5" name="Rectangle 2"/>
          <p:cNvSpPr txBox="1">
            <a:spLocks noChangeArrowheads="1"/>
          </p:cNvSpPr>
          <p:nvPr/>
        </p:nvSpPr>
        <p:spPr bwMode="auto">
          <a:xfrm>
            <a:off x="1091614" y="-322853"/>
            <a:ext cx="6958913" cy="107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000" dirty="0">
                <a:solidFill>
                  <a:srgbClr val="002680"/>
                </a:solidFill>
                <a:latin typeface="Verdana"/>
              </a:rPr>
              <a:t>PARA RECORDAR …</a:t>
            </a:r>
          </a:p>
        </p:txBody>
      </p:sp>
      <p:sp>
        <p:nvSpPr>
          <p:cNvPr id="6" name="Text Box 5"/>
          <p:cNvSpPr txBox="1">
            <a:spLocks noChangeArrowheads="1"/>
          </p:cNvSpPr>
          <p:nvPr/>
        </p:nvSpPr>
        <p:spPr bwMode="auto">
          <a:xfrm>
            <a:off x="791580" y="397227"/>
            <a:ext cx="7590420" cy="511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AutoNum type="arabicPeriod"/>
              <a:defRPr/>
            </a:pPr>
            <a:r>
              <a:rPr lang="es-ES" altLang="es-CO" sz="2333" b="1" kern="0" dirty="0">
                <a:solidFill>
                  <a:srgbClr val="002680"/>
                </a:solidFill>
              </a:rPr>
              <a:t>Se mide todo lo que se hace.</a:t>
            </a:r>
          </a:p>
          <a:p>
            <a:pPr fontAlgn="auto">
              <a:spcBef>
                <a:spcPts val="0"/>
              </a:spcBef>
              <a:spcAft>
                <a:spcPts val="0"/>
              </a:spcAft>
              <a:buFontTx/>
              <a:buAutoNum type="arabicPeriod"/>
              <a:defRPr/>
            </a:pPr>
            <a:r>
              <a:rPr lang="es-ES" altLang="es-CO" sz="2333" b="1" kern="0" dirty="0">
                <a:solidFill>
                  <a:srgbClr val="002680"/>
                </a:solidFill>
              </a:rPr>
              <a:t>Si no se miden los resultados no se puede distinguir los éxitos de los fracasos.</a:t>
            </a:r>
          </a:p>
          <a:p>
            <a:pPr fontAlgn="auto">
              <a:spcBef>
                <a:spcPts val="0"/>
              </a:spcBef>
              <a:spcAft>
                <a:spcPts val="0"/>
              </a:spcAft>
              <a:buFontTx/>
              <a:buAutoNum type="arabicPeriod"/>
              <a:defRPr/>
            </a:pPr>
            <a:r>
              <a:rPr lang="es-ES" altLang="es-CO" sz="2333" b="1" kern="0" dirty="0">
                <a:solidFill>
                  <a:srgbClr val="002680"/>
                </a:solidFill>
              </a:rPr>
              <a:t>Si no se puede determinar el éxito, tampoco se lo puede premiar.</a:t>
            </a:r>
          </a:p>
          <a:p>
            <a:pPr fontAlgn="auto">
              <a:spcBef>
                <a:spcPts val="0"/>
              </a:spcBef>
              <a:spcAft>
                <a:spcPts val="0"/>
              </a:spcAft>
              <a:buFontTx/>
              <a:buAutoNum type="arabicPeriod"/>
              <a:defRPr/>
            </a:pPr>
            <a:r>
              <a:rPr lang="es-ES" altLang="es-CO" sz="2333" b="1" kern="0" dirty="0">
                <a:solidFill>
                  <a:srgbClr val="002680"/>
                </a:solidFill>
              </a:rPr>
              <a:t>Si no se puede premiar el éxito, se premia el fracaso.</a:t>
            </a:r>
          </a:p>
          <a:p>
            <a:pPr fontAlgn="auto">
              <a:spcBef>
                <a:spcPts val="0"/>
              </a:spcBef>
              <a:spcAft>
                <a:spcPts val="0"/>
              </a:spcAft>
              <a:buFontTx/>
              <a:buAutoNum type="arabicPeriod"/>
              <a:defRPr/>
            </a:pPr>
            <a:r>
              <a:rPr lang="es-ES" altLang="es-CO" sz="2333" b="1" kern="0" dirty="0">
                <a:solidFill>
                  <a:srgbClr val="002680"/>
                </a:solidFill>
              </a:rPr>
              <a:t>Si no se puede visualizar el éxito, no podremos aprender de él.</a:t>
            </a:r>
          </a:p>
          <a:p>
            <a:pPr fontAlgn="auto">
              <a:spcBef>
                <a:spcPts val="0"/>
              </a:spcBef>
              <a:spcAft>
                <a:spcPts val="0"/>
              </a:spcAft>
              <a:buFontTx/>
              <a:buAutoNum type="arabicPeriod"/>
              <a:defRPr/>
            </a:pPr>
            <a:r>
              <a:rPr lang="es-ES" altLang="es-CO" sz="2333" b="1" kern="0" dirty="0">
                <a:solidFill>
                  <a:srgbClr val="002680"/>
                </a:solidFill>
              </a:rPr>
              <a:t>Si no se puede visualizar el fracaso, no podremos tomar las medidas</a:t>
            </a:r>
            <a:r>
              <a:rPr lang="es-ES" altLang="es-CO" sz="2333" kern="0" dirty="0">
                <a:solidFill>
                  <a:srgbClr val="002680"/>
                </a:solidFill>
              </a:rPr>
              <a:t> </a:t>
            </a:r>
            <a:r>
              <a:rPr lang="es-ES" altLang="es-CO" sz="2333" b="1" kern="0" dirty="0">
                <a:solidFill>
                  <a:srgbClr val="002680"/>
                </a:solidFill>
              </a:rPr>
              <a:t>correctivas.</a:t>
            </a:r>
          </a:p>
          <a:p>
            <a:pPr fontAlgn="auto">
              <a:spcBef>
                <a:spcPts val="0"/>
              </a:spcBef>
              <a:spcAft>
                <a:spcPts val="0"/>
              </a:spcAft>
              <a:buFontTx/>
              <a:buAutoNum type="arabicPeriod"/>
              <a:defRPr/>
            </a:pPr>
            <a:r>
              <a:rPr lang="es-ES" altLang="es-CO" sz="2333" b="1" kern="0" dirty="0">
                <a:solidFill>
                  <a:srgbClr val="002680"/>
                </a:solidFill>
              </a:rPr>
              <a:t>Si no podemos demostrar los resultados, </a:t>
            </a:r>
            <a:r>
              <a:rPr lang="es-ES" altLang="es-CO" sz="2333" b="1" kern="0" dirty="0">
                <a:solidFill>
                  <a:srgbClr val="002060"/>
                </a:solidFill>
              </a:rPr>
              <a:t>no podremos lograr el apoyo de la ciudadanía.</a:t>
            </a:r>
          </a:p>
          <a:p>
            <a:pPr fontAlgn="auto">
              <a:spcBef>
                <a:spcPts val="0"/>
              </a:spcBef>
              <a:spcAft>
                <a:spcPts val="0"/>
              </a:spcAft>
              <a:defRPr/>
            </a:pPr>
            <a:endParaRPr lang="es-ES" altLang="es-CO" sz="2333" kern="0" dirty="0">
              <a:solidFill>
                <a:srgbClr val="A68000"/>
              </a:solidFill>
            </a:endParaRPr>
          </a:p>
        </p:txBody>
      </p:sp>
      <p:sp>
        <p:nvSpPr>
          <p:cNvPr id="9" name="Rectángulo 8"/>
          <p:cNvSpPr/>
          <p:nvPr/>
        </p:nvSpPr>
        <p:spPr>
          <a:xfrm>
            <a:off x="1889787" y="5257767"/>
            <a:ext cx="2082147" cy="77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833" b="1" dirty="0">
                <a:solidFill>
                  <a:schemeClr val="tx1"/>
                </a:solidFill>
              </a:rPr>
              <a:t>Fuente</a:t>
            </a:r>
            <a:r>
              <a:rPr lang="es-ES" altLang="es-CO" sz="833" dirty="0">
                <a:solidFill>
                  <a:schemeClr val="tx1"/>
                </a:solidFill>
              </a:rPr>
              <a:t>: Original Lic. Carlos </a:t>
            </a:r>
            <a:r>
              <a:rPr lang="es-ES" altLang="es-CO" sz="833" dirty="0" err="1">
                <a:solidFill>
                  <a:schemeClr val="tx1"/>
                </a:solidFill>
              </a:rPr>
              <a:t>Zarlenga</a:t>
            </a:r>
            <a:endParaRPr lang="es-ES" altLang="es-CO" sz="833" dirty="0">
              <a:solidFill>
                <a:schemeClr val="tx1"/>
              </a:solidFill>
            </a:endParaRPr>
          </a:p>
        </p:txBody>
      </p:sp>
    </p:spTree>
    <p:extLst>
      <p:ext uri="{BB962C8B-B14F-4D97-AF65-F5344CB8AC3E}">
        <p14:creationId xmlns:p14="http://schemas.microsoft.com/office/powerpoint/2010/main" val="284163155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74</a:t>
            </a:fld>
            <a:endParaRPr lang="es-ES_tradnl" dirty="0"/>
          </a:p>
        </p:txBody>
      </p:sp>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pic>
        <p:nvPicPr>
          <p:cNvPr id="5" name="Picture 2" descr="Resultado de imagen para utopi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151652" y="2614993"/>
            <a:ext cx="4524864" cy="1211764"/>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heel(1)">
                                      <p:cBhvr>
                                        <p:cTn id="31" dur="2000"/>
                                        <p:tgtEl>
                                          <p:spTgt spid="7"/>
                                        </p:tgtEl>
                                      </p:cBhvr>
                                    </p:animEffect>
                                  </p:childTnLst>
                                </p:cTn>
                              </p:par>
                              <p:par>
                                <p:cTn id="32" presetID="21" presetClass="entr" presetSubtype="1"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1)">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heel(1)">
                                      <p:cBhvr>
                                        <p:cTn id="3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087644"/>
            <a:ext cx="8856984" cy="393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9</a:t>
            </a:fld>
            <a:endParaRPr lang="es-ES_tradnl" sz="800" dirty="0">
              <a:solidFill>
                <a:srgbClr val="008080"/>
              </a:solidFill>
              <a:latin typeface="+mn-lt"/>
            </a:endParaRPr>
          </a:p>
        </p:txBody>
      </p:sp>
    </p:spTree>
    <p:extLst>
      <p:ext uri="{BB962C8B-B14F-4D97-AF65-F5344CB8AC3E}">
        <p14:creationId xmlns:p14="http://schemas.microsoft.com/office/powerpoint/2010/main" val="28290112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1687</TotalTime>
  <Words>5550</Words>
  <Application>Microsoft Office PowerPoint</Application>
  <PresentationFormat>Presentación en pantalla (16:10)</PresentationFormat>
  <Paragraphs>673</Paragraphs>
  <Slides>75</Slides>
  <Notes>20</Notes>
  <HiddenSlides>0</HiddenSlides>
  <MMClips>1</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75</vt:i4>
      </vt:variant>
    </vt:vector>
  </HeadingPairs>
  <TitlesOfParts>
    <vt:vector size="92"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Verdana</vt:lpstr>
      <vt:lpstr>Wingdings</vt:lpstr>
      <vt:lpstr>Wingdings 2</vt:lpstr>
      <vt:lpstr>Plantilla Capacitaciones CGN</vt:lpstr>
      <vt:lpstr>Presentación de PowerPoint</vt:lpstr>
      <vt:lpstr>Presentación de PowerPoint</vt:lpstr>
      <vt:lpstr>CONVERGENCIA CONTABLE PÚBLICA  EN COLOMBIA</vt:lpstr>
      <vt:lpstr>Presentación de PowerPoint</vt:lpstr>
      <vt:lpstr> ESTADO ACTUAL Y PROSPECTIVA DEL PROCESO  DE CONVERGENCIA CONTABLE PÚBLICA   UTOPIA O REALIDAD</vt:lpstr>
      <vt:lpstr>Presentación de PowerPoint</vt:lpstr>
      <vt:lpstr>Presentación de PowerPoint</vt:lpstr>
      <vt:lpstr>Presentación de PowerPoint</vt:lpstr>
      <vt:lpstr>Ámbito de la Contabilidad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2. Referentes para la Convergencia NIIF/NIC y NICSP</vt:lpstr>
      <vt:lpstr>Presentación de PowerPoint</vt:lpstr>
      <vt:lpstr>Presentación de PowerPoint</vt:lpstr>
      <vt:lpstr>Presentación de PowerPoint</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CUSTODIA DE LA HONRADEZ</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250</cp:revision>
  <dcterms:created xsi:type="dcterms:W3CDTF">2015-07-24T15:00:34Z</dcterms:created>
  <dcterms:modified xsi:type="dcterms:W3CDTF">2021-05-27T16:10:24Z</dcterms:modified>
</cp:coreProperties>
</file>