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0"/>
  </p:notesMasterIdLst>
  <p:handoutMasterIdLst>
    <p:handoutMasterId r:id="rId51"/>
  </p:handoutMasterIdLst>
  <p:sldIdLst>
    <p:sldId id="327" r:id="rId2"/>
    <p:sldId id="431" r:id="rId3"/>
    <p:sldId id="404" r:id="rId4"/>
    <p:sldId id="405" r:id="rId5"/>
    <p:sldId id="406" r:id="rId6"/>
    <p:sldId id="442" r:id="rId7"/>
    <p:sldId id="409" r:id="rId8"/>
    <p:sldId id="417" r:id="rId9"/>
    <p:sldId id="424" r:id="rId10"/>
    <p:sldId id="418" r:id="rId11"/>
    <p:sldId id="421" r:id="rId12"/>
    <p:sldId id="422" r:id="rId13"/>
    <p:sldId id="423" r:id="rId14"/>
    <p:sldId id="429" r:id="rId15"/>
    <p:sldId id="428" r:id="rId16"/>
    <p:sldId id="425" r:id="rId17"/>
    <p:sldId id="426" r:id="rId18"/>
    <p:sldId id="430" r:id="rId19"/>
    <p:sldId id="434" r:id="rId20"/>
    <p:sldId id="435" r:id="rId21"/>
    <p:sldId id="436" r:id="rId22"/>
    <p:sldId id="433" r:id="rId23"/>
    <p:sldId id="381" r:id="rId24"/>
    <p:sldId id="419" r:id="rId25"/>
    <p:sldId id="385" r:id="rId26"/>
    <p:sldId id="386" r:id="rId27"/>
    <p:sldId id="387" r:id="rId28"/>
    <p:sldId id="388" r:id="rId29"/>
    <p:sldId id="389" r:id="rId30"/>
    <p:sldId id="390" r:id="rId31"/>
    <p:sldId id="391" r:id="rId32"/>
    <p:sldId id="392" r:id="rId33"/>
    <p:sldId id="393" r:id="rId34"/>
    <p:sldId id="441" r:id="rId35"/>
    <p:sldId id="394" r:id="rId36"/>
    <p:sldId id="395" r:id="rId37"/>
    <p:sldId id="384" r:id="rId38"/>
    <p:sldId id="396" r:id="rId39"/>
    <p:sldId id="397" r:id="rId40"/>
    <p:sldId id="398" r:id="rId41"/>
    <p:sldId id="399" r:id="rId42"/>
    <p:sldId id="400" r:id="rId43"/>
    <p:sldId id="401" r:id="rId44"/>
    <p:sldId id="402" r:id="rId45"/>
    <p:sldId id="403" r:id="rId46"/>
    <p:sldId id="439" r:id="rId47"/>
    <p:sldId id="440" r:id="rId48"/>
    <p:sldId id="370" r:id="rId49"/>
  </p:sldIdLst>
  <p:sldSz cx="9144000" cy="5715000" type="screen16x10"/>
  <p:notesSz cx="7010400" cy="9296400"/>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80"/>
    <a:srgbClr val="2E8660"/>
    <a:srgbClr val="00918E"/>
    <a:srgbClr val="FF6600"/>
    <a:srgbClr val="74B230"/>
    <a:srgbClr val="CCFFCC"/>
    <a:srgbClr val="005843"/>
    <a:srgbClr val="30399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5501" autoAdjust="0"/>
  </p:normalViewPr>
  <p:slideViewPr>
    <p:cSldViewPr snapToObjects="1">
      <p:cViewPr varScale="1">
        <p:scale>
          <a:sx n="87" d="100"/>
          <a:sy n="87" d="100"/>
        </p:scale>
        <p:origin x="996" y="72"/>
      </p:cViewPr>
      <p:guideLst>
        <p:guide orient="horz" pos="1800"/>
        <p:guide pos="2880"/>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5144297878431"/>
          <c:y val="5.7715122694602602E-4"/>
          <c:w val="0.67235855533152245"/>
          <c:h val="0.95142873921943683"/>
        </c:manualLayout>
      </c:layout>
      <c:pieChart>
        <c:varyColors val="1"/>
        <c:ser>
          <c:idx val="0"/>
          <c:order val="0"/>
          <c:spPr>
            <a:effectLst>
              <a:outerShdw blurRad="50800" dist="38100" dir="2700000" algn="tl" rotWithShape="0">
                <a:prstClr val="black">
                  <a:alpha val="40000"/>
                </a:prstClr>
              </a:outerShdw>
            </a:effectLst>
          </c:spPr>
          <c:explosion val="6"/>
          <c:dPt>
            <c:idx val="0"/>
            <c:bubble3D val="0"/>
            <c:spPr>
              <a:solidFill>
                <a:schemeClr val="accent3">
                  <a:lumMod val="8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1424-452A-8D01-A7412D47A91E}"/>
              </c:ext>
            </c:extLst>
          </c:dPt>
          <c:dPt>
            <c:idx val="1"/>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1424-452A-8D01-A7412D47A91E}"/>
              </c:ext>
            </c:extLst>
          </c:dPt>
          <c:dPt>
            <c:idx val="2"/>
            <c:bubble3D val="0"/>
            <c:spPr>
              <a:solidFill>
                <a:schemeClr val="accent5">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1424-452A-8D01-A7412D47A91E}"/>
              </c:ext>
            </c:extLst>
          </c:dPt>
          <c:dPt>
            <c:idx val="3"/>
            <c:bubble3D val="0"/>
            <c:spPr>
              <a:solidFill>
                <a:srgbClr val="FF0000"/>
              </a:solidFill>
              <a:ln w="19050">
                <a:solidFill>
                  <a:srgbClr val="FFC000"/>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1424-452A-8D01-A7412D47A91E}"/>
              </c:ext>
            </c:extLst>
          </c:dPt>
          <c:dLbls>
            <c:dLbl>
              <c:idx val="0"/>
              <c:layout>
                <c:manualLayout>
                  <c:x val="0.21368149266343592"/>
                  <c:y val="-0.117561189380614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424-452A-8D01-A7412D47A91E}"/>
                </c:ext>
              </c:extLst>
            </c:dLbl>
            <c:dLbl>
              <c:idx val="1"/>
              <c:layout>
                <c:manualLayout>
                  <c:x val="-0.23603705746473833"/>
                  <c:y val="0.13803784374919806"/>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424-452A-8D01-A7412D47A91E}"/>
                </c:ext>
              </c:extLst>
            </c:dLbl>
            <c:dLbl>
              <c:idx val="2"/>
              <c:layout>
                <c:manualLayout>
                  <c:x val="6.5552934042089422E-2"/>
                  <c:y val="-0.1288347053209257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424-452A-8D01-A7412D47A91E}"/>
                </c:ext>
              </c:extLst>
            </c:dLbl>
            <c:dLbl>
              <c:idx val="3"/>
              <c:layout>
                <c:manualLayout>
                  <c:x val="-3.7205908828183566E-2"/>
                  <c:y val="3.90613815318539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424-452A-8D01-A7412D47A91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Hoja1!$A$1:$A$4</c:f>
              <c:strCache>
                <c:ptCount val="4"/>
                <c:pt idx="0">
                  <c:v>Adecuado</c:v>
                </c:pt>
                <c:pt idx="1">
                  <c:v>Satisfactorio</c:v>
                </c:pt>
                <c:pt idx="2">
                  <c:v>Deficiente</c:v>
                </c:pt>
                <c:pt idx="3">
                  <c:v>Inadecuado</c:v>
                </c:pt>
              </c:strCache>
            </c:strRef>
          </c:cat>
          <c:val>
            <c:numRef>
              <c:f>Hoja1!$B$1:$B$4</c:f>
              <c:numCache>
                <c:formatCode>0</c:formatCode>
                <c:ptCount val="4"/>
                <c:pt idx="0">
                  <c:v>2040</c:v>
                </c:pt>
                <c:pt idx="1">
                  <c:v>977</c:v>
                </c:pt>
                <c:pt idx="2">
                  <c:v>36</c:v>
                </c:pt>
                <c:pt idx="3">
                  <c:v>4</c:v>
                </c:pt>
              </c:numCache>
            </c:numRef>
          </c:val>
          <c:extLst>
            <c:ext xmlns:c16="http://schemas.microsoft.com/office/drawing/2014/chart" uri="{C3380CC4-5D6E-409C-BE32-E72D297353CC}">
              <c16:uniqueId val="{00000008-1424-452A-8D01-A7412D47A91E}"/>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26</a:t>
            </a:fld>
            <a:endParaRPr lang="es-ES" altLang="es-ES"/>
          </a:p>
        </p:txBody>
      </p:sp>
    </p:spTree>
    <p:extLst>
      <p:ext uri="{BB962C8B-B14F-4D97-AF65-F5344CB8AC3E}">
        <p14:creationId xmlns:p14="http://schemas.microsoft.com/office/powerpoint/2010/main" val="960427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28</a:t>
            </a:fld>
            <a:endParaRPr lang="es-ES" altLang="es-ES"/>
          </a:p>
        </p:txBody>
      </p:sp>
    </p:spTree>
    <p:extLst>
      <p:ext uri="{BB962C8B-B14F-4D97-AF65-F5344CB8AC3E}">
        <p14:creationId xmlns:p14="http://schemas.microsoft.com/office/powerpoint/2010/main" val="3454035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EEB27AC-8A71-4AAB-8A47-2430FFD39FC3}" type="slidenum">
              <a:rPr lang="es-ES" altLang="es-ES"/>
              <a:pPr/>
              <a:t>48</a:t>
            </a:fld>
            <a:endParaRPr lang="es-ES" altLang="es-ES"/>
          </a:p>
        </p:txBody>
      </p:sp>
    </p:spTree>
    <p:extLst>
      <p:ext uri="{BB962C8B-B14F-4D97-AF65-F5344CB8AC3E}">
        <p14:creationId xmlns:p14="http://schemas.microsoft.com/office/powerpoint/2010/main" val="89953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994714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dirty="0"/>
              <a:t>Haga clic para modificar el estilo de título del patrón</a:t>
            </a:r>
          </a:p>
        </p:txBody>
      </p:sp>
    </p:spTree>
    <p:extLst>
      <p:ext uri="{BB962C8B-B14F-4D97-AF65-F5344CB8AC3E}">
        <p14:creationId xmlns:p14="http://schemas.microsoft.com/office/powerpoint/2010/main" val="17459306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97896167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65890488"/>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8921265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4398691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140467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766317105"/>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072470463"/>
      </p:ext>
    </p:extLst>
  </p:cSld>
  <p:clrMapOvr>
    <a:masterClrMapping/>
  </p:clrMapOvr>
  <p:transition spd="slow">
    <p:split orient="vert"/>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79978279"/>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61198797"/>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56557120"/>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7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9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20000"/>
              </a:spcBef>
            </a:pPr>
            <a:r>
              <a:rPr lang="es-ES" sz="1800">
                <a:solidFill>
                  <a:schemeClr val="bg1"/>
                </a:solidFill>
                <a:latin typeface="Calibri Light" pitchFamily="34" charset="0"/>
              </a:rPr>
              <a:t>1. Boletín de Deudores Morosos del Estado (BDME)</a:t>
            </a:r>
          </a:p>
          <a:p>
            <a:pPr algn="just">
              <a:spcBef>
                <a:spcPct val="20000"/>
              </a:spcBef>
            </a:pPr>
            <a:r>
              <a:rPr lang="es-ES" sz="1800">
                <a:solidFill>
                  <a:schemeClr val="bg1"/>
                </a:solidFill>
                <a:latin typeface="Calibri Light" pitchFamily="34" charset="0"/>
              </a:rPr>
              <a:t>2. Información financiera, económica, social y ambiental</a:t>
            </a:r>
          </a:p>
          <a:p>
            <a:pPr algn="just">
              <a:spcBef>
                <a:spcPct val="20000"/>
              </a:spcBef>
            </a:pPr>
            <a:r>
              <a:rPr lang="es-ES" sz="1800">
                <a:solidFill>
                  <a:schemeClr val="bg1"/>
                </a:solidFill>
                <a:latin typeface="Calibri Light" pitchFamily="34" charset="0"/>
              </a:rPr>
              <a:t>3. Normatividad contable pública</a:t>
            </a:r>
          </a:p>
          <a:p>
            <a:pPr algn="just">
              <a:spcBef>
                <a:spcPct val="20000"/>
              </a:spcBef>
            </a:pPr>
            <a:r>
              <a:rPr lang="es-ES" sz="1800">
                <a:solidFill>
                  <a:schemeClr val="bg1"/>
                </a:solidFill>
                <a:latin typeface="Calibri Light" pitchFamily="34" charset="0"/>
              </a:rPr>
              <a:t>4. Asistencia y apoyo técnico</a:t>
            </a:r>
          </a:p>
          <a:p>
            <a:pPr algn="just">
              <a:spcBef>
                <a:spcPct val="20000"/>
              </a:spcBef>
            </a:pPr>
            <a:r>
              <a:rPr lang="es-ES" sz="1800">
                <a:solidFill>
                  <a:schemeClr val="bg1"/>
                </a:solidFill>
                <a:latin typeface="Calibri Light" pitchFamily="34" charset="0"/>
              </a:rPr>
              <a:t>5. Solicitud de asignación de código institucional para el envío de la información financiera, económica, social y ambiental</a:t>
            </a:r>
          </a:p>
          <a:p>
            <a:pPr algn="just">
              <a:spcBef>
                <a:spcPct val="20000"/>
              </a:spcBef>
            </a:pPr>
            <a:r>
              <a:rPr 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pPr algn="just">
              <a:spcBef>
                <a:spcPct val="20000"/>
              </a:spcBef>
            </a:pPr>
            <a:r>
              <a:rPr lang="es-ES" sz="1800">
                <a:solidFill>
                  <a:schemeClr val="bg1"/>
                </a:solidFill>
                <a:latin typeface="Calibri Light" pitchFamily="34" charset="0"/>
              </a:rPr>
              <a:t>7. Emisión de conceptos y soluciones de consultas</a:t>
            </a:r>
          </a:p>
          <a:p>
            <a:pPr algn="just">
              <a:spcBef>
                <a:spcPct val="20000"/>
              </a:spcBef>
            </a:pPr>
            <a:r>
              <a:rPr lang="es-ES" sz="1800">
                <a:solidFill>
                  <a:schemeClr val="bg1"/>
                </a:solidFill>
                <a:latin typeface="Calibri Light" pitchFamily="34" charset="0"/>
              </a:rPr>
              <a:t>8. Solicitudes específicas de capacitación</a:t>
            </a:r>
          </a:p>
        </p:txBody>
      </p:sp>
      <p:sp>
        <p:nvSpPr>
          <p:cNvPr id="5" name="20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Cuentas Claras, Estado Transparente</a:t>
            </a:r>
          </a:p>
        </p:txBody>
      </p:sp>
      <p:sp>
        <p:nvSpPr>
          <p:cNvPr id="6" name="21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www.contaduria.gov.co</a:t>
            </a:r>
          </a:p>
        </p:txBody>
      </p:sp>
    </p:spTree>
    <p:extLst>
      <p:ext uri="{BB962C8B-B14F-4D97-AF65-F5344CB8AC3E}">
        <p14:creationId xmlns:p14="http://schemas.microsoft.com/office/powerpoint/2010/main" val="38314721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25"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2" r:id="rId10"/>
    <p:sldLayoutId id="2147483903" r:id="rId11"/>
    <p:sldLayoutId id="2147483904" r:id="rId12"/>
    <p:sldLayoutId id="2147483905" r:id="rId13"/>
    <p:sldLayoutId id="2147483906" r:id="rId14"/>
    <p:sldLayoutId id="2147483907" r:id="rId15"/>
    <p:sldLayoutId id="2147483908" r:id="rId16"/>
    <p:sldLayoutId id="2147483909" r:id="rId17"/>
    <p:sldLayoutId id="2147483910" r:id="rId18"/>
    <p:sldLayoutId id="2147483911" r:id="rId19"/>
    <p:sldLayoutId id="2147483912" r:id="rId20"/>
    <p:sldLayoutId id="2147483913" r:id="rId21"/>
    <p:sldLayoutId id="2147483914" r:id="rId22"/>
    <p:sldLayoutId id="2147483915" r:id="rId23"/>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wmf"/><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3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png"/><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gif"/><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10</a:t>
            </a:fld>
            <a:endParaRPr lang="es-ES_tradnl" dirty="0"/>
          </a:p>
        </p:txBody>
      </p:sp>
      <p:sp>
        <p:nvSpPr>
          <p:cNvPr id="7" name="Rectangle 2" descr="Large confetti"/>
          <p:cNvSpPr txBox="1">
            <a:spLocks noChangeArrowheads="1"/>
          </p:cNvSpPr>
          <p:nvPr/>
        </p:nvSpPr>
        <p:spPr>
          <a:xfrm>
            <a:off x="-468560" y="-12032"/>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4000" kern="0" dirty="0">
                <a:solidFill>
                  <a:schemeClr val="tx1"/>
                </a:solidFill>
                <a:latin typeface="+mn-lt"/>
              </a:rPr>
              <a:t>¿Por qué  las cuentas PÚBLICAS SON PÚBLICAS ?</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11</a:t>
            </a:fld>
            <a:endParaRPr lang="es-ES_tradnl" dirty="0"/>
          </a:p>
        </p:txBody>
      </p:sp>
      <p:sp>
        <p:nvSpPr>
          <p:cNvPr id="4" name="2 Marcador de texto"/>
          <p:cNvSpPr>
            <a:spLocks noGrp="1"/>
          </p:cNvSpPr>
          <p:nvPr>
            <p:ph type="body" sz="quarter" idx="18"/>
          </p:nvPr>
        </p:nvSpPr>
        <p:spPr>
          <a:xfrm>
            <a:off x="855928" y="4781902"/>
            <a:ext cx="4540250" cy="165013"/>
          </a:xfrm>
        </p:spPr>
        <p:txBody>
          <a:bodyPr/>
          <a:lstStyle/>
          <a:p>
            <a:r>
              <a:rPr lang="es-CO" dirty="0"/>
              <a:t>Fuente: Vicente Montesinos</a:t>
            </a:r>
          </a:p>
        </p:txBody>
      </p:sp>
      <p:sp>
        <p:nvSpPr>
          <p:cNvPr id="5" name="Text Box 2"/>
          <p:cNvSpPr txBox="1">
            <a:spLocks noChangeArrowheads="1"/>
          </p:cNvSpPr>
          <p:nvPr/>
        </p:nvSpPr>
        <p:spPr bwMode="auto">
          <a:xfrm>
            <a:off x="0" y="49188"/>
            <a:ext cx="9036496" cy="502766"/>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35896" y="625252"/>
            <a:ext cx="186020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400" b="1" dirty="0"/>
              <a:t>Claves para una buena gestión pública</a:t>
            </a:r>
          </a:p>
        </p:txBody>
      </p:sp>
      <p:sp>
        <p:nvSpPr>
          <p:cNvPr id="7" name="Text Box 4"/>
          <p:cNvSpPr txBox="1">
            <a:spLocks noChangeArrowheads="1"/>
          </p:cNvSpPr>
          <p:nvPr/>
        </p:nvSpPr>
        <p:spPr bwMode="auto">
          <a:xfrm>
            <a:off x="1272275" y="1317617"/>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769268"/>
            <a:ext cx="2304255" cy="132343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Eficiencia</a:t>
            </a:r>
          </a:p>
          <a:p>
            <a:pPr algn="ctr">
              <a:spcBef>
                <a:spcPct val="50000"/>
              </a:spcBef>
            </a:pPr>
            <a:r>
              <a:rPr lang="es-ES" altLang="es-CO" sz="2000" b="1" dirty="0"/>
              <a:t>Eficacia</a:t>
            </a:r>
          </a:p>
          <a:p>
            <a:pPr algn="ctr">
              <a:spcBef>
                <a:spcPct val="50000"/>
              </a:spcBef>
            </a:pPr>
            <a:r>
              <a:rPr lang="es-ES" altLang="es-CO" sz="2000" b="1" dirty="0"/>
              <a:t>Efectividad</a:t>
            </a:r>
          </a:p>
        </p:txBody>
      </p:sp>
      <p:sp>
        <p:nvSpPr>
          <p:cNvPr id="9" name="Text Box 6"/>
          <p:cNvSpPr txBox="1">
            <a:spLocks noChangeArrowheads="1"/>
          </p:cNvSpPr>
          <p:nvPr/>
        </p:nvSpPr>
        <p:spPr bwMode="auto">
          <a:xfrm>
            <a:off x="1151620" y="2426635"/>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74288"/>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131840" y="1355982"/>
            <a:ext cx="540577" cy="350573"/>
          </a:xfrm>
          <a:prstGeom prst="rightArrow">
            <a:avLst>
              <a:gd name="adj1" fmla="val 50000"/>
              <a:gd name="adj2" fmla="val 30000"/>
            </a:avLst>
          </a:prstGeom>
          <a:solidFill>
            <a:schemeClr val="accent2">
              <a:lumMod val="75000"/>
            </a:schemeClr>
          </a:solidFill>
          <a:ln w="9525">
            <a:solidFill>
              <a:schemeClr val="tx1"/>
            </a:solidFill>
            <a:miter lim="800000"/>
            <a:headEnd/>
            <a:tailEnd/>
          </a:ln>
          <a:effectLst/>
        </p:spPr>
        <p:txBody>
          <a:bodyPr wrap="none" anchor="ctr"/>
          <a:lstStyle/>
          <a:p>
            <a:endParaRPr lang="es-CO" sz="1917"/>
          </a:p>
        </p:txBody>
      </p:sp>
      <p:sp>
        <p:nvSpPr>
          <p:cNvPr id="12" name="AutoShape 10"/>
          <p:cNvSpPr>
            <a:spLocks noChangeArrowheads="1"/>
          </p:cNvSpPr>
          <p:nvPr/>
        </p:nvSpPr>
        <p:spPr bwMode="auto">
          <a:xfrm>
            <a:off x="5292080" y="1317618"/>
            <a:ext cx="604202" cy="388938"/>
          </a:xfrm>
          <a:prstGeom prst="leftArrow">
            <a:avLst>
              <a:gd name="adj1" fmla="val 50000"/>
              <a:gd name="adj2" fmla="val 43571"/>
            </a:avLst>
          </a:prstGeom>
          <a:solidFill>
            <a:schemeClr val="accent2">
              <a:lumMod val="75000"/>
            </a:schemeClr>
          </a:solidFill>
          <a:ln w="9525">
            <a:solidFill>
              <a:schemeClr val="tx1"/>
            </a:solidFill>
            <a:miter lim="800000"/>
            <a:headEnd/>
            <a:tailEnd/>
          </a:ln>
          <a:effectLst/>
        </p:spPr>
        <p:txBody>
          <a:bodyPr wrap="none" anchor="ctr"/>
          <a:lstStyle/>
          <a:p>
            <a:endParaRPr lang="es-CO" sz="1917"/>
          </a:p>
        </p:txBody>
      </p:sp>
      <p:sp>
        <p:nvSpPr>
          <p:cNvPr id="13" name="AutoShape 11"/>
          <p:cNvSpPr>
            <a:spLocks noChangeArrowheads="1"/>
          </p:cNvSpPr>
          <p:nvPr/>
        </p:nvSpPr>
        <p:spPr bwMode="auto">
          <a:xfrm flipV="1">
            <a:off x="8446719" y="806453"/>
            <a:ext cx="517769" cy="3863847"/>
          </a:xfrm>
          <a:prstGeom prst="curvedLeftArrow">
            <a:avLst>
              <a:gd name="adj1" fmla="val 195859"/>
              <a:gd name="adj2" fmla="val 391717"/>
              <a:gd name="adj3" fmla="val 33333"/>
            </a:avLst>
          </a:prstGeom>
          <a:solidFill>
            <a:schemeClr val="accent2">
              <a:lumMod val="40000"/>
              <a:lumOff val="60000"/>
            </a:schemeClr>
          </a:solidFill>
          <a:ln w="9525">
            <a:solidFill>
              <a:schemeClr val="tx1"/>
            </a:solidFill>
            <a:miter lim="800000"/>
            <a:headEnd/>
            <a:tailEnd/>
          </a:ln>
          <a:effectLst/>
        </p:spPr>
        <p:txBody>
          <a:bodyPr wrap="none" anchor="ctr"/>
          <a:lstStyle/>
          <a:p>
            <a:endParaRPr lang="es-CO" sz="1917"/>
          </a:p>
        </p:txBody>
      </p:sp>
      <p:sp>
        <p:nvSpPr>
          <p:cNvPr id="14" name="AutoShape 12"/>
          <p:cNvSpPr>
            <a:spLocks noChangeArrowheads="1"/>
          </p:cNvSpPr>
          <p:nvPr/>
        </p:nvSpPr>
        <p:spPr bwMode="auto">
          <a:xfrm flipV="1">
            <a:off x="611560" y="866460"/>
            <a:ext cx="509426" cy="3480387"/>
          </a:xfrm>
          <a:prstGeom prst="curvedRightArrow">
            <a:avLst>
              <a:gd name="adj1" fmla="val 196305"/>
              <a:gd name="adj2" fmla="val 392611"/>
              <a:gd name="adj3" fmla="val 33333"/>
            </a:avLst>
          </a:prstGeom>
          <a:solidFill>
            <a:schemeClr val="accent6">
              <a:lumMod val="40000"/>
              <a:lumOff val="60000"/>
            </a:schemeClr>
          </a:solidFill>
          <a:ln w="9525">
            <a:solidFill>
              <a:schemeClr val="tx1"/>
            </a:solidFill>
            <a:miter lim="800000"/>
            <a:headEnd/>
            <a:tailEnd/>
          </a:ln>
          <a:effectLst/>
        </p:spPr>
        <p:txBody>
          <a:bodyPr wrap="none" anchor="ctr"/>
          <a:lstStyle/>
          <a:p>
            <a:endParaRPr lang="es-CO" sz="1917"/>
          </a:p>
        </p:txBody>
      </p:sp>
    </p:spTree>
    <p:extLst>
      <p:ext uri="{BB962C8B-B14F-4D97-AF65-F5344CB8AC3E}">
        <p14:creationId xmlns:p14="http://schemas.microsoft.com/office/powerpoint/2010/main" val="106678512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12</a:t>
            </a:fld>
            <a:endParaRPr lang="es-ES_tradnl" dirty="0"/>
          </a:p>
        </p:txBody>
      </p:sp>
      <p:pic>
        <p:nvPicPr>
          <p:cNvPr id="4"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78" y="49188"/>
            <a:ext cx="9036496" cy="5797528"/>
          </a:xfrm>
          <a:prstGeom prst="rect">
            <a:avLst/>
          </a:prstGeom>
        </p:spPr>
      </p:pic>
    </p:spTree>
    <p:extLst>
      <p:ext uri="{BB962C8B-B14F-4D97-AF65-F5344CB8AC3E}">
        <p14:creationId xmlns:p14="http://schemas.microsoft.com/office/powerpoint/2010/main" val="2010870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13</a:t>
            </a:fld>
            <a:endParaRPr lang="es-ES_tradnl" dirty="0"/>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5536" y="877280"/>
            <a:ext cx="3456385" cy="4510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8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11 Flecha curvada hacia abajo"/>
          <p:cNvSpPr/>
          <p:nvPr/>
        </p:nvSpPr>
        <p:spPr bwMode="auto">
          <a:xfrm rot="555973">
            <a:off x="800164" y="226232"/>
            <a:ext cx="4664323"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153366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14</a:t>
            </a:fld>
            <a:endParaRPr lang="es-ES_tradnl" dirty="0"/>
          </a:p>
        </p:txBody>
      </p:sp>
      <p:pic>
        <p:nvPicPr>
          <p:cNvPr id="4"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1675827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15</a:t>
            </a:fld>
            <a:endParaRPr lang="es-ES_tradnl" dirty="0"/>
          </a:p>
        </p:txBody>
      </p:sp>
      <p:pic>
        <p:nvPicPr>
          <p:cNvPr id="4" name="Imagen 4"/>
          <p:cNvPicPr/>
          <p:nvPr/>
        </p:nvPicPr>
        <p:blipFill>
          <a:blip r:embed="rId2">
            <a:extLst>
              <a:ext uri="{28A0092B-C50C-407E-A947-70E740481C1C}">
                <a14:useLocalDpi xmlns:a14="http://schemas.microsoft.com/office/drawing/2010/main"/>
              </a:ext>
            </a:extLst>
          </a:blip>
          <a:srcRect/>
          <a:stretch>
            <a:fillRect/>
          </a:stretch>
        </p:blipFill>
        <p:spPr bwMode="auto">
          <a:xfrm>
            <a:off x="107504" y="157200"/>
            <a:ext cx="8928992" cy="5508612"/>
          </a:xfrm>
          <a:prstGeom prst="rect">
            <a:avLst/>
          </a:prstGeom>
          <a:noFill/>
          <a:ln>
            <a:solidFill>
              <a:schemeClr val="tx1"/>
            </a:solidFill>
          </a:ln>
        </p:spPr>
      </p:pic>
    </p:spTree>
    <p:extLst>
      <p:ext uri="{BB962C8B-B14F-4D97-AF65-F5344CB8AC3E}">
        <p14:creationId xmlns:p14="http://schemas.microsoft.com/office/powerpoint/2010/main" val="109449171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67478" y="121197"/>
            <a:ext cx="8856985" cy="4968551"/>
          </a:xfrm>
          <a:prstGeom prst="rect">
            <a:avLst/>
          </a:prstGeom>
          <a:noFill/>
          <a:ln>
            <a:solidFill>
              <a:schemeClr val="tx1"/>
            </a:solidFill>
          </a:ln>
        </p:spPr>
      </p:pic>
    </p:spTree>
    <p:extLst>
      <p:ext uri="{BB962C8B-B14F-4D97-AF65-F5344CB8AC3E}">
        <p14:creationId xmlns:p14="http://schemas.microsoft.com/office/powerpoint/2010/main" val="3405575032"/>
      </p:ext>
    </p:extLst>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125412" y="5388240"/>
            <a:ext cx="2286265" cy="269875"/>
          </a:xfrm>
        </p:spPr>
        <p:txBody>
          <a:bodyPr/>
          <a:lstStyle/>
          <a:p>
            <a:pPr>
              <a:defRPr/>
            </a:pPr>
            <a:fld id="{BD78BF63-D6E5-49D8-99EB-4D36175B83F1}" type="slidenum">
              <a:rPr lang="es-ES_tradnl" smtClean="0"/>
              <a:pPr>
                <a:defRPr/>
              </a:pPr>
              <a:t>17</a:t>
            </a:fld>
            <a:endParaRPr lang="es-ES_tradnl" dirty="0"/>
          </a:p>
        </p:txBody>
      </p:sp>
      <p:sp>
        <p:nvSpPr>
          <p:cNvPr id="5" name="3 Marcador de número de diapositiva"/>
          <p:cNvSpPr txBox="1">
            <a:spLocks/>
          </p:cNvSpPr>
          <p:nvPr/>
        </p:nvSpPr>
        <p:spPr>
          <a:xfrm>
            <a:off x="320204" y="5323929"/>
            <a:ext cx="1587500" cy="269875"/>
          </a:xfrm>
          <a:prstGeom prst="rect">
            <a:avLst/>
          </a:prstGeom>
        </p:spPr>
        <p:txBody>
          <a:bodyPr/>
          <a:lstStyle>
            <a:defPPr>
              <a:defRPr lang="es-ES_tradnl"/>
            </a:defPPr>
            <a:lvl1pPr algn="l" rtl="0" eaLnBrk="0" fontAlgn="base" hangingPunct="0">
              <a:spcBef>
                <a:spcPct val="0"/>
              </a:spcBef>
              <a:spcAft>
                <a:spcPct val="0"/>
              </a:spcAft>
              <a:defRPr sz="667" kern="1200">
                <a:solidFill>
                  <a:srgbClr val="00918E"/>
                </a:solidFill>
                <a:latin typeface="+mn-lt"/>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dirty="0"/>
              <a:t>Fuente: Adaptado de Vicente Montesinos</a:t>
            </a:r>
          </a:p>
        </p:txBody>
      </p:sp>
      <p:sp>
        <p:nvSpPr>
          <p:cNvPr id="6"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7"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8"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1" name="Text Box 14"/>
          <p:cNvSpPr txBox="1">
            <a:spLocks noChangeArrowheads="1"/>
          </p:cNvSpPr>
          <p:nvPr/>
        </p:nvSpPr>
        <p:spPr bwMode="auto">
          <a:xfrm>
            <a:off x="4307365" y="2439877"/>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2"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3" name="Line 17"/>
          <p:cNvSpPr>
            <a:spLocks noChangeShapeType="1"/>
          </p:cNvSpPr>
          <p:nvPr/>
        </p:nvSpPr>
        <p:spPr bwMode="auto">
          <a:xfrm flipV="1">
            <a:off x="1259632" y="1614309"/>
            <a:ext cx="191609"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15" name="Line 20"/>
          <p:cNvSpPr>
            <a:spLocks noChangeShapeType="1"/>
          </p:cNvSpPr>
          <p:nvPr/>
        </p:nvSpPr>
        <p:spPr bwMode="auto">
          <a:xfrm flipH="1" flipV="1">
            <a:off x="7152286" y="1601080"/>
            <a:ext cx="342883" cy="89637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6" name="Line 21"/>
          <p:cNvSpPr>
            <a:spLocks noChangeShapeType="1"/>
          </p:cNvSpPr>
          <p:nvPr/>
        </p:nvSpPr>
        <p:spPr bwMode="auto">
          <a:xfrm>
            <a:off x="6252187" y="1791581"/>
            <a:ext cx="16537" cy="185800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7"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18"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19"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0" name="Line 20"/>
          <p:cNvSpPr>
            <a:spLocks noChangeShapeType="1"/>
          </p:cNvSpPr>
          <p:nvPr/>
        </p:nvSpPr>
        <p:spPr bwMode="auto">
          <a:xfrm flipV="1">
            <a:off x="5004049" y="1657367"/>
            <a:ext cx="468362" cy="78251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20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22" name="21 Rectángulo"/>
          <p:cNvSpPr/>
          <p:nvPr/>
        </p:nvSpPr>
        <p:spPr>
          <a:xfrm>
            <a:off x="1391647" y="1825530"/>
            <a:ext cx="1329210" cy="387350"/>
          </a:xfrm>
          <a:prstGeom prst="rect">
            <a:avLst/>
          </a:prstGeom>
        </p:spPr>
        <p:txBody>
          <a:bodyPr wrap="none">
            <a:spAutoFit/>
          </a:bodyPr>
          <a:lstStyle/>
          <a:p>
            <a:r>
              <a:rPr lang="es-CO" sz="1917" b="1" i="1" dirty="0"/>
              <a:t>IASC - IASB</a:t>
            </a:r>
          </a:p>
        </p:txBody>
      </p:sp>
      <p:sp>
        <p:nvSpPr>
          <p:cNvPr id="23" name="Text Box 3"/>
          <p:cNvSpPr txBox="1">
            <a:spLocks noChangeArrowheads="1"/>
          </p:cNvSpPr>
          <p:nvPr/>
        </p:nvSpPr>
        <p:spPr bwMode="auto">
          <a:xfrm>
            <a:off x="1115616" y="2497460"/>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24" name="Text Box 9"/>
          <p:cNvSpPr txBox="1">
            <a:spLocks noChangeArrowheads="1"/>
          </p:cNvSpPr>
          <p:nvPr/>
        </p:nvSpPr>
        <p:spPr bwMode="auto">
          <a:xfrm>
            <a:off x="899592" y="4009628"/>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26"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27"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8"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9"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Tree>
    <p:extLst>
      <p:ext uri="{BB962C8B-B14F-4D97-AF65-F5344CB8AC3E}">
        <p14:creationId xmlns:p14="http://schemas.microsoft.com/office/powerpoint/2010/main" val="18281070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18</a:t>
            </a:fld>
            <a:endParaRPr lang="es-ES_trad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497" y="23773"/>
            <a:ext cx="9014946" cy="5634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2435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19</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361553535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a:t>
            </a:fld>
            <a:endParaRPr lang="es-ES_tradnl"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10224" y="0"/>
            <a:ext cx="3533775" cy="2806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881858"/>
            <a:ext cx="3347864" cy="2833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76056" y="2806314"/>
            <a:ext cx="4067944" cy="2908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625252"/>
            <a:ext cx="3851920" cy="2256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347864" y="1489348"/>
            <a:ext cx="2262361"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347864" y="4369668"/>
            <a:ext cx="2466975" cy="1345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bwMode="auto">
          <a:xfrm>
            <a:off x="0" y="0"/>
            <a:ext cx="3851920" cy="625252"/>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4000" b="0" i="0" u="none" strike="noStrike" cap="none" normalizeH="0" baseline="0" dirty="0">
                <a:ln>
                  <a:noFill/>
                </a:ln>
                <a:solidFill>
                  <a:schemeClr val="accent4"/>
                </a:solidFill>
                <a:effectLst/>
                <a:latin typeface="Times New Roman" pitchFamily="18" charset="0"/>
              </a:rPr>
              <a:t>H U I L A</a:t>
            </a:r>
          </a:p>
        </p:txBody>
      </p:sp>
      <p:sp>
        <p:nvSpPr>
          <p:cNvPr id="3" name="2 Flecha curvada hacia la izquierda"/>
          <p:cNvSpPr/>
          <p:nvPr/>
        </p:nvSpPr>
        <p:spPr bwMode="auto">
          <a:xfrm rot="19409922">
            <a:off x="4349181" y="27829"/>
            <a:ext cx="877686" cy="1961341"/>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896585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20</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817173134"/>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21</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2017</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2 0 1 8</a:t>
            </a:r>
          </a:p>
        </p:txBody>
      </p:sp>
      <p:sp>
        <p:nvSpPr>
          <p:cNvPr id="10" name="12 Rectángulo"/>
          <p:cNvSpPr>
            <a:spLocks noChangeArrowheads="1"/>
          </p:cNvSpPr>
          <p:nvPr/>
        </p:nvSpPr>
        <p:spPr bwMode="auto">
          <a:xfrm>
            <a:off x="5016050" y="3217540"/>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683568" y="3329971"/>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732447"/>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713691"/>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180856887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pic>
        <p:nvPicPr>
          <p:cNvPr id="8197"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103396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050" y="2161227"/>
            <a:ext cx="9144000" cy="1200329"/>
          </a:xfrm>
          <a:prstGeom prst="rect">
            <a:avLst/>
          </a:prstGeom>
          <a:noFill/>
        </p:spPr>
        <p:txBody>
          <a:bodyPr wrap="square" rtlCol="0">
            <a:spAutoFit/>
          </a:bodyPr>
          <a:lstStyle/>
          <a:p>
            <a:pPr algn="ctr"/>
            <a:r>
              <a:rPr lang="es-CO" sz="3600" b="1" dirty="0">
                <a:solidFill>
                  <a:schemeClr val="bg1"/>
                </a:solidFill>
                <a:latin typeface="+mn-lt"/>
              </a:rPr>
              <a:t>EVALUACIÓN DEL CONTROL INTERNO CONTABLE</a:t>
            </a:r>
          </a:p>
        </p:txBody>
      </p:sp>
    </p:spTree>
    <p:extLst>
      <p:ext uri="{BB962C8B-B14F-4D97-AF65-F5344CB8AC3E}">
        <p14:creationId xmlns:p14="http://schemas.microsoft.com/office/powerpoint/2010/main" val="4293313231"/>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24</a:t>
            </a:fld>
            <a:endParaRPr lang="es-ES_tradnl"/>
          </a:p>
        </p:txBody>
      </p:sp>
      <p:pic>
        <p:nvPicPr>
          <p:cNvPr id="6"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57343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Rectángulo 3"/>
          <p:cNvSpPr/>
          <p:nvPr/>
        </p:nvSpPr>
        <p:spPr>
          <a:xfrm>
            <a:off x="125413" y="237071"/>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9" name="Cinta perforada 9"/>
          <p:cNvSpPr/>
          <p:nvPr/>
        </p:nvSpPr>
        <p:spPr>
          <a:xfrm>
            <a:off x="94274" y="1354421"/>
            <a:ext cx="5903913" cy="1592154"/>
          </a:xfrm>
          <a:prstGeom prst="flowChartPunchedTape">
            <a:avLst/>
          </a:prstGeom>
          <a:solidFill>
            <a:srgbClr val="008080"/>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0" name="Flecha abajo 4"/>
          <p:cNvSpPr/>
          <p:nvPr/>
        </p:nvSpPr>
        <p:spPr>
          <a:xfrm>
            <a:off x="2339752" y="1057300"/>
            <a:ext cx="629245" cy="504056"/>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1" name="Flecha curvada hacia arriba 9"/>
          <p:cNvSpPr/>
          <p:nvPr/>
        </p:nvSpPr>
        <p:spPr>
          <a:xfrm rot="16200000">
            <a:off x="6491622" y="-119426"/>
            <a:ext cx="2281439" cy="2808315"/>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29203773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2000"/>
                                        <p:tgtEl>
                                          <p:spTgt spid="7"/>
                                        </p:tgtEl>
                                      </p:cBhvr>
                                    </p:animEffect>
                                    <p:anim calcmode="lin" valueType="num">
                                      <p:cBhvr>
                                        <p:cTn id="37" dur="2000" fill="hold"/>
                                        <p:tgtEl>
                                          <p:spTgt spid="7"/>
                                        </p:tgtEl>
                                        <p:attrNameLst>
                                          <p:attrName>style.rotation</p:attrName>
                                        </p:attrNameLst>
                                      </p:cBhvr>
                                      <p:tavLst>
                                        <p:tav tm="0">
                                          <p:val>
                                            <p:fltVal val="720"/>
                                          </p:val>
                                        </p:tav>
                                        <p:tav tm="100000">
                                          <p:val>
                                            <p:fltVal val="0"/>
                                          </p:val>
                                        </p:tav>
                                      </p:tavLst>
                                    </p:anim>
                                    <p:anim calcmode="lin" valueType="num">
                                      <p:cBhvr>
                                        <p:cTn id="38" dur="2000" fill="hold"/>
                                        <p:tgtEl>
                                          <p:spTgt spid="7"/>
                                        </p:tgtEl>
                                        <p:attrNameLst>
                                          <p:attrName>ppt_h</p:attrName>
                                        </p:attrNameLst>
                                      </p:cBhvr>
                                      <p:tavLst>
                                        <p:tav tm="0">
                                          <p:val>
                                            <p:fltVal val="0"/>
                                          </p:val>
                                        </p:tav>
                                        <p:tav tm="100000">
                                          <p:val>
                                            <p:strVal val="#ppt_h"/>
                                          </p:val>
                                        </p:tav>
                                      </p:tavLst>
                                    </p:anim>
                                    <p:anim calcmode="lin" valueType="num">
                                      <p:cBhvr>
                                        <p:cTn id="39" dur="2000" fill="hold"/>
                                        <p:tgtEl>
                                          <p:spTgt spid="7"/>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2000"/>
                                        <p:tgtEl>
                                          <p:spTgt spid="6"/>
                                        </p:tgtEl>
                                      </p:cBhvr>
                                    </p:animEffect>
                                    <p:anim calcmode="lin" valueType="num">
                                      <p:cBhvr>
                                        <p:cTn id="44" dur="2000" fill="hold"/>
                                        <p:tgtEl>
                                          <p:spTgt spid="6"/>
                                        </p:tgtEl>
                                        <p:attrNameLst>
                                          <p:attrName>style.rotation</p:attrName>
                                        </p:attrNameLst>
                                      </p:cBhvr>
                                      <p:tavLst>
                                        <p:tav tm="0">
                                          <p:val>
                                            <p:fltVal val="720"/>
                                          </p:val>
                                        </p:tav>
                                        <p:tav tm="100000">
                                          <p:val>
                                            <p:fltVal val="0"/>
                                          </p:val>
                                        </p:tav>
                                      </p:tavLst>
                                    </p:anim>
                                    <p:anim calcmode="lin" valueType="num">
                                      <p:cBhvr>
                                        <p:cTn id="45" dur="2000" fill="hold"/>
                                        <p:tgtEl>
                                          <p:spTgt spid="6"/>
                                        </p:tgtEl>
                                        <p:attrNameLst>
                                          <p:attrName>ppt_h</p:attrName>
                                        </p:attrNameLst>
                                      </p:cBhvr>
                                      <p:tavLst>
                                        <p:tav tm="0">
                                          <p:val>
                                            <p:fltVal val="0"/>
                                          </p:val>
                                        </p:tav>
                                        <p:tav tm="100000">
                                          <p:val>
                                            <p:strVal val="#ppt_h"/>
                                          </p:val>
                                        </p:tav>
                                      </p:tavLst>
                                    </p:anim>
                                    <p:anim calcmode="lin" valueType="num">
                                      <p:cBhvr>
                                        <p:cTn id="46" dur="2000" fill="hold"/>
                                        <p:tgtEl>
                                          <p:spTgt spid="6"/>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1297965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8731528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27</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16164767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887098" y="396422"/>
            <a:ext cx="7285302"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083" dirty="0"/>
              <a:t>Nivel Territorial CIC</a:t>
            </a:r>
            <a:br>
              <a:rPr lang="es-ES" sz="2083" dirty="0"/>
            </a:br>
            <a:r>
              <a:rPr lang="es-ES" sz="2083" dirty="0"/>
              <a:t>Calificación Promedio por Criterio </a:t>
            </a:r>
            <a:br>
              <a:rPr lang="es-ES" sz="2083" dirty="0"/>
            </a:br>
            <a:r>
              <a:rPr lang="es-ES" sz="2083" dirty="0"/>
              <a:t>de Control Interno Contable 2015</a:t>
            </a:r>
            <a:endParaRPr lang="es-ES" altLang="es-ES" sz="2083" dirty="0"/>
          </a:p>
        </p:txBody>
      </p:sp>
      <p:graphicFrame>
        <p:nvGraphicFramePr>
          <p:cNvPr id="6" name="Gráfico 5"/>
          <p:cNvGraphicFramePr>
            <a:graphicFrameLocks/>
          </p:cNvGraphicFramePr>
          <p:nvPr/>
        </p:nvGraphicFramePr>
        <p:xfrm>
          <a:off x="1332756" y="1297327"/>
          <a:ext cx="6960773" cy="3847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246368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486636" y="1777380"/>
            <a:ext cx="2549860" cy="1695016"/>
          </a:xfrm>
          <a:prstGeom prst="rect">
            <a:avLst/>
          </a:prstGeom>
        </p:spPr>
        <p:txBody>
          <a:bodyPr wrap="square">
            <a:spAutoFit/>
          </a:bodyPr>
          <a:lstStyle/>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2015</a:t>
            </a:r>
            <a:r>
              <a:rPr lang="es-CO" sz="2083" dirty="0"/>
              <a:t> </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l="2196" t="91443" r="35923" b="1182"/>
          <a:stretch/>
        </p:blipFill>
        <p:spPr>
          <a:xfrm>
            <a:off x="5464686" y="4117640"/>
            <a:ext cx="2869953" cy="529766"/>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10709"/>
          <a:stretch/>
        </p:blipFill>
        <p:spPr>
          <a:xfrm>
            <a:off x="323528" y="0"/>
            <a:ext cx="5110149" cy="5593804"/>
          </a:xfrm>
          <a:prstGeom prst="rect">
            <a:avLst/>
          </a:prstGeom>
        </p:spPr>
      </p:pic>
      <p:sp>
        <p:nvSpPr>
          <p:cNvPr id="2" name="1 Flecha derecha"/>
          <p:cNvSpPr/>
          <p:nvPr/>
        </p:nvSpPr>
        <p:spPr bwMode="auto">
          <a:xfrm rot="10800000">
            <a:off x="5464686" y="2353445"/>
            <a:ext cx="1123538" cy="564654"/>
          </a:xfrm>
          <a:prstGeom prst="right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85149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59999" y="3991444"/>
            <a:ext cx="1808145" cy="1386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Resultado de imagen para asociacion de contadores publicos del huil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99792" y="3865612"/>
            <a:ext cx="1584176" cy="1656909"/>
          </a:xfrm>
          <a:prstGeom prst="rect">
            <a:avLst/>
          </a:prstGeom>
          <a:noFill/>
          <a:extLst>
            <a:ext uri="{909E8E84-426E-40DD-AFC4-6F175D3DCCD1}">
              <a14:hiddenFill xmlns:a14="http://schemas.microsoft.com/office/drawing/2010/main">
                <a:solidFill>
                  <a:srgbClr val="FFFFFF"/>
                </a:solidFill>
              </a14:hiddenFill>
            </a:ext>
          </a:extLst>
        </p:spPr>
      </p:pic>
      <p:sp>
        <p:nvSpPr>
          <p:cNvPr id="13" name="3 Rectángulo"/>
          <p:cNvSpPr/>
          <p:nvPr/>
        </p:nvSpPr>
        <p:spPr>
          <a:xfrm>
            <a:off x="0" y="633847"/>
            <a:ext cx="9144000" cy="954107"/>
          </a:xfrm>
          <a:prstGeom prst="rect">
            <a:avLst/>
          </a:prstGeom>
          <a:solidFill>
            <a:srgbClr val="008080"/>
          </a:solidFill>
        </p:spPr>
        <p:txBody>
          <a:bodyPr wrap="square">
            <a:spAutoFit/>
          </a:bodyPr>
          <a:lstStyle/>
          <a:p>
            <a:pPr algn="ctr"/>
            <a:r>
              <a:rPr lang="es-CO" sz="5600" b="1" dirty="0">
                <a:solidFill>
                  <a:schemeClr val="bg1"/>
                </a:solidFill>
              </a:rPr>
              <a:t>“El Contador del futuro”</a:t>
            </a:r>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7664" y="1587954"/>
            <a:ext cx="6245228" cy="2340983"/>
          </a:xfrm>
          <a:prstGeom prst="rect">
            <a:avLst/>
          </a:prstGeom>
        </p:spPr>
      </p:pic>
    </p:spTree>
    <p:extLst>
      <p:ext uri="{BB962C8B-B14F-4D97-AF65-F5344CB8AC3E}">
        <p14:creationId xmlns:p14="http://schemas.microsoft.com/office/powerpoint/2010/main" val="408182328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out)">
                                      <p:cBhvr>
                                        <p:cTn id="7" dur="2000"/>
                                        <p:tgtEl>
                                          <p:spTgt spid="12"/>
                                        </p:tgtEl>
                                      </p:cBhvr>
                                    </p:animEffect>
                                  </p:childTnLst>
                                </p:cTn>
                              </p:par>
                              <p:par>
                                <p:cTn id="8" presetID="6" presetClass="entr" presetSubtype="3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out)">
                                      <p:cBhvr>
                                        <p:cTn id="10" dur="2000"/>
                                        <p:tgtEl>
                                          <p:spTgt spid="7"/>
                                        </p:tgtEl>
                                      </p:cBhvr>
                                    </p:animEffect>
                                  </p:childTnLst>
                                </p:cTn>
                              </p:par>
                              <p:par>
                                <p:cTn id="11" presetID="6" presetClass="entr" presetSubtype="32"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circle(out)">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0" y="1057301"/>
            <a:ext cx="9108503" cy="4657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52386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827584" y="132809"/>
            <a:ext cx="7462757"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 Departamento</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0" y="1057300"/>
            <a:ext cx="9144000" cy="46576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127193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7" y="49188"/>
            <a:ext cx="7776864"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400" dirty="0"/>
              <a:t>Calificación Promedio por Categorías de Municipios</a:t>
            </a:r>
            <a:br>
              <a:rPr lang="es-ES" sz="2400" dirty="0"/>
            </a:br>
            <a:r>
              <a:rPr lang="es-ES" sz="2400" dirty="0"/>
              <a:t>Control Interno Contable 2015</a:t>
            </a:r>
            <a:endParaRPr lang="es-ES" altLang="es-ES" sz="2400" dirty="0"/>
          </a:p>
        </p:txBody>
      </p:sp>
      <p:pic>
        <p:nvPicPr>
          <p:cNvPr id="5" name="Imagen 4"/>
          <p:cNvPicPr>
            <a:picLocks noChangeAspect="1"/>
          </p:cNvPicPr>
          <p:nvPr/>
        </p:nvPicPr>
        <p:blipFill>
          <a:blip r:embed="rId2"/>
          <a:stretch>
            <a:fillRect/>
          </a:stretch>
        </p:blipFill>
        <p:spPr>
          <a:xfrm>
            <a:off x="0" y="1057300"/>
            <a:ext cx="9180512" cy="46348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5075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33</a:t>
            </a:fld>
            <a:endParaRPr lang="es-ES_tradnl" dirty="0"/>
          </a:p>
        </p:txBody>
      </p:sp>
      <p:grpSp>
        <p:nvGrpSpPr>
          <p:cNvPr id="5" name="Grupo 4"/>
          <p:cNvGrpSpPr/>
          <p:nvPr/>
        </p:nvGrpSpPr>
        <p:grpSpPr>
          <a:xfrm>
            <a:off x="611560" y="882547"/>
            <a:ext cx="7598194" cy="932923"/>
            <a:chOff x="598420" y="3567517"/>
            <a:chExt cx="8368499" cy="1703457"/>
          </a:xfrm>
        </p:grpSpPr>
        <p:grpSp>
          <p:nvGrpSpPr>
            <p:cNvPr id="6" name="Grupo 5"/>
            <p:cNvGrpSpPr/>
            <p:nvPr/>
          </p:nvGrpSpPr>
          <p:grpSpPr>
            <a:xfrm>
              <a:off x="796688" y="3567517"/>
              <a:ext cx="8170231" cy="1703457"/>
              <a:chOff x="796688" y="3567517"/>
              <a:chExt cx="8170231"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796688" y="3842923"/>
                <a:ext cx="1226663" cy="97493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1811694" y="1863877"/>
            <a:ext cx="6386480"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819788" y="1822401"/>
            <a:ext cx="1080120" cy="459307"/>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683568" y="135283"/>
            <a:ext cx="1176131"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1546058" y="3195622"/>
            <a:ext cx="3123302" cy="1272473"/>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600" b="1" dirty="0">
                <a:solidFill>
                  <a:schemeClr val="tx1"/>
                </a:solidFill>
              </a:rPr>
              <a:t>Desarrollo de la Estrategia de Convergencia hacia Normas Internacionales NIIF - NICSP.</a:t>
            </a:r>
          </a:p>
          <a:p>
            <a:pPr algn="ctr" defTabSz="370402">
              <a:lnSpc>
                <a:spcPct val="90000"/>
              </a:lnSpc>
              <a:spcAft>
                <a:spcPct val="35000"/>
              </a:spcAft>
            </a:pPr>
            <a:r>
              <a:rPr lang="es-CO" sz="1600" b="1" dirty="0">
                <a:solidFill>
                  <a:schemeClr val="tx1"/>
                </a:solidFill>
              </a:rPr>
              <a:t>Se definen 3 Modelos de Contabilidad Pública</a:t>
            </a:r>
          </a:p>
        </p:txBody>
      </p:sp>
      <p:sp>
        <p:nvSpPr>
          <p:cNvPr id="15" name="Forma libre 14"/>
          <p:cNvSpPr/>
          <p:nvPr/>
        </p:nvSpPr>
        <p:spPr>
          <a:xfrm>
            <a:off x="5269427" y="2425453"/>
            <a:ext cx="3479035" cy="864096"/>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400" b="1" dirty="0">
                <a:solidFill>
                  <a:schemeClr val="tx1"/>
                </a:solidFill>
              </a:rPr>
              <a:t>Empresas Emisoras de Valores, o que Captan o Administran Ahorro del Público. </a:t>
            </a:r>
          </a:p>
          <a:p>
            <a:pPr algn="ctr" defTabSz="370402">
              <a:lnSpc>
                <a:spcPct val="90000"/>
              </a:lnSpc>
              <a:spcAft>
                <a:spcPct val="35000"/>
              </a:spcAft>
            </a:pPr>
            <a:r>
              <a:rPr lang="es-MX" sz="1400" b="1" dirty="0">
                <a:solidFill>
                  <a:schemeClr val="tx1"/>
                </a:solidFill>
              </a:rPr>
              <a:t>Res 743 del 23-12-2013</a:t>
            </a:r>
            <a:r>
              <a:rPr lang="es-MX" sz="1400" dirty="0">
                <a:solidFill>
                  <a:schemeClr val="tx1"/>
                </a:solidFill>
              </a:rPr>
              <a:t> </a:t>
            </a:r>
            <a:endParaRPr lang="es-CO" sz="1400" dirty="0">
              <a:solidFill>
                <a:schemeClr val="tx1"/>
              </a:solidFill>
            </a:endParaRPr>
          </a:p>
        </p:txBody>
      </p:sp>
      <p:grpSp>
        <p:nvGrpSpPr>
          <p:cNvPr id="19" name="Grupo 18"/>
          <p:cNvGrpSpPr/>
          <p:nvPr/>
        </p:nvGrpSpPr>
        <p:grpSpPr>
          <a:xfrm>
            <a:off x="-1" y="3537510"/>
            <a:ext cx="2089073" cy="2238400"/>
            <a:chOff x="3005299" y="510333"/>
            <a:chExt cx="2253351" cy="2638198"/>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005299" y="510333"/>
              <a:ext cx="1670823" cy="544122"/>
            </a:xfrm>
            <a:prstGeom prst="rect">
              <a:avLst/>
            </a:prstGeom>
          </p:spPr>
          <p:txBody>
            <a:bodyPr wrap="square">
              <a:spAutoFit/>
            </a:bodyPr>
            <a:lstStyle/>
            <a:p>
              <a:pPr algn="ctr"/>
              <a:r>
                <a:rPr lang="es-CO" sz="2400" b="1" dirty="0"/>
                <a:t>2010-2013</a:t>
              </a:r>
            </a:p>
          </p:txBody>
        </p:sp>
      </p:grpSp>
      <p:sp>
        <p:nvSpPr>
          <p:cNvPr id="24" name="CuadroTexto 23"/>
          <p:cNvSpPr txBox="1"/>
          <p:nvPr/>
        </p:nvSpPr>
        <p:spPr>
          <a:xfrm>
            <a:off x="4678503" y="3577580"/>
            <a:ext cx="590923" cy="338554"/>
          </a:xfrm>
          <a:prstGeom prst="rect">
            <a:avLst/>
          </a:prstGeom>
          <a:noFill/>
        </p:spPr>
        <p:txBody>
          <a:bodyPr wrap="square" rtlCol="0">
            <a:spAutoFit/>
          </a:bodyPr>
          <a:lstStyle/>
          <a:p>
            <a:pPr algn="ctr"/>
            <a:r>
              <a:rPr lang="es-CO" sz="1600" b="1" dirty="0">
                <a:solidFill>
                  <a:schemeClr val="accent2">
                    <a:lumMod val="75000"/>
                  </a:schemeClr>
                </a:solidFill>
              </a:rPr>
              <a:t>2016</a:t>
            </a:r>
            <a:endParaRPr lang="es-ES" sz="1600"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4715133" y="3764671"/>
            <a:ext cx="504939"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4548008"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4344860" y="2535549"/>
            <a:ext cx="915424" cy="369332"/>
          </a:xfrm>
          <a:prstGeom prst="rect">
            <a:avLst/>
          </a:prstGeom>
          <a:noFill/>
        </p:spPr>
        <p:txBody>
          <a:bodyPr wrap="square" rtlCol="0">
            <a:spAutoFit/>
          </a:bodyPr>
          <a:lstStyle/>
          <a:p>
            <a:pPr algn="ctr"/>
            <a:r>
              <a:rPr lang="es-CO" sz="1800" b="1" dirty="0">
                <a:solidFill>
                  <a:schemeClr val="accent2">
                    <a:lumMod val="75000"/>
                  </a:schemeClr>
                </a:solidFill>
              </a:rPr>
              <a:t>2015</a:t>
            </a:r>
            <a:endParaRPr lang="es-ES" sz="1800" b="1" dirty="0">
              <a:solidFill>
                <a:schemeClr val="accent2">
                  <a:lumMod val="75000"/>
                </a:schemeClr>
              </a:solidFill>
            </a:endParaRPr>
          </a:p>
        </p:txBody>
      </p:sp>
      <p:sp>
        <p:nvSpPr>
          <p:cNvPr id="29" name="CuadroTexto 28"/>
          <p:cNvSpPr txBox="1"/>
          <p:nvPr/>
        </p:nvSpPr>
        <p:spPr>
          <a:xfrm>
            <a:off x="4617147" y="4823202"/>
            <a:ext cx="590923" cy="338554"/>
          </a:xfrm>
          <a:prstGeom prst="rect">
            <a:avLst/>
          </a:prstGeom>
          <a:noFill/>
        </p:spPr>
        <p:txBody>
          <a:bodyPr wrap="square" rtlCol="0">
            <a:spAutoFit/>
          </a:bodyPr>
          <a:lstStyle/>
          <a:p>
            <a:pPr algn="ctr"/>
            <a:r>
              <a:rPr lang="es-CO" sz="1600" b="1" dirty="0">
                <a:solidFill>
                  <a:schemeClr val="accent6">
                    <a:lumMod val="75000"/>
                  </a:schemeClr>
                </a:solidFill>
              </a:rPr>
              <a:t>2017</a:t>
            </a:r>
            <a:endParaRPr lang="es-ES" sz="1600" b="1" dirty="0">
              <a:solidFill>
                <a:schemeClr val="accent6">
                  <a:lumMod val="75000"/>
                </a:schemeClr>
              </a:solidFill>
            </a:endParaRPr>
          </a:p>
        </p:txBody>
      </p:sp>
      <p:sp>
        <p:nvSpPr>
          <p:cNvPr id="30" name="Forma libre 29"/>
          <p:cNvSpPr/>
          <p:nvPr/>
        </p:nvSpPr>
        <p:spPr>
          <a:xfrm>
            <a:off x="5269426" y="3454761"/>
            <a:ext cx="3479037"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2. Empresas no Emisoras de Valores, o que no Captan o Administran Ahorro del Público. </a:t>
            </a:r>
          </a:p>
          <a:p>
            <a:pPr algn="ctr" defTabSz="370402">
              <a:lnSpc>
                <a:spcPct val="90000"/>
              </a:lnSpc>
              <a:spcAft>
                <a:spcPct val="35000"/>
              </a:spcAft>
            </a:pPr>
            <a:r>
              <a:rPr lang="es-MX" sz="1400" b="1" dirty="0">
                <a:solidFill>
                  <a:schemeClr val="tx1"/>
                </a:solidFill>
              </a:rPr>
              <a:t>Res 414 del 18-09-2014  </a:t>
            </a:r>
            <a:endParaRPr lang="es-CO" sz="1400" b="1" dirty="0">
              <a:solidFill>
                <a:schemeClr val="tx1"/>
              </a:solidFill>
            </a:endParaRPr>
          </a:p>
        </p:txBody>
      </p:sp>
      <p:sp>
        <p:nvSpPr>
          <p:cNvPr id="31" name="Forma libre 30"/>
          <p:cNvSpPr/>
          <p:nvPr/>
        </p:nvSpPr>
        <p:spPr>
          <a:xfrm>
            <a:off x="5292079" y="4607401"/>
            <a:ext cx="3456383" cy="554355"/>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3. Entidades de Gobierno. </a:t>
            </a:r>
          </a:p>
          <a:p>
            <a:pPr algn="ctr" defTabSz="370402">
              <a:lnSpc>
                <a:spcPct val="90000"/>
              </a:lnSpc>
              <a:spcAft>
                <a:spcPct val="35000"/>
              </a:spcAft>
            </a:pPr>
            <a:r>
              <a:rPr lang="es-MX" sz="1400" b="1" dirty="0">
                <a:solidFill>
                  <a:schemeClr val="tx1"/>
                </a:solidFill>
              </a:rPr>
              <a:t>Res 533 de 08-10-2015  </a:t>
            </a:r>
            <a:endParaRPr lang="es-ES" sz="1400" b="1" dirty="0">
              <a:solidFill>
                <a:schemeClr val="tx1"/>
              </a:solidFill>
            </a:endParaRPr>
          </a:p>
        </p:txBody>
      </p:sp>
      <p:sp>
        <p:nvSpPr>
          <p:cNvPr id="32" name="Forma libre 31"/>
          <p:cNvSpPr/>
          <p:nvPr/>
        </p:nvSpPr>
        <p:spPr>
          <a:xfrm rot="12330817">
            <a:off x="4622167" y="4480878"/>
            <a:ext cx="714853" cy="99740"/>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37061506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34</a:t>
            </a:fld>
            <a:endParaRPr lang="es-ES_tradnl" dirty="0"/>
          </a:p>
        </p:txBody>
      </p:sp>
      <p:sp>
        <p:nvSpPr>
          <p:cNvPr id="5" name="Forma libre 4"/>
          <p:cNvSpPr/>
          <p:nvPr/>
        </p:nvSpPr>
        <p:spPr>
          <a:xfrm>
            <a:off x="1850048" y="31957"/>
            <a:ext cx="6754400"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226362"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447001"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754400"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824479"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1207233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35</a:t>
            </a:fld>
            <a:endParaRPr lang="es-ES_tradnl" dirty="0"/>
          </a:p>
        </p:txBody>
      </p:sp>
      <p:pic>
        <p:nvPicPr>
          <p:cNvPr id="5"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201315"/>
            <a:ext cx="3086411" cy="4320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Proceso"/>
          <p:cNvSpPr/>
          <p:nvPr/>
        </p:nvSpPr>
        <p:spPr bwMode="auto">
          <a:xfrm>
            <a:off x="323528" y="337220"/>
            <a:ext cx="3240360"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8" name="7 Flecha abajo"/>
          <p:cNvSpPr/>
          <p:nvPr/>
        </p:nvSpPr>
        <p:spPr bwMode="auto">
          <a:xfrm>
            <a:off x="1711104" y="913286"/>
            <a:ext cx="484632" cy="216022"/>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8 Proceso"/>
          <p:cNvSpPr/>
          <p:nvPr/>
        </p:nvSpPr>
        <p:spPr bwMode="auto">
          <a:xfrm>
            <a:off x="5591890" y="337220"/>
            <a:ext cx="3156574"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5189520" y="1602814"/>
            <a:ext cx="3949533" cy="31683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5 Flecha derecha"/>
          <p:cNvSpPr/>
          <p:nvPr/>
        </p:nvSpPr>
        <p:spPr bwMode="auto">
          <a:xfrm>
            <a:off x="3779912" y="2785492"/>
            <a:ext cx="1584176" cy="720080"/>
          </a:xfrm>
          <a:prstGeom prst="rightArrow">
            <a:avLst/>
          </a:prstGeom>
          <a:solidFill>
            <a:schemeClr val="bg2">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7 Flecha abajo"/>
          <p:cNvSpPr/>
          <p:nvPr/>
        </p:nvSpPr>
        <p:spPr bwMode="auto">
          <a:xfrm>
            <a:off x="6825740" y="913286"/>
            <a:ext cx="484632" cy="216022"/>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0712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fltVal val="0"/>
                                          </p:val>
                                        </p:tav>
                                        <p:tav tm="100000">
                                          <p:val>
                                            <p:strVal val="#ppt_w"/>
                                          </p:val>
                                        </p:tav>
                                      </p:tavLst>
                                    </p:anim>
                                    <p:anim calcmode="lin" valueType="num">
                                      <p:cBhvr>
                                        <p:cTn id="31" dur="1000" fill="hold"/>
                                        <p:tgtEl>
                                          <p:spTgt spid="9"/>
                                        </p:tgtEl>
                                        <p:attrNameLst>
                                          <p:attrName>ppt_h</p:attrName>
                                        </p:attrNameLst>
                                      </p:cBhvr>
                                      <p:tavLst>
                                        <p:tav tm="0">
                                          <p:val>
                                            <p:fltVal val="0"/>
                                          </p:val>
                                        </p:tav>
                                        <p:tav tm="100000">
                                          <p:val>
                                            <p:strVal val="#ppt_h"/>
                                          </p:val>
                                        </p:tav>
                                      </p:tavLst>
                                    </p:anim>
                                    <p:anim calcmode="lin" valueType="num">
                                      <p:cBhvr>
                                        <p:cTn id="32" dur="1000" fill="hold"/>
                                        <p:tgtEl>
                                          <p:spTgt spid="9"/>
                                        </p:tgtEl>
                                        <p:attrNameLst>
                                          <p:attrName>style.rotation</p:attrName>
                                        </p:attrNameLst>
                                      </p:cBhvr>
                                      <p:tavLst>
                                        <p:tav tm="0">
                                          <p:val>
                                            <p:fltVal val="90"/>
                                          </p:val>
                                        </p:tav>
                                        <p:tav tm="100000">
                                          <p:val>
                                            <p:fltVal val="0"/>
                                          </p:val>
                                        </p:tav>
                                      </p:tavLst>
                                    </p:anim>
                                    <p:animEffect transition="in" filter="fade">
                                      <p:cBhvr>
                                        <p:cTn id="33" dur="1000"/>
                                        <p:tgtEl>
                                          <p:spTgt spid="9"/>
                                        </p:tgtEl>
                                      </p:cBhvr>
                                    </p:animEffect>
                                  </p:childTnLst>
                                </p:cTn>
                              </p:par>
                            </p:childTnLst>
                          </p:cTn>
                        </p:par>
                        <p:par>
                          <p:cTn id="34" fill="hold">
                            <p:stCondLst>
                              <p:cond delay="3000"/>
                            </p:stCondLst>
                            <p:childTnLst>
                              <p:par>
                                <p:cTn id="35" presetID="31" presetClass="entr" presetSubtype="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 calcmode="lin" valueType="num">
                                      <p:cBhvr>
                                        <p:cTn id="39" dur="1000" fill="hold"/>
                                        <p:tgtEl>
                                          <p:spTgt spid="10"/>
                                        </p:tgtEl>
                                        <p:attrNameLst>
                                          <p:attrName>style.rotation</p:attrName>
                                        </p:attrNameLst>
                                      </p:cBhvr>
                                      <p:tavLst>
                                        <p:tav tm="0">
                                          <p:val>
                                            <p:fltVal val="90"/>
                                          </p:val>
                                        </p:tav>
                                        <p:tav tm="100000">
                                          <p:val>
                                            <p:fltVal val="0"/>
                                          </p:val>
                                        </p:tav>
                                      </p:tavLst>
                                    </p:anim>
                                    <p:animEffect transition="in" filter="fade">
                                      <p:cBhvr>
                                        <p:cTn id="40" dur="1000"/>
                                        <p:tgtEl>
                                          <p:spTgt spid="10"/>
                                        </p:tgtEl>
                                      </p:cBhvr>
                                    </p:animEffect>
                                  </p:childTnLst>
                                </p:cTn>
                              </p:par>
                            </p:childTnLst>
                          </p:cTn>
                        </p:par>
                        <p:par>
                          <p:cTn id="41" fill="hold">
                            <p:stCondLst>
                              <p:cond delay="4000"/>
                            </p:stCondLst>
                            <p:childTnLst>
                              <p:par>
                                <p:cTn id="42" presetID="53" presetClass="entr" presetSubtype="16"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6"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36</a:t>
            </a:fld>
            <a:endParaRPr lang="es-ES_tradnl" dirty="0"/>
          </a:p>
        </p:txBody>
      </p:sp>
      <p:sp>
        <p:nvSpPr>
          <p:cNvPr id="6" name="CuadroTexto 5"/>
          <p:cNvSpPr txBox="1"/>
          <p:nvPr/>
        </p:nvSpPr>
        <p:spPr>
          <a:xfrm>
            <a:off x="3563888" y="468744"/>
            <a:ext cx="5400600" cy="4524315"/>
          </a:xfrm>
          <a:prstGeom prst="rect">
            <a:avLst/>
          </a:prstGeom>
          <a:noFill/>
        </p:spPr>
        <p:txBody>
          <a:bodyPr wrap="square" rtlCol="0" anchor="ctr">
            <a:spAutoFit/>
          </a:bodyPr>
          <a:lstStyle/>
          <a:p>
            <a:pPr algn="just"/>
            <a:r>
              <a:rPr lang="es-CO" sz="2400" b="1" dirty="0">
                <a:latin typeface="+mn-lt"/>
              </a:rPr>
              <a:t>“Este Procedimiento orienta a los responsables de la información financiera de las entidades en la realización de las gestiones administrativas necesarias para garantizar la producción de información financiera que cumpla con las características fundamentales de relevancia y representación fiel a que se refieren los marcos conceptuales de los marcos normativos incorporados en el Régimen de Contabilidad Pública.”</a:t>
            </a:r>
          </a:p>
        </p:txBody>
      </p:sp>
      <p:sp>
        <p:nvSpPr>
          <p:cNvPr id="8" name="7 Proceso"/>
          <p:cNvSpPr/>
          <p:nvPr/>
        </p:nvSpPr>
        <p:spPr bwMode="auto">
          <a:xfrm>
            <a:off x="125413" y="326317"/>
            <a:ext cx="3294459" cy="442951"/>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5400000">
            <a:off x="-228477" y="1825329"/>
            <a:ext cx="3840313" cy="2736304"/>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7" name="7 Flecha abajo"/>
          <p:cNvSpPr/>
          <p:nvPr/>
        </p:nvSpPr>
        <p:spPr bwMode="auto">
          <a:xfrm>
            <a:off x="1495080" y="841276"/>
            <a:ext cx="484632" cy="360040"/>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31215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000" fill="hold"/>
                                        <p:tgtEl>
                                          <p:spTgt spid="1026"/>
                                        </p:tgtEl>
                                        <p:attrNameLst>
                                          <p:attrName>ppt_w</p:attrName>
                                        </p:attrNameLst>
                                      </p:cBhvr>
                                      <p:tavLst>
                                        <p:tav tm="0">
                                          <p:val>
                                            <p:fltVal val="0"/>
                                          </p:val>
                                        </p:tav>
                                        <p:tav tm="100000">
                                          <p:val>
                                            <p:strVal val="#ppt_w"/>
                                          </p:val>
                                        </p:tav>
                                      </p:tavLst>
                                    </p:anim>
                                    <p:anim calcmode="lin" valueType="num">
                                      <p:cBhvr>
                                        <p:cTn id="12" dur="1000" fill="hold"/>
                                        <p:tgtEl>
                                          <p:spTgt spid="1026"/>
                                        </p:tgtEl>
                                        <p:attrNameLst>
                                          <p:attrName>ppt_h</p:attrName>
                                        </p:attrNameLst>
                                      </p:cBhvr>
                                      <p:tavLst>
                                        <p:tav tm="0">
                                          <p:val>
                                            <p:fltVal val="0"/>
                                          </p:val>
                                        </p:tav>
                                        <p:tav tm="100000">
                                          <p:val>
                                            <p:strVal val="#ppt_h"/>
                                          </p:val>
                                        </p:tav>
                                      </p:tavLst>
                                    </p:anim>
                                    <p:anim calcmode="lin" valueType="num">
                                      <p:cBhvr>
                                        <p:cTn id="13" dur="1000" fill="hold"/>
                                        <p:tgtEl>
                                          <p:spTgt spid="1026"/>
                                        </p:tgtEl>
                                        <p:attrNameLst>
                                          <p:attrName>style.rotation</p:attrName>
                                        </p:attrNameLst>
                                      </p:cBhvr>
                                      <p:tavLst>
                                        <p:tav tm="0">
                                          <p:val>
                                            <p:fltVal val="90"/>
                                          </p:val>
                                        </p:tav>
                                        <p:tav tm="100000">
                                          <p:val>
                                            <p:fltVal val="0"/>
                                          </p:val>
                                        </p:tav>
                                      </p:tavLst>
                                    </p:anim>
                                    <p:animEffect transition="in" filter="fade">
                                      <p:cBhvr>
                                        <p:cTn id="14" dur="1000"/>
                                        <p:tgtEl>
                                          <p:spTgt spid="1026"/>
                                        </p:tgtEl>
                                      </p:cBhvr>
                                    </p:animEffect>
                                  </p:childTnLst>
                                </p:cTn>
                              </p:par>
                            </p:childTnLst>
                          </p:cTn>
                        </p:par>
                        <p:par>
                          <p:cTn id="15" fill="hold">
                            <p:stCondLst>
                              <p:cond delay="3000"/>
                            </p:stCondLst>
                            <p:childTnLst>
                              <p:par>
                                <p:cTn id="16" presetID="8"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childTnLst>
                          </p:cTn>
                        </p:par>
                        <p:par>
                          <p:cTn id="19" fill="hold">
                            <p:stCondLst>
                              <p:cond delay="50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2"/>
          <p:cNvSpPr>
            <a:spLocks noGrp="1"/>
          </p:cNvSpPr>
          <p:nvPr>
            <p:ph type="ctrTitle"/>
          </p:nvPr>
        </p:nvSpPr>
        <p:spPr>
          <a:xfrm>
            <a:off x="149724" y="241211"/>
            <a:ext cx="8742957" cy="816089"/>
          </a:xfrm>
        </p:spPr>
        <p:txBody>
          <a:bodyPr/>
          <a:lstStyle/>
          <a:p>
            <a:r>
              <a:rPr lang="es-CO" dirty="0"/>
              <a:t>Evaluación de Control Interno Contable (Res 357)</a:t>
            </a:r>
          </a:p>
        </p:txBody>
      </p:sp>
      <p:sp>
        <p:nvSpPr>
          <p:cNvPr id="16" name="1 Título"/>
          <p:cNvSpPr txBox="1">
            <a:spLocks/>
          </p:cNvSpPr>
          <p:nvPr/>
        </p:nvSpPr>
        <p:spPr bwMode="auto">
          <a:xfrm>
            <a:off x="-108520" y="913284"/>
            <a:ext cx="9073008" cy="1608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84188">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s-ES" sz="2400" b="1" u="sng" dirty="0">
                <a:solidFill>
                  <a:schemeClr val="tx2"/>
                </a:solidFill>
                <a:latin typeface="Calibri" panose="020F0502020204030204" pitchFamily="34" charset="0"/>
              </a:rPr>
              <a:t>FORMULARIO</a:t>
            </a:r>
            <a:r>
              <a:rPr lang="es-ES" sz="2400" b="1" dirty="0">
                <a:solidFill>
                  <a:schemeClr val="tx2"/>
                </a:solidFill>
                <a:latin typeface="Calibri" panose="020F0502020204030204" pitchFamily="34" charset="0"/>
              </a:rPr>
              <a:t>:</a:t>
            </a:r>
          </a:p>
          <a:p>
            <a:pPr eaLnBrk="1" hangingPunct="1"/>
            <a:r>
              <a:rPr lang="es-ES" sz="2400" dirty="0">
                <a:latin typeface="Calibri" panose="020F0502020204030204" pitchFamily="34" charset="0"/>
              </a:rPr>
              <a:t>      </a:t>
            </a:r>
            <a:r>
              <a:rPr lang="es-ES" sz="2400" b="1" dirty="0">
                <a:latin typeface="Calibri" panose="020F0502020204030204" pitchFamily="34" charset="0"/>
              </a:rPr>
              <a:t>CGN2007_CONTROL_INTERNO_CONTABLE</a:t>
            </a:r>
          </a:p>
          <a:p>
            <a:pPr eaLnBrk="1" hangingPunct="1"/>
            <a:r>
              <a:rPr lang="es-ES" sz="2400" b="1" u="sng" dirty="0">
                <a:solidFill>
                  <a:schemeClr val="tx2"/>
                </a:solidFill>
                <a:latin typeface="Calibri" panose="020F0502020204030204" pitchFamily="34" charset="0"/>
              </a:rPr>
              <a:t>CONFORMADO</a:t>
            </a:r>
            <a:r>
              <a:rPr lang="es-ES" sz="2400" b="1" dirty="0">
                <a:solidFill>
                  <a:schemeClr val="tx2"/>
                </a:solidFill>
                <a:latin typeface="Calibri" panose="020F0502020204030204" pitchFamily="34" charset="0"/>
              </a:rPr>
              <a:t>:</a:t>
            </a:r>
          </a:p>
          <a:p>
            <a:pPr eaLnBrk="1" hangingPunct="1"/>
            <a:r>
              <a:rPr lang="es-ES" sz="2400" dirty="0">
                <a:latin typeface="Calibri" panose="020F0502020204030204" pitchFamily="34" charset="0"/>
              </a:rPr>
              <a:t>      </a:t>
            </a:r>
            <a:r>
              <a:rPr lang="es-ES" sz="2400" b="1" dirty="0">
                <a:latin typeface="Calibri" panose="020F0502020204030204" pitchFamily="34" charset="0"/>
              </a:rPr>
              <a:t>3 etapas del proceso contable, 9 subgrupos y 62 preguntas</a:t>
            </a:r>
          </a:p>
        </p:txBody>
      </p:sp>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204" y="2521933"/>
            <a:ext cx="6192911" cy="191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12 Rectángulo redondeado"/>
          <p:cNvSpPr/>
          <p:nvPr/>
        </p:nvSpPr>
        <p:spPr>
          <a:xfrm>
            <a:off x="107504" y="4945732"/>
            <a:ext cx="1295400"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Calificación Actividad</a:t>
            </a:r>
          </a:p>
        </p:txBody>
      </p:sp>
      <p:sp>
        <p:nvSpPr>
          <p:cNvPr id="20" name="13 Rectángulo redondeado"/>
          <p:cNvSpPr/>
          <p:nvPr/>
        </p:nvSpPr>
        <p:spPr>
          <a:xfrm>
            <a:off x="1547664" y="4801716"/>
            <a:ext cx="1584325"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Observaciones</a:t>
            </a:r>
          </a:p>
        </p:txBody>
      </p:sp>
      <p:sp>
        <p:nvSpPr>
          <p:cNvPr id="21" name="14 Rectángulo redondeado"/>
          <p:cNvSpPr/>
          <p:nvPr/>
        </p:nvSpPr>
        <p:spPr>
          <a:xfrm>
            <a:off x="3275856" y="4657700"/>
            <a:ext cx="1763712"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Promedio por Actividad</a:t>
            </a:r>
          </a:p>
        </p:txBody>
      </p:sp>
      <p:sp>
        <p:nvSpPr>
          <p:cNvPr id="22" name="15 Rectángulo redondeado"/>
          <p:cNvSpPr/>
          <p:nvPr/>
        </p:nvSpPr>
        <p:spPr>
          <a:xfrm>
            <a:off x="5220072" y="4513684"/>
            <a:ext cx="1584325"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Calificación por Etapa</a:t>
            </a:r>
          </a:p>
        </p:txBody>
      </p:sp>
      <p:sp>
        <p:nvSpPr>
          <p:cNvPr id="23" name="24 Rectángulo redondeado"/>
          <p:cNvSpPr/>
          <p:nvPr/>
        </p:nvSpPr>
        <p:spPr>
          <a:xfrm>
            <a:off x="6948115" y="4369668"/>
            <a:ext cx="1584325" cy="5048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Calificación del Sistema</a:t>
            </a:r>
          </a:p>
        </p:txBody>
      </p:sp>
    </p:spTree>
    <p:extLst>
      <p:ext uri="{BB962C8B-B14F-4D97-AF65-F5344CB8AC3E}">
        <p14:creationId xmlns:p14="http://schemas.microsoft.com/office/powerpoint/2010/main" val="3024811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txBox="1">
            <a:spLocks/>
          </p:cNvSpPr>
          <p:nvPr/>
        </p:nvSpPr>
        <p:spPr bwMode="auto">
          <a:xfrm>
            <a:off x="887098" y="276722"/>
            <a:ext cx="7285302" cy="5645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10" name="1 Rectángulo"/>
          <p:cNvSpPr/>
          <p:nvPr/>
        </p:nvSpPr>
        <p:spPr bwMode="auto">
          <a:xfrm>
            <a:off x="683569" y="2559517"/>
            <a:ext cx="2520280" cy="450050"/>
          </a:xfrm>
          <a:prstGeom prst="rect">
            <a:avLst/>
          </a:prstGeom>
          <a:no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Identificación</a:t>
            </a:r>
            <a:endParaRPr lang="es-CO" sz="2100" b="1" u="sng" dirty="0">
              <a:solidFill>
                <a:schemeClr val="tx1"/>
              </a:solidFill>
            </a:endParaRPr>
          </a:p>
        </p:txBody>
      </p:sp>
      <p:sp>
        <p:nvSpPr>
          <p:cNvPr id="14"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Clasificación</a:t>
            </a:r>
            <a:endParaRPr lang="es-CO" sz="2100" b="1" u="sng" dirty="0">
              <a:solidFill>
                <a:schemeClr val="tx1"/>
              </a:solidFill>
            </a:endParaRPr>
          </a:p>
        </p:txBody>
      </p:sp>
      <p:sp>
        <p:nvSpPr>
          <p:cNvPr id="15" name="13 Rectángulo"/>
          <p:cNvSpPr/>
          <p:nvPr/>
        </p:nvSpPr>
        <p:spPr bwMode="auto">
          <a:xfrm>
            <a:off x="683568" y="3695543"/>
            <a:ext cx="2520280" cy="45810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Medición Inicial</a:t>
            </a:r>
            <a:endParaRPr lang="es-CO" sz="2100" b="1" u="sng" dirty="0">
              <a:solidFill>
                <a:schemeClr val="tx1"/>
              </a:solidFill>
            </a:endParaRPr>
          </a:p>
        </p:txBody>
      </p:sp>
      <p:sp>
        <p:nvSpPr>
          <p:cNvPr id="16" name="14 Rectángulo"/>
          <p:cNvSpPr/>
          <p:nvPr/>
        </p:nvSpPr>
        <p:spPr bwMode="auto">
          <a:xfrm>
            <a:off x="683568" y="4297660"/>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a:t>
            </a:r>
            <a:endParaRPr lang="es-CO" sz="2100" b="1" u="sng" dirty="0">
              <a:solidFill>
                <a:schemeClr val="tx1"/>
              </a:solidFill>
            </a:endParaRPr>
          </a:p>
        </p:txBody>
      </p:sp>
      <p:sp>
        <p:nvSpPr>
          <p:cNvPr id="17" name="15 Rectángulo"/>
          <p:cNvSpPr/>
          <p:nvPr/>
        </p:nvSpPr>
        <p:spPr bwMode="auto">
          <a:xfrm>
            <a:off x="3511083" y="2551466"/>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Evaluación</a:t>
            </a:r>
            <a:endParaRPr lang="es-CO" sz="2100" b="1" u="sng" dirty="0">
              <a:solidFill>
                <a:schemeClr val="tx1"/>
              </a:solidFill>
            </a:endParaRPr>
          </a:p>
        </p:txBody>
      </p:sp>
      <p:sp>
        <p:nvSpPr>
          <p:cNvPr id="18" name="16 Rectángulo"/>
          <p:cNvSpPr/>
          <p:nvPr/>
        </p:nvSpPr>
        <p:spPr bwMode="auto">
          <a:xfrm>
            <a:off x="3511083" y="3115529"/>
            <a:ext cx="2141038" cy="46205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 Ajustes</a:t>
            </a:r>
            <a:endParaRPr lang="es-CO" sz="2100" b="1" u="sng" dirty="0">
              <a:solidFill>
                <a:schemeClr val="tx1"/>
              </a:solidFill>
            </a:endParaRPr>
          </a:p>
        </p:txBody>
      </p:sp>
      <p:sp>
        <p:nvSpPr>
          <p:cNvPr id="19" name="17 Rectángulo"/>
          <p:cNvSpPr/>
          <p:nvPr/>
        </p:nvSpPr>
        <p:spPr bwMode="auto">
          <a:xfrm>
            <a:off x="6000159" y="2557467"/>
            <a:ext cx="2100233" cy="102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Estados Financieros</a:t>
            </a:r>
            <a:endParaRPr lang="es-CO" sz="2100" b="1" u="sng" dirty="0">
              <a:solidFill>
                <a:schemeClr val="tx1"/>
              </a:solidFill>
            </a:endParaRPr>
          </a:p>
        </p:txBody>
      </p:sp>
      <p:sp>
        <p:nvSpPr>
          <p:cNvPr id="20" name="18 Rectángulo"/>
          <p:cNvSpPr/>
          <p:nvPr/>
        </p:nvSpPr>
        <p:spPr bwMode="auto">
          <a:xfrm>
            <a:off x="6012160" y="3649588"/>
            <a:ext cx="2100233" cy="105806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Notas Estados Financieros</a:t>
            </a:r>
            <a:endParaRPr lang="es-CO" sz="2100" b="1" u="sng" dirty="0">
              <a:solidFill>
                <a:schemeClr val="tx1"/>
              </a:solidFill>
            </a:endParaRPr>
          </a:p>
        </p:txBody>
      </p:sp>
      <p:sp>
        <p:nvSpPr>
          <p:cNvPr id="24" name="7 Flecha abajo"/>
          <p:cNvSpPr/>
          <p:nvPr/>
        </p:nvSpPr>
        <p:spPr bwMode="auto">
          <a:xfrm>
            <a:off x="1516834" y="859770"/>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7 Flecha abajo"/>
          <p:cNvSpPr/>
          <p:nvPr/>
        </p:nvSpPr>
        <p:spPr bwMode="auto">
          <a:xfrm>
            <a:off x="4251042"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7 Flecha abajo"/>
          <p:cNvSpPr/>
          <p:nvPr/>
        </p:nvSpPr>
        <p:spPr bwMode="auto">
          <a:xfrm>
            <a:off x="6732240"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6 CuadroTexto"/>
          <p:cNvSpPr txBox="1"/>
          <p:nvPr/>
        </p:nvSpPr>
        <p:spPr>
          <a:xfrm>
            <a:off x="661440" y="1635106"/>
            <a:ext cx="2520280" cy="430887"/>
          </a:xfrm>
          <a:prstGeom prst="rect">
            <a:avLst/>
          </a:prstGeom>
          <a:solidFill>
            <a:schemeClr val="accent3">
              <a:lumMod val="75000"/>
            </a:schemeClr>
          </a:solidFill>
          <a:ln>
            <a:solidFill>
              <a:schemeClr val="bg2">
                <a:lumMod val="75000"/>
              </a:schemeClr>
            </a:solidFill>
          </a:ln>
          <a:scene3d>
            <a:camera prst="orthographicFront"/>
            <a:lightRig rig="threePt" dir="t"/>
          </a:scene3d>
          <a:sp3d prstMaterial="dkEdge"/>
        </p:spPr>
        <p:txBody>
          <a:bodyPr wrap="square" rtlCol="0">
            <a:spAutoFit/>
          </a:bodyPr>
          <a:lstStyle/>
          <a:p>
            <a:pPr algn="ctr"/>
            <a:r>
              <a:rPr lang="es-CO" sz="2200" b="1" dirty="0">
                <a:latin typeface="+mn-lt"/>
              </a:rPr>
              <a:t>RECONOCIMIENTO</a:t>
            </a:r>
          </a:p>
        </p:txBody>
      </p:sp>
      <p:sp>
        <p:nvSpPr>
          <p:cNvPr id="28" name="10 CuadroTexto"/>
          <p:cNvSpPr txBox="1"/>
          <p:nvPr/>
        </p:nvSpPr>
        <p:spPr>
          <a:xfrm>
            <a:off x="3511082" y="1475990"/>
            <a:ext cx="2141038" cy="769441"/>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MEDICIÓN POSTERIOR</a:t>
            </a:r>
          </a:p>
        </p:txBody>
      </p:sp>
      <p:sp>
        <p:nvSpPr>
          <p:cNvPr id="29" name="11 CuadroTexto"/>
          <p:cNvSpPr txBox="1"/>
          <p:nvPr/>
        </p:nvSpPr>
        <p:spPr>
          <a:xfrm>
            <a:off x="5978030" y="1634525"/>
            <a:ext cx="2100233" cy="430887"/>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REVELACIÓN</a:t>
            </a:r>
          </a:p>
        </p:txBody>
      </p:sp>
    </p:spTree>
    <p:extLst>
      <p:ext uri="{BB962C8B-B14F-4D97-AF65-F5344CB8AC3E}">
        <p14:creationId xmlns:p14="http://schemas.microsoft.com/office/powerpoint/2010/main" val="180449558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20" y="193755"/>
            <a:ext cx="8742957" cy="1079569"/>
          </a:xfrm>
        </p:spPr>
        <p:txBody>
          <a:bodyPr/>
          <a:lstStyle/>
          <a:p>
            <a:pPr algn="ctr"/>
            <a:r>
              <a:rPr lang="es-CO" dirty="0"/>
              <a:t>RANGOS  DE  LA  CALIFICACIÓN</a:t>
            </a:r>
          </a:p>
        </p:txBody>
      </p:sp>
      <p:sp>
        <p:nvSpPr>
          <p:cNvPr id="4" name="6 Rectángulo"/>
          <p:cNvSpPr/>
          <p:nvPr/>
        </p:nvSpPr>
        <p:spPr bwMode="auto">
          <a:xfrm>
            <a:off x="3599277" y="2274879"/>
            <a:ext cx="2844930"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5" name="4 Rectángulo"/>
          <p:cNvSpPr/>
          <p:nvPr/>
        </p:nvSpPr>
        <p:spPr bwMode="auto">
          <a:xfrm>
            <a:off x="3599278" y="3421991"/>
            <a:ext cx="2916938"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1.0 &lt;CALIFICACIÓN &lt; 3.0</a:t>
            </a:r>
          </a:p>
        </p:txBody>
      </p:sp>
      <p:sp>
        <p:nvSpPr>
          <p:cNvPr id="6" name="19 Rectángulo"/>
          <p:cNvSpPr/>
          <p:nvPr/>
        </p:nvSpPr>
        <p:spPr bwMode="auto">
          <a:xfrm>
            <a:off x="3599277" y="4147087"/>
            <a:ext cx="2916938" cy="471140"/>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3.0 &lt;CALIFICACIÓN &lt; 4.0</a:t>
            </a:r>
            <a:endParaRPr lang="es-CO" sz="2000" b="1" dirty="0">
              <a:latin typeface="Times New Roman" pitchFamily="18" charset="0"/>
            </a:endParaRPr>
          </a:p>
        </p:txBody>
      </p:sp>
      <p:sp>
        <p:nvSpPr>
          <p:cNvPr id="7" name="20 Rectángulo"/>
          <p:cNvSpPr/>
          <p:nvPr/>
        </p:nvSpPr>
        <p:spPr bwMode="auto">
          <a:xfrm>
            <a:off x="3599269" y="4771320"/>
            <a:ext cx="2916946" cy="455887"/>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4.0 &lt;CALIFICACIÓN &lt; 5.0</a:t>
            </a:r>
          </a:p>
        </p:txBody>
      </p:sp>
      <p:sp>
        <p:nvSpPr>
          <p:cNvPr id="8" name="21 Rectángulo"/>
          <p:cNvSpPr/>
          <p:nvPr/>
        </p:nvSpPr>
        <p:spPr bwMode="auto">
          <a:xfrm>
            <a:off x="6588224" y="2274879"/>
            <a:ext cx="2304257"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9" name="22 Rectángulo"/>
          <p:cNvSpPr/>
          <p:nvPr/>
        </p:nvSpPr>
        <p:spPr bwMode="auto">
          <a:xfrm>
            <a:off x="6588225" y="3421991"/>
            <a:ext cx="2303513"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DEFICIENTE</a:t>
            </a:r>
          </a:p>
        </p:txBody>
      </p:sp>
      <p:sp>
        <p:nvSpPr>
          <p:cNvPr id="10" name="23 Rectángulo"/>
          <p:cNvSpPr/>
          <p:nvPr/>
        </p:nvSpPr>
        <p:spPr bwMode="auto">
          <a:xfrm>
            <a:off x="6588225" y="4114654"/>
            <a:ext cx="2303513" cy="464481"/>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ADECUADO</a:t>
            </a:r>
          </a:p>
        </p:txBody>
      </p:sp>
      <p:sp>
        <p:nvSpPr>
          <p:cNvPr id="11" name="24 Rectángulo"/>
          <p:cNvSpPr/>
          <p:nvPr/>
        </p:nvSpPr>
        <p:spPr bwMode="auto">
          <a:xfrm>
            <a:off x="6588227" y="4752222"/>
            <a:ext cx="2303512" cy="474985"/>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EFICIENTE</a:t>
            </a:r>
          </a:p>
        </p:txBody>
      </p:sp>
      <p:graphicFrame>
        <p:nvGraphicFramePr>
          <p:cNvPr id="12" name="Tabla 11"/>
          <p:cNvGraphicFramePr>
            <a:graphicFrameLocks noGrp="1"/>
          </p:cNvGraphicFramePr>
          <p:nvPr>
            <p:extLst>
              <p:ext uri="{D42A27DB-BD31-4B8C-83A1-F6EECF244321}">
                <p14:modId xmlns:p14="http://schemas.microsoft.com/office/powerpoint/2010/main" val="3963907397"/>
              </p:ext>
            </p:extLst>
          </p:nvPr>
        </p:nvGraphicFramePr>
        <p:xfrm>
          <a:off x="179512" y="2137421"/>
          <a:ext cx="3008596" cy="3456383"/>
        </p:xfrm>
        <a:graphic>
          <a:graphicData uri="http://schemas.openxmlformats.org/drawingml/2006/table">
            <a:tbl>
              <a:tblPr>
                <a:tableStyleId>{BC89EF96-8CEA-46FF-86C4-4CE0E7609802}</a:tableStyleId>
              </a:tblPr>
              <a:tblGrid>
                <a:gridCol w="1497486">
                  <a:extLst>
                    <a:ext uri="{9D8B030D-6E8A-4147-A177-3AD203B41FA5}">
                      <a16:colId xmlns:a16="http://schemas.microsoft.com/office/drawing/2014/main" val="664774815"/>
                    </a:ext>
                  </a:extLst>
                </a:gridCol>
                <a:gridCol w="41276">
                  <a:extLst>
                    <a:ext uri="{9D8B030D-6E8A-4147-A177-3AD203B41FA5}">
                      <a16:colId xmlns:a16="http://schemas.microsoft.com/office/drawing/2014/main" val="20001"/>
                    </a:ext>
                  </a:extLst>
                </a:gridCol>
                <a:gridCol w="1469834">
                  <a:extLst>
                    <a:ext uri="{9D8B030D-6E8A-4147-A177-3AD203B41FA5}">
                      <a16:colId xmlns:a16="http://schemas.microsoft.com/office/drawing/2014/main" val="2110246816"/>
                    </a:ext>
                  </a:extLst>
                </a:gridCol>
              </a:tblGrid>
              <a:tr h="777463">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472860">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36574">
                <a:tc>
                  <a:txBody>
                    <a:bodyPr/>
                    <a:lstStyle/>
                    <a:p>
                      <a:pPr algn="ctr" fontAlgn="ctr"/>
                      <a:r>
                        <a:rPr lang="es-CO" sz="2200" b="1" u="none" strike="noStrike" dirty="0">
                          <a:effectLst/>
                        </a:rPr>
                        <a:t>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36574">
                <a:tc>
                  <a:txBody>
                    <a:bodyPr/>
                    <a:lstStyle/>
                    <a:p>
                      <a:pPr algn="ctr" fontAlgn="ctr"/>
                      <a:r>
                        <a:rPr lang="es-CO" sz="2200" b="1" u="none" strike="noStrike" dirty="0">
                          <a:effectLst/>
                        </a:rPr>
                        <a:t>Satisfactorio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565844">
                <a:tc>
                  <a:txBody>
                    <a:bodyPr/>
                    <a:lstStyle/>
                    <a:p>
                      <a:pPr algn="ctr" fontAlgn="ctr"/>
                      <a:r>
                        <a:rPr lang="es-CO" sz="2200" b="1" u="none" strike="noStrike" dirty="0">
                          <a:effectLst/>
                        </a:rPr>
                        <a:t>Deficiente</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367068">
                <a:tc>
                  <a:txBody>
                    <a:bodyPr/>
                    <a:lstStyle/>
                    <a:p>
                      <a:pPr algn="ctr" fontAlgn="ctr"/>
                      <a:r>
                        <a:rPr lang="es-CO" sz="2200" b="1" u="none" strike="noStrike" dirty="0">
                          <a:effectLst/>
                        </a:rPr>
                        <a:t>Inadecuado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3" name="16 Proceso"/>
          <p:cNvSpPr/>
          <p:nvPr/>
        </p:nvSpPr>
        <p:spPr bwMode="auto">
          <a:xfrm>
            <a:off x="35496" y="1129308"/>
            <a:ext cx="3600400"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600" b="1" dirty="0">
                <a:latin typeface="+mn-lt"/>
              </a:rPr>
              <a:t>Resolución 357 de 2008</a:t>
            </a:r>
          </a:p>
        </p:txBody>
      </p:sp>
      <p:sp>
        <p:nvSpPr>
          <p:cNvPr id="14" name="17 Proceso"/>
          <p:cNvSpPr/>
          <p:nvPr/>
        </p:nvSpPr>
        <p:spPr bwMode="auto">
          <a:xfrm>
            <a:off x="3976670" y="1083498"/>
            <a:ext cx="4752528"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800" b="1" dirty="0">
                <a:latin typeface="+mn-lt"/>
              </a:rPr>
              <a:t>Resolución 193 de 2016</a:t>
            </a:r>
          </a:p>
        </p:txBody>
      </p:sp>
      <p:sp>
        <p:nvSpPr>
          <p:cNvPr id="15" name="1 Flecha abajo"/>
          <p:cNvSpPr/>
          <p:nvPr/>
        </p:nvSpPr>
        <p:spPr bwMode="auto">
          <a:xfrm>
            <a:off x="1475656" y="1777380"/>
            <a:ext cx="484632" cy="288032"/>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6" name="18 Flecha abajo"/>
          <p:cNvSpPr/>
          <p:nvPr/>
        </p:nvSpPr>
        <p:spPr bwMode="auto">
          <a:xfrm>
            <a:off x="6031584" y="1777380"/>
            <a:ext cx="484632" cy="358281"/>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76300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4</a:t>
            </a:fld>
            <a:endParaRPr lang="es-ES_tradnl" dirty="0"/>
          </a:p>
        </p:txBody>
      </p:sp>
      <p:pic>
        <p:nvPicPr>
          <p:cNvPr id="4" name="Imagen 4"/>
          <p:cNvPicPr>
            <a:picLocks noChangeAspect="1"/>
          </p:cNvPicPr>
          <p:nvPr/>
        </p:nvPicPr>
        <p:blipFill>
          <a:blip r:embed="rId2"/>
          <a:stretch>
            <a:fillRect/>
          </a:stretch>
        </p:blipFill>
        <p:spPr>
          <a:xfrm>
            <a:off x="-1" y="0"/>
            <a:ext cx="9177807" cy="4153644"/>
          </a:xfrm>
          <a:prstGeom prst="rect">
            <a:avLst/>
          </a:prstGeom>
          <a:effectLst>
            <a:glow rad="139700">
              <a:schemeClr val="accent6">
                <a:satMod val="175000"/>
                <a:alpha val="40000"/>
              </a:schemeClr>
            </a:glow>
          </a:effectLst>
        </p:spPr>
      </p:pic>
      <p:sp>
        <p:nvSpPr>
          <p:cNvPr id="5" name="4 CuadroTexto"/>
          <p:cNvSpPr txBox="1"/>
          <p:nvPr/>
        </p:nvSpPr>
        <p:spPr>
          <a:xfrm>
            <a:off x="38201" y="422855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98042885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40</a:t>
            </a:fld>
            <a:endParaRPr lang="es-ES_tradnl" dirty="0"/>
          </a:p>
        </p:txBody>
      </p:sp>
      <p:sp>
        <p:nvSpPr>
          <p:cNvPr id="5" name="1 Rectángulo"/>
          <p:cNvSpPr/>
          <p:nvPr/>
        </p:nvSpPr>
        <p:spPr bwMode="auto">
          <a:xfrm>
            <a:off x="611559" y="265212"/>
            <a:ext cx="7356818"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3200" b="1" dirty="0">
                <a:solidFill>
                  <a:schemeClr val="tx1"/>
                </a:solidFill>
                <a:latin typeface="Times New Roman" pitchFamily="18" charset="0"/>
              </a:rPr>
              <a:t>Valoración Cuantitativa CIC</a:t>
            </a:r>
          </a:p>
          <a:p>
            <a:pPr algn="ctr" defTabSz="761970" eaLnBrk="0" hangingPunct="0"/>
            <a:r>
              <a:rPr lang="es-CO" sz="3200" b="1" dirty="0">
                <a:solidFill>
                  <a:schemeClr val="tx1"/>
                </a:solidFill>
                <a:latin typeface="Times New Roman" pitchFamily="18" charset="0"/>
              </a:rPr>
              <a:t>Existencia y Efectividad de Controles</a:t>
            </a:r>
          </a:p>
        </p:txBody>
      </p:sp>
      <p:sp>
        <p:nvSpPr>
          <p:cNvPr id="6" name="2 CuadroTexto"/>
          <p:cNvSpPr txBox="1"/>
          <p:nvPr/>
        </p:nvSpPr>
        <p:spPr>
          <a:xfrm>
            <a:off x="914822" y="1993404"/>
            <a:ext cx="7008779" cy="584775"/>
          </a:xfrm>
          <a:prstGeom prst="rect">
            <a:avLst/>
          </a:prstGeom>
          <a:noFill/>
        </p:spPr>
        <p:txBody>
          <a:bodyPr wrap="square" rtlCol="0">
            <a:spAutoFit/>
          </a:bodyPr>
          <a:lstStyle/>
          <a:p>
            <a:pPr algn="ctr"/>
            <a:r>
              <a:rPr lang="es-CO" sz="3200" b="1" kern="0" dirty="0">
                <a:solidFill>
                  <a:schemeClr val="accent6">
                    <a:lumMod val="75000"/>
                  </a:schemeClr>
                </a:solidFill>
                <a:latin typeface="+mj-lt"/>
                <a:ea typeface="+mj-ea"/>
                <a:cs typeface="+mj-cs"/>
              </a:rPr>
              <a:t>32    CRITERIOS  DE  GESTIÓN </a:t>
            </a:r>
          </a:p>
        </p:txBody>
      </p:sp>
      <p:sp>
        <p:nvSpPr>
          <p:cNvPr id="7" name="3 Rectángulo"/>
          <p:cNvSpPr/>
          <p:nvPr/>
        </p:nvSpPr>
        <p:spPr bwMode="auto">
          <a:xfrm>
            <a:off x="626790" y="2641478"/>
            <a:ext cx="3480387" cy="440758"/>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EXISTENCIA</a:t>
            </a:r>
          </a:p>
        </p:txBody>
      </p:sp>
      <p:sp>
        <p:nvSpPr>
          <p:cNvPr id="8" name="6 Rectángulo"/>
          <p:cNvSpPr/>
          <p:nvPr/>
        </p:nvSpPr>
        <p:spPr bwMode="auto">
          <a:xfrm>
            <a:off x="626791" y="3304835"/>
            <a:ext cx="1728192"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9" name="8 Rectángulo"/>
          <p:cNvSpPr/>
          <p:nvPr/>
        </p:nvSpPr>
        <p:spPr bwMode="auto">
          <a:xfrm>
            <a:off x="2571006" y="3304835"/>
            <a:ext cx="1536171"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0" name="4 Rectángulo"/>
          <p:cNvSpPr/>
          <p:nvPr/>
        </p:nvSpPr>
        <p:spPr bwMode="auto">
          <a:xfrm>
            <a:off x="626790" y="3793604"/>
            <a:ext cx="1728194"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1" name="9 Rectángulo"/>
          <p:cNvSpPr/>
          <p:nvPr/>
        </p:nvSpPr>
        <p:spPr bwMode="auto">
          <a:xfrm>
            <a:off x="2571006" y="3793604"/>
            <a:ext cx="1536171"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0,3</a:t>
            </a:r>
          </a:p>
          <a:p>
            <a:pPr algn="ctr" defTabSz="761970" eaLnBrk="0" hangingPunct="0"/>
            <a:r>
              <a:rPr lang="es-CO" sz="2400" b="1" dirty="0">
                <a:latin typeface="Times New Roman" pitchFamily="18" charset="0"/>
              </a:rPr>
              <a:t> 0,18</a:t>
            </a:r>
          </a:p>
          <a:p>
            <a:pPr algn="ctr" defTabSz="761970" eaLnBrk="0" hangingPunct="0"/>
            <a:r>
              <a:rPr lang="es-CO" sz="2400" b="1" dirty="0">
                <a:latin typeface="Times New Roman" pitchFamily="18" charset="0"/>
              </a:rPr>
              <a:t> 0,06</a:t>
            </a:r>
          </a:p>
        </p:txBody>
      </p:sp>
      <p:sp>
        <p:nvSpPr>
          <p:cNvPr id="12" name="10 Rectángulo"/>
          <p:cNvSpPr/>
          <p:nvPr/>
        </p:nvSpPr>
        <p:spPr bwMode="auto">
          <a:xfrm>
            <a:off x="4716017" y="2641477"/>
            <a:ext cx="3267590" cy="440759"/>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EFECTIVIDAD</a:t>
            </a:r>
          </a:p>
        </p:txBody>
      </p:sp>
      <p:sp>
        <p:nvSpPr>
          <p:cNvPr id="13" name="11 Rectángulo"/>
          <p:cNvSpPr/>
          <p:nvPr/>
        </p:nvSpPr>
        <p:spPr bwMode="auto">
          <a:xfrm>
            <a:off x="4716017" y="3304835"/>
            <a:ext cx="1782425"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14" name="12 Rectángulo"/>
          <p:cNvSpPr/>
          <p:nvPr/>
        </p:nvSpPr>
        <p:spPr bwMode="auto">
          <a:xfrm>
            <a:off x="6603455" y="3304835"/>
            <a:ext cx="1380154"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5" name="13 Rectángulo"/>
          <p:cNvSpPr/>
          <p:nvPr/>
        </p:nvSpPr>
        <p:spPr bwMode="auto">
          <a:xfrm>
            <a:off x="4716017" y="3887862"/>
            <a:ext cx="1782426"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6" name="14 Rectángulo"/>
          <p:cNvSpPr/>
          <p:nvPr/>
        </p:nvSpPr>
        <p:spPr bwMode="auto">
          <a:xfrm>
            <a:off x="6660232" y="3887862"/>
            <a:ext cx="1368152"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0,7</a:t>
            </a:r>
          </a:p>
          <a:p>
            <a:pPr algn="ctr" defTabSz="761970" eaLnBrk="0" hangingPunct="0"/>
            <a:r>
              <a:rPr lang="es-CO" sz="2400" b="1" dirty="0">
                <a:latin typeface="Times New Roman" pitchFamily="18" charset="0"/>
              </a:rPr>
              <a:t>  0,42</a:t>
            </a:r>
          </a:p>
          <a:p>
            <a:pPr algn="ctr" defTabSz="761970" eaLnBrk="0" hangingPunct="0"/>
            <a:r>
              <a:rPr lang="es-CO" sz="2400" b="1" dirty="0">
                <a:latin typeface="Times New Roman" pitchFamily="18" charset="0"/>
              </a:rPr>
              <a:t>  0,14</a:t>
            </a:r>
          </a:p>
        </p:txBody>
      </p:sp>
      <p:sp>
        <p:nvSpPr>
          <p:cNvPr id="2" name="1 Flecha abajo"/>
          <p:cNvSpPr/>
          <p:nvPr/>
        </p:nvSpPr>
        <p:spPr bwMode="auto">
          <a:xfrm>
            <a:off x="4139952" y="1417341"/>
            <a:ext cx="504056" cy="675073"/>
          </a:xfrm>
          <a:prstGeom prst="downArrow">
            <a:avLst/>
          </a:prstGeom>
          <a:solidFill>
            <a:schemeClr val="bg1">
              <a:lumMod val="5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85938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20" y="241211"/>
            <a:ext cx="8742957" cy="816089"/>
          </a:xfrm>
        </p:spPr>
        <p:txBody>
          <a:bodyPr/>
          <a:lstStyle/>
          <a:p>
            <a:r>
              <a:rPr lang="es-CO" dirty="0"/>
              <a:t>Evaluación de Control Interno </a:t>
            </a:r>
            <a:r>
              <a:rPr lang="es-CO" dirty="0" err="1"/>
              <a:t>Interno</a:t>
            </a:r>
            <a:endParaRPr lang="es-CO" dirty="0"/>
          </a:p>
        </p:txBody>
      </p:sp>
      <p:sp>
        <p:nvSpPr>
          <p:cNvPr id="4" name="1 Título"/>
          <p:cNvSpPr txBox="1">
            <a:spLocks/>
          </p:cNvSpPr>
          <p:nvPr/>
        </p:nvSpPr>
        <p:spPr bwMode="auto">
          <a:xfrm>
            <a:off x="-324544" y="1057300"/>
            <a:ext cx="7632848" cy="4652963"/>
          </a:xfrm>
          <a:prstGeom prst="rect">
            <a:avLst/>
          </a:prstGeom>
          <a:noFill/>
          <a:ln w="9525">
            <a:noFill/>
            <a:miter lim="800000"/>
            <a:headEnd/>
            <a:tailEnd/>
          </a:ln>
        </p:spPr>
        <p:txBody>
          <a:bodyPr anchor="ctr"/>
          <a:lstStyle/>
          <a:p>
            <a:pPr marL="484188" eaLnBrk="1" hangingPunct="1">
              <a:defRPr/>
            </a:pPr>
            <a:r>
              <a:rPr lang="es-ES" sz="1800" b="1" dirty="0">
                <a:solidFill>
                  <a:schemeClr val="tx2"/>
                </a:solidFill>
                <a:latin typeface="Calibri" pitchFamily="34" charset="0"/>
              </a:rPr>
              <a:t>Formulario:         </a:t>
            </a:r>
            <a:r>
              <a:rPr lang="es-ES" sz="1800" b="1" dirty="0">
                <a:latin typeface="Calibri" pitchFamily="34" charset="0"/>
              </a:rPr>
              <a:t>CGN2016_EVALUACION_CONTROL_INTERNO_CONTABLE</a:t>
            </a:r>
          </a:p>
          <a:p>
            <a:pPr marL="484188" eaLnBrk="1" hangingPunct="1">
              <a:defRPr/>
            </a:pPr>
            <a:endParaRPr lang="es-ES" sz="1800" b="1" dirty="0">
              <a:solidFill>
                <a:schemeClr val="tx2"/>
              </a:solidFill>
              <a:latin typeface="Calibri" pitchFamily="34" charset="0"/>
            </a:endParaRPr>
          </a:p>
          <a:p>
            <a:pPr marL="484188" eaLnBrk="1" hangingPunct="1">
              <a:defRPr/>
            </a:pPr>
            <a:r>
              <a:rPr lang="es-ES" sz="1800" b="1" dirty="0">
                <a:solidFill>
                  <a:schemeClr val="tx2"/>
                </a:solidFill>
                <a:latin typeface="Calibri" pitchFamily="34" charset="0"/>
              </a:rPr>
              <a:t>Conformado:   </a:t>
            </a:r>
            <a:r>
              <a:rPr lang="es-ES" sz="1800" dirty="0">
                <a:latin typeface="Calibri" pitchFamily="34" charset="0"/>
              </a:rPr>
              <a:t> </a:t>
            </a:r>
            <a:r>
              <a:rPr lang="es-ES" sz="1800" b="1" dirty="0">
                <a:latin typeface="Calibri" pitchFamily="34" charset="0"/>
              </a:rPr>
              <a:t>105 preguntas (32 Existencia y 73 Efectividad)</a:t>
            </a:r>
          </a:p>
          <a:p>
            <a:pPr marL="484188" eaLnBrk="1" hangingPunct="1">
              <a:defRPr/>
            </a:pPr>
            <a:endParaRPr lang="es-ES" sz="1500" dirty="0">
              <a:latin typeface="Calibri" pitchFamily="34" charset="0"/>
            </a:endParaRPr>
          </a:p>
          <a:p>
            <a:pPr marL="712788" indent="-228600" eaLnBrk="1" hangingPunct="1">
              <a:buFontTx/>
              <a:buAutoNum type="arabicPeriod"/>
              <a:defRPr/>
            </a:pPr>
            <a:r>
              <a:rPr lang="es-ES" sz="3200" b="1" dirty="0">
                <a:latin typeface="Calibri" pitchFamily="34" charset="0"/>
              </a:rPr>
              <a:t>Elementos del Marco Normativo</a:t>
            </a:r>
          </a:p>
          <a:p>
            <a:pPr marL="712788" indent="-228600" eaLnBrk="1" hangingPunct="1">
              <a:defRPr/>
            </a:pPr>
            <a:r>
              <a:rPr lang="es-ES" sz="1500" dirty="0">
                <a:latin typeface="Calibri" pitchFamily="34" charset="0"/>
              </a:rPr>
              <a:t>        </a:t>
            </a:r>
            <a:r>
              <a:rPr lang="es-ES" sz="1500" b="1" dirty="0">
                <a:latin typeface="Calibri" pitchFamily="34" charset="0"/>
              </a:rPr>
              <a:t>A</a:t>
            </a:r>
            <a:r>
              <a:rPr lang="es-ES" sz="1600" b="1" dirty="0">
                <a:latin typeface="Calibri" pitchFamily="34" charset="0"/>
              </a:rPr>
              <a:t>. Políticas Contables</a:t>
            </a:r>
          </a:p>
          <a:p>
            <a:pPr marL="712788" indent="-228600" eaLnBrk="1" hangingPunct="1">
              <a:defRPr/>
            </a:pPr>
            <a:r>
              <a:rPr lang="es-ES" sz="1600" dirty="0">
                <a:latin typeface="Calibri" pitchFamily="34" charset="0"/>
              </a:rPr>
              <a:t>        </a:t>
            </a:r>
            <a:r>
              <a:rPr lang="es-ES" sz="1600" b="1" dirty="0">
                <a:latin typeface="Calibri" pitchFamily="34" charset="0"/>
              </a:rPr>
              <a:t>B. Etapas del Proceso Contable</a:t>
            </a:r>
          </a:p>
          <a:p>
            <a:pPr marL="712788" indent="-228600" eaLnBrk="1" hangingPunct="1">
              <a:defRPr/>
            </a:pPr>
            <a:r>
              <a:rPr lang="es-ES" sz="1600" dirty="0">
                <a:latin typeface="Calibri" pitchFamily="34" charset="0"/>
              </a:rPr>
              <a:t>             B.1 </a:t>
            </a:r>
            <a:r>
              <a:rPr lang="es-ES" sz="1600" b="1" dirty="0">
                <a:latin typeface="Calibri" pitchFamily="34" charset="0"/>
              </a:rPr>
              <a:t>Reconocimiento</a:t>
            </a:r>
          </a:p>
          <a:p>
            <a:pPr marL="712788" indent="-228600" eaLnBrk="1" hangingPunct="1">
              <a:defRPr/>
            </a:pPr>
            <a:r>
              <a:rPr lang="es-ES" sz="1600" dirty="0">
                <a:latin typeface="Calibri" pitchFamily="34" charset="0"/>
              </a:rPr>
              <a:t>             B.2 </a:t>
            </a:r>
            <a:r>
              <a:rPr lang="es-ES" sz="1600" b="1" dirty="0">
                <a:latin typeface="Calibri" pitchFamily="34" charset="0"/>
              </a:rPr>
              <a:t>Medición Posterior</a:t>
            </a:r>
          </a:p>
          <a:p>
            <a:pPr marL="712788" indent="-228600" eaLnBrk="1" hangingPunct="1">
              <a:defRPr/>
            </a:pPr>
            <a:r>
              <a:rPr lang="es-ES" sz="1600" dirty="0">
                <a:latin typeface="Calibri" pitchFamily="34" charset="0"/>
              </a:rPr>
              <a:t>             B.3 </a:t>
            </a:r>
            <a:r>
              <a:rPr lang="es-ES" sz="1600" b="1" dirty="0">
                <a:latin typeface="Calibri" pitchFamily="34" charset="0"/>
              </a:rPr>
              <a:t>Revisión</a:t>
            </a:r>
          </a:p>
          <a:p>
            <a:pPr marL="712788" indent="-228600" eaLnBrk="1" hangingPunct="1">
              <a:defRPr/>
            </a:pPr>
            <a:r>
              <a:rPr lang="es-ES" sz="1600" dirty="0">
                <a:latin typeface="Calibri" pitchFamily="34" charset="0"/>
              </a:rPr>
              <a:t>        </a:t>
            </a:r>
            <a:r>
              <a:rPr lang="es-ES" sz="1600" b="1" dirty="0">
                <a:latin typeface="Calibri" pitchFamily="34" charset="0"/>
              </a:rPr>
              <a:t>C. Rendición de Cuentas e Información a Partes Interesadas</a:t>
            </a:r>
          </a:p>
          <a:p>
            <a:pPr marL="712788" indent="-228600" eaLnBrk="1" hangingPunct="1">
              <a:defRPr/>
            </a:pPr>
            <a:r>
              <a:rPr lang="es-ES" sz="1600" b="1" dirty="0">
                <a:latin typeface="Calibri" pitchFamily="34" charset="0"/>
              </a:rPr>
              <a:t>        D. Gestión del Riesgo Contable</a:t>
            </a:r>
          </a:p>
          <a:p>
            <a:pPr marL="712788" indent="-228600" eaLnBrk="1" hangingPunct="1">
              <a:defRPr/>
            </a:pPr>
            <a:r>
              <a:rPr lang="es-ES" sz="3200" b="1" dirty="0">
                <a:latin typeface="Calibri" pitchFamily="34" charset="0"/>
              </a:rPr>
              <a:t>2. Valoración Cualitativa</a:t>
            </a:r>
          </a:p>
          <a:p>
            <a:pPr marL="769938" indent="-285750" eaLnBrk="1" hangingPunct="1">
              <a:buFont typeface="Wingdings" panose="05000000000000000000" pitchFamily="2" charset="2"/>
              <a:buChar char="ü"/>
              <a:defRPr/>
            </a:pPr>
            <a:r>
              <a:rPr lang="es-ES" sz="1500" b="1" dirty="0">
                <a:latin typeface="Calibri" pitchFamily="34" charset="0"/>
              </a:rPr>
              <a:t>     </a:t>
            </a:r>
            <a:r>
              <a:rPr lang="es-ES" sz="1600" b="1" dirty="0">
                <a:latin typeface="Calibri" pitchFamily="34" charset="0"/>
              </a:rPr>
              <a:t>Fortalezas</a:t>
            </a:r>
          </a:p>
          <a:p>
            <a:pPr marL="769938" indent="-285750" eaLnBrk="1" hangingPunct="1">
              <a:buFont typeface="Wingdings" panose="05000000000000000000" pitchFamily="2" charset="2"/>
              <a:buChar char="ü"/>
              <a:defRPr/>
            </a:pPr>
            <a:r>
              <a:rPr lang="es-ES" sz="1600" b="1" dirty="0">
                <a:latin typeface="Calibri" pitchFamily="34" charset="0"/>
              </a:rPr>
              <a:t>     Debilidades</a:t>
            </a:r>
          </a:p>
          <a:p>
            <a:pPr marL="769938" indent="-285750" eaLnBrk="1" hangingPunct="1">
              <a:buFont typeface="Wingdings" panose="05000000000000000000" pitchFamily="2" charset="2"/>
              <a:buChar char="ü"/>
              <a:defRPr/>
            </a:pPr>
            <a:r>
              <a:rPr lang="es-ES" sz="1600" b="1" dirty="0">
                <a:latin typeface="Calibri" pitchFamily="34" charset="0"/>
              </a:rPr>
              <a:t>     Avances y Mejoras</a:t>
            </a:r>
          </a:p>
          <a:p>
            <a:pPr marL="769938" indent="-285750" eaLnBrk="1" hangingPunct="1">
              <a:buFont typeface="Wingdings" panose="05000000000000000000" pitchFamily="2" charset="2"/>
              <a:buChar char="ü"/>
              <a:defRPr/>
            </a:pPr>
            <a:r>
              <a:rPr lang="es-ES" sz="1600" b="1" dirty="0">
                <a:latin typeface="Calibri" pitchFamily="34" charset="0"/>
              </a:rPr>
              <a:t>     Recomendaciones</a:t>
            </a:r>
          </a:p>
        </p:txBody>
      </p:sp>
      <p:pic>
        <p:nvPicPr>
          <p:cNvPr id="5" name="22 Imagen" descr="reglas.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00192" y="1705372"/>
            <a:ext cx="2520281"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24121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2 Rectángulo redondeado"/>
          <p:cNvSpPr/>
          <p:nvPr/>
        </p:nvSpPr>
        <p:spPr>
          <a:xfrm>
            <a:off x="107504" y="1633364"/>
            <a:ext cx="3024336" cy="5032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400" b="1" dirty="0">
                <a:solidFill>
                  <a:schemeClr val="accent4">
                    <a:lumMod val="75000"/>
                  </a:schemeClr>
                </a:solidFill>
                <a:latin typeface="Calibri" pitchFamily="34" charset="0"/>
              </a:rPr>
              <a:t>Calificación</a:t>
            </a:r>
          </a:p>
        </p:txBody>
      </p:sp>
      <p:sp>
        <p:nvSpPr>
          <p:cNvPr id="6" name="13 Rectángulo redondeado"/>
          <p:cNvSpPr/>
          <p:nvPr/>
        </p:nvSpPr>
        <p:spPr>
          <a:xfrm>
            <a:off x="3456360" y="1561356"/>
            <a:ext cx="1763712" cy="5032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800" b="1" dirty="0">
                <a:solidFill>
                  <a:schemeClr val="accent4">
                    <a:lumMod val="75000"/>
                  </a:schemeClr>
                </a:solidFill>
                <a:latin typeface="Calibri" pitchFamily="34" charset="0"/>
              </a:rPr>
              <a:t>Observaciones</a:t>
            </a:r>
          </a:p>
        </p:txBody>
      </p:sp>
      <p:sp>
        <p:nvSpPr>
          <p:cNvPr id="7" name="14 Rectángulo redondeado"/>
          <p:cNvSpPr/>
          <p:nvPr/>
        </p:nvSpPr>
        <p:spPr>
          <a:xfrm>
            <a:off x="5328567" y="1561356"/>
            <a:ext cx="1763713" cy="5032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800" b="1" dirty="0">
                <a:solidFill>
                  <a:schemeClr val="accent4">
                    <a:lumMod val="75000"/>
                  </a:schemeClr>
                </a:solidFill>
                <a:latin typeface="Calibri" pitchFamily="34" charset="0"/>
              </a:rPr>
              <a:t>Promedio por Criterio</a:t>
            </a:r>
          </a:p>
        </p:txBody>
      </p:sp>
      <p:sp>
        <p:nvSpPr>
          <p:cNvPr id="8" name="15 Rectángulo redondeado"/>
          <p:cNvSpPr/>
          <p:nvPr/>
        </p:nvSpPr>
        <p:spPr>
          <a:xfrm>
            <a:off x="7200775" y="1561356"/>
            <a:ext cx="1763713" cy="5032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800" b="1" dirty="0">
                <a:solidFill>
                  <a:schemeClr val="accent4">
                    <a:lumMod val="75000"/>
                  </a:schemeClr>
                </a:solidFill>
                <a:latin typeface="Calibri" pitchFamily="34" charset="0"/>
              </a:rPr>
              <a:t>Calificación Total</a:t>
            </a:r>
          </a:p>
        </p:txBody>
      </p:sp>
      <p:sp>
        <p:nvSpPr>
          <p:cNvPr id="9" name="20 Rectángulo redondeado"/>
          <p:cNvSpPr/>
          <p:nvPr/>
        </p:nvSpPr>
        <p:spPr>
          <a:xfrm>
            <a:off x="3491285" y="2137420"/>
            <a:ext cx="1728787" cy="30243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500" b="1" dirty="0">
                <a:solidFill>
                  <a:srgbClr val="000000"/>
                </a:solidFill>
                <a:latin typeface="Calibri" pitchFamily="34" charset="0"/>
              </a:rPr>
              <a:t>Podrá indicar o describir los criterios aplicados para efectos de asignar la calificación o mencionar los documentos o papeles de trabajo que soportan la calificación</a:t>
            </a:r>
          </a:p>
        </p:txBody>
      </p:sp>
      <p:sp>
        <p:nvSpPr>
          <p:cNvPr id="10" name="21 Rectángulo redondeado"/>
          <p:cNvSpPr/>
          <p:nvPr/>
        </p:nvSpPr>
        <p:spPr>
          <a:xfrm>
            <a:off x="5363492" y="2137420"/>
            <a:ext cx="1728788" cy="28809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500" b="1" dirty="0">
                <a:solidFill>
                  <a:srgbClr val="000000"/>
                </a:solidFill>
                <a:latin typeface="Calibri" pitchFamily="34" charset="0"/>
              </a:rPr>
              <a:t>Operación que realiza el sistema CHIP-Local en la validación.</a:t>
            </a:r>
          </a:p>
          <a:p>
            <a:pPr algn="ctr" eaLnBrk="1" hangingPunct="1">
              <a:defRPr/>
            </a:pPr>
            <a:endParaRPr lang="es-CO" sz="1500" b="1" dirty="0">
              <a:solidFill>
                <a:srgbClr val="000000"/>
              </a:solidFill>
              <a:latin typeface="Calibri" pitchFamily="34" charset="0"/>
            </a:endParaRPr>
          </a:p>
          <a:p>
            <a:pPr algn="ctr" eaLnBrk="1" hangingPunct="1">
              <a:defRPr/>
            </a:pPr>
            <a:r>
              <a:rPr lang="es-CO" sz="1500" b="1" dirty="0">
                <a:solidFill>
                  <a:srgbClr val="000000"/>
                </a:solidFill>
                <a:latin typeface="Calibri" pitchFamily="34" charset="0"/>
              </a:rPr>
              <a:t>Realiza el promedio de cada uno de los 32 criterios.</a:t>
            </a:r>
          </a:p>
        </p:txBody>
      </p:sp>
      <p:sp>
        <p:nvSpPr>
          <p:cNvPr id="11" name="22 Rectángulo redondeado"/>
          <p:cNvSpPr/>
          <p:nvPr/>
        </p:nvSpPr>
        <p:spPr>
          <a:xfrm>
            <a:off x="7237288" y="2137420"/>
            <a:ext cx="1727200" cy="28809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400" b="1" dirty="0">
                <a:solidFill>
                  <a:srgbClr val="000000"/>
                </a:solidFill>
                <a:latin typeface="Calibri" pitchFamily="34" charset="0"/>
              </a:rPr>
              <a:t>El sistema dividirá la sumatoria  de todos los puntajes obtenidos entre el total de criterios para evaluar la efectividad y existencia.  </a:t>
            </a:r>
          </a:p>
          <a:p>
            <a:pPr algn="ctr" eaLnBrk="1" hangingPunct="1">
              <a:defRPr/>
            </a:pPr>
            <a:r>
              <a:rPr lang="es-CO" sz="1400" b="1" dirty="0">
                <a:solidFill>
                  <a:srgbClr val="000000"/>
                </a:solidFill>
                <a:latin typeface="Calibri" pitchFamily="34" charset="0"/>
              </a:rPr>
              <a:t>El % obtenido se multiplicara por cinco.</a:t>
            </a:r>
          </a:p>
        </p:txBody>
      </p:sp>
      <p:pic>
        <p:nvPicPr>
          <p:cNvPr id="12" name="Imagen 1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3829208"/>
            <a:ext cx="3168352" cy="14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ítulo 2"/>
          <p:cNvSpPr>
            <a:spLocks noGrp="1"/>
          </p:cNvSpPr>
          <p:nvPr>
            <p:ph type="ctrTitle"/>
          </p:nvPr>
        </p:nvSpPr>
        <p:spPr>
          <a:xfrm>
            <a:off x="150220" y="241211"/>
            <a:ext cx="8742957" cy="816089"/>
          </a:xfrm>
        </p:spPr>
        <p:txBody>
          <a:bodyPr/>
          <a:lstStyle/>
          <a:p>
            <a:r>
              <a:rPr lang="es-CO" dirty="0"/>
              <a:t>Evaluación de Control Interno Contable</a:t>
            </a:r>
          </a:p>
        </p:txBody>
      </p:sp>
      <p:sp>
        <p:nvSpPr>
          <p:cNvPr id="14" name="Título 2"/>
          <p:cNvSpPr txBox="1">
            <a:spLocks/>
          </p:cNvSpPr>
          <p:nvPr/>
        </p:nvSpPr>
        <p:spPr>
          <a:xfrm>
            <a:off x="200051" y="1032976"/>
            <a:ext cx="8742957" cy="52838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sz="2500" kern="0" dirty="0">
                <a:solidFill>
                  <a:srgbClr val="00918E"/>
                </a:solidFill>
              </a:rPr>
              <a:t>Columnas en el aplicativo CHIP -Local</a:t>
            </a:r>
          </a:p>
        </p:txBody>
      </p:sp>
      <p:pic>
        <p:nvPicPr>
          <p:cNvPr id="1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210619"/>
            <a:ext cx="3275856" cy="158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707409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3145532"/>
            <a:ext cx="8641657"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6" y="1633364"/>
            <a:ext cx="5832648"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2"/>
          <p:cNvSpPr>
            <a:spLocks noGrp="1"/>
          </p:cNvSpPr>
          <p:nvPr>
            <p:ph type="ctrTitle"/>
          </p:nvPr>
        </p:nvSpPr>
        <p:spPr>
          <a:xfrm>
            <a:off x="150220" y="241211"/>
            <a:ext cx="8742957" cy="816089"/>
          </a:xfrm>
        </p:spPr>
        <p:txBody>
          <a:bodyPr/>
          <a:lstStyle/>
          <a:p>
            <a:r>
              <a:rPr lang="es-CO" dirty="0"/>
              <a:t>Evaluación de Control Interno Contable</a:t>
            </a:r>
          </a:p>
        </p:txBody>
      </p:sp>
      <p:sp>
        <p:nvSpPr>
          <p:cNvPr id="9" name="Título 2"/>
          <p:cNvSpPr txBox="1">
            <a:spLocks/>
          </p:cNvSpPr>
          <p:nvPr/>
        </p:nvSpPr>
        <p:spPr>
          <a:xfrm>
            <a:off x="251520" y="1057300"/>
            <a:ext cx="8742957" cy="816089"/>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solidFill>
                  <a:srgbClr val="00918E"/>
                </a:solidFill>
              </a:rPr>
              <a:t>Calificación</a:t>
            </a:r>
          </a:p>
        </p:txBody>
      </p:sp>
    </p:spTree>
    <p:extLst>
      <p:ext uri="{BB962C8B-B14F-4D97-AF65-F5344CB8AC3E}">
        <p14:creationId xmlns:p14="http://schemas.microsoft.com/office/powerpoint/2010/main" val="3483367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20" y="241211"/>
            <a:ext cx="8742957" cy="744081"/>
          </a:xfrm>
        </p:spPr>
        <p:txBody>
          <a:bodyPr/>
          <a:lstStyle/>
          <a:p>
            <a:r>
              <a:rPr lang="es-CO" dirty="0"/>
              <a:t>Para tener en cuenta …</a:t>
            </a:r>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r="20503" b="8365"/>
          <a:stretch>
            <a:fillRect/>
          </a:stretch>
        </p:blipFill>
        <p:spPr bwMode="auto">
          <a:xfrm>
            <a:off x="35496" y="1139249"/>
            <a:ext cx="9073008" cy="457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4241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5323929"/>
            <a:ext cx="1905000" cy="269875"/>
          </a:xfrm>
        </p:spPr>
        <p:txBody>
          <a:bodyPr/>
          <a:lstStyle/>
          <a:p>
            <a:pPr>
              <a:defRPr/>
            </a:pPr>
            <a:fld id="{BD78BF63-D6E5-49D8-99EB-4D36175B83F1}" type="slidenum">
              <a:rPr lang="es-ES_tradnl" smtClean="0"/>
              <a:pPr>
                <a:defRPr/>
              </a:pPr>
              <a:t>45</a:t>
            </a:fld>
            <a:endParaRPr lang="es-ES_tradnl" dirty="0"/>
          </a:p>
        </p:txBody>
      </p:sp>
      <p:sp>
        <p:nvSpPr>
          <p:cNvPr id="5" name="8 Título"/>
          <p:cNvSpPr txBox="1">
            <a:spLocks/>
          </p:cNvSpPr>
          <p:nvPr/>
        </p:nvSpPr>
        <p:spPr bwMode="auto">
          <a:xfrm>
            <a:off x="913756" y="49188"/>
            <a:ext cx="7629475" cy="10041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278497"/>
            <a:ext cx="1440160" cy="612041"/>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TIPO</a:t>
            </a:r>
          </a:p>
          <a:p>
            <a:pPr algn="ctr" defTabSz="761970" eaLnBrk="0" hangingPunct="0"/>
            <a:r>
              <a:rPr lang="es-CO" sz="1500" b="1" dirty="0">
                <a:latin typeface="Times New Roman" pitchFamily="18" charset="0"/>
              </a:rPr>
              <a:t>ENTIDAD</a:t>
            </a:r>
          </a:p>
        </p:txBody>
      </p:sp>
      <p:sp>
        <p:nvSpPr>
          <p:cNvPr id="7" name="23 Rectángulo"/>
          <p:cNvSpPr/>
          <p:nvPr/>
        </p:nvSpPr>
        <p:spPr bwMode="auto">
          <a:xfrm>
            <a:off x="395536" y="2065412"/>
            <a:ext cx="1440160"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Empresas</a:t>
            </a:r>
          </a:p>
        </p:txBody>
      </p:sp>
      <p:sp>
        <p:nvSpPr>
          <p:cNvPr id="8" name="7 Rectángulo"/>
          <p:cNvSpPr/>
          <p:nvPr/>
        </p:nvSpPr>
        <p:spPr bwMode="auto">
          <a:xfrm>
            <a:off x="3842577" y="1249144"/>
            <a:ext cx="3100068" cy="312890"/>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FECHA</a:t>
            </a:r>
          </a:p>
        </p:txBody>
      </p:sp>
      <p:sp>
        <p:nvSpPr>
          <p:cNvPr id="9" name="8 Rectángulo"/>
          <p:cNvSpPr/>
          <p:nvPr/>
        </p:nvSpPr>
        <p:spPr bwMode="auto">
          <a:xfrm>
            <a:off x="3780995" y="2065412"/>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Publicación</a:t>
            </a:r>
          </a:p>
        </p:txBody>
      </p:sp>
      <p:sp>
        <p:nvSpPr>
          <p:cNvPr id="10" name="12 Rectángulo"/>
          <p:cNvSpPr/>
          <p:nvPr/>
        </p:nvSpPr>
        <p:spPr bwMode="auto">
          <a:xfrm>
            <a:off x="3831025" y="1561356"/>
            <a:ext cx="1583091" cy="332393"/>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DESDE</a:t>
            </a:r>
          </a:p>
        </p:txBody>
      </p:sp>
      <p:sp>
        <p:nvSpPr>
          <p:cNvPr id="11" name="13 Rectángulo"/>
          <p:cNvSpPr/>
          <p:nvPr/>
        </p:nvSpPr>
        <p:spPr bwMode="auto">
          <a:xfrm>
            <a:off x="5414117" y="1561356"/>
            <a:ext cx="1528528" cy="332393"/>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Primer informe</a:t>
            </a:r>
          </a:p>
        </p:txBody>
      </p:sp>
      <p:sp>
        <p:nvSpPr>
          <p:cNvPr id="12" name="14 Rectángulo"/>
          <p:cNvSpPr/>
          <p:nvPr/>
        </p:nvSpPr>
        <p:spPr bwMode="auto">
          <a:xfrm>
            <a:off x="5364088" y="2065412"/>
            <a:ext cx="144500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31/12/2016</a:t>
            </a:r>
          </a:p>
        </p:txBody>
      </p:sp>
      <p:sp>
        <p:nvSpPr>
          <p:cNvPr id="13" name="17 Rectángulo"/>
          <p:cNvSpPr/>
          <p:nvPr/>
        </p:nvSpPr>
        <p:spPr bwMode="auto">
          <a:xfrm>
            <a:off x="1835696" y="1277848"/>
            <a:ext cx="1643720" cy="606118"/>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500" b="1" dirty="0">
                <a:latin typeface="Times New Roman" pitchFamily="18" charset="0"/>
              </a:rPr>
              <a:t>RESOLUCIÓN</a:t>
            </a:r>
          </a:p>
        </p:txBody>
      </p:sp>
      <p:sp>
        <p:nvSpPr>
          <p:cNvPr id="14" name="18 Rectángulo"/>
          <p:cNvSpPr/>
          <p:nvPr/>
        </p:nvSpPr>
        <p:spPr bwMode="auto">
          <a:xfrm>
            <a:off x="1835696" y="2065412"/>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743/2013</a:t>
            </a:r>
          </a:p>
        </p:txBody>
      </p:sp>
      <p:sp>
        <p:nvSpPr>
          <p:cNvPr id="15" name="21 Rectángulo"/>
          <p:cNvSpPr/>
          <p:nvPr/>
        </p:nvSpPr>
        <p:spPr bwMode="auto">
          <a:xfrm>
            <a:off x="7164288" y="2065412"/>
            <a:ext cx="172819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2017  </a:t>
            </a:r>
          </a:p>
        </p:txBody>
      </p:sp>
      <p:sp>
        <p:nvSpPr>
          <p:cNvPr id="16" name="28 Rectángulo"/>
          <p:cNvSpPr/>
          <p:nvPr/>
        </p:nvSpPr>
        <p:spPr bwMode="auto">
          <a:xfrm>
            <a:off x="7158668" y="1201316"/>
            <a:ext cx="1805820" cy="792765"/>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PRESENTACIÓN INFORME ANUAL (28/02)</a:t>
            </a:r>
          </a:p>
        </p:txBody>
      </p:sp>
      <p:sp>
        <p:nvSpPr>
          <p:cNvPr id="17" name="29 Rectángulo"/>
          <p:cNvSpPr/>
          <p:nvPr/>
        </p:nvSpPr>
        <p:spPr bwMode="auto">
          <a:xfrm>
            <a:off x="395536" y="2641476"/>
            <a:ext cx="1440160"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Empresas</a:t>
            </a:r>
          </a:p>
        </p:txBody>
      </p:sp>
      <p:sp>
        <p:nvSpPr>
          <p:cNvPr id="18" name="30 Rectángulo"/>
          <p:cNvSpPr/>
          <p:nvPr/>
        </p:nvSpPr>
        <p:spPr bwMode="auto">
          <a:xfrm>
            <a:off x="3780995" y="2641476"/>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Publicación</a:t>
            </a:r>
          </a:p>
        </p:txBody>
      </p:sp>
      <p:sp>
        <p:nvSpPr>
          <p:cNvPr id="19" name="31 Rectángulo"/>
          <p:cNvSpPr/>
          <p:nvPr/>
        </p:nvSpPr>
        <p:spPr bwMode="auto">
          <a:xfrm>
            <a:off x="5364088" y="2641476"/>
            <a:ext cx="144500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31/12/2016</a:t>
            </a:r>
          </a:p>
        </p:txBody>
      </p:sp>
      <p:sp>
        <p:nvSpPr>
          <p:cNvPr id="20" name="32 Rectángulo"/>
          <p:cNvSpPr/>
          <p:nvPr/>
        </p:nvSpPr>
        <p:spPr bwMode="auto">
          <a:xfrm>
            <a:off x="1835696" y="2641476"/>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414/2014</a:t>
            </a:r>
          </a:p>
        </p:txBody>
      </p:sp>
      <p:sp>
        <p:nvSpPr>
          <p:cNvPr id="21" name="33 Rectángulo"/>
          <p:cNvSpPr/>
          <p:nvPr/>
        </p:nvSpPr>
        <p:spPr bwMode="auto">
          <a:xfrm>
            <a:off x="7158667" y="2641476"/>
            <a:ext cx="173381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2017</a:t>
            </a:r>
          </a:p>
        </p:txBody>
      </p:sp>
      <p:sp>
        <p:nvSpPr>
          <p:cNvPr id="22" name="34 Rectángulo"/>
          <p:cNvSpPr/>
          <p:nvPr/>
        </p:nvSpPr>
        <p:spPr bwMode="auto">
          <a:xfrm>
            <a:off x="395536" y="3173179"/>
            <a:ext cx="1440160"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Gobierno</a:t>
            </a:r>
          </a:p>
        </p:txBody>
      </p:sp>
      <p:sp>
        <p:nvSpPr>
          <p:cNvPr id="23" name="35 Rectángulo"/>
          <p:cNvSpPr/>
          <p:nvPr/>
        </p:nvSpPr>
        <p:spPr bwMode="auto">
          <a:xfrm>
            <a:off x="3780995" y="3173179"/>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01/01/2017</a:t>
            </a:r>
          </a:p>
        </p:txBody>
      </p:sp>
      <p:sp>
        <p:nvSpPr>
          <p:cNvPr id="24" name="36 Rectángulo"/>
          <p:cNvSpPr/>
          <p:nvPr/>
        </p:nvSpPr>
        <p:spPr bwMode="auto">
          <a:xfrm>
            <a:off x="5364088" y="3173179"/>
            <a:ext cx="144500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31/12/2017</a:t>
            </a:r>
          </a:p>
        </p:txBody>
      </p:sp>
      <p:sp>
        <p:nvSpPr>
          <p:cNvPr id="25" name="37 Rectángulo"/>
          <p:cNvSpPr/>
          <p:nvPr/>
        </p:nvSpPr>
        <p:spPr bwMode="auto">
          <a:xfrm>
            <a:off x="1835696" y="3173179"/>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533/2015</a:t>
            </a:r>
          </a:p>
        </p:txBody>
      </p:sp>
      <p:sp>
        <p:nvSpPr>
          <p:cNvPr id="26" name="38 Rectángulo"/>
          <p:cNvSpPr/>
          <p:nvPr/>
        </p:nvSpPr>
        <p:spPr bwMode="auto">
          <a:xfrm>
            <a:off x="7158669" y="3173179"/>
            <a:ext cx="1733811"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2018</a:t>
            </a:r>
          </a:p>
        </p:txBody>
      </p:sp>
      <p:sp>
        <p:nvSpPr>
          <p:cNvPr id="27" name="39 Rectángulo"/>
          <p:cNvSpPr/>
          <p:nvPr/>
        </p:nvSpPr>
        <p:spPr bwMode="auto">
          <a:xfrm>
            <a:off x="395536" y="3649588"/>
            <a:ext cx="1440160" cy="648071"/>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err="1">
                <a:latin typeface="Times New Roman" pitchFamily="18" charset="0"/>
              </a:rPr>
              <a:t>Emp</a:t>
            </a:r>
            <a:r>
              <a:rPr lang="es-CO" sz="2000" dirty="0">
                <a:latin typeface="Times New Roman" pitchFamily="18" charset="0"/>
              </a:rPr>
              <a:t>. SGSSS</a:t>
            </a:r>
          </a:p>
        </p:txBody>
      </p:sp>
      <p:sp>
        <p:nvSpPr>
          <p:cNvPr id="28" name="40 Rectángulo"/>
          <p:cNvSpPr/>
          <p:nvPr/>
        </p:nvSpPr>
        <p:spPr bwMode="auto">
          <a:xfrm>
            <a:off x="3780995" y="3793603"/>
            <a:ext cx="1655101"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01/01/2017</a:t>
            </a:r>
          </a:p>
        </p:txBody>
      </p:sp>
      <p:sp>
        <p:nvSpPr>
          <p:cNvPr id="29" name="41 Rectángulo"/>
          <p:cNvSpPr/>
          <p:nvPr/>
        </p:nvSpPr>
        <p:spPr bwMode="auto">
          <a:xfrm>
            <a:off x="5436096" y="3793603"/>
            <a:ext cx="1445002"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31/12/2017</a:t>
            </a:r>
          </a:p>
        </p:txBody>
      </p:sp>
      <p:sp>
        <p:nvSpPr>
          <p:cNvPr id="30" name="42 Rectángulo"/>
          <p:cNvSpPr/>
          <p:nvPr/>
        </p:nvSpPr>
        <p:spPr bwMode="auto">
          <a:xfrm>
            <a:off x="1835696" y="3765956"/>
            <a:ext cx="1571712"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663/2015</a:t>
            </a:r>
          </a:p>
        </p:txBody>
      </p:sp>
      <p:sp>
        <p:nvSpPr>
          <p:cNvPr id="31" name="43 Rectángulo"/>
          <p:cNvSpPr/>
          <p:nvPr/>
        </p:nvSpPr>
        <p:spPr bwMode="auto">
          <a:xfrm>
            <a:off x="7164288" y="3787678"/>
            <a:ext cx="1728192" cy="338318"/>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2018</a:t>
            </a:r>
          </a:p>
        </p:txBody>
      </p:sp>
      <p:sp>
        <p:nvSpPr>
          <p:cNvPr id="35" name="37 Rectángulo"/>
          <p:cNvSpPr/>
          <p:nvPr/>
        </p:nvSpPr>
        <p:spPr bwMode="auto">
          <a:xfrm>
            <a:off x="3707904" y="4405488"/>
            <a:ext cx="1571712"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706/2016</a:t>
            </a:r>
          </a:p>
        </p:txBody>
      </p:sp>
      <p:sp>
        <p:nvSpPr>
          <p:cNvPr id="37" name="37 Rectángulo"/>
          <p:cNvSpPr/>
          <p:nvPr/>
        </p:nvSpPr>
        <p:spPr bwMode="auto">
          <a:xfrm>
            <a:off x="3707904" y="4837536"/>
            <a:ext cx="1571712"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043/2017</a:t>
            </a:r>
          </a:p>
        </p:txBody>
      </p:sp>
      <p:sp>
        <p:nvSpPr>
          <p:cNvPr id="38" name="37 Rectángulo"/>
          <p:cNvSpPr/>
          <p:nvPr/>
        </p:nvSpPr>
        <p:spPr bwMode="auto">
          <a:xfrm>
            <a:off x="2267744" y="4405488"/>
            <a:ext cx="1440160"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Resolución</a:t>
            </a:r>
          </a:p>
        </p:txBody>
      </p:sp>
      <p:sp>
        <p:nvSpPr>
          <p:cNvPr id="39" name="37 Rectángulo"/>
          <p:cNvSpPr/>
          <p:nvPr/>
        </p:nvSpPr>
        <p:spPr bwMode="auto">
          <a:xfrm>
            <a:off x="2267744" y="4837535"/>
            <a:ext cx="1440160"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Resolución</a:t>
            </a:r>
          </a:p>
        </p:txBody>
      </p:sp>
    </p:spTree>
    <p:extLst>
      <p:ext uri="{BB962C8B-B14F-4D97-AF65-F5344CB8AC3E}">
        <p14:creationId xmlns:p14="http://schemas.microsoft.com/office/powerpoint/2010/main" val="4032902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46</a:t>
            </a:fld>
            <a:endParaRPr lang="es-ES_tradnl" dirty="0"/>
          </a:p>
        </p:txBody>
      </p:sp>
      <p:pic>
        <p:nvPicPr>
          <p:cNvPr id="5"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4048" y="0"/>
            <a:ext cx="4139952" cy="2209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413" y="2138771"/>
            <a:ext cx="9073008" cy="374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75098" y="0"/>
            <a:ext cx="3100958" cy="2281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6458613">
            <a:off x="280845" y="-132937"/>
            <a:ext cx="2047367" cy="282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98981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par>
                                <p:cTn id="8" presetID="6"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ircle(in)">
                                      <p:cBhvr>
                                        <p:cTn id="10" dur="2000"/>
                                        <p:tgtEl>
                                          <p:spTgt spid="1026"/>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par>
                          <p:cTn id="18" fill="hold">
                            <p:stCondLst>
                              <p:cond delay="3000"/>
                            </p:stCondLst>
                            <p:childTnLst>
                              <p:par>
                                <p:cTn id="19" presetID="31"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135715" y="686579"/>
            <a:ext cx="702078" cy="4341843"/>
          </a:xfrm>
          <a:prstGeom prst="rect">
            <a:avLst/>
          </a:prstGeom>
          <a:solidFill>
            <a:srgbClr val="00F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s-CO"/>
          </a:p>
        </p:txBody>
      </p:sp>
      <p:sp>
        <p:nvSpPr>
          <p:cNvPr id="7" name="Rectángulo 10"/>
          <p:cNvSpPr/>
          <p:nvPr/>
        </p:nvSpPr>
        <p:spPr>
          <a:xfrm rot="4068638" flipV="1">
            <a:off x="1026496" y="746514"/>
            <a:ext cx="3083306" cy="4057302"/>
          </a:xfrm>
          <a:custGeom>
            <a:avLst/>
            <a:gdLst>
              <a:gd name="connsiteX0" fmla="*/ 0 w 812903"/>
              <a:gd name="connsiteY0" fmla="*/ 0 h 730576"/>
              <a:gd name="connsiteX1" fmla="*/ 812903 w 812903"/>
              <a:gd name="connsiteY1" fmla="*/ 0 h 730576"/>
              <a:gd name="connsiteX2" fmla="*/ 812903 w 812903"/>
              <a:gd name="connsiteY2" fmla="*/ 730576 h 730576"/>
              <a:gd name="connsiteX3" fmla="*/ 0 w 812903"/>
              <a:gd name="connsiteY3" fmla="*/ 730576 h 730576"/>
              <a:gd name="connsiteX4" fmla="*/ 0 w 812903"/>
              <a:gd name="connsiteY4" fmla="*/ 0 h 730576"/>
              <a:gd name="connsiteX0" fmla="*/ 0 w 953483"/>
              <a:gd name="connsiteY0" fmla="*/ 0 h 730576"/>
              <a:gd name="connsiteX1" fmla="*/ 812903 w 953483"/>
              <a:gd name="connsiteY1" fmla="*/ 0 h 730576"/>
              <a:gd name="connsiteX2" fmla="*/ 953483 w 953483"/>
              <a:gd name="connsiteY2" fmla="*/ 611998 h 730576"/>
              <a:gd name="connsiteX3" fmla="*/ 0 w 953483"/>
              <a:gd name="connsiteY3" fmla="*/ 730576 h 730576"/>
              <a:gd name="connsiteX4" fmla="*/ 0 w 953483"/>
              <a:gd name="connsiteY4" fmla="*/ 0 h 730576"/>
              <a:gd name="connsiteX0" fmla="*/ 111492 w 953483"/>
              <a:gd name="connsiteY0" fmla="*/ 0 h 732628"/>
              <a:gd name="connsiteX1" fmla="*/ 812903 w 953483"/>
              <a:gd name="connsiteY1" fmla="*/ 2052 h 732628"/>
              <a:gd name="connsiteX2" fmla="*/ 953483 w 953483"/>
              <a:gd name="connsiteY2" fmla="*/ 614050 h 732628"/>
              <a:gd name="connsiteX3" fmla="*/ 0 w 953483"/>
              <a:gd name="connsiteY3" fmla="*/ 732628 h 732628"/>
              <a:gd name="connsiteX4" fmla="*/ 111492 w 953483"/>
              <a:gd name="connsiteY4" fmla="*/ 0 h 732628"/>
              <a:gd name="connsiteX0" fmla="*/ 0 w 1021531"/>
              <a:gd name="connsiteY0" fmla="*/ 168821 h 730576"/>
              <a:gd name="connsiteX1" fmla="*/ 880951 w 1021531"/>
              <a:gd name="connsiteY1" fmla="*/ 0 h 730576"/>
              <a:gd name="connsiteX2" fmla="*/ 1021531 w 1021531"/>
              <a:gd name="connsiteY2" fmla="*/ 611998 h 730576"/>
              <a:gd name="connsiteX3" fmla="*/ 68048 w 1021531"/>
              <a:gd name="connsiteY3" fmla="*/ 730576 h 730576"/>
              <a:gd name="connsiteX4" fmla="*/ 0 w 1021531"/>
              <a:gd name="connsiteY4" fmla="*/ 168821 h 730576"/>
              <a:gd name="connsiteX0" fmla="*/ 0 w 1021531"/>
              <a:gd name="connsiteY0" fmla="*/ 176109 h 737864"/>
              <a:gd name="connsiteX1" fmla="*/ 879983 w 1021531"/>
              <a:gd name="connsiteY1" fmla="*/ 0 h 737864"/>
              <a:gd name="connsiteX2" fmla="*/ 1021531 w 1021531"/>
              <a:gd name="connsiteY2" fmla="*/ 619286 h 737864"/>
              <a:gd name="connsiteX3" fmla="*/ 68048 w 1021531"/>
              <a:gd name="connsiteY3" fmla="*/ 737864 h 737864"/>
              <a:gd name="connsiteX4" fmla="*/ 0 w 1021531"/>
              <a:gd name="connsiteY4" fmla="*/ 176109 h 737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531" h="737864">
                <a:moveTo>
                  <a:pt x="0" y="176109"/>
                </a:moveTo>
                <a:lnTo>
                  <a:pt x="879983" y="0"/>
                </a:lnTo>
                <a:lnTo>
                  <a:pt x="1021531" y="619286"/>
                </a:lnTo>
                <a:lnTo>
                  <a:pt x="68048" y="737864"/>
                </a:lnTo>
                <a:lnTo>
                  <a:pt x="0" y="176109"/>
                </a:lnTo>
                <a:close/>
              </a:path>
            </a:pathLst>
          </a:custGeom>
          <a:solidFill>
            <a:srgbClr val="009A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s-CO"/>
          </a:p>
        </p:txBody>
      </p:sp>
      <p:sp>
        <p:nvSpPr>
          <p:cNvPr id="9" name="Rectángulo 8"/>
          <p:cNvSpPr/>
          <p:nvPr/>
        </p:nvSpPr>
        <p:spPr>
          <a:xfrm>
            <a:off x="1676400" y="690931"/>
            <a:ext cx="2462524" cy="4378566"/>
          </a:xfrm>
          <a:prstGeom prst="rect">
            <a:avLst/>
          </a:prstGeom>
          <a:solidFill>
            <a:srgbClr val="007D0B"/>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s-CO" dirty="0"/>
          </a:p>
        </p:txBody>
      </p:sp>
      <p:sp>
        <p:nvSpPr>
          <p:cNvPr id="11" name="CuadroTexto 10"/>
          <p:cNvSpPr txBox="1"/>
          <p:nvPr/>
        </p:nvSpPr>
        <p:spPr>
          <a:xfrm>
            <a:off x="1883425" y="3123249"/>
            <a:ext cx="1902276" cy="549074"/>
          </a:xfrm>
          <a:prstGeom prst="rect">
            <a:avLst/>
          </a:prstGeom>
          <a:noFill/>
        </p:spPr>
        <p:txBody>
          <a:bodyPr wrap="none" lIns="71323" tIns="35662" rIns="71323" bIns="35662" rtlCol="0">
            <a:spAutoFit/>
          </a:bodyPr>
          <a:lstStyle/>
          <a:p>
            <a:pPr algn="ctr"/>
            <a:r>
              <a:rPr lang="es-ES" sz="3100" spc="156" dirty="0">
                <a:solidFill>
                  <a:schemeClr val="bg1"/>
                </a:solidFill>
                <a:latin typeface="Kozuka Gothic Pro B" panose="020B0800000000000000" pitchFamily="34" charset="-128"/>
                <a:ea typeface="Kozuka Gothic Pro B" panose="020B0800000000000000" pitchFamily="34" charset="-128"/>
              </a:rPr>
              <a:t>DE MARZO</a:t>
            </a:r>
            <a:endParaRPr lang="es-CO" sz="3100" spc="156" dirty="0">
              <a:solidFill>
                <a:schemeClr val="bg1"/>
              </a:solidFill>
              <a:latin typeface="Kozuka Gothic Pro B" panose="020B0800000000000000" pitchFamily="34" charset="-128"/>
              <a:ea typeface="Kozuka Gothic Pro B" panose="020B0800000000000000" pitchFamily="34" charset="-128"/>
            </a:endParaRPr>
          </a:p>
        </p:txBody>
      </p:sp>
      <p:sp>
        <p:nvSpPr>
          <p:cNvPr id="12" name="CuadroTexto 11"/>
          <p:cNvSpPr txBox="1"/>
          <p:nvPr/>
        </p:nvSpPr>
        <p:spPr>
          <a:xfrm>
            <a:off x="1612888" y="3779210"/>
            <a:ext cx="2455056" cy="425964"/>
          </a:xfrm>
          <a:prstGeom prst="rect">
            <a:avLst/>
          </a:prstGeom>
          <a:noFill/>
        </p:spPr>
        <p:txBody>
          <a:bodyPr wrap="none" lIns="71323" tIns="35662" rIns="71323" bIns="35662" rtlCol="0">
            <a:spAutoFit/>
          </a:bodyPr>
          <a:lstStyle/>
          <a:p>
            <a:r>
              <a:rPr lang="es-ES" dirty="0">
                <a:solidFill>
                  <a:schemeClr val="accent4">
                    <a:lumMod val="60000"/>
                    <a:lumOff val="40000"/>
                  </a:schemeClr>
                </a:solidFill>
                <a:latin typeface="Kozuka Gothic Pro M" panose="020B0700000000000000" pitchFamily="34" charset="-128"/>
                <a:ea typeface="Kozuka Gothic Pro M" panose="020B0700000000000000" pitchFamily="34" charset="-128"/>
              </a:rPr>
              <a:t>    </a:t>
            </a:r>
            <a:r>
              <a:rPr lang="es-ES" sz="2200" dirty="0">
                <a:solidFill>
                  <a:srgbClr val="FFFF00"/>
                </a:solidFill>
                <a:latin typeface="Kozuka Gothic Pro M" panose="020B0700000000000000" pitchFamily="34" charset="-128"/>
                <a:ea typeface="Kozuka Gothic Pro M" panose="020B0700000000000000" pitchFamily="34" charset="-128"/>
              </a:rPr>
              <a:t>DIA DEL CONTADOR</a:t>
            </a:r>
            <a:endParaRPr lang="es-CO" sz="2200" dirty="0">
              <a:solidFill>
                <a:srgbClr val="FFFF00"/>
              </a:solidFill>
              <a:latin typeface="Kozuka Gothic Pro M" panose="020B0700000000000000" pitchFamily="34" charset="-128"/>
              <a:ea typeface="Kozuka Gothic Pro M" panose="020B0700000000000000" pitchFamily="34" charset="-128"/>
            </a:endParaRPr>
          </a:p>
        </p:txBody>
      </p:sp>
      <p:sp>
        <p:nvSpPr>
          <p:cNvPr id="14" name="CuadroTexto 13"/>
          <p:cNvSpPr txBox="1"/>
          <p:nvPr/>
        </p:nvSpPr>
        <p:spPr>
          <a:xfrm>
            <a:off x="2194116" y="1326109"/>
            <a:ext cx="975164" cy="2057179"/>
          </a:xfrm>
          <a:prstGeom prst="rect">
            <a:avLst/>
          </a:prstGeom>
          <a:noFill/>
        </p:spPr>
        <p:txBody>
          <a:bodyPr wrap="none" lIns="71323" tIns="35662" rIns="71323" bIns="35662" rtlCol="0">
            <a:spAutoFit/>
          </a:bodyPr>
          <a:lstStyle/>
          <a:p>
            <a:pPr algn="ctr"/>
            <a:r>
              <a:rPr lang="es-ES" sz="12900" spc="156" dirty="0">
                <a:solidFill>
                  <a:schemeClr val="bg1"/>
                </a:solidFill>
                <a:latin typeface="Kozuka Gothic Pro B" panose="020B0800000000000000" pitchFamily="34" charset="-128"/>
                <a:ea typeface="Kozuka Gothic Pro B" panose="020B0800000000000000" pitchFamily="34" charset="-128"/>
              </a:rPr>
              <a:t>1</a:t>
            </a:r>
            <a:endParaRPr lang="es-CO" sz="12900" spc="156" dirty="0">
              <a:solidFill>
                <a:schemeClr val="bg1"/>
              </a:solidFill>
              <a:latin typeface="Kozuka Gothic Pro B" panose="020B0800000000000000" pitchFamily="34" charset="-128"/>
              <a:ea typeface="Kozuka Gothic Pro B" panose="020B0800000000000000" pitchFamily="34" charset="-128"/>
            </a:endParaRPr>
          </a:p>
        </p:txBody>
      </p:sp>
      <p:sp>
        <p:nvSpPr>
          <p:cNvPr id="15" name="CuadroTexto 14"/>
          <p:cNvSpPr txBox="1"/>
          <p:nvPr/>
        </p:nvSpPr>
        <p:spPr>
          <a:xfrm>
            <a:off x="2807194" y="1675552"/>
            <a:ext cx="554570" cy="856851"/>
          </a:xfrm>
          <a:prstGeom prst="rect">
            <a:avLst/>
          </a:prstGeom>
          <a:noFill/>
        </p:spPr>
        <p:txBody>
          <a:bodyPr wrap="square" lIns="71323" tIns="35662" rIns="71323" bIns="35662" rtlCol="0">
            <a:spAutoFit/>
          </a:bodyPr>
          <a:lstStyle/>
          <a:p>
            <a:r>
              <a:rPr lang="es-ES" sz="5100" dirty="0">
                <a:solidFill>
                  <a:schemeClr val="bg1"/>
                </a:solidFill>
              </a:rPr>
              <a:t>O</a:t>
            </a:r>
            <a:endParaRPr lang="es-CO" sz="5100" dirty="0">
              <a:solidFill>
                <a:schemeClr val="bg1"/>
              </a:solidFill>
            </a:endParaRPr>
          </a:p>
        </p:txBody>
      </p:sp>
      <p:pic>
        <p:nvPicPr>
          <p:cNvPr id="2" name="Imagen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38923" y="707745"/>
            <a:ext cx="3925577" cy="4361753"/>
          </a:xfrm>
          <a:prstGeom prst="rect">
            <a:avLst/>
          </a:prstGeom>
          <a:ln>
            <a:solidFill>
              <a:schemeClr val="tx1"/>
            </a:solidFill>
          </a:ln>
        </p:spPr>
      </p:pic>
      <p:sp>
        <p:nvSpPr>
          <p:cNvPr id="17" name="CuadroTexto 16"/>
          <p:cNvSpPr txBox="1"/>
          <p:nvPr/>
        </p:nvSpPr>
        <p:spPr>
          <a:xfrm>
            <a:off x="6499026" y="4165245"/>
            <a:ext cx="953294" cy="564463"/>
          </a:xfrm>
          <a:prstGeom prst="rect">
            <a:avLst/>
          </a:prstGeom>
          <a:noFill/>
        </p:spPr>
        <p:txBody>
          <a:bodyPr wrap="square" lIns="71323" tIns="35662" rIns="71323" bIns="35662" rtlCol="0">
            <a:spAutoFit/>
          </a:bodyPr>
          <a:lstStyle/>
          <a:p>
            <a:r>
              <a:rPr lang="es-ES" dirty="0">
                <a:solidFill>
                  <a:schemeClr val="bg1"/>
                </a:solidFill>
              </a:rPr>
              <a:t> </a:t>
            </a:r>
            <a:r>
              <a:rPr lang="es-ES" sz="3200" b="1" dirty="0">
                <a:solidFill>
                  <a:schemeClr val="bg1"/>
                </a:solidFill>
              </a:rPr>
              <a:t>2017</a:t>
            </a:r>
            <a:endParaRPr lang="es-CO" sz="3200" b="1" dirty="0">
              <a:solidFill>
                <a:schemeClr val="bg1"/>
              </a:solidFill>
            </a:endParaRPr>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11760" y="4369667"/>
            <a:ext cx="863486" cy="599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5896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9"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dissolve">
                                      <p:cBhvr>
                                        <p:cTn id="23" dur="175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5</a:t>
            </a:fld>
            <a:endParaRPr lang="es-ES_tradnl" dirty="0"/>
          </a:p>
        </p:txBody>
      </p:sp>
      <p:sp>
        <p:nvSpPr>
          <p:cNvPr id="4" name="3 Rectángulo"/>
          <p:cNvSpPr/>
          <p:nvPr/>
        </p:nvSpPr>
        <p:spPr>
          <a:xfrm>
            <a:off x="125413" y="2273305"/>
            <a:ext cx="9018587" cy="1077218"/>
          </a:xfrm>
          <a:prstGeom prst="rect">
            <a:avLst/>
          </a:prstGeom>
        </p:spPr>
        <p:txBody>
          <a:bodyPr wrap="square">
            <a:spAutoFit/>
          </a:bodyPr>
          <a:lstStyle/>
          <a:p>
            <a:pPr algn="ctr"/>
            <a:r>
              <a:rPr lang="es-CO" sz="3200" b="1" dirty="0">
                <a:solidFill>
                  <a:schemeClr val="bg1"/>
                </a:solidFill>
              </a:rPr>
              <a:t>CONVERGENCIA  CONTABLE   PÚBLICA  Y </a:t>
            </a:r>
          </a:p>
          <a:p>
            <a:pPr algn="ctr"/>
            <a:r>
              <a:rPr lang="es-CO" sz="3200" b="1" dirty="0">
                <a:solidFill>
                  <a:schemeClr val="bg1"/>
                </a:solidFill>
              </a:rPr>
              <a:t>CONTROL  INTERNO  CONTABLE </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59832" y="3309144"/>
            <a:ext cx="2553569" cy="2348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013358"/>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a:t>
            </a:fld>
            <a:endParaRPr lang="es-ES_tradnl" dirty="0"/>
          </a:p>
        </p:txBody>
      </p:sp>
      <p:sp>
        <p:nvSpPr>
          <p:cNvPr id="5" name="Rectángulo 4"/>
          <p:cNvSpPr/>
          <p:nvPr/>
        </p:nvSpPr>
        <p:spPr>
          <a:xfrm>
            <a:off x="107504" y="49188"/>
            <a:ext cx="8911083" cy="954107"/>
          </a:xfrm>
          <a:prstGeom prst="rect">
            <a:avLst/>
          </a:prstGeom>
        </p:spPr>
        <p:txBody>
          <a:bodyPr wrap="square">
            <a:spAutoFit/>
          </a:bodyPr>
          <a:lstStyle/>
          <a:p>
            <a:pPr algn="ctr"/>
            <a:r>
              <a:rPr lang="es-CO" sz="2800" b="1" dirty="0"/>
              <a:t>Estrategia de Convergencia a Normas Internacionales de</a:t>
            </a:r>
          </a:p>
          <a:p>
            <a:pPr algn="ctr"/>
            <a:r>
              <a:rPr lang="es-CO" sz="2800" b="1" dirty="0"/>
              <a:t>     Contabilidad del Sector Público - NICSP y NIIF</a:t>
            </a:r>
          </a:p>
        </p:txBody>
      </p:sp>
      <p:pic>
        <p:nvPicPr>
          <p:cNvPr id="6" name="5 Imagen"/>
          <p:cNvPicPr/>
          <p:nvPr/>
        </p:nvPicPr>
        <p:blipFill>
          <a:blip r:embed="rId2">
            <a:extLst>
              <a:ext uri="{28A0092B-C50C-407E-A947-70E740481C1C}">
                <a14:useLocalDpi xmlns:a14="http://schemas.microsoft.com/office/drawing/2010/main"/>
              </a:ext>
            </a:extLst>
          </a:blip>
          <a:stretch>
            <a:fillRect/>
          </a:stretch>
        </p:blipFill>
        <p:spPr>
          <a:xfrm>
            <a:off x="611560" y="1849388"/>
            <a:ext cx="3024336" cy="3865612"/>
          </a:xfrm>
          <a:prstGeom prst="rect">
            <a:avLst/>
          </a:prstGeom>
        </p:spPr>
      </p:pic>
      <p:sp>
        <p:nvSpPr>
          <p:cNvPr id="7" name="Rectángulo 6"/>
          <p:cNvSpPr/>
          <p:nvPr/>
        </p:nvSpPr>
        <p:spPr>
          <a:xfrm>
            <a:off x="4644008" y="2626668"/>
            <a:ext cx="3384376" cy="646331"/>
          </a:xfrm>
          <a:prstGeom prst="rect">
            <a:avLst/>
          </a:prstGeom>
        </p:spPr>
        <p:txBody>
          <a:bodyPr wrap="square">
            <a:spAutoFit/>
          </a:bodyPr>
          <a:lstStyle/>
          <a:p>
            <a:r>
              <a:rPr lang="es-CO" sz="3600" b="1" dirty="0"/>
              <a:t>Una Realidad</a:t>
            </a:r>
            <a:endParaRPr lang="es-CO" sz="3600" dirty="0"/>
          </a:p>
        </p:txBody>
      </p:sp>
      <p:pic>
        <p:nvPicPr>
          <p:cNvPr id="8" name="Imagen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49719">
            <a:off x="1187625" y="1057300"/>
            <a:ext cx="5256584" cy="1296144"/>
          </a:xfrm>
          <a:prstGeom prst="rect">
            <a:avLst/>
          </a:prstGeom>
        </p:spPr>
      </p:pic>
      <p:pic>
        <p:nvPicPr>
          <p:cNvPr id="9"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3968" y="3176386"/>
            <a:ext cx="3240360" cy="2538614"/>
          </a:xfrm>
          <a:prstGeom prst="rect">
            <a:avLst/>
          </a:prstGeom>
        </p:spPr>
      </p:pic>
    </p:spTree>
    <p:extLst>
      <p:ext uri="{BB962C8B-B14F-4D97-AF65-F5344CB8AC3E}">
        <p14:creationId xmlns:p14="http://schemas.microsoft.com/office/powerpoint/2010/main" val="236860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texto 9"/>
          <p:cNvSpPr>
            <a:spLocks noGrp="1"/>
          </p:cNvSpPr>
          <p:nvPr>
            <p:ph type="body" sz="quarter" idx="18"/>
          </p:nvPr>
        </p:nvSpPr>
        <p:spPr/>
        <p:txBody>
          <a:bodyPr/>
          <a:lstStyle/>
          <a:p>
            <a:endParaRPr lang="es-CO"/>
          </a:p>
        </p:txBody>
      </p:sp>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7</a:t>
            </a:fld>
            <a:endParaRPr lang="es-ES_tradnl" dirty="0"/>
          </a:p>
        </p:txBody>
      </p:sp>
      <p:pic>
        <p:nvPicPr>
          <p:cNvPr id="4" name="Imagen 2"/>
          <p:cNvPicPr>
            <a:picLocks noChangeAspect="1"/>
          </p:cNvPicPr>
          <p:nvPr/>
        </p:nvPicPr>
        <p:blipFill>
          <a:blip r:embed="rId2"/>
          <a:stretch>
            <a:fillRect/>
          </a:stretch>
        </p:blipFill>
        <p:spPr>
          <a:xfrm>
            <a:off x="6388362" y="6615"/>
            <a:ext cx="2792150" cy="3488138"/>
          </a:xfrm>
          <a:prstGeom prst="rect">
            <a:avLst/>
          </a:prstGeom>
        </p:spPr>
      </p:pic>
      <p:pic>
        <p:nvPicPr>
          <p:cNvPr id="5" name="Imagen 3"/>
          <p:cNvPicPr>
            <a:picLocks noChangeAspect="1"/>
          </p:cNvPicPr>
          <p:nvPr/>
        </p:nvPicPr>
        <p:blipFill>
          <a:blip r:embed="rId3"/>
          <a:stretch>
            <a:fillRect/>
          </a:stretch>
        </p:blipFill>
        <p:spPr>
          <a:xfrm>
            <a:off x="323528" y="1357334"/>
            <a:ext cx="2268253" cy="1932214"/>
          </a:xfrm>
          <a:prstGeom prst="rect">
            <a:avLst/>
          </a:prstGeom>
        </p:spPr>
      </p:pic>
      <p:sp>
        <p:nvSpPr>
          <p:cNvPr id="6"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7" name="Rectángulo 13"/>
          <p:cNvSpPr/>
          <p:nvPr/>
        </p:nvSpPr>
        <p:spPr bwMode="auto">
          <a:xfrm>
            <a:off x="2591780" y="1237321"/>
            <a:ext cx="3796582"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8" name="Imagen 14"/>
          <p:cNvPicPr>
            <a:picLocks noChangeAspect="1"/>
          </p:cNvPicPr>
          <p:nvPr/>
        </p:nvPicPr>
        <p:blipFill>
          <a:blip r:embed="rId4"/>
          <a:stretch>
            <a:fillRect/>
          </a:stretch>
        </p:blipFill>
        <p:spPr>
          <a:xfrm>
            <a:off x="-36512" y="1"/>
            <a:ext cx="3646143" cy="1117307"/>
          </a:xfrm>
          <a:prstGeom prst="rect">
            <a:avLst/>
          </a:prstGeom>
        </p:spPr>
      </p:pic>
      <p:pic>
        <p:nvPicPr>
          <p:cNvPr id="9"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31640" y="337220"/>
            <a:ext cx="5616624" cy="1584176"/>
          </a:xfrm>
          <a:prstGeom prst="rect">
            <a:avLst/>
          </a:prstGeom>
        </p:spPr>
      </p:pic>
    </p:spTree>
    <p:extLst>
      <p:ext uri="{BB962C8B-B14F-4D97-AF65-F5344CB8AC3E}">
        <p14:creationId xmlns:p14="http://schemas.microsoft.com/office/powerpoint/2010/main" val="425850057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8</a:t>
            </a:fld>
            <a:endParaRPr lang="es-ES_tradnl" dirty="0"/>
          </a:p>
        </p:txBody>
      </p:sp>
      <p:sp>
        <p:nvSpPr>
          <p:cNvPr id="8"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200" b="1" dirty="0">
                <a:latin typeface="+mn-lt"/>
              </a:rPr>
              <a:t>G E R E N C I A   Y </a:t>
            </a:r>
          </a:p>
          <a:p>
            <a:pPr algn="just"/>
            <a:r>
              <a:rPr lang="es-CO" sz="3200" b="1" dirty="0">
                <a:latin typeface="+mn-lt"/>
              </a:rPr>
              <a:t>             C O N T A B I L I D A D     P Ú B L I C A </a:t>
            </a:r>
          </a:p>
        </p:txBody>
      </p:sp>
      <p:sp>
        <p:nvSpPr>
          <p:cNvPr id="9" name="Rectángulo 7"/>
          <p:cNvSpPr/>
          <p:nvPr/>
        </p:nvSpPr>
        <p:spPr>
          <a:xfrm>
            <a:off x="179512" y="985292"/>
            <a:ext cx="8640960"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latin typeface="Calibri" panose="020F0502020204030204" pitchFamily="34" charset="0"/>
                <a:cs typeface="Calibri" panose="020F0502020204030204" pitchFamily="34" charset="0"/>
              </a:rPr>
              <a:t>GENERADORA DE VALOR PARA UN PAÍS DE</a:t>
            </a:r>
          </a:p>
          <a:p>
            <a:pPr algn="ctr"/>
            <a:r>
              <a:rPr lang="es-CO" sz="2800" b="1" dirty="0">
                <a:solidFill>
                  <a:schemeClr val="tx1"/>
                </a:solidFill>
                <a:latin typeface="Calibri" panose="020F0502020204030204" pitchFamily="34" charset="0"/>
                <a:cs typeface="Calibri" panose="020F0502020204030204" pitchFamily="34" charset="0"/>
              </a:rPr>
              <a:t>BUENAS PRÁCTICAS DE GOBIERNO.</a:t>
            </a:r>
          </a:p>
        </p:txBody>
      </p:sp>
      <p:sp>
        <p:nvSpPr>
          <p:cNvPr id="10" name="Flecha abajo 9"/>
          <p:cNvSpPr/>
          <p:nvPr/>
        </p:nvSpPr>
        <p:spPr bwMode="auto">
          <a:xfrm>
            <a:off x="4067944" y="1855120"/>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1" name="3 Rectángulo"/>
          <p:cNvSpPr/>
          <p:nvPr/>
        </p:nvSpPr>
        <p:spPr>
          <a:xfrm>
            <a:off x="0" y="2137420"/>
            <a:ext cx="9108504" cy="1200329"/>
          </a:xfrm>
          <a:prstGeom prst="rect">
            <a:avLst/>
          </a:prstGeom>
        </p:spPr>
        <p:txBody>
          <a:bodyPr wrap="square">
            <a:spAutoFit/>
          </a:bodyPr>
          <a:lstStyle/>
          <a:p>
            <a:pPr algn="ctr">
              <a:spcBef>
                <a:spcPct val="0"/>
              </a:spcBef>
              <a:spcAft>
                <a:spcPct val="25000"/>
              </a:spcAft>
            </a:pPr>
            <a:r>
              <a:rPr lang="en-GB" altLang="es-CO" sz="2400" b="1" dirty="0">
                <a:solidFill>
                  <a:schemeClr val="bg1"/>
                </a:solidFill>
              </a:rPr>
              <a:t>Contabilidad para el </a:t>
            </a:r>
            <a:r>
              <a:rPr lang="en-GB" altLang="es-CO" sz="2400" b="1" u="sng" dirty="0">
                <a:solidFill>
                  <a:schemeClr val="bg1"/>
                </a:solidFill>
              </a:rPr>
              <a:t>Buen Gobierno</a:t>
            </a:r>
            <a:r>
              <a:rPr lang="en-GB" altLang="es-CO" sz="2400" b="1" dirty="0">
                <a:solidFill>
                  <a:schemeClr val="bg1"/>
                </a:solidFill>
              </a:rPr>
              <a:t> de las </a:t>
            </a:r>
            <a:r>
              <a:rPr lang="en-GB" altLang="es-CO" sz="2400" b="1" dirty="0" err="1">
                <a:solidFill>
                  <a:schemeClr val="bg1"/>
                </a:solidFill>
              </a:rPr>
              <a:t>organizaciones</a:t>
            </a:r>
            <a:r>
              <a:rPr lang="en-GB" altLang="es-CO" sz="2400" b="1" dirty="0">
                <a:solidFill>
                  <a:schemeClr val="bg1"/>
                </a:solidFill>
              </a:rPr>
              <a:t> </a:t>
            </a:r>
            <a:r>
              <a:rPr lang="en-GB" altLang="es-CO" sz="2400" b="1" dirty="0" err="1">
                <a:solidFill>
                  <a:schemeClr val="bg1"/>
                </a:solidFill>
              </a:rPr>
              <a:t>adecuación</a:t>
            </a:r>
            <a:r>
              <a:rPr lang="en-GB" altLang="es-CO" sz="2400" b="1" dirty="0">
                <a:solidFill>
                  <a:schemeClr val="bg1"/>
                </a:solidFill>
              </a:rPr>
              <a:t> de la Contabilidad Pública a un </a:t>
            </a:r>
            <a:r>
              <a:rPr lang="en-GB" altLang="es-CO" sz="2400" b="1" u="sng" dirty="0">
                <a:solidFill>
                  <a:schemeClr val="bg1"/>
                </a:solidFill>
              </a:rPr>
              <a:t>nuevo concepto de Rendición de Cuentas</a:t>
            </a:r>
            <a:r>
              <a:rPr lang="en-GB" altLang="es-CO" sz="2400" b="1" dirty="0">
                <a:solidFill>
                  <a:schemeClr val="bg1"/>
                </a:solidFill>
              </a:rPr>
              <a:t> (“Accountability”).</a:t>
            </a:r>
          </a:p>
        </p:txBody>
      </p:sp>
      <p:sp>
        <p:nvSpPr>
          <p:cNvPr id="12" name="Rectangle 2050"/>
          <p:cNvSpPr txBox="1">
            <a:spLocks noChangeArrowheads="1"/>
          </p:cNvSpPr>
          <p:nvPr/>
        </p:nvSpPr>
        <p:spPr>
          <a:xfrm>
            <a:off x="0" y="3217540"/>
            <a:ext cx="9144000" cy="151041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000" b="1" dirty="0">
                <a:solidFill>
                  <a:schemeClr val="tx1"/>
                </a:solidFill>
              </a:rPr>
              <a:t>A partir de experiencia, en qué consiste “La Nueva Gerencia Pública” ?  (</a:t>
            </a:r>
            <a:r>
              <a:rPr lang="es-MX" altLang="es-CO" sz="3000" b="1" i="1" dirty="0">
                <a:solidFill>
                  <a:schemeClr val="tx1"/>
                </a:solidFill>
              </a:rPr>
              <a:t>New </a:t>
            </a:r>
            <a:r>
              <a:rPr lang="es-MX" altLang="es-CO" sz="3000" b="1" i="1" dirty="0" err="1">
                <a:solidFill>
                  <a:schemeClr val="tx1"/>
                </a:solidFill>
              </a:rPr>
              <a:t>Public</a:t>
            </a:r>
            <a:r>
              <a:rPr lang="es-MX" altLang="es-CO" sz="3000" b="1" i="1" dirty="0">
                <a:solidFill>
                  <a:schemeClr val="tx1"/>
                </a:solidFill>
              </a:rPr>
              <a:t> Management</a:t>
            </a:r>
            <a:r>
              <a:rPr lang="es-MX" altLang="es-CO" sz="3000" b="1" dirty="0">
                <a:solidFill>
                  <a:schemeClr val="tx1"/>
                </a:solidFill>
              </a:rPr>
              <a:t>)</a:t>
            </a:r>
          </a:p>
        </p:txBody>
      </p:sp>
      <p:sp>
        <p:nvSpPr>
          <p:cNvPr id="13" name="Rectangle 2051"/>
          <p:cNvSpPr txBox="1">
            <a:spLocks noChangeArrowheads="1"/>
          </p:cNvSpPr>
          <p:nvPr/>
        </p:nvSpPr>
        <p:spPr>
          <a:xfrm>
            <a:off x="179512" y="4225652"/>
            <a:ext cx="8784976" cy="1440160"/>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300" b="1" dirty="0"/>
              <a:t>La  “</a:t>
            </a:r>
            <a:r>
              <a:rPr lang="es-CO" altLang="es-CO" sz="2300" b="1" i="1" u="sng" dirty="0"/>
              <a:t>Nueva Ger</a:t>
            </a:r>
            <a:r>
              <a:rPr lang="es-CO" altLang="es-CO" sz="2300" b="1" i="1" u="sng" dirty="0">
                <a:cs typeface="Arial" pitchFamily="34" charset="0"/>
              </a:rPr>
              <a:t>e</a:t>
            </a:r>
            <a:r>
              <a:rPr lang="es-CO" altLang="es-CO" sz="2300" b="1" i="1" u="sng" dirty="0"/>
              <a:t>ncia Pública</a:t>
            </a:r>
            <a:r>
              <a:rPr lang="es-CO" altLang="es-CO" sz="2300" b="1" dirty="0"/>
              <a:t>” intenta trasladar la cultura de orienta</a:t>
            </a:r>
            <a:r>
              <a:rPr lang="es-CO" altLang="es-CO" sz="2300" b="1" dirty="0">
                <a:cs typeface="Arial" pitchFamily="34" charset="0"/>
              </a:rPr>
              <a:t>ción  de los</a:t>
            </a:r>
            <a:r>
              <a:rPr lang="es-CO" altLang="es-CO" sz="2300" b="1" dirty="0"/>
              <a:t>  resultados a las organiza</a:t>
            </a:r>
            <a:r>
              <a:rPr lang="es-CO" altLang="es-CO" sz="2300" b="1" dirty="0">
                <a:cs typeface="Arial" pitchFamily="34" charset="0"/>
              </a:rPr>
              <a:t>ciones</a:t>
            </a:r>
            <a:r>
              <a:rPr lang="es-CO" altLang="es-CO" sz="2300" b="1" dirty="0"/>
              <a:t> del sector público mediante la introducción  de algunas reformas estructurales en la gestión.</a:t>
            </a:r>
          </a:p>
        </p:txBody>
      </p:sp>
    </p:spTree>
    <p:extLst>
      <p:ext uri="{BB962C8B-B14F-4D97-AF65-F5344CB8AC3E}">
        <p14:creationId xmlns:p14="http://schemas.microsoft.com/office/powerpoint/2010/main" val="30899677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13">
                                            <p:txEl>
                                              <p:pRg st="0" end="0"/>
                                            </p:txEl>
                                          </p:spTgt>
                                        </p:tgtEl>
                                        <p:attrNameLst>
                                          <p:attrName>style.visibility</p:attrName>
                                        </p:attrNameLst>
                                      </p:cBhvr>
                                      <p:to>
                                        <p:strVal val="visible"/>
                                      </p:to>
                                    </p:set>
                                    <p:anim calcmode="lin" valueType="num">
                                      <p:cBhvr additive="base">
                                        <p:cTn id="18"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build="p" bldLvl="2" autoUpdateAnimBg="0" advAuto="1000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9</a:t>
            </a:fld>
            <a:endParaRPr lang="es-ES_tradnl" dirty="0"/>
          </a:p>
        </p:txBody>
      </p:sp>
      <p:grpSp>
        <p:nvGrpSpPr>
          <p:cNvPr id="4" name="Group 4"/>
          <p:cNvGrpSpPr/>
          <p:nvPr/>
        </p:nvGrpSpPr>
        <p:grpSpPr>
          <a:xfrm>
            <a:off x="3961360" y="913284"/>
            <a:ext cx="4669939" cy="2092163"/>
            <a:chOff x="3996943" y="1585576"/>
            <a:chExt cx="4669939" cy="2092163"/>
          </a:xfrm>
        </p:grpSpPr>
        <p:pic>
          <p:nvPicPr>
            <p:cNvPr id="5"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7"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8"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9"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 name="Imagen 1"/>
          <p:cNvPicPr>
            <a:picLocks noChangeAspect="1"/>
          </p:cNvPicPr>
          <p:nvPr/>
        </p:nvPicPr>
        <p:blipFill>
          <a:blip r:embed="rId3"/>
          <a:stretch>
            <a:fillRect/>
          </a:stretch>
        </p:blipFill>
        <p:spPr>
          <a:xfrm>
            <a:off x="5436096" y="3361556"/>
            <a:ext cx="3600400" cy="1728191"/>
          </a:xfrm>
          <a:prstGeom prst="rect">
            <a:avLst/>
          </a:prstGeom>
        </p:spPr>
      </p:pic>
    </p:spTree>
    <p:extLst>
      <p:ext uri="{BB962C8B-B14F-4D97-AF65-F5344CB8AC3E}">
        <p14:creationId xmlns:p14="http://schemas.microsoft.com/office/powerpoint/2010/main" val="3604166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CapacitacionesCGN_2016_sepverAnterior</Template>
  <TotalTime>520</TotalTime>
  <Words>2293</Words>
  <Application>Microsoft Office PowerPoint</Application>
  <PresentationFormat>Presentación en pantalla (16:10)</PresentationFormat>
  <Paragraphs>384</Paragraphs>
  <Slides>48</Slides>
  <Notes>4</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48</vt:i4>
      </vt:variant>
    </vt:vector>
  </HeadingPairs>
  <TitlesOfParts>
    <vt:vector size="61" baseType="lpstr">
      <vt:lpstr>Kozuka Gothic Pro B</vt:lpstr>
      <vt:lpstr>Kozuka Gothic Pro M</vt:lpstr>
      <vt:lpstr>Arial</vt:lpstr>
      <vt:lpstr>Arial Narrow</vt:lpstr>
      <vt:lpstr>Calibri</vt:lpstr>
      <vt:lpstr>Calibri Light</vt:lpstr>
      <vt:lpstr>Century Gothic</vt:lpstr>
      <vt:lpstr>Monotype Corsiva</vt:lpstr>
      <vt:lpstr>Sylfaen</vt:lpstr>
      <vt:lpstr>Times New Roman</vt:lpstr>
      <vt:lpstr>Wingdings</vt:lpstr>
      <vt:lpstr>Wingdings 2</vt:lpstr>
      <vt:lpstr>CapacitacionesCGN_2016_sepverAnterior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Nivel Territorial CIC Calificación Promedio por Criterio  de Control Interno Contable 2015</vt:lpstr>
      <vt:lpstr>Presentación de PowerPoint</vt:lpstr>
      <vt:lpstr>Presentación de PowerPoint</vt:lpstr>
      <vt:lpstr>Presentación de PowerPoint</vt:lpstr>
      <vt:lpstr>Calificación Promedio por Categorías de Municipios Control Interno Contable 2015</vt:lpstr>
      <vt:lpstr>Presentación de PowerPoint</vt:lpstr>
      <vt:lpstr>Presentación de PowerPoint</vt:lpstr>
      <vt:lpstr>Presentación de PowerPoint</vt:lpstr>
      <vt:lpstr>Presentación de PowerPoint</vt:lpstr>
      <vt:lpstr>Evaluación de Control Interno Contable (Res 357)</vt:lpstr>
      <vt:lpstr>Presentación de PowerPoint</vt:lpstr>
      <vt:lpstr>RANGOS  DE  LA  CALIFICACIÓN</vt:lpstr>
      <vt:lpstr>Presentación de PowerPoint</vt:lpstr>
      <vt:lpstr>Evaluación de Control Interno Interno</vt:lpstr>
      <vt:lpstr>Evaluación de Control Interno Contable</vt:lpstr>
      <vt:lpstr>Evaluación de Control Interno Contable</vt:lpstr>
      <vt:lpstr>Para tener en cuenta …</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73</cp:revision>
  <dcterms:created xsi:type="dcterms:W3CDTF">2017-02-16T17:55:54Z</dcterms:created>
  <dcterms:modified xsi:type="dcterms:W3CDTF">2021-05-27T16:23:47Z</dcterms:modified>
</cp:coreProperties>
</file>