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33"/>
  </p:notesMasterIdLst>
  <p:handoutMasterIdLst>
    <p:handoutMasterId r:id="rId34"/>
  </p:handoutMasterIdLst>
  <p:sldIdLst>
    <p:sldId id="327" r:id="rId2"/>
    <p:sldId id="573" r:id="rId3"/>
    <p:sldId id="568" r:id="rId4"/>
    <p:sldId id="578" r:id="rId5"/>
    <p:sldId id="579" r:id="rId6"/>
    <p:sldId id="580" r:id="rId7"/>
    <p:sldId id="581" r:id="rId8"/>
    <p:sldId id="576" r:id="rId9"/>
    <p:sldId id="551" r:id="rId10"/>
    <p:sldId id="552" r:id="rId11"/>
    <p:sldId id="553" r:id="rId12"/>
    <p:sldId id="554" r:id="rId13"/>
    <p:sldId id="555" r:id="rId14"/>
    <p:sldId id="556" r:id="rId15"/>
    <p:sldId id="557" r:id="rId16"/>
    <p:sldId id="558" r:id="rId17"/>
    <p:sldId id="559" r:id="rId18"/>
    <p:sldId id="572" r:id="rId19"/>
    <p:sldId id="560" r:id="rId20"/>
    <p:sldId id="561" r:id="rId21"/>
    <p:sldId id="562" r:id="rId22"/>
    <p:sldId id="575" r:id="rId23"/>
    <p:sldId id="569" r:id="rId24"/>
    <p:sldId id="563" r:id="rId25"/>
    <p:sldId id="565" r:id="rId26"/>
    <p:sldId id="564" r:id="rId27"/>
    <p:sldId id="566" r:id="rId28"/>
    <p:sldId id="420" r:id="rId29"/>
    <p:sldId id="488" r:id="rId30"/>
    <p:sldId id="542" r:id="rId31"/>
    <p:sldId id="548" r:id="rId32"/>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73"/>
            <p14:sldId id="568"/>
            <p14:sldId id="578"/>
            <p14:sldId id="579"/>
            <p14:sldId id="580"/>
            <p14:sldId id="581"/>
            <p14:sldId id="576"/>
            <p14:sldId id="551"/>
            <p14:sldId id="552"/>
            <p14:sldId id="553"/>
            <p14:sldId id="554"/>
            <p14:sldId id="555"/>
            <p14:sldId id="556"/>
            <p14:sldId id="557"/>
            <p14:sldId id="558"/>
            <p14:sldId id="559"/>
            <p14:sldId id="572"/>
            <p14:sldId id="560"/>
            <p14:sldId id="561"/>
            <p14:sldId id="562"/>
            <p14:sldId id="575"/>
            <p14:sldId id="569"/>
            <p14:sldId id="563"/>
            <p14:sldId id="565"/>
            <p14:sldId id="564"/>
            <p14:sldId id="566"/>
            <p14:sldId id="420"/>
            <p14:sldId id="488"/>
            <p14:sldId id="542"/>
            <p14:sldId id="548"/>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080"/>
    <a:srgbClr val="FF6600"/>
    <a:srgbClr val="00918E"/>
    <a:srgbClr val="FFF0C1"/>
    <a:srgbClr val="74B230"/>
    <a:srgbClr val="CCFFCC"/>
    <a:srgbClr val="CDFFFF"/>
    <a:srgbClr val="FFFBEB"/>
    <a:srgbClr val="FFCC99"/>
    <a:srgbClr val="FF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8575214346531"/>
          <c:y val="2.9315371723112938E-3"/>
          <c:w val="0.81293417960886294"/>
          <c:h val="0.99706846282768868"/>
        </c:manualLayout>
      </c:layout>
      <c:pieChart>
        <c:varyColors val="1"/>
        <c:ser>
          <c:idx val="0"/>
          <c:order val="0"/>
          <c:spPr>
            <a:effectLst>
              <a:outerShdw blurRad="50800" dist="38100" dir="2700000" algn="tl" rotWithShape="0">
                <a:prstClr val="black">
                  <a:alpha val="40000"/>
                </a:prstClr>
              </a:outerShdw>
            </a:effectLst>
          </c:spPr>
          <c:explosion val="10"/>
          <c:dPt>
            <c:idx val="0"/>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7DC7-4B22-A769-304FEBD0D9F3}"/>
              </c:ext>
            </c:extLst>
          </c:dPt>
          <c:dPt>
            <c:idx val="1"/>
            <c:bubble3D val="0"/>
            <c:spPr>
              <a:solidFill>
                <a:srgbClr val="FDEAB5"/>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7DC7-4B22-A769-304FEBD0D9F3}"/>
              </c:ext>
            </c:extLst>
          </c:dPt>
          <c:dPt>
            <c:idx val="2"/>
            <c:bubble3D val="0"/>
            <c:spPr>
              <a:solidFill>
                <a:srgbClr val="FF0000"/>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7DC7-4B22-A769-304FEBD0D9F3}"/>
              </c:ext>
            </c:extLst>
          </c:dPt>
          <c:dLbls>
            <c:dLbl>
              <c:idx val="0"/>
              <c:layout>
                <c:manualLayout>
                  <c:x val="0.15816080280119071"/>
                  <c:y val="0.10743205894443918"/>
                </c:manualLayout>
              </c:layout>
              <c:numFmt formatCode="0.0%" sourceLinked="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15:layout>
                    <c:manualLayout>
                      <c:w val="0.35804863801672537"/>
                      <c:h val="0.22687562849824491"/>
                    </c:manualLayout>
                  </c15:layout>
                </c:ext>
                <c:ext xmlns:c16="http://schemas.microsoft.com/office/drawing/2014/chart" uri="{C3380CC4-5D6E-409C-BE32-E72D297353CC}">
                  <c16:uniqueId val="{00000001-7DC7-4B22-A769-304FEBD0D9F3}"/>
                </c:ext>
              </c:extLst>
            </c:dLbl>
            <c:dLbl>
              <c:idx val="1"/>
              <c:layout>
                <c:manualLayout>
                  <c:x val="-7.4614328837344826E-2"/>
                  <c:y val="-4.9281302449803617E-2"/>
                </c:manualLayout>
              </c:layout>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7DC7-4B22-A769-304FEBD0D9F3}"/>
                </c:ext>
              </c:extLst>
            </c:dLbl>
            <c:dLbl>
              <c:idx val="2"/>
              <c:delete val="1"/>
              <c:extLst>
                <c:ext xmlns:c15="http://schemas.microsoft.com/office/drawing/2012/chart" uri="{CE6537A1-D6FC-4f65-9D91-7224C49458BB}"/>
                <c:ext xmlns:c16="http://schemas.microsoft.com/office/drawing/2014/chart" uri="{C3380CC4-5D6E-409C-BE32-E72D297353CC}">
                  <c16:uniqueId val="{00000005-7DC7-4B22-A769-304FEBD0D9F3}"/>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Hoja1!$A$1:$A$3</c:f>
              <c:strCache>
                <c:ptCount val="3"/>
                <c:pt idx="0">
                  <c:v>Adecuado</c:v>
                </c:pt>
                <c:pt idx="1">
                  <c:v>Satisfactorio</c:v>
                </c:pt>
                <c:pt idx="2">
                  <c:v>Deficiente</c:v>
                </c:pt>
              </c:strCache>
            </c:strRef>
          </c:cat>
          <c:val>
            <c:numRef>
              <c:f>Hoja1!$B$1:$B$3</c:f>
              <c:numCache>
                <c:formatCode>0</c:formatCode>
                <c:ptCount val="3"/>
                <c:pt idx="0">
                  <c:v>321</c:v>
                </c:pt>
                <c:pt idx="1">
                  <c:v>28</c:v>
                </c:pt>
                <c:pt idx="2">
                  <c:v>1</c:v>
                </c:pt>
              </c:numCache>
            </c:numRef>
          </c:val>
          <c:extLst>
            <c:ext xmlns:c16="http://schemas.microsoft.com/office/drawing/2014/chart" uri="{C3380CC4-5D6E-409C-BE32-E72D297353CC}">
              <c16:uniqueId val="{00000006-7DC7-4B22-A769-304FEBD0D9F3}"/>
            </c:ext>
          </c:extLst>
        </c:ser>
        <c:dLbls>
          <c:showLegendKey val="0"/>
          <c:showVal val="0"/>
          <c:showCatName val="0"/>
          <c:showSerName val="0"/>
          <c:showPercent val="0"/>
          <c:showBubbleSize val="0"/>
          <c:showLeaderLines val="1"/>
        </c:dLbls>
        <c:firstSliceAng val="117"/>
      </c:pieChart>
      <c:spPr>
        <a:noFill/>
        <a:ln>
          <a:noFill/>
        </a:ln>
        <a:effectLst/>
      </c:spPr>
    </c:plotArea>
    <c:plotVisOnly val="1"/>
    <c:dispBlanksAs val="gap"/>
    <c:showDLblsOverMax val="0"/>
  </c:chart>
  <c:spPr>
    <a:noFill/>
    <a:ln w="9525" cap="flat" cmpd="sng" algn="ctr">
      <a:noFill/>
      <a:round/>
    </a:ln>
    <a:effectLst/>
  </c:spPr>
  <c:txPr>
    <a:bodyPr/>
    <a:lstStyle/>
    <a:p>
      <a:pPr>
        <a:defRPr>
          <a:solidFill>
            <a:sysClr val="windowText" lastClr="000000"/>
          </a:solidFill>
        </a:defRPr>
      </a:pPr>
      <a:endParaRPr lang="es-419"/>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5144297878431"/>
          <c:y val="5.7715122694602602E-4"/>
          <c:w val="0.67235855533152245"/>
          <c:h val="0.95142873921943683"/>
        </c:manualLayout>
      </c:layout>
      <c:pieChart>
        <c:varyColors val="1"/>
        <c:ser>
          <c:idx val="0"/>
          <c:order val="0"/>
          <c:spPr>
            <a:effectLst>
              <a:outerShdw blurRad="50800" dist="38100" dir="2700000" algn="tl" rotWithShape="0">
                <a:prstClr val="black">
                  <a:alpha val="40000"/>
                </a:prstClr>
              </a:outerShdw>
            </a:effectLst>
          </c:spPr>
          <c:explosion val="6"/>
          <c:dPt>
            <c:idx val="0"/>
            <c:bubble3D val="0"/>
            <c:spPr>
              <a:solidFill>
                <a:schemeClr val="accent3">
                  <a:lumMod val="8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1424-452A-8D01-A7412D47A91E}"/>
              </c:ext>
            </c:extLst>
          </c:dPt>
          <c:dPt>
            <c:idx val="1"/>
            <c:bubble3D val="0"/>
            <c:spPr>
              <a:solidFill>
                <a:schemeClr val="accent2">
                  <a:lumMod val="20000"/>
                  <a:lumOff val="80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1424-452A-8D01-A7412D47A91E}"/>
              </c:ext>
            </c:extLst>
          </c:dPt>
          <c:dPt>
            <c:idx val="2"/>
            <c:bubble3D val="0"/>
            <c:spPr>
              <a:solidFill>
                <a:schemeClr val="accent5">
                  <a:lumMod val="75000"/>
                </a:schemeClr>
              </a:solidFill>
              <a:ln w="19050">
                <a:solidFill>
                  <a:schemeClr val="lt1"/>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1424-452A-8D01-A7412D47A91E}"/>
              </c:ext>
            </c:extLst>
          </c:dPt>
          <c:dPt>
            <c:idx val="3"/>
            <c:bubble3D val="0"/>
            <c:spPr>
              <a:solidFill>
                <a:srgbClr val="FF0000"/>
              </a:solidFill>
              <a:ln w="19050">
                <a:solidFill>
                  <a:srgbClr val="FFC000"/>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1424-452A-8D01-A7412D47A91E}"/>
              </c:ext>
            </c:extLst>
          </c:dPt>
          <c:dLbls>
            <c:dLbl>
              <c:idx val="0"/>
              <c:layout>
                <c:manualLayout>
                  <c:x val="0.21368149266343592"/>
                  <c:y val="-0.1175611893806148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1424-452A-8D01-A7412D47A91E}"/>
                </c:ext>
              </c:extLst>
            </c:dLbl>
            <c:dLbl>
              <c:idx val="1"/>
              <c:layout>
                <c:manualLayout>
                  <c:x val="-0.23603705746473833"/>
                  <c:y val="0.13803784374919806"/>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1424-452A-8D01-A7412D47A91E}"/>
                </c:ext>
              </c:extLst>
            </c:dLbl>
            <c:dLbl>
              <c:idx val="2"/>
              <c:layout>
                <c:manualLayout>
                  <c:x val="6.5552934042089422E-2"/>
                  <c:y val="-0.12883470532092578"/>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424-452A-8D01-A7412D47A91E}"/>
                </c:ext>
              </c:extLst>
            </c:dLbl>
            <c:dLbl>
              <c:idx val="3"/>
              <c:layout>
                <c:manualLayout>
                  <c:x val="-3.7205908828183566E-2"/>
                  <c:y val="3.906138153185397E-2"/>
                </c:manualLayout>
              </c:layout>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424-452A-8D01-A7412D47A91E}"/>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s-419"/>
              </a:p>
            </c:txPr>
            <c:showLegendKey val="0"/>
            <c:showVal val="1"/>
            <c:showCatName val="1"/>
            <c:showSerName val="0"/>
            <c:showPercent val="1"/>
            <c:showBubbleSize val="0"/>
            <c:separator>
</c:separator>
            <c:showLeaderLines val="1"/>
            <c:leaderLines>
              <c:spPr>
                <a:ln w="9525" cap="flat" cmpd="sng" algn="ctr">
                  <a:solidFill>
                    <a:schemeClr val="tx1"/>
                  </a:solidFill>
                  <a:round/>
                </a:ln>
                <a:effectLst/>
              </c:spPr>
            </c:leaderLines>
            <c:extLst>
              <c:ext xmlns:c15="http://schemas.microsoft.com/office/drawing/2012/chart" uri="{CE6537A1-D6FC-4f65-9D91-7224C49458BB}"/>
            </c:extLst>
          </c:dLbls>
          <c:cat>
            <c:strRef>
              <c:f>Hoja1!$A$1:$A$4</c:f>
              <c:strCache>
                <c:ptCount val="4"/>
                <c:pt idx="0">
                  <c:v>Adecuado</c:v>
                </c:pt>
                <c:pt idx="1">
                  <c:v>Satisfactorio</c:v>
                </c:pt>
                <c:pt idx="2">
                  <c:v>Deficiente</c:v>
                </c:pt>
                <c:pt idx="3">
                  <c:v>Inadecuado</c:v>
                </c:pt>
              </c:strCache>
            </c:strRef>
          </c:cat>
          <c:val>
            <c:numRef>
              <c:f>Hoja1!$B$1:$B$4</c:f>
              <c:numCache>
                <c:formatCode>0</c:formatCode>
                <c:ptCount val="4"/>
                <c:pt idx="0">
                  <c:v>2040</c:v>
                </c:pt>
                <c:pt idx="1">
                  <c:v>977</c:v>
                </c:pt>
                <c:pt idx="2">
                  <c:v>36</c:v>
                </c:pt>
                <c:pt idx="3">
                  <c:v>4</c:v>
                </c:pt>
              </c:numCache>
            </c:numRef>
          </c:val>
          <c:extLst>
            <c:ext xmlns:c16="http://schemas.microsoft.com/office/drawing/2014/chart" uri="{C3380CC4-5D6E-409C-BE32-E72D297353CC}">
              <c16:uniqueId val="{00000008-1424-452A-8D01-A7412D47A91E}"/>
            </c:ext>
          </c:extLst>
        </c:ser>
        <c:dLbls>
          <c:showLegendKey val="0"/>
          <c:showVal val="0"/>
          <c:showCatName val="0"/>
          <c:showSerName val="0"/>
          <c:showPercent val="0"/>
          <c:showBubbleSize val="0"/>
          <c:showLeaderLines val="1"/>
        </c:dLbls>
        <c:firstSliceAng val="135"/>
      </c:pieChart>
      <c:spPr>
        <a:noFill/>
        <a:ln>
          <a:noFill/>
        </a:ln>
        <a:effectLst/>
      </c:spPr>
    </c:plotArea>
    <c:plotVisOnly val="1"/>
    <c:dispBlanksAs val="gap"/>
    <c:showDLblsOverMax val="0"/>
  </c:chart>
  <c:spPr>
    <a:noFill/>
    <a:ln>
      <a:noFill/>
    </a:ln>
    <a:effectLst/>
  </c:spPr>
  <c:txPr>
    <a:bodyPr/>
    <a:lstStyle/>
    <a:p>
      <a:pPr>
        <a:defRPr>
          <a:solidFill>
            <a:sysClr val="windowText" lastClr="000000"/>
          </a:solidFill>
        </a:defRPr>
      </a:pPr>
      <a:endParaRPr lang="es-419"/>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image" Target="../media/image52.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image" Target="../media/image52.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a:t>
          </a:r>
        </a:p>
        <a:p>
          <a:pPr algn="just"/>
          <a:r>
            <a:rPr lang="es-CO" sz="1600" b="1" dirty="0">
              <a:solidFill>
                <a:schemeClr val="tx2"/>
              </a:solidFill>
            </a:rPr>
            <a:t>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solidFill>
          <a:srgbClr val="FFFF00"/>
        </a:solidFill>
        <a:effectLst>
          <a:glow rad="63500">
            <a:schemeClr val="accent6">
              <a:satMod val="175000"/>
              <a:alpha val="40000"/>
            </a:schemeClr>
          </a:glow>
        </a:effectLst>
      </dgm:spPr>
      <dgm:t>
        <a:bodyPr lIns="36000" rIns="36000"/>
        <a:lstStyle/>
        <a:p>
          <a:pPr algn="ctr"/>
          <a:r>
            <a:rPr lang="es-CO" sz="18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ScaleY="110152"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81633"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46373" y="2032000"/>
          <a:ext cx="467766" cy="1641450"/>
        </a:xfrm>
        <a:custGeom>
          <a:avLst/>
          <a:gdLst/>
          <a:ahLst/>
          <a:cxnLst/>
          <a:rect l="0" t="0" r="0" b="0"/>
          <a:pathLst>
            <a:path>
              <a:moveTo>
                <a:pt x="0" y="0"/>
              </a:moveTo>
              <a:lnTo>
                <a:pt x="233883" y="0"/>
              </a:lnTo>
              <a:lnTo>
                <a:pt x="233883" y="1641450"/>
              </a:lnTo>
              <a:lnTo>
                <a:pt x="467766" y="164145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1837586" y="2810055"/>
        <a:ext cx="85339" cy="85339"/>
      </dsp:txXfrm>
    </dsp:sp>
    <dsp:sp modelId="{40DF29DC-20F0-46F8-93F3-87C46B8DF249}">
      <dsp:nvSpPr>
        <dsp:cNvPr id="0" name=""/>
        <dsp:cNvSpPr/>
      </dsp:nvSpPr>
      <dsp:spPr>
        <a:xfrm>
          <a:off x="1646373" y="2032000"/>
          <a:ext cx="467766" cy="768956"/>
        </a:xfrm>
        <a:custGeom>
          <a:avLst/>
          <a:gdLst/>
          <a:ahLst/>
          <a:cxnLst/>
          <a:rect l="0" t="0" r="0" b="0"/>
          <a:pathLst>
            <a:path>
              <a:moveTo>
                <a:pt x="0" y="0"/>
              </a:moveTo>
              <a:lnTo>
                <a:pt x="233883" y="0"/>
              </a:lnTo>
              <a:lnTo>
                <a:pt x="233883" y="768956"/>
              </a:lnTo>
              <a:lnTo>
                <a:pt x="467766" y="768956"/>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57755" y="2393977"/>
        <a:ext cx="45002" cy="45002"/>
      </dsp:txXfrm>
    </dsp:sp>
    <dsp:sp modelId="{BC2473AD-EEBA-4768-9ADB-AA025D6163CD}">
      <dsp:nvSpPr>
        <dsp:cNvPr id="0" name=""/>
        <dsp:cNvSpPr/>
      </dsp:nvSpPr>
      <dsp:spPr>
        <a:xfrm>
          <a:off x="1646373" y="1937726"/>
          <a:ext cx="467766" cy="91440"/>
        </a:xfrm>
        <a:custGeom>
          <a:avLst/>
          <a:gdLst/>
          <a:ahLst/>
          <a:cxnLst/>
          <a:rect l="0" t="0" r="0" b="0"/>
          <a:pathLst>
            <a:path>
              <a:moveTo>
                <a:pt x="0" y="94273"/>
              </a:moveTo>
              <a:lnTo>
                <a:pt x="233883" y="94273"/>
              </a:lnTo>
              <a:lnTo>
                <a:pt x="233883" y="45720"/>
              </a:lnTo>
              <a:lnTo>
                <a:pt x="467766"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68499" y="1971689"/>
        <a:ext cx="23513" cy="23513"/>
      </dsp:txXfrm>
    </dsp:sp>
    <dsp:sp modelId="{A7CB8463-5EED-45A4-918F-667F778F71F7}">
      <dsp:nvSpPr>
        <dsp:cNvPr id="0" name=""/>
        <dsp:cNvSpPr/>
      </dsp:nvSpPr>
      <dsp:spPr>
        <a:xfrm>
          <a:off x="1646373" y="1260159"/>
          <a:ext cx="467766" cy="771840"/>
        </a:xfrm>
        <a:custGeom>
          <a:avLst/>
          <a:gdLst/>
          <a:ahLst/>
          <a:cxnLst/>
          <a:rect l="0" t="0" r="0" b="0"/>
          <a:pathLst>
            <a:path>
              <a:moveTo>
                <a:pt x="0" y="771840"/>
              </a:moveTo>
              <a:lnTo>
                <a:pt x="233883" y="771840"/>
              </a:lnTo>
              <a:lnTo>
                <a:pt x="233883" y="0"/>
              </a:lnTo>
              <a:lnTo>
                <a:pt x="467766"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57693" y="1623516"/>
        <a:ext cx="45126" cy="45126"/>
      </dsp:txXfrm>
    </dsp:sp>
    <dsp:sp modelId="{44D9C6FF-651A-41CA-BCAA-7DEEE2940549}">
      <dsp:nvSpPr>
        <dsp:cNvPr id="0" name=""/>
        <dsp:cNvSpPr/>
      </dsp:nvSpPr>
      <dsp:spPr>
        <a:xfrm>
          <a:off x="1646373" y="436219"/>
          <a:ext cx="467766" cy="1595780"/>
        </a:xfrm>
        <a:custGeom>
          <a:avLst/>
          <a:gdLst/>
          <a:ahLst/>
          <a:cxnLst/>
          <a:rect l="0" t="0" r="0" b="0"/>
          <a:pathLst>
            <a:path>
              <a:moveTo>
                <a:pt x="0" y="1595780"/>
              </a:moveTo>
              <a:lnTo>
                <a:pt x="233883" y="1595780"/>
              </a:lnTo>
              <a:lnTo>
                <a:pt x="233883" y="0"/>
              </a:lnTo>
              <a:lnTo>
                <a:pt x="467766"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8683" y="1192536"/>
        <a:ext cx="83146" cy="83146"/>
      </dsp:txXfrm>
    </dsp:sp>
    <dsp:sp modelId="{671FBE74-29FA-4A1F-ACDF-6F3AC087BBC9}">
      <dsp:nvSpPr>
        <dsp:cNvPr id="0" name=""/>
        <dsp:cNvSpPr/>
      </dsp:nvSpPr>
      <dsp:spPr>
        <a:xfrm>
          <a:off x="-100402" y="1211172"/>
          <a:ext cx="1851896" cy="1641655"/>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100402" y="1211172"/>
        <a:ext cx="1851896" cy="1641655"/>
      </dsp:txXfrm>
    </dsp:sp>
    <dsp:sp modelId="{25FAA211-9CE9-4B6A-AFB1-BDBE8719087F}">
      <dsp:nvSpPr>
        <dsp:cNvPr id="0" name=""/>
        <dsp:cNvSpPr/>
      </dsp:nvSpPr>
      <dsp:spPr>
        <a:xfrm>
          <a:off x="2114140" y="47456"/>
          <a:ext cx="6627774" cy="777526"/>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a:t>
          </a:r>
        </a:p>
        <a:p>
          <a:pPr marL="0" lvl="0" indent="0" algn="just" defTabSz="711200">
            <a:lnSpc>
              <a:spcPct val="90000"/>
            </a:lnSpc>
            <a:spcBef>
              <a:spcPct val="0"/>
            </a:spcBef>
            <a:spcAft>
              <a:spcPct val="35000"/>
            </a:spcAft>
            <a:buNone/>
          </a:pPr>
          <a:r>
            <a:rPr lang="es-CO" sz="1600" b="1" kern="1200" dirty="0">
              <a:solidFill>
                <a:schemeClr val="tx2"/>
              </a:solidFill>
            </a:rPr>
            <a:t>Ejecución de Programas de Capacitación para la Aplicación de los Marcos Normativos.</a:t>
          </a:r>
        </a:p>
      </dsp:txBody>
      <dsp:txXfrm>
        <a:off x="2114140" y="47456"/>
        <a:ext cx="6627774" cy="777526"/>
      </dsp:txXfrm>
    </dsp:sp>
    <dsp:sp modelId="{77DB3F99-9157-41EC-9D7E-0F6396431F86}">
      <dsp:nvSpPr>
        <dsp:cNvPr id="0" name=""/>
        <dsp:cNvSpPr/>
      </dsp:nvSpPr>
      <dsp:spPr>
        <a:xfrm>
          <a:off x="2114140" y="1001448"/>
          <a:ext cx="6627774" cy="517421"/>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114140" y="1001448"/>
        <a:ext cx="6627774" cy="517421"/>
      </dsp:txXfrm>
    </dsp:sp>
    <dsp:sp modelId="{54290EC1-06CC-43E4-8A52-EF3555EC440C}">
      <dsp:nvSpPr>
        <dsp:cNvPr id="0" name=""/>
        <dsp:cNvSpPr/>
      </dsp:nvSpPr>
      <dsp:spPr>
        <a:xfrm>
          <a:off x="2114140" y="1695336"/>
          <a:ext cx="6627774" cy="576220"/>
        </a:xfrm>
        <a:prstGeom prst="rect">
          <a:avLst/>
        </a:prstGeom>
        <a:solidFill>
          <a:srgbClr val="FFFF00"/>
        </a:solidFill>
        <a:ln w="25400" cap="flat" cmpd="sng" algn="ctr">
          <a:solidFill>
            <a:schemeClr val="accent5">
              <a:shade val="80000"/>
              <a:hueOff val="0"/>
              <a:satOff val="0"/>
              <a:lumOff val="0"/>
              <a:alphaOff val="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1430" rIns="36000" bIns="11430" numCol="1" spcCol="1270" anchor="ctr" anchorCtr="0">
          <a:noAutofit/>
        </a:bodyPr>
        <a:lstStyle/>
        <a:p>
          <a:pPr marL="0" lvl="0" indent="0" algn="ctr" defTabSz="800100">
            <a:lnSpc>
              <a:spcPct val="90000"/>
            </a:lnSpc>
            <a:spcBef>
              <a:spcPct val="0"/>
            </a:spcBef>
            <a:spcAft>
              <a:spcPct val="35000"/>
            </a:spcAft>
            <a:buNone/>
          </a:pPr>
          <a:r>
            <a:rPr lang="es-CO" sz="1800" b="1" kern="1200" dirty="0">
              <a:solidFill>
                <a:schemeClr val="tx2"/>
              </a:solidFill>
            </a:rPr>
            <a:t>Regulación para el Desarrollo y Evaluación del Control Interno Contable</a:t>
          </a:r>
        </a:p>
      </dsp:txBody>
      <dsp:txXfrm>
        <a:off x="2114140" y="1695336"/>
        <a:ext cx="6627774" cy="576220"/>
      </dsp:txXfrm>
    </dsp:sp>
    <dsp:sp modelId="{CE7D4E97-B8EF-4ACB-BCA8-9F5BED8B2DE8}">
      <dsp:nvSpPr>
        <dsp:cNvPr id="0" name=""/>
        <dsp:cNvSpPr/>
      </dsp:nvSpPr>
      <dsp:spPr>
        <a:xfrm>
          <a:off x="2114140" y="2448023"/>
          <a:ext cx="6627774" cy="705866"/>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114140" y="2448023"/>
        <a:ext cx="6627774" cy="705866"/>
      </dsp:txXfrm>
    </dsp:sp>
    <dsp:sp modelId="{21B318A2-96FD-4BB9-A6AE-CAB0583A7B08}">
      <dsp:nvSpPr>
        <dsp:cNvPr id="0" name=""/>
        <dsp:cNvSpPr/>
      </dsp:nvSpPr>
      <dsp:spPr>
        <a:xfrm>
          <a:off x="2114140" y="3320517"/>
          <a:ext cx="6627774" cy="705866"/>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114140" y="3320517"/>
        <a:ext cx="6627774" cy="705866"/>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5963" y="696913"/>
            <a:ext cx="5578475"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6" y="4416426"/>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11</a:t>
            </a:fld>
            <a:endParaRPr lang="es-ES" altLang="es-ES"/>
          </a:p>
        </p:txBody>
      </p:sp>
    </p:spTree>
    <p:extLst>
      <p:ext uri="{BB962C8B-B14F-4D97-AF65-F5344CB8AC3E}">
        <p14:creationId xmlns:p14="http://schemas.microsoft.com/office/powerpoint/2010/main" val="3326070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13</a:t>
            </a:fld>
            <a:endParaRPr lang="es-ES" altLang="es-ES"/>
          </a:p>
        </p:txBody>
      </p:sp>
    </p:spTree>
    <p:extLst>
      <p:ext uri="{BB962C8B-B14F-4D97-AF65-F5344CB8AC3E}">
        <p14:creationId xmlns:p14="http://schemas.microsoft.com/office/powerpoint/2010/main" val="50784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21</a:t>
            </a:fld>
            <a:endParaRPr lang="es-ES"/>
          </a:p>
        </p:txBody>
      </p:sp>
    </p:spTree>
    <p:extLst>
      <p:ext uri="{BB962C8B-B14F-4D97-AF65-F5344CB8AC3E}">
        <p14:creationId xmlns:p14="http://schemas.microsoft.com/office/powerpoint/2010/main" val="1322319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5963" y="696913"/>
            <a:ext cx="5578475"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28</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31</a:t>
            </a:fld>
            <a:endParaRPr lang="es-ES" altLang="es-ES"/>
          </a:p>
        </p:txBody>
      </p:sp>
    </p:spTree>
    <p:extLst>
      <p:ext uri="{BB962C8B-B14F-4D97-AF65-F5344CB8AC3E}">
        <p14:creationId xmlns:p14="http://schemas.microsoft.com/office/powerpoint/2010/main" val="2215703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userDrawn="1"/>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dirty="0"/>
              <a:t>Haga clic para modificar el estilo de texto del patrón</a:t>
            </a:r>
          </a:p>
        </p:txBody>
      </p:sp>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25083321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867388625"/>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08649795"/>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30058512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64321811"/>
      </p:ext>
    </p:extLst>
  </p:cSld>
  <p:clrMapOvr>
    <a:masterClrMapping/>
  </p:clrMapOvr>
  <p:transition spd="slow">
    <p:split orient="vert"/>
  </p:transition>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383232777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54104039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3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3314940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3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361652964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37507513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12836661"/>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3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583884777"/>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543025788"/>
      </p:ext>
    </p:extLst>
  </p:cSld>
  <p:clrMapOvr>
    <a:masterClrMapping/>
  </p:clrMapOvr>
  <p:transition spd="slow">
    <p:split orient="vert"/>
  </p:transition>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361693583"/>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108006353"/>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3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48745027"/>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4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919417650"/>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2.jpe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40"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38"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39"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40"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40" r:id="rId20"/>
    <p:sldLayoutId id="2147483941" r:id="rId21"/>
    <p:sldLayoutId id="2147483942" r:id="rId22"/>
    <p:sldLayoutId id="2147483943" r:id="rId23"/>
    <p:sldLayoutId id="2147483944" r:id="rId24"/>
    <p:sldLayoutId id="2147483945" r:id="rId25"/>
    <p:sldLayoutId id="2147483946" r:id="rId26"/>
    <p:sldLayoutId id="2147483947" r:id="rId27"/>
    <p:sldLayoutId id="2147483948" r:id="rId28"/>
    <p:sldLayoutId id="2147483949" r:id="rId29"/>
    <p:sldLayoutId id="2147483950" r:id="rId30"/>
    <p:sldLayoutId id="2147483951" r:id="rId31"/>
    <p:sldLayoutId id="2147483952" r:id="rId32"/>
    <p:sldLayoutId id="2147483953" r:id="rId33"/>
    <p:sldLayoutId id="2147483954" r:id="rId34"/>
    <p:sldLayoutId id="2147483955" r:id="rId35"/>
    <p:sldLayoutId id="2147483956" r:id="rId36"/>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wmf"/><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14.xml"/><Relationship Id="rId5" Type="http://schemas.openxmlformats.org/officeDocument/2006/relationships/image" Target="../media/image57.jpe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pn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w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30.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advTm="0">
        <p14:vortex dir="r"/>
      </p:transition>
    </mc:Choice>
    <mc:Fallback xmlns="">
      <p:transition spd="slow" advTm="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sp>
        <p:nvSpPr>
          <p:cNvPr id="5" name="8 Título"/>
          <p:cNvSpPr txBox="1">
            <a:spLocks/>
          </p:cNvSpPr>
          <p:nvPr/>
        </p:nvSpPr>
        <p:spPr bwMode="auto">
          <a:xfrm>
            <a:off x="1559801" y="-19016"/>
            <a:ext cx="5359564" cy="5500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a:t>Nivel Nacional</a:t>
            </a:r>
            <a:br>
              <a:rPr lang="es-ES" sz="2667" kern="0"/>
            </a:br>
            <a:r>
              <a:rPr lang="es-ES" sz="2667" kern="0"/>
              <a:t>Entidades Reportantes y Omisas</a:t>
            </a:r>
            <a:endParaRPr lang="es-ES" altLang="es-ES" sz="2667" kern="0" dirty="0"/>
          </a:p>
        </p:txBody>
      </p:sp>
      <p:pic>
        <p:nvPicPr>
          <p:cNvPr id="6" name="Imagen 5"/>
          <p:cNvPicPr/>
          <p:nvPr/>
        </p:nvPicPr>
        <p:blipFill>
          <a:blip r:embed="rId2" cstate="email">
            <a:extLst>
              <a:ext uri="{28A0092B-C50C-407E-A947-70E740481C1C}">
                <a14:useLocalDpi xmlns:a14="http://schemas.microsoft.com/office/drawing/2010/main"/>
              </a:ext>
            </a:extLst>
          </a:blip>
          <a:srcRect/>
          <a:stretch>
            <a:fillRect/>
          </a:stretch>
        </p:blipFill>
        <p:spPr bwMode="auto">
          <a:xfrm>
            <a:off x="866511" y="941090"/>
            <a:ext cx="7425903" cy="4136656"/>
          </a:xfrm>
          <a:prstGeom prst="rect">
            <a:avLst/>
          </a:prstGeom>
          <a:noFill/>
          <a:ln>
            <a:noFill/>
          </a:ln>
        </p:spPr>
      </p:pic>
    </p:spTree>
    <p:extLst>
      <p:ext uri="{BB962C8B-B14F-4D97-AF65-F5344CB8AC3E}">
        <p14:creationId xmlns:p14="http://schemas.microsoft.com/office/powerpoint/2010/main" val="18652889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62000" y="97194"/>
            <a:ext cx="7590420"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333" dirty="0"/>
              <a:t>Calificación Promedio por Criterio de Control Interno Contable 2015</a:t>
            </a:r>
            <a:endParaRPr lang="es-ES" altLang="es-ES" sz="2333" dirty="0"/>
          </a:p>
        </p:txBody>
      </p:sp>
      <p:graphicFrame>
        <p:nvGraphicFramePr>
          <p:cNvPr id="8" name="Gráfico 7"/>
          <p:cNvGraphicFramePr>
            <a:graphicFrameLocks/>
          </p:cNvGraphicFramePr>
          <p:nvPr>
            <p:extLst>
              <p:ext uri="{D42A27DB-BD31-4B8C-83A1-F6EECF244321}">
                <p14:modId xmlns:p14="http://schemas.microsoft.com/office/powerpoint/2010/main" val="848334989"/>
              </p:ext>
            </p:extLst>
          </p:nvPr>
        </p:nvGraphicFramePr>
        <p:xfrm>
          <a:off x="463826" y="1477348"/>
          <a:ext cx="4168181" cy="3445343"/>
        </p:xfrm>
        <a:graphic>
          <a:graphicData uri="http://schemas.openxmlformats.org/drawingml/2006/chart">
            <c:chart xmlns:c="http://schemas.openxmlformats.org/drawingml/2006/chart" xmlns:r="http://schemas.openxmlformats.org/officeDocument/2006/relationships" r:id="rId3"/>
          </a:graphicData>
        </a:graphic>
      </p:graphicFrame>
      <p:sp>
        <p:nvSpPr>
          <p:cNvPr id="9" name="CuadroTexto 8"/>
          <p:cNvSpPr txBox="1"/>
          <p:nvPr/>
        </p:nvSpPr>
        <p:spPr>
          <a:xfrm>
            <a:off x="4692013" y="3529671"/>
            <a:ext cx="3600400" cy="1323054"/>
          </a:xfrm>
          <a:prstGeom prst="rect">
            <a:avLst/>
          </a:prstGeom>
          <a:noFill/>
        </p:spPr>
        <p:txBody>
          <a:bodyPr wrap="square" rtlCol="0">
            <a:spAutoFit/>
          </a:bodyPr>
          <a:lstStyle/>
          <a:p>
            <a:r>
              <a:rPr lang="es-CO" sz="1167" b="1" dirty="0"/>
              <a:t>* </a:t>
            </a:r>
            <a:r>
              <a:rPr lang="es-CO" sz="1333" b="1" dirty="0"/>
              <a:t>Solo una entidad tuvo calificación promedio Deficiente: Instituto Nacional Penitenciario y Carcelario.</a:t>
            </a:r>
          </a:p>
          <a:p>
            <a:endParaRPr lang="es-CO" sz="1333" b="1" dirty="0"/>
          </a:p>
          <a:p>
            <a:r>
              <a:rPr lang="es-CO" sz="1333" b="1" dirty="0"/>
              <a:t>Ninguna entidad del Nivel Nacional tuvo una calificación promedio Inadecuado.</a:t>
            </a:r>
          </a:p>
        </p:txBody>
      </p:sp>
      <p:graphicFrame>
        <p:nvGraphicFramePr>
          <p:cNvPr id="10" name="Tabla 9"/>
          <p:cNvGraphicFramePr>
            <a:graphicFrameLocks noGrp="1"/>
          </p:cNvGraphicFramePr>
          <p:nvPr/>
        </p:nvGraphicFramePr>
        <p:xfrm>
          <a:off x="4632007" y="1373646"/>
          <a:ext cx="3720414" cy="2226837"/>
        </p:xfrm>
        <a:graphic>
          <a:graphicData uri="http://schemas.openxmlformats.org/drawingml/2006/table">
            <a:tbl>
              <a:tblPr>
                <a:tableStyleId>{BC89EF96-8CEA-46FF-86C4-4CE0E7609802}</a:tableStyleId>
              </a:tblPr>
              <a:tblGrid>
                <a:gridCol w="1860207">
                  <a:extLst>
                    <a:ext uri="{9D8B030D-6E8A-4147-A177-3AD203B41FA5}">
                      <a16:colId xmlns:a16="http://schemas.microsoft.com/office/drawing/2014/main" val="664774815"/>
                    </a:ext>
                  </a:extLst>
                </a:gridCol>
                <a:gridCol w="1860207">
                  <a:extLst>
                    <a:ext uri="{9D8B030D-6E8A-4147-A177-3AD203B41FA5}">
                      <a16:colId xmlns:a16="http://schemas.microsoft.com/office/drawing/2014/main" val="2110246816"/>
                    </a:ext>
                  </a:extLst>
                </a:gridCol>
              </a:tblGrid>
              <a:tr h="515938">
                <a:tc gridSpan="2">
                  <a:txBody>
                    <a:bodyPr/>
                    <a:lstStyle/>
                    <a:p>
                      <a:pPr algn="ctr" fontAlgn="ctr"/>
                      <a:r>
                        <a:rPr lang="es-CO" sz="1700" b="1" u="none" strike="noStrike" dirty="0">
                          <a:effectLst/>
                        </a:rPr>
                        <a:t>RANGOS DE INTERPRETACIÓN DE </a:t>
                      </a:r>
                    </a:p>
                    <a:p>
                      <a:pPr algn="ctr" fontAlgn="ctr"/>
                      <a:r>
                        <a:rPr lang="es-CO" sz="1700" b="1" u="none" strike="noStrike" dirty="0">
                          <a:effectLst/>
                        </a:rPr>
                        <a:t>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hMerge="1">
                  <a:txBody>
                    <a:bodyPr/>
                    <a:lstStyle/>
                    <a:p>
                      <a:endParaRPr lang="es-CO"/>
                    </a:p>
                  </a:txBody>
                  <a:tcPr/>
                </a:tc>
                <a:extLst>
                  <a:ext uri="{0D108BD9-81ED-4DB2-BD59-A6C34878D82A}">
                    <a16:rowId xmlns:a16="http://schemas.microsoft.com/office/drawing/2014/main" val="1006997530"/>
                  </a:ext>
                </a:extLst>
              </a:tr>
              <a:tr h="269961">
                <a:tc>
                  <a:txBody>
                    <a:bodyPr/>
                    <a:lstStyle/>
                    <a:p>
                      <a:pPr algn="ctr" fontAlgn="ctr"/>
                      <a:r>
                        <a:rPr lang="es-CO" sz="1700" b="1" u="none" strike="noStrike" dirty="0">
                          <a:effectLst/>
                        </a:rPr>
                        <a:t>Criterio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tc>
                  <a:txBody>
                    <a:bodyPr/>
                    <a:lstStyle/>
                    <a:p>
                      <a:pPr algn="ctr" fontAlgn="ctr"/>
                      <a:r>
                        <a:rPr lang="es-CO" sz="1700" b="1" u="none" strike="noStrike" dirty="0">
                          <a:effectLst/>
                        </a:rPr>
                        <a:t>Rango</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CCFF"/>
                    </a:solidFill>
                  </a:tcPr>
                </a:tc>
                <a:extLst>
                  <a:ext uri="{0D108BD9-81ED-4DB2-BD59-A6C34878D82A}">
                    <a16:rowId xmlns:a16="http://schemas.microsoft.com/office/drawing/2014/main" val="2086051951"/>
                  </a:ext>
                </a:extLst>
              </a:tr>
              <a:tr h="363538">
                <a:tc>
                  <a:txBody>
                    <a:bodyPr/>
                    <a:lstStyle/>
                    <a:p>
                      <a:pPr algn="just" fontAlgn="ctr"/>
                      <a:r>
                        <a:rPr lang="es-CO" sz="1500" b="1" u="none" strike="noStrike" dirty="0">
                          <a:effectLst/>
                        </a:rPr>
                        <a:t>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4,0 - 5,0</a:t>
                      </a:r>
                      <a:br>
                        <a:rPr lang="es-CO" sz="1200" b="1" u="none" strike="noStrike" dirty="0">
                          <a:effectLst/>
                        </a:rPr>
                      </a:br>
                      <a:r>
                        <a:rPr lang="es-CO" sz="1200" b="1" u="none" strike="noStrike" dirty="0">
                          <a:effectLst/>
                        </a:rPr>
                        <a:t>(No incluye el 4,0)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18009733"/>
                  </a:ext>
                </a:extLst>
              </a:tr>
              <a:tr h="363538">
                <a:tc>
                  <a:txBody>
                    <a:bodyPr/>
                    <a:lstStyle/>
                    <a:p>
                      <a:pPr algn="just" fontAlgn="ctr"/>
                      <a:r>
                        <a:rPr lang="es-CO" sz="1500" b="1" u="none" strike="noStrike" dirty="0">
                          <a:effectLst/>
                        </a:rPr>
                        <a:t>Satisfactorio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3,0 - 4,0</a:t>
                      </a:r>
                      <a:br>
                        <a:rPr lang="es-CO" sz="1200" b="1" u="none" strike="noStrike" dirty="0">
                          <a:effectLst/>
                        </a:rPr>
                      </a:br>
                      <a:r>
                        <a:rPr lang="es-CO" sz="1200" b="1" u="none" strike="noStrike" dirty="0">
                          <a:effectLst/>
                        </a:rPr>
                        <a:t>(No incluye el 3,0)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9038434"/>
                  </a:ext>
                </a:extLst>
              </a:tr>
              <a:tr h="363538">
                <a:tc>
                  <a:txBody>
                    <a:bodyPr/>
                    <a:lstStyle/>
                    <a:p>
                      <a:pPr algn="just" fontAlgn="ctr"/>
                      <a:r>
                        <a:rPr lang="es-CO" sz="1500" b="1" u="none" strike="noStrike" dirty="0">
                          <a:effectLst/>
                        </a:rPr>
                        <a:t>Deficiente</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2,0 - 3,0</a:t>
                      </a:r>
                      <a:br>
                        <a:rPr lang="es-CO" sz="1200" b="1" u="none" strike="noStrike" dirty="0">
                          <a:effectLst/>
                        </a:rPr>
                      </a:br>
                      <a:r>
                        <a:rPr lang="es-CO" sz="1200" b="1" u="none" strike="noStrike" dirty="0">
                          <a:effectLst/>
                        </a:rPr>
                        <a:t>(No incluye el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9511963"/>
                  </a:ext>
                </a:extLst>
              </a:tr>
              <a:tr h="309684">
                <a:tc>
                  <a:txBody>
                    <a:bodyPr/>
                    <a:lstStyle/>
                    <a:p>
                      <a:pPr algn="just" fontAlgn="ctr"/>
                      <a:r>
                        <a:rPr lang="es-CO" sz="1500" b="1" u="none" strike="noStrike" dirty="0">
                          <a:effectLst/>
                        </a:rPr>
                        <a:t>Inadecuado</a:t>
                      </a:r>
                      <a:endParaRPr lang="es-CO" sz="1500" b="1" i="0" u="none" strike="noStrike" dirty="0">
                        <a:effectLst/>
                        <a:latin typeface="Calibri" panose="020F0502020204030204" pitchFamily="34" charset="0"/>
                      </a:endParaRPr>
                    </a:p>
                  </a:txBody>
                  <a:tcPr marL="7938" marR="7938" marT="7938"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200" b="1" u="none" strike="noStrike" dirty="0">
                          <a:effectLst/>
                        </a:rPr>
                        <a:t>1,0 - 2,0</a:t>
                      </a:r>
                      <a:endParaRPr lang="es-CO" sz="1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97755608"/>
                  </a:ext>
                </a:extLst>
              </a:tr>
            </a:tbl>
          </a:graphicData>
        </a:graphic>
      </p:graphicFrame>
    </p:spTree>
    <p:extLst>
      <p:ext uri="{BB962C8B-B14F-4D97-AF65-F5344CB8AC3E}">
        <p14:creationId xmlns:p14="http://schemas.microsoft.com/office/powerpoint/2010/main" val="236519598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12</a:t>
            </a:fld>
            <a:endParaRPr lang="es-ES_tradnl" dirty="0"/>
          </a:p>
        </p:txBody>
      </p:sp>
      <p:sp>
        <p:nvSpPr>
          <p:cNvPr id="5" name="8 Título"/>
          <p:cNvSpPr txBox="1">
            <a:spLocks/>
          </p:cNvSpPr>
          <p:nvPr/>
        </p:nvSpPr>
        <p:spPr bwMode="auto">
          <a:xfrm>
            <a:off x="1960512" y="-79023"/>
            <a:ext cx="6091875" cy="87926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000" kern="0"/>
              <a:t>Nivel Territorial CIC</a:t>
            </a:r>
            <a:br>
              <a:rPr lang="es-ES" sz="3000" kern="0"/>
            </a:br>
            <a:r>
              <a:rPr lang="es-ES" sz="3000" kern="0"/>
              <a:t>Entidades Reportantes y Omisas</a:t>
            </a:r>
            <a:endParaRPr lang="es-ES" altLang="es-ES" sz="3000" kern="0" dirty="0"/>
          </a:p>
        </p:txBody>
      </p:sp>
      <p:pic>
        <p:nvPicPr>
          <p:cNvPr id="6" name="Imagen 5"/>
          <p:cNvPicPr/>
          <p:nvPr/>
        </p:nvPicPr>
        <p:blipFill>
          <a:blip r:embed="rId2">
            <a:extLst>
              <a:ext uri="{28A0092B-C50C-407E-A947-70E740481C1C}">
                <a14:useLocalDpi xmlns:a14="http://schemas.microsoft.com/office/drawing/2010/main"/>
              </a:ext>
            </a:extLst>
          </a:blip>
          <a:srcRect/>
          <a:stretch>
            <a:fillRect/>
          </a:stretch>
        </p:blipFill>
        <p:spPr bwMode="auto">
          <a:xfrm>
            <a:off x="762000" y="941090"/>
            <a:ext cx="7530413" cy="4256670"/>
          </a:xfrm>
          <a:prstGeom prst="rect">
            <a:avLst/>
          </a:prstGeom>
          <a:noFill/>
          <a:ln>
            <a:noFill/>
          </a:ln>
        </p:spPr>
      </p:pic>
    </p:spTree>
    <p:extLst>
      <p:ext uri="{BB962C8B-B14F-4D97-AF65-F5344CB8AC3E}">
        <p14:creationId xmlns:p14="http://schemas.microsoft.com/office/powerpoint/2010/main" val="38003527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887098" y="396422"/>
            <a:ext cx="7285302" cy="90090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algn="ctr"/>
            <a:r>
              <a:rPr lang="es-ES" sz="2083" dirty="0"/>
              <a:t>Nivel Territorial CIC</a:t>
            </a:r>
            <a:br>
              <a:rPr lang="es-ES" sz="2083" dirty="0"/>
            </a:br>
            <a:r>
              <a:rPr lang="es-ES" sz="2083" dirty="0"/>
              <a:t>Calificación Promedio por Criterio </a:t>
            </a:r>
            <a:br>
              <a:rPr lang="es-ES" sz="2083" dirty="0"/>
            </a:br>
            <a:r>
              <a:rPr lang="es-ES" sz="2083" dirty="0"/>
              <a:t>de Control Interno Contable 2015</a:t>
            </a:r>
            <a:endParaRPr lang="es-ES" altLang="es-ES" sz="2083" dirty="0"/>
          </a:p>
        </p:txBody>
      </p:sp>
      <p:graphicFrame>
        <p:nvGraphicFramePr>
          <p:cNvPr id="6" name="Gráfico 5"/>
          <p:cNvGraphicFramePr>
            <a:graphicFrameLocks/>
          </p:cNvGraphicFramePr>
          <p:nvPr/>
        </p:nvGraphicFramePr>
        <p:xfrm>
          <a:off x="1332756" y="1297327"/>
          <a:ext cx="6960773" cy="38473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504726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5624733" y="2077654"/>
            <a:ext cx="2549860" cy="1695016"/>
          </a:xfrm>
          <a:prstGeom prst="rect">
            <a:avLst/>
          </a:prstGeom>
        </p:spPr>
        <p:txBody>
          <a:bodyPr wrap="square">
            <a:spAutoFit/>
          </a:bodyPr>
          <a:lstStyle/>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2015</a:t>
            </a:r>
            <a:r>
              <a:rPr lang="es-CO" sz="2083" dirty="0"/>
              <a:t> </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l="2196" t="91443" r="35923" b="1182"/>
          <a:stretch/>
        </p:blipFill>
        <p:spPr>
          <a:xfrm>
            <a:off x="5464686" y="4117640"/>
            <a:ext cx="2869953" cy="529766"/>
          </a:xfrm>
          <a:prstGeom prst="rect">
            <a:avLst/>
          </a:prstGeom>
        </p:spPr>
      </p:pic>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b="10709"/>
          <a:stretch/>
        </p:blipFill>
        <p:spPr>
          <a:xfrm>
            <a:off x="762000" y="0"/>
            <a:ext cx="4671677" cy="5137753"/>
          </a:xfrm>
          <a:prstGeom prst="rect">
            <a:avLst/>
          </a:prstGeom>
        </p:spPr>
      </p:pic>
    </p:spTree>
    <p:extLst>
      <p:ext uri="{BB962C8B-B14F-4D97-AF65-F5344CB8AC3E}">
        <p14:creationId xmlns:p14="http://schemas.microsoft.com/office/powerpoint/2010/main" val="39155536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1501731" y="-19017"/>
            <a:ext cx="6071085" cy="96614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Gobernaciones</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791581" y="941090"/>
            <a:ext cx="7500833" cy="48567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336042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txBox="1">
            <a:spLocks/>
          </p:cNvSpPr>
          <p:nvPr/>
        </p:nvSpPr>
        <p:spPr bwMode="auto">
          <a:xfrm>
            <a:off x="827584" y="132809"/>
            <a:ext cx="7462757" cy="9244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667" kern="0" dirty="0"/>
              <a:t>Calificación Promedio Capitales Departamento</a:t>
            </a:r>
            <a:br>
              <a:rPr lang="es-ES" sz="2667" kern="0" dirty="0"/>
            </a:br>
            <a:r>
              <a:rPr lang="es-ES" sz="2667" kern="0" dirty="0"/>
              <a:t>Control Interno Contable 2015</a:t>
            </a:r>
            <a:endParaRPr lang="es-ES" altLang="es-ES" sz="2667" kern="0" dirty="0"/>
          </a:p>
        </p:txBody>
      </p:sp>
      <p:pic>
        <p:nvPicPr>
          <p:cNvPr id="5" name="Imagen 4"/>
          <p:cNvPicPr>
            <a:picLocks noChangeAspect="1"/>
          </p:cNvPicPr>
          <p:nvPr/>
        </p:nvPicPr>
        <p:blipFill>
          <a:blip r:embed="rId2"/>
          <a:stretch>
            <a:fillRect/>
          </a:stretch>
        </p:blipFill>
        <p:spPr>
          <a:xfrm>
            <a:off x="35496" y="1129307"/>
            <a:ext cx="9001000" cy="44884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469532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8 Título"/>
          <p:cNvSpPr>
            <a:spLocks noGrp="1"/>
          </p:cNvSpPr>
          <p:nvPr>
            <p:ph type="ctrTitle"/>
          </p:nvPr>
        </p:nvSpPr>
        <p:spPr bwMode="auto">
          <a:xfrm>
            <a:off x="755577" y="49188"/>
            <a:ext cx="7776864" cy="94981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3500" tIns="31750" rIns="63500" bIns="31750" numCol="1" anchor="t" anchorCtr="0" compatLnSpc="1">
            <a:prstTxWarp prst="textNoShape">
              <a:avLst/>
            </a:prstTxWarp>
          </a:bodyPr>
          <a:lstStyle/>
          <a:p>
            <a:pPr algn="ctr"/>
            <a:r>
              <a:rPr lang="es-ES" sz="2400" dirty="0"/>
              <a:t>Calificación Promedio por Categorías de Municipios</a:t>
            </a:r>
            <a:br>
              <a:rPr lang="es-ES" sz="2400" dirty="0"/>
            </a:br>
            <a:r>
              <a:rPr lang="es-ES" sz="2400" dirty="0"/>
              <a:t>Control Interno Contable 2015</a:t>
            </a:r>
            <a:endParaRPr lang="es-ES" altLang="es-ES" sz="2400" dirty="0"/>
          </a:p>
        </p:txBody>
      </p:sp>
      <p:pic>
        <p:nvPicPr>
          <p:cNvPr id="5" name="Imagen 4"/>
          <p:cNvPicPr>
            <a:picLocks noChangeAspect="1"/>
          </p:cNvPicPr>
          <p:nvPr/>
        </p:nvPicPr>
        <p:blipFill>
          <a:blip r:embed="rId2"/>
          <a:stretch>
            <a:fillRect/>
          </a:stretch>
        </p:blipFill>
        <p:spPr>
          <a:xfrm>
            <a:off x="35496" y="1080145"/>
            <a:ext cx="9073008" cy="46348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104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18</a:t>
            </a:fld>
            <a:endParaRPr lang="es-ES_tradnl" dirty="0"/>
          </a:p>
        </p:txBody>
      </p:sp>
      <p:sp>
        <p:nvSpPr>
          <p:cNvPr id="6" name="3 Rectángulo"/>
          <p:cNvSpPr/>
          <p:nvPr/>
        </p:nvSpPr>
        <p:spPr>
          <a:xfrm>
            <a:off x="1331640" y="98172"/>
            <a:ext cx="6624736" cy="648072"/>
          </a:xfrm>
          <a:prstGeom prst="rect">
            <a:avLst/>
          </a:prstGeom>
          <a:solidFill>
            <a:schemeClr val="accent2">
              <a:lumMod val="40000"/>
              <a:lumOff val="60000"/>
            </a:schemeClr>
          </a:solidFill>
          <a:ln>
            <a:solidFill>
              <a:schemeClr val="bg2">
                <a:lumMod val="25000"/>
              </a:schemeClr>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schemeClr val="tx1"/>
                </a:solidFill>
              </a:rPr>
              <a:t>LA  AUDITORIA  INTERNA </a:t>
            </a:r>
            <a:endParaRPr lang="es-CO" sz="3200" b="1" dirty="0">
              <a:solidFill>
                <a:schemeClr val="tx1"/>
              </a:solidFill>
            </a:endParaRPr>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353" y="1739145"/>
            <a:ext cx="2795883" cy="3888432"/>
          </a:xfrm>
          <a:prstGeom prst="rect">
            <a:avLst/>
          </a:prstGeom>
          <a:solidFill>
            <a:schemeClr val="bg1"/>
          </a:solidFill>
          <a:ln>
            <a:solidFill>
              <a:schemeClr val="tx1"/>
            </a:solidFill>
          </a:ln>
          <a:effectLst>
            <a:glow rad="63500">
              <a:schemeClr val="accent5">
                <a:satMod val="175000"/>
                <a:alpha val="40000"/>
              </a:schemeClr>
            </a:glow>
          </a:effectLst>
        </p:spPr>
      </p:pic>
      <p:pic>
        <p:nvPicPr>
          <p:cNvPr id="10" name="Imagen 1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0152" y="1777380"/>
            <a:ext cx="3096344" cy="3902080"/>
          </a:xfrm>
          <a:prstGeom prst="rect">
            <a:avLst/>
          </a:prstGeom>
          <a:solidFill>
            <a:schemeClr val="accent3">
              <a:lumMod val="20000"/>
              <a:lumOff val="80000"/>
            </a:schemeClr>
          </a:solidFill>
          <a:ln w="9525">
            <a:solidFill>
              <a:schemeClr val="tx1"/>
            </a:solidFill>
            <a:miter lim="800000"/>
            <a:headEnd/>
            <a:tailEnd/>
          </a:ln>
          <a:effectLst>
            <a:glow rad="63500">
              <a:schemeClr val="accent5">
                <a:satMod val="175000"/>
                <a:alpha val="40000"/>
              </a:schemeClr>
            </a:glow>
          </a:effectLst>
        </p:spPr>
      </p:pic>
      <p:sp>
        <p:nvSpPr>
          <p:cNvPr id="11" name="1 Rectángulo"/>
          <p:cNvSpPr/>
          <p:nvPr/>
        </p:nvSpPr>
        <p:spPr>
          <a:xfrm>
            <a:off x="4716017" y="823474"/>
            <a:ext cx="4392488" cy="846295"/>
          </a:xfrm>
          <a:prstGeom prst="rect">
            <a:avLst/>
          </a:prstGeom>
          <a:solidFill>
            <a:srgbClr val="CCFFCC"/>
          </a:solidFill>
          <a:ln>
            <a:solidFill>
              <a:schemeClr val="tx1"/>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rPr>
              <a:t>GENERADORA DE VALOR</a:t>
            </a:r>
          </a:p>
          <a:p>
            <a:pPr algn="ctr"/>
            <a:r>
              <a:rPr lang="en-US" sz="2000" b="1" i="1" dirty="0">
                <a:solidFill>
                  <a:schemeClr val="tx1"/>
                </a:solidFill>
              </a:rPr>
              <a:t> PARA  UN PAÍS DE BUENAS PRÁCTICAS DE GOBIERNO  </a:t>
            </a:r>
            <a:endParaRPr lang="es-CO" sz="2000" b="1" i="1" dirty="0">
              <a:solidFill>
                <a:schemeClr val="tx1"/>
              </a:solidFill>
            </a:endParaRPr>
          </a:p>
        </p:txBody>
      </p:sp>
      <p:sp>
        <p:nvSpPr>
          <p:cNvPr id="12" name="6 Rectángulo redondeado"/>
          <p:cNvSpPr/>
          <p:nvPr/>
        </p:nvSpPr>
        <p:spPr>
          <a:xfrm>
            <a:off x="3203848" y="1777380"/>
            <a:ext cx="2520280" cy="3809740"/>
          </a:xfrm>
          <a:prstGeom prst="roundRect">
            <a:avLst/>
          </a:prstGeom>
          <a:solidFill>
            <a:srgbClr val="FFF0C1"/>
          </a:solidFill>
          <a:ln>
            <a:solidFill>
              <a:srgbClr val="00918E"/>
            </a:solidFill>
          </a:ln>
          <a:effectLst>
            <a:glow rad="101600">
              <a:schemeClr val="accent5">
                <a:satMod val="175000"/>
                <a:alpha val="40000"/>
              </a:schemeClr>
            </a:glow>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chemeClr val="tx1"/>
                </a:solidFill>
              </a:rPr>
              <a:t>IMPORTANTE  EN EL ACTUAL PROCESO DE GLOBALIZACIÓN CONTABLE PÚBLICA</a:t>
            </a:r>
            <a:endParaRPr lang="es-CO" sz="2400" b="1" dirty="0">
              <a:solidFill>
                <a:schemeClr val="tx1"/>
              </a:solidFill>
            </a:endParaRPr>
          </a:p>
        </p:txBody>
      </p:sp>
      <p:sp>
        <p:nvSpPr>
          <p:cNvPr id="16" name="15 Flecha doblada"/>
          <p:cNvSpPr/>
          <p:nvPr/>
        </p:nvSpPr>
        <p:spPr bwMode="auto">
          <a:xfrm rot="5400000">
            <a:off x="8206199" y="46576"/>
            <a:ext cx="593861" cy="936102"/>
          </a:xfrm>
          <a:prstGeom prst="bentArrow">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7" name="16 Flecha abajo"/>
          <p:cNvSpPr/>
          <p:nvPr/>
        </p:nvSpPr>
        <p:spPr bwMode="auto">
          <a:xfrm>
            <a:off x="3815916" y="823474"/>
            <a:ext cx="756084" cy="881898"/>
          </a:xfrm>
          <a:prstGeom prst="downArrow">
            <a:avLst/>
          </a:prstGeom>
          <a:solidFill>
            <a:srgbClr val="92D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9902233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circle(in)">
                                      <p:cBhvr>
                                        <p:cTn id="7" dur="2000"/>
                                        <p:tgtEl>
                                          <p:spTgt spid="17"/>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circle(in)">
                                      <p:cBhvr>
                                        <p:cTn id="11" dur="2000"/>
                                        <p:tgtEl>
                                          <p:spTgt spid="16"/>
                                        </p:tgtEl>
                                      </p:cBhvr>
                                    </p:animEffect>
                                  </p:childTnLst>
                                </p:cTn>
                              </p:par>
                            </p:childTnLst>
                          </p:cTn>
                        </p:par>
                        <p:par>
                          <p:cTn id="12" fill="hold">
                            <p:stCondLst>
                              <p:cond delay="4000"/>
                            </p:stCondLst>
                            <p:childTnLst>
                              <p:par>
                                <p:cTn id="13" presetID="31"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1000" fill="hold"/>
                                        <p:tgtEl>
                                          <p:spTgt spid="11"/>
                                        </p:tgtEl>
                                        <p:attrNameLst>
                                          <p:attrName>ppt_w</p:attrName>
                                        </p:attrNameLst>
                                      </p:cBhvr>
                                      <p:tavLst>
                                        <p:tav tm="0">
                                          <p:val>
                                            <p:fltVal val="0"/>
                                          </p:val>
                                        </p:tav>
                                        <p:tav tm="100000">
                                          <p:val>
                                            <p:strVal val="#ppt_w"/>
                                          </p:val>
                                        </p:tav>
                                      </p:tavLst>
                                    </p:anim>
                                    <p:anim calcmode="lin" valueType="num">
                                      <p:cBhvr>
                                        <p:cTn id="16" dur="1000" fill="hold"/>
                                        <p:tgtEl>
                                          <p:spTgt spid="11"/>
                                        </p:tgtEl>
                                        <p:attrNameLst>
                                          <p:attrName>ppt_h</p:attrName>
                                        </p:attrNameLst>
                                      </p:cBhvr>
                                      <p:tavLst>
                                        <p:tav tm="0">
                                          <p:val>
                                            <p:fltVal val="0"/>
                                          </p:val>
                                        </p:tav>
                                        <p:tav tm="100000">
                                          <p:val>
                                            <p:strVal val="#ppt_h"/>
                                          </p:val>
                                        </p:tav>
                                      </p:tavLst>
                                    </p:anim>
                                    <p:anim calcmode="lin" valueType="num">
                                      <p:cBhvr>
                                        <p:cTn id="17" dur="1000" fill="hold"/>
                                        <p:tgtEl>
                                          <p:spTgt spid="11"/>
                                        </p:tgtEl>
                                        <p:attrNameLst>
                                          <p:attrName>style.rotation</p:attrName>
                                        </p:attrNameLst>
                                      </p:cBhvr>
                                      <p:tavLst>
                                        <p:tav tm="0">
                                          <p:val>
                                            <p:fltVal val="90"/>
                                          </p:val>
                                        </p:tav>
                                        <p:tav tm="100000">
                                          <p:val>
                                            <p:fltVal val="0"/>
                                          </p:val>
                                        </p:tav>
                                      </p:tavLst>
                                    </p:anim>
                                    <p:animEffect transition="in" filter="fade">
                                      <p:cBhvr>
                                        <p:cTn id="18" dur="1000"/>
                                        <p:tgtEl>
                                          <p:spTgt spid="11"/>
                                        </p:tgtEl>
                                      </p:cBhvr>
                                    </p:animEffect>
                                  </p:childTnLst>
                                </p:cTn>
                              </p:par>
                            </p:childTnLst>
                          </p:cTn>
                        </p:par>
                        <p:par>
                          <p:cTn id="19" fill="hold">
                            <p:stCondLst>
                              <p:cond delay="5000"/>
                            </p:stCondLst>
                            <p:childTnLst>
                              <p:par>
                                <p:cTn id="20" presetID="53" presetClass="entr" presetSubtype="16"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par>
                          <p:cTn id="25" fill="hold">
                            <p:stCondLst>
                              <p:cond delay="5500"/>
                            </p:stCondLst>
                            <p:childTnLst>
                              <p:par>
                                <p:cTn id="26" presetID="53" presetClass="entr" presetSubtype="16"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par>
                          <p:cTn id="31" fill="hold">
                            <p:stCondLst>
                              <p:cond delay="6000"/>
                            </p:stCondLst>
                            <p:childTnLst>
                              <p:par>
                                <p:cTn id="32" presetID="53" presetClass="entr" presetSubtype="16"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19</a:t>
            </a:fld>
            <a:endParaRPr lang="es-ES_tradnl" dirty="0"/>
          </a:p>
        </p:txBody>
      </p:sp>
      <p:sp>
        <p:nvSpPr>
          <p:cNvPr id="5" name="8 Título"/>
          <p:cNvSpPr txBox="1">
            <a:spLocks/>
          </p:cNvSpPr>
          <p:nvPr/>
        </p:nvSpPr>
        <p:spPr bwMode="auto">
          <a:xfrm>
            <a:off x="887677" y="-22820"/>
            <a:ext cx="7285302" cy="75009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sz="3000" kern="0" dirty="0"/>
              <a:t>ANTECEDENTES</a:t>
            </a:r>
          </a:p>
        </p:txBody>
      </p:sp>
      <p:sp>
        <p:nvSpPr>
          <p:cNvPr id="6" name="10 CuadroTexto"/>
          <p:cNvSpPr txBox="1"/>
          <p:nvPr/>
        </p:nvSpPr>
        <p:spPr>
          <a:xfrm>
            <a:off x="851587" y="758541"/>
            <a:ext cx="7500833" cy="5600508"/>
          </a:xfrm>
          <a:prstGeom prst="rect">
            <a:avLst/>
          </a:prstGeom>
          <a:noFill/>
        </p:spPr>
        <p:txBody>
          <a:bodyPr wrap="square" rtlCol="0">
            <a:spAutoFit/>
          </a:bodyPr>
          <a:lstStyle/>
          <a:p>
            <a:pPr marL="285739" indent="-285739">
              <a:buFont typeface="Wingdings" pitchFamily="2" charset="2"/>
              <a:buChar char="Ø"/>
            </a:pPr>
            <a:r>
              <a:rPr lang="es-CO" sz="2500" b="1" dirty="0"/>
              <a:t>Cambios en la Regulación Contable</a:t>
            </a:r>
          </a:p>
          <a:p>
            <a:pPr marL="285739" indent="-285739">
              <a:buFont typeface="Wingdings" pitchFamily="2" charset="2"/>
              <a:buChar char="Ø"/>
            </a:pPr>
            <a:endParaRPr lang="es-CO" sz="2500" b="1" dirty="0"/>
          </a:p>
          <a:p>
            <a:pPr marL="1428693" lvl="3" indent="-285739">
              <a:buFont typeface="Wingdings" pitchFamily="2" charset="2"/>
              <a:buChar char="ü"/>
            </a:pPr>
            <a:r>
              <a:rPr lang="es-CO" sz="2500" b="1" dirty="0"/>
              <a:t>Nuevos Marcos Normativos</a:t>
            </a:r>
          </a:p>
          <a:p>
            <a:pPr marL="1428693" lvl="3" indent="-285739">
              <a:buFont typeface="Wingdings" pitchFamily="2" charset="2"/>
              <a:buChar char="ü"/>
            </a:pPr>
            <a:r>
              <a:rPr lang="es-CO" sz="2500" b="1" dirty="0"/>
              <a:t>Revisión del Proceso Contable</a:t>
            </a:r>
          </a:p>
          <a:p>
            <a:pPr marL="1428693" lvl="3" indent="-285739">
              <a:buFont typeface="Wingdings" pitchFamily="2" charset="2"/>
              <a:buChar char="Ø"/>
            </a:pPr>
            <a:endParaRPr lang="es-CO" sz="2500" b="1" dirty="0"/>
          </a:p>
          <a:p>
            <a:pPr marL="285739" indent="-285739">
              <a:buFont typeface="Wingdings" pitchFamily="2" charset="2"/>
              <a:buChar char="Ø"/>
            </a:pPr>
            <a:r>
              <a:rPr lang="es-CO" sz="2500" b="1" dirty="0"/>
              <a:t> Actualización del Manual Técnico del MECI 2014</a:t>
            </a:r>
          </a:p>
          <a:p>
            <a:pPr marL="285739" indent="-285739">
              <a:buFont typeface="Wingdings" pitchFamily="2" charset="2"/>
              <a:buChar char="Ø"/>
            </a:pPr>
            <a:endParaRPr lang="es-CO" sz="2500" b="1" dirty="0"/>
          </a:p>
          <a:p>
            <a:pPr marL="285739" indent="-285739" algn="just">
              <a:spcAft>
                <a:spcPct val="25000"/>
              </a:spcAft>
              <a:buFont typeface="Wingdings" panose="05000000000000000000" pitchFamily="2" charset="2"/>
              <a:buChar char="Ø"/>
            </a:pPr>
            <a:r>
              <a:rPr lang="es-CO" sz="2500" b="1" dirty="0"/>
              <a:t>Rendición de Cuentas. </a:t>
            </a:r>
            <a:r>
              <a:rPr lang="en-GB" altLang="es-CO" sz="2500" b="1" dirty="0" err="1"/>
              <a:t>Contabilidad</a:t>
            </a:r>
            <a:r>
              <a:rPr lang="en-GB" altLang="es-CO" sz="2500" b="1" dirty="0"/>
              <a:t> para el </a:t>
            </a:r>
            <a:r>
              <a:rPr lang="en-GB" altLang="es-CO" sz="2500" b="1" u="sng" dirty="0" err="1"/>
              <a:t>Buen</a:t>
            </a:r>
            <a:r>
              <a:rPr lang="en-GB" altLang="es-CO" sz="2500" b="1" u="sng" dirty="0"/>
              <a:t> </a:t>
            </a:r>
            <a:r>
              <a:rPr lang="en-GB" altLang="es-CO" sz="2500" b="1" u="sng" dirty="0" err="1"/>
              <a:t>Gobierno</a:t>
            </a:r>
            <a:r>
              <a:rPr lang="en-GB" altLang="es-CO" sz="2500" b="1" dirty="0"/>
              <a:t> de las </a:t>
            </a:r>
            <a:r>
              <a:rPr lang="en-GB" altLang="es-CO" sz="2500" b="1" dirty="0" err="1"/>
              <a:t>organizaciones</a:t>
            </a:r>
            <a:r>
              <a:rPr lang="en-GB" altLang="es-CO" sz="2500" b="1" dirty="0"/>
              <a:t>. </a:t>
            </a:r>
            <a:r>
              <a:rPr lang="en-GB" altLang="es-CO" sz="2500" b="1" dirty="0" err="1"/>
              <a:t>Adecuación</a:t>
            </a:r>
            <a:r>
              <a:rPr lang="en-GB" altLang="es-CO" sz="2500" b="1" dirty="0"/>
              <a:t> de la </a:t>
            </a:r>
            <a:r>
              <a:rPr lang="en-GB" altLang="es-CO" sz="2500" b="1" dirty="0" err="1"/>
              <a:t>Contabilidad</a:t>
            </a:r>
            <a:r>
              <a:rPr lang="en-GB" altLang="es-CO" sz="2500" b="1" dirty="0"/>
              <a:t> </a:t>
            </a:r>
            <a:r>
              <a:rPr lang="en-GB" altLang="es-CO" sz="2500" b="1" dirty="0" err="1"/>
              <a:t>Pública</a:t>
            </a:r>
            <a:r>
              <a:rPr lang="en-GB" altLang="es-CO" sz="2500" b="1" dirty="0"/>
              <a:t> a un </a:t>
            </a:r>
            <a:r>
              <a:rPr lang="en-GB" altLang="es-CO" sz="2500" b="1" u="sng" dirty="0" err="1"/>
              <a:t>nuevo</a:t>
            </a:r>
            <a:r>
              <a:rPr lang="en-GB" altLang="es-CO" sz="2500" b="1" u="sng" dirty="0"/>
              <a:t> </a:t>
            </a:r>
            <a:r>
              <a:rPr lang="en-GB" altLang="es-CO" sz="2500" b="1" u="sng" dirty="0" err="1"/>
              <a:t>concepto</a:t>
            </a:r>
            <a:r>
              <a:rPr lang="en-GB" altLang="es-CO" sz="2500" b="1" u="sng" dirty="0"/>
              <a:t> de </a:t>
            </a:r>
            <a:r>
              <a:rPr lang="en-GB" altLang="es-CO" sz="2500" b="1" u="sng" dirty="0" err="1"/>
              <a:t>Rendición</a:t>
            </a:r>
            <a:r>
              <a:rPr lang="en-GB" altLang="es-CO" sz="2500" b="1" u="sng" dirty="0"/>
              <a:t> de </a:t>
            </a:r>
            <a:r>
              <a:rPr lang="en-GB" altLang="es-CO" sz="2500" b="1" u="sng" dirty="0" err="1"/>
              <a:t>Cuentas</a:t>
            </a:r>
            <a:r>
              <a:rPr lang="en-GB" altLang="es-CO" sz="2500" b="1" u="sng" dirty="0"/>
              <a:t> </a:t>
            </a:r>
            <a:r>
              <a:rPr lang="en-GB" altLang="es-CO" sz="2500" b="1" dirty="0"/>
              <a:t>(“Accountability”)</a:t>
            </a:r>
          </a:p>
          <a:p>
            <a:pPr marL="285739" indent="-285739">
              <a:buFont typeface="Wingdings" pitchFamily="2" charset="2"/>
              <a:buChar char="Ø"/>
            </a:pPr>
            <a:endParaRPr lang="es-CO" sz="1917" b="1" dirty="0"/>
          </a:p>
          <a:p>
            <a:pPr lvl="3"/>
            <a:endParaRPr lang="es-CO" sz="1917" dirty="0"/>
          </a:p>
          <a:p>
            <a:pPr marL="285739" indent="-285739">
              <a:buFont typeface="Wingdings" pitchFamily="2" charset="2"/>
              <a:buChar char="Ø"/>
            </a:pPr>
            <a:endParaRPr lang="es-CO" sz="1917" dirty="0"/>
          </a:p>
          <a:p>
            <a:pPr marL="285739" indent="-285739">
              <a:buFont typeface="Wingdings" pitchFamily="2" charset="2"/>
              <a:buChar char="Ø"/>
            </a:pPr>
            <a:endParaRPr lang="es-CO" sz="1917" dirty="0"/>
          </a:p>
        </p:txBody>
      </p:sp>
    </p:spTree>
    <p:extLst>
      <p:ext uri="{BB962C8B-B14F-4D97-AF65-F5344CB8AC3E}">
        <p14:creationId xmlns:p14="http://schemas.microsoft.com/office/powerpoint/2010/main" val="18028230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050" y="2353444"/>
            <a:ext cx="9144000" cy="738664"/>
          </a:xfrm>
          <a:prstGeom prst="rect">
            <a:avLst/>
          </a:prstGeom>
          <a:noFill/>
        </p:spPr>
        <p:txBody>
          <a:bodyPr wrap="square" rtlCol="0">
            <a:spAutoFit/>
          </a:bodyPr>
          <a:lstStyle/>
          <a:p>
            <a:pPr algn="ctr"/>
            <a:r>
              <a:rPr lang="es-CO" sz="4200" b="1" dirty="0">
                <a:solidFill>
                  <a:schemeClr val="bg1"/>
                </a:solidFill>
                <a:latin typeface="+mn-lt"/>
              </a:rPr>
              <a:t>II Encuentro Nacional de Control Interno</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050" y="1129308"/>
            <a:ext cx="916305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108520" y="-22820"/>
            <a:ext cx="9433048" cy="1569660"/>
          </a:xfrm>
          <a:prstGeom prst="rect">
            <a:avLst/>
          </a:prstGeom>
        </p:spPr>
        <p:txBody>
          <a:bodyPr wrap="square">
            <a:spAutoFit/>
          </a:bodyPr>
          <a:lstStyle/>
          <a:p>
            <a:pPr algn="ctr"/>
            <a:r>
              <a:rPr lang="es-CO" sz="2400" b="1" dirty="0">
                <a:latin typeface="+mn-lt"/>
              </a:rPr>
              <a:t> </a:t>
            </a:r>
            <a:r>
              <a:rPr lang="es-CO" sz="3600" b="1" dirty="0">
                <a:latin typeface="+mn-lt"/>
              </a:rPr>
              <a:t>"LOS RETOS DEL CONTROL INTERNO PARA </a:t>
            </a:r>
          </a:p>
          <a:p>
            <a:pPr algn="ctr"/>
            <a:r>
              <a:rPr lang="es-CO" sz="3600" b="1" dirty="0">
                <a:latin typeface="+mn-lt"/>
              </a:rPr>
              <a:t>LA GESTIÓN PÚBLICA EFICIENTE”</a:t>
            </a:r>
          </a:p>
          <a:p>
            <a:pPr algn="ctr"/>
            <a:r>
              <a:rPr lang="es-CO" sz="2400" b="1" dirty="0">
                <a:latin typeface="+mn-lt"/>
              </a:rPr>
              <a:t>“</a:t>
            </a:r>
          </a:p>
        </p:txBody>
      </p:sp>
    </p:spTree>
    <p:extLst>
      <p:ext uri="{BB962C8B-B14F-4D97-AF65-F5344CB8AC3E}">
        <p14:creationId xmlns:p14="http://schemas.microsoft.com/office/powerpoint/2010/main" val="1497183667"/>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20</a:t>
            </a:fld>
            <a:endParaRPr lang="es-ES_tradnl" dirty="0"/>
          </a:p>
        </p:txBody>
      </p:sp>
      <p:grpSp>
        <p:nvGrpSpPr>
          <p:cNvPr id="5" name="Grupo 4"/>
          <p:cNvGrpSpPr/>
          <p:nvPr/>
        </p:nvGrpSpPr>
        <p:grpSpPr>
          <a:xfrm>
            <a:off x="1069962" y="882547"/>
            <a:ext cx="7139792" cy="932923"/>
            <a:chOff x="598420" y="3567517"/>
            <a:chExt cx="8368499" cy="1703457"/>
          </a:xfrm>
        </p:grpSpPr>
        <p:grpSp>
          <p:nvGrpSpPr>
            <p:cNvPr id="6" name="Grupo 5"/>
            <p:cNvGrpSpPr/>
            <p:nvPr/>
          </p:nvGrpSpPr>
          <p:grpSpPr>
            <a:xfrm>
              <a:off x="848759" y="3567517"/>
              <a:ext cx="8118160" cy="1703457"/>
              <a:chOff x="848759" y="3567517"/>
              <a:chExt cx="8118160" cy="1703457"/>
            </a:xfrm>
          </p:grpSpPr>
          <p:sp>
            <p:nvSpPr>
              <p:cNvPr id="8" name="Forma libre 7"/>
              <p:cNvSpPr/>
              <p:nvPr/>
            </p:nvSpPr>
            <p:spPr>
              <a:xfrm>
                <a:off x="1934754" y="3567517"/>
                <a:ext cx="7032165" cy="1703457"/>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algn="just" defTabSz="666723">
                  <a:lnSpc>
                    <a:spcPct val="90000"/>
                  </a:lnSpc>
                  <a:spcAft>
                    <a:spcPct val="35000"/>
                  </a:spcAft>
                </a:pPr>
                <a:r>
                  <a:rPr lang="es-CO" altLang="es-CO" sz="1667" b="1" dirty="0">
                    <a:solidFill>
                      <a:schemeClr val="tx1"/>
                    </a:solidFill>
                  </a:rPr>
                  <a:t>Resolución 357 /2008.</a:t>
                </a:r>
                <a:r>
                  <a:rPr lang="es-CO" sz="1667" b="1" dirty="0"/>
                  <a:t> </a:t>
                </a:r>
                <a:r>
                  <a:rPr lang="es-CO" sz="1667" b="1" dirty="0">
                    <a:solidFill>
                      <a:schemeClr val="tx1"/>
                    </a:solidFill>
                  </a:rPr>
                  <a:t>Por la cual se adopta el procedimiento de control interno contable y de reporte del informe anual de evaluación a la Contaduría General de la Nación.</a:t>
                </a:r>
                <a:r>
                  <a:rPr lang="es-CO" altLang="es-CO" sz="1667" b="1" dirty="0">
                    <a:solidFill>
                      <a:schemeClr val="tx1"/>
                    </a:solidFill>
                  </a:rPr>
                  <a:t> </a:t>
                </a:r>
                <a:endParaRPr lang="es-CO" sz="1667" b="1" dirty="0">
                  <a:solidFill>
                    <a:schemeClr val="tx1"/>
                  </a:solidFill>
                </a:endParaRPr>
              </a:p>
            </p:txBody>
          </p:sp>
          <p:sp>
            <p:nvSpPr>
              <p:cNvPr id="9" name="Elipse 8"/>
              <p:cNvSpPr/>
              <p:nvPr/>
            </p:nvSpPr>
            <p:spPr>
              <a:xfrm>
                <a:off x="848759" y="3972945"/>
                <a:ext cx="1226663" cy="859756"/>
              </a:xfrm>
              <a:prstGeom prst="ellipse">
                <a:avLst/>
              </a:prstGeom>
              <a:ln>
                <a:solidFill>
                  <a:schemeClr val="accent2">
                    <a:lumMod val="75000"/>
                  </a:schemeClr>
                </a:solidFill>
              </a:ln>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7" name="Rectángulo 6"/>
            <p:cNvSpPr/>
            <p:nvPr/>
          </p:nvSpPr>
          <p:spPr>
            <a:xfrm>
              <a:off x="598420" y="3980777"/>
              <a:ext cx="1801327" cy="824121"/>
            </a:xfrm>
            <a:prstGeom prst="rect">
              <a:avLst/>
            </a:prstGeom>
          </p:spPr>
          <p:txBody>
            <a:bodyPr wrap="square">
              <a:spAutoFit/>
            </a:bodyPr>
            <a:lstStyle/>
            <a:p>
              <a:pPr lvl="0" algn="ctr"/>
              <a:r>
                <a:rPr lang="es-CO" altLang="es-CO" sz="2333" b="1" dirty="0">
                  <a:latin typeface="+mn-lt"/>
                </a:rPr>
                <a:t>2008</a:t>
              </a:r>
              <a:endParaRPr lang="es-CO" sz="2333" dirty="0">
                <a:latin typeface="+mn-lt"/>
              </a:endParaRPr>
            </a:p>
          </p:txBody>
        </p:sp>
      </p:grpSp>
      <p:sp>
        <p:nvSpPr>
          <p:cNvPr id="10" name="Forma libre 9"/>
          <p:cNvSpPr/>
          <p:nvPr/>
        </p:nvSpPr>
        <p:spPr>
          <a:xfrm>
            <a:off x="1811693" y="112133"/>
            <a:ext cx="6386480" cy="681368"/>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lvl="0" algn="ctr"/>
            <a:r>
              <a:rPr lang="es-CO" altLang="es-CO" sz="1500" b="1" dirty="0">
                <a:solidFill>
                  <a:schemeClr val="tx1"/>
                </a:solidFill>
              </a:rPr>
              <a:t>   </a:t>
            </a:r>
            <a:r>
              <a:rPr lang="es-CO" altLang="es-CO" sz="1667" b="1" dirty="0">
                <a:solidFill>
                  <a:schemeClr val="tx1"/>
                </a:solidFill>
              </a:rPr>
              <a:t>Resoluciones: 354 /2007     Adopta el RCP.                           355 /2007: Adopta el PGCP.   356 / 2007 Adopta el Manual de Procedimientos</a:t>
            </a:r>
          </a:p>
        </p:txBody>
      </p:sp>
      <p:sp>
        <p:nvSpPr>
          <p:cNvPr id="11" name="Forma libre 10"/>
          <p:cNvSpPr/>
          <p:nvPr/>
        </p:nvSpPr>
        <p:spPr>
          <a:xfrm>
            <a:off x="2171734" y="1863877"/>
            <a:ext cx="6026439" cy="376357"/>
          </a:xfrm>
          <a:custGeom>
            <a:avLst/>
            <a:gdLst>
              <a:gd name="connsiteX0" fmla="*/ 0 w 6000071"/>
              <a:gd name="connsiteY0" fmla="*/ 0 h 459684"/>
              <a:gd name="connsiteX1" fmla="*/ 6000071 w 6000071"/>
              <a:gd name="connsiteY1" fmla="*/ 0 h 459684"/>
              <a:gd name="connsiteX2" fmla="*/ 6000071 w 6000071"/>
              <a:gd name="connsiteY2" fmla="*/ 459684 h 459684"/>
              <a:gd name="connsiteX3" fmla="*/ 0 w 6000071"/>
              <a:gd name="connsiteY3" fmla="*/ 459684 h 459684"/>
              <a:gd name="connsiteX4" fmla="*/ 0 w 6000071"/>
              <a:gd name="connsiteY4" fmla="*/ 0 h 459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071" h="459684">
                <a:moveTo>
                  <a:pt x="0" y="0"/>
                </a:moveTo>
                <a:lnTo>
                  <a:pt x="6000071" y="0"/>
                </a:lnTo>
                <a:lnTo>
                  <a:pt x="6000071" y="459684"/>
                </a:lnTo>
                <a:lnTo>
                  <a:pt x="0" y="459684"/>
                </a:lnTo>
                <a:lnTo>
                  <a:pt x="0" y="0"/>
                </a:lnTo>
                <a:close/>
              </a:path>
            </a:pathLst>
          </a:custGeom>
          <a:solidFill>
            <a:srgbClr val="FFC000"/>
          </a:solidFill>
          <a:ln>
            <a:solidFill>
              <a:schemeClr val="tx1"/>
            </a:solidFill>
          </a:ln>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304063" tIns="38100" rIns="38100" bIns="38100" numCol="1" spcCol="1270" anchor="ctr" anchorCtr="0">
            <a:noAutofit/>
          </a:bodyPr>
          <a:lstStyle/>
          <a:p>
            <a:pPr lvl="0" algn="just"/>
            <a:r>
              <a:rPr lang="es-US" sz="1500" b="1" dirty="0">
                <a:solidFill>
                  <a:schemeClr val="tx1"/>
                </a:solidFill>
                <a:ea typeface="Verdana" panose="020B0604030504040204" pitchFamily="34" charset="0"/>
                <a:cs typeface="Verdana" panose="020B0604030504040204" pitchFamily="34" charset="0"/>
              </a:rPr>
              <a:t> </a:t>
            </a:r>
            <a:r>
              <a:rPr lang="es-US" sz="1583" b="1" dirty="0">
                <a:solidFill>
                  <a:schemeClr val="tx1"/>
                </a:solidFill>
                <a:ea typeface="Verdana" panose="020B0604030504040204" pitchFamily="34" charset="0"/>
                <a:cs typeface="Verdana" panose="020B0604030504040204" pitchFamily="34" charset="0"/>
              </a:rPr>
              <a:t>Expedición Ley 1314. Convergencia hacia Normas  Internacionales</a:t>
            </a:r>
            <a:r>
              <a:rPr lang="es-CO" sz="1583" b="1" dirty="0">
                <a:solidFill>
                  <a:schemeClr val="tx1"/>
                </a:solidFill>
                <a:ea typeface="Verdana" pitchFamily="34" charset="0"/>
                <a:cs typeface="Verdana" pitchFamily="34" charset="0"/>
              </a:rPr>
              <a:t>.</a:t>
            </a:r>
          </a:p>
        </p:txBody>
      </p:sp>
      <p:sp>
        <p:nvSpPr>
          <p:cNvPr id="12" name="Elipse 11"/>
          <p:cNvSpPr/>
          <p:nvPr/>
        </p:nvSpPr>
        <p:spPr>
          <a:xfrm>
            <a:off x="1151620" y="1815470"/>
            <a:ext cx="1080120" cy="459307"/>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000" b="1" dirty="0"/>
              <a:t>2009</a:t>
            </a:r>
          </a:p>
        </p:txBody>
      </p:sp>
      <p:sp>
        <p:nvSpPr>
          <p:cNvPr id="13" name="Elipse 12"/>
          <p:cNvSpPr/>
          <p:nvPr/>
        </p:nvSpPr>
        <p:spPr>
          <a:xfrm>
            <a:off x="755576" y="135283"/>
            <a:ext cx="1176131" cy="556206"/>
          </a:xfrm>
          <a:prstGeom prst="ellipse">
            <a:avLst/>
          </a:prstGeom>
          <a:ln>
            <a:solidFill>
              <a:schemeClr val="accent2">
                <a:lumMod val="75000"/>
              </a:schemeClr>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r>
              <a:rPr lang="es-CO" sz="2333" b="1" dirty="0"/>
              <a:t>2007</a:t>
            </a:r>
          </a:p>
        </p:txBody>
      </p:sp>
      <p:sp>
        <p:nvSpPr>
          <p:cNvPr id="14" name="Forma libre 13"/>
          <p:cNvSpPr/>
          <p:nvPr/>
        </p:nvSpPr>
        <p:spPr>
          <a:xfrm>
            <a:off x="1546058" y="3195622"/>
            <a:ext cx="3123302" cy="1272473"/>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1">
              <a:lumMod val="20000"/>
              <a:lumOff val="80000"/>
            </a:schemeClr>
          </a:solidFill>
          <a:ln>
            <a:solidFill>
              <a:schemeClr val="tx2"/>
            </a:solid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CO" sz="1600" b="1" dirty="0">
                <a:solidFill>
                  <a:schemeClr val="tx1"/>
                </a:solidFill>
              </a:rPr>
              <a:t>Desarrollo de la Estrategia de Convergencia hacia Normas Internacionales NIIF - NICSP.</a:t>
            </a:r>
          </a:p>
          <a:p>
            <a:pPr algn="ctr" defTabSz="370402">
              <a:lnSpc>
                <a:spcPct val="90000"/>
              </a:lnSpc>
              <a:spcAft>
                <a:spcPct val="35000"/>
              </a:spcAft>
            </a:pPr>
            <a:r>
              <a:rPr lang="es-CO" sz="1600" b="1" dirty="0">
                <a:solidFill>
                  <a:schemeClr val="tx1"/>
                </a:solidFill>
              </a:rPr>
              <a:t>Se definen 3 Modelos de Contabilidad Pública</a:t>
            </a:r>
          </a:p>
        </p:txBody>
      </p:sp>
      <p:sp>
        <p:nvSpPr>
          <p:cNvPr id="15" name="Forma libre 14"/>
          <p:cNvSpPr/>
          <p:nvPr/>
        </p:nvSpPr>
        <p:spPr>
          <a:xfrm>
            <a:off x="5269427" y="2425453"/>
            <a:ext cx="2818963" cy="864096"/>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marL="285739" indent="-285739" algn="ctr" defTabSz="370402">
              <a:lnSpc>
                <a:spcPct val="90000"/>
              </a:lnSpc>
              <a:spcAft>
                <a:spcPct val="35000"/>
              </a:spcAft>
              <a:buAutoNum type="arabicPeriod"/>
            </a:pPr>
            <a:r>
              <a:rPr lang="es-MX" sz="1400" b="1" dirty="0">
                <a:solidFill>
                  <a:schemeClr val="tx1"/>
                </a:solidFill>
              </a:rPr>
              <a:t>Empresas Emisoras de Valores, o que Captan o Administran Ahorro del Público. </a:t>
            </a:r>
          </a:p>
          <a:p>
            <a:pPr algn="ctr" defTabSz="370402">
              <a:lnSpc>
                <a:spcPct val="90000"/>
              </a:lnSpc>
              <a:spcAft>
                <a:spcPct val="35000"/>
              </a:spcAft>
            </a:pPr>
            <a:r>
              <a:rPr lang="es-MX" sz="1400" b="1" dirty="0">
                <a:solidFill>
                  <a:schemeClr val="tx1"/>
                </a:solidFill>
              </a:rPr>
              <a:t>Res 743 del 23-12-2013</a:t>
            </a:r>
            <a:r>
              <a:rPr lang="es-MX" sz="1400" dirty="0">
                <a:solidFill>
                  <a:schemeClr val="tx1"/>
                </a:solidFill>
              </a:rPr>
              <a:t> </a:t>
            </a:r>
            <a:endParaRPr lang="es-CO" sz="1400" dirty="0">
              <a:solidFill>
                <a:schemeClr val="tx1"/>
              </a:solidFill>
            </a:endParaRPr>
          </a:p>
        </p:txBody>
      </p:sp>
      <p:grpSp>
        <p:nvGrpSpPr>
          <p:cNvPr id="19" name="Grupo 18"/>
          <p:cNvGrpSpPr/>
          <p:nvPr/>
        </p:nvGrpSpPr>
        <p:grpSpPr>
          <a:xfrm>
            <a:off x="-1" y="3537510"/>
            <a:ext cx="2089073" cy="2238400"/>
            <a:chOff x="3005299" y="510333"/>
            <a:chExt cx="2253351" cy="2638198"/>
          </a:xfrm>
        </p:grpSpPr>
        <p:sp>
          <p:nvSpPr>
            <p:cNvPr id="20" name="Rectángulo 19"/>
            <p:cNvSpPr/>
            <p:nvPr/>
          </p:nvSpPr>
          <p:spPr>
            <a:xfrm>
              <a:off x="3859125" y="1921766"/>
              <a:ext cx="1399525" cy="122676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1" name="Rectángulo 20"/>
            <p:cNvSpPr/>
            <p:nvPr/>
          </p:nvSpPr>
          <p:spPr>
            <a:xfrm>
              <a:off x="3005299" y="510333"/>
              <a:ext cx="1670823" cy="544122"/>
            </a:xfrm>
            <a:prstGeom prst="rect">
              <a:avLst/>
            </a:prstGeom>
          </p:spPr>
          <p:txBody>
            <a:bodyPr wrap="square">
              <a:spAutoFit/>
            </a:bodyPr>
            <a:lstStyle/>
            <a:p>
              <a:pPr algn="ctr"/>
              <a:r>
                <a:rPr lang="es-CO" sz="2400" b="1" dirty="0"/>
                <a:t>2010-2013</a:t>
              </a:r>
            </a:p>
          </p:txBody>
        </p:sp>
      </p:grpSp>
      <p:sp>
        <p:nvSpPr>
          <p:cNvPr id="24" name="CuadroTexto 23"/>
          <p:cNvSpPr txBox="1"/>
          <p:nvPr/>
        </p:nvSpPr>
        <p:spPr>
          <a:xfrm>
            <a:off x="4678503" y="3577580"/>
            <a:ext cx="590923" cy="338554"/>
          </a:xfrm>
          <a:prstGeom prst="rect">
            <a:avLst/>
          </a:prstGeom>
          <a:noFill/>
        </p:spPr>
        <p:txBody>
          <a:bodyPr wrap="square" rtlCol="0">
            <a:spAutoFit/>
          </a:bodyPr>
          <a:lstStyle/>
          <a:p>
            <a:pPr algn="ctr"/>
            <a:r>
              <a:rPr lang="es-CO" sz="1600" b="1" dirty="0">
                <a:solidFill>
                  <a:schemeClr val="accent2">
                    <a:lumMod val="75000"/>
                  </a:schemeClr>
                </a:solidFill>
              </a:rPr>
              <a:t>2016</a:t>
            </a:r>
            <a:endParaRPr lang="es-ES" sz="1600" b="1" dirty="0">
              <a:solidFill>
                <a:schemeClr val="accent2">
                  <a:lumMod val="75000"/>
                </a:schemeClr>
              </a:solidFill>
            </a:endParaRPr>
          </a:p>
        </p:txBody>
      </p:sp>
      <p:sp>
        <p:nvSpPr>
          <p:cNvPr id="25" name="Rectángulo 24"/>
          <p:cNvSpPr/>
          <p:nvPr/>
        </p:nvSpPr>
        <p:spPr bwMode="auto">
          <a:xfrm rot="156754">
            <a:off x="5557307" y="4002454"/>
            <a:ext cx="2813102" cy="730598"/>
          </a:xfrm>
          <a:prstGeom prst="rect">
            <a:avLst/>
          </a:prstGeom>
          <a:solidFill>
            <a:srgbClr val="FFFFFF"/>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26" name="Forma libre 25"/>
          <p:cNvSpPr/>
          <p:nvPr/>
        </p:nvSpPr>
        <p:spPr>
          <a:xfrm>
            <a:off x="4715133" y="3764671"/>
            <a:ext cx="504939" cy="388973"/>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7" rIns="503663" bIns="-3247" numCol="1" spcCol="1270" anchor="ctr" anchorCtr="0">
            <a:noAutofit/>
          </a:bodyPr>
          <a:lstStyle/>
          <a:p>
            <a:pPr algn="ctr" defTabSz="185201">
              <a:lnSpc>
                <a:spcPct val="90000"/>
              </a:lnSpc>
              <a:spcAft>
                <a:spcPct val="35000"/>
              </a:spcAft>
            </a:pPr>
            <a:endParaRPr lang="es-CO" sz="417"/>
          </a:p>
        </p:txBody>
      </p:sp>
      <p:sp>
        <p:nvSpPr>
          <p:cNvPr id="27" name="Forma libre 26"/>
          <p:cNvSpPr/>
          <p:nvPr/>
        </p:nvSpPr>
        <p:spPr>
          <a:xfrm rot="8423651">
            <a:off x="4548008" y="2883574"/>
            <a:ext cx="777936" cy="173878"/>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
        <p:nvSpPr>
          <p:cNvPr id="28" name="CuadroTexto 27"/>
          <p:cNvSpPr txBox="1"/>
          <p:nvPr/>
        </p:nvSpPr>
        <p:spPr>
          <a:xfrm>
            <a:off x="4344860" y="2535549"/>
            <a:ext cx="915424" cy="369332"/>
          </a:xfrm>
          <a:prstGeom prst="rect">
            <a:avLst/>
          </a:prstGeom>
          <a:noFill/>
        </p:spPr>
        <p:txBody>
          <a:bodyPr wrap="square" rtlCol="0">
            <a:spAutoFit/>
          </a:bodyPr>
          <a:lstStyle/>
          <a:p>
            <a:pPr algn="ctr"/>
            <a:r>
              <a:rPr lang="es-CO" sz="1800" b="1" dirty="0">
                <a:solidFill>
                  <a:schemeClr val="accent2">
                    <a:lumMod val="75000"/>
                  </a:schemeClr>
                </a:solidFill>
              </a:rPr>
              <a:t>2015</a:t>
            </a:r>
            <a:endParaRPr lang="es-ES" sz="1800" b="1" dirty="0">
              <a:solidFill>
                <a:schemeClr val="accent2">
                  <a:lumMod val="75000"/>
                </a:schemeClr>
              </a:solidFill>
            </a:endParaRPr>
          </a:p>
        </p:txBody>
      </p:sp>
      <p:sp>
        <p:nvSpPr>
          <p:cNvPr id="29" name="CuadroTexto 28"/>
          <p:cNvSpPr txBox="1"/>
          <p:nvPr/>
        </p:nvSpPr>
        <p:spPr>
          <a:xfrm>
            <a:off x="4617147" y="4823202"/>
            <a:ext cx="590923" cy="338554"/>
          </a:xfrm>
          <a:prstGeom prst="rect">
            <a:avLst/>
          </a:prstGeom>
          <a:noFill/>
        </p:spPr>
        <p:txBody>
          <a:bodyPr wrap="square" rtlCol="0">
            <a:spAutoFit/>
          </a:bodyPr>
          <a:lstStyle/>
          <a:p>
            <a:pPr algn="ctr"/>
            <a:r>
              <a:rPr lang="es-CO" sz="1600" b="1" dirty="0">
                <a:solidFill>
                  <a:schemeClr val="accent6">
                    <a:lumMod val="75000"/>
                  </a:schemeClr>
                </a:solidFill>
              </a:rPr>
              <a:t>2017</a:t>
            </a:r>
            <a:endParaRPr lang="es-ES" sz="1600" b="1" dirty="0">
              <a:solidFill>
                <a:schemeClr val="accent6">
                  <a:lumMod val="75000"/>
                </a:schemeClr>
              </a:solidFill>
            </a:endParaRPr>
          </a:p>
        </p:txBody>
      </p:sp>
      <p:sp>
        <p:nvSpPr>
          <p:cNvPr id="30" name="Forma libre 29"/>
          <p:cNvSpPr/>
          <p:nvPr/>
        </p:nvSpPr>
        <p:spPr>
          <a:xfrm>
            <a:off x="5269427" y="3454761"/>
            <a:ext cx="2878970" cy="967918"/>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2. Empresas no Emisoras de Valores, o que no Captan o Administran Ahorro del Público. </a:t>
            </a:r>
          </a:p>
          <a:p>
            <a:pPr algn="ctr" defTabSz="370402">
              <a:lnSpc>
                <a:spcPct val="90000"/>
              </a:lnSpc>
              <a:spcAft>
                <a:spcPct val="35000"/>
              </a:spcAft>
            </a:pPr>
            <a:r>
              <a:rPr lang="es-MX" sz="1400" b="1" dirty="0">
                <a:solidFill>
                  <a:schemeClr val="tx1"/>
                </a:solidFill>
              </a:rPr>
              <a:t>Res 414 del 18-09-2014  </a:t>
            </a:r>
            <a:endParaRPr lang="es-CO" sz="1400" b="1" dirty="0">
              <a:solidFill>
                <a:schemeClr val="tx1"/>
              </a:solidFill>
            </a:endParaRPr>
          </a:p>
        </p:txBody>
      </p:sp>
      <p:sp>
        <p:nvSpPr>
          <p:cNvPr id="31" name="Forma libre 30"/>
          <p:cNvSpPr/>
          <p:nvPr/>
        </p:nvSpPr>
        <p:spPr>
          <a:xfrm>
            <a:off x="5292080" y="4607401"/>
            <a:ext cx="2796310" cy="554355"/>
          </a:xfrm>
          <a:custGeom>
            <a:avLst/>
            <a:gdLst>
              <a:gd name="connsiteX0" fmla="*/ 0 w 1778402"/>
              <a:gd name="connsiteY0" fmla="*/ 88920 h 889201"/>
              <a:gd name="connsiteX1" fmla="*/ 88920 w 1778402"/>
              <a:gd name="connsiteY1" fmla="*/ 0 h 889201"/>
              <a:gd name="connsiteX2" fmla="*/ 1689482 w 1778402"/>
              <a:gd name="connsiteY2" fmla="*/ 0 h 889201"/>
              <a:gd name="connsiteX3" fmla="*/ 1778402 w 1778402"/>
              <a:gd name="connsiteY3" fmla="*/ 88920 h 889201"/>
              <a:gd name="connsiteX4" fmla="*/ 1778402 w 1778402"/>
              <a:gd name="connsiteY4" fmla="*/ 800281 h 889201"/>
              <a:gd name="connsiteX5" fmla="*/ 1689482 w 1778402"/>
              <a:gd name="connsiteY5" fmla="*/ 889201 h 889201"/>
              <a:gd name="connsiteX6" fmla="*/ 88920 w 1778402"/>
              <a:gd name="connsiteY6" fmla="*/ 889201 h 889201"/>
              <a:gd name="connsiteX7" fmla="*/ 0 w 1778402"/>
              <a:gd name="connsiteY7" fmla="*/ 800281 h 889201"/>
              <a:gd name="connsiteX8" fmla="*/ 0 w 1778402"/>
              <a:gd name="connsiteY8" fmla="*/ 88920 h 88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8402" h="889201">
                <a:moveTo>
                  <a:pt x="0" y="88920"/>
                </a:moveTo>
                <a:cubicBezTo>
                  <a:pt x="0" y="39811"/>
                  <a:pt x="39811" y="0"/>
                  <a:pt x="88920" y="0"/>
                </a:cubicBezTo>
                <a:lnTo>
                  <a:pt x="1689482" y="0"/>
                </a:lnTo>
                <a:cubicBezTo>
                  <a:pt x="1738591" y="0"/>
                  <a:pt x="1778402" y="39811"/>
                  <a:pt x="1778402" y="88920"/>
                </a:cubicBezTo>
                <a:lnTo>
                  <a:pt x="1778402" y="800281"/>
                </a:lnTo>
                <a:cubicBezTo>
                  <a:pt x="1778402" y="849390"/>
                  <a:pt x="1738591" y="889201"/>
                  <a:pt x="1689482" y="889201"/>
                </a:cubicBezTo>
                <a:lnTo>
                  <a:pt x="88920" y="889201"/>
                </a:lnTo>
                <a:cubicBezTo>
                  <a:pt x="39811" y="889201"/>
                  <a:pt x="0" y="849390"/>
                  <a:pt x="0" y="800281"/>
                </a:cubicBezTo>
                <a:lnTo>
                  <a:pt x="0" y="88920"/>
                </a:lnTo>
                <a:close/>
              </a:path>
            </a:pathLst>
          </a:custGeom>
          <a:solidFill>
            <a:schemeClr val="accent5">
              <a:lumMod val="60000"/>
              <a:lumOff val="40000"/>
            </a:schemeClr>
          </a:solidFill>
          <a:ln>
            <a:solidFill>
              <a:schemeClr val="tx1"/>
            </a:solidFill>
            <a:round/>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6995" tIns="26995" rIns="26995" bIns="26995" numCol="1" spcCol="1270" anchor="ctr" anchorCtr="0">
            <a:noAutofit/>
          </a:bodyPr>
          <a:lstStyle/>
          <a:p>
            <a:pPr algn="ctr" defTabSz="370402">
              <a:lnSpc>
                <a:spcPct val="90000"/>
              </a:lnSpc>
              <a:spcAft>
                <a:spcPct val="35000"/>
              </a:spcAft>
            </a:pPr>
            <a:r>
              <a:rPr lang="es-MX" sz="1400" b="1" dirty="0">
                <a:solidFill>
                  <a:schemeClr val="tx1"/>
                </a:solidFill>
              </a:rPr>
              <a:t>3. Entidades de Gobierno. </a:t>
            </a:r>
          </a:p>
          <a:p>
            <a:pPr algn="ctr" defTabSz="370402">
              <a:lnSpc>
                <a:spcPct val="90000"/>
              </a:lnSpc>
              <a:spcAft>
                <a:spcPct val="35000"/>
              </a:spcAft>
            </a:pPr>
            <a:r>
              <a:rPr lang="es-MX" sz="1400" b="1" dirty="0">
                <a:solidFill>
                  <a:schemeClr val="tx1"/>
                </a:solidFill>
              </a:rPr>
              <a:t>Res 533 de 08-10-2015  </a:t>
            </a:r>
            <a:endParaRPr lang="es-ES" sz="1400" b="1" dirty="0">
              <a:solidFill>
                <a:schemeClr val="tx1"/>
              </a:solidFill>
            </a:endParaRPr>
          </a:p>
        </p:txBody>
      </p:sp>
      <p:sp>
        <p:nvSpPr>
          <p:cNvPr id="32" name="Forma libre 31"/>
          <p:cNvSpPr/>
          <p:nvPr/>
        </p:nvSpPr>
        <p:spPr>
          <a:xfrm rot="12330817">
            <a:off x="4622167" y="4480878"/>
            <a:ext cx="714853" cy="99740"/>
          </a:xfrm>
          <a:custGeom>
            <a:avLst/>
            <a:gdLst>
              <a:gd name="connsiteX0" fmla="*/ 0 w 1245675"/>
              <a:gd name="connsiteY0" fmla="*/ 27246 h 54492"/>
              <a:gd name="connsiteX1" fmla="*/ 1245675 w 1245675"/>
              <a:gd name="connsiteY1" fmla="*/ 27246 h 54492"/>
            </a:gdLst>
            <a:ahLst/>
            <a:cxnLst>
              <a:cxn ang="0">
                <a:pos x="connsiteX0" y="connsiteY0"/>
              </a:cxn>
              <a:cxn ang="0">
                <a:pos x="connsiteX1" y="connsiteY1"/>
              </a:cxn>
            </a:cxnLst>
            <a:rect l="l" t="t" r="r" b="b"/>
            <a:pathLst>
              <a:path w="1245675" h="54492">
                <a:moveTo>
                  <a:pt x="0" y="27246"/>
                </a:moveTo>
                <a:lnTo>
                  <a:pt x="1245675" y="27246"/>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spcFirstLastPara="0" vert="horz" wrap="square" lIns="503663" tIns="-3248" rIns="503663" bIns="-3246" numCol="1" spcCol="1270" anchor="ctr" anchorCtr="0">
            <a:noAutofit/>
          </a:bodyPr>
          <a:lstStyle/>
          <a:p>
            <a:pPr algn="ctr" defTabSz="185201">
              <a:lnSpc>
                <a:spcPct val="90000"/>
              </a:lnSpc>
              <a:spcAft>
                <a:spcPct val="35000"/>
              </a:spcAft>
            </a:pPr>
            <a:endParaRPr lang="es-CO" sz="417"/>
          </a:p>
        </p:txBody>
      </p:sp>
    </p:spTree>
    <p:extLst>
      <p:ext uri="{BB962C8B-B14F-4D97-AF65-F5344CB8AC3E}">
        <p14:creationId xmlns:p14="http://schemas.microsoft.com/office/powerpoint/2010/main" val="2332307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sp>
        <p:nvSpPr>
          <p:cNvPr id="5" name="Forma libre 4"/>
          <p:cNvSpPr/>
          <p:nvPr/>
        </p:nvSpPr>
        <p:spPr>
          <a:xfrm>
            <a:off x="1850048" y="31957"/>
            <a:ext cx="7114440" cy="3780420"/>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38115" indent="-238115">
              <a:buFont typeface="Wingdings" panose="05000000000000000000" pitchFamily="2" charset="2"/>
              <a:buChar char="ü"/>
            </a:pPr>
            <a:r>
              <a:rPr lang="es-CO" altLang="es-CO" sz="2400" b="1" dirty="0">
                <a:solidFill>
                  <a:schemeClr val="tx1"/>
                </a:solidFill>
              </a:rPr>
              <a:t>TRABAJOS CONJUNTOS DAFP - CGN. SOCIALIZACIÓN PROYECTO MODIFICACIÓN RESOLUCIÓN  357/ 2008</a:t>
            </a:r>
          </a:p>
          <a:p>
            <a:pPr lvl="0" algn="ctr"/>
            <a:endParaRPr lang="es-CO" altLang="es-CO" sz="2400" b="1" dirty="0">
              <a:solidFill>
                <a:schemeClr val="tx1"/>
              </a:solidFill>
            </a:endParaRPr>
          </a:p>
          <a:p>
            <a:pPr marL="238115" indent="-238115">
              <a:buFont typeface="Wingdings" panose="05000000000000000000" pitchFamily="2" charset="2"/>
              <a:buChar char="Ø"/>
            </a:pPr>
            <a:r>
              <a:rPr lang="es-CO" sz="2400" b="1" dirty="0">
                <a:solidFill>
                  <a:schemeClr val="tx1"/>
                </a:solidFill>
              </a:rPr>
              <a:t>MIEMBROS CONSEJO ASESOR DEL GOBIERNO NACIONAL EN MATERIA DE  CONTROL INTERNO</a:t>
            </a:r>
          </a:p>
          <a:p>
            <a:pPr marL="238115" indent="-238115">
              <a:buFont typeface="Wingdings" panose="05000000000000000000" pitchFamily="2" charset="2"/>
              <a:buChar char="Ø"/>
            </a:pPr>
            <a:r>
              <a:rPr lang="es-CO" sz="2400" b="1" dirty="0">
                <a:solidFill>
                  <a:schemeClr val="tx1"/>
                </a:solidFill>
              </a:rPr>
              <a:t>CONTRALORÍA GENERAL DE LA REPÚBLICA </a:t>
            </a:r>
          </a:p>
          <a:p>
            <a:pPr marL="238115" indent="-238115">
              <a:buFont typeface="Wingdings" panose="05000000000000000000" pitchFamily="2" charset="2"/>
              <a:buChar char="Ø"/>
            </a:pPr>
            <a:r>
              <a:rPr lang="es-CO" sz="2400" b="1" dirty="0">
                <a:solidFill>
                  <a:schemeClr val="tx1"/>
                </a:solidFill>
              </a:rPr>
              <a:t>CICI NACIONAL. CICI REGIONALES</a:t>
            </a:r>
          </a:p>
          <a:p>
            <a:pPr marL="238115" indent="-238115">
              <a:buFont typeface="Wingdings" panose="05000000000000000000" pitchFamily="2" charset="2"/>
              <a:buChar char="Ø"/>
            </a:pPr>
            <a:r>
              <a:rPr lang="es-CO" sz="2400" b="1" dirty="0">
                <a:solidFill>
                  <a:schemeClr val="tx1"/>
                </a:solidFill>
              </a:rPr>
              <a:t>REGULADOS</a:t>
            </a:r>
          </a:p>
          <a:p>
            <a:pPr marL="238115" indent="-238115">
              <a:buFont typeface="Wingdings" panose="05000000000000000000" pitchFamily="2" charset="2"/>
              <a:buChar char="Ø"/>
            </a:pPr>
            <a:r>
              <a:rPr lang="es-CO" sz="2400" b="1" dirty="0">
                <a:solidFill>
                  <a:schemeClr val="tx1"/>
                </a:solidFill>
              </a:rPr>
              <a:t>PÁGINA WEB CGN</a:t>
            </a:r>
          </a:p>
        </p:txBody>
      </p:sp>
      <p:sp>
        <p:nvSpPr>
          <p:cNvPr id="6" name="Elipse 5"/>
          <p:cNvSpPr/>
          <p:nvPr/>
        </p:nvSpPr>
        <p:spPr>
          <a:xfrm>
            <a:off x="125414" y="1201316"/>
            <a:ext cx="1823760" cy="996111"/>
          </a:xfrm>
          <a:prstGeom prst="ellipse">
            <a:avLst/>
          </a:prstGeom>
          <a:ln>
            <a:solidFill>
              <a:schemeClr val="accent2"/>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r>
              <a:rPr lang="es-CO" sz="2400" b="1" dirty="0"/>
              <a:t>2014</a:t>
            </a:r>
          </a:p>
          <a:p>
            <a:pPr algn="ctr"/>
            <a:r>
              <a:rPr lang="es-CO" sz="2400" b="1" dirty="0"/>
              <a:t>2015</a:t>
            </a:r>
          </a:p>
        </p:txBody>
      </p:sp>
      <p:sp>
        <p:nvSpPr>
          <p:cNvPr id="7" name="Elipse 6"/>
          <p:cNvSpPr/>
          <p:nvPr/>
        </p:nvSpPr>
        <p:spPr>
          <a:xfrm>
            <a:off x="125414" y="3812378"/>
            <a:ext cx="1986313" cy="965336"/>
          </a:xfrm>
          <a:prstGeom prst="ellipse">
            <a:avLst/>
          </a:prstGeom>
          <a:ln>
            <a:solidFill>
              <a:schemeClr val="accent2"/>
            </a:solidFill>
          </a:ln>
        </p:spPr>
        <p:style>
          <a:lnRef idx="2">
            <a:schemeClr val="accent2">
              <a:hueOff val="3745215"/>
              <a:satOff val="-4671"/>
              <a:lumOff val="109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algn="ctr"/>
            <a:r>
              <a:rPr lang="es-CO" sz="2400" b="1" dirty="0"/>
              <a:t>2016</a:t>
            </a:r>
          </a:p>
        </p:txBody>
      </p:sp>
      <p:sp>
        <p:nvSpPr>
          <p:cNvPr id="8" name="Forma libre 7"/>
          <p:cNvSpPr/>
          <p:nvPr/>
        </p:nvSpPr>
        <p:spPr>
          <a:xfrm>
            <a:off x="1850048" y="3753221"/>
            <a:ext cx="7114440" cy="1384533"/>
          </a:xfrm>
          <a:custGeom>
            <a:avLst/>
            <a:gdLst>
              <a:gd name="connsiteX0" fmla="*/ 0 w 6378193"/>
              <a:gd name="connsiteY0" fmla="*/ 0 h 759936"/>
              <a:gd name="connsiteX1" fmla="*/ 6378193 w 6378193"/>
              <a:gd name="connsiteY1" fmla="*/ 0 h 759936"/>
              <a:gd name="connsiteX2" fmla="*/ 6378193 w 6378193"/>
              <a:gd name="connsiteY2" fmla="*/ 759936 h 759936"/>
              <a:gd name="connsiteX3" fmla="*/ 0 w 6378193"/>
              <a:gd name="connsiteY3" fmla="*/ 759936 h 759936"/>
              <a:gd name="connsiteX4" fmla="*/ 0 w 6378193"/>
              <a:gd name="connsiteY4" fmla="*/ 0 h 759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8193" h="759936">
                <a:moveTo>
                  <a:pt x="0" y="0"/>
                </a:moveTo>
                <a:lnTo>
                  <a:pt x="6378193" y="0"/>
                </a:lnTo>
                <a:lnTo>
                  <a:pt x="6378193" y="759936"/>
                </a:lnTo>
                <a:lnTo>
                  <a:pt x="0" y="759936"/>
                </a:lnTo>
                <a:lnTo>
                  <a:pt x="0" y="0"/>
                </a:lnTo>
                <a:close/>
              </a:path>
            </a:pathLst>
          </a:custGeom>
          <a:solidFill>
            <a:schemeClr val="accent2">
              <a:lumMod val="20000"/>
              <a:lumOff val="80000"/>
            </a:schemeClr>
          </a:solidFill>
          <a:ln>
            <a:solidFill>
              <a:schemeClr val="tx1"/>
            </a:solidFill>
          </a:ln>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04063" tIns="38100" rIns="38100" bIns="38100" numCol="1" spcCol="1270" anchor="ctr" anchorCtr="0">
            <a:noAutofit/>
          </a:bodyPr>
          <a:lstStyle/>
          <a:p>
            <a:pPr marL="285739" indent="-285739" algn="just" defTabSz="666723">
              <a:lnSpc>
                <a:spcPct val="90000"/>
              </a:lnSpc>
              <a:spcAft>
                <a:spcPct val="35000"/>
              </a:spcAft>
              <a:buFont typeface="Wingdings" panose="05000000000000000000" pitchFamily="2" charset="2"/>
              <a:buChar char="ü"/>
            </a:pPr>
            <a:endParaRPr lang="es-CO" altLang="es-CO" sz="1667" b="1" dirty="0">
              <a:solidFill>
                <a:schemeClr val="tx1"/>
              </a:solidFill>
            </a:endParaRPr>
          </a:p>
          <a:p>
            <a:pPr marL="285739" indent="-285739" algn="just" defTabSz="666723">
              <a:lnSpc>
                <a:spcPct val="90000"/>
              </a:lnSpc>
              <a:spcAft>
                <a:spcPct val="35000"/>
              </a:spcAft>
              <a:buFont typeface="Wingdings" panose="05000000000000000000" pitchFamily="2" charset="2"/>
              <a:buChar char="ü"/>
            </a:pPr>
            <a:r>
              <a:rPr lang="es-CO" altLang="es-CO" sz="2200" b="1" dirty="0">
                <a:solidFill>
                  <a:schemeClr val="tx1"/>
                </a:solidFill>
              </a:rPr>
              <a:t>CONSOLIDACIÓN RECOMENDACIONES AL PROYECTO</a:t>
            </a:r>
          </a:p>
          <a:p>
            <a:pPr marL="285739" indent="-285739" algn="just" defTabSz="666723">
              <a:lnSpc>
                <a:spcPct val="90000"/>
              </a:lnSpc>
              <a:spcAft>
                <a:spcPct val="35000"/>
              </a:spcAft>
              <a:buFont typeface="Wingdings" panose="05000000000000000000" pitchFamily="2" charset="2"/>
              <a:buChar char="ü"/>
            </a:pPr>
            <a:r>
              <a:rPr lang="es-CO" altLang="es-CO" sz="2200" b="1" dirty="0">
                <a:solidFill>
                  <a:schemeClr val="tx1"/>
                </a:solidFill>
              </a:rPr>
              <a:t>EXPEDICIÓN RESOLUCIÓN 193 / 2016                </a:t>
            </a:r>
          </a:p>
          <a:p>
            <a:pPr algn="just" defTabSz="666723">
              <a:lnSpc>
                <a:spcPct val="90000"/>
              </a:lnSpc>
              <a:spcAft>
                <a:spcPct val="35000"/>
              </a:spcAft>
            </a:pPr>
            <a:r>
              <a:rPr lang="es-CO" altLang="es-CO" sz="2200" b="1" dirty="0">
                <a:solidFill>
                  <a:schemeClr val="tx1"/>
                </a:solidFill>
              </a:rPr>
              <a:t>         Deroga 357 / 2008</a:t>
            </a:r>
          </a:p>
          <a:p>
            <a:pPr algn="just" defTabSz="666723">
              <a:lnSpc>
                <a:spcPct val="90000"/>
              </a:lnSpc>
              <a:spcAft>
                <a:spcPct val="35000"/>
              </a:spcAft>
            </a:pPr>
            <a:endParaRPr lang="es-CO" sz="1667" b="1" dirty="0">
              <a:solidFill>
                <a:schemeClr val="tx1"/>
              </a:solidFill>
            </a:endParaRPr>
          </a:p>
        </p:txBody>
      </p:sp>
      <p:sp>
        <p:nvSpPr>
          <p:cNvPr id="9" name="Flecha a la derecha con bandas 8"/>
          <p:cNvSpPr/>
          <p:nvPr/>
        </p:nvSpPr>
        <p:spPr bwMode="auto">
          <a:xfrm>
            <a:off x="6792247" y="4225652"/>
            <a:ext cx="1956217" cy="552062"/>
          </a:xfrm>
          <a:prstGeom prst="stripedRightArrow">
            <a:avLst/>
          </a:prstGeom>
          <a:solidFill>
            <a:srgbClr val="FF0000"/>
          </a:solidFill>
          <a:ln w="9525" cap="flat" cmpd="sng" algn="ctr">
            <a:solidFill>
              <a:schemeClr val="accent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solidFill>
                <a:schemeClr val="accent4">
                  <a:lumMod val="95000"/>
                  <a:lumOff val="5000"/>
                </a:schemeClr>
              </a:solidFill>
              <a:latin typeface="Times New Roman" pitchFamily="18" charset="0"/>
            </a:endParaRPr>
          </a:p>
        </p:txBody>
      </p:sp>
    </p:spTree>
    <p:extLst>
      <p:ext uri="{BB962C8B-B14F-4D97-AF65-F5344CB8AC3E}">
        <p14:creationId xmlns:p14="http://schemas.microsoft.com/office/powerpoint/2010/main" val="163344218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pic>
        <p:nvPicPr>
          <p:cNvPr id="5"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1427134"/>
            <a:ext cx="3312368" cy="4238678"/>
          </a:xfrm>
          <a:prstGeom prst="rect">
            <a:avLst/>
          </a:prstGeom>
        </p:spPr>
      </p:pic>
      <p:sp>
        <p:nvSpPr>
          <p:cNvPr id="7" name="6 Proceso"/>
          <p:cNvSpPr/>
          <p:nvPr/>
        </p:nvSpPr>
        <p:spPr bwMode="auto">
          <a:xfrm>
            <a:off x="611556" y="337220"/>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357 de 2008</a:t>
            </a:r>
          </a:p>
        </p:txBody>
      </p:sp>
      <p:sp>
        <p:nvSpPr>
          <p:cNvPr id="8" name="7 Flecha abajo"/>
          <p:cNvSpPr/>
          <p:nvPr/>
        </p:nvSpPr>
        <p:spPr bwMode="auto">
          <a:xfrm>
            <a:off x="1711105" y="985294"/>
            <a:ext cx="484632" cy="360038"/>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8 Proceso"/>
          <p:cNvSpPr/>
          <p:nvPr/>
        </p:nvSpPr>
        <p:spPr bwMode="auto">
          <a:xfrm>
            <a:off x="5580108" y="49188"/>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193 de 2016</a:t>
            </a:r>
          </a:p>
        </p:txBody>
      </p:sp>
      <p:pic>
        <p:nvPicPr>
          <p:cNvPr id="1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4941339" y="1706976"/>
            <a:ext cx="4589910" cy="3312372"/>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11" name="10 Flecha abajo"/>
          <p:cNvSpPr/>
          <p:nvPr/>
        </p:nvSpPr>
        <p:spPr bwMode="auto">
          <a:xfrm>
            <a:off x="6751664" y="652483"/>
            <a:ext cx="484632" cy="360038"/>
          </a:xfrm>
          <a:prstGeom prst="downArrow">
            <a:avLst/>
          </a:prstGeom>
          <a:solidFill>
            <a:srgbClr val="FF0000"/>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6" name="5 Flecha derecha"/>
          <p:cNvSpPr/>
          <p:nvPr/>
        </p:nvSpPr>
        <p:spPr bwMode="auto">
          <a:xfrm>
            <a:off x="3779912" y="2785492"/>
            <a:ext cx="1584176" cy="720080"/>
          </a:xfrm>
          <a:prstGeom prst="rightArrow">
            <a:avLst/>
          </a:prstGeom>
          <a:solidFill>
            <a:srgbClr val="92D050"/>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8959951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fltVal val="0"/>
                                          </p:val>
                                        </p:tav>
                                        <p:tav tm="100000">
                                          <p:val>
                                            <p:strVal val="#ppt_w"/>
                                          </p:val>
                                        </p:tav>
                                      </p:tavLst>
                                    </p:anim>
                                    <p:anim calcmode="lin" valueType="num">
                                      <p:cBhvr>
                                        <p:cTn id="31" dur="1000" fill="hold"/>
                                        <p:tgtEl>
                                          <p:spTgt spid="9"/>
                                        </p:tgtEl>
                                        <p:attrNameLst>
                                          <p:attrName>ppt_h</p:attrName>
                                        </p:attrNameLst>
                                      </p:cBhvr>
                                      <p:tavLst>
                                        <p:tav tm="0">
                                          <p:val>
                                            <p:fltVal val="0"/>
                                          </p:val>
                                        </p:tav>
                                        <p:tav tm="100000">
                                          <p:val>
                                            <p:strVal val="#ppt_h"/>
                                          </p:val>
                                        </p:tav>
                                      </p:tavLst>
                                    </p:anim>
                                    <p:anim calcmode="lin" valueType="num">
                                      <p:cBhvr>
                                        <p:cTn id="32" dur="1000" fill="hold"/>
                                        <p:tgtEl>
                                          <p:spTgt spid="9"/>
                                        </p:tgtEl>
                                        <p:attrNameLst>
                                          <p:attrName>style.rotation</p:attrName>
                                        </p:attrNameLst>
                                      </p:cBhvr>
                                      <p:tavLst>
                                        <p:tav tm="0">
                                          <p:val>
                                            <p:fltVal val="90"/>
                                          </p:val>
                                        </p:tav>
                                        <p:tav tm="100000">
                                          <p:val>
                                            <p:fltVal val="0"/>
                                          </p:val>
                                        </p:tav>
                                      </p:tavLst>
                                    </p:anim>
                                    <p:animEffect transition="in" filter="fade">
                                      <p:cBhvr>
                                        <p:cTn id="33" dur="1000"/>
                                        <p:tgtEl>
                                          <p:spTgt spid="9"/>
                                        </p:tgtEl>
                                      </p:cBhvr>
                                    </p:animEffect>
                                  </p:childTnLst>
                                </p:cTn>
                              </p:par>
                            </p:childTnLst>
                          </p:cTn>
                        </p:par>
                        <p:par>
                          <p:cTn id="34" fill="hold">
                            <p:stCondLst>
                              <p:cond delay="3000"/>
                            </p:stCondLst>
                            <p:childTnLst>
                              <p:par>
                                <p:cTn id="35" presetID="31"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childTnLst>
                          </p:cTn>
                        </p:par>
                        <p:par>
                          <p:cTn id="41" fill="hold">
                            <p:stCondLst>
                              <p:cond delay="4000"/>
                            </p:stCondLst>
                            <p:childTnLst>
                              <p:par>
                                <p:cTn id="42" presetID="31" presetClass="entr" presetSubtype="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000" fill="hold"/>
                                        <p:tgtEl>
                                          <p:spTgt spid="10"/>
                                        </p:tgtEl>
                                        <p:attrNameLst>
                                          <p:attrName>ppt_w</p:attrName>
                                        </p:attrNameLst>
                                      </p:cBhvr>
                                      <p:tavLst>
                                        <p:tav tm="0">
                                          <p:val>
                                            <p:fltVal val="0"/>
                                          </p:val>
                                        </p:tav>
                                        <p:tav tm="100000">
                                          <p:val>
                                            <p:strVal val="#ppt_w"/>
                                          </p:val>
                                        </p:tav>
                                      </p:tavLst>
                                    </p:anim>
                                    <p:anim calcmode="lin" valueType="num">
                                      <p:cBhvr>
                                        <p:cTn id="45" dur="1000" fill="hold"/>
                                        <p:tgtEl>
                                          <p:spTgt spid="10"/>
                                        </p:tgtEl>
                                        <p:attrNameLst>
                                          <p:attrName>ppt_h</p:attrName>
                                        </p:attrNameLst>
                                      </p:cBhvr>
                                      <p:tavLst>
                                        <p:tav tm="0">
                                          <p:val>
                                            <p:fltVal val="0"/>
                                          </p:val>
                                        </p:tav>
                                        <p:tav tm="100000">
                                          <p:val>
                                            <p:strVal val="#ppt_h"/>
                                          </p:val>
                                        </p:tav>
                                      </p:tavLst>
                                    </p:anim>
                                    <p:anim calcmode="lin" valueType="num">
                                      <p:cBhvr>
                                        <p:cTn id="46" dur="1000" fill="hold"/>
                                        <p:tgtEl>
                                          <p:spTgt spid="10"/>
                                        </p:tgtEl>
                                        <p:attrNameLst>
                                          <p:attrName>style.rotation</p:attrName>
                                        </p:attrNameLst>
                                      </p:cBhvr>
                                      <p:tavLst>
                                        <p:tav tm="0">
                                          <p:val>
                                            <p:fltVal val="90"/>
                                          </p:val>
                                        </p:tav>
                                        <p:tav tm="100000">
                                          <p:val>
                                            <p:fltVal val="0"/>
                                          </p:val>
                                        </p:tav>
                                      </p:tavLst>
                                    </p:anim>
                                    <p:animEffect transition="in" filter="fade">
                                      <p:cBhvr>
                                        <p:cTn id="4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23</a:t>
            </a:fld>
            <a:endParaRPr lang="es-ES_tradnl" dirty="0"/>
          </a:p>
        </p:txBody>
      </p:sp>
      <p:sp>
        <p:nvSpPr>
          <p:cNvPr id="6" name="CuadroTexto 5"/>
          <p:cNvSpPr txBox="1"/>
          <p:nvPr/>
        </p:nvSpPr>
        <p:spPr>
          <a:xfrm>
            <a:off x="3491880" y="84023"/>
            <a:ext cx="5544616" cy="5293757"/>
          </a:xfrm>
          <a:prstGeom prst="rect">
            <a:avLst/>
          </a:prstGeom>
          <a:noFill/>
        </p:spPr>
        <p:txBody>
          <a:bodyPr wrap="square" rtlCol="0" anchor="ctr">
            <a:spAutoFit/>
          </a:bodyPr>
          <a:lstStyle/>
          <a:p>
            <a:pPr algn="just"/>
            <a:r>
              <a:rPr lang="es-CO" sz="2600" b="1" dirty="0">
                <a:latin typeface="+mn-lt"/>
              </a:rPr>
              <a:t>“Este Procedimiento orienta a los responsables de la información financiera de las entidades en la realización de las gestiones administrativas necesarias para garantizar la producción de información financiera que cumpla con las características fundamentales de relevancia y representación fiel a que se refieren los marcos conceptuales de los marcos normativos incorporados en el Régimen de Contabilidad Pública.”</a:t>
            </a:r>
          </a:p>
        </p:txBody>
      </p:sp>
      <p:sp>
        <p:nvSpPr>
          <p:cNvPr id="8" name="7 Proceso"/>
          <p:cNvSpPr/>
          <p:nvPr/>
        </p:nvSpPr>
        <p:spPr bwMode="auto">
          <a:xfrm>
            <a:off x="251515" y="182301"/>
            <a:ext cx="2952332"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200" b="1" dirty="0">
                <a:latin typeface="+mn-lt"/>
              </a:rPr>
              <a:t>Resolución 193 de 2016</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5400000">
            <a:off x="-495611" y="1822342"/>
            <a:ext cx="4320481" cy="3078434"/>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2" name="1 Flecha abajo"/>
          <p:cNvSpPr/>
          <p:nvPr/>
        </p:nvSpPr>
        <p:spPr bwMode="auto">
          <a:xfrm>
            <a:off x="1351064" y="785596"/>
            <a:ext cx="484632" cy="360038"/>
          </a:xfrm>
          <a:prstGeom prst="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2017050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par>
                          <p:cTn id="13" fill="hold">
                            <p:stCondLst>
                              <p:cond delay="2500"/>
                            </p:stCondLst>
                            <p:childTnLst>
                              <p:par>
                                <p:cTn id="14" presetID="31" presetClass="entr" presetSubtype="0" fill="hold" nodeType="afterEffect">
                                  <p:stCondLst>
                                    <p:cond delay="0"/>
                                  </p:stCondLst>
                                  <p:childTnLst>
                                    <p:set>
                                      <p:cBhvr>
                                        <p:cTn id="15" dur="1" fill="hold">
                                          <p:stCondLst>
                                            <p:cond delay="0"/>
                                          </p:stCondLst>
                                        </p:cTn>
                                        <p:tgtEl>
                                          <p:spTgt spid="1026"/>
                                        </p:tgtEl>
                                        <p:attrNameLst>
                                          <p:attrName>style.visibility</p:attrName>
                                        </p:attrNameLst>
                                      </p:cBhvr>
                                      <p:to>
                                        <p:strVal val="visible"/>
                                      </p:to>
                                    </p:set>
                                    <p:anim calcmode="lin" valueType="num">
                                      <p:cBhvr>
                                        <p:cTn id="16" dur="1000" fill="hold"/>
                                        <p:tgtEl>
                                          <p:spTgt spid="1026"/>
                                        </p:tgtEl>
                                        <p:attrNameLst>
                                          <p:attrName>ppt_w</p:attrName>
                                        </p:attrNameLst>
                                      </p:cBhvr>
                                      <p:tavLst>
                                        <p:tav tm="0">
                                          <p:val>
                                            <p:fltVal val="0"/>
                                          </p:val>
                                        </p:tav>
                                        <p:tav tm="100000">
                                          <p:val>
                                            <p:strVal val="#ppt_w"/>
                                          </p:val>
                                        </p:tav>
                                      </p:tavLst>
                                    </p:anim>
                                    <p:anim calcmode="lin" valueType="num">
                                      <p:cBhvr>
                                        <p:cTn id="17" dur="1000" fill="hold"/>
                                        <p:tgtEl>
                                          <p:spTgt spid="1026"/>
                                        </p:tgtEl>
                                        <p:attrNameLst>
                                          <p:attrName>ppt_h</p:attrName>
                                        </p:attrNameLst>
                                      </p:cBhvr>
                                      <p:tavLst>
                                        <p:tav tm="0">
                                          <p:val>
                                            <p:fltVal val="0"/>
                                          </p:val>
                                        </p:tav>
                                        <p:tav tm="100000">
                                          <p:val>
                                            <p:strVal val="#ppt_h"/>
                                          </p:val>
                                        </p:tav>
                                      </p:tavLst>
                                    </p:anim>
                                    <p:anim calcmode="lin" valueType="num">
                                      <p:cBhvr>
                                        <p:cTn id="18" dur="1000" fill="hold"/>
                                        <p:tgtEl>
                                          <p:spTgt spid="1026"/>
                                        </p:tgtEl>
                                        <p:attrNameLst>
                                          <p:attrName>style.rotation</p:attrName>
                                        </p:attrNameLst>
                                      </p:cBhvr>
                                      <p:tavLst>
                                        <p:tav tm="0">
                                          <p:val>
                                            <p:fltVal val="90"/>
                                          </p:val>
                                        </p:tav>
                                        <p:tav tm="100000">
                                          <p:val>
                                            <p:fltVal val="0"/>
                                          </p:val>
                                        </p:tav>
                                      </p:tavLst>
                                    </p:anim>
                                    <p:animEffect transition="in" filter="fade">
                                      <p:cBhvr>
                                        <p:cTn id="19" dur="1000"/>
                                        <p:tgtEl>
                                          <p:spTgt spid="1026"/>
                                        </p:tgtEl>
                                      </p:cBhvr>
                                    </p:animEffect>
                                  </p:childTnLst>
                                </p:cTn>
                              </p:par>
                            </p:childTnLst>
                          </p:cTn>
                        </p:par>
                        <p:par>
                          <p:cTn id="20" fill="hold">
                            <p:stCondLst>
                              <p:cond delay="3500"/>
                            </p:stCondLst>
                            <p:childTnLst>
                              <p:par>
                                <p:cTn id="21" presetID="8" presetClass="entr" presetSubtype="16"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diamond(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txBox="1">
            <a:spLocks/>
          </p:cNvSpPr>
          <p:nvPr/>
        </p:nvSpPr>
        <p:spPr bwMode="auto">
          <a:xfrm>
            <a:off x="827584" y="97194"/>
            <a:ext cx="7285302" cy="9327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10" name="1 Rectángulo"/>
          <p:cNvSpPr/>
          <p:nvPr/>
        </p:nvSpPr>
        <p:spPr bwMode="auto">
          <a:xfrm>
            <a:off x="683569" y="2527463"/>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Identificación</a:t>
            </a:r>
            <a:endParaRPr lang="es-CO" sz="2200" b="1" u="sng" dirty="0">
              <a:solidFill>
                <a:schemeClr val="tx1"/>
              </a:solidFill>
            </a:endParaRPr>
          </a:p>
        </p:txBody>
      </p:sp>
      <p:sp>
        <p:nvSpPr>
          <p:cNvPr id="11" name="6 CuadroTexto"/>
          <p:cNvSpPr txBox="1"/>
          <p:nvPr/>
        </p:nvSpPr>
        <p:spPr>
          <a:xfrm>
            <a:off x="683568" y="1758086"/>
            <a:ext cx="2520280"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latin typeface="+mn-lt"/>
              </a:rPr>
              <a:t>RECONOCIMIENTO</a:t>
            </a:r>
          </a:p>
        </p:txBody>
      </p:sp>
      <p:sp>
        <p:nvSpPr>
          <p:cNvPr id="12" name="10 CuadroTexto"/>
          <p:cNvSpPr txBox="1"/>
          <p:nvPr/>
        </p:nvSpPr>
        <p:spPr>
          <a:xfrm>
            <a:off x="3511083" y="1590584"/>
            <a:ext cx="2141038" cy="810350"/>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latin typeface="+mn-lt"/>
              </a:rPr>
              <a:t>MEDICIÓN POSTERIOR</a:t>
            </a:r>
          </a:p>
        </p:txBody>
      </p:sp>
      <p:sp>
        <p:nvSpPr>
          <p:cNvPr id="13" name="11 CuadroTexto"/>
          <p:cNvSpPr txBox="1"/>
          <p:nvPr/>
        </p:nvSpPr>
        <p:spPr>
          <a:xfrm>
            <a:off x="6000158" y="1758086"/>
            <a:ext cx="2100233" cy="451342"/>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333" b="1" dirty="0">
                <a:latin typeface="+mn-lt"/>
              </a:rPr>
              <a:t>REVELACIÓN</a:t>
            </a:r>
          </a:p>
        </p:txBody>
      </p:sp>
      <p:sp>
        <p:nvSpPr>
          <p:cNvPr id="14"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Clasificación</a:t>
            </a:r>
            <a:endParaRPr lang="es-CO" sz="2200" b="1" u="sng" dirty="0">
              <a:solidFill>
                <a:schemeClr val="tx1"/>
              </a:solidFill>
            </a:endParaRPr>
          </a:p>
        </p:txBody>
      </p:sp>
      <p:sp>
        <p:nvSpPr>
          <p:cNvPr id="15" name="13 Rectángulo"/>
          <p:cNvSpPr/>
          <p:nvPr/>
        </p:nvSpPr>
        <p:spPr bwMode="auto">
          <a:xfrm>
            <a:off x="683568" y="3695543"/>
            <a:ext cx="2520280" cy="674125"/>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Medición Inicial</a:t>
            </a:r>
            <a:endParaRPr lang="es-CO" sz="2200" b="1" u="sng" dirty="0">
              <a:solidFill>
                <a:schemeClr val="tx1"/>
              </a:solidFill>
            </a:endParaRPr>
          </a:p>
        </p:txBody>
      </p:sp>
      <p:sp>
        <p:nvSpPr>
          <p:cNvPr id="16" name="14 Rectángulo"/>
          <p:cNvSpPr/>
          <p:nvPr/>
        </p:nvSpPr>
        <p:spPr bwMode="auto">
          <a:xfrm>
            <a:off x="683568" y="4535743"/>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Registro</a:t>
            </a:r>
            <a:endParaRPr lang="es-CO" sz="2200" b="1" u="sng" dirty="0">
              <a:solidFill>
                <a:schemeClr val="tx1"/>
              </a:solidFill>
            </a:endParaRPr>
          </a:p>
        </p:txBody>
      </p:sp>
      <p:sp>
        <p:nvSpPr>
          <p:cNvPr id="17" name="15 Rectángulo"/>
          <p:cNvSpPr/>
          <p:nvPr/>
        </p:nvSpPr>
        <p:spPr bwMode="auto">
          <a:xfrm>
            <a:off x="3511083" y="2594457"/>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Valuación</a:t>
            </a:r>
            <a:endParaRPr lang="es-CO" sz="2200" b="1" u="sng" dirty="0">
              <a:solidFill>
                <a:schemeClr val="tx1"/>
              </a:solidFill>
            </a:endParaRPr>
          </a:p>
        </p:txBody>
      </p:sp>
      <p:sp>
        <p:nvSpPr>
          <p:cNvPr id="18" name="16 Rectángulo"/>
          <p:cNvSpPr/>
          <p:nvPr/>
        </p:nvSpPr>
        <p:spPr bwMode="auto">
          <a:xfrm>
            <a:off x="3511083" y="3205539"/>
            <a:ext cx="2141038" cy="66007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Registro Ajustes</a:t>
            </a:r>
            <a:endParaRPr lang="es-CO" sz="2200" b="1" u="sng" dirty="0">
              <a:solidFill>
                <a:schemeClr val="tx1"/>
              </a:solidFill>
            </a:endParaRPr>
          </a:p>
        </p:txBody>
      </p:sp>
      <p:sp>
        <p:nvSpPr>
          <p:cNvPr id="19" name="17 Rectángulo"/>
          <p:cNvSpPr/>
          <p:nvPr/>
        </p:nvSpPr>
        <p:spPr bwMode="auto">
          <a:xfrm>
            <a:off x="6000159" y="2557467"/>
            <a:ext cx="2100233" cy="111012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Presentación Estados Financieros</a:t>
            </a:r>
            <a:endParaRPr lang="es-CO" sz="2200" b="1" u="sng" dirty="0">
              <a:solidFill>
                <a:schemeClr val="tx1"/>
              </a:solidFill>
            </a:endParaRPr>
          </a:p>
        </p:txBody>
      </p:sp>
      <p:sp>
        <p:nvSpPr>
          <p:cNvPr id="20" name="18 Rectángulo"/>
          <p:cNvSpPr/>
          <p:nvPr/>
        </p:nvSpPr>
        <p:spPr bwMode="auto">
          <a:xfrm>
            <a:off x="6012160" y="3865612"/>
            <a:ext cx="2100233" cy="1126514"/>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200" b="1" dirty="0">
                <a:solidFill>
                  <a:schemeClr val="tx1"/>
                </a:solidFill>
              </a:rPr>
              <a:t>Presentación Notas Estados Financieros</a:t>
            </a:r>
            <a:endParaRPr lang="es-CO" sz="2200" b="1" u="sng" dirty="0">
              <a:solidFill>
                <a:schemeClr val="tx1"/>
              </a:solidFill>
            </a:endParaRPr>
          </a:p>
        </p:txBody>
      </p:sp>
      <p:sp>
        <p:nvSpPr>
          <p:cNvPr id="21" name="Flecha abajo 20"/>
          <p:cNvSpPr/>
          <p:nvPr/>
        </p:nvSpPr>
        <p:spPr bwMode="auto">
          <a:xfrm>
            <a:off x="4101547" y="669235"/>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
        <p:nvSpPr>
          <p:cNvPr id="22" name="Flecha abajo 21"/>
          <p:cNvSpPr/>
          <p:nvPr/>
        </p:nvSpPr>
        <p:spPr bwMode="auto">
          <a:xfrm>
            <a:off x="1619672" y="717991"/>
            <a:ext cx="634286" cy="762627"/>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
        <p:nvSpPr>
          <p:cNvPr id="23" name="Flecha abajo 22"/>
          <p:cNvSpPr/>
          <p:nvPr/>
        </p:nvSpPr>
        <p:spPr bwMode="auto">
          <a:xfrm>
            <a:off x="6530002" y="637253"/>
            <a:ext cx="634286" cy="843365"/>
          </a:xfrm>
          <a:prstGeom prst="downArrow">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mn-lt"/>
            </a:endParaRPr>
          </a:p>
        </p:txBody>
      </p:sp>
    </p:spTree>
    <p:extLst>
      <p:ext uri="{BB962C8B-B14F-4D97-AF65-F5344CB8AC3E}">
        <p14:creationId xmlns:p14="http://schemas.microsoft.com/office/powerpoint/2010/main" val="4242148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sp>
        <p:nvSpPr>
          <p:cNvPr id="5" name="1 Rectángulo"/>
          <p:cNvSpPr/>
          <p:nvPr/>
        </p:nvSpPr>
        <p:spPr bwMode="auto">
          <a:xfrm>
            <a:off x="1871701" y="121196"/>
            <a:ext cx="5520621" cy="480053"/>
          </a:xfrm>
          <a:prstGeom prst="rect">
            <a:avLst/>
          </a:prstGeom>
          <a:solidFill>
            <a:schemeClr val="accent2">
              <a:lumMod val="40000"/>
              <a:lumOff val="60000"/>
            </a:schemeClr>
          </a:solidFill>
          <a:ln>
            <a:solidFill>
              <a:schemeClr val="bg2">
                <a:lumMod val="75000"/>
              </a:schemeClr>
            </a:solidFill>
            <a:headEnd type="none" w="med" len="med"/>
            <a:tailEnd type="none" w="med" len="med"/>
          </a:ln>
          <a:effectLst>
            <a:glow rad="63500">
              <a:schemeClr val="accent6">
                <a:satMod val="175000"/>
                <a:alpha val="40000"/>
              </a:schemeClr>
            </a:glow>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000" b="1" dirty="0">
                <a:solidFill>
                  <a:schemeClr val="tx1"/>
                </a:solidFill>
                <a:latin typeface="Times New Roman" pitchFamily="18" charset="0"/>
              </a:rPr>
              <a:t>RANGOS DE CALIFICACIÓN</a:t>
            </a:r>
            <a:endParaRPr lang="es-CO" sz="2000" b="1" u="sng" dirty="0">
              <a:solidFill>
                <a:schemeClr val="tx1"/>
              </a:solidFill>
              <a:latin typeface="Times New Roman" pitchFamily="18" charset="0"/>
            </a:endParaRPr>
          </a:p>
        </p:txBody>
      </p:sp>
      <p:sp>
        <p:nvSpPr>
          <p:cNvPr id="6" name="6 Rectángulo"/>
          <p:cNvSpPr/>
          <p:nvPr/>
        </p:nvSpPr>
        <p:spPr bwMode="auto">
          <a:xfrm>
            <a:off x="3599277" y="1777380"/>
            <a:ext cx="2844930" cy="822888"/>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7" name="4 Rectángulo"/>
          <p:cNvSpPr/>
          <p:nvPr/>
        </p:nvSpPr>
        <p:spPr bwMode="auto">
          <a:xfrm>
            <a:off x="3599278" y="2924492"/>
            <a:ext cx="2844930"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1.0&lt;CALIFICACIÓN &lt; 3.0</a:t>
            </a:r>
          </a:p>
          <a:p>
            <a:pPr algn="ctr" defTabSz="761970" eaLnBrk="0" hangingPunct="0"/>
            <a:endParaRPr lang="es-CO" sz="2000" b="1" dirty="0">
              <a:latin typeface="Times New Roman" pitchFamily="18" charset="0"/>
            </a:endParaRPr>
          </a:p>
        </p:txBody>
      </p:sp>
      <p:sp>
        <p:nvSpPr>
          <p:cNvPr id="8" name="19 Rectángulo"/>
          <p:cNvSpPr/>
          <p:nvPr/>
        </p:nvSpPr>
        <p:spPr bwMode="auto">
          <a:xfrm>
            <a:off x="3599277" y="3649588"/>
            <a:ext cx="2844930" cy="471140"/>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3.0&lt;CALIFICACIÓN &lt; 4.0</a:t>
            </a:r>
          </a:p>
          <a:p>
            <a:pPr algn="ctr" defTabSz="761970" eaLnBrk="0" hangingPunct="0"/>
            <a:endParaRPr lang="es-CO" sz="2000" b="1" dirty="0">
              <a:latin typeface="Times New Roman" pitchFamily="18" charset="0"/>
            </a:endParaRPr>
          </a:p>
        </p:txBody>
      </p:sp>
      <p:sp>
        <p:nvSpPr>
          <p:cNvPr id="9" name="20 Rectángulo"/>
          <p:cNvSpPr/>
          <p:nvPr/>
        </p:nvSpPr>
        <p:spPr bwMode="auto">
          <a:xfrm>
            <a:off x="3599269" y="4273821"/>
            <a:ext cx="2844938" cy="599903"/>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4.0&lt;CALIFICACIÓN &lt; 5.0</a:t>
            </a:r>
          </a:p>
          <a:p>
            <a:pPr algn="ctr" defTabSz="761970" eaLnBrk="0" hangingPunct="0"/>
            <a:endParaRPr lang="es-CO" sz="2000" b="1" dirty="0">
              <a:latin typeface="Times New Roman" pitchFamily="18" charset="0"/>
            </a:endParaRPr>
          </a:p>
        </p:txBody>
      </p:sp>
      <p:sp>
        <p:nvSpPr>
          <p:cNvPr id="10" name="21 Rectángulo"/>
          <p:cNvSpPr/>
          <p:nvPr/>
        </p:nvSpPr>
        <p:spPr bwMode="auto">
          <a:xfrm>
            <a:off x="6588224" y="1777380"/>
            <a:ext cx="2304256" cy="822887"/>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11" name="22 Rectángulo"/>
          <p:cNvSpPr/>
          <p:nvPr/>
        </p:nvSpPr>
        <p:spPr bwMode="auto">
          <a:xfrm>
            <a:off x="6588224" y="2924492"/>
            <a:ext cx="2304256" cy="509072"/>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DEFICIENTE</a:t>
            </a:r>
          </a:p>
          <a:p>
            <a:pPr algn="ctr" defTabSz="761970" eaLnBrk="0" hangingPunct="0"/>
            <a:endParaRPr lang="es-CO" sz="2000" b="1" dirty="0">
              <a:latin typeface="Times New Roman" pitchFamily="18" charset="0"/>
            </a:endParaRPr>
          </a:p>
        </p:txBody>
      </p:sp>
      <p:sp>
        <p:nvSpPr>
          <p:cNvPr id="12" name="23 Rectángulo"/>
          <p:cNvSpPr/>
          <p:nvPr/>
        </p:nvSpPr>
        <p:spPr bwMode="auto">
          <a:xfrm>
            <a:off x="6588224" y="3617155"/>
            <a:ext cx="2304256" cy="46448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ADECUADO</a:t>
            </a:r>
          </a:p>
          <a:p>
            <a:pPr algn="ctr" defTabSz="761970" eaLnBrk="0" hangingPunct="0"/>
            <a:endParaRPr lang="es-CO" sz="2000" b="1" dirty="0">
              <a:latin typeface="Times New Roman" pitchFamily="18" charset="0"/>
            </a:endParaRPr>
          </a:p>
        </p:txBody>
      </p:sp>
      <p:sp>
        <p:nvSpPr>
          <p:cNvPr id="14" name="24 Rectángulo"/>
          <p:cNvSpPr/>
          <p:nvPr/>
        </p:nvSpPr>
        <p:spPr bwMode="auto">
          <a:xfrm>
            <a:off x="6588225" y="4254723"/>
            <a:ext cx="2304255" cy="619001"/>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EFICIENTE</a:t>
            </a:r>
          </a:p>
          <a:p>
            <a:pPr algn="ctr" defTabSz="761970" eaLnBrk="0" hangingPunct="0"/>
            <a:endParaRPr lang="es-CO" sz="2000" b="1" dirty="0">
              <a:latin typeface="Times New Roman" pitchFamily="18" charset="0"/>
            </a:endParaRPr>
          </a:p>
        </p:txBody>
      </p:sp>
      <p:graphicFrame>
        <p:nvGraphicFramePr>
          <p:cNvPr id="15" name="Tabla 14"/>
          <p:cNvGraphicFramePr>
            <a:graphicFrameLocks noGrp="1"/>
          </p:cNvGraphicFramePr>
          <p:nvPr>
            <p:extLst>
              <p:ext uri="{D42A27DB-BD31-4B8C-83A1-F6EECF244321}">
                <p14:modId xmlns:p14="http://schemas.microsoft.com/office/powerpoint/2010/main" val="1954432274"/>
              </p:ext>
            </p:extLst>
          </p:nvPr>
        </p:nvGraphicFramePr>
        <p:xfrm>
          <a:off x="125414" y="1728610"/>
          <a:ext cx="3227404" cy="3793186"/>
        </p:xfrm>
        <a:graphic>
          <a:graphicData uri="http://schemas.openxmlformats.org/drawingml/2006/table">
            <a:tbl>
              <a:tblPr>
                <a:tableStyleId>{BC89EF96-8CEA-46FF-86C4-4CE0E7609802}</a:tableStyleId>
              </a:tblPr>
              <a:tblGrid>
                <a:gridCol w="1607554">
                  <a:extLst>
                    <a:ext uri="{9D8B030D-6E8A-4147-A177-3AD203B41FA5}">
                      <a16:colId xmlns:a16="http://schemas.microsoft.com/office/drawing/2014/main" val="664774815"/>
                    </a:ext>
                  </a:extLst>
                </a:gridCol>
                <a:gridCol w="41980">
                  <a:extLst>
                    <a:ext uri="{9D8B030D-6E8A-4147-A177-3AD203B41FA5}">
                      <a16:colId xmlns:a16="http://schemas.microsoft.com/office/drawing/2014/main" val="20001"/>
                    </a:ext>
                  </a:extLst>
                </a:gridCol>
                <a:gridCol w="1577870">
                  <a:extLst>
                    <a:ext uri="{9D8B030D-6E8A-4147-A177-3AD203B41FA5}">
                      <a16:colId xmlns:a16="http://schemas.microsoft.com/office/drawing/2014/main" val="2110246816"/>
                    </a:ext>
                  </a:extLst>
                </a:gridCol>
              </a:tblGrid>
              <a:tr h="853221">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518938">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98604">
                <a:tc>
                  <a:txBody>
                    <a:bodyPr/>
                    <a:lstStyle/>
                    <a:p>
                      <a:pPr algn="ctr" fontAlgn="ctr"/>
                      <a:r>
                        <a:rPr lang="es-CO" sz="2400" b="1" u="none" strike="noStrike" dirty="0">
                          <a:effectLst/>
                        </a:rPr>
                        <a:t>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98604">
                <a:tc>
                  <a:txBody>
                    <a:bodyPr/>
                    <a:lstStyle/>
                    <a:p>
                      <a:pPr algn="ctr" fontAlgn="ctr"/>
                      <a:r>
                        <a:rPr lang="es-CO" sz="2400" b="1" u="none" strike="noStrike" dirty="0">
                          <a:effectLst/>
                        </a:rPr>
                        <a:t>Satisfactorio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620982">
                <a:tc>
                  <a:txBody>
                    <a:bodyPr/>
                    <a:lstStyle/>
                    <a:p>
                      <a:pPr algn="ctr" fontAlgn="ctr"/>
                      <a:r>
                        <a:rPr lang="es-CO" sz="2400" b="1" u="none" strike="noStrike" dirty="0">
                          <a:effectLst/>
                        </a:rPr>
                        <a:t>Deficiente</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402837">
                <a:tc>
                  <a:txBody>
                    <a:bodyPr/>
                    <a:lstStyle/>
                    <a:p>
                      <a:pPr algn="ctr" fontAlgn="ctr"/>
                      <a:r>
                        <a:rPr lang="es-CO" sz="2400" b="1" u="none" strike="noStrike" dirty="0">
                          <a:effectLst/>
                        </a:rPr>
                        <a:t>Inadecuado</a:t>
                      </a:r>
                      <a:endParaRPr lang="es-CO" sz="24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7" name="16 Proceso"/>
          <p:cNvSpPr/>
          <p:nvPr/>
        </p:nvSpPr>
        <p:spPr bwMode="auto">
          <a:xfrm>
            <a:off x="107504" y="985292"/>
            <a:ext cx="3245314"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18" name="17 Proceso"/>
          <p:cNvSpPr/>
          <p:nvPr/>
        </p:nvSpPr>
        <p:spPr bwMode="auto">
          <a:xfrm>
            <a:off x="3995936" y="985292"/>
            <a:ext cx="4752528" cy="432048"/>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sp>
        <p:nvSpPr>
          <p:cNvPr id="2" name="1 Flecha abajo"/>
          <p:cNvSpPr/>
          <p:nvPr/>
        </p:nvSpPr>
        <p:spPr bwMode="auto">
          <a:xfrm>
            <a:off x="1475656"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9" name="18 Flecha abajo"/>
          <p:cNvSpPr/>
          <p:nvPr/>
        </p:nvSpPr>
        <p:spPr bwMode="auto">
          <a:xfrm>
            <a:off x="6031584" y="1489348"/>
            <a:ext cx="484632" cy="216024"/>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 name="2 Flecha curvada hacia la derecha"/>
          <p:cNvSpPr/>
          <p:nvPr/>
        </p:nvSpPr>
        <p:spPr bwMode="auto">
          <a:xfrm>
            <a:off x="1043607" y="201188"/>
            <a:ext cx="828093" cy="784104"/>
          </a:xfrm>
          <a:prstGeom prst="curvedRigh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19 Flecha curvada hacia la izquierda"/>
          <p:cNvSpPr/>
          <p:nvPr/>
        </p:nvSpPr>
        <p:spPr bwMode="auto">
          <a:xfrm>
            <a:off x="7380312" y="201188"/>
            <a:ext cx="1008112" cy="768130"/>
          </a:xfrm>
          <a:prstGeom prst="curvedLeftArrow">
            <a:avLst>
              <a:gd name="adj1" fmla="val 25000"/>
              <a:gd name="adj2" fmla="val 47788"/>
              <a:gd name="adj3" fmla="val 25000"/>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4309955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ppt_w</p:attrName>
                                        </p:attrNameLst>
                                      </p:cBhvr>
                                      <p:tavLst>
                                        <p:tav tm="0">
                                          <p:val>
                                            <p:fltVal val="0"/>
                                          </p:val>
                                        </p:tav>
                                        <p:tav tm="100000">
                                          <p:val>
                                            <p:strVal val="#ppt_w"/>
                                          </p:val>
                                        </p:tav>
                                      </p:tavLst>
                                    </p:anim>
                                    <p:anim calcmode="lin" valueType="num">
                                      <p:cBhvr>
                                        <p:cTn id="14" dur="1000" fill="hold"/>
                                        <p:tgtEl>
                                          <p:spTgt spid="18"/>
                                        </p:tgtEl>
                                        <p:attrNameLst>
                                          <p:attrName>ppt_h</p:attrName>
                                        </p:attrNameLst>
                                      </p:cBhvr>
                                      <p:tavLst>
                                        <p:tav tm="0">
                                          <p:val>
                                            <p:fltVal val="0"/>
                                          </p:val>
                                        </p:tav>
                                        <p:tav tm="100000">
                                          <p:val>
                                            <p:strVal val="#ppt_h"/>
                                          </p:val>
                                        </p:tav>
                                      </p:tavLst>
                                    </p:anim>
                                    <p:anim calcmode="lin" valueType="num">
                                      <p:cBhvr>
                                        <p:cTn id="15" dur="1000" fill="hold"/>
                                        <p:tgtEl>
                                          <p:spTgt spid="18"/>
                                        </p:tgtEl>
                                        <p:attrNameLst>
                                          <p:attrName>style.rotation</p:attrName>
                                        </p:attrNameLst>
                                      </p:cBhvr>
                                      <p:tavLst>
                                        <p:tav tm="0">
                                          <p:val>
                                            <p:fltVal val="90"/>
                                          </p:val>
                                        </p:tav>
                                        <p:tav tm="100000">
                                          <p:val>
                                            <p:fltVal val="0"/>
                                          </p:val>
                                        </p:tav>
                                      </p:tavLst>
                                    </p:anim>
                                    <p:animEffect transition="in" filter="fade">
                                      <p:cBhvr>
                                        <p:cTn id="1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26</a:t>
            </a:fld>
            <a:endParaRPr lang="es-ES_tradnl" dirty="0"/>
          </a:p>
        </p:txBody>
      </p:sp>
      <p:sp>
        <p:nvSpPr>
          <p:cNvPr id="5" name="1 Rectángulo"/>
          <p:cNvSpPr/>
          <p:nvPr/>
        </p:nvSpPr>
        <p:spPr bwMode="auto">
          <a:xfrm>
            <a:off x="611559" y="265212"/>
            <a:ext cx="7356818"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3200" b="1" dirty="0">
                <a:solidFill>
                  <a:schemeClr val="tx1"/>
                </a:solidFill>
                <a:latin typeface="Times New Roman" pitchFamily="18" charset="0"/>
              </a:rPr>
              <a:t>Valoración Cuantitativa CIC</a:t>
            </a:r>
          </a:p>
          <a:p>
            <a:pPr algn="ctr" defTabSz="761970" eaLnBrk="0" hangingPunct="0"/>
            <a:r>
              <a:rPr lang="es-CO" sz="3200" b="1" dirty="0">
                <a:solidFill>
                  <a:schemeClr val="tx1"/>
                </a:solidFill>
                <a:latin typeface="Times New Roman" pitchFamily="18" charset="0"/>
              </a:rPr>
              <a:t>Existencia y Efectividad de Controles</a:t>
            </a:r>
          </a:p>
        </p:txBody>
      </p:sp>
      <p:sp>
        <p:nvSpPr>
          <p:cNvPr id="6" name="2 CuadroTexto"/>
          <p:cNvSpPr txBox="1"/>
          <p:nvPr/>
        </p:nvSpPr>
        <p:spPr>
          <a:xfrm>
            <a:off x="914822" y="1921396"/>
            <a:ext cx="7008779" cy="584775"/>
          </a:xfrm>
          <a:prstGeom prst="rect">
            <a:avLst/>
          </a:prstGeom>
          <a:noFill/>
        </p:spPr>
        <p:txBody>
          <a:bodyPr wrap="square" rtlCol="0">
            <a:spAutoFit/>
          </a:bodyPr>
          <a:lstStyle/>
          <a:p>
            <a:pPr algn="ctr"/>
            <a:r>
              <a:rPr lang="es-CO" sz="3200" b="1" dirty="0"/>
              <a:t>3 2    C r i t e r i o s    d e    G e s t i </a:t>
            </a:r>
            <a:r>
              <a:rPr lang="es-CO" sz="3200" b="1" dirty="0" err="1"/>
              <a:t>ó</a:t>
            </a:r>
            <a:r>
              <a:rPr lang="es-CO" sz="3200" b="1" dirty="0"/>
              <a:t> n </a:t>
            </a:r>
          </a:p>
        </p:txBody>
      </p:sp>
      <p:sp>
        <p:nvSpPr>
          <p:cNvPr id="7" name="3 Rectángulo"/>
          <p:cNvSpPr/>
          <p:nvPr/>
        </p:nvSpPr>
        <p:spPr bwMode="auto">
          <a:xfrm>
            <a:off x="626790" y="2641477"/>
            <a:ext cx="3480387" cy="504055"/>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X I S T E N C I A</a:t>
            </a:r>
          </a:p>
        </p:txBody>
      </p:sp>
      <p:sp>
        <p:nvSpPr>
          <p:cNvPr id="8" name="6 Rectángulo"/>
          <p:cNvSpPr/>
          <p:nvPr/>
        </p:nvSpPr>
        <p:spPr bwMode="auto">
          <a:xfrm>
            <a:off x="626791" y="3304835"/>
            <a:ext cx="1728192" cy="344753"/>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9" name="8 Rectángulo"/>
          <p:cNvSpPr/>
          <p:nvPr/>
        </p:nvSpPr>
        <p:spPr bwMode="auto">
          <a:xfrm>
            <a:off x="2571006" y="3304835"/>
            <a:ext cx="1536171" cy="344753"/>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V A L O R</a:t>
            </a:r>
          </a:p>
        </p:txBody>
      </p:sp>
      <p:sp>
        <p:nvSpPr>
          <p:cNvPr id="10" name="4 Rectángulo"/>
          <p:cNvSpPr/>
          <p:nvPr/>
        </p:nvSpPr>
        <p:spPr bwMode="auto">
          <a:xfrm>
            <a:off x="626790" y="3793604"/>
            <a:ext cx="1728194" cy="1148325"/>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1833" b="1" dirty="0">
                <a:latin typeface="Times New Roman" pitchFamily="18" charset="0"/>
              </a:rPr>
              <a:t>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1" name="9 Rectángulo"/>
          <p:cNvSpPr/>
          <p:nvPr/>
        </p:nvSpPr>
        <p:spPr bwMode="auto">
          <a:xfrm>
            <a:off x="2571006" y="3793604"/>
            <a:ext cx="1536171" cy="1138256"/>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0,3</a:t>
            </a:r>
          </a:p>
          <a:p>
            <a:pPr algn="ctr" defTabSz="761970" eaLnBrk="0" hangingPunct="0"/>
            <a:r>
              <a:rPr lang="es-CO" sz="2000" b="1" dirty="0">
                <a:latin typeface="Times New Roman" pitchFamily="18" charset="0"/>
              </a:rPr>
              <a:t> 0,18</a:t>
            </a:r>
          </a:p>
          <a:p>
            <a:pPr algn="ctr" defTabSz="761970" eaLnBrk="0" hangingPunct="0"/>
            <a:r>
              <a:rPr lang="es-CO" sz="2000" b="1" dirty="0">
                <a:latin typeface="Times New Roman" pitchFamily="18" charset="0"/>
              </a:rPr>
              <a:t> 0,06</a:t>
            </a:r>
          </a:p>
        </p:txBody>
      </p:sp>
      <p:sp>
        <p:nvSpPr>
          <p:cNvPr id="12" name="10 Rectángulo"/>
          <p:cNvSpPr/>
          <p:nvPr/>
        </p:nvSpPr>
        <p:spPr bwMode="auto">
          <a:xfrm>
            <a:off x="5013277" y="2641477"/>
            <a:ext cx="2970330" cy="504056"/>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 F E C T I V I D A D</a:t>
            </a:r>
          </a:p>
        </p:txBody>
      </p:sp>
      <p:sp>
        <p:nvSpPr>
          <p:cNvPr id="13" name="11 Rectángulo"/>
          <p:cNvSpPr/>
          <p:nvPr/>
        </p:nvSpPr>
        <p:spPr bwMode="auto">
          <a:xfrm>
            <a:off x="5013277" y="3304835"/>
            <a:ext cx="1485165" cy="344753"/>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RESPUESTA</a:t>
            </a:r>
          </a:p>
        </p:txBody>
      </p:sp>
      <p:sp>
        <p:nvSpPr>
          <p:cNvPr id="14" name="12 Rectángulo"/>
          <p:cNvSpPr/>
          <p:nvPr/>
        </p:nvSpPr>
        <p:spPr bwMode="auto">
          <a:xfrm>
            <a:off x="6603455" y="3304835"/>
            <a:ext cx="1380154" cy="344753"/>
          </a:xfrm>
          <a:prstGeom prst="rect">
            <a:avLst/>
          </a:prstGeom>
          <a:solidFill>
            <a:schemeClr val="accent2">
              <a:lumMod val="40000"/>
              <a:lumOff val="6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800" b="1" dirty="0">
                <a:latin typeface="Times New Roman" pitchFamily="18" charset="0"/>
              </a:rPr>
              <a:t>V A L O R</a:t>
            </a:r>
          </a:p>
        </p:txBody>
      </p:sp>
      <p:sp>
        <p:nvSpPr>
          <p:cNvPr id="15" name="13 Rectángulo"/>
          <p:cNvSpPr/>
          <p:nvPr/>
        </p:nvSpPr>
        <p:spPr bwMode="auto">
          <a:xfrm>
            <a:off x="5013277" y="3887862"/>
            <a:ext cx="1485165" cy="1129878"/>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SI</a:t>
            </a:r>
          </a:p>
          <a:p>
            <a:pPr defTabSz="761970" eaLnBrk="0" hangingPunct="0"/>
            <a:r>
              <a:rPr lang="es-CO" sz="1833" b="1" dirty="0">
                <a:latin typeface="Times New Roman" pitchFamily="18" charset="0"/>
              </a:rPr>
              <a:t>  PARCIAL</a:t>
            </a:r>
          </a:p>
          <a:p>
            <a:pPr defTabSz="761970" eaLnBrk="0" hangingPunct="0"/>
            <a:r>
              <a:rPr lang="es-CO" sz="1833" b="1" dirty="0">
                <a:latin typeface="Times New Roman" pitchFamily="18" charset="0"/>
              </a:rPr>
              <a:t>  NO</a:t>
            </a:r>
          </a:p>
        </p:txBody>
      </p:sp>
      <p:sp>
        <p:nvSpPr>
          <p:cNvPr id="16" name="14 Rectángulo"/>
          <p:cNvSpPr/>
          <p:nvPr/>
        </p:nvSpPr>
        <p:spPr bwMode="auto">
          <a:xfrm>
            <a:off x="6660232" y="3887862"/>
            <a:ext cx="1368152" cy="1129878"/>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0,7</a:t>
            </a:r>
          </a:p>
          <a:p>
            <a:pPr algn="ctr" defTabSz="761970" eaLnBrk="0" hangingPunct="0"/>
            <a:r>
              <a:rPr lang="es-CO" sz="2000" b="1" dirty="0">
                <a:latin typeface="Times New Roman" pitchFamily="18" charset="0"/>
              </a:rPr>
              <a:t>  0,42</a:t>
            </a:r>
          </a:p>
          <a:p>
            <a:pPr algn="ctr" defTabSz="761970" eaLnBrk="0" hangingPunct="0"/>
            <a:r>
              <a:rPr lang="es-CO" sz="2000" b="1" dirty="0">
                <a:latin typeface="Times New Roman" pitchFamily="18" charset="0"/>
              </a:rPr>
              <a:t>  0,14</a:t>
            </a:r>
          </a:p>
        </p:txBody>
      </p:sp>
      <p:sp>
        <p:nvSpPr>
          <p:cNvPr id="2" name="1 Flecha abajo"/>
          <p:cNvSpPr/>
          <p:nvPr/>
        </p:nvSpPr>
        <p:spPr bwMode="auto">
          <a:xfrm>
            <a:off x="4139952" y="1417341"/>
            <a:ext cx="720080" cy="720080"/>
          </a:xfrm>
          <a:prstGeom prst="downArrow">
            <a:avLst/>
          </a:prstGeom>
          <a:solidFill>
            <a:schemeClr val="accent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397129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27</a:t>
            </a:fld>
            <a:endParaRPr lang="es-ES_tradnl" dirty="0"/>
          </a:p>
        </p:txBody>
      </p:sp>
      <p:sp>
        <p:nvSpPr>
          <p:cNvPr id="5" name="8 Título"/>
          <p:cNvSpPr txBox="1">
            <a:spLocks/>
          </p:cNvSpPr>
          <p:nvPr/>
        </p:nvSpPr>
        <p:spPr bwMode="auto">
          <a:xfrm>
            <a:off x="902965" y="0"/>
            <a:ext cx="7629475" cy="87128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t>CRONOGRAMA  DE  APLICACIÓN </a:t>
            </a:r>
            <a:br>
              <a:rPr lang="es-ES" altLang="es-ES" kern="0" dirty="0"/>
            </a:br>
            <a:r>
              <a:rPr lang="es-ES" altLang="es-ES" kern="0" dirty="0"/>
              <a:t>Resolución CGN  No. 193  de  2016</a:t>
            </a:r>
          </a:p>
        </p:txBody>
      </p:sp>
      <p:sp>
        <p:nvSpPr>
          <p:cNvPr id="6" name="22 Rectángulo"/>
          <p:cNvSpPr/>
          <p:nvPr/>
        </p:nvSpPr>
        <p:spPr bwMode="auto">
          <a:xfrm>
            <a:off x="395536" y="1493844"/>
            <a:ext cx="1440160" cy="64357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TIPO ENTIDAD</a:t>
            </a:r>
          </a:p>
        </p:txBody>
      </p:sp>
      <p:sp>
        <p:nvSpPr>
          <p:cNvPr id="7" name="23 Rectángulo"/>
          <p:cNvSpPr/>
          <p:nvPr/>
        </p:nvSpPr>
        <p:spPr bwMode="auto">
          <a:xfrm>
            <a:off x="395536" y="2525107"/>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8" name="7 Rectángulo"/>
          <p:cNvSpPr/>
          <p:nvPr/>
        </p:nvSpPr>
        <p:spPr bwMode="auto">
          <a:xfrm>
            <a:off x="3842577" y="1464491"/>
            <a:ext cx="3100068" cy="312890"/>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FECHA</a:t>
            </a:r>
          </a:p>
        </p:txBody>
      </p:sp>
      <p:sp>
        <p:nvSpPr>
          <p:cNvPr id="9" name="8 Rectángulo"/>
          <p:cNvSpPr/>
          <p:nvPr/>
        </p:nvSpPr>
        <p:spPr bwMode="auto">
          <a:xfrm>
            <a:off x="3853003" y="2525107"/>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0" name="12 Rectángulo"/>
          <p:cNvSpPr/>
          <p:nvPr/>
        </p:nvSpPr>
        <p:spPr bwMode="auto">
          <a:xfrm>
            <a:off x="3831025" y="1776703"/>
            <a:ext cx="1583091"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DESDE</a:t>
            </a:r>
          </a:p>
        </p:txBody>
      </p:sp>
      <p:sp>
        <p:nvSpPr>
          <p:cNvPr id="11" name="13 Rectángulo"/>
          <p:cNvSpPr/>
          <p:nvPr/>
        </p:nvSpPr>
        <p:spPr bwMode="auto">
          <a:xfrm>
            <a:off x="5414117" y="1776703"/>
            <a:ext cx="1528528" cy="332393"/>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300" b="1" dirty="0">
                <a:latin typeface="Times New Roman" pitchFamily="18" charset="0"/>
              </a:rPr>
              <a:t>Primer informe</a:t>
            </a:r>
          </a:p>
        </p:txBody>
      </p:sp>
      <p:sp>
        <p:nvSpPr>
          <p:cNvPr id="12" name="14 Rectángulo"/>
          <p:cNvSpPr/>
          <p:nvPr/>
        </p:nvSpPr>
        <p:spPr bwMode="auto">
          <a:xfrm>
            <a:off x="5436096" y="2525107"/>
            <a:ext cx="144500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13" name="17 Rectángulo"/>
          <p:cNvSpPr/>
          <p:nvPr/>
        </p:nvSpPr>
        <p:spPr bwMode="auto">
          <a:xfrm>
            <a:off x="1835696" y="1493194"/>
            <a:ext cx="1643720" cy="644227"/>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endParaRPr lang="es-CO" sz="1500" b="1" dirty="0">
              <a:latin typeface="Times New Roman" pitchFamily="18" charset="0"/>
            </a:endParaRPr>
          </a:p>
          <a:p>
            <a:pPr algn="ctr" defTabSz="761970" eaLnBrk="0" hangingPunct="0"/>
            <a:r>
              <a:rPr lang="es-CO" sz="1700" b="1" dirty="0">
                <a:latin typeface="Times New Roman" pitchFamily="18" charset="0"/>
              </a:rPr>
              <a:t>RESOLUCIÓN</a:t>
            </a:r>
          </a:p>
        </p:txBody>
      </p:sp>
      <p:sp>
        <p:nvSpPr>
          <p:cNvPr id="14" name="18 Rectángulo"/>
          <p:cNvSpPr/>
          <p:nvPr/>
        </p:nvSpPr>
        <p:spPr bwMode="auto">
          <a:xfrm>
            <a:off x="1907704" y="2525107"/>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743/2013</a:t>
            </a:r>
          </a:p>
        </p:txBody>
      </p:sp>
      <p:sp>
        <p:nvSpPr>
          <p:cNvPr id="15" name="21 Rectángulo"/>
          <p:cNvSpPr/>
          <p:nvPr/>
        </p:nvSpPr>
        <p:spPr bwMode="auto">
          <a:xfrm>
            <a:off x="7236296" y="2525107"/>
            <a:ext cx="172819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  </a:t>
            </a:r>
          </a:p>
        </p:txBody>
      </p:sp>
      <p:sp>
        <p:nvSpPr>
          <p:cNvPr id="16" name="28 Rectángulo"/>
          <p:cNvSpPr/>
          <p:nvPr/>
        </p:nvSpPr>
        <p:spPr bwMode="auto">
          <a:xfrm>
            <a:off x="7158668" y="1416663"/>
            <a:ext cx="1805820" cy="792765"/>
          </a:xfrm>
          <a:prstGeom prst="rect">
            <a:avLst/>
          </a:prstGeom>
          <a:solidFill>
            <a:schemeClr val="accent2">
              <a:lumMod val="40000"/>
              <a:lumOff val="6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1600" b="1" dirty="0">
                <a:latin typeface="Times New Roman" pitchFamily="18" charset="0"/>
              </a:rPr>
              <a:t>PRESENTACIÓN INFORME ANUAL</a:t>
            </a:r>
          </a:p>
        </p:txBody>
      </p:sp>
      <p:sp>
        <p:nvSpPr>
          <p:cNvPr id="17" name="29 Rectángulo"/>
          <p:cNvSpPr/>
          <p:nvPr/>
        </p:nvSpPr>
        <p:spPr bwMode="auto">
          <a:xfrm>
            <a:off x="395536" y="3173179"/>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Empresas</a:t>
            </a:r>
          </a:p>
        </p:txBody>
      </p:sp>
      <p:sp>
        <p:nvSpPr>
          <p:cNvPr id="18" name="30 Rectángulo"/>
          <p:cNvSpPr/>
          <p:nvPr/>
        </p:nvSpPr>
        <p:spPr bwMode="auto">
          <a:xfrm>
            <a:off x="3853003" y="3173179"/>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Publicación</a:t>
            </a:r>
          </a:p>
        </p:txBody>
      </p:sp>
      <p:sp>
        <p:nvSpPr>
          <p:cNvPr id="19" name="31 Rectángulo"/>
          <p:cNvSpPr/>
          <p:nvPr/>
        </p:nvSpPr>
        <p:spPr bwMode="auto">
          <a:xfrm>
            <a:off x="5436096" y="3173179"/>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31/12/2016</a:t>
            </a:r>
          </a:p>
        </p:txBody>
      </p:sp>
      <p:sp>
        <p:nvSpPr>
          <p:cNvPr id="20" name="32 Rectángulo"/>
          <p:cNvSpPr/>
          <p:nvPr/>
        </p:nvSpPr>
        <p:spPr bwMode="auto">
          <a:xfrm>
            <a:off x="1907704" y="3173179"/>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414/2014</a:t>
            </a:r>
          </a:p>
        </p:txBody>
      </p:sp>
      <p:sp>
        <p:nvSpPr>
          <p:cNvPr id="21" name="33 Rectángulo"/>
          <p:cNvSpPr/>
          <p:nvPr/>
        </p:nvSpPr>
        <p:spPr bwMode="auto">
          <a:xfrm>
            <a:off x="7230675" y="3173179"/>
            <a:ext cx="173381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2017</a:t>
            </a:r>
          </a:p>
        </p:txBody>
      </p:sp>
      <p:sp>
        <p:nvSpPr>
          <p:cNvPr id="22" name="34 Rectángulo"/>
          <p:cNvSpPr/>
          <p:nvPr/>
        </p:nvSpPr>
        <p:spPr bwMode="auto">
          <a:xfrm>
            <a:off x="395536" y="3821251"/>
            <a:ext cx="1512168"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Gobierno</a:t>
            </a:r>
          </a:p>
        </p:txBody>
      </p:sp>
      <p:sp>
        <p:nvSpPr>
          <p:cNvPr id="23" name="35 Rectángulo"/>
          <p:cNvSpPr/>
          <p:nvPr/>
        </p:nvSpPr>
        <p:spPr bwMode="auto">
          <a:xfrm>
            <a:off x="3853003" y="3821251"/>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4" name="36 Rectángulo"/>
          <p:cNvSpPr/>
          <p:nvPr/>
        </p:nvSpPr>
        <p:spPr bwMode="auto">
          <a:xfrm>
            <a:off x="5436096" y="3821251"/>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25" name="37 Rectángulo"/>
          <p:cNvSpPr/>
          <p:nvPr/>
        </p:nvSpPr>
        <p:spPr bwMode="auto">
          <a:xfrm>
            <a:off x="1907704" y="3821251"/>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533/2015</a:t>
            </a:r>
          </a:p>
        </p:txBody>
      </p:sp>
      <p:sp>
        <p:nvSpPr>
          <p:cNvPr id="26" name="38 Rectángulo"/>
          <p:cNvSpPr/>
          <p:nvPr/>
        </p:nvSpPr>
        <p:spPr bwMode="auto">
          <a:xfrm>
            <a:off x="7230677" y="3821251"/>
            <a:ext cx="1733811"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7" name="39 Rectángulo"/>
          <p:cNvSpPr/>
          <p:nvPr/>
        </p:nvSpPr>
        <p:spPr bwMode="auto">
          <a:xfrm>
            <a:off x="395536" y="4441676"/>
            <a:ext cx="1512168" cy="69243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err="1">
                <a:latin typeface="Times New Roman" pitchFamily="18" charset="0"/>
              </a:rPr>
              <a:t>Emp</a:t>
            </a:r>
            <a:r>
              <a:rPr lang="es-CO" sz="2000" b="1" dirty="0">
                <a:latin typeface="Times New Roman" pitchFamily="18" charset="0"/>
              </a:rPr>
              <a:t>. SGSSS</a:t>
            </a:r>
          </a:p>
        </p:txBody>
      </p:sp>
      <p:sp>
        <p:nvSpPr>
          <p:cNvPr id="28" name="40 Rectángulo"/>
          <p:cNvSpPr/>
          <p:nvPr/>
        </p:nvSpPr>
        <p:spPr bwMode="auto">
          <a:xfrm>
            <a:off x="3925011" y="4657700"/>
            <a:ext cx="1583093"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01/01/2017</a:t>
            </a:r>
          </a:p>
        </p:txBody>
      </p:sp>
      <p:sp>
        <p:nvSpPr>
          <p:cNvPr id="29" name="41 Rectángulo"/>
          <p:cNvSpPr/>
          <p:nvPr/>
        </p:nvSpPr>
        <p:spPr bwMode="auto">
          <a:xfrm>
            <a:off x="5508104" y="4657700"/>
            <a:ext cx="144500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31/12/2017</a:t>
            </a:r>
          </a:p>
        </p:txBody>
      </p:sp>
      <p:sp>
        <p:nvSpPr>
          <p:cNvPr id="30" name="42 Rectángulo"/>
          <p:cNvSpPr/>
          <p:nvPr/>
        </p:nvSpPr>
        <p:spPr bwMode="auto">
          <a:xfrm>
            <a:off x="1907704" y="4630053"/>
            <a:ext cx="1571712" cy="332393"/>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663/2015</a:t>
            </a:r>
          </a:p>
        </p:txBody>
      </p:sp>
      <p:sp>
        <p:nvSpPr>
          <p:cNvPr id="31" name="43 Rectángulo"/>
          <p:cNvSpPr/>
          <p:nvPr/>
        </p:nvSpPr>
        <p:spPr bwMode="auto">
          <a:xfrm>
            <a:off x="7236296" y="4651775"/>
            <a:ext cx="1728192" cy="338318"/>
          </a:xfrm>
          <a:prstGeom prst="rect">
            <a:avLst/>
          </a:prstGeom>
          <a:solidFill>
            <a:schemeClr val="accent2">
              <a:lumMod val="20000"/>
              <a:lumOff val="80000"/>
            </a:schemeClr>
          </a:solidFill>
          <a:ln w="9525" cap="flat" cmpd="sng" algn="ctr">
            <a:solidFill>
              <a:schemeClr val="bg2">
                <a:lumMod val="75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2018</a:t>
            </a:r>
          </a:p>
        </p:txBody>
      </p:sp>
      <p:sp>
        <p:nvSpPr>
          <p:cNvPr id="2" name="1 Flecha abajo"/>
          <p:cNvSpPr/>
          <p:nvPr/>
        </p:nvSpPr>
        <p:spPr bwMode="auto">
          <a:xfrm>
            <a:off x="4283968" y="985292"/>
            <a:ext cx="484632" cy="431371"/>
          </a:xfrm>
          <a:prstGeom prst="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2347784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551999512"/>
              </p:ext>
            </p:extLst>
          </p:nvPr>
        </p:nvGraphicFramePr>
        <p:xfrm>
          <a:off x="222572" y="1129308"/>
          <a:ext cx="8741915"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28</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22269"/>
            <a:ext cx="9144000" cy="1079569"/>
          </a:xfrm>
        </p:spPr>
        <p:txBody>
          <a:bodyPr/>
          <a:lstStyle/>
          <a:p>
            <a:r>
              <a:rPr lang="es-CO" dirty="0"/>
              <a:t>“CUIDADO DE LAS CUENTAS …  </a:t>
            </a:r>
            <a:br>
              <a:rPr lang="es-CO" dirty="0"/>
            </a:br>
            <a:r>
              <a:rPr lang="es-CO" dirty="0"/>
              <a:t>                                          CUSTODIA DE LA HONRADEZ”</a:t>
            </a:r>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2120" y="1489348"/>
            <a:ext cx="360473" cy="456629"/>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41476"/>
            <a:ext cx="205172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79512" y="2785492"/>
            <a:ext cx="216024"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a:t>
            </a:fld>
            <a:endParaRPr lang="es-ES_tradnl" dirty="0"/>
          </a:p>
        </p:txBody>
      </p:sp>
      <p:pic>
        <p:nvPicPr>
          <p:cNvPr id="4" name="Imagen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698850" y="3118496"/>
            <a:ext cx="4443601" cy="2596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37" y="3118497"/>
            <a:ext cx="4573437" cy="259650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Rectángulo 3"/>
          <p:cNvSpPr/>
          <p:nvPr/>
        </p:nvSpPr>
        <p:spPr>
          <a:xfrm>
            <a:off x="125413" y="237071"/>
            <a:ext cx="6056313" cy="576064"/>
          </a:xfrm>
          <a:prstGeom prst="rect">
            <a:avLst/>
          </a:prstGeom>
          <a:solidFill>
            <a:schemeClr val="accent3">
              <a:lumMod val="85000"/>
            </a:schemeClr>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4000" b="1" dirty="0">
                <a:solidFill>
                  <a:schemeClr val="tx1"/>
                </a:solidFill>
              </a:rPr>
              <a:t>   </a:t>
            </a:r>
            <a:r>
              <a:rPr lang="es-CO" sz="4800" b="1" dirty="0">
                <a:solidFill>
                  <a:schemeClr val="tx1"/>
                </a:solidFill>
              </a:rPr>
              <a:t>CONTROL   INTERNO </a:t>
            </a:r>
          </a:p>
        </p:txBody>
      </p:sp>
      <p:sp>
        <p:nvSpPr>
          <p:cNvPr id="8" name="Cinta perforada 9"/>
          <p:cNvSpPr/>
          <p:nvPr/>
        </p:nvSpPr>
        <p:spPr>
          <a:xfrm>
            <a:off x="94274" y="1354421"/>
            <a:ext cx="5903913" cy="1592154"/>
          </a:xfrm>
          <a:prstGeom prst="flowChartPunchedTape">
            <a:avLst/>
          </a:prstGeom>
          <a:solidFill>
            <a:srgbClr val="008080"/>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a:t>
            </a:r>
            <a:r>
              <a:rPr lang="es-CO" sz="3600" b="1" i="1" dirty="0">
                <a:solidFill>
                  <a:schemeClr val="bg1"/>
                </a:solidFill>
              </a:rPr>
              <a:t>T  O  D  O  S</a:t>
            </a:r>
          </a:p>
        </p:txBody>
      </p:sp>
      <p:sp>
        <p:nvSpPr>
          <p:cNvPr id="9" name="Flecha abajo 4"/>
          <p:cNvSpPr/>
          <p:nvPr/>
        </p:nvSpPr>
        <p:spPr>
          <a:xfrm>
            <a:off x="2339752" y="1057300"/>
            <a:ext cx="629245" cy="504056"/>
          </a:xfrm>
          <a:prstGeom prst="downArrow">
            <a:avLst/>
          </a:prstGeom>
          <a:solidFill>
            <a:srgbClr val="FFC000"/>
          </a:solidFill>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10" name="Flecha curvada hacia arriba 9"/>
          <p:cNvSpPr/>
          <p:nvPr/>
        </p:nvSpPr>
        <p:spPr>
          <a:xfrm rot="16200000">
            <a:off x="6519600" y="57006"/>
            <a:ext cx="2353446" cy="2527461"/>
          </a:xfrm>
          <a:prstGeom prst="curvedUpArrow">
            <a:avLst/>
          </a:prstGeom>
          <a:solidFill>
            <a:srgbClr val="92D050"/>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solidFill>
                <a:schemeClr val="tx1"/>
              </a:solidFill>
            </a:endParaRPr>
          </a:p>
        </p:txBody>
      </p:sp>
    </p:spTree>
    <p:extLst>
      <p:ext uri="{BB962C8B-B14F-4D97-AF65-F5344CB8AC3E}">
        <p14:creationId xmlns:p14="http://schemas.microsoft.com/office/powerpoint/2010/main" val="206898518"/>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par>
                          <p:cTn id="27" fill="hold">
                            <p:stCondLst>
                              <p:cond delay="2500"/>
                            </p:stCondLst>
                            <p:childTnLst>
                              <p:par>
                                <p:cTn id="28" presetID="53" presetClass="entr" presetSubtype="16"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par>
                          <p:cTn id="33" fill="hold">
                            <p:stCondLst>
                              <p:cond delay="3000"/>
                            </p:stCondLst>
                            <p:childTnLst>
                              <p:par>
                                <p:cTn id="34" presetID="35"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2000"/>
                                        <p:tgtEl>
                                          <p:spTgt spid="6"/>
                                        </p:tgtEl>
                                      </p:cBhvr>
                                    </p:animEffect>
                                    <p:anim calcmode="lin" valueType="num">
                                      <p:cBhvr>
                                        <p:cTn id="37" dur="2000" fill="hold"/>
                                        <p:tgtEl>
                                          <p:spTgt spid="6"/>
                                        </p:tgtEl>
                                        <p:attrNameLst>
                                          <p:attrName>style.rotation</p:attrName>
                                        </p:attrNameLst>
                                      </p:cBhvr>
                                      <p:tavLst>
                                        <p:tav tm="0">
                                          <p:val>
                                            <p:fltVal val="720"/>
                                          </p:val>
                                        </p:tav>
                                        <p:tav tm="100000">
                                          <p:val>
                                            <p:fltVal val="0"/>
                                          </p:val>
                                        </p:tav>
                                      </p:tavLst>
                                    </p:anim>
                                    <p:anim calcmode="lin" valueType="num">
                                      <p:cBhvr>
                                        <p:cTn id="38" dur="2000" fill="hold"/>
                                        <p:tgtEl>
                                          <p:spTgt spid="6"/>
                                        </p:tgtEl>
                                        <p:attrNameLst>
                                          <p:attrName>ppt_h</p:attrName>
                                        </p:attrNameLst>
                                      </p:cBhvr>
                                      <p:tavLst>
                                        <p:tav tm="0">
                                          <p:val>
                                            <p:fltVal val="0"/>
                                          </p:val>
                                        </p:tav>
                                        <p:tav tm="100000">
                                          <p:val>
                                            <p:strVal val="#ppt_h"/>
                                          </p:val>
                                        </p:tav>
                                      </p:tavLst>
                                    </p:anim>
                                    <p:anim calcmode="lin" valueType="num">
                                      <p:cBhvr>
                                        <p:cTn id="39" dur="2000" fill="hold"/>
                                        <p:tgtEl>
                                          <p:spTgt spid="6"/>
                                        </p:tgtEl>
                                        <p:attrNameLst>
                                          <p:attrName>ppt_w</p:attrName>
                                        </p:attrNameLst>
                                      </p:cBhvr>
                                      <p:tavLst>
                                        <p:tav tm="0">
                                          <p:val>
                                            <p:fltVal val="0"/>
                                          </p:val>
                                        </p:tav>
                                        <p:tav tm="100000">
                                          <p:val>
                                            <p:strVal val="#ppt_w"/>
                                          </p:val>
                                        </p:tav>
                                      </p:tavLst>
                                    </p:anim>
                                  </p:childTnLst>
                                </p:cTn>
                              </p:par>
                            </p:childTnLst>
                          </p:cTn>
                        </p:par>
                        <p:par>
                          <p:cTn id="40" fill="hold">
                            <p:stCondLst>
                              <p:cond delay="5000"/>
                            </p:stCondLst>
                            <p:childTnLst>
                              <p:par>
                                <p:cTn id="41" presetID="35"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2000"/>
                                        <p:tgtEl>
                                          <p:spTgt spid="4"/>
                                        </p:tgtEl>
                                      </p:cBhvr>
                                    </p:animEffect>
                                    <p:anim calcmode="lin" valueType="num">
                                      <p:cBhvr>
                                        <p:cTn id="44" dur="2000" fill="hold"/>
                                        <p:tgtEl>
                                          <p:spTgt spid="4"/>
                                        </p:tgtEl>
                                        <p:attrNameLst>
                                          <p:attrName>style.rotation</p:attrName>
                                        </p:attrNameLst>
                                      </p:cBhvr>
                                      <p:tavLst>
                                        <p:tav tm="0">
                                          <p:val>
                                            <p:fltVal val="720"/>
                                          </p:val>
                                        </p:tav>
                                        <p:tav tm="100000">
                                          <p:val>
                                            <p:fltVal val="0"/>
                                          </p:val>
                                        </p:tav>
                                      </p:tavLst>
                                    </p:anim>
                                    <p:anim calcmode="lin" valueType="num">
                                      <p:cBhvr>
                                        <p:cTn id="45" dur="2000" fill="hold"/>
                                        <p:tgtEl>
                                          <p:spTgt spid="4"/>
                                        </p:tgtEl>
                                        <p:attrNameLst>
                                          <p:attrName>ppt_h</p:attrName>
                                        </p:attrNameLst>
                                      </p:cBhvr>
                                      <p:tavLst>
                                        <p:tav tm="0">
                                          <p:val>
                                            <p:fltVal val="0"/>
                                          </p:val>
                                        </p:tav>
                                        <p:tav tm="100000">
                                          <p:val>
                                            <p:strVal val="#ppt_h"/>
                                          </p:val>
                                        </p:tav>
                                      </p:tavLst>
                                    </p:anim>
                                    <p:anim calcmode="lin" valueType="num">
                                      <p:cBhvr>
                                        <p:cTn id="46" dur="2000" fill="hold"/>
                                        <p:tgtEl>
                                          <p:spTgt spid="4"/>
                                        </p:tgtEl>
                                        <p:attrNameLst>
                                          <p:attrName>ppt_w</p:attrName>
                                        </p:attrNameLst>
                                      </p:cBhvr>
                                      <p:tavLst>
                                        <p:tav tm="0">
                                          <p:val>
                                            <p:fltVal val="0"/>
                                          </p:val>
                                        </p:tav>
                                        <p:tav tm="100000">
                                          <p:val>
                                            <p:strVal val="#ppt_w"/>
                                          </p:val>
                                        </p:tav>
                                      </p:tavLst>
                                    </p:anim>
                                  </p:childTnLst>
                                </p:cTn>
                              </p:par>
                            </p:childTnLst>
                          </p:cTn>
                        </p:par>
                        <p:par>
                          <p:cTn id="47" fill="hold">
                            <p:stCondLst>
                              <p:cond delay="7000"/>
                            </p:stCondLst>
                            <p:childTnLst>
                              <p:par>
                                <p:cTn id="48" presetID="53" presetClass="entr" presetSubtype="16" fill="hold" grpId="0" nodeType="after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600" advTm="0">
        <p14:gallery dir="l"/>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7409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a:t>
            </a:fld>
            <a:endParaRPr lang="es-ES_tradnl" dirty="0"/>
          </a:p>
        </p:txBody>
      </p:sp>
      <p:sp>
        <p:nvSpPr>
          <p:cNvPr id="6" name="Rectángulo 7"/>
          <p:cNvSpPr/>
          <p:nvPr/>
        </p:nvSpPr>
        <p:spPr>
          <a:xfrm>
            <a:off x="0" y="769268"/>
            <a:ext cx="9092840" cy="1321160"/>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latin typeface="Calibri" panose="020F0502020204030204" pitchFamily="34" charset="0"/>
                <a:cs typeface="Calibri" panose="020F0502020204030204" pitchFamily="34" charset="0"/>
              </a:rPr>
              <a:t>GENERADOR DE VALOR PARA UN PAÍS </a:t>
            </a:r>
          </a:p>
          <a:p>
            <a:pPr algn="ctr"/>
            <a:r>
              <a:rPr lang="es-CO" sz="3200" b="1" dirty="0">
                <a:solidFill>
                  <a:schemeClr val="tx1"/>
                </a:solidFill>
                <a:latin typeface="Calibri" panose="020F0502020204030204" pitchFamily="34" charset="0"/>
                <a:cs typeface="Calibri" panose="020F0502020204030204" pitchFamily="34" charset="0"/>
              </a:rPr>
              <a:t>DE BUENAS PRÁCTICAS DE GOBIERNO</a:t>
            </a:r>
          </a:p>
        </p:txBody>
      </p:sp>
      <p:sp>
        <p:nvSpPr>
          <p:cNvPr id="7" name="Flecha abajo 1"/>
          <p:cNvSpPr/>
          <p:nvPr/>
        </p:nvSpPr>
        <p:spPr bwMode="auto">
          <a:xfrm>
            <a:off x="4283968" y="2543473"/>
            <a:ext cx="484632" cy="597495"/>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32" y="2526333"/>
            <a:ext cx="3312368" cy="3211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28185" y="2209429"/>
            <a:ext cx="2864656" cy="3505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61197" y="2209429"/>
            <a:ext cx="2766987" cy="3448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43496" y="2209429"/>
            <a:ext cx="3600872"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3"/>
          <p:cNvSpPr txBox="1">
            <a:spLocks noChangeArrowheads="1"/>
          </p:cNvSpPr>
          <p:nvPr/>
        </p:nvSpPr>
        <p:spPr>
          <a:xfrm>
            <a:off x="19832" y="49188"/>
            <a:ext cx="9073008" cy="720080"/>
          </a:xfrm>
          <a:prstGeom prst="rect">
            <a:avLst/>
          </a:prstGeom>
          <a:ln>
            <a:solidFill>
              <a:schemeClr val="bg1"/>
            </a:solidFill>
          </a:ln>
          <a:effectLst>
            <a:glow rad="101600">
              <a:schemeClr val="accent6">
                <a:satMod val="175000"/>
                <a:alpha val="40000"/>
              </a:schemeClr>
            </a:glow>
          </a:effectLst>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n-US" altLang="es-CO" sz="4400" kern="0" dirty="0">
                <a:solidFill>
                  <a:schemeClr val="bg1"/>
                </a:solidFill>
              </a:rPr>
              <a:t>D</a:t>
            </a:r>
            <a:r>
              <a:rPr lang="es-CL" altLang="es-CO" sz="4400" kern="0" dirty="0">
                <a:solidFill>
                  <a:schemeClr val="bg1"/>
                </a:solidFill>
              </a:rPr>
              <a:t>el Modelo de Gestión Pública</a:t>
            </a:r>
          </a:p>
        </p:txBody>
      </p:sp>
    </p:spTree>
    <p:extLst>
      <p:ext uri="{BB962C8B-B14F-4D97-AF65-F5344CB8AC3E}">
        <p14:creationId xmlns:p14="http://schemas.microsoft.com/office/powerpoint/2010/main" val="25502521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a:t>
            </a:fld>
            <a:endParaRPr lang="es-ES_tradnl" dirty="0"/>
          </a:p>
        </p:txBody>
      </p:sp>
      <p:sp>
        <p:nvSpPr>
          <p:cNvPr id="6" name="Rectangle 2"/>
          <p:cNvSpPr>
            <a:spLocks noGrp="1" noChangeArrowheads="1"/>
          </p:cNvSpPr>
          <p:nvPr>
            <p:ph type="body" idx="4294967295"/>
          </p:nvPr>
        </p:nvSpPr>
        <p:spPr>
          <a:xfrm>
            <a:off x="35496" y="1705372"/>
            <a:ext cx="6840760" cy="3240360"/>
          </a:xfrm>
          <a:prstGeom prst="rect">
            <a:avLst/>
          </a:prstGeom>
          <a:ln>
            <a:solidFill>
              <a:schemeClr val="tx1"/>
            </a:solidFill>
          </a:ln>
          <a:effectLst>
            <a:glow rad="63500">
              <a:schemeClr val="accent6">
                <a:satMod val="175000"/>
                <a:alpha val="40000"/>
              </a:schemeClr>
            </a:glow>
          </a:effectLst>
        </p:spPr>
        <p:txBody>
          <a:bodyPr/>
          <a:lstStyle/>
          <a:p>
            <a:pPr marL="812800" indent="-812800" algn="ctr" eaLnBrk="1" hangingPunct="1">
              <a:lnSpc>
                <a:spcPct val="90000"/>
              </a:lnSpc>
              <a:buClr>
                <a:srgbClr val="FF0000"/>
              </a:buClr>
              <a:buFont typeface="Symbol" pitchFamily="18" charset="2"/>
              <a:buNone/>
              <a:defRPr/>
            </a:pPr>
            <a:endParaRPr lang="es-CL" altLang="es-CO" sz="1600" dirty="0">
              <a:solidFill>
                <a:schemeClr val="bg2"/>
              </a:solidFill>
              <a:effectLst>
                <a:outerShdw blurRad="38100" dist="38100" dir="2700000" algn="tl">
                  <a:srgbClr val="FFFFFF"/>
                </a:outerShdw>
              </a:effectLst>
            </a:endParaRPr>
          </a:p>
          <a:p>
            <a:pPr>
              <a:lnSpc>
                <a:spcPct val="90000"/>
              </a:lnSpc>
              <a:buClr>
                <a:srgbClr val="FF0000"/>
              </a:buClr>
              <a:buFont typeface="Wingdings" panose="05000000000000000000" pitchFamily="2" charset="2"/>
              <a:buChar char="ü"/>
              <a:defRPr/>
            </a:pPr>
            <a:r>
              <a:rPr lang="es-CL" altLang="es-CO" sz="3000" b="1" dirty="0"/>
              <a:t>Problema Financiero (disciplina fiscal)</a:t>
            </a:r>
          </a:p>
          <a:p>
            <a:pPr>
              <a:lnSpc>
                <a:spcPct val="90000"/>
              </a:lnSpc>
              <a:buClr>
                <a:srgbClr val="FF0000"/>
              </a:buClr>
              <a:buFont typeface="Wingdings" panose="05000000000000000000" pitchFamily="2" charset="2"/>
              <a:buChar char="ü"/>
              <a:defRPr/>
            </a:pPr>
            <a:r>
              <a:rPr lang="es-CL" altLang="es-CO" sz="3000" b="1" dirty="0"/>
              <a:t>Problema Económico (Globalización) </a:t>
            </a:r>
            <a:endParaRPr lang="es-CL" altLang="es-CO" sz="3000" dirty="0"/>
          </a:p>
          <a:p>
            <a:pPr eaLnBrk="1" hangingPunct="1">
              <a:lnSpc>
                <a:spcPct val="90000"/>
              </a:lnSpc>
              <a:buClr>
                <a:srgbClr val="FF0000"/>
              </a:buClr>
              <a:buFont typeface="Wingdings" panose="05000000000000000000" pitchFamily="2" charset="2"/>
              <a:buChar char="ü"/>
              <a:defRPr/>
            </a:pPr>
            <a:r>
              <a:rPr lang="es-CL" altLang="es-CO" sz="3000" b="1" dirty="0"/>
              <a:t>Problema Social (Pobreza,  desigualdad)</a:t>
            </a:r>
          </a:p>
          <a:p>
            <a:pPr>
              <a:lnSpc>
                <a:spcPct val="90000"/>
              </a:lnSpc>
              <a:buClr>
                <a:srgbClr val="FF0000"/>
              </a:buClr>
              <a:buFont typeface="Wingdings" panose="05000000000000000000" pitchFamily="2" charset="2"/>
              <a:buChar char="ü"/>
              <a:defRPr/>
            </a:pPr>
            <a:r>
              <a:rPr lang="es-CL" altLang="es-CO" sz="3000" b="1" dirty="0"/>
              <a:t>Problema Político (Gobernabilidad - deslegitimación del Estado para conseguir valor público)</a:t>
            </a:r>
          </a:p>
        </p:txBody>
      </p:sp>
      <p:sp>
        <p:nvSpPr>
          <p:cNvPr id="7" name="Rectangle 3"/>
          <p:cNvSpPr txBox="1">
            <a:spLocks noChangeArrowheads="1"/>
          </p:cNvSpPr>
          <p:nvPr/>
        </p:nvSpPr>
        <p:spPr>
          <a:xfrm>
            <a:off x="228600" y="193204"/>
            <a:ext cx="8915400" cy="792088"/>
          </a:xfrm>
          <a:prstGeom prst="rect">
            <a:avLst/>
          </a:prstGeom>
          <a:ln>
            <a:solidFill>
              <a:schemeClr val="tx1"/>
            </a:solidFill>
          </a:ln>
          <a:effectLst>
            <a:glow rad="63500">
              <a:schemeClr val="accent6">
                <a:satMod val="175000"/>
                <a:alpha val="40000"/>
              </a:schemeClr>
            </a:glow>
          </a:effectLst>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n-US" altLang="es-CO" sz="4000" kern="0" dirty="0">
                <a:solidFill>
                  <a:schemeClr val="bg1"/>
                </a:solidFill>
              </a:rPr>
              <a:t>D</a:t>
            </a:r>
            <a:r>
              <a:rPr lang="es-CL" altLang="es-CO" sz="4000" kern="0" dirty="0">
                <a:solidFill>
                  <a:schemeClr val="bg1"/>
                </a:solidFill>
              </a:rPr>
              <a:t>el Modelo de Gestión Pública</a:t>
            </a: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76256" y="1705372"/>
            <a:ext cx="226774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269269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a:t>
            </a:fld>
            <a:endParaRPr lang="es-ES_tradnl" dirty="0"/>
          </a:p>
        </p:txBody>
      </p:sp>
      <p:grpSp>
        <p:nvGrpSpPr>
          <p:cNvPr id="7" name="Group 4"/>
          <p:cNvGrpSpPr/>
          <p:nvPr/>
        </p:nvGrpSpPr>
        <p:grpSpPr>
          <a:xfrm>
            <a:off x="3996943" y="1629433"/>
            <a:ext cx="4669939" cy="2092163"/>
            <a:chOff x="3996943" y="1585576"/>
            <a:chExt cx="4669939" cy="2092163"/>
          </a:xfrm>
        </p:grpSpPr>
        <p:pic>
          <p:nvPicPr>
            <p:cNvPr id="8"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9"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10" name="9 CuadroTexto"/>
          <p:cNvSpPr txBox="1"/>
          <p:nvPr/>
        </p:nvSpPr>
        <p:spPr>
          <a:xfrm>
            <a:off x="467544" y="3366780"/>
            <a:ext cx="8712968" cy="1938992"/>
          </a:xfrm>
          <a:prstGeom prst="rect">
            <a:avLst/>
          </a:prstGeom>
          <a:noFill/>
        </p:spPr>
        <p:txBody>
          <a:bodyPr wrap="square" rtlCol="0">
            <a:spAutoFit/>
          </a:bodyPr>
          <a:lstStyle/>
          <a:p>
            <a:r>
              <a:rPr lang="es-CO" sz="2400" b="1" dirty="0">
                <a:latin typeface="+mn-lt"/>
              </a:rPr>
              <a:t>                        más que un </a:t>
            </a:r>
            <a:r>
              <a:rPr lang="es-CO" sz="2400" b="1" u="sng" dirty="0">
                <a:latin typeface="+mn-lt"/>
              </a:rPr>
              <a:t>VALOR</a:t>
            </a:r>
            <a:r>
              <a:rPr lang="es-CO" sz="2400" b="1" dirty="0">
                <a:latin typeface="+mn-lt"/>
              </a:rPr>
              <a:t>…un </a:t>
            </a:r>
            <a:r>
              <a:rPr lang="es-CO" sz="2400" b="1" u="sng" dirty="0">
                <a:latin typeface="+mn-lt"/>
              </a:rPr>
              <a:t>BENEFICIO</a:t>
            </a:r>
            <a:r>
              <a:rPr lang="es-CO" sz="2400" b="1" dirty="0">
                <a:latin typeface="+mn-lt"/>
              </a:rPr>
              <a:t> en términos de:</a:t>
            </a:r>
          </a:p>
          <a:p>
            <a:pPr marL="342900" indent="-342900">
              <a:buFont typeface="Arial" panose="020B0604020202020204" pitchFamily="34" charset="0"/>
              <a:buChar char="•"/>
            </a:pPr>
            <a:r>
              <a:rPr lang="es-CO" sz="2100" b="1" dirty="0">
                <a:latin typeface="+mn-lt"/>
              </a:rPr>
              <a:t> </a:t>
            </a:r>
            <a:r>
              <a:rPr lang="es-MX" sz="2400" b="1" dirty="0">
                <a:solidFill>
                  <a:sysClr val="windowText" lastClr="000000"/>
                </a:solidFill>
                <a:latin typeface="+mn-lt"/>
              </a:rPr>
              <a:t>VISIBILIDAD </a:t>
            </a:r>
          </a:p>
          <a:p>
            <a:pPr marL="457200" lvl="0" indent="-457200">
              <a:buFont typeface="Arial" panose="020B0604020202020204" pitchFamily="34" charset="0"/>
              <a:buChar char="•"/>
            </a:pPr>
            <a:r>
              <a:rPr lang="es-MX" sz="2400" b="1" dirty="0">
                <a:solidFill>
                  <a:sysClr val="windowText" lastClr="000000"/>
                </a:solidFill>
                <a:latin typeface="+mn-lt"/>
              </a:rPr>
              <a:t>TOMA DE DECISIONES </a:t>
            </a:r>
          </a:p>
          <a:p>
            <a:pPr marL="457200" indent="-457200">
              <a:buFont typeface="Arial" panose="020B0604020202020204" pitchFamily="34" charset="0"/>
              <a:buChar char="•"/>
            </a:pPr>
            <a:r>
              <a:rPr lang="es-ES" sz="2400" b="1" dirty="0">
                <a:solidFill>
                  <a:sysClr val="windowText" lastClr="000000"/>
                </a:solidFill>
                <a:latin typeface="+mn-lt"/>
              </a:rPr>
              <a:t>CONTROL</a:t>
            </a:r>
          </a:p>
          <a:p>
            <a:pPr marL="457200" indent="-457200">
              <a:buFont typeface="Arial" panose="020B0604020202020204" pitchFamily="34" charset="0"/>
              <a:buChar char="•"/>
            </a:pPr>
            <a:r>
              <a:rPr lang="es-ES" sz="2400" b="1" dirty="0">
                <a:solidFill>
                  <a:sysClr val="windowText" lastClr="000000"/>
                </a:solidFill>
                <a:latin typeface="+mn-lt"/>
              </a:rPr>
              <a:t>LENGUAJE DE LOS GOBIERNOS </a:t>
            </a:r>
            <a:endParaRPr lang="es-CO" sz="2100" b="1" dirty="0">
              <a:latin typeface="+mn-lt"/>
            </a:endParaRPr>
          </a:p>
        </p:txBody>
      </p:sp>
      <p:sp>
        <p:nvSpPr>
          <p:cNvPr id="11" name="10 CuadroTexto"/>
          <p:cNvSpPr txBox="1"/>
          <p:nvPr/>
        </p:nvSpPr>
        <p:spPr>
          <a:xfrm>
            <a:off x="94680" y="1143824"/>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12" name="11 Flecha curvada hacia abajo"/>
          <p:cNvSpPr/>
          <p:nvPr/>
        </p:nvSpPr>
        <p:spPr bwMode="auto">
          <a:xfrm rot="555973">
            <a:off x="2483768" y="985292"/>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123939966"/>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Effect transition="in" filter="fade">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7</a:t>
            </a:fld>
            <a:endParaRPr lang="es-ES_tradnl" dirty="0"/>
          </a:p>
        </p:txBody>
      </p:sp>
      <p:pic>
        <p:nvPicPr>
          <p:cNvPr id="21"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929508"/>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22" name="Group 2052"/>
          <p:cNvGraphicFramePr>
            <a:graphicFrameLocks noGrp="1"/>
          </p:cNvGraphicFramePr>
          <p:nvPr>
            <p:extLst>
              <p:ext uri="{D42A27DB-BD31-4B8C-83A1-F6EECF244321}">
                <p14:modId xmlns:p14="http://schemas.microsoft.com/office/powerpoint/2010/main" val="2115779037"/>
              </p:ext>
            </p:extLst>
          </p:nvPr>
        </p:nvGraphicFramePr>
        <p:xfrm>
          <a:off x="213083" y="1345332"/>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23" name="Group 2060"/>
          <p:cNvGraphicFramePr>
            <a:graphicFrameLocks noGrp="1"/>
          </p:cNvGraphicFramePr>
          <p:nvPr>
            <p:extLst>
              <p:ext uri="{D42A27DB-BD31-4B8C-83A1-F6EECF244321}">
                <p14:modId xmlns:p14="http://schemas.microsoft.com/office/powerpoint/2010/main" val="1342659425"/>
              </p:ext>
            </p:extLst>
          </p:nvPr>
        </p:nvGraphicFramePr>
        <p:xfrm>
          <a:off x="5648479" y="1345332"/>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4" name="Flecha abajo 9"/>
          <p:cNvSpPr/>
          <p:nvPr/>
        </p:nvSpPr>
        <p:spPr>
          <a:xfrm>
            <a:off x="3711309" y="1489348"/>
            <a:ext cx="1098189" cy="1224136"/>
          </a:xfrm>
          <a:prstGeom prst="downArrow">
            <a:avLst/>
          </a:prstGeom>
          <a:solidFill>
            <a:srgbClr val="00918E"/>
          </a:solidFill>
          <a:ln>
            <a:solidFill>
              <a:srgbClr val="FFC000"/>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FFFF"/>
              </a:solidFill>
            </a:endParaRPr>
          </a:p>
        </p:txBody>
      </p:sp>
      <p:pic>
        <p:nvPicPr>
          <p:cNvPr id="25"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469" y="4896557"/>
            <a:ext cx="2334879" cy="193191"/>
          </a:xfrm>
          <a:prstGeom prst="rect">
            <a:avLst/>
          </a:prstGeom>
        </p:spPr>
      </p:pic>
      <p:sp>
        <p:nvSpPr>
          <p:cNvPr id="26" name="25 Rectángulo"/>
          <p:cNvSpPr/>
          <p:nvPr/>
        </p:nvSpPr>
        <p:spPr>
          <a:xfrm>
            <a:off x="76881" y="-94828"/>
            <a:ext cx="9067119" cy="1138773"/>
          </a:xfrm>
          <a:prstGeom prst="rect">
            <a:avLst/>
          </a:prstGeom>
        </p:spPr>
        <p:txBody>
          <a:bodyPr wrap="square">
            <a:spAutoFit/>
          </a:bodyPr>
          <a:lstStyle/>
          <a:p>
            <a:pPr algn="ctr"/>
            <a:r>
              <a:rPr lang="es-DO" altLang="es-CO" sz="3400" b="1" dirty="0">
                <a:solidFill>
                  <a:srgbClr val="FFFFFF"/>
                </a:solidFill>
                <a:latin typeface="Calibri"/>
              </a:rPr>
              <a:t>Pilares del Modelo de Gestión</a:t>
            </a:r>
          </a:p>
          <a:p>
            <a:pPr algn="ctr"/>
            <a:r>
              <a:rPr lang="es-DO" altLang="es-CO" sz="3400" b="1" dirty="0">
                <a:solidFill>
                  <a:srgbClr val="FFFFFF"/>
                </a:solidFill>
                <a:latin typeface="Calibri"/>
              </a:rPr>
              <a:t>Nueva Gerencia Pública Eficiente </a:t>
            </a:r>
          </a:p>
        </p:txBody>
      </p:sp>
    </p:spTree>
    <p:extLst>
      <p:ext uri="{BB962C8B-B14F-4D97-AF65-F5344CB8AC3E}">
        <p14:creationId xmlns:p14="http://schemas.microsoft.com/office/powerpoint/2010/main" val="2355756182"/>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sp>
        <p:nvSpPr>
          <p:cNvPr id="6" name="Rectangle 4"/>
          <p:cNvSpPr>
            <a:spLocks noChangeArrowheads="1"/>
          </p:cNvSpPr>
          <p:nvPr/>
        </p:nvSpPr>
        <p:spPr bwMode="auto">
          <a:xfrm>
            <a:off x="41274" y="2706412"/>
            <a:ext cx="90773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anose="020B0502020202020204" pitchFamily="34" charset="0"/>
                <a:cs typeface="Arial" panose="020B0604020202020204" pitchFamily="34" charset="0"/>
              </a:defRPr>
            </a:lvl1pPr>
            <a:lvl2pPr marL="742950" indent="-285750">
              <a:defRPr b="1">
                <a:solidFill>
                  <a:schemeClr val="tx1"/>
                </a:solidFill>
                <a:latin typeface="Century Gothic" panose="020B0502020202020204" pitchFamily="34" charset="0"/>
                <a:cs typeface="Arial" panose="020B0604020202020204" pitchFamily="34" charset="0"/>
              </a:defRPr>
            </a:lvl2pPr>
            <a:lvl3pPr marL="1143000" indent="-228600">
              <a:defRPr b="1">
                <a:solidFill>
                  <a:schemeClr val="tx1"/>
                </a:solidFill>
                <a:latin typeface="Century Gothic" panose="020B0502020202020204" pitchFamily="34" charset="0"/>
                <a:cs typeface="Arial" panose="020B0604020202020204" pitchFamily="34" charset="0"/>
              </a:defRPr>
            </a:lvl3pPr>
            <a:lvl4pPr marL="1600200" indent="-228600">
              <a:defRPr b="1">
                <a:solidFill>
                  <a:schemeClr val="tx1"/>
                </a:solidFill>
                <a:latin typeface="Century Gothic" panose="020B0502020202020204" pitchFamily="34" charset="0"/>
                <a:cs typeface="Arial" panose="020B0604020202020204" pitchFamily="34" charset="0"/>
              </a:defRPr>
            </a:lvl4pPr>
            <a:lvl5pPr marL="2057400" indent="-228600">
              <a:defRPr b="1">
                <a:solidFill>
                  <a:schemeClr val="tx1"/>
                </a:solidFill>
                <a:latin typeface="Century Gothic" panose="020B0502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Century Gothic" panose="020B0502020202020204" pitchFamily="34" charset="0"/>
                <a:cs typeface="Arial" panose="020B0604020202020204" pitchFamily="34" charset="0"/>
              </a:defRPr>
            </a:lvl9pPr>
          </a:lstStyle>
          <a:p>
            <a:pPr algn="just">
              <a:defRPr/>
            </a:pPr>
            <a:r>
              <a:rPr lang="es-ES" altLang="es-CO" sz="3200" dirty="0">
                <a:solidFill>
                  <a:srgbClr val="000000"/>
                </a:solidFill>
                <a:latin typeface="Arial" panose="020B0604020202020204" pitchFamily="34" charset="0"/>
              </a:rPr>
              <a:t>Representa la posibilidad de ocurrencia de eventos, tanto internos como externos, </a:t>
            </a:r>
            <a:r>
              <a:rPr lang="es-ES" altLang="es-CO" sz="3200"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3200" dirty="0">
                <a:solidFill>
                  <a:schemeClr val="accent5">
                    <a:lumMod val="50000"/>
                  </a:schemeClr>
                </a:solidFill>
                <a:latin typeface="Arial" panose="020B0604020202020204" pitchFamily="34" charset="0"/>
              </a:rPr>
              <a:t> </a:t>
            </a:r>
            <a:r>
              <a:rPr lang="es-ES" altLang="es-CO" sz="3200" dirty="0">
                <a:latin typeface="Arial" panose="020B0604020202020204" pitchFamily="34" charset="0"/>
              </a:rPr>
              <a:t>confiabilidad, relevancia y comprensibilidad</a:t>
            </a:r>
            <a:r>
              <a:rPr lang="es-ES" altLang="es-CO" sz="3200" dirty="0">
                <a:solidFill>
                  <a:srgbClr val="000000"/>
                </a:solidFill>
                <a:latin typeface="Arial" panose="020B0604020202020204" pitchFamily="34" charset="0"/>
              </a:rPr>
              <a:t>.</a:t>
            </a:r>
            <a:r>
              <a:rPr lang="es-ES" altLang="es-CO" dirty="0">
                <a:solidFill>
                  <a:srgbClr val="000000"/>
                </a:solidFill>
                <a:latin typeface="Tahoma" panose="020B0604030504040204" pitchFamily="34" charset="0"/>
              </a:rPr>
              <a:t> </a:t>
            </a:r>
            <a:r>
              <a:rPr lang="es-ES_tradnl" altLang="es-CO" sz="3200" dirty="0">
                <a:solidFill>
                  <a:srgbClr val="000000"/>
                </a:solidFill>
                <a:latin typeface="Tahoma" panose="020B0604030504040204" pitchFamily="34" charset="0"/>
              </a:rPr>
              <a:t> </a:t>
            </a:r>
          </a:p>
        </p:txBody>
      </p:sp>
      <p:sp>
        <p:nvSpPr>
          <p:cNvPr id="7" name="WordArt 5"/>
          <p:cNvSpPr>
            <a:spLocks noChangeArrowheads="1" noChangeShapeType="1" noTextEdit="1"/>
          </p:cNvSpPr>
          <p:nvPr/>
        </p:nvSpPr>
        <p:spPr bwMode="auto">
          <a:xfrm>
            <a:off x="1357422" y="891878"/>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pic>
        <p:nvPicPr>
          <p:cNvPr id="8" name="Imagen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54263" y="1489348"/>
            <a:ext cx="2289744" cy="1307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6804247" y="1417340"/>
            <a:ext cx="2314351" cy="137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275" y="2070956"/>
            <a:ext cx="2405063" cy="65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44008" y="1489348"/>
            <a:ext cx="2160238" cy="1307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1078706"/>
            <a:ext cx="1331640" cy="914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2 CuadroTexto"/>
          <p:cNvSpPr txBox="1"/>
          <p:nvPr/>
        </p:nvSpPr>
        <p:spPr>
          <a:xfrm>
            <a:off x="395536" y="-22820"/>
            <a:ext cx="8496944" cy="707886"/>
          </a:xfrm>
          <a:prstGeom prst="rect">
            <a:avLst/>
          </a:prstGeom>
          <a:noFill/>
        </p:spPr>
        <p:txBody>
          <a:bodyPr wrap="square" rtlCol="0">
            <a:spAutoFit/>
          </a:bodyPr>
          <a:lstStyle/>
          <a:p>
            <a:pPr algn="ctr"/>
            <a:r>
              <a:rPr lang="es-CO" sz="4000" b="1" dirty="0"/>
              <a:t>CONTROL INTERNO CONTABLE  </a:t>
            </a:r>
          </a:p>
        </p:txBody>
      </p:sp>
      <p:sp>
        <p:nvSpPr>
          <p:cNvPr id="14" name="13 Flecha curvada hacia la izquierda"/>
          <p:cNvSpPr/>
          <p:nvPr/>
        </p:nvSpPr>
        <p:spPr bwMode="auto">
          <a:xfrm>
            <a:off x="7872928" y="265212"/>
            <a:ext cx="1163568" cy="813494"/>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4994582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9</a:t>
            </a:fld>
            <a:endParaRPr lang="es-ES_tradnl" dirty="0"/>
          </a:p>
        </p:txBody>
      </p:sp>
      <p:sp>
        <p:nvSpPr>
          <p:cNvPr id="5" name="8 Rectángulo"/>
          <p:cNvSpPr/>
          <p:nvPr/>
        </p:nvSpPr>
        <p:spPr bwMode="auto">
          <a:xfrm>
            <a:off x="791580" y="1597360"/>
            <a:ext cx="2232304" cy="945205"/>
          </a:xfrm>
          <a:prstGeom prst="rect">
            <a:avLst/>
          </a:prstGeom>
          <a:ln cap="rnd">
            <a:solidFill>
              <a:schemeClr val="tx1"/>
            </a:solidFill>
            <a:headEnd type="none" w="med" len="med"/>
            <a:tailEnd type="none" w="med" len="med"/>
          </a:ln>
          <a:scene3d>
            <a:camera prst="orthographicFront"/>
            <a:lightRig rig="threePt" dir="t"/>
          </a:scene3d>
          <a:sp3d>
            <a:bevelT prst="convex"/>
          </a:sp3d>
        </p:spPr>
        <p:style>
          <a:lnRef idx="1">
            <a:schemeClr val="accent1"/>
          </a:lnRef>
          <a:fillRef idx="2">
            <a:schemeClr val="accent1"/>
          </a:fillRef>
          <a:effectRef idx="1">
            <a:schemeClr val="accent1"/>
          </a:effectRef>
          <a:fontRef idx="minor">
            <a:schemeClr val="dk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667" b="1" dirty="0"/>
              <a:t>NIVEL NACIONAL </a:t>
            </a:r>
            <a:endParaRPr lang="es-CO" sz="2667" b="1" dirty="0">
              <a:solidFill>
                <a:schemeClr val="tx1"/>
              </a:solidFill>
            </a:endParaRPr>
          </a:p>
        </p:txBody>
      </p:sp>
      <p:pic>
        <p:nvPicPr>
          <p:cNvPr id="6" name="Picture 2" descr="http://www.giti.com.co/Content/Images/slider/slide-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60710" y="584223"/>
            <a:ext cx="5340593" cy="2554261"/>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p:cNvSpPr txBox="1"/>
          <p:nvPr/>
        </p:nvSpPr>
        <p:spPr>
          <a:xfrm>
            <a:off x="1211627" y="40990"/>
            <a:ext cx="6780753" cy="502766"/>
          </a:xfrm>
          <a:prstGeom prst="rect">
            <a:avLst/>
          </a:prstGeom>
          <a:noFill/>
        </p:spPr>
        <p:txBody>
          <a:bodyPr wrap="square" rtlCol="0">
            <a:spAutoFit/>
          </a:bodyPr>
          <a:lstStyle/>
          <a:p>
            <a:pPr algn="ctr"/>
            <a:r>
              <a:rPr lang="es-CO" sz="2667" b="1" dirty="0"/>
              <a:t>C O N T R O L   I N T E R N O   C O N T A B L E</a:t>
            </a:r>
          </a:p>
        </p:txBody>
      </p:sp>
      <p:sp>
        <p:nvSpPr>
          <p:cNvPr id="8" name="Flecha curvada hacia la derecha 7"/>
          <p:cNvSpPr/>
          <p:nvPr/>
        </p:nvSpPr>
        <p:spPr bwMode="auto">
          <a:xfrm>
            <a:off x="791579" y="2542564"/>
            <a:ext cx="780088" cy="1429693"/>
          </a:xfrm>
          <a:prstGeom prst="curved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bwMode="auto">
          <a:xfrm>
            <a:off x="750277" y="3972258"/>
            <a:ext cx="3180353" cy="985476"/>
          </a:xfrm>
          <a:prstGeom prst="rect">
            <a:avLst/>
          </a:prstGeom>
          <a:gradFill flip="none" rotWithShape="1">
            <a:gsLst>
              <a:gs pos="0">
                <a:srgbClr val="FFCC66">
                  <a:tint val="66000"/>
                  <a:satMod val="160000"/>
                </a:srgbClr>
              </a:gs>
              <a:gs pos="50000">
                <a:srgbClr val="FFCC66">
                  <a:tint val="44500"/>
                  <a:satMod val="160000"/>
                </a:srgbClr>
              </a:gs>
              <a:gs pos="100000">
                <a:srgbClr val="FFCC66">
                  <a:tint val="23500"/>
                  <a:satMod val="160000"/>
                </a:srgbClr>
              </a:gs>
            </a:gsLst>
            <a:lin ang="5400000" scaled="1"/>
            <a:tileRect/>
          </a:gra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a:scene3d>
            <a:camera prst="orthographicFront"/>
            <a:lightRig rig="threePt" dir="t"/>
          </a:scene3d>
          <a:sp3d>
            <a:bevelT prst="convex"/>
          </a:sp3d>
        </p:spPr>
        <p:txBody>
          <a:bodyPr vert="horz" wrap="square" lIns="76200" tIns="38100" rIns="76200" bIns="38100" numCol="1" rtlCol="0" anchor="t" anchorCtr="0" compatLnSpc="1">
            <a:prstTxWarp prst="textNoShape">
              <a:avLst/>
            </a:prstTxWarp>
          </a:bodyPr>
          <a:lstStyle/>
          <a:p>
            <a:pPr algn="ctr" defTabSz="761970" eaLnBrk="0" hangingPunct="0"/>
            <a:r>
              <a:rPr lang="es-CO" sz="3000" b="1" dirty="0">
                <a:latin typeface="+mj-lt"/>
              </a:rPr>
              <a:t>NIVEL TERRITORIAL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02003" y="3217050"/>
            <a:ext cx="4416490" cy="2441065"/>
          </a:xfrm>
          <a:prstGeom prst="rect">
            <a:avLst/>
          </a:prstGeom>
          <a:ln>
            <a:noFill/>
          </a:ln>
          <a:effectLst>
            <a:outerShdw blurRad="190500" algn="tl" rotWithShape="0">
              <a:srgbClr val="000000">
                <a:alpha val="70000"/>
              </a:srgbClr>
            </a:outerShdw>
          </a:effectLst>
        </p:spPr>
      </p:pic>
      <p:sp>
        <p:nvSpPr>
          <p:cNvPr id="11" name="Flecha curvada hacia la derecha 10"/>
          <p:cNvSpPr/>
          <p:nvPr/>
        </p:nvSpPr>
        <p:spPr bwMode="auto">
          <a:xfrm>
            <a:off x="755576" y="193205"/>
            <a:ext cx="780088" cy="1404155"/>
          </a:xfrm>
          <a:prstGeom prst="curvedRigh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1590387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2842</TotalTime>
  <Words>1653</Words>
  <Application>Microsoft Office PowerPoint</Application>
  <PresentationFormat>Presentación en pantalla (16:10)</PresentationFormat>
  <Paragraphs>287</Paragraphs>
  <Slides>31</Slides>
  <Notes>6</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31</vt:i4>
      </vt:variant>
    </vt:vector>
  </HeadingPairs>
  <TitlesOfParts>
    <vt:vector size="42" baseType="lpstr">
      <vt:lpstr>Arial</vt:lpstr>
      <vt:lpstr>Arial Narrow</vt:lpstr>
      <vt:lpstr>Calibri</vt:lpstr>
      <vt:lpstr>Calibri Light</vt:lpstr>
      <vt:lpstr>Impact</vt:lpstr>
      <vt:lpstr>Sylfaen</vt:lpstr>
      <vt:lpstr>Symbol</vt:lpstr>
      <vt:lpstr>Tahoma</vt:lpstr>
      <vt:lpstr>Times New Roman</vt:lpstr>
      <vt:lpstr>Wingdings</vt:lpstr>
      <vt:lpstr>Plantilla Capacitaciones CGN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Calificación Promedio por Criterio de Control Interno Contable 2015</vt:lpstr>
      <vt:lpstr>Presentación de PowerPoint</vt:lpstr>
      <vt:lpstr>Nivel Territorial CIC Calificación Promedio por Criterio  de Control Interno Contable 2015</vt:lpstr>
      <vt:lpstr>Presentación de PowerPoint</vt:lpstr>
      <vt:lpstr>Presentación de PowerPoint</vt:lpstr>
      <vt:lpstr>Presentación de PowerPoint</vt:lpstr>
      <vt:lpstr>Calificación Promedio por Categorías de Municipios Control Interno Contable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“CUIDADO DE LAS CUENTAS …                                             CUSTODIA DE LA HONRADEZ”</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452</cp:revision>
  <cp:lastPrinted>2016-09-21T19:37:11Z</cp:lastPrinted>
  <dcterms:created xsi:type="dcterms:W3CDTF">2015-07-24T15:00:34Z</dcterms:created>
  <dcterms:modified xsi:type="dcterms:W3CDTF">2021-05-27T16:27:39Z</dcterms:modified>
</cp:coreProperties>
</file>