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327" r:id="rId2"/>
    <p:sldId id="373" r:id="rId3"/>
    <p:sldId id="398" r:id="rId4"/>
    <p:sldId id="366" r:id="rId5"/>
    <p:sldId id="368" r:id="rId6"/>
    <p:sldId id="372" r:id="rId7"/>
    <p:sldId id="377" r:id="rId8"/>
    <p:sldId id="374" r:id="rId9"/>
    <p:sldId id="378" r:id="rId10"/>
    <p:sldId id="399" r:id="rId11"/>
    <p:sldId id="400" r:id="rId12"/>
    <p:sldId id="401" r:id="rId13"/>
    <p:sldId id="380" r:id="rId14"/>
    <p:sldId id="402" r:id="rId15"/>
    <p:sldId id="403" r:id="rId16"/>
    <p:sldId id="405" r:id="rId17"/>
    <p:sldId id="379" r:id="rId18"/>
    <p:sldId id="381" r:id="rId19"/>
    <p:sldId id="375" r:id="rId20"/>
    <p:sldId id="382" r:id="rId21"/>
    <p:sldId id="404" r:id="rId22"/>
    <p:sldId id="406" r:id="rId23"/>
    <p:sldId id="407" r:id="rId24"/>
    <p:sldId id="383" r:id="rId25"/>
    <p:sldId id="408" r:id="rId26"/>
    <p:sldId id="409" r:id="rId27"/>
    <p:sldId id="384" r:id="rId28"/>
    <p:sldId id="410" r:id="rId29"/>
    <p:sldId id="411" r:id="rId30"/>
    <p:sldId id="412" r:id="rId31"/>
    <p:sldId id="385" r:id="rId32"/>
    <p:sldId id="386" r:id="rId33"/>
    <p:sldId id="387" r:id="rId34"/>
    <p:sldId id="388" r:id="rId35"/>
    <p:sldId id="390" r:id="rId36"/>
    <p:sldId id="389" r:id="rId37"/>
    <p:sldId id="391" r:id="rId38"/>
    <p:sldId id="394" r:id="rId39"/>
    <p:sldId id="392" r:id="rId40"/>
    <p:sldId id="393" r:id="rId41"/>
    <p:sldId id="395" r:id="rId42"/>
    <p:sldId id="396" r:id="rId43"/>
    <p:sldId id="371" r:id="rId44"/>
    <p:sldId id="370" r:id="rId45"/>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anose="020B0606020202030204" pitchFamily="34" charset="0"/>
        <a:ea typeface="+mn-ea"/>
        <a:cs typeface="+mn-cs"/>
      </a:defRPr>
    </a:lvl5pPr>
    <a:lvl6pPr marL="2286000" algn="l" defTabSz="914400" rtl="0" eaLnBrk="1" latinLnBrk="0" hangingPunct="1">
      <a:defRPr sz="2300" kern="1200">
        <a:solidFill>
          <a:schemeClr val="tx1"/>
        </a:solidFill>
        <a:latin typeface="Arial Narrow" panose="020B0606020202030204" pitchFamily="34" charset="0"/>
        <a:ea typeface="+mn-ea"/>
        <a:cs typeface="+mn-cs"/>
      </a:defRPr>
    </a:lvl6pPr>
    <a:lvl7pPr marL="2743200" algn="l" defTabSz="914400" rtl="0" eaLnBrk="1" latinLnBrk="0" hangingPunct="1">
      <a:defRPr sz="2300" kern="1200">
        <a:solidFill>
          <a:schemeClr val="tx1"/>
        </a:solidFill>
        <a:latin typeface="Arial Narrow" panose="020B0606020202030204" pitchFamily="34" charset="0"/>
        <a:ea typeface="+mn-ea"/>
        <a:cs typeface="+mn-cs"/>
      </a:defRPr>
    </a:lvl7pPr>
    <a:lvl8pPr marL="3200400" algn="l" defTabSz="914400" rtl="0" eaLnBrk="1" latinLnBrk="0" hangingPunct="1">
      <a:defRPr sz="2300" kern="1200">
        <a:solidFill>
          <a:schemeClr val="tx1"/>
        </a:solidFill>
        <a:latin typeface="Arial Narrow" panose="020B0606020202030204" pitchFamily="34" charset="0"/>
        <a:ea typeface="+mn-ea"/>
        <a:cs typeface="+mn-cs"/>
      </a:defRPr>
    </a:lvl8pPr>
    <a:lvl9pPr marL="3657600" algn="l" defTabSz="914400" rtl="0" eaLnBrk="1" latinLnBrk="0" hangingPunct="1">
      <a:defRPr sz="23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B230"/>
    <a:srgbClr val="FF6600"/>
    <a:srgbClr val="008080"/>
    <a:srgbClr val="00918E"/>
    <a:srgbClr val="CCFFCC"/>
    <a:srgbClr val="005843"/>
    <a:srgbClr val="30399C"/>
    <a:srgbClr val="00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441" autoAdjust="0"/>
  </p:normalViewPr>
  <p:slideViewPr>
    <p:cSldViewPr snapToObjects="1">
      <p:cViewPr varScale="1">
        <p:scale>
          <a:sx n="82" d="100"/>
          <a:sy n="82" d="100"/>
        </p:scale>
        <p:origin x="1038" y="72"/>
      </p:cViewPr>
      <p:guideLst/>
    </p:cSldViewPr>
  </p:slideViewPr>
  <p:notesTextViewPr>
    <p:cViewPr>
      <p:scale>
        <a:sx n="1" d="1"/>
        <a:sy n="1" d="1"/>
      </p:scale>
      <p:origin x="0" y="0"/>
    </p:cViewPr>
  </p:notesText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image" Target="../media/image6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519E5-4128-4FA7-9339-EF4E8BC15A2D}" type="doc">
      <dgm:prSet loTypeId="urn:microsoft.com/office/officeart/2005/8/layout/arrow6" loCatId="process" qsTypeId="urn:microsoft.com/office/officeart/2005/8/quickstyle/simple2" qsCatId="simple" csTypeId="urn:microsoft.com/office/officeart/2005/8/colors/accent5_5" csCatId="accent5" phldr="1"/>
      <dgm:spPr/>
      <dgm:t>
        <a:bodyPr/>
        <a:lstStyle/>
        <a:p>
          <a:endParaRPr lang="es-CO"/>
        </a:p>
      </dgm:t>
    </dgm:pt>
    <dgm:pt modelId="{1E4B3C1D-B3E8-4BC9-B346-5F2348E1F31D}">
      <dgm:prSet phldrT="[Texto]" custT="1"/>
      <dgm:spPr/>
      <dgm:t>
        <a:bodyPr/>
        <a:lstStyle/>
        <a:p>
          <a:pPr algn="r"/>
          <a:r>
            <a:rPr lang="es-ES" sz="1400" b="1" i="1" dirty="0">
              <a:solidFill>
                <a:schemeClr val="tx1"/>
              </a:solidFill>
              <a:latin typeface="+mn-lt"/>
            </a:rPr>
            <a:t>Corresponden al Contador General las funciones de uniformar, centralizar y consolidar la contabilidad pública, elaborar el balance general y …</a:t>
          </a:r>
          <a:endParaRPr lang="es-CO" sz="1400" b="1" dirty="0">
            <a:solidFill>
              <a:schemeClr val="tx1"/>
            </a:solidFill>
            <a:latin typeface="+mn-lt"/>
          </a:endParaRPr>
        </a:p>
      </dgm:t>
    </dgm:pt>
    <dgm:pt modelId="{CEB298D5-98E5-4DA6-8F56-2FAEF5CEA491}" type="parTrans" cxnId="{F9FA69D3-7F75-4C6B-B4AB-354E55782FA9}">
      <dgm:prSet/>
      <dgm:spPr/>
      <dgm:t>
        <a:bodyPr/>
        <a:lstStyle/>
        <a:p>
          <a:endParaRPr lang="es-CO"/>
        </a:p>
      </dgm:t>
    </dgm:pt>
    <dgm:pt modelId="{EFBA72D2-C737-4A7D-8083-3AC2A37C4857}" type="sibTrans" cxnId="{F9FA69D3-7F75-4C6B-B4AB-354E55782FA9}">
      <dgm:prSet/>
      <dgm:spPr/>
      <dgm:t>
        <a:bodyPr/>
        <a:lstStyle/>
        <a:p>
          <a:endParaRPr lang="es-CO"/>
        </a:p>
      </dgm:t>
    </dgm:pt>
    <dgm:pt modelId="{C842F8FC-1974-4DC7-BE3D-357FF0ED13E7}">
      <dgm:prSet phldrT="[Texto]" custT="1"/>
      <dgm:spPr/>
      <dgm:t>
        <a:bodyPr/>
        <a:lstStyle/>
        <a:p>
          <a:pPr algn="l"/>
          <a:r>
            <a:rPr lang="es-ES" sz="1400" b="1" i="1" dirty="0">
              <a:solidFill>
                <a:schemeClr val="tx1"/>
              </a:solidFill>
              <a:latin typeface="+mn-lt"/>
            </a:rPr>
            <a:t>Habrá un Contador General, funcionario de la rama ejecutiva, quien llevará la contabilidad general de la Nación y  …  </a:t>
          </a:r>
          <a:endParaRPr lang="es-CO" sz="1400" b="1" dirty="0">
            <a:solidFill>
              <a:schemeClr val="tx1"/>
            </a:solidFill>
            <a:latin typeface="+mn-lt"/>
          </a:endParaRPr>
        </a:p>
      </dgm:t>
    </dgm:pt>
    <dgm:pt modelId="{D817EA07-C7D3-4918-8003-8682AE12D5FD}" type="parTrans" cxnId="{F601FE27-BDED-4967-9830-B292530A23E6}">
      <dgm:prSet/>
      <dgm:spPr/>
      <dgm:t>
        <a:bodyPr/>
        <a:lstStyle/>
        <a:p>
          <a:endParaRPr lang="es-CO"/>
        </a:p>
      </dgm:t>
    </dgm:pt>
    <dgm:pt modelId="{7AF2DADA-E3B3-49AF-BFCC-F13A6761AFF7}" type="sibTrans" cxnId="{F601FE27-BDED-4967-9830-B292530A23E6}">
      <dgm:prSet/>
      <dgm:spPr/>
      <dgm:t>
        <a:bodyPr/>
        <a:lstStyle/>
        <a:p>
          <a:endParaRPr lang="es-CO"/>
        </a:p>
      </dgm:t>
    </dgm:pt>
    <dgm:pt modelId="{25219D64-3E44-45B3-B773-79E7E8DD94E8}" type="pres">
      <dgm:prSet presAssocID="{7ED519E5-4128-4FA7-9339-EF4E8BC15A2D}" presName="compositeShape" presStyleCnt="0">
        <dgm:presLayoutVars>
          <dgm:chMax val="2"/>
          <dgm:dir/>
          <dgm:resizeHandles val="exact"/>
        </dgm:presLayoutVars>
      </dgm:prSet>
      <dgm:spPr/>
    </dgm:pt>
    <dgm:pt modelId="{0EB5F7D6-34BB-455B-AAB0-50BD62D1E3AE}" type="pres">
      <dgm:prSet presAssocID="{7ED519E5-4128-4FA7-9339-EF4E8BC15A2D}" presName="ribbon" presStyleLbl="node1" presStyleIdx="0" presStyleCnt="1" custScaleY="180042" custLinFactNeighborX="-511" custLinFactNeighborY="10140"/>
      <dgm:spPr/>
    </dgm:pt>
    <dgm:pt modelId="{E7E95C54-F75F-4942-8512-8206B47D1368}" type="pres">
      <dgm:prSet presAssocID="{7ED519E5-4128-4FA7-9339-EF4E8BC15A2D}" presName="leftArrowText" presStyleLbl="node1" presStyleIdx="0" presStyleCnt="1" custScaleX="103533" custScaleY="160570" custLinFactNeighborX="-5493" custLinFactNeighborY="19898">
        <dgm:presLayoutVars>
          <dgm:chMax val="0"/>
          <dgm:bulletEnabled val="1"/>
        </dgm:presLayoutVars>
      </dgm:prSet>
      <dgm:spPr/>
    </dgm:pt>
    <dgm:pt modelId="{BCAAB5B5-6EB7-4107-8729-7F2D3774012B}" type="pres">
      <dgm:prSet presAssocID="{7ED519E5-4128-4FA7-9339-EF4E8BC15A2D}" presName="rightArrowText" presStyleLbl="node1" presStyleIdx="0" presStyleCnt="1" custScaleX="100000" custLinFactNeighborX="-1664" custLinFactNeighborY="31198">
        <dgm:presLayoutVars>
          <dgm:chMax val="0"/>
          <dgm:bulletEnabled val="1"/>
        </dgm:presLayoutVars>
      </dgm:prSet>
      <dgm:spPr/>
    </dgm:pt>
  </dgm:ptLst>
  <dgm:cxnLst>
    <dgm:cxn modelId="{A853C71E-B153-476D-A6DD-E3B3D3F79A04}" type="presOf" srcId="{1E4B3C1D-B3E8-4BC9-B346-5F2348E1F31D}" destId="{E7E95C54-F75F-4942-8512-8206B47D1368}" srcOrd="0" destOrd="0" presId="urn:microsoft.com/office/officeart/2005/8/layout/arrow6"/>
    <dgm:cxn modelId="{F601FE27-BDED-4967-9830-B292530A23E6}" srcId="{7ED519E5-4128-4FA7-9339-EF4E8BC15A2D}" destId="{C842F8FC-1974-4DC7-BE3D-357FF0ED13E7}" srcOrd="1" destOrd="0" parTransId="{D817EA07-C7D3-4918-8003-8682AE12D5FD}" sibTransId="{7AF2DADA-E3B3-49AF-BFCC-F13A6761AFF7}"/>
    <dgm:cxn modelId="{881F495B-D2D8-443A-AF81-C9C88FC853F0}" type="presOf" srcId="{C842F8FC-1974-4DC7-BE3D-357FF0ED13E7}" destId="{BCAAB5B5-6EB7-4107-8729-7F2D3774012B}" srcOrd="0" destOrd="0" presId="urn:microsoft.com/office/officeart/2005/8/layout/arrow6"/>
    <dgm:cxn modelId="{0F2AAD7C-8E4E-47B3-A38C-E75FE1229E23}" type="presOf" srcId="{7ED519E5-4128-4FA7-9339-EF4E8BC15A2D}" destId="{25219D64-3E44-45B3-B773-79E7E8DD94E8}" srcOrd="0" destOrd="0" presId="urn:microsoft.com/office/officeart/2005/8/layout/arrow6"/>
    <dgm:cxn modelId="{F9FA69D3-7F75-4C6B-B4AB-354E55782FA9}" srcId="{7ED519E5-4128-4FA7-9339-EF4E8BC15A2D}" destId="{1E4B3C1D-B3E8-4BC9-B346-5F2348E1F31D}" srcOrd="0" destOrd="0" parTransId="{CEB298D5-98E5-4DA6-8F56-2FAEF5CEA491}" sibTransId="{EFBA72D2-C737-4A7D-8083-3AC2A37C4857}"/>
    <dgm:cxn modelId="{1CF7C99A-E87C-4EB9-A63F-96CD0124554B}" type="presParOf" srcId="{25219D64-3E44-45B3-B773-79E7E8DD94E8}" destId="{0EB5F7D6-34BB-455B-AAB0-50BD62D1E3AE}" srcOrd="0" destOrd="0" presId="urn:microsoft.com/office/officeart/2005/8/layout/arrow6"/>
    <dgm:cxn modelId="{9B4F0832-4C5D-423A-A1F5-AF64714C278E}" type="presParOf" srcId="{25219D64-3E44-45B3-B773-79E7E8DD94E8}" destId="{E7E95C54-F75F-4942-8512-8206B47D1368}" srcOrd="1" destOrd="0" presId="urn:microsoft.com/office/officeart/2005/8/layout/arrow6"/>
    <dgm:cxn modelId="{7C5789F3-814F-4F3C-A5B2-4FB49E8AE8BD}" type="presParOf" srcId="{25219D64-3E44-45B3-B773-79E7E8DD94E8}" destId="{BCAAB5B5-6EB7-4107-8729-7F2D3774012B}"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B24E7-5B2A-4134-BF14-64F1A366C4BF}"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s-ES"/>
        </a:p>
      </dgm:t>
    </dgm:pt>
    <dgm:pt modelId="{0841A97E-20D2-4F5F-A3D5-208DAD7EAB59}">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b="1" dirty="0">
              <a:latin typeface="Times New Roman" panose="02020603050405020304" pitchFamily="18" charset="0"/>
              <a:cs typeface="Times New Roman" panose="02020603050405020304" pitchFamily="18" charset="0"/>
            </a:rPr>
            <a:t>Resolución 357 de 2008. Categoría Control Interno Contable</a:t>
          </a:r>
        </a:p>
      </dgm:t>
    </dgm:pt>
    <dgm:pt modelId="{4917EE22-EAFD-4EB0-BBA2-63B4B5165B9D}" type="parTrans" cxnId="{FBE4E418-5EA7-406D-AFA9-0333EB524C1B}">
      <dgm:prSet/>
      <dgm:spPr/>
      <dgm:t>
        <a:bodyPr/>
        <a:lstStyle/>
        <a:p>
          <a:endParaRPr lang="es-ES"/>
        </a:p>
      </dgm:t>
    </dgm:pt>
    <dgm:pt modelId="{364494EB-A1E3-4BF5-B2B0-F495AC0B093D}" type="sibTrans" cxnId="{FBE4E418-5EA7-406D-AFA9-0333EB524C1B}">
      <dgm:prSet/>
      <dgm:spPr/>
      <dgm:t>
        <a:bodyPr/>
        <a:lstStyle/>
        <a:p>
          <a:endParaRPr lang="es-ES"/>
        </a:p>
      </dgm:t>
    </dgm:pt>
    <dgm:pt modelId="{983BB44A-7FD6-466F-BE5D-27B93B35F3C1}">
      <dgm:prSet phldrT="[Texto]">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gradFill>
      </dgm:spPr>
      <dgm:t>
        <a:bodyPr/>
        <a:lstStyle/>
        <a:p>
          <a:r>
            <a:rPr lang="es-ES" dirty="0">
              <a:latin typeface="Times New Roman" panose="02020603050405020304" pitchFamily="18" charset="0"/>
              <a:cs typeface="Times New Roman" panose="02020603050405020304" pitchFamily="18" charset="0"/>
            </a:rPr>
            <a:t>Entidades de la Resolución 533 de 2015.</a:t>
          </a:r>
        </a:p>
      </dgm:t>
    </dgm:pt>
    <dgm:pt modelId="{043DB91C-27E4-41F1-A374-E5BFE971F09F}" type="parTrans" cxnId="{F3D25741-6614-4EF8-A81A-E9D2AE8EA7B4}">
      <dgm:prSet/>
      <dgm:spPr/>
      <dgm:t>
        <a:bodyPr/>
        <a:lstStyle/>
        <a:p>
          <a:endParaRPr lang="es-ES"/>
        </a:p>
      </dgm:t>
    </dgm:pt>
    <dgm:pt modelId="{3AAE21E5-1899-4C55-9BD7-77DB2AD3C630}" type="sibTrans" cxnId="{F3D25741-6614-4EF8-A81A-E9D2AE8EA7B4}">
      <dgm:prSet/>
      <dgm:spPr/>
      <dgm:t>
        <a:bodyPr/>
        <a:lstStyle/>
        <a:p>
          <a:endParaRPr lang="es-ES"/>
        </a:p>
      </dgm:t>
    </dgm:pt>
    <dgm:pt modelId="{D6C8C1E4-FD66-41CE-865B-04431545E313}">
      <dgm:prSet phldrT="[Texto]">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gradFill>
      </dgm:spPr>
      <dgm:t>
        <a:bodyPr/>
        <a:lstStyle/>
        <a:p>
          <a:r>
            <a:rPr lang="es-ES" dirty="0">
              <a:latin typeface="Times New Roman" panose="02020603050405020304" pitchFamily="18" charset="0"/>
              <a:cs typeface="Times New Roman" panose="02020603050405020304" pitchFamily="18" charset="0"/>
            </a:rPr>
            <a:t>Entidades de la Resolución 663 de 2015.</a:t>
          </a:r>
        </a:p>
      </dgm:t>
    </dgm:pt>
    <dgm:pt modelId="{1AD9AD14-8CB5-4EB0-ABFB-C7BA4BB5AC30}" type="parTrans" cxnId="{E3F6413F-E1C0-4D81-A089-EFB9D3315C94}">
      <dgm:prSet/>
      <dgm:spPr/>
      <dgm:t>
        <a:bodyPr/>
        <a:lstStyle/>
        <a:p>
          <a:endParaRPr lang="es-ES"/>
        </a:p>
      </dgm:t>
    </dgm:pt>
    <dgm:pt modelId="{2F032573-D56B-4F8D-8702-2F1BF4F27F7B}" type="sibTrans" cxnId="{E3F6413F-E1C0-4D81-A089-EFB9D3315C94}">
      <dgm:prSet/>
      <dgm:spPr/>
      <dgm:t>
        <a:bodyPr/>
        <a:lstStyle/>
        <a:p>
          <a:endParaRPr lang="es-ES"/>
        </a:p>
      </dgm:t>
    </dgm:pt>
    <dgm:pt modelId="{F44B5B7E-CDEF-4569-ADE7-D398A6930561}">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b="1" dirty="0">
              <a:latin typeface="Times New Roman" panose="02020603050405020304" pitchFamily="18" charset="0"/>
              <a:cs typeface="Times New Roman" panose="02020603050405020304" pitchFamily="18" charset="0"/>
            </a:rPr>
            <a:t>Resolución 193 de 2016. Categoría Evaluación Control Interno Contable</a:t>
          </a:r>
        </a:p>
      </dgm:t>
    </dgm:pt>
    <dgm:pt modelId="{B7EB531A-4F9C-43B1-B9DF-4EF2F065E78E}" type="parTrans" cxnId="{17E96EC7-9FC9-494B-A7FE-E30FD6343375}">
      <dgm:prSet/>
      <dgm:spPr/>
      <dgm:t>
        <a:bodyPr/>
        <a:lstStyle/>
        <a:p>
          <a:endParaRPr lang="es-ES"/>
        </a:p>
      </dgm:t>
    </dgm:pt>
    <dgm:pt modelId="{D1CA5EA7-C542-4671-B98A-54249BB1B9AB}" type="sibTrans" cxnId="{17E96EC7-9FC9-494B-A7FE-E30FD6343375}">
      <dgm:prSet/>
      <dgm:spPr/>
      <dgm:t>
        <a:bodyPr/>
        <a:lstStyle/>
        <a:p>
          <a:endParaRPr lang="es-ES"/>
        </a:p>
      </dgm:t>
    </dgm:pt>
    <dgm:pt modelId="{36E65E23-5C5D-4305-A459-598DD3F8574A}">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a:latin typeface="Times New Roman" panose="02020603050405020304" pitchFamily="18" charset="0"/>
              <a:cs typeface="Times New Roman" panose="02020603050405020304" pitchFamily="18" charset="0"/>
            </a:rPr>
            <a:t>Entidades de la Resolución 037 de 2017.</a:t>
          </a:r>
        </a:p>
      </dgm:t>
    </dgm:pt>
    <dgm:pt modelId="{F89722ED-B9A4-45B4-8C6C-7294DD28CAAE}" type="parTrans" cxnId="{5627202D-55D9-4051-B763-DEE0C9737809}">
      <dgm:prSet/>
      <dgm:spPr/>
      <dgm:t>
        <a:bodyPr/>
        <a:lstStyle/>
        <a:p>
          <a:endParaRPr lang="es-ES"/>
        </a:p>
      </dgm:t>
    </dgm:pt>
    <dgm:pt modelId="{0AA209C8-64AE-4969-8CA6-17494681F9EB}" type="sibTrans" cxnId="{5627202D-55D9-4051-B763-DEE0C9737809}">
      <dgm:prSet/>
      <dgm:spPr/>
      <dgm:t>
        <a:bodyPr/>
        <a:lstStyle/>
        <a:p>
          <a:endParaRPr lang="es-ES"/>
        </a:p>
      </dgm:t>
    </dgm:pt>
    <dgm:pt modelId="{DD7D2E65-4ED6-436C-AC90-D2EBAD1DA4BB}">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a:latin typeface="Times New Roman" panose="02020603050405020304" pitchFamily="18" charset="0"/>
              <a:cs typeface="Times New Roman" panose="02020603050405020304" pitchFamily="18" charset="0"/>
            </a:rPr>
            <a:t>Entidades de la Resolución 414 de 2014, excepto las que se acogieron a la Resolución 663 de 2015.</a:t>
          </a:r>
        </a:p>
      </dgm:t>
    </dgm:pt>
    <dgm:pt modelId="{6ECA058F-5FB4-408C-9A3C-92EEFAF4E84E}" type="parTrans" cxnId="{CBEC4325-BCDB-4D9B-99C2-1D4489DB3162}">
      <dgm:prSet/>
      <dgm:spPr/>
      <dgm:t>
        <a:bodyPr/>
        <a:lstStyle/>
        <a:p>
          <a:endParaRPr lang="es-ES"/>
        </a:p>
      </dgm:t>
    </dgm:pt>
    <dgm:pt modelId="{BBF3FFAE-E665-4BF2-ADF1-0FB340DF76EB}" type="sibTrans" cxnId="{CBEC4325-BCDB-4D9B-99C2-1D4489DB3162}">
      <dgm:prSet/>
      <dgm:spPr/>
      <dgm:t>
        <a:bodyPr/>
        <a:lstStyle/>
        <a:p>
          <a:endParaRPr lang="es-ES"/>
        </a:p>
      </dgm:t>
    </dgm:pt>
    <dgm:pt modelId="{5899F78E-3450-4113-A71C-3A297398CAAF}">
      <dgm:prSet phldrT="[Texto]">
        <dgm:style>
          <a:lnRef idx="1">
            <a:schemeClr val="accent6"/>
          </a:lnRef>
          <a:fillRef idx="2">
            <a:schemeClr val="accent6"/>
          </a:fillRef>
          <a:effectRef idx="1">
            <a:schemeClr val="accent6"/>
          </a:effectRef>
          <a:fontRef idx="minor">
            <a:schemeClr val="dk1"/>
          </a:fontRef>
        </dgm:style>
      </dgm:prSet>
      <dgm:spPr>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gradFill>
      </dgm:spPr>
      <dgm:t>
        <a:bodyPr/>
        <a:lstStyle/>
        <a:p>
          <a:endParaRPr lang="es-ES" dirty="0">
            <a:latin typeface="Times New Roman" panose="02020603050405020304" pitchFamily="18" charset="0"/>
            <a:cs typeface="Times New Roman" panose="02020603050405020304" pitchFamily="18" charset="0"/>
          </a:endParaRPr>
        </a:p>
      </dgm:t>
    </dgm:pt>
    <dgm:pt modelId="{78E82F02-4682-4589-A583-0490BD72DC2C}" type="parTrans" cxnId="{F8A4FD66-F268-4292-813A-DD757E1331B9}">
      <dgm:prSet/>
      <dgm:spPr/>
      <dgm:t>
        <a:bodyPr/>
        <a:lstStyle/>
        <a:p>
          <a:endParaRPr lang="es-ES"/>
        </a:p>
      </dgm:t>
    </dgm:pt>
    <dgm:pt modelId="{74FC2660-7814-41C4-BE94-4409CE3D18A1}" type="sibTrans" cxnId="{F8A4FD66-F268-4292-813A-DD757E1331B9}">
      <dgm:prSet/>
      <dgm:spPr/>
      <dgm:t>
        <a:bodyPr/>
        <a:lstStyle/>
        <a:p>
          <a:endParaRPr lang="es-ES"/>
        </a:p>
      </dgm:t>
    </dgm:pt>
    <dgm:pt modelId="{581516A5-6D10-4C36-BEA3-5FDBC5959488}">
      <dgm:prSet phldrT="[Texto]">
        <dgm:style>
          <a:lnRef idx="1">
            <a:schemeClr val="accent6"/>
          </a:lnRef>
          <a:fillRef idx="2">
            <a:schemeClr val="accent6"/>
          </a:fillRef>
          <a:effectRef idx="1">
            <a:schemeClr val="accent6"/>
          </a:effectRef>
          <a:fontRef idx="minor">
            <a:schemeClr val="dk1"/>
          </a:fontRef>
        </dgm:style>
      </dgm:prSet>
      <dgm:spPr/>
      <dgm:t>
        <a:bodyPr/>
        <a:lstStyle/>
        <a:p>
          <a:endParaRPr lang="es-ES" dirty="0">
            <a:latin typeface="Times New Roman" panose="02020603050405020304" pitchFamily="18" charset="0"/>
            <a:cs typeface="Times New Roman" panose="02020603050405020304" pitchFamily="18" charset="0"/>
          </a:endParaRPr>
        </a:p>
      </dgm:t>
    </dgm:pt>
    <dgm:pt modelId="{EF8F23F3-71E7-4FC5-BBD6-817CA5A88DF4}" type="parTrans" cxnId="{73C909FA-0DD9-464E-992C-23485F6F6B96}">
      <dgm:prSet/>
      <dgm:spPr/>
      <dgm:t>
        <a:bodyPr/>
        <a:lstStyle/>
        <a:p>
          <a:endParaRPr lang="es-ES"/>
        </a:p>
      </dgm:t>
    </dgm:pt>
    <dgm:pt modelId="{C2494FAA-8742-4658-BA94-90F3BB0F1883}" type="sibTrans" cxnId="{73C909FA-0DD9-464E-992C-23485F6F6B96}">
      <dgm:prSet/>
      <dgm:spPr/>
      <dgm:t>
        <a:bodyPr/>
        <a:lstStyle/>
        <a:p>
          <a:endParaRPr lang="es-ES"/>
        </a:p>
      </dgm:t>
    </dgm:pt>
    <dgm:pt modelId="{CAA42803-2DB0-4784-86B4-F0E29B113DC9}" type="pres">
      <dgm:prSet presAssocID="{E15B24E7-5B2A-4134-BF14-64F1A366C4BF}" presName="Name0" presStyleCnt="0">
        <dgm:presLayoutVars>
          <dgm:dir/>
          <dgm:animLvl val="lvl"/>
          <dgm:resizeHandles val="exact"/>
        </dgm:presLayoutVars>
      </dgm:prSet>
      <dgm:spPr/>
    </dgm:pt>
    <dgm:pt modelId="{35F57947-E463-42B4-8B8A-AFB45C30E6C6}" type="pres">
      <dgm:prSet presAssocID="{0841A97E-20D2-4F5F-A3D5-208DAD7EAB59}" presName="composite" presStyleCnt="0"/>
      <dgm:spPr/>
    </dgm:pt>
    <dgm:pt modelId="{6AEFB183-50CB-4AE3-BD52-4A857D19DD88}" type="pres">
      <dgm:prSet presAssocID="{0841A97E-20D2-4F5F-A3D5-208DAD7EAB59}" presName="parTx" presStyleLbl="alignNode1" presStyleIdx="0" presStyleCnt="2" custLinFactNeighborX="8015">
        <dgm:presLayoutVars>
          <dgm:chMax val="0"/>
          <dgm:chPref val="0"/>
          <dgm:bulletEnabled val="1"/>
        </dgm:presLayoutVars>
      </dgm:prSet>
      <dgm:spPr/>
    </dgm:pt>
    <dgm:pt modelId="{4222B0FF-385F-4844-ACB6-618C2A60E4D4}" type="pres">
      <dgm:prSet presAssocID="{0841A97E-20D2-4F5F-A3D5-208DAD7EAB59}" presName="desTx" presStyleLbl="alignAccFollowNode1" presStyleIdx="0" presStyleCnt="2" custLinFactNeighborX="8015">
        <dgm:presLayoutVars>
          <dgm:bulletEnabled val="1"/>
        </dgm:presLayoutVars>
      </dgm:prSet>
      <dgm:spPr/>
    </dgm:pt>
    <dgm:pt modelId="{F7A4A4EA-8358-4508-ACBE-EAFF00F148E4}" type="pres">
      <dgm:prSet presAssocID="{364494EB-A1E3-4BF5-B2B0-F495AC0B093D}" presName="space" presStyleCnt="0"/>
      <dgm:spPr/>
    </dgm:pt>
    <dgm:pt modelId="{D91330DA-0CD3-49EA-A3B9-60107F672DA2}" type="pres">
      <dgm:prSet presAssocID="{F44B5B7E-CDEF-4569-ADE7-D398A6930561}" presName="composite" presStyleCnt="0"/>
      <dgm:spPr/>
    </dgm:pt>
    <dgm:pt modelId="{5082E70B-1D5D-4745-9041-0DD6CC94C787}" type="pres">
      <dgm:prSet presAssocID="{F44B5B7E-CDEF-4569-ADE7-D398A6930561}" presName="parTx" presStyleLbl="alignNode1" presStyleIdx="1" presStyleCnt="2">
        <dgm:presLayoutVars>
          <dgm:chMax val="0"/>
          <dgm:chPref val="0"/>
          <dgm:bulletEnabled val="1"/>
        </dgm:presLayoutVars>
      </dgm:prSet>
      <dgm:spPr/>
    </dgm:pt>
    <dgm:pt modelId="{296C114C-8B85-4978-817D-9D5BFB1422B7}" type="pres">
      <dgm:prSet presAssocID="{F44B5B7E-CDEF-4569-ADE7-D398A6930561}" presName="desTx" presStyleLbl="alignAccFollowNode1" presStyleIdx="1" presStyleCnt="2">
        <dgm:presLayoutVars>
          <dgm:bulletEnabled val="1"/>
        </dgm:presLayoutVars>
      </dgm:prSet>
      <dgm:spPr/>
    </dgm:pt>
  </dgm:ptLst>
  <dgm:cxnLst>
    <dgm:cxn modelId="{FBE4E418-5EA7-406D-AFA9-0333EB524C1B}" srcId="{E15B24E7-5B2A-4134-BF14-64F1A366C4BF}" destId="{0841A97E-20D2-4F5F-A3D5-208DAD7EAB59}" srcOrd="0" destOrd="0" parTransId="{4917EE22-EAFD-4EB0-BBA2-63B4B5165B9D}" sibTransId="{364494EB-A1E3-4BF5-B2B0-F495AC0B093D}"/>
    <dgm:cxn modelId="{CBEC4325-BCDB-4D9B-99C2-1D4489DB3162}" srcId="{F44B5B7E-CDEF-4569-ADE7-D398A6930561}" destId="{DD7D2E65-4ED6-436C-AC90-D2EBAD1DA4BB}" srcOrd="2" destOrd="0" parTransId="{6ECA058F-5FB4-408C-9A3C-92EEFAF4E84E}" sibTransId="{BBF3FFAE-E665-4BF2-ADF1-0FB340DF76EB}"/>
    <dgm:cxn modelId="{5627202D-55D9-4051-B763-DEE0C9737809}" srcId="{F44B5B7E-CDEF-4569-ADE7-D398A6930561}" destId="{36E65E23-5C5D-4305-A459-598DD3F8574A}" srcOrd="0" destOrd="0" parTransId="{F89722ED-B9A4-45B4-8C6C-7294DD28CAAE}" sibTransId="{0AA209C8-64AE-4969-8CA6-17494681F9EB}"/>
    <dgm:cxn modelId="{91884C2E-DBC8-4BB1-8CC1-3B5CA0C64AD5}" type="presOf" srcId="{E15B24E7-5B2A-4134-BF14-64F1A366C4BF}" destId="{CAA42803-2DB0-4784-86B4-F0E29B113DC9}" srcOrd="0" destOrd="0" presId="urn:microsoft.com/office/officeart/2005/8/layout/hList1"/>
    <dgm:cxn modelId="{E3F6413F-E1C0-4D81-A089-EFB9D3315C94}" srcId="{0841A97E-20D2-4F5F-A3D5-208DAD7EAB59}" destId="{D6C8C1E4-FD66-41CE-865B-04431545E313}" srcOrd="2" destOrd="0" parTransId="{1AD9AD14-8CB5-4EB0-ABFB-C7BA4BB5AC30}" sibTransId="{2F032573-D56B-4F8D-8702-2F1BF4F27F7B}"/>
    <dgm:cxn modelId="{10BD0B5F-C2FC-40FB-A9BE-7DECFDEC56BF}" type="presOf" srcId="{36E65E23-5C5D-4305-A459-598DD3F8574A}" destId="{296C114C-8B85-4978-817D-9D5BFB1422B7}" srcOrd="0" destOrd="0" presId="urn:microsoft.com/office/officeart/2005/8/layout/hList1"/>
    <dgm:cxn modelId="{F3D25741-6614-4EF8-A81A-E9D2AE8EA7B4}" srcId="{0841A97E-20D2-4F5F-A3D5-208DAD7EAB59}" destId="{983BB44A-7FD6-466F-BE5D-27B93B35F3C1}" srcOrd="0" destOrd="0" parTransId="{043DB91C-27E4-41F1-A374-E5BFE971F09F}" sibTransId="{3AAE21E5-1899-4C55-9BD7-77DB2AD3C630}"/>
    <dgm:cxn modelId="{A9784063-4633-49F1-80CC-68A094DF633B}" type="presOf" srcId="{983BB44A-7FD6-466F-BE5D-27B93B35F3C1}" destId="{4222B0FF-385F-4844-ACB6-618C2A60E4D4}" srcOrd="0" destOrd="0" presId="urn:microsoft.com/office/officeart/2005/8/layout/hList1"/>
    <dgm:cxn modelId="{F8A4FD66-F268-4292-813A-DD757E1331B9}" srcId="{0841A97E-20D2-4F5F-A3D5-208DAD7EAB59}" destId="{5899F78E-3450-4113-A71C-3A297398CAAF}" srcOrd="1" destOrd="0" parTransId="{78E82F02-4682-4589-A583-0490BD72DC2C}" sibTransId="{74FC2660-7814-41C4-BE94-4409CE3D18A1}"/>
    <dgm:cxn modelId="{346DC09E-A40A-47EB-8EE9-A1E7513EC0EB}" type="presOf" srcId="{0841A97E-20D2-4F5F-A3D5-208DAD7EAB59}" destId="{6AEFB183-50CB-4AE3-BD52-4A857D19DD88}" srcOrd="0" destOrd="0" presId="urn:microsoft.com/office/officeart/2005/8/layout/hList1"/>
    <dgm:cxn modelId="{6D8AC6A3-742B-4D36-8E06-1402DCBA7D1C}" type="presOf" srcId="{F44B5B7E-CDEF-4569-ADE7-D398A6930561}" destId="{5082E70B-1D5D-4745-9041-0DD6CC94C787}" srcOrd="0" destOrd="0" presId="urn:microsoft.com/office/officeart/2005/8/layout/hList1"/>
    <dgm:cxn modelId="{F974A5B3-58BD-47B1-BD03-42C46AAF3C17}" type="presOf" srcId="{D6C8C1E4-FD66-41CE-865B-04431545E313}" destId="{4222B0FF-385F-4844-ACB6-618C2A60E4D4}" srcOrd="0" destOrd="2" presId="urn:microsoft.com/office/officeart/2005/8/layout/hList1"/>
    <dgm:cxn modelId="{E19F46BC-86D5-4575-A17B-0D5F2C3EBC40}" type="presOf" srcId="{581516A5-6D10-4C36-BEA3-5FDBC5959488}" destId="{296C114C-8B85-4978-817D-9D5BFB1422B7}" srcOrd="0" destOrd="1" presId="urn:microsoft.com/office/officeart/2005/8/layout/hList1"/>
    <dgm:cxn modelId="{17E96EC7-9FC9-494B-A7FE-E30FD6343375}" srcId="{E15B24E7-5B2A-4134-BF14-64F1A366C4BF}" destId="{F44B5B7E-CDEF-4569-ADE7-D398A6930561}" srcOrd="1" destOrd="0" parTransId="{B7EB531A-4F9C-43B1-B9DF-4EF2F065E78E}" sibTransId="{D1CA5EA7-C542-4671-B98A-54249BB1B9AB}"/>
    <dgm:cxn modelId="{A58690E5-228B-4BE6-81B3-C99B50FDE29A}" type="presOf" srcId="{DD7D2E65-4ED6-436C-AC90-D2EBAD1DA4BB}" destId="{296C114C-8B85-4978-817D-9D5BFB1422B7}" srcOrd="0" destOrd="2" presId="urn:microsoft.com/office/officeart/2005/8/layout/hList1"/>
    <dgm:cxn modelId="{4DDC74ED-7033-4B92-BE27-43E198E00FB6}" type="presOf" srcId="{5899F78E-3450-4113-A71C-3A297398CAAF}" destId="{4222B0FF-385F-4844-ACB6-618C2A60E4D4}" srcOrd="0" destOrd="1" presId="urn:microsoft.com/office/officeart/2005/8/layout/hList1"/>
    <dgm:cxn modelId="{73C909FA-0DD9-464E-992C-23485F6F6B96}" srcId="{F44B5B7E-CDEF-4569-ADE7-D398A6930561}" destId="{581516A5-6D10-4C36-BEA3-5FDBC5959488}" srcOrd="1" destOrd="0" parTransId="{EF8F23F3-71E7-4FC5-BBD6-817CA5A88DF4}" sibTransId="{C2494FAA-8742-4658-BA94-90F3BB0F1883}"/>
    <dgm:cxn modelId="{BCD42585-D46F-4ABD-934E-7A499E406AA3}" type="presParOf" srcId="{CAA42803-2DB0-4784-86B4-F0E29B113DC9}" destId="{35F57947-E463-42B4-8B8A-AFB45C30E6C6}" srcOrd="0" destOrd="0" presId="urn:microsoft.com/office/officeart/2005/8/layout/hList1"/>
    <dgm:cxn modelId="{89AA5362-53F6-4C43-9EDE-3114316A0149}" type="presParOf" srcId="{35F57947-E463-42B4-8B8A-AFB45C30E6C6}" destId="{6AEFB183-50CB-4AE3-BD52-4A857D19DD88}" srcOrd="0" destOrd="0" presId="urn:microsoft.com/office/officeart/2005/8/layout/hList1"/>
    <dgm:cxn modelId="{F8218578-1291-4C59-94F0-6DB94CE996EF}" type="presParOf" srcId="{35F57947-E463-42B4-8B8A-AFB45C30E6C6}" destId="{4222B0FF-385F-4844-ACB6-618C2A60E4D4}" srcOrd="1" destOrd="0" presId="urn:microsoft.com/office/officeart/2005/8/layout/hList1"/>
    <dgm:cxn modelId="{90FABE60-CEDE-4B7B-B09F-3BE3E7001838}" type="presParOf" srcId="{CAA42803-2DB0-4784-86B4-F0E29B113DC9}" destId="{F7A4A4EA-8358-4508-ACBE-EAFF00F148E4}" srcOrd="1" destOrd="0" presId="urn:microsoft.com/office/officeart/2005/8/layout/hList1"/>
    <dgm:cxn modelId="{7D0ABF46-3295-45E5-A8E4-641FA97B4B00}" type="presParOf" srcId="{CAA42803-2DB0-4784-86B4-F0E29B113DC9}" destId="{D91330DA-0CD3-49EA-A3B9-60107F672DA2}" srcOrd="2" destOrd="0" presId="urn:microsoft.com/office/officeart/2005/8/layout/hList1"/>
    <dgm:cxn modelId="{D0F0DC8E-43E6-4A93-B912-7E25DF9FD973}" type="presParOf" srcId="{D91330DA-0CD3-49EA-A3B9-60107F672DA2}" destId="{5082E70B-1D5D-4745-9041-0DD6CC94C787}" srcOrd="0" destOrd="0" presId="urn:microsoft.com/office/officeart/2005/8/layout/hList1"/>
    <dgm:cxn modelId="{D17D0594-04EB-40DB-A67B-7DE8547BBCB1}" type="presParOf" srcId="{D91330DA-0CD3-49EA-A3B9-60107F672DA2}" destId="{296C114C-8B85-4978-817D-9D5BFB1422B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7D5067-D40F-4F91-811F-A7ACB4B009D6}" type="doc">
      <dgm:prSet loTypeId="urn:microsoft.com/office/officeart/2009/3/layout/StepUpProcess" loCatId="process" qsTypeId="urn:microsoft.com/office/officeart/2005/8/quickstyle/simple3" qsCatId="simple" csTypeId="urn:microsoft.com/office/officeart/2005/8/colors/colorful2" csCatId="colorful" phldr="1"/>
      <dgm:spPr/>
      <dgm:t>
        <a:bodyPr/>
        <a:lstStyle/>
        <a:p>
          <a:endParaRPr lang="es-ES"/>
        </a:p>
      </dgm:t>
    </dgm:pt>
    <dgm:pt modelId="{A5957EE7-6E26-4FD2-9481-56B4B820F0D4}">
      <dgm:prSet phldrT="[Texto]" custT="1"/>
      <dgm:spPr/>
      <dgm:t>
        <a:bodyPr anchor="ctr" anchorCtr="0"/>
        <a:lstStyle/>
        <a:p>
          <a:pPr algn="ctr"/>
          <a:r>
            <a:rPr lang="es-ES" sz="1200" b="1" dirty="0">
              <a:latin typeface="Times New Roman" panose="02020603050405020304" pitchFamily="18" charset="0"/>
              <a:cs typeface="Times New Roman" panose="02020603050405020304" pitchFamily="18" charset="0"/>
            </a:rPr>
            <a:t>1</a:t>
          </a:r>
        </a:p>
        <a:p>
          <a:pPr algn="ctr"/>
          <a:r>
            <a:rPr lang="es-ES" sz="1200" b="1" dirty="0">
              <a:latin typeface="Times New Roman" panose="02020603050405020304" pitchFamily="18" charset="0"/>
              <a:cs typeface="Times New Roman" panose="02020603050405020304" pitchFamily="18" charset="0"/>
            </a:rPr>
            <a:t>No se cumple</a:t>
          </a:r>
        </a:p>
      </dgm:t>
    </dgm:pt>
    <dgm:pt modelId="{956E2DA4-FD32-4A06-B931-A048E9B142C9}" type="parTrans" cxnId="{6741F174-163F-4FF3-9A8B-2E2A4B063DD0}">
      <dgm:prSet/>
      <dgm:spPr/>
      <dgm:t>
        <a:bodyPr/>
        <a:lstStyle/>
        <a:p>
          <a:endParaRPr lang="es-ES" sz="1200">
            <a:latin typeface="Times New Roman" panose="02020603050405020304" pitchFamily="18" charset="0"/>
            <a:cs typeface="Times New Roman" panose="02020603050405020304" pitchFamily="18" charset="0"/>
          </a:endParaRPr>
        </a:p>
      </dgm:t>
    </dgm:pt>
    <dgm:pt modelId="{72F90B96-76BD-482E-BC8D-38D07F8D4689}" type="sibTrans" cxnId="{6741F174-163F-4FF3-9A8B-2E2A4B063DD0}">
      <dgm:prSet/>
      <dgm:spPr/>
      <dgm:t>
        <a:bodyPr/>
        <a:lstStyle/>
        <a:p>
          <a:endParaRPr lang="es-ES" sz="1200">
            <a:latin typeface="Times New Roman" panose="02020603050405020304" pitchFamily="18" charset="0"/>
            <a:cs typeface="Times New Roman" panose="02020603050405020304" pitchFamily="18" charset="0"/>
          </a:endParaRPr>
        </a:p>
      </dgm:t>
    </dgm:pt>
    <dgm:pt modelId="{8FBF9BD3-5F88-43E9-99DF-BF71F1302501}">
      <dgm:prSet phldrT="[Texto]" custT="1"/>
      <dgm:spPr/>
      <dgm:t>
        <a:bodyPr anchor="ctr" anchorCtr="0"/>
        <a:lstStyle/>
        <a:p>
          <a:pPr algn="ctr"/>
          <a:r>
            <a:rPr lang="es-ES" sz="1200" b="1" dirty="0">
              <a:latin typeface="Times New Roman" panose="02020603050405020304" pitchFamily="18" charset="0"/>
              <a:cs typeface="Times New Roman" panose="02020603050405020304" pitchFamily="18" charset="0"/>
            </a:rPr>
            <a:t>2</a:t>
          </a:r>
        </a:p>
        <a:p>
          <a:pPr algn="ctr"/>
          <a:r>
            <a:rPr lang="es-ES" sz="1200" b="1" dirty="0">
              <a:latin typeface="Times New Roman" panose="02020603050405020304" pitchFamily="18" charset="0"/>
              <a:cs typeface="Times New Roman" panose="02020603050405020304" pitchFamily="18" charset="0"/>
            </a:rPr>
            <a:t>Se cumple insatisfactoriamente</a:t>
          </a:r>
        </a:p>
      </dgm:t>
    </dgm:pt>
    <dgm:pt modelId="{2834E145-0000-4277-A1FA-D10DEE2C607E}" type="parTrans" cxnId="{3C0A1C58-0904-4A2E-860A-A782E63E5A0F}">
      <dgm:prSet/>
      <dgm:spPr/>
      <dgm:t>
        <a:bodyPr/>
        <a:lstStyle/>
        <a:p>
          <a:endParaRPr lang="es-ES" sz="1200">
            <a:latin typeface="Times New Roman" panose="02020603050405020304" pitchFamily="18" charset="0"/>
            <a:cs typeface="Times New Roman" panose="02020603050405020304" pitchFamily="18" charset="0"/>
          </a:endParaRPr>
        </a:p>
      </dgm:t>
    </dgm:pt>
    <dgm:pt modelId="{DDAB15E6-B837-4517-AE9E-565227860D86}" type="sibTrans" cxnId="{3C0A1C58-0904-4A2E-860A-A782E63E5A0F}">
      <dgm:prSet/>
      <dgm:spPr/>
      <dgm:t>
        <a:bodyPr/>
        <a:lstStyle/>
        <a:p>
          <a:endParaRPr lang="es-ES" sz="1200">
            <a:latin typeface="Times New Roman" panose="02020603050405020304" pitchFamily="18" charset="0"/>
            <a:cs typeface="Times New Roman" panose="02020603050405020304" pitchFamily="18" charset="0"/>
          </a:endParaRPr>
        </a:p>
      </dgm:t>
    </dgm:pt>
    <dgm:pt modelId="{C8C88C7A-1406-40CC-8F57-732B79D53C93}">
      <dgm:prSet phldrT="[Texto]" custT="1"/>
      <dgm:spPr/>
      <dgm:t>
        <a:bodyPr anchor="ctr" anchorCtr="0"/>
        <a:lstStyle/>
        <a:p>
          <a:pPr algn="ctr"/>
          <a:r>
            <a:rPr lang="es-ES" sz="1200" b="1" dirty="0">
              <a:latin typeface="Times New Roman" panose="02020603050405020304" pitchFamily="18" charset="0"/>
              <a:cs typeface="Times New Roman" panose="02020603050405020304" pitchFamily="18" charset="0"/>
            </a:rPr>
            <a:t>5</a:t>
          </a:r>
        </a:p>
        <a:p>
          <a:pPr algn="ctr"/>
          <a:r>
            <a:rPr lang="es-ES" sz="1200" b="1" dirty="0">
              <a:latin typeface="Times New Roman" panose="02020603050405020304" pitchFamily="18" charset="0"/>
              <a:cs typeface="Times New Roman" panose="02020603050405020304" pitchFamily="18" charset="0"/>
            </a:rPr>
            <a:t>Se cumple plenamente</a:t>
          </a:r>
        </a:p>
      </dgm:t>
    </dgm:pt>
    <dgm:pt modelId="{003480E5-8192-4BDB-B773-66EB2BC2B1D8}" type="parTrans" cxnId="{3270CF06-DB21-4377-A9FC-D0C9C58E8721}">
      <dgm:prSet/>
      <dgm:spPr/>
      <dgm:t>
        <a:bodyPr/>
        <a:lstStyle/>
        <a:p>
          <a:endParaRPr lang="es-ES" sz="1200">
            <a:latin typeface="Times New Roman" panose="02020603050405020304" pitchFamily="18" charset="0"/>
            <a:cs typeface="Times New Roman" panose="02020603050405020304" pitchFamily="18" charset="0"/>
          </a:endParaRPr>
        </a:p>
      </dgm:t>
    </dgm:pt>
    <dgm:pt modelId="{38816527-0BE7-467A-B681-244A6C8DAA17}" type="sibTrans" cxnId="{3270CF06-DB21-4377-A9FC-D0C9C58E8721}">
      <dgm:prSet/>
      <dgm:spPr/>
      <dgm:t>
        <a:bodyPr/>
        <a:lstStyle/>
        <a:p>
          <a:endParaRPr lang="es-ES" sz="1200">
            <a:latin typeface="Times New Roman" panose="02020603050405020304" pitchFamily="18" charset="0"/>
            <a:cs typeface="Times New Roman" panose="02020603050405020304" pitchFamily="18" charset="0"/>
          </a:endParaRPr>
        </a:p>
      </dgm:t>
    </dgm:pt>
    <dgm:pt modelId="{90F0C6B7-E1CD-4A0C-81EB-A209F5BD26B1}">
      <dgm:prSet phldrT="[Texto]" custT="1"/>
      <dgm:spPr/>
      <dgm:t>
        <a:bodyPr anchor="ctr" anchorCtr="0"/>
        <a:lstStyle/>
        <a:p>
          <a:pPr algn="ctr"/>
          <a:r>
            <a:rPr lang="es-ES" sz="1200" b="1" dirty="0">
              <a:latin typeface="Times New Roman" panose="02020603050405020304" pitchFamily="18" charset="0"/>
              <a:cs typeface="Times New Roman" panose="02020603050405020304" pitchFamily="18" charset="0"/>
            </a:rPr>
            <a:t>3</a:t>
          </a:r>
        </a:p>
        <a:p>
          <a:pPr algn="ctr"/>
          <a:r>
            <a:rPr lang="es-ES" sz="1200" b="1" dirty="0">
              <a:latin typeface="Times New Roman" panose="02020603050405020304" pitchFamily="18" charset="0"/>
              <a:cs typeface="Times New Roman" panose="02020603050405020304" pitchFamily="18" charset="0"/>
            </a:rPr>
            <a:t>Se cumple aceptablemente</a:t>
          </a:r>
        </a:p>
      </dgm:t>
    </dgm:pt>
    <dgm:pt modelId="{A5FF295E-C0AD-4241-A1D6-A54B6EEBA167}" type="parTrans" cxnId="{9DE55D87-56D2-4539-80EF-D953CBDF41B1}">
      <dgm:prSet/>
      <dgm:spPr/>
      <dgm:t>
        <a:bodyPr/>
        <a:lstStyle/>
        <a:p>
          <a:endParaRPr lang="es-ES" sz="1200">
            <a:latin typeface="Times New Roman" panose="02020603050405020304" pitchFamily="18" charset="0"/>
            <a:cs typeface="Times New Roman" panose="02020603050405020304" pitchFamily="18" charset="0"/>
          </a:endParaRPr>
        </a:p>
      </dgm:t>
    </dgm:pt>
    <dgm:pt modelId="{0ACB95CA-48C8-4AD2-B0F5-8A74BAB4FD77}" type="sibTrans" cxnId="{9DE55D87-56D2-4539-80EF-D953CBDF41B1}">
      <dgm:prSet/>
      <dgm:spPr/>
      <dgm:t>
        <a:bodyPr/>
        <a:lstStyle/>
        <a:p>
          <a:endParaRPr lang="es-ES" sz="1200">
            <a:latin typeface="Times New Roman" panose="02020603050405020304" pitchFamily="18" charset="0"/>
            <a:cs typeface="Times New Roman" panose="02020603050405020304" pitchFamily="18" charset="0"/>
          </a:endParaRPr>
        </a:p>
      </dgm:t>
    </dgm:pt>
    <dgm:pt modelId="{0F389F7C-C45C-47CD-A96D-B38D8A4DCBDE}">
      <dgm:prSet phldrT="[Texto]" custT="1"/>
      <dgm:spPr/>
      <dgm:t>
        <a:bodyPr anchor="ctr" anchorCtr="0"/>
        <a:lstStyle/>
        <a:p>
          <a:pPr algn="ctr"/>
          <a:r>
            <a:rPr lang="es-ES" sz="1200" b="1" dirty="0">
              <a:latin typeface="Times New Roman" panose="02020603050405020304" pitchFamily="18" charset="0"/>
              <a:cs typeface="Times New Roman" panose="02020603050405020304" pitchFamily="18" charset="0"/>
            </a:rPr>
            <a:t>4</a:t>
          </a:r>
        </a:p>
        <a:p>
          <a:pPr algn="ctr"/>
          <a:r>
            <a:rPr lang="es-ES" sz="1200" b="1" dirty="0">
              <a:latin typeface="Times New Roman" panose="02020603050405020304" pitchFamily="18" charset="0"/>
              <a:cs typeface="Times New Roman" panose="02020603050405020304" pitchFamily="18" charset="0"/>
            </a:rPr>
            <a:t>Se cumple en alto grado</a:t>
          </a:r>
        </a:p>
      </dgm:t>
    </dgm:pt>
    <dgm:pt modelId="{53069F06-5021-4847-A50F-B91270D202E0}" type="parTrans" cxnId="{A64EC444-BE6A-44DE-8341-527A19CA2CB5}">
      <dgm:prSet/>
      <dgm:spPr/>
      <dgm:t>
        <a:bodyPr/>
        <a:lstStyle/>
        <a:p>
          <a:endParaRPr lang="es-ES" sz="1200">
            <a:latin typeface="Times New Roman" panose="02020603050405020304" pitchFamily="18" charset="0"/>
            <a:cs typeface="Times New Roman" panose="02020603050405020304" pitchFamily="18" charset="0"/>
          </a:endParaRPr>
        </a:p>
      </dgm:t>
    </dgm:pt>
    <dgm:pt modelId="{1656B29E-F4B6-4C28-8B68-E519B564FB84}" type="sibTrans" cxnId="{A64EC444-BE6A-44DE-8341-527A19CA2CB5}">
      <dgm:prSet/>
      <dgm:spPr/>
      <dgm:t>
        <a:bodyPr/>
        <a:lstStyle/>
        <a:p>
          <a:endParaRPr lang="es-ES" sz="1200">
            <a:latin typeface="Times New Roman" panose="02020603050405020304" pitchFamily="18" charset="0"/>
            <a:cs typeface="Times New Roman" panose="02020603050405020304" pitchFamily="18" charset="0"/>
          </a:endParaRPr>
        </a:p>
      </dgm:t>
    </dgm:pt>
    <dgm:pt modelId="{29265CFE-3114-4617-9396-0B04706F0EF9}" type="pres">
      <dgm:prSet presAssocID="{377D5067-D40F-4F91-811F-A7ACB4B009D6}" presName="rootnode" presStyleCnt="0">
        <dgm:presLayoutVars>
          <dgm:chMax/>
          <dgm:chPref/>
          <dgm:dir/>
          <dgm:animLvl val="lvl"/>
        </dgm:presLayoutVars>
      </dgm:prSet>
      <dgm:spPr/>
    </dgm:pt>
    <dgm:pt modelId="{76785AEE-9DE7-4510-8A4D-87FF7E6B96C6}" type="pres">
      <dgm:prSet presAssocID="{A5957EE7-6E26-4FD2-9481-56B4B820F0D4}" presName="composite" presStyleCnt="0"/>
      <dgm:spPr/>
    </dgm:pt>
    <dgm:pt modelId="{4D385E1A-1062-4581-A57A-B8BA5EE4AF6D}" type="pres">
      <dgm:prSet presAssocID="{A5957EE7-6E26-4FD2-9481-56B4B820F0D4}" presName="LShape" presStyleLbl="alignNode1" presStyleIdx="0" presStyleCnt="9"/>
      <dgm:spPr/>
    </dgm:pt>
    <dgm:pt modelId="{A992010B-9B99-418D-B86D-B684856CF67A}" type="pres">
      <dgm:prSet presAssocID="{A5957EE7-6E26-4FD2-9481-56B4B820F0D4}" presName="ParentText" presStyleLbl="revTx" presStyleIdx="0" presStyleCnt="5" custScaleX="100001" custScaleY="100001">
        <dgm:presLayoutVars>
          <dgm:chMax val="0"/>
          <dgm:chPref val="0"/>
          <dgm:bulletEnabled val="1"/>
        </dgm:presLayoutVars>
      </dgm:prSet>
      <dgm:spPr/>
    </dgm:pt>
    <dgm:pt modelId="{E6403CD7-7172-4612-9D98-EF0E215A0267}" type="pres">
      <dgm:prSet presAssocID="{A5957EE7-6E26-4FD2-9481-56B4B820F0D4}" presName="Triangle" presStyleLbl="alignNode1" presStyleIdx="1" presStyleCnt="9"/>
      <dgm:spPr/>
    </dgm:pt>
    <dgm:pt modelId="{D77DB9ED-63C2-480D-A695-E608A5387A5A}" type="pres">
      <dgm:prSet presAssocID="{72F90B96-76BD-482E-BC8D-38D07F8D4689}" presName="sibTrans" presStyleCnt="0"/>
      <dgm:spPr/>
    </dgm:pt>
    <dgm:pt modelId="{D5CAD1CC-9654-47D5-B386-BCD1E5331ED7}" type="pres">
      <dgm:prSet presAssocID="{72F90B96-76BD-482E-BC8D-38D07F8D4689}" presName="space" presStyleCnt="0"/>
      <dgm:spPr/>
    </dgm:pt>
    <dgm:pt modelId="{44DC06B2-7DBE-4241-B4A4-0A12AF67B901}" type="pres">
      <dgm:prSet presAssocID="{8FBF9BD3-5F88-43E9-99DF-BF71F1302501}" presName="composite" presStyleCnt="0"/>
      <dgm:spPr/>
    </dgm:pt>
    <dgm:pt modelId="{0AF05DF3-59BB-460D-BA57-0C0A5AEBAB0F}" type="pres">
      <dgm:prSet presAssocID="{8FBF9BD3-5F88-43E9-99DF-BF71F1302501}" presName="LShape" presStyleLbl="alignNode1" presStyleIdx="2" presStyleCnt="9" custLinFactNeighborX="-6914"/>
      <dgm:spPr>
        <a:gradFill rotWithShape="0">
          <a:gsLst>
            <a:gs pos="0">
              <a:srgbClr val="FF6600"/>
            </a:gs>
            <a:gs pos="100000">
              <a:schemeClr val="bg1"/>
            </a:gs>
            <a:gs pos="100000">
              <a:schemeClr val="accent2">
                <a:hueOff val="-3600000"/>
                <a:satOff val="-15001"/>
                <a:lumOff val="12500"/>
                <a:alphaOff val="0"/>
                <a:tint val="15000"/>
                <a:satMod val="350000"/>
              </a:schemeClr>
            </a:gs>
          </a:gsLst>
        </a:gradFill>
      </dgm:spPr>
    </dgm:pt>
    <dgm:pt modelId="{A3EC86E8-FEFA-434C-9F2A-C141A2B0C16F}" type="pres">
      <dgm:prSet presAssocID="{8FBF9BD3-5F88-43E9-99DF-BF71F1302501}" presName="ParentText" presStyleLbl="revTx" presStyleIdx="1" presStyleCnt="5" custScaleX="138062" custLinFactNeighborX="-1562" custLinFactNeighborY="5189">
        <dgm:presLayoutVars>
          <dgm:chMax val="0"/>
          <dgm:chPref val="0"/>
          <dgm:bulletEnabled val="1"/>
        </dgm:presLayoutVars>
      </dgm:prSet>
      <dgm:spPr/>
    </dgm:pt>
    <dgm:pt modelId="{A8FE8AF7-0982-4EB3-BA02-E2DB6C4F6575}" type="pres">
      <dgm:prSet presAssocID="{8FBF9BD3-5F88-43E9-99DF-BF71F1302501}" presName="Triangle" presStyleLbl="alignNode1" presStyleIdx="3" presStyleCnt="9"/>
      <dgm:spPr/>
    </dgm:pt>
    <dgm:pt modelId="{44B15FE0-B3EB-43C7-80FC-C01418426E86}" type="pres">
      <dgm:prSet presAssocID="{DDAB15E6-B837-4517-AE9E-565227860D86}" presName="sibTrans" presStyleCnt="0"/>
      <dgm:spPr/>
    </dgm:pt>
    <dgm:pt modelId="{DBE463EF-133C-4E5E-98E8-65C0DF46735D}" type="pres">
      <dgm:prSet presAssocID="{DDAB15E6-B837-4517-AE9E-565227860D86}" presName="space" presStyleCnt="0"/>
      <dgm:spPr/>
    </dgm:pt>
    <dgm:pt modelId="{CCD13B1A-BC65-4B4B-AD55-5EC2F3FC7BAF}" type="pres">
      <dgm:prSet presAssocID="{90F0C6B7-E1CD-4A0C-81EB-A209F5BD26B1}" presName="composite" presStyleCnt="0"/>
      <dgm:spPr/>
    </dgm:pt>
    <dgm:pt modelId="{02E0B539-F6E1-40C5-8659-0F202D7A2B10}" type="pres">
      <dgm:prSet presAssocID="{90F0C6B7-E1CD-4A0C-81EB-A209F5BD26B1}" presName="LShape" presStyleLbl="alignNode1" presStyleIdx="4" presStyleCnt="9"/>
      <dgm:spPr>
        <a:gradFill rotWithShape="0">
          <a:gsLst>
            <a:gs pos="0">
              <a:schemeClr val="accent1">
                <a:lumMod val="75000"/>
              </a:schemeClr>
            </a:gs>
            <a:gs pos="100000">
              <a:schemeClr val="accent2">
                <a:hueOff val="-7200000"/>
                <a:satOff val="-30002"/>
                <a:lumOff val="25001"/>
                <a:alphaOff val="0"/>
                <a:tint val="37000"/>
                <a:satMod val="300000"/>
              </a:schemeClr>
            </a:gs>
            <a:gs pos="100000">
              <a:schemeClr val="accent2">
                <a:hueOff val="-7200000"/>
                <a:satOff val="-30002"/>
                <a:lumOff val="25001"/>
                <a:alphaOff val="0"/>
                <a:tint val="15000"/>
                <a:satMod val="350000"/>
              </a:schemeClr>
            </a:gs>
          </a:gsLst>
        </a:gradFill>
      </dgm:spPr>
    </dgm:pt>
    <dgm:pt modelId="{70F6234B-9BC6-4374-A74C-C116546928AA}" type="pres">
      <dgm:prSet presAssocID="{90F0C6B7-E1CD-4A0C-81EB-A209F5BD26B1}" presName="ParentText" presStyleLbl="revTx" presStyleIdx="2" presStyleCnt="5" custScaleX="125320" custLinFactNeighborX="5430">
        <dgm:presLayoutVars>
          <dgm:chMax val="0"/>
          <dgm:chPref val="0"/>
          <dgm:bulletEnabled val="1"/>
        </dgm:presLayoutVars>
      </dgm:prSet>
      <dgm:spPr/>
    </dgm:pt>
    <dgm:pt modelId="{362354D2-95F9-43D5-BFA9-D22A05AB76ED}" type="pres">
      <dgm:prSet presAssocID="{90F0C6B7-E1CD-4A0C-81EB-A209F5BD26B1}" presName="Triangle" presStyleLbl="alignNode1" presStyleIdx="5" presStyleCnt="9"/>
      <dgm:spPr/>
    </dgm:pt>
    <dgm:pt modelId="{51B7CC81-76B8-4F5F-84A5-22569A50C0C0}" type="pres">
      <dgm:prSet presAssocID="{0ACB95CA-48C8-4AD2-B0F5-8A74BAB4FD77}" presName="sibTrans" presStyleCnt="0"/>
      <dgm:spPr/>
    </dgm:pt>
    <dgm:pt modelId="{484312C1-4B59-4772-9619-834F2C3336E3}" type="pres">
      <dgm:prSet presAssocID="{0ACB95CA-48C8-4AD2-B0F5-8A74BAB4FD77}" presName="space" presStyleCnt="0"/>
      <dgm:spPr/>
    </dgm:pt>
    <dgm:pt modelId="{5F80B000-6991-4F61-AA3F-10D2E10DC358}" type="pres">
      <dgm:prSet presAssocID="{0F389F7C-C45C-47CD-A96D-B38D8A4DCBDE}" presName="composite" presStyleCnt="0"/>
      <dgm:spPr/>
    </dgm:pt>
    <dgm:pt modelId="{19620D0B-3395-4D92-98C4-2C2318B6C975}" type="pres">
      <dgm:prSet presAssocID="{0F389F7C-C45C-47CD-A96D-B38D8A4DCBDE}" presName="LShape" presStyleLbl="alignNode1" presStyleIdx="6" presStyleCnt="9"/>
      <dgm:spPr>
        <a:gradFill rotWithShape="0">
          <a:gsLst>
            <a:gs pos="81000">
              <a:srgbClr val="FF0000"/>
            </a:gs>
            <a:gs pos="100000">
              <a:schemeClr val="accent2">
                <a:hueOff val="-10800000"/>
                <a:satOff val="-45002"/>
                <a:lumOff val="37501"/>
                <a:alphaOff val="0"/>
                <a:tint val="37000"/>
                <a:satMod val="300000"/>
              </a:schemeClr>
            </a:gs>
            <a:gs pos="100000">
              <a:schemeClr val="accent2">
                <a:hueOff val="-10800000"/>
                <a:satOff val="-45002"/>
                <a:lumOff val="37501"/>
                <a:alphaOff val="0"/>
                <a:tint val="15000"/>
                <a:satMod val="350000"/>
              </a:schemeClr>
            </a:gs>
          </a:gsLst>
        </a:gradFill>
      </dgm:spPr>
    </dgm:pt>
    <dgm:pt modelId="{4A66B768-71FC-4991-954E-2BFB17B8EB47}" type="pres">
      <dgm:prSet presAssocID="{0F389F7C-C45C-47CD-A96D-B38D8A4DCBDE}" presName="ParentText" presStyleLbl="revTx" presStyleIdx="3" presStyleCnt="5">
        <dgm:presLayoutVars>
          <dgm:chMax val="0"/>
          <dgm:chPref val="0"/>
          <dgm:bulletEnabled val="1"/>
        </dgm:presLayoutVars>
      </dgm:prSet>
      <dgm:spPr/>
    </dgm:pt>
    <dgm:pt modelId="{90BE2130-0F6A-47FD-8540-677E1139435D}" type="pres">
      <dgm:prSet presAssocID="{0F389F7C-C45C-47CD-A96D-B38D8A4DCBDE}" presName="Triangle" presStyleLbl="alignNode1" presStyleIdx="7" presStyleCnt="9"/>
      <dgm:spPr/>
    </dgm:pt>
    <dgm:pt modelId="{32EB515C-8861-4182-862F-74A385B70BAF}" type="pres">
      <dgm:prSet presAssocID="{1656B29E-F4B6-4C28-8B68-E519B564FB84}" presName="sibTrans" presStyleCnt="0"/>
      <dgm:spPr/>
    </dgm:pt>
    <dgm:pt modelId="{432CFD74-7D60-46CE-BC3B-F191BBA4E606}" type="pres">
      <dgm:prSet presAssocID="{1656B29E-F4B6-4C28-8B68-E519B564FB84}" presName="space" presStyleCnt="0"/>
      <dgm:spPr/>
    </dgm:pt>
    <dgm:pt modelId="{F3E383B9-3668-4F50-BEDB-A0EA8292F886}" type="pres">
      <dgm:prSet presAssocID="{C8C88C7A-1406-40CC-8F57-732B79D53C93}" presName="composite" presStyleCnt="0"/>
      <dgm:spPr/>
    </dgm:pt>
    <dgm:pt modelId="{6950210F-F720-435B-8B6A-C53601BDD27F}" type="pres">
      <dgm:prSet presAssocID="{C8C88C7A-1406-40CC-8F57-732B79D53C93}" presName="LShape" presStyleLbl="alignNode1" presStyleIdx="8" presStyleCnt="9"/>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1A7EC4E5-FC10-4428-A49A-6FC9086B7F44}" type="pres">
      <dgm:prSet presAssocID="{C8C88C7A-1406-40CC-8F57-732B79D53C93}" presName="ParentText" presStyleLbl="revTx" presStyleIdx="4" presStyleCnt="5">
        <dgm:presLayoutVars>
          <dgm:chMax val="0"/>
          <dgm:chPref val="0"/>
          <dgm:bulletEnabled val="1"/>
        </dgm:presLayoutVars>
      </dgm:prSet>
      <dgm:spPr/>
    </dgm:pt>
  </dgm:ptLst>
  <dgm:cxnLst>
    <dgm:cxn modelId="{3270CF06-DB21-4377-A9FC-D0C9C58E8721}" srcId="{377D5067-D40F-4F91-811F-A7ACB4B009D6}" destId="{C8C88C7A-1406-40CC-8F57-732B79D53C93}" srcOrd="4" destOrd="0" parTransId="{003480E5-8192-4BDB-B773-66EB2BC2B1D8}" sibTransId="{38816527-0BE7-467A-B681-244A6C8DAA17}"/>
    <dgm:cxn modelId="{5F9D9122-0216-4131-8E7C-2401387C7511}" type="presOf" srcId="{377D5067-D40F-4F91-811F-A7ACB4B009D6}" destId="{29265CFE-3114-4617-9396-0B04706F0EF9}" srcOrd="0" destOrd="0" presId="urn:microsoft.com/office/officeart/2009/3/layout/StepUpProcess"/>
    <dgm:cxn modelId="{A64EC444-BE6A-44DE-8341-527A19CA2CB5}" srcId="{377D5067-D40F-4F91-811F-A7ACB4B009D6}" destId="{0F389F7C-C45C-47CD-A96D-B38D8A4DCBDE}" srcOrd="3" destOrd="0" parTransId="{53069F06-5021-4847-A50F-B91270D202E0}" sibTransId="{1656B29E-F4B6-4C28-8B68-E519B564FB84}"/>
    <dgm:cxn modelId="{021CBB67-D96B-4B1B-9BA6-5ACD2AA92671}" type="presOf" srcId="{0F389F7C-C45C-47CD-A96D-B38D8A4DCBDE}" destId="{4A66B768-71FC-4991-954E-2BFB17B8EB47}" srcOrd="0" destOrd="0" presId="urn:microsoft.com/office/officeart/2009/3/layout/StepUpProcess"/>
    <dgm:cxn modelId="{3689EB4D-5A71-4073-9097-4D0B984217D6}" type="presOf" srcId="{C8C88C7A-1406-40CC-8F57-732B79D53C93}" destId="{1A7EC4E5-FC10-4428-A49A-6FC9086B7F44}" srcOrd="0" destOrd="0" presId="urn:microsoft.com/office/officeart/2009/3/layout/StepUpProcess"/>
    <dgm:cxn modelId="{6741F174-163F-4FF3-9A8B-2E2A4B063DD0}" srcId="{377D5067-D40F-4F91-811F-A7ACB4B009D6}" destId="{A5957EE7-6E26-4FD2-9481-56B4B820F0D4}" srcOrd="0" destOrd="0" parTransId="{956E2DA4-FD32-4A06-B931-A048E9B142C9}" sibTransId="{72F90B96-76BD-482E-BC8D-38D07F8D4689}"/>
    <dgm:cxn modelId="{3C0A1C58-0904-4A2E-860A-A782E63E5A0F}" srcId="{377D5067-D40F-4F91-811F-A7ACB4B009D6}" destId="{8FBF9BD3-5F88-43E9-99DF-BF71F1302501}" srcOrd="1" destOrd="0" parTransId="{2834E145-0000-4277-A1FA-D10DEE2C607E}" sibTransId="{DDAB15E6-B837-4517-AE9E-565227860D86}"/>
    <dgm:cxn modelId="{9DE55D87-56D2-4539-80EF-D953CBDF41B1}" srcId="{377D5067-D40F-4F91-811F-A7ACB4B009D6}" destId="{90F0C6B7-E1CD-4A0C-81EB-A209F5BD26B1}" srcOrd="2" destOrd="0" parTransId="{A5FF295E-C0AD-4241-A1D6-A54B6EEBA167}" sibTransId="{0ACB95CA-48C8-4AD2-B0F5-8A74BAB4FD77}"/>
    <dgm:cxn modelId="{B2AD109B-FA95-4412-A8E6-176817941306}" type="presOf" srcId="{8FBF9BD3-5F88-43E9-99DF-BF71F1302501}" destId="{A3EC86E8-FEFA-434C-9F2A-C141A2B0C16F}" srcOrd="0" destOrd="0" presId="urn:microsoft.com/office/officeart/2009/3/layout/StepUpProcess"/>
    <dgm:cxn modelId="{70CA2DCF-202E-472D-9AF7-8B656423C8F0}" type="presOf" srcId="{90F0C6B7-E1CD-4A0C-81EB-A209F5BD26B1}" destId="{70F6234B-9BC6-4374-A74C-C116546928AA}" srcOrd="0" destOrd="0" presId="urn:microsoft.com/office/officeart/2009/3/layout/StepUpProcess"/>
    <dgm:cxn modelId="{E8EEEDF8-0061-4394-8005-02B2A5495789}" type="presOf" srcId="{A5957EE7-6E26-4FD2-9481-56B4B820F0D4}" destId="{A992010B-9B99-418D-B86D-B684856CF67A}" srcOrd="0" destOrd="0" presId="urn:microsoft.com/office/officeart/2009/3/layout/StepUpProcess"/>
    <dgm:cxn modelId="{AEE868B0-7A79-4725-893D-16158EE09110}" type="presParOf" srcId="{29265CFE-3114-4617-9396-0B04706F0EF9}" destId="{76785AEE-9DE7-4510-8A4D-87FF7E6B96C6}" srcOrd="0" destOrd="0" presId="urn:microsoft.com/office/officeart/2009/3/layout/StepUpProcess"/>
    <dgm:cxn modelId="{3BB8866B-0A17-4A94-A728-917DE7A1A5E8}" type="presParOf" srcId="{76785AEE-9DE7-4510-8A4D-87FF7E6B96C6}" destId="{4D385E1A-1062-4581-A57A-B8BA5EE4AF6D}" srcOrd="0" destOrd="0" presId="urn:microsoft.com/office/officeart/2009/3/layout/StepUpProcess"/>
    <dgm:cxn modelId="{C3649491-6255-4232-9336-9B40D29A3844}" type="presParOf" srcId="{76785AEE-9DE7-4510-8A4D-87FF7E6B96C6}" destId="{A992010B-9B99-418D-B86D-B684856CF67A}" srcOrd="1" destOrd="0" presId="urn:microsoft.com/office/officeart/2009/3/layout/StepUpProcess"/>
    <dgm:cxn modelId="{FB5313DB-C5FA-4802-B486-23B8B061B66D}" type="presParOf" srcId="{76785AEE-9DE7-4510-8A4D-87FF7E6B96C6}" destId="{E6403CD7-7172-4612-9D98-EF0E215A0267}" srcOrd="2" destOrd="0" presId="urn:microsoft.com/office/officeart/2009/3/layout/StepUpProcess"/>
    <dgm:cxn modelId="{45F86509-3869-4E9E-917E-5BA197FB9CAD}" type="presParOf" srcId="{29265CFE-3114-4617-9396-0B04706F0EF9}" destId="{D77DB9ED-63C2-480D-A695-E608A5387A5A}" srcOrd="1" destOrd="0" presId="urn:microsoft.com/office/officeart/2009/3/layout/StepUpProcess"/>
    <dgm:cxn modelId="{5DB89C75-DC6F-4627-82A0-64C03781C6CB}" type="presParOf" srcId="{D77DB9ED-63C2-480D-A695-E608A5387A5A}" destId="{D5CAD1CC-9654-47D5-B386-BCD1E5331ED7}" srcOrd="0" destOrd="0" presId="urn:microsoft.com/office/officeart/2009/3/layout/StepUpProcess"/>
    <dgm:cxn modelId="{8D60B270-0FFF-4C1D-BDF2-DF1A6BDA12CB}" type="presParOf" srcId="{29265CFE-3114-4617-9396-0B04706F0EF9}" destId="{44DC06B2-7DBE-4241-B4A4-0A12AF67B901}" srcOrd="2" destOrd="0" presId="urn:microsoft.com/office/officeart/2009/3/layout/StepUpProcess"/>
    <dgm:cxn modelId="{DC634360-4300-444D-8C14-E490F6A93823}" type="presParOf" srcId="{44DC06B2-7DBE-4241-B4A4-0A12AF67B901}" destId="{0AF05DF3-59BB-460D-BA57-0C0A5AEBAB0F}" srcOrd="0" destOrd="0" presId="urn:microsoft.com/office/officeart/2009/3/layout/StepUpProcess"/>
    <dgm:cxn modelId="{7563D7FE-8B00-4931-A8A1-E865F04C9FFE}" type="presParOf" srcId="{44DC06B2-7DBE-4241-B4A4-0A12AF67B901}" destId="{A3EC86E8-FEFA-434C-9F2A-C141A2B0C16F}" srcOrd="1" destOrd="0" presId="urn:microsoft.com/office/officeart/2009/3/layout/StepUpProcess"/>
    <dgm:cxn modelId="{9F38C427-8283-432D-89C5-6EA4B2EA34CF}" type="presParOf" srcId="{44DC06B2-7DBE-4241-B4A4-0A12AF67B901}" destId="{A8FE8AF7-0982-4EB3-BA02-E2DB6C4F6575}" srcOrd="2" destOrd="0" presId="urn:microsoft.com/office/officeart/2009/3/layout/StepUpProcess"/>
    <dgm:cxn modelId="{BD0843BD-5D98-44B3-B972-EE0AB1E5F3CC}" type="presParOf" srcId="{29265CFE-3114-4617-9396-0B04706F0EF9}" destId="{44B15FE0-B3EB-43C7-80FC-C01418426E86}" srcOrd="3" destOrd="0" presId="urn:microsoft.com/office/officeart/2009/3/layout/StepUpProcess"/>
    <dgm:cxn modelId="{28738F6F-B7F1-4396-91DB-FB41585CCA80}" type="presParOf" srcId="{44B15FE0-B3EB-43C7-80FC-C01418426E86}" destId="{DBE463EF-133C-4E5E-98E8-65C0DF46735D}" srcOrd="0" destOrd="0" presId="urn:microsoft.com/office/officeart/2009/3/layout/StepUpProcess"/>
    <dgm:cxn modelId="{29715B59-AD34-49EE-8ECA-037E239506A7}" type="presParOf" srcId="{29265CFE-3114-4617-9396-0B04706F0EF9}" destId="{CCD13B1A-BC65-4B4B-AD55-5EC2F3FC7BAF}" srcOrd="4" destOrd="0" presId="urn:microsoft.com/office/officeart/2009/3/layout/StepUpProcess"/>
    <dgm:cxn modelId="{2E6D3312-2990-4754-9F1F-26AA068EFB5C}" type="presParOf" srcId="{CCD13B1A-BC65-4B4B-AD55-5EC2F3FC7BAF}" destId="{02E0B539-F6E1-40C5-8659-0F202D7A2B10}" srcOrd="0" destOrd="0" presId="urn:microsoft.com/office/officeart/2009/3/layout/StepUpProcess"/>
    <dgm:cxn modelId="{889DF715-5D79-47A3-8248-451E815BD916}" type="presParOf" srcId="{CCD13B1A-BC65-4B4B-AD55-5EC2F3FC7BAF}" destId="{70F6234B-9BC6-4374-A74C-C116546928AA}" srcOrd="1" destOrd="0" presId="urn:microsoft.com/office/officeart/2009/3/layout/StepUpProcess"/>
    <dgm:cxn modelId="{9C1D34F7-F481-4287-BC29-56094AFA51D7}" type="presParOf" srcId="{CCD13B1A-BC65-4B4B-AD55-5EC2F3FC7BAF}" destId="{362354D2-95F9-43D5-BFA9-D22A05AB76ED}" srcOrd="2" destOrd="0" presId="urn:microsoft.com/office/officeart/2009/3/layout/StepUpProcess"/>
    <dgm:cxn modelId="{2DEF88A5-120B-4BAF-9A19-D7752F410868}" type="presParOf" srcId="{29265CFE-3114-4617-9396-0B04706F0EF9}" destId="{51B7CC81-76B8-4F5F-84A5-22569A50C0C0}" srcOrd="5" destOrd="0" presId="urn:microsoft.com/office/officeart/2009/3/layout/StepUpProcess"/>
    <dgm:cxn modelId="{C11109B8-4622-461F-BD29-47249C59F3B8}" type="presParOf" srcId="{51B7CC81-76B8-4F5F-84A5-22569A50C0C0}" destId="{484312C1-4B59-4772-9619-834F2C3336E3}" srcOrd="0" destOrd="0" presId="urn:microsoft.com/office/officeart/2009/3/layout/StepUpProcess"/>
    <dgm:cxn modelId="{58E855CE-A0FB-4FDB-8E01-15555CBA48A0}" type="presParOf" srcId="{29265CFE-3114-4617-9396-0B04706F0EF9}" destId="{5F80B000-6991-4F61-AA3F-10D2E10DC358}" srcOrd="6" destOrd="0" presId="urn:microsoft.com/office/officeart/2009/3/layout/StepUpProcess"/>
    <dgm:cxn modelId="{55BA73B3-EC71-4268-90D5-C27069F01CF6}" type="presParOf" srcId="{5F80B000-6991-4F61-AA3F-10D2E10DC358}" destId="{19620D0B-3395-4D92-98C4-2C2318B6C975}" srcOrd="0" destOrd="0" presId="urn:microsoft.com/office/officeart/2009/3/layout/StepUpProcess"/>
    <dgm:cxn modelId="{33F4D533-9A5B-4AD5-8991-0D2FFDA38E87}" type="presParOf" srcId="{5F80B000-6991-4F61-AA3F-10D2E10DC358}" destId="{4A66B768-71FC-4991-954E-2BFB17B8EB47}" srcOrd="1" destOrd="0" presId="urn:microsoft.com/office/officeart/2009/3/layout/StepUpProcess"/>
    <dgm:cxn modelId="{D209140D-87C9-4675-98D8-357D98E65DDC}" type="presParOf" srcId="{5F80B000-6991-4F61-AA3F-10D2E10DC358}" destId="{90BE2130-0F6A-47FD-8540-677E1139435D}" srcOrd="2" destOrd="0" presId="urn:microsoft.com/office/officeart/2009/3/layout/StepUpProcess"/>
    <dgm:cxn modelId="{B4A871E6-607C-4CDC-AFF8-21D8AD4EDD13}" type="presParOf" srcId="{29265CFE-3114-4617-9396-0B04706F0EF9}" destId="{32EB515C-8861-4182-862F-74A385B70BAF}" srcOrd="7" destOrd="0" presId="urn:microsoft.com/office/officeart/2009/3/layout/StepUpProcess"/>
    <dgm:cxn modelId="{8A2C9478-0722-489C-BAD0-18DF61D76BA9}" type="presParOf" srcId="{32EB515C-8861-4182-862F-74A385B70BAF}" destId="{432CFD74-7D60-46CE-BC3B-F191BBA4E606}" srcOrd="0" destOrd="0" presId="urn:microsoft.com/office/officeart/2009/3/layout/StepUpProcess"/>
    <dgm:cxn modelId="{260DFEB8-27FD-4F70-841E-F09C70F9312B}" type="presParOf" srcId="{29265CFE-3114-4617-9396-0B04706F0EF9}" destId="{F3E383B9-3668-4F50-BEDB-A0EA8292F886}" srcOrd="8" destOrd="0" presId="urn:microsoft.com/office/officeart/2009/3/layout/StepUpProcess"/>
    <dgm:cxn modelId="{406CAEA1-8540-4878-9700-B736896462AE}" type="presParOf" srcId="{F3E383B9-3668-4F50-BEDB-A0EA8292F886}" destId="{6950210F-F720-435B-8B6A-C53601BDD27F}" srcOrd="0" destOrd="0" presId="urn:microsoft.com/office/officeart/2009/3/layout/StepUpProcess"/>
    <dgm:cxn modelId="{94B1D093-E2D0-48D3-98C3-7DCBD420E37B}" type="presParOf" srcId="{F3E383B9-3668-4F50-BEDB-A0EA8292F886}" destId="{1A7EC4E5-FC10-4428-A49A-6FC9086B7F4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EB05E0-C302-4850-9D03-79C239E68CF1}" type="doc">
      <dgm:prSet loTypeId="urn:microsoft.com/office/officeart/2005/8/layout/chevron1" loCatId="process" qsTypeId="urn:microsoft.com/office/officeart/2005/8/quickstyle/simple1" qsCatId="simple" csTypeId="urn:microsoft.com/office/officeart/2005/8/colors/colorful2" csCatId="colorful" phldr="1"/>
      <dgm:spPr/>
    </dgm:pt>
    <dgm:pt modelId="{405B49BC-CA77-4FF5-871A-5FC0865D301D}">
      <dgm:prSet phldrT="[Texto]"/>
      <dgm:spPr/>
      <dgm:t>
        <a:bodyPr/>
        <a:lstStyle/>
        <a:p>
          <a:r>
            <a:rPr lang="es-ES" b="1">
              <a:latin typeface="Times New Roman" panose="02020603050405020304" pitchFamily="18" charset="0"/>
              <a:cs typeface="Times New Roman" panose="02020603050405020304" pitchFamily="18" charset="0"/>
            </a:rPr>
            <a:t>Inadecuado</a:t>
          </a:r>
        </a:p>
        <a:p>
          <a:r>
            <a:rPr lang="es-ES" b="1">
              <a:latin typeface="Times New Roman" panose="02020603050405020304" pitchFamily="18" charset="0"/>
              <a:cs typeface="Times New Roman" panose="02020603050405020304" pitchFamily="18" charset="0"/>
            </a:rPr>
            <a:t>1,0 - 2,0</a:t>
          </a:r>
        </a:p>
      </dgm:t>
    </dgm:pt>
    <dgm:pt modelId="{5552CBC1-BF67-4941-8C1D-0649C66DFE69}" type="parTrans" cxnId="{A90676F2-AF21-4C64-87F2-81A3F02D1FFA}">
      <dgm:prSet/>
      <dgm:spPr/>
      <dgm:t>
        <a:bodyPr/>
        <a:lstStyle/>
        <a:p>
          <a:endParaRPr lang="es-ES" b="1">
            <a:latin typeface="Times New Roman" panose="02020603050405020304" pitchFamily="18" charset="0"/>
            <a:cs typeface="Times New Roman" panose="02020603050405020304" pitchFamily="18" charset="0"/>
          </a:endParaRPr>
        </a:p>
      </dgm:t>
    </dgm:pt>
    <dgm:pt modelId="{6E36B9EE-8D8E-4618-A59A-C155A7F76022}" type="sibTrans" cxnId="{A90676F2-AF21-4C64-87F2-81A3F02D1FFA}">
      <dgm:prSet/>
      <dgm:spPr/>
      <dgm:t>
        <a:bodyPr/>
        <a:lstStyle/>
        <a:p>
          <a:endParaRPr lang="es-ES" b="1">
            <a:latin typeface="Times New Roman" panose="02020603050405020304" pitchFamily="18" charset="0"/>
            <a:cs typeface="Times New Roman" panose="02020603050405020304" pitchFamily="18" charset="0"/>
          </a:endParaRPr>
        </a:p>
      </dgm:t>
    </dgm:pt>
    <dgm:pt modelId="{86FA4232-5C46-436C-BDB0-A0715B4C846F}">
      <dgm:prSet phldrT="[Texto]"/>
      <dgm:spPr/>
      <dgm:t>
        <a:bodyPr/>
        <a:lstStyle/>
        <a:p>
          <a:r>
            <a:rPr lang="es-ES" b="1">
              <a:latin typeface="Times New Roman" panose="02020603050405020304" pitchFamily="18" charset="0"/>
              <a:cs typeface="Times New Roman" panose="02020603050405020304" pitchFamily="18" charset="0"/>
            </a:rPr>
            <a:t>Adecuado</a:t>
          </a:r>
        </a:p>
        <a:p>
          <a:r>
            <a:rPr lang="es-ES" b="1">
              <a:latin typeface="Times New Roman" panose="02020603050405020304" pitchFamily="18" charset="0"/>
              <a:cs typeface="Times New Roman" panose="02020603050405020304" pitchFamily="18" charset="0"/>
            </a:rPr>
            <a:t>4,0 - 5,0</a:t>
          </a:r>
        </a:p>
        <a:p>
          <a:r>
            <a:rPr lang="es-ES" b="1">
              <a:latin typeface="Times New Roman" panose="02020603050405020304" pitchFamily="18" charset="0"/>
              <a:cs typeface="Times New Roman" panose="02020603050405020304" pitchFamily="18" charset="0"/>
            </a:rPr>
            <a:t>No incluye el 4,0</a:t>
          </a:r>
        </a:p>
      </dgm:t>
    </dgm:pt>
    <dgm:pt modelId="{B6AEDF8D-5233-424F-9311-D55463AD5DF9}" type="parTrans" cxnId="{8C99B5F9-3390-485D-B3F4-1809A6688433}">
      <dgm:prSet/>
      <dgm:spPr/>
      <dgm:t>
        <a:bodyPr/>
        <a:lstStyle/>
        <a:p>
          <a:endParaRPr lang="es-ES" b="1">
            <a:latin typeface="Times New Roman" panose="02020603050405020304" pitchFamily="18" charset="0"/>
            <a:cs typeface="Times New Roman" panose="02020603050405020304" pitchFamily="18" charset="0"/>
          </a:endParaRPr>
        </a:p>
      </dgm:t>
    </dgm:pt>
    <dgm:pt modelId="{59129D4E-F58A-4869-844B-FA8985C299FD}" type="sibTrans" cxnId="{8C99B5F9-3390-485D-B3F4-1809A6688433}">
      <dgm:prSet/>
      <dgm:spPr/>
      <dgm:t>
        <a:bodyPr/>
        <a:lstStyle/>
        <a:p>
          <a:endParaRPr lang="es-ES" b="1">
            <a:latin typeface="Times New Roman" panose="02020603050405020304" pitchFamily="18" charset="0"/>
            <a:cs typeface="Times New Roman" panose="02020603050405020304" pitchFamily="18" charset="0"/>
          </a:endParaRPr>
        </a:p>
      </dgm:t>
    </dgm:pt>
    <dgm:pt modelId="{C66EBE5D-86C9-422F-A46B-307DE2F4AFC0}">
      <dgm:prSet/>
      <dgm:spPr>
        <a:solidFill>
          <a:srgbClr val="7030A0"/>
        </a:solidFill>
      </dgm:spPr>
      <dgm:t>
        <a:bodyPr/>
        <a:lstStyle/>
        <a:p>
          <a:r>
            <a:rPr lang="es-ES" b="1" dirty="0">
              <a:latin typeface="Times New Roman" panose="02020603050405020304" pitchFamily="18" charset="0"/>
              <a:cs typeface="Times New Roman" panose="02020603050405020304" pitchFamily="18" charset="0"/>
            </a:rPr>
            <a:t>Satisfactorio</a:t>
          </a:r>
        </a:p>
        <a:p>
          <a:r>
            <a:rPr lang="es-ES" b="1" dirty="0">
              <a:latin typeface="Times New Roman" panose="02020603050405020304" pitchFamily="18" charset="0"/>
              <a:cs typeface="Times New Roman" panose="02020603050405020304" pitchFamily="18" charset="0"/>
            </a:rPr>
            <a:t>3,0 - 4,0</a:t>
          </a:r>
        </a:p>
        <a:p>
          <a:r>
            <a:rPr lang="es-ES" b="1" dirty="0">
              <a:latin typeface="Times New Roman" panose="02020603050405020304" pitchFamily="18" charset="0"/>
              <a:cs typeface="Times New Roman" panose="02020603050405020304" pitchFamily="18" charset="0"/>
            </a:rPr>
            <a:t>No incluye el 3,0</a:t>
          </a:r>
        </a:p>
      </dgm:t>
    </dgm:pt>
    <dgm:pt modelId="{15C3F910-060E-4E88-BEF9-602FBAD9C694}" type="parTrans" cxnId="{7043482C-54E9-41E5-A8A4-15315F9A958E}">
      <dgm:prSet/>
      <dgm:spPr/>
      <dgm:t>
        <a:bodyPr/>
        <a:lstStyle/>
        <a:p>
          <a:endParaRPr lang="es-ES" b="1">
            <a:latin typeface="Times New Roman" panose="02020603050405020304" pitchFamily="18" charset="0"/>
            <a:cs typeface="Times New Roman" panose="02020603050405020304" pitchFamily="18" charset="0"/>
          </a:endParaRPr>
        </a:p>
      </dgm:t>
    </dgm:pt>
    <dgm:pt modelId="{CF96AB20-C216-4483-9648-41AC0153C6E8}" type="sibTrans" cxnId="{7043482C-54E9-41E5-A8A4-15315F9A958E}">
      <dgm:prSet/>
      <dgm:spPr/>
      <dgm:t>
        <a:bodyPr/>
        <a:lstStyle/>
        <a:p>
          <a:endParaRPr lang="es-ES" b="1">
            <a:latin typeface="Times New Roman" panose="02020603050405020304" pitchFamily="18" charset="0"/>
            <a:cs typeface="Times New Roman" panose="02020603050405020304" pitchFamily="18" charset="0"/>
          </a:endParaRPr>
        </a:p>
      </dgm:t>
    </dgm:pt>
    <dgm:pt modelId="{DA503F26-E2AA-46BF-ACFD-9FAA16C4F7E7}">
      <dgm:prSet/>
      <dgm:spPr>
        <a:solidFill>
          <a:srgbClr val="FFC000"/>
        </a:solidFill>
      </dgm:spPr>
      <dgm:t>
        <a:bodyPr/>
        <a:lstStyle/>
        <a:p>
          <a:r>
            <a:rPr lang="es-ES" b="1" dirty="0">
              <a:latin typeface="Times New Roman" panose="02020603050405020304" pitchFamily="18" charset="0"/>
              <a:cs typeface="Times New Roman" panose="02020603050405020304" pitchFamily="18" charset="0"/>
            </a:rPr>
            <a:t>Deficiente</a:t>
          </a:r>
        </a:p>
        <a:p>
          <a:r>
            <a:rPr lang="es-ES" b="1" dirty="0">
              <a:latin typeface="Times New Roman" panose="02020603050405020304" pitchFamily="18" charset="0"/>
              <a:cs typeface="Times New Roman" panose="02020603050405020304" pitchFamily="18" charset="0"/>
            </a:rPr>
            <a:t>2,0 - 3,0</a:t>
          </a:r>
        </a:p>
        <a:p>
          <a:r>
            <a:rPr lang="es-ES" b="1" dirty="0">
              <a:latin typeface="Times New Roman" panose="02020603050405020304" pitchFamily="18" charset="0"/>
              <a:cs typeface="Times New Roman" panose="02020603050405020304" pitchFamily="18" charset="0"/>
            </a:rPr>
            <a:t>No incluye el 2,0</a:t>
          </a:r>
        </a:p>
      </dgm:t>
    </dgm:pt>
    <dgm:pt modelId="{9626CDB3-EC57-447F-909D-655DF0CB484E}" type="parTrans" cxnId="{D6925924-4AFE-409A-B4CA-5D9B973986C1}">
      <dgm:prSet/>
      <dgm:spPr/>
      <dgm:t>
        <a:bodyPr/>
        <a:lstStyle/>
        <a:p>
          <a:endParaRPr lang="es-ES" b="1">
            <a:latin typeface="Times New Roman" panose="02020603050405020304" pitchFamily="18" charset="0"/>
            <a:cs typeface="Times New Roman" panose="02020603050405020304" pitchFamily="18" charset="0"/>
          </a:endParaRPr>
        </a:p>
      </dgm:t>
    </dgm:pt>
    <dgm:pt modelId="{B759F8D7-4BBD-4731-A4C4-820643E63CFB}" type="sibTrans" cxnId="{D6925924-4AFE-409A-B4CA-5D9B973986C1}">
      <dgm:prSet/>
      <dgm:spPr/>
      <dgm:t>
        <a:bodyPr/>
        <a:lstStyle/>
        <a:p>
          <a:endParaRPr lang="es-ES" b="1">
            <a:latin typeface="Times New Roman" panose="02020603050405020304" pitchFamily="18" charset="0"/>
            <a:cs typeface="Times New Roman" panose="02020603050405020304" pitchFamily="18" charset="0"/>
          </a:endParaRPr>
        </a:p>
      </dgm:t>
    </dgm:pt>
    <dgm:pt modelId="{A9A0E2D4-4AEB-4A87-BE52-17E6BC00FFD0}" type="pres">
      <dgm:prSet presAssocID="{A1EB05E0-C302-4850-9D03-79C239E68CF1}" presName="Name0" presStyleCnt="0">
        <dgm:presLayoutVars>
          <dgm:dir/>
          <dgm:animLvl val="lvl"/>
          <dgm:resizeHandles val="exact"/>
        </dgm:presLayoutVars>
      </dgm:prSet>
      <dgm:spPr/>
    </dgm:pt>
    <dgm:pt modelId="{4B35684B-F4E7-4345-AC09-D85DF98D92F9}" type="pres">
      <dgm:prSet presAssocID="{405B49BC-CA77-4FF5-871A-5FC0865D301D}" presName="parTxOnly" presStyleLbl="node1" presStyleIdx="0" presStyleCnt="4">
        <dgm:presLayoutVars>
          <dgm:chMax val="0"/>
          <dgm:chPref val="0"/>
          <dgm:bulletEnabled val="1"/>
        </dgm:presLayoutVars>
      </dgm:prSet>
      <dgm:spPr/>
    </dgm:pt>
    <dgm:pt modelId="{79F1B8FD-CAF0-441A-BB3D-D4487FE114E9}" type="pres">
      <dgm:prSet presAssocID="{6E36B9EE-8D8E-4618-A59A-C155A7F76022}" presName="parTxOnlySpace" presStyleCnt="0"/>
      <dgm:spPr/>
    </dgm:pt>
    <dgm:pt modelId="{F50389C2-CE4F-417C-9188-C1986D704517}" type="pres">
      <dgm:prSet presAssocID="{DA503F26-E2AA-46BF-ACFD-9FAA16C4F7E7}" presName="parTxOnly" presStyleLbl="node1" presStyleIdx="1" presStyleCnt="4">
        <dgm:presLayoutVars>
          <dgm:chMax val="0"/>
          <dgm:chPref val="0"/>
          <dgm:bulletEnabled val="1"/>
        </dgm:presLayoutVars>
      </dgm:prSet>
      <dgm:spPr/>
    </dgm:pt>
    <dgm:pt modelId="{68ACCA39-B83E-4F5F-ADDC-5F025A4D77B0}" type="pres">
      <dgm:prSet presAssocID="{B759F8D7-4BBD-4731-A4C4-820643E63CFB}" presName="parTxOnlySpace" presStyleCnt="0"/>
      <dgm:spPr/>
    </dgm:pt>
    <dgm:pt modelId="{F3A42A02-9F5B-4A66-BDCB-B839E909BAF0}" type="pres">
      <dgm:prSet presAssocID="{C66EBE5D-86C9-422F-A46B-307DE2F4AFC0}" presName="parTxOnly" presStyleLbl="node1" presStyleIdx="2" presStyleCnt="4">
        <dgm:presLayoutVars>
          <dgm:chMax val="0"/>
          <dgm:chPref val="0"/>
          <dgm:bulletEnabled val="1"/>
        </dgm:presLayoutVars>
      </dgm:prSet>
      <dgm:spPr/>
    </dgm:pt>
    <dgm:pt modelId="{CC114C9E-E85D-445D-9460-FFC7839EAAD2}" type="pres">
      <dgm:prSet presAssocID="{CF96AB20-C216-4483-9648-41AC0153C6E8}" presName="parTxOnlySpace" presStyleCnt="0"/>
      <dgm:spPr/>
    </dgm:pt>
    <dgm:pt modelId="{B572ABCC-D3FF-4B71-9E38-F43871C4A249}" type="pres">
      <dgm:prSet presAssocID="{86FA4232-5C46-436C-BDB0-A0715B4C846F}" presName="parTxOnly" presStyleLbl="node1" presStyleIdx="3" presStyleCnt="4">
        <dgm:presLayoutVars>
          <dgm:chMax val="0"/>
          <dgm:chPref val="0"/>
          <dgm:bulletEnabled val="1"/>
        </dgm:presLayoutVars>
      </dgm:prSet>
      <dgm:spPr/>
    </dgm:pt>
  </dgm:ptLst>
  <dgm:cxnLst>
    <dgm:cxn modelId="{AA48CC1D-D9F3-4E78-8D04-44DC6F8B20ED}" type="presOf" srcId="{86FA4232-5C46-436C-BDB0-A0715B4C846F}" destId="{B572ABCC-D3FF-4B71-9E38-F43871C4A249}" srcOrd="0" destOrd="0" presId="urn:microsoft.com/office/officeart/2005/8/layout/chevron1"/>
    <dgm:cxn modelId="{D6925924-4AFE-409A-B4CA-5D9B973986C1}" srcId="{A1EB05E0-C302-4850-9D03-79C239E68CF1}" destId="{DA503F26-E2AA-46BF-ACFD-9FAA16C4F7E7}" srcOrd="1" destOrd="0" parTransId="{9626CDB3-EC57-447F-909D-655DF0CB484E}" sibTransId="{B759F8D7-4BBD-4731-A4C4-820643E63CFB}"/>
    <dgm:cxn modelId="{7043482C-54E9-41E5-A8A4-15315F9A958E}" srcId="{A1EB05E0-C302-4850-9D03-79C239E68CF1}" destId="{C66EBE5D-86C9-422F-A46B-307DE2F4AFC0}" srcOrd="2" destOrd="0" parTransId="{15C3F910-060E-4E88-BEF9-602FBAD9C694}" sibTransId="{CF96AB20-C216-4483-9648-41AC0153C6E8}"/>
    <dgm:cxn modelId="{9CC07563-328F-4E1A-B493-72873AFCA9BA}" type="presOf" srcId="{C66EBE5D-86C9-422F-A46B-307DE2F4AFC0}" destId="{F3A42A02-9F5B-4A66-BDCB-B839E909BAF0}" srcOrd="0" destOrd="0" presId="urn:microsoft.com/office/officeart/2005/8/layout/chevron1"/>
    <dgm:cxn modelId="{9BD26447-1B27-4597-8193-E512C628C991}" type="presOf" srcId="{405B49BC-CA77-4FF5-871A-5FC0865D301D}" destId="{4B35684B-F4E7-4345-AC09-D85DF98D92F9}" srcOrd="0" destOrd="0" presId="urn:microsoft.com/office/officeart/2005/8/layout/chevron1"/>
    <dgm:cxn modelId="{4D69B770-51F2-40DE-A05D-8BF3271799CC}" type="presOf" srcId="{DA503F26-E2AA-46BF-ACFD-9FAA16C4F7E7}" destId="{F50389C2-CE4F-417C-9188-C1986D704517}" srcOrd="0" destOrd="0" presId="urn:microsoft.com/office/officeart/2005/8/layout/chevron1"/>
    <dgm:cxn modelId="{699839D1-AC9F-4A1A-A150-A15CF84FF98E}" type="presOf" srcId="{A1EB05E0-C302-4850-9D03-79C239E68CF1}" destId="{A9A0E2D4-4AEB-4A87-BE52-17E6BC00FFD0}" srcOrd="0" destOrd="0" presId="urn:microsoft.com/office/officeart/2005/8/layout/chevron1"/>
    <dgm:cxn modelId="{A90676F2-AF21-4C64-87F2-81A3F02D1FFA}" srcId="{A1EB05E0-C302-4850-9D03-79C239E68CF1}" destId="{405B49BC-CA77-4FF5-871A-5FC0865D301D}" srcOrd="0" destOrd="0" parTransId="{5552CBC1-BF67-4941-8C1D-0649C66DFE69}" sibTransId="{6E36B9EE-8D8E-4618-A59A-C155A7F76022}"/>
    <dgm:cxn modelId="{8C99B5F9-3390-485D-B3F4-1809A6688433}" srcId="{A1EB05E0-C302-4850-9D03-79C239E68CF1}" destId="{86FA4232-5C46-436C-BDB0-A0715B4C846F}" srcOrd="3" destOrd="0" parTransId="{B6AEDF8D-5233-424F-9311-D55463AD5DF9}" sibTransId="{59129D4E-F58A-4869-844B-FA8985C299FD}"/>
    <dgm:cxn modelId="{C74550BC-42BD-4F08-9C3D-31FBEFDB104C}" type="presParOf" srcId="{A9A0E2D4-4AEB-4A87-BE52-17E6BC00FFD0}" destId="{4B35684B-F4E7-4345-AC09-D85DF98D92F9}" srcOrd="0" destOrd="0" presId="urn:microsoft.com/office/officeart/2005/8/layout/chevron1"/>
    <dgm:cxn modelId="{D4AED8E9-14B3-4683-B63C-91976EFCC0D1}" type="presParOf" srcId="{A9A0E2D4-4AEB-4A87-BE52-17E6BC00FFD0}" destId="{79F1B8FD-CAF0-441A-BB3D-D4487FE114E9}" srcOrd="1" destOrd="0" presId="urn:microsoft.com/office/officeart/2005/8/layout/chevron1"/>
    <dgm:cxn modelId="{AD4E4CA9-62B9-41D6-A1D2-EEF50C9D9DD9}" type="presParOf" srcId="{A9A0E2D4-4AEB-4A87-BE52-17E6BC00FFD0}" destId="{F50389C2-CE4F-417C-9188-C1986D704517}" srcOrd="2" destOrd="0" presId="urn:microsoft.com/office/officeart/2005/8/layout/chevron1"/>
    <dgm:cxn modelId="{1701915D-380D-4F60-965F-2225CBFA179B}" type="presParOf" srcId="{A9A0E2D4-4AEB-4A87-BE52-17E6BC00FFD0}" destId="{68ACCA39-B83E-4F5F-ADDC-5F025A4D77B0}" srcOrd="3" destOrd="0" presId="urn:microsoft.com/office/officeart/2005/8/layout/chevron1"/>
    <dgm:cxn modelId="{6AF83832-2229-4990-961F-1E96ECE6C499}" type="presParOf" srcId="{A9A0E2D4-4AEB-4A87-BE52-17E6BC00FFD0}" destId="{F3A42A02-9F5B-4A66-BDCB-B839E909BAF0}" srcOrd="4" destOrd="0" presId="urn:microsoft.com/office/officeart/2005/8/layout/chevron1"/>
    <dgm:cxn modelId="{A2DD3716-43E3-45AA-A9A9-9C8BE2CCB4AE}" type="presParOf" srcId="{A9A0E2D4-4AEB-4A87-BE52-17E6BC00FFD0}" destId="{CC114C9E-E85D-445D-9460-FFC7839EAAD2}" srcOrd="5" destOrd="0" presId="urn:microsoft.com/office/officeart/2005/8/layout/chevron1"/>
    <dgm:cxn modelId="{FDDA1201-1920-49F8-8154-BC839419DF4F}" type="presParOf" srcId="{A9A0E2D4-4AEB-4A87-BE52-17E6BC00FFD0}" destId="{B572ABCC-D3FF-4B71-9E38-F43871C4A249}"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5F7D6-34BB-455B-AAB0-50BD62D1E3AE}">
      <dsp:nvSpPr>
        <dsp:cNvPr id="0" name=""/>
        <dsp:cNvSpPr/>
      </dsp:nvSpPr>
      <dsp:spPr>
        <a:xfrm>
          <a:off x="0" y="1141260"/>
          <a:ext cx="5068907" cy="3650464"/>
        </a:xfrm>
        <a:prstGeom prst="leftRightRibbon">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E95C54-F75F-4942-8512-8206B47D1368}">
      <dsp:nvSpPr>
        <dsp:cNvPr id="0" name=""/>
        <dsp:cNvSpPr/>
      </dsp:nvSpPr>
      <dsp:spPr>
        <a:xfrm>
          <a:off x="486836" y="1998744"/>
          <a:ext cx="1731837" cy="1595272"/>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marL="0" lvl="0" indent="0" algn="r" defTabSz="622300">
            <a:lnSpc>
              <a:spcPct val="90000"/>
            </a:lnSpc>
            <a:spcBef>
              <a:spcPct val="0"/>
            </a:spcBef>
            <a:spcAft>
              <a:spcPct val="35000"/>
            </a:spcAft>
            <a:buNone/>
          </a:pPr>
          <a:r>
            <a:rPr lang="es-ES" sz="1400" b="1" i="1" kern="1200" dirty="0">
              <a:solidFill>
                <a:schemeClr val="tx1"/>
              </a:solidFill>
              <a:latin typeface="+mn-lt"/>
            </a:rPr>
            <a:t>Corresponden al Contador General las funciones de uniformar, centralizar y consolidar la contabilidad pública, elaborar el balance general y …</a:t>
          </a:r>
          <a:endParaRPr lang="es-CO" sz="1400" b="1" kern="1200" dirty="0">
            <a:solidFill>
              <a:schemeClr val="tx1"/>
            </a:solidFill>
            <a:latin typeface="+mn-lt"/>
          </a:endParaRPr>
        </a:p>
      </dsp:txBody>
      <dsp:txXfrm>
        <a:off x="486836" y="1998744"/>
        <a:ext cx="1731837" cy="1595272"/>
      </dsp:txXfrm>
    </dsp:sp>
    <dsp:sp modelId="{BCAAB5B5-6EB7-4107-8729-7F2D3774012B}">
      <dsp:nvSpPr>
        <dsp:cNvPr id="0" name=""/>
        <dsp:cNvSpPr/>
      </dsp:nvSpPr>
      <dsp:spPr>
        <a:xfrm>
          <a:off x="2501558" y="2736304"/>
          <a:ext cx="1976873" cy="993505"/>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49784" rIns="0" bIns="53340" numCol="1" spcCol="1270" anchor="ctr" anchorCtr="0">
          <a:noAutofit/>
        </a:bodyPr>
        <a:lstStyle/>
        <a:p>
          <a:pPr marL="0" lvl="0" indent="0" algn="l" defTabSz="622300">
            <a:lnSpc>
              <a:spcPct val="90000"/>
            </a:lnSpc>
            <a:spcBef>
              <a:spcPct val="0"/>
            </a:spcBef>
            <a:spcAft>
              <a:spcPct val="35000"/>
            </a:spcAft>
            <a:buNone/>
          </a:pPr>
          <a:r>
            <a:rPr lang="es-ES" sz="1400" b="1" i="1" kern="1200" dirty="0">
              <a:solidFill>
                <a:schemeClr val="tx1"/>
              </a:solidFill>
              <a:latin typeface="+mn-lt"/>
            </a:rPr>
            <a:t>Habrá un Contador General, funcionario de la rama ejecutiva, quien llevará la contabilidad general de la Nación y  …  </a:t>
          </a:r>
          <a:endParaRPr lang="es-CO" sz="1400" b="1" kern="1200" dirty="0">
            <a:solidFill>
              <a:schemeClr val="tx1"/>
            </a:solidFill>
            <a:latin typeface="+mn-lt"/>
          </a:endParaRPr>
        </a:p>
      </dsp:txBody>
      <dsp:txXfrm>
        <a:off x="2501558" y="2736304"/>
        <a:ext cx="1976873" cy="993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FB183-50CB-4AE3-BD52-4A857D19DD88}">
      <dsp:nvSpPr>
        <dsp:cNvPr id="0" name=""/>
        <dsp:cNvSpPr/>
      </dsp:nvSpPr>
      <dsp:spPr>
        <a:xfrm>
          <a:off x="225562" y="227527"/>
          <a:ext cx="2813884" cy="85992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Resolución 357 de 2008. Categoría Control Interno Contable</a:t>
          </a:r>
        </a:p>
      </dsp:txBody>
      <dsp:txXfrm>
        <a:off x="225562" y="227527"/>
        <a:ext cx="2813884" cy="859924"/>
      </dsp:txXfrm>
    </dsp:sp>
    <dsp:sp modelId="{4222B0FF-385F-4844-ACB6-618C2A60E4D4}">
      <dsp:nvSpPr>
        <dsp:cNvPr id="0" name=""/>
        <dsp:cNvSpPr/>
      </dsp:nvSpPr>
      <dsp:spPr>
        <a:xfrm>
          <a:off x="225562" y="1087451"/>
          <a:ext cx="2813884" cy="2213413"/>
        </a:xfrm>
        <a:prstGeom prst="rect">
          <a:avLst/>
        </a:prstGeom>
        <a:gradFill rotWithShape="0">
          <a:gsLst>
            <a:gs pos="0">
              <a:schemeClr val="accent6">
                <a:tint val="50000"/>
                <a:satMod val="300000"/>
              </a:schemeClr>
            </a:gs>
            <a:gs pos="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Entidades de la Resolución 533 de 2015.</a:t>
          </a:r>
        </a:p>
        <a:p>
          <a:pPr marL="171450" lvl="1" indent="-171450" algn="l" defTabSz="800100">
            <a:lnSpc>
              <a:spcPct val="90000"/>
            </a:lnSpc>
            <a:spcBef>
              <a:spcPct val="0"/>
            </a:spcBef>
            <a:spcAft>
              <a:spcPct val="15000"/>
            </a:spcAft>
            <a:buChar char="•"/>
          </a:pP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Entidades de la Resolución 663 de 2015.</a:t>
          </a:r>
        </a:p>
      </dsp:txBody>
      <dsp:txXfrm>
        <a:off x="225562" y="1087451"/>
        <a:ext cx="2813884" cy="2213413"/>
      </dsp:txXfrm>
    </dsp:sp>
    <dsp:sp modelId="{5082E70B-1D5D-4745-9041-0DD6CC94C787}">
      <dsp:nvSpPr>
        <dsp:cNvPr id="0" name=""/>
        <dsp:cNvSpPr/>
      </dsp:nvSpPr>
      <dsp:spPr>
        <a:xfrm>
          <a:off x="3207857" y="227527"/>
          <a:ext cx="2813884" cy="85992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Times New Roman" panose="02020603050405020304" pitchFamily="18" charset="0"/>
              <a:cs typeface="Times New Roman" panose="02020603050405020304" pitchFamily="18" charset="0"/>
            </a:rPr>
            <a:t>Resolución 193 de 2016. Categoría Evaluación Control Interno Contable</a:t>
          </a:r>
        </a:p>
      </dsp:txBody>
      <dsp:txXfrm>
        <a:off x="3207857" y="227527"/>
        <a:ext cx="2813884" cy="859924"/>
      </dsp:txXfrm>
    </dsp:sp>
    <dsp:sp modelId="{296C114C-8B85-4978-817D-9D5BFB1422B7}">
      <dsp:nvSpPr>
        <dsp:cNvPr id="0" name=""/>
        <dsp:cNvSpPr/>
      </dsp:nvSpPr>
      <dsp:spPr>
        <a:xfrm>
          <a:off x="3207857" y="1087451"/>
          <a:ext cx="2813884" cy="2213413"/>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extrusionH="12700"/>
      </dsp:spPr>
      <dsp:style>
        <a:lnRef idx="1">
          <a:schemeClr val="accent6"/>
        </a:lnRef>
        <a:fillRef idx="2">
          <a:schemeClr val="accent6"/>
        </a:fillRef>
        <a:effectRef idx="1">
          <a:schemeClr val="accent6"/>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Entidades de la Resolución 037 de 2017.</a:t>
          </a:r>
        </a:p>
        <a:p>
          <a:pPr marL="171450" lvl="1" indent="-171450" algn="l" defTabSz="800100">
            <a:lnSpc>
              <a:spcPct val="90000"/>
            </a:lnSpc>
            <a:spcBef>
              <a:spcPct val="0"/>
            </a:spcBef>
            <a:spcAft>
              <a:spcPct val="15000"/>
            </a:spcAft>
            <a:buChar char="•"/>
          </a:pPr>
          <a:endParaRPr lang="es-E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s-ES" sz="1800" kern="1200" dirty="0">
              <a:latin typeface="Times New Roman" panose="02020603050405020304" pitchFamily="18" charset="0"/>
              <a:cs typeface="Times New Roman" panose="02020603050405020304" pitchFamily="18" charset="0"/>
            </a:rPr>
            <a:t>Entidades de la Resolución 414 de 2014, excepto las que se acogieron a la Resolución 663 de 2015.</a:t>
          </a:r>
        </a:p>
      </dsp:txBody>
      <dsp:txXfrm>
        <a:off x="3207857" y="1087451"/>
        <a:ext cx="2813884" cy="2213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85E1A-1062-4581-A57A-B8BA5EE4AF6D}">
      <dsp:nvSpPr>
        <dsp:cNvPr id="0" name=""/>
        <dsp:cNvSpPr/>
      </dsp:nvSpPr>
      <dsp:spPr>
        <a:xfrm rot="5400000">
          <a:off x="253722" y="1140227"/>
          <a:ext cx="761202" cy="1266623"/>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992010B-9B99-418D-B86D-B684856CF67A}">
      <dsp:nvSpPr>
        <dsp:cNvPr id="0" name=""/>
        <dsp:cNvSpPr/>
      </dsp:nvSpPr>
      <dsp:spPr>
        <a:xfrm>
          <a:off x="126652" y="1518669"/>
          <a:ext cx="1143526" cy="100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1</a:t>
          </a:r>
        </a:p>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No se cumple</a:t>
          </a:r>
        </a:p>
      </dsp:txBody>
      <dsp:txXfrm>
        <a:off x="126652" y="1518669"/>
        <a:ext cx="1143526" cy="1002367"/>
      </dsp:txXfrm>
    </dsp:sp>
    <dsp:sp modelId="{E6403CD7-7172-4612-9D98-EF0E215A0267}">
      <dsp:nvSpPr>
        <dsp:cNvPr id="0" name=""/>
        <dsp:cNvSpPr/>
      </dsp:nvSpPr>
      <dsp:spPr>
        <a:xfrm>
          <a:off x="1054415" y="1046976"/>
          <a:ext cx="215757" cy="215757"/>
        </a:xfrm>
        <a:prstGeom prst="triangle">
          <a:avLst>
            <a:gd name="adj" fmla="val 100000"/>
          </a:avLst>
        </a:prstGeom>
        <a:gradFill rotWithShape="0">
          <a:gsLst>
            <a:gs pos="0">
              <a:schemeClr val="accent2">
                <a:hueOff val="-1800000"/>
                <a:satOff val="-7500"/>
                <a:lumOff val="6250"/>
                <a:alphaOff val="0"/>
                <a:tint val="50000"/>
                <a:satMod val="300000"/>
              </a:schemeClr>
            </a:gs>
            <a:gs pos="35000">
              <a:schemeClr val="accent2">
                <a:hueOff val="-1800000"/>
                <a:satOff val="-7500"/>
                <a:lumOff val="6250"/>
                <a:alphaOff val="0"/>
                <a:tint val="37000"/>
                <a:satMod val="300000"/>
              </a:schemeClr>
            </a:gs>
            <a:gs pos="100000">
              <a:schemeClr val="accent2">
                <a:hueOff val="-1800000"/>
                <a:satOff val="-7500"/>
                <a:lumOff val="6250"/>
                <a:alphaOff val="0"/>
                <a:tint val="15000"/>
                <a:satMod val="350000"/>
              </a:schemeClr>
            </a:gs>
          </a:gsLst>
          <a:lin ang="16200000" scaled="1"/>
        </a:gradFill>
        <a:ln w="9525" cap="flat" cmpd="sng" algn="ctr">
          <a:solidFill>
            <a:schemeClr val="accent2">
              <a:hueOff val="-1800000"/>
              <a:satOff val="-7500"/>
              <a:lumOff val="625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AF05DF3-59BB-460D-BA57-0C0A5AEBAB0F}">
      <dsp:nvSpPr>
        <dsp:cNvPr id="0" name=""/>
        <dsp:cNvSpPr/>
      </dsp:nvSpPr>
      <dsp:spPr>
        <a:xfrm rot="5400000">
          <a:off x="1658014" y="793824"/>
          <a:ext cx="761202" cy="1266623"/>
        </a:xfrm>
        <a:prstGeom prst="corner">
          <a:avLst>
            <a:gd name="adj1" fmla="val 16120"/>
            <a:gd name="adj2" fmla="val 16110"/>
          </a:avLst>
        </a:prstGeom>
        <a:gradFill rotWithShape="0">
          <a:gsLst>
            <a:gs pos="0">
              <a:srgbClr val="FF6600"/>
            </a:gs>
            <a:gs pos="100000">
              <a:schemeClr val="bg1"/>
            </a:gs>
            <a:gs pos="100000">
              <a:schemeClr val="accent2">
                <a:hueOff val="-3600000"/>
                <a:satOff val="-15001"/>
                <a:lumOff val="12500"/>
                <a:alphaOff val="0"/>
                <a:tint val="15000"/>
                <a:satMod val="350000"/>
              </a:schemeClr>
            </a:gs>
          </a:gsLst>
          <a:lin ang="16200000" scaled="1"/>
        </a:gradFill>
        <a:ln w="9525" cap="flat" cmpd="sng" algn="ctr">
          <a:solidFill>
            <a:schemeClr val="accent2">
              <a:hueOff val="-3600000"/>
              <a:satOff val="-15001"/>
              <a:lumOff val="1250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3EC86E8-FEFA-434C-9F2A-C141A2B0C16F}">
      <dsp:nvSpPr>
        <dsp:cNvPr id="0" name=""/>
        <dsp:cNvSpPr/>
      </dsp:nvSpPr>
      <dsp:spPr>
        <a:xfrm>
          <a:off x="1383040" y="1224283"/>
          <a:ext cx="1578759" cy="100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2</a:t>
          </a:r>
        </a:p>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Se cumple insatisfactoriamente</a:t>
          </a:r>
        </a:p>
      </dsp:txBody>
      <dsp:txXfrm>
        <a:off x="1383040" y="1224283"/>
        <a:ext cx="1578759" cy="1002357"/>
      </dsp:txXfrm>
    </dsp:sp>
    <dsp:sp modelId="{A8FE8AF7-0982-4EB3-BA02-E2DB6C4F6575}">
      <dsp:nvSpPr>
        <dsp:cNvPr id="0" name=""/>
        <dsp:cNvSpPr/>
      </dsp:nvSpPr>
      <dsp:spPr>
        <a:xfrm>
          <a:off x="2546282" y="700573"/>
          <a:ext cx="215757" cy="215757"/>
        </a:xfrm>
        <a:prstGeom prst="triangle">
          <a:avLst>
            <a:gd name="adj" fmla="val 100000"/>
          </a:avLst>
        </a:prstGeom>
        <a:gradFill rotWithShape="0">
          <a:gsLst>
            <a:gs pos="0">
              <a:schemeClr val="accent2">
                <a:hueOff val="-5400000"/>
                <a:satOff val="-22501"/>
                <a:lumOff val="18750"/>
                <a:alphaOff val="0"/>
                <a:tint val="50000"/>
                <a:satMod val="300000"/>
              </a:schemeClr>
            </a:gs>
            <a:gs pos="35000">
              <a:schemeClr val="accent2">
                <a:hueOff val="-5400000"/>
                <a:satOff val="-22501"/>
                <a:lumOff val="18750"/>
                <a:alphaOff val="0"/>
                <a:tint val="37000"/>
                <a:satMod val="300000"/>
              </a:schemeClr>
            </a:gs>
            <a:gs pos="100000">
              <a:schemeClr val="accent2">
                <a:hueOff val="-5400000"/>
                <a:satOff val="-22501"/>
                <a:lumOff val="18750"/>
                <a:alphaOff val="0"/>
                <a:tint val="15000"/>
                <a:satMod val="350000"/>
              </a:schemeClr>
            </a:gs>
          </a:gsLst>
          <a:lin ang="16200000" scaled="1"/>
        </a:gradFill>
        <a:ln w="9525" cap="flat" cmpd="sng" algn="ctr">
          <a:solidFill>
            <a:schemeClr val="accent2">
              <a:hueOff val="-5400000"/>
              <a:satOff val="-22501"/>
              <a:lumOff val="1875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2E0B539-F6E1-40C5-8659-0F202D7A2B10}">
      <dsp:nvSpPr>
        <dsp:cNvPr id="0" name=""/>
        <dsp:cNvSpPr/>
      </dsp:nvSpPr>
      <dsp:spPr>
        <a:xfrm rot="5400000">
          <a:off x="3072626" y="447421"/>
          <a:ext cx="761202" cy="1266623"/>
        </a:xfrm>
        <a:prstGeom prst="corner">
          <a:avLst>
            <a:gd name="adj1" fmla="val 16120"/>
            <a:gd name="adj2" fmla="val 16110"/>
          </a:avLst>
        </a:prstGeom>
        <a:gradFill rotWithShape="0">
          <a:gsLst>
            <a:gs pos="0">
              <a:schemeClr val="accent1">
                <a:lumMod val="75000"/>
              </a:schemeClr>
            </a:gs>
            <a:gs pos="100000">
              <a:schemeClr val="accent2">
                <a:hueOff val="-7200000"/>
                <a:satOff val="-30002"/>
                <a:lumOff val="25001"/>
                <a:alphaOff val="0"/>
                <a:tint val="37000"/>
                <a:satMod val="300000"/>
              </a:schemeClr>
            </a:gs>
            <a:gs pos="100000">
              <a:schemeClr val="accent2">
                <a:hueOff val="-7200000"/>
                <a:satOff val="-30002"/>
                <a:lumOff val="25001"/>
                <a:alphaOff val="0"/>
                <a:tint val="15000"/>
                <a:satMod val="350000"/>
              </a:schemeClr>
            </a:gs>
          </a:gsLst>
          <a:lin ang="16200000" scaled="1"/>
        </a:gradFill>
        <a:ln w="9525" cap="flat" cmpd="sng" algn="ctr">
          <a:solidFill>
            <a:schemeClr val="accent2">
              <a:hueOff val="-7200000"/>
              <a:satOff val="-30002"/>
              <a:lumOff val="2500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F6234B-9BC6-4374-A74C-C116546928AA}">
      <dsp:nvSpPr>
        <dsp:cNvPr id="0" name=""/>
        <dsp:cNvSpPr/>
      </dsp:nvSpPr>
      <dsp:spPr>
        <a:xfrm>
          <a:off x="2862886" y="825868"/>
          <a:ext cx="1433052" cy="100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3</a:t>
          </a:r>
        </a:p>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Se cumple aceptablemente</a:t>
          </a:r>
        </a:p>
      </dsp:txBody>
      <dsp:txXfrm>
        <a:off x="2862886" y="825868"/>
        <a:ext cx="1433052" cy="1002357"/>
      </dsp:txXfrm>
    </dsp:sp>
    <dsp:sp modelId="{362354D2-95F9-43D5-BFA9-D22A05AB76ED}">
      <dsp:nvSpPr>
        <dsp:cNvPr id="0" name=""/>
        <dsp:cNvSpPr/>
      </dsp:nvSpPr>
      <dsp:spPr>
        <a:xfrm>
          <a:off x="3873319" y="354170"/>
          <a:ext cx="215757" cy="215757"/>
        </a:xfrm>
        <a:prstGeom prst="triangle">
          <a:avLst>
            <a:gd name="adj" fmla="val 100000"/>
          </a:avLst>
        </a:prstGeom>
        <a:gradFill rotWithShape="0">
          <a:gsLst>
            <a:gs pos="0">
              <a:schemeClr val="accent2">
                <a:hueOff val="-9000000"/>
                <a:satOff val="-37502"/>
                <a:lumOff val="31251"/>
                <a:alphaOff val="0"/>
                <a:tint val="50000"/>
                <a:satMod val="300000"/>
              </a:schemeClr>
            </a:gs>
            <a:gs pos="35000">
              <a:schemeClr val="accent2">
                <a:hueOff val="-9000000"/>
                <a:satOff val="-37502"/>
                <a:lumOff val="31251"/>
                <a:alphaOff val="0"/>
                <a:tint val="37000"/>
                <a:satMod val="300000"/>
              </a:schemeClr>
            </a:gs>
            <a:gs pos="100000">
              <a:schemeClr val="accent2">
                <a:hueOff val="-9000000"/>
                <a:satOff val="-37502"/>
                <a:lumOff val="31251"/>
                <a:alphaOff val="0"/>
                <a:tint val="15000"/>
                <a:satMod val="350000"/>
              </a:schemeClr>
            </a:gs>
          </a:gsLst>
          <a:lin ang="16200000" scaled="1"/>
        </a:gradFill>
        <a:ln w="9525" cap="flat" cmpd="sng" algn="ctr">
          <a:solidFill>
            <a:schemeClr val="accent2">
              <a:hueOff val="-9000000"/>
              <a:satOff val="-37502"/>
              <a:lumOff val="3125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9620D0B-3395-4D92-98C4-2C2318B6C975}">
      <dsp:nvSpPr>
        <dsp:cNvPr id="0" name=""/>
        <dsp:cNvSpPr/>
      </dsp:nvSpPr>
      <dsp:spPr>
        <a:xfrm rot="5400000">
          <a:off x="4453395" y="101018"/>
          <a:ext cx="761202" cy="1266623"/>
        </a:xfrm>
        <a:prstGeom prst="corner">
          <a:avLst>
            <a:gd name="adj1" fmla="val 16120"/>
            <a:gd name="adj2" fmla="val 16110"/>
          </a:avLst>
        </a:prstGeom>
        <a:gradFill rotWithShape="0">
          <a:gsLst>
            <a:gs pos="81000">
              <a:srgbClr val="FF0000"/>
            </a:gs>
            <a:gs pos="100000">
              <a:schemeClr val="accent2">
                <a:hueOff val="-10800000"/>
                <a:satOff val="-45002"/>
                <a:lumOff val="37501"/>
                <a:alphaOff val="0"/>
                <a:tint val="37000"/>
                <a:satMod val="300000"/>
              </a:schemeClr>
            </a:gs>
            <a:gs pos="100000">
              <a:schemeClr val="accent2">
                <a:hueOff val="-10800000"/>
                <a:satOff val="-45002"/>
                <a:lumOff val="37501"/>
                <a:alphaOff val="0"/>
                <a:tint val="15000"/>
                <a:satMod val="350000"/>
              </a:schemeClr>
            </a:gs>
          </a:gsLst>
          <a:lin ang="16200000" scaled="1"/>
        </a:gradFill>
        <a:ln w="9525" cap="flat" cmpd="sng" algn="ctr">
          <a:solidFill>
            <a:schemeClr val="accent2">
              <a:hueOff val="-10800000"/>
              <a:satOff val="-45002"/>
              <a:lumOff val="3750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66B768-71FC-4991-954E-2BFB17B8EB47}">
      <dsp:nvSpPr>
        <dsp:cNvPr id="0" name=""/>
        <dsp:cNvSpPr/>
      </dsp:nvSpPr>
      <dsp:spPr>
        <a:xfrm>
          <a:off x="4326331" y="479465"/>
          <a:ext cx="1143514" cy="100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4</a:t>
          </a:r>
        </a:p>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Se cumple en alto grado</a:t>
          </a:r>
        </a:p>
      </dsp:txBody>
      <dsp:txXfrm>
        <a:off x="4326331" y="479465"/>
        <a:ext cx="1143514" cy="1002357"/>
      </dsp:txXfrm>
    </dsp:sp>
    <dsp:sp modelId="{90BE2130-0F6A-47FD-8540-677E1139435D}">
      <dsp:nvSpPr>
        <dsp:cNvPr id="0" name=""/>
        <dsp:cNvSpPr/>
      </dsp:nvSpPr>
      <dsp:spPr>
        <a:xfrm>
          <a:off x="5254088" y="7767"/>
          <a:ext cx="215757" cy="215757"/>
        </a:xfrm>
        <a:prstGeom prst="triangle">
          <a:avLst>
            <a:gd name="adj" fmla="val 100000"/>
          </a:avLst>
        </a:prstGeom>
        <a:gradFill rotWithShape="0">
          <a:gsLst>
            <a:gs pos="0">
              <a:schemeClr val="accent2">
                <a:hueOff val="-12600000"/>
                <a:satOff val="-52503"/>
                <a:lumOff val="43751"/>
                <a:alphaOff val="0"/>
                <a:tint val="50000"/>
                <a:satMod val="300000"/>
              </a:schemeClr>
            </a:gs>
            <a:gs pos="35000">
              <a:schemeClr val="accent2">
                <a:hueOff val="-12600000"/>
                <a:satOff val="-52503"/>
                <a:lumOff val="43751"/>
                <a:alphaOff val="0"/>
                <a:tint val="37000"/>
                <a:satMod val="300000"/>
              </a:schemeClr>
            </a:gs>
            <a:gs pos="100000">
              <a:schemeClr val="accent2">
                <a:hueOff val="-12600000"/>
                <a:satOff val="-52503"/>
                <a:lumOff val="43751"/>
                <a:alphaOff val="0"/>
                <a:tint val="15000"/>
                <a:satMod val="350000"/>
              </a:schemeClr>
            </a:gs>
          </a:gsLst>
          <a:lin ang="16200000" scaled="1"/>
        </a:gradFill>
        <a:ln w="9525" cap="flat" cmpd="sng" algn="ctr">
          <a:solidFill>
            <a:schemeClr val="accent2">
              <a:hueOff val="-12600000"/>
              <a:satOff val="-52503"/>
              <a:lumOff val="4375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950210F-F720-435B-8B6A-C53601BDD27F}">
      <dsp:nvSpPr>
        <dsp:cNvPr id="0" name=""/>
        <dsp:cNvSpPr/>
      </dsp:nvSpPr>
      <dsp:spPr>
        <a:xfrm rot="5400000">
          <a:off x="5853286" y="-245384"/>
          <a:ext cx="761202" cy="1266623"/>
        </a:xfrm>
        <a:prstGeom prst="corner">
          <a:avLst>
            <a:gd name="adj1" fmla="val 16120"/>
            <a:gd name="adj2" fmla="val 1611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2">
              <a:hueOff val="-14400000"/>
              <a:satOff val="-60003"/>
              <a:lumOff val="5000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A7EC4E5-FC10-4428-A49A-6FC9086B7F44}">
      <dsp:nvSpPr>
        <dsp:cNvPr id="0" name=""/>
        <dsp:cNvSpPr/>
      </dsp:nvSpPr>
      <dsp:spPr>
        <a:xfrm>
          <a:off x="5726222" y="133062"/>
          <a:ext cx="1143514" cy="1002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5</a:t>
          </a:r>
        </a:p>
        <a:p>
          <a:pPr marL="0" lvl="0" indent="0" algn="ctr" defTabSz="533400">
            <a:lnSpc>
              <a:spcPct val="90000"/>
            </a:lnSpc>
            <a:spcBef>
              <a:spcPct val="0"/>
            </a:spcBef>
            <a:spcAft>
              <a:spcPct val="35000"/>
            </a:spcAft>
            <a:buNone/>
          </a:pPr>
          <a:r>
            <a:rPr lang="es-ES" sz="1200" b="1" kern="1200" dirty="0">
              <a:latin typeface="Times New Roman" panose="02020603050405020304" pitchFamily="18" charset="0"/>
              <a:cs typeface="Times New Roman" panose="02020603050405020304" pitchFamily="18" charset="0"/>
            </a:rPr>
            <a:t>Se cumple plenamente</a:t>
          </a:r>
        </a:p>
      </dsp:txBody>
      <dsp:txXfrm>
        <a:off x="5726222" y="133062"/>
        <a:ext cx="1143514" cy="1002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5684B-F4E7-4345-AC09-D85DF98D92F9}">
      <dsp:nvSpPr>
        <dsp:cNvPr id="0" name=""/>
        <dsp:cNvSpPr/>
      </dsp:nvSpPr>
      <dsp:spPr>
        <a:xfrm>
          <a:off x="2840" y="98982"/>
          <a:ext cx="1653547" cy="66141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s-ES" sz="1000" b="1" kern="1200">
              <a:latin typeface="Times New Roman" panose="02020603050405020304" pitchFamily="18" charset="0"/>
              <a:cs typeface="Times New Roman" panose="02020603050405020304" pitchFamily="18" charset="0"/>
            </a:rPr>
            <a:t>Inadecuado</a:t>
          </a:r>
        </a:p>
        <a:p>
          <a:pPr marL="0" lvl="0" indent="0" algn="ctr" defTabSz="444500">
            <a:lnSpc>
              <a:spcPct val="90000"/>
            </a:lnSpc>
            <a:spcBef>
              <a:spcPct val="0"/>
            </a:spcBef>
            <a:spcAft>
              <a:spcPct val="35000"/>
            </a:spcAft>
            <a:buNone/>
          </a:pPr>
          <a:r>
            <a:rPr lang="es-ES" sz="1000" b="1" kern="1200">
              <a:latin typeface="Times New Roman" panose="02020603050405020304" pitchFamily="18" charset="0"/>
              <a:cs typeface="Times New Roman" panose="02020603050405020304" pitchFamily="18" charset="0"/>
            </a:rPr>
            <a:t>1,0 - 2,0</a:t>
          </a:r>
        </a:p>
      </dsp:txBody>
      <dsp:txXfrm>
        <a:off x="333549" y="98982"/>
        <a:ext cx="992129" cy="661418"/>
      </dsp:txXfrm>
    </dsp:sp>
    <dsp:sp modelId="{F50389C2-CE4F-417C-9188-C1986D704517}">
      <dsp:nvSpPr>
        <dsp:cNvPr id="0" name=""/>
        <dsp:cNvSpPr/>
      </dsp:nvSpPr>
      <dsp:spPr>
        <a:xfrm>
          <a:off x="1491033" y="98982"/>
          <a:ext cx="1653547" cy="661418"/>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Deficiente</a:t>
          </a:r>
        </a:p>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2,0 - 3,0</a:t>
          </a:r>
        </a:p>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No incluye el 2,0</a:t>
          </a:r>
        </a:p>
      </dsp:txBody>
      <dsp:txXfrm>
        <a:off x="1821742" y="98982"/>
        <a:ext cx="992129" cy="661418"/>
      </dsp:txXfrm>
    </dsp:sp>
    <dsp:sp modelId="{F3A42A02-9F5B-4A66-BDCB-B839E909BAF0}">
      <dsp:nvSpPr>
        <dsp:cNvPr id="0" name=""/>
        <dsp:cNvSpPr/>
      </dsp:nvSpPr>
      <dsp:spPr>
        <a:xfrm>
          <a:off x="2979225" y="98982"/>
          <a:ext cx="1653547" cy="661418"/>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Satisfactorio</a:t>
          </a:r>
        </a:p>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3,0 - 4,0</a:t>
          </a:r>
        </a:p>
        <a:p>
          <a:pPr marL="0" lvl="0" indent="0" algn="ctr" defTabSz="444500">
            <a:lnSpc>
              <a:spcPct val="90000"/>
            </a:lnSpc>
            <a:spcBef>
              <a:spcPct val="0"/>
            </a:spcBef>
            <a:spcAft>
              <a:spcPct val="35000"/>
            </a:spcAft>
            <a:buNone/>
          </a:pPr>
          <a:r>
            <a:rPr lang="es-ES" sz="1000" b="1" kern="1200" dirty="0">
              <a:latin typeface="Times New Roman" panose="02020603050405020304" pitchFamily="18" charset="0"/>
              <a:cs typeface="Times New Roman" panose="02020603050405020304" pitchFamily="18" charset="0"/>
            </a:rPr>
            <a:t>No incluye el 3,0</a:t>
          </a:r>
        </a:p>
      </dsp:txBody>
      <dsp:txXfrm>
        <a:off x="3309934" y="98982"/>
        <a:ext cx="992129" cy="661418"/>
      </dsp:txXfrm>
    </dsp:sp>
    <dsp:sp modelId="{B572ABCC-D3FF-4B71-9E38-F43871C4A249}">
      <dsp:nvSpPr>
        <dsp:cNvPr id="0" name=""/>
        <dsp:cNvSpPr/>
      </dsp:nvSpPr>
      <dsp:spPr>
        <a:xfrm>
          <a:off x="4467418" y="98982"/>
          <a:ext cx="1653547" cy="661418"/>
        </a:xfrm>
        <a:prstGeom prst="chevron">
          <a:avLst/>
        </a:prstGeom>
        <a:solidFill>
          <a:schemeClr val="accent2">
            <a:hueOff val="-14400000"/>
            <a:satOff val="-60003"/>
            <a:lumOff val="5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s-ES" sz="1000" b="1" kern="1200">
              <a:latin typeface="Times New Roman" panose="02020603050405020304" pitchFamily="18" charset="0"/>
              <a:cs typeface="Times New Roman" panose="02020603050405020304" pitchFamily="18" charset="0"/>
            </a:rPr>
            <a:t>Adecuado</a:t>
          </a:r>
        </a:p>
        <a:p>
          <a:pPr marL="0" lvl="0" indent="0" algn="ctr" defTabSz="444500">
            <a:lnSpc>
              <a:spcPct val="90000"/>
            </a:lnSpc>
            <a:spcBef>
              <a:spcPct val="0"/>
            </a:spcBef>
            <a:spcAft>
              <a:spcPct val="35000"/>
            </a:spcAft>
            <a:buNone/>
          </a:pPr>
          <a:r>
            <a:rPr lang="es-ES" sz="1000" b="1" kern="1200">
              <a:latin typeface="Times New Roman" panose="02020603050405020304" pitchFamily="18" charset="0"/>
              <a:cs typeface="Times New Roman" panose="02020603050405020304" pitchFamily="18" charset="0"/>
            </a:rPr>
            <a:t>4,0 - 5,0</a:t>
          </a:r>
        </a:p>
        <a:p>
          <a:pPr marL="0" lvl="0" indent="0" algn="ctr" defTabSz="444500">
            <a:lnSpc>
              <a:spcPct val="90000"/>
            </a:lnSpc>
            <a:spcBef>
              <a:spcPct val="0"/>
            </a:spcBef>
            <a:spcAft>
              <a:spcPct val="35000"/>
            </a:spcAft>
            <a:buNone/>
          </a:pPr>
          <a:r>
            <a:rPr lang="es-ES" sz="1000" b="1" kern="1200">
              <a:latin typeface="Times New Roman" panose="02020603050405020304" pitchFamily="18" charset="0"/>
              <a:cs typeface="Times New Roman" panose="02020603050405020304" pitchFamily="18" charset="0"/>
            </a:rPr>
            <a:t>No incluye el 4,0</a:t>
          </a:r>
        </a:p>
      </dsp:txBody>
      <dsp:txXfrm>
        <a:off x="4798127" y="98982"/>
        <a:ext cx="992129" cy="66141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0914CAB4-3595-4BE2-BE93-3D6D54278DC6}" type="slidenum">
              <a:rPr lang="es-ES"/>
              <a:pPr>
                <a:defRPr/>
              </a:pPr>
              <a:t>‹Nº›</a:t>
            </a:fld>
            <a:endParaRPr lang="es-ES"/>
          </a:p>
        </p:txBody>
      </p:sp>
    </p:spTree>
    <p:extLst>
      <p:ext uri="{BB962C8B-B14F-4D97-AF65-F5344CB8AC3E}">
        <p14:creationId xmlns:p14="http://schemas.microsoft.com/office/powerpoint/2010/main" val="1072581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spcBef>
                <a:spcPct val="0"/>
              </a:spcBef>
              <a:defRPr sz="1200">
                <a:latin typeface="Times New Roman" pitchFamily="18" charset="0"/>
              </a:defRPr>
            </a:lvl1pPr>
          </a:lstStyle>
          <a:p>
            <a:pPr>
              <a:defRPr/>
            </a:pPr>
            <a:fld id="{1B015CEB-2270-4D10-977D-CF863BEDA52F}" type="slidenum">
              <a:rPr lang="es-ES"/>
              <a:pPr>
                <a:defRPr/>
              </a:pPr>
              <a:t>‹Nº›</a:t>
            </a:fld>
            <a:endParaRPr lang="es-ES"/>
          </a:p>
        </p:txBody>
      </p:sp>
    </p:spTree>
    <p:extLst>
      <p:ext uri="{BB962C8B-B14F-4D97-AF65-F5344CB8AC3E}">
        <p14:creationId xmlns:p14="http://schemas.microsoft.com/office/powerpoint/2010/main" val="39551089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07886DB-F33F-4C08-B831-9AA8B9D52207}" type="slidenum">
              <a:rPr lang="es-ES" altLang="es-ES" smtClean="0"/>
              <a:pPr/>
              <a:t>1</a:t>
            </a:fld>
            <a:endParaRPr lang="es-ES" altLang="es-ES"/>
          </a:p>
        </p:txBody>
      </p:sp>
    </p:spTree>
    <p:extLst>
      <p:ext uri="{BB962C8B-B14F-4D97-AF65-F5344CB8AC3E}">
        <p14:creationId xmlns:p14="http://schemas.microsoft.com/office/powerpoint/2010/main" val="302705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10</a:t>
            </a:fld>
            <a:endParaRPr lang="es-ES" altLang="es-ES"/>
          </a:p>
        </p:txBody>
      </p:sp>
    </p:spTree>
    <p:extLst>
      <p:ext uri="{BB962C8B-B14F-4D97-AF65-F5344CB8AC3E}">
        <p14:creationId xmlns:p14="http://schemas.microsoft.com/office/powerpoint/2010/main" val="403934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11</a:t>
            </a:fld>
            <a:endParaRPr lang="es-ES" altLang="es-ES"/>
          </a:p>
        </p:txBody>
      </p:sp>
    </p:spTree>
    <p:extLst>
      <p:ext uri="{BB962C8B-B14F-4D97-AF65-F5344CB8AC3E}">
        <p14:creationId xmlns:p14="http://schemas.microsoft.com/office/powerpoint/2010/main" val="2174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12</a:t>
            </a:fld>
            <a:endParaRPr lang="es-ES" altLang="es-ES"/>
          </a:p>
        </p:txBody>
      </p:sp>
    </p:spTree>
    <p:extLst>
      <p:ext uri="{BB962C8B-B14F-4D97-AF65-F5344CB8AC3E}">
        <p14:creationId xmlns:p14="http://schemas.microsoft.com/office/powerpoint/2010/main" val="199876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13</a:t>
            </a:fld>
            <a:endParaRPr lang="es-ES" altLang="es-ES"/>
          </a:p>
        </p:txBody>
      </p:sp>
    </p:spTree>
    <p:extLst>
      <p:ext uri="{BB962C8B-B14F-4D97-AF65-F5344CB8AC3E}">
        <p14:creationId xmlns:p14="http://schemas.microsoft.com/office/powerpoint/2010/main" val="2158863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14</a:t>
            </a:fld>
            <a:endParaRPr lang="es-ES" altLang="es-ES"/>
          </a:p>
        </p:txBody>
      </p:sp>
    </p:spTree>
    <p:extLst>
      <p:ext uri="{BB962C8B-B14F-4D97-AF65-F5344CB8AC3E}">
        <p14:creationId xmlns:p14="http://schemas.microsoft.com/office/powerpoint/2010/main" val="225313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15</a:t>
            </a:fld>
            <a:endParaRPr lang="es-ES" altLang="es-ES"/>
          </a:p>
        </p:txBody>
      </p:sp>
    </p:spTree>
    <p:extLst>
      <p:ext uri="{BB962C8B-B14F-4D97-AF65-F5344CB8AC3E}">
        <p14:creationId xmlns:p14="http://schemas.microsoft.com/office/powerpoint/2010/main" val="207733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16</a:t>
            </a:fld>
            <a:endParaRPr lang="es-ES" altLang="es-ES"/>
          </a:p>
        </p:txBody>
      </p:sp>
    </p:spTree>
    <p:extLst>
      <p:ext uri="{BB962C8B-B14F-4D97-AF65-F5344CB8AC3E}">
        <p14:creationId xmlns:p14="http://schemas.microsoft.com/office/powerpoint/2010/main" val="3610778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17</a:t>
            </a:fld>
            <a:endParaRPr lang="es-ES" altLang="es-ES"/>
          </a:p>
        </p:txBody>
      </p:sp>
    </p:spTree>
    <p:extLst>
      <p:ext uri="{BB962C8B-B14F-4D97-AF65-F5344CB8AC3E}">
        <p14:creationId xmlns:p14="http://schemas.microsoft.com/office/powerpoint/2010/main" val="864034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18</a:t>
            </a:fld>
            <a:endParaRPr lang="es-ES" altLang="es-ES"/>
          </a:p>
        </p:txBody>
      </p:sp>
    </p:spTree>
    <p:extLst>
      <p:ext uri="{BB962C8B-B14F-4D97-AF65-F5344CB8AC3E}">
        <p14:creationId xmlns:p14="http://schemas.microsoft.com/office/powerpoint/2010/main" val="18629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19</a:t>
            </a:fld>
            <a:endParaRPr lang="es-ES" altLang="es-ES"/>
          </a:p>
        </p:txBody>
      </p:sp>
    </p:spTree>
    <p:extLst>
      <p:ext uri="{BB962C8B-B14F-4D97-AF65-F5344CB8AC3E}">
        <p14:creationId xmlns:p14="http://schemas.microsoft.com/office/powerpoint/2010/main" val="258543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como cuerpo de </a:t>
            </a:r>
            <a:r>
              <a:rPr altLang="es-ES" b="1"/>
              <a:t>texto al título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endParaRPr altLang="es-ES"/>
          </a:p>
          <a:p>
            <a:endParaRPr altLang="es-ES"/>
          </a:p>
          <a:p>
            <a:endParaRPr altLang="es-ES"/>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92B6B733-3430-43D9-B50A-066D01108FC5}" type="slidenum">
              <a:rPr lang="es-ES" altLang="es-ES" smtClean="0"/>
              <a:pPr/>
              <a:t>2</a:t>
            </a:fld>
            <a:endParaRPr lang="es-ES" altLang="es-ES"/>
          </a:p>
        </p:txBody>
      </p:sp>
    </p:spTree>
    <p:extLst>
      <p:ext uri="{BB962C8B-B14F-4D97-AF65-F5344CB8AC3E}">
        <p14:creationId xmlns:p14="http://schemas.microsoft.com/office/powerpoint/2010/main" val="371632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20</a:t>
            </a:fld>
            <a:endParaRPr lang="es-ES" altLang="es-ES"/>
          </a:p>
        </p:txBody>
      </p:sp>
    </p:spTree>
    <p:extLst>
      <p:ext uri="{BB962C8B-B14F-4D97-AF65-F5344CB8AC3E}">
        <p14:creationId xmlns:p14="http://schemas.microsoft.com/office/powerpoint/2010/main" val="208014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21</a:t>
            </a:fld>
            <a:endParaRPr lang="es-ES" altLang="es-ES"/>
          </a:p>
        </p:txBody>
      </p:sp>
    </p:spTree>
    <p:extLst>
      <p:ext uri="{BB962C8B-B14F-4D97-AF65-F5344CB8AC3E}">
        <p14:creationId xmlns:p14="http://schemas.microsoft.com/office/powerpoint/2010/main" val="539718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22</a:t>
            </a:fld>
            <a:endParaRPr lang="es-ES" altLang="es-ES"/>
          </a:p>
        </p:txBody>
      </p:sp>
    </p:spTree>
    <p:extLst>
      <p:ext uri="{BB962C8B-B14F-4D97-AF65-F5344CB8AC3E}">
        <p14:creationId xmlns:p14="http://schemas.microsoft.com/office/powerpoint/2010/main" val="2898027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23</a:t>
            </a:fld>
            <a:endParaRPr lang="es-ES" altLang="es-ES"/>
          </a:p>
        </p:txBody>
      </p:sp>
    </p:spTree>
    <p:extLst>
      <p:ext uri="{BB962C8B-B14F-4D97-AF65-F5344CB8AC3E}">
        <p14:creationId xmlns:p14="http://schemas.microsoft.com/office/powerpoint/2010/main" val="1042952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24</a:t>
            </a:fld>
            <a:endParaRPr lang="es-ES" altLang="es-ES"/>
          </a:p>
        </p:txBody>
      </p:sp>
    </p:spTree>
    <p:extLst>
      <p:ext uri="{BB962C8B-B14F-4D97-AF65-F5344CB8AC3E}">
        <p14:creationId xmlns:p14="http://schemas.microsoft.com/office/powerpoint/2010/main" val="2101070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25</a:t>
            </a:fld>
            <a:endParaRPr lang="es-ES" altLang="es-ES"/>
          </a:p>
        </p:txBody>
      </p:sp>
    </p:spTree>
    <p:extLst>
      <p:ext uri="{BB962C8B-B14F-4D97-AF65-F5344CB8AC3E}">
        <p14:creationId xmlns:p14="http://schemas.microsoft.com/office/powerpoint/2010/main" val="3531309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26</a:t>
            </a:fld>
            <a:endParaRPr lang="es-ES" altLang="es-ES"/>
          </a:p>
        </p:txBody>
      </p:sp>
    </p:spTree>
    <p:extLst>
      <p:ext uri="{BB962C8B-B14F-4D97-AF65-F5344CB8AC3E}">
        <p14:creationId xmlns:p14="http://schemas.microsoft.com/office/powerpoint/2010/main" val="2317914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27</a:t>
            </a:fld>
            <a:endParaRPr lang="es-ES" altLang="es-ES"/>
          </a:p>
        </p:txBody>
      </p:sp>
    </p:spTree>
    <p:extLst>
      <p:ext uri="{BB962C8B-B14F-4D97-AF65-F5344CB8AC3E}">
        <p14:creationId xmlns:p14="http://schemas.microsoft.com/office/powerpoint/2010/main" val="228227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28</a:t>
            </a:fld>
            <a:endParaRPr lang="es-ES" altLang="es-ES"/>
          </a:p>
        </p:txBody>
      </p:sp>
    </p:spTree>
    <p:extLst>
      <p:ext uri="{BB962C8B-B14F-4D97-AF65-F5344CB8AC3E}">
        <p14:creationId xmlns:p14="http://schemas.microsoft.com/office/powerpoint/2010/main" val="1286709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29</a:t>
            </a:fld>
            <a:endParaRPr lang="es-ES" altLang="es-ES"/>
          </a:p>
        </p:txBody>
      </p:sp>
    </p:spTree>
    <p:extLst>
      <p:ext uri="{BB962C8B-B14F-4D97-AF65-F5344CB8AC3E}">
        <p14:creationId xmlns:p14="http://schemas.microsoft.com/office/powerpoint/2010/main" val="8581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como cuerpo de </a:t>
            </a:r>
            <a:r>
              <a:rPr altLang="es-ES" b="1"/>
              <a:t>texto al título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endParaRPr altLang="es-ES"/>
          </a:p>
          <a:p>
            <a:endParaRPr altLang="es-ES"/>
          </a:p>
          <a:p>
            <a:endParaRPr altLang="es-ES"/>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92B6B733-3430-43D9-B50A-066D01108FC5}" type="slidenum">
              <a:rPr lang="es-ES" altLang="es-ES" smtClean="0"/>
              <a:pPr/>
              <a:t>3</a:t>
            </a:fld>
            <a:endParaRPr lang="es-ES" altLang="es-ES"/>
          </a:p>
        </p:txBody>
      </p:sp>
    </p:spTree>
    <p:extLst>
      <p:ext uri="{BB962C8B-B14F-4D97-AF65-F5344CB8AC3E}">
        <p14:creationId xmlns:p14="http://schemas.microsoft.com/office/powerpoint/2010/main" val="1410949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como cuerpo de </a:t>
            </a:r>
            <a:r>
              <a:rPr altLang="es-ES" b="1"/>
              <a:t>texto al título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endParaRPr altLang="es-ES"/>
          </a:p>
          <a:p>
            <a:endParaRPr altLang="es-ES"/>
          </a:p>
          <a:p>
            <a:endParaRPr altLang="es-ES"/>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92B6B733-3430-43D9-B50A-066D01108FC5}" type="slidenum">
              <a:rPr lang="es-ES" altLang="es-ES" smtClean="0"/>
              <a:pPr/>
              <a:t>31</a:t>
            </a:fld>
            <a:endParaRPr lang="es-ES" altLang="es-ES"/>
          </a:p>
        </p:txBody>
      </p:sp>
    </p:spTree>
    <p:extLst>
      <p:ext uri="{BB962C8B-B14F-4D97-AF65-F5344CB8AC3E}">
        <p14:creationId xmlns:p14="http://schemas.microsoft.com/office/powerpoint/2010/main" val="22613281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32</a:t>
            </a:fld>
            <a:endParaRPr lang="es-ES" altLang="es-ES"/>
          </a:p>
        </p:txBody>
      </p:sp>
    </p:spTree>
    <p:extLst>
      <p:ext uri="{BB962C8B-B14F-4D97-AF65-F5344CB8AC3E}">
        <p14:creationId xmlns:p14="http://schemas.microsoft.com/office/powerpoint/2010/main" val="3171443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33</a:t>
            </a:fld>
            <a:endParaRPr lang="es-ES" altLang="es-ES"/>
          </a:p>
        </p:txBody>
      </p:sp>
    </p:spTree>
    <p:extLst>
      <p:ext uri="{BB962C8B-B14F-4D97-AF65-F5344CB8AC3E}">
        <p14:creationId xmlns:p14="http://schemas.microsoft.com/office/powerpoint/2010/main" val="3348719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34</a:t>
            </a:fld>
            <a:endParaRPr lang="es-ES" altLang="es-ES"/>
          </a:p>
        </p:txBody>
      </p:sp>
    </p:spTree>
    <p:extLst>
      <p:ext uri="{BB962C8B-B14F-4D97-AF65-F5344CB8AC3E}">
        <p14:creationId xmlns:p14="http://schemas.microsoft.com/office/powerpoint/2010/main" val="2743647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35</a:t>
            </a:fld>
            <a:endParaRPr lang="es-ES" altLang="es-ES"/>
          </a:p>
        </p:txBody>
      </p:sp>
    </p:spTree>
    <p:extLst>
      <p:ext uri="{BB962C8B-B14F-4D97-AF65-F5344CB8AC3E}">
        <p14:creationId xmlns:p14="http://schemas.microsoft.com/office/powerpoint/2010/main" val="2749235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36</a:t>
            </a:fld>
            <a:endParaRPr lang="es-ES" altLang="es-ES"/>
          </a:p>
        </p:txBody>
      </p:sp>
    </p:spTree>
    <p:extLst>
      <p:ext uri="{BB962C8B-B14F-4D97-AF65-F5344CB8AC3E}">
        <p14:creationId xmlns:p14="http://schemas.microsoft.com/office/powerpoint/2010/main" val="2239770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37</a:t>
            </a:fld>
            <a:endParaRPr lang="es-ES" altLang="es-ES"/>
          </a:p>
        </p:txBody>
      </p:sp>
    </p:spTree>
    <p:extLst>
      <p:ext uri="{BB962C8B-B14F-4D97-AF65-F5344CB8AC3E}">
        <p14:creationId xmlns:p14="http://schemas.microsoft.com/office/powerpoint/2010/main" val="101778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38</a:t>
            </a:fld>
            <a:endParaRPr lang="es-ES" altLang="es-ES"/>
          </a:p>
        </p:txBody>
      </p:sp>
    </p:spTree>
    <p:extLst>
      <p:ext uri="{BB962C8B-B14F-4D97-AF65-F5344CB8AC3E}">
        <p14:creationId xmlns:p14="http://schemas.microsoft.com/office/powerpoint/2010/main" val="6813606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39</a:t>
            </a:fld>
            <a:endParaRPr lang="es-ES" altLang="es-ES"/>
          </a:p>
        </p:txBody>
      </p:sp>
    </p:spTree>
    <p:extLst>
      <p:ext uri="{BB962C8B-B14F-4D97-AF65-F5344CB8AC3E}">
        <p14:creationId xmlns:p14="http://schemas.microsoft.com/office/powerpoint/2010/main" val="4065007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40</a:t>
            </a:fld>
            <a:endParaRPr lang="es-ES" altLang="es-ES"/>
          </a:p>
        </p:txBody>
      </p:sp>
    </p:spTree>
    <p:extLst>
      <p:ext uri="{BB962C8B-B14F-4D97-AF65-F5344CB8AC3E}">
        <p14:creationId xmlns:p14="http://schemas.microsoft.com/office/powerpoint/2010/main" val="397075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a:ln/>
        </p:spPr>
      </p:sp>
      <p:sp>
        <p:nvSpPr>
          <p:cNvPr id="19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como cuerpo de </a:t>
            </a:r>
            <a:r>
              <a:rPr altLang="es-ES" b="1"/>
              <a:t>texto al título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endParaRPr altLang="es-ES"/>
          </a:p>
          <a:p>
            <a:endParaRPr altLang="es-ES"/>
          </a:p>
          <a:p>
            <a:endParaRPr altLang="es-ES"/>
          </a:p>
        </p:txBody>
      </p:sp>
      <p:sp>
        <p:nvSpPr>
          <p:cNvPr id="19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92B6B733-3430-43D9-B50A-066D01108FC5}" type="slidenum">
              <a:rPr lang="es-ES" altLang="es-ES" smtClean="0"/>
              <a:pPr/>
              <a:t>4</a:t>
            </a:fld>
            <a:endParaRPr lang="es-ES" altLang="es-ES"/>
          </a:p>
        </p:txBody>
      </p:sp>
    </p:spTree>
    <p:extLst>
      <p:ext uri="{BB962C8B-B14F-4D97-AF65-F5344CB8AC3E}">
        <p14:creationId xmlns:p14="http://schemas.microsoft.com/office/powerpoint/2010/main" val="4128907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41</a:t>
            </a:fld>
            <a:endParaRPr lang="es-ES" altLang="es-ES"/>
          </a:p>
        </p:txBody>
      </p:sp>
    </p:spTree>
    <p:extLst>
      <p:ext uri="{BB962C8B-B14F-4D97-AF65-F5344CB8AC3E}">
        <p14:creationId xmlns:p14="http://schemas.microsoft.com/office/powerpoint/2010/main" val="1882880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42</a:t>
            </a:fld>
            <a:endParaRPr lang="es-ES" altLang="es-ES"/>
          </a:p>
        </p:txBody>
      </p:sp>
    </p:spTree>
    <p:extLst>
      <p:ext uri="{BB962C8B-B14F-4D97-AF65-F5344CB8AC3E}">
        <p14:creationId xmlns:p14="http://schemas.microsoft.com/office/powerpoint/2010/main" val="2250052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B8E33DA2-0613-4469-AAC2-0340A70E4C82}" type="slidenum">
              <a:rPr lang="es-ES" altLang="es-ES" smtClean="0"/>
              <a:pPr/>
              <a:t>44</a:t>
            </a:fld>
            <a:endParaRPr lang="es-ES" altLang="es-ES"/>
          </a:p>
        </p:txBody>
      </p:sp>
    </p:spTree>
    <p:extLst>
      <p:ext uri="{BB962C8B-B14F-4D97-AF65-F5344CB8AC3E}">
        <p14:creationId xmlns:p14="http://schemas.microsoft.com/office/powerpoint/2010/main" val="364006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5</a:t>
            </a:fld>
            <a:endParaRPr lang="es-ES" altLang="es-ES"/>
          </a:p>
        </p:txBody>
      </p:sp>
    </p:spTree>
    <p:extLst>
      <p:ext uri="{BB962C8B-B14F-4D97-AF65-F5344CB8AC3E}">
        <p14:creationId xmlns:p14="http://schemas.microsoft.com/office/powerpoint/2010/main" val="267123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6</a:t>
            </a:fld>
            <a:endParaRPr lang="es-ES" altLang="es-ES"/>
          </a:p>
        </p:txBody>
      </p:sp>
    </p:spTree>
    <p:extLst>
      <p:ext uri="{BB962C8B-B14F-4D97-AF65-F5344CB8AC3E}">
        <p14:creationId xmlns:p14="http://schemas.microsoft.com/office/powerpoint/2010/main" val="27708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a:ln/>
        </p:spPr>
      </p:sp>
      <p:sp>
        <p:nvSpPr>
          <p:cNvPr id="21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 y texto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15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51BBFA9B-ECAE-42D6-8382-C061E3D60E93}" type="slidenum">
              <a:rPr lang="es-ES" altLang="es-ES" smtClean="0"/>
              <a:pPr/>
              <a:t>7</a:t>
            </a:fld>
            <a:endParaRPr lang="es-ES" altLang="es-ES"/>
          </a:p>
        </p:txBody>
      </p:sp>
    </p:spTree>
    <p:extLst>
      <p:ext uri="{BB962C8B-B14F-4D97-AF65-F5344CB8AC3E}">
        <p14:creationId xmlns:p14="http://schemas.microsoft.com/office/powerpoint/2010/main" val="116685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8</a:t>
            </a:fld>
            <a:endParaRPr lang="es-ES" altLang="es-ES"/>
          </a:p>
        </p:txBody>
      </p:sp>
    </p:spTree>
    <p:extLst>
      <p:ext uri="{BB962C8B-B14F-4D97-AF65-F5344CB8AC3E}">
        <p14:creationId xmlns:p14="http://schemas.microsoft.com/office/powerpoint/2010/main" val="2203686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fld id="{DB9D9BAB-D7E2-4C20-B395-23251742890E}" type="slidenum">
              <a:rPr lang="es-ES" altLang="es-ES" smtClean="0"/>
              <a:pPr/>
              <a:t>9</a:t>
            </a:fld>
            <a:endParaRPr lang="es-ES" altLang="es-ES"/>
          </a:p>
        </p:txBody>
      </p:sp>
    </p:spTree>
    <p:extLst>
      <p:ext uri="{BB962C8B-B14F-4D97-AF65-F5344CB8AC3E}">
        <p14:creationId xmlns:p14="http://schemas.microsoft.com/office/powerpoint/2010/main" val="664729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53931854-CFA0-45F6-AE0E-729E4A9112AC}" type="slidenum">
              <a:rPr lang="es-ES_tradnl"/>
              <a:pPr>
                <a:defRPr/>
              </a:pPr>
              <a:t>‹Nº›</a:t>
            </a:fld>
            <a:endParaRPr lang="es-ES_tradnl" dirty="0"/>
          </a:p>
        </p:txBody>
      </p:sp>
    </p:spTree>
    <p:extLst>
      <p:ext uri="{BB962C8B-B14F-4D97-AF65-F5344CB8AC3E}">
        <p14:creationId xmlns:p14="http://schemas.microsoft.com/office/powerpoint/2010/main" val="373959307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B23DC936-6587-4DE2-91A1-6EFD8CBE5139}" type="slidenum">
              <a:rPr lang="es-ES_tradnl"/>
              <a:pPr>
                <a:defRPr/>
              </a:pPr>
              <a:t>‹Nº›</a:t>
            </a:fld>
            <a:endParaRPr lang="es-ES_tradnl" dirty="0"/>
          </a:p>
        </p:txBody>
      </p:sp>
    </p:spTree>
    <p:extLst>
      <p:ext uri="{BB962C8B-B14F-4D97-AF65-F5344CB8AC3E}">
        <p14:creationId xmlns:p14="http://schemas.microsoft.com/office/powerpoint/2010/main" val="3076491674"/>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A5312AB6-6A77-4875-9704-52939B945BF1}" type="slidenum">
              <a:rPr lang="es-ES_tradnl"/>
              <a:pPr>
                <a:defRPr/>
              </a:pPr>
              <a:t>‹Nº›</a:t>
            </a:fld>
            <a:endParaRPr lang="es-ES_tradnl" dirty="0"/>
          </a:p>
        </p:txBody>
      </p:sp>
    </p:spTree>
    <p:extLst>
      <p:ext uri="{BB962C8B-B14F-4D97-AF65-F5344CB8AC3E}">
        <p14:creationId xmlns:p14="http://schemas.microsoft.com/office/powerpoint/2010/main" val="2621528939"/>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Editar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3FD0CE1A-BD92-44E0-AA27-067FB4184FD5}" type="slidenum">
              <a:rPr lang="es-ES_tradnl"/>
              <a:pPr>
                <a:defRPr/>
              </a:pPr>
              <a:t>‹Nº›</a:t>
            </a:fld>
            <a:endParaRPr lang="es-ES_tradnl" dirty="0"/>
          </a:p>
        </p:txBody>
      </p:sp>
    </p:spTree>
    <p:extLst>
      <p:ext uri="{BB962C8B-B14F-4D97-AF65-F5344CB8AC3E}">
        <p14:creationId xmlns:p14="http://schemas.microsoft.com/office/powerpoint/2010/main" val="31358464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Editar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8C940FB0-728B-4AF9-B18E-54B782A2AA5B}" type="slidenum">
              <a:rPr lang="es-ES_tradnl"/>
              <a:pPr>
                <a:defRPr/>
              </a:pPr>
              <a:t>‹Nº›</a:t>
            </a:fld>
            <a:endParaRPr lang="es-ES_tradnl" dirty="0"/>
          </a:p>
        </p:txBody>
      </p:sp>
    </p:spTree>
    <p:extLst>
      <p:ext uri="{BB962C8B-B14F-4D97-AF65-F5344CB8AC3E}">
        <p14:creationId xmlns:p14="http://schemas.microsoft.com/office/powerpoint/2010/main" val="2471723776"/>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Editar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a:spcBef>
                <a:spcPct val="20000"/>
              </a:spcBef>
              <a:defRPr sz="800">
                <a:solidFill>
                  <a:srgbClr val="00918E"/>
                </a:solidFill>
                <a:latin typeface="+mn-lt"/>
              </a:defRPr>
            </a:lvl1pPr>
          </a:lstStyle>
          <a:p>
            <a:pPr>
              <a:defRPr/>
            </a:pPr>
            <a:fld id="{5730F205-4C40-471C-B04D-6AC996BBD6B9}" type="slidenum">
              <a:rPr lang="es-ES_tradnl"/>
              <a:pPr>
                <a:defRPr/>
              </a:pPr>
              <a:t>‹Nº›</a:t>
            </a:fld>
            <a:endParaRPr lang="es-ES_tradnl" dirty="0"/>
          </a:p>
        </p:txBody>
      </p:sp>
    </p:spTree>
    <p:extLst>
      <p:ext uri="{BB962C8B-B14F-4D97-AF65-F5344CB8AC3E}">
        <p14:creationId xmlns:p14="http://schemas.microsoft.com/office/powerpoint/2010/main" val="601202327"/>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Diapositiva Gráficos">
    <p:bg>
      <p:bgPr>
        <a:solidFill>
          <a:srgbClr val="BFBFBF"/>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12700"/>
            <a:ext cx="8399463" cy="5434013"/>
          </a:xfrm>
          <a:prstGeom prst="rect">
            <a:avLst/>
          </a:prstGeom>
          <a:solidFill>
            <a:schemeClr val="bg1">
              <a:lumMod val="85000"/>
            </a:schemeClr>
          </a:solidFill>
        </p:spPr>
      </p:pic>
      <p:sp>
        <p:nvSpPr>
          <p:cNvPr id="3" name="CuadroTexto 7"/>
          <p:cNvSpPr txBox="1">
            <a:spLocks noChangeArrowheads="1"/>
          </p:cNvSpPr>
          <p:nvPr/>
        </p:nvSpPr>
        <p:spPr bwMode="auto">
          <a:xfrm>
            <a:off x="244475" y="5378450"/>
            <a:ext cx="6848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Narrow" panose="020B0606020202030204" pitchFamily="34" charset="0"/>
              </a:defRPr>
            </a:lvl1pPr>
            <a:lvl2pPr marL="742950" indent="-285750">
              <a:defRPr sz="2300">
                <a:solidFill>
                  <a:schemeClr val="tx1"/>
                </a:solidFill>
                <a:latin typeface="Arial Narrow" panose="020B0606020202030204" pitchFamily="34" charset="0"/>
              </a:defRPr>
            </a:lvl2pPr>
            <a:lvl3pPr marL="1143000" indent="-228600">
              <a:defRPr sz="2300">
                <a:solidFill>
                  <a:schemeClr val="tx1"/>
                </a:solidFill>
                <a:latin typeface="Arial Narrow" panose="020B0606020202030204" pitchFamily="34" charset="0"/>
              </a:defRPr>
            </a:lvl3pPr>
            <a:lvl4pPr marL="1600200" indent="-228600">
              <a:defRPr sz="2300">
                <a:solidFill>
                  <a:schemeClr val="tx1"/>
                </a:solidFill>
                <a:latin typeface="Arial Narrow" panose="020B0606020202030204" pitchFamily="34" charset="0"/>
              </a:defRPr>
            </a:lvl4pPr>
            <a:lvl5pPr marL="2057400" indent="-228600">
              <a:defRPr sz="2300">
                <a:solidFill>
                  <a:schemeClr val="tx1"/>
                </a:solidFill>
                <a:latin typeface="Arial Narrow" panose="020B0606020202030204" pitchFamily="34" charset="0"/>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defRPr>
            </a:lvl9pPr>
          </a:lstStyle>
          <a:p>
            <a:pPr>
              <a:lnSpc>
                <a:spcPct val="107000"/>
              </a:lnSpc>
              <a:spcAft>
                <a:spcPts val="800"/>
              </a:spcAft>
            </a:pPr>
            <a:r>
              <a:rPr lang="es-ES" altLang="es-CO" sz="1400" b="1">
                <a:latin typeface="Calibri" panose="020F0502020204030204" pitchFamily="34" charset="0"/>
                <a:ea typeface="Calibri" panose="020F0502020204030204" pitchFamily="34" charset="0"/>
                <a:cs typeface="Times New Roman" panose="02020603050405020304" pitchFamily="18" charset="0"/>
              </a:rPr>
              <a:t>www.contaduria.gov.co &gt; Servicio al Ciudadano &gt; Servicios en línea y PQRSD</a:t>
            </a:r>
            <a:endParaRPr lang="es-CO" altLang="es-CO" sz="11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263705"/>
      </p:ext>
    </p:extLst>
  </p:cSld>
  <p:clrMapOvr>
    <a:masterClrMapping/>
  </p:clrMapOvr>
  <p:transition spd="slow">
    <p:split orient="vert"/>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Editar el estilo de texto del patrón</a:t>
            </a:r>
          </a:p>
        </p:txBody>
      </p:sp>
    </p:spTree>
    <p:extLst>
      <p:ext uri="{BB962C8B-B14F-4D97-AF65-F5344CB8AC3E}">
        <p14:creationId xmlns:p14="http://schemas.microsoft.com/office/powerpoint/2010/main" val="6675290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2311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964238" y="230188"/>
            <a:ext cx="27590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3.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4.em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49.emf"/></Relationships>
</file>

<file path=ppt/slides/_rels/slide2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3.emf"/><Relationship Id="rId4" Type="http://schemas.openxmlformats.org/officeDocument/2006/relationships/image" Target="../media/image54.em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6.jpeg"/><Relationship Id="rId7" Type="http://schemas.openxmlformats.org/officeDocument/2006/relationships/diagramColors" Target="../diagrams/colors2.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7.emf"/></Relationships>
</file>

<file path=ppt/slides/_rels/slide3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63.emf"/></Relationships>
</file>

<file path=ppt/slides/_rels/slide3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5.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8.emf"/></Relationships>
</file>

<file path=ppt/slides/_rels/slide4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7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Deudores 2016</a:t>
            </a:r>
            <a:br>
              <a:rPr lang="es-CO" sz="2800" dirty="0">
                <a:solidFill>
                  <a:prstClr val="white"/>
                </a:solidFill>
              </a:rPr>
            </a:br>
            <a:r>
              <a:rPr lang="es-CO" sz="1600" dirty="0">
                <a:solidFill>
                  <a:prstClr val="white"/>
                </a:solidFill>
              </a:rPr>
              <a:t>(miles de millones)</a:t>
            </a:r>
            <a:endParaRPr lang="es-ES" sz="16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415" y="1057300"/>
            <a:ext cx="7194985" cy="4239471"/>
          </a:xfrm>
          <a:prstGeom prst="rect">
            <a:avLst/>
          </a:prstGeom>
        </p:spPr>
      </p:pic>
      <p:pic>
        <p:nvPicPr>
          <p:cNvPr id="9" name="Imagen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4801716"/>
            <a:ext cx="3670089" cy="763078"/>
          </a:xfrm>
          <a:prstGeom prst="rect">
            <a:avLst/>
          </a:prstGeom>
        </p:spPr>
      </p:pic>
      <p:sp>
        <p:nvSpPr>
          <p:cNvPr id="10" name="Triángulo isósceles 9"/>
          <p:cNvSpPr/>
          <p:nvPr/>
        </p:nvSpPr>
        <p:spPr bwMode="auto">
          <a:xfrm>
            <a:off x="1910023" y="2641476"/>
            <a:ext cx="285713" cy="216024"/>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1" name="Triángulo isósceles 10"/>
          <p:cNvSpPr/>
          <p:nvPr/>
        </p:nvSpPr>
        <p:spPr bwMode="auto">
          <a:xfrm>
            <a:off x="3491879" y="1417340"/>
            <a:ext cx="285713" cy="216024"/>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03342462"/>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Propiedades, planta y equipo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220" y="841276"/>
            <a:ext cx="7298228" cy="4354232"/>
          </a:xfrm>
          <a:prstGeom prst="rect">
            <a:avLst/>
          </a:prstGeom>
        </p:spPr>
      </p:pic>
      <p:sp>
        <p:nvSpPr>
          <p:cNvPr id="10" name="Triángulo isósceles 9"/>
          <p:cNvSpPr/>
          <p:nvPr/>
        </p:nvSpPr>
        <p:spPr bwMode="auto">
          <a:xfrm>
            <a:off x="2339752" y="3217540"/>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1" name="Triángulo isósceles 10"/>
          <p:cNvSpPr/>
          <p:nvPr/>
        </p:nvSpPr>
        <p:spPr bwMode="auto">
          <a:xfrm>
            <a:off x="4427984" y="2281436"/>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 name="Combinar 2"/>
          <p:cNvSpPr/>
          <p:nvPr/>
        </p:nvSpPr>
        <p:spPr bwMode="auto">
          <a:xfrm>
            <a:off x="2627784" y="2212107"/>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Combinar 11"/>
          <p:cNvSpPr/>
          <p:nvPr/>
        </p:nvSpPr>
        <p:spPr bwMode="auto">
          <a:xfrm>
            <a:off x="5724128" y="1924075"/>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85" y="4834179"/>
            <a:ext cx="3085363" cy="779939"/>
          </a:xfrm>
          <a:prstGeom prst="rect">
            <a:avLst/>
          </a:prstGeom>
        </p:spPr>
      </p:pic>
    </p:spTree>
    <p:extLst>
      <p:ext uri="{BB962C8B-B14F-4D97-AF65-F5344CB8AC3E}">
        <p14:creationId xmlns:p14="http://schemas.microsoft.com/office/powerpoint/2010/main" val="875953828"/>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0215" y="337220"/>
            <a:ext cx="6805566" cy="5075536"/>
          </a:xfrm>
          <a:prstGeom prst="rect">
            <a:avLst/>
          </a:prstGeom>
        </p:spPr>
      </p:pic>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Inversiones e instrumentos derivados 2016</a:t>
            </a:r>
            <a:br>
              <a:rPr lang="es-CO" sz="2800" dirty="0">
                <a:solidFill>
                  <a:prstClr val="white"/>
                </a:solidFill>
              </a:rPr>
            </a:br>
            <a:r>
              <a:rPr lang="es-CO" sz="1600" dirty="0">
                <a:solidFill>
                  <a:prstClr val="white"/>
                </a:solidFill>
              </a:rPr>
              <a:t>(miles de millones)</a:t>
            </a:r>
            <a:endParaRPr lang="es-ES" sz="1600" dirty="0"/>
          </a:p>
        </p:txBody>
      </p:sp>
      <p:sp>
        <p:nvSpPr>
          <p:cNvPr id="11" name="Triángulo isósceles 10"/>
          <p:cNvSpPr/>
          <p:nvPr/>
        </p:nvSpPr>
        <p:spPr bwMode="auto">
          <a:xfrm>
            <a:off x="4211960" y="3056840"/>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4513684"/>
            <a:ext cx="3168683" cy="1067072"/>
          </a:xfrm>
          <a:prstGeom prst="rect">
            <a:avLst/>
          </a:prstGeom>
        </p:spPr>
      </p:pic>
    </p:spTree>
    <p:extLst>
      <p:ext uri="{BB962C8B-B14F-4D97-AF65-F5344CB8AC3E}">
        <p14:creationId xmlns:p14="http://schemas.microsoft.com/office/powerpoint/2010/main" val="723672941"/>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13</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Pasivos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606" y="1077631"/>
            <a:ext cx="7056784" cy="4445281"/>
          </a:xfrm>
          <a:prstGeom prst="rect">
            <a:avLst/>
          </a:prstGeom>
        </p:spPr>
      </p:pic>
      <p:sp>
        <p:nvSpPr>
          <p:cNvPr id="5" name="CuadroTexto 4"/>
          <p:cNvSpPr txBox="1"/>
          <p:nvPr/>
        </p:nvSpPr>
        <p:spPr>
          <a:xfrm>
            <a:off x="6660232" y="3125270"/>
            <a:ext cx="504056" cy="446276"/>
          </a:xfrm>
          <a:prstGeom prst="rect">
            <a:avLst/>
          </a:prstGeom>
          <a:solidFill>
            <a:srgbClr val="FF6600"/>
          </a:solidFill>
        </p:spPr>
        <p:txBody>
          <a:bodyPr wrap="square" rtlCol="0">
            <a:spAutoFit/>
          </a:bodyPr>
          <a:lstStyle/>
          <a:p>
            <a:r>
              <a:rPr lang="es-CO" b="1" dirty="0">
                <a:latin typeface="+mn-lt"/>
              </a:rPr>
              <a:t> 1</a:t>
            </a:r>
          </a:p>
        </p:txBody>
      </p:sp>
      <p:sp>
        <p:nvSpPr>
          <p:cNvPr id="7" name="CuadroTexto 6"/>
          <p:cNvSpPr txBox="1"/>
          <p:nvPr/>
        </p:nvSpPr>
        <p:spPr>
          <a:xfrm>
            <a:off x="825885" y="2678994"/>
            <a:ext cx="504056" cy="446276"/>
          </a:xfrm>
          <a:prstGeom prst="rect">
            <a:avLst/>
          </a:prstGeom>
          <a:solidFill>
            <a:srgbClr val="FF6600"/>
          </a:solidFill>
        </p:spPr>
        <p:txBody>
          <a:bodyPr wrap="square" rtlCol="0">
            <a:spAutoFit/>
          </a:bodyPr>
          <a:lstStyle/>
          <a:p>
            <a:r>
              <a:rPr lang="es-CO" b="1" dirty="0">
                <a:latin typeface="+mn-lt"/>
              </a:rPr>
              <a:t> 2</a:t>
            </a:r>
          </a:p>
        </p:txBody>
      </p:sp>
      <p:sp>
        <p:nvSpPr>
          <p:cNvPr id="8" name="CuadroTexto 7"/>
          <p:cNvSpPr txBox="1"/>
          <p:nvPr/>
        </p:nvSpPr>
        <p:spPr>
          <a:xfrm>
            <a:off x="2267744" y="2117220"/>
            <a:ext cx="504056" cy="446276"/>
          </a:xfrm>
          <a:prstGeom prst="rect">
            <a:avLst/>
          </a:prstGeom>
          <a:solidFill>
            <a:srgbClr val="FF6600"/>
          </a:solidFill>
        </p:spPr>
        <p:txBody>
          <a:bodyPr wrap="square" rtlCol="0">
            <a:spAutoFit/>
          </a:bodyPr>
          <a:lstStyle/>
          <a:p>
            <a:r>
              <a:rPr lang="es-CO" b="1" dirty="0">
                <a:latin typeface="+mn-lt"/>
              </a:rPr>
              <a:t> 3</a:t>
            </a:r>
          </a:p>
        </p:txBody>
      </p:sp>
    </p:spTree>
    <p:extLst>
      <p:ext uri="{BB962C8B-B14F-4D97-AF65-F5344CB8AC3E}">
        <p14:creationId xmlns:p14="http://schemas.microsoft.com/office/powerpoint/2010/main" val="1769634707"/>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94828"/>
            <a:ext cx="8742957" cy="876943"/>
          </a:xfrm>
        </p:spPr>
        <p:txBody>
          <a:bodyPr/>
          <a:lstStyle/>
          <a:p>
            <a:pPr algn="ctr"/>
            <a:r>
              <a:rPr lang="es-CO" sz="2800" dirty="0">
                <a:solidFill>
                  <a:prstClr val="white"/>
                </a:solidFill>
              </a:rPr>
              <a:t>Operaciones de crédito público y financiamiento con Banca Central 2016</a:t>
            </a:r>
            <a:br>
              <a:rPr lang="es-CO" sz="2800" dirty="0">
                <a:solidFill>
                  <a:prstClr val="white"/>
                </a:solidFill>
              </a:rPr>
            </a:br>
            <a:r>
              <a:rPr lang="es-CO" sz="1600" dirty="0">
                <a:solidFill>
                  <a:prstClr val="white"/>
                </a:solidFill>
              </a:rPr>
              <a:t>(miles de millones)</a:t>
            </a:r>
            <a:endParaRPr lang="es-ES" sz="16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947023"/>
            <a:ext cx="7831499" cy="3611437"/>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4581388"/>
            <a:ext cx="3350653" cy="1009785"/>
          </a:xfrm>
          <a:prstGeom prst="rect">
            <a:avLst/>
          </a:prstGeom>
        </p:spPr>
      </p:pic>
      <p:sp>
        <p:nvSpPr>
          <p:cNvPr id="7" name="Triángulo isósceles 6"/>
          <p:cNvSpPr/>
          <p:nvPr/>
        </p:nvSpPr>
        <p:spPr bwMode="auto">
          <a:xfrm>
            <a:off x="2411760" y="2444701"/>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65044704"/>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Otros pasivos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b="4747"/>
          <a:stretch/>
        </p:blipFill>
        <p:spPr>
          <a:xfrm>
            <a:off x="1289329" y="1057300"/>
            <a:ext cx="6379015" cy="3960440"/>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4873724"/>
            <a:ext cx="3210527" cy="696053"/>
          </a:xfrm>
          <a:prstGeom prst="rect">
            <a:avLst/>
          </a:prstGeom>
        </p:spPr>
      </p:pic>
      <p:sp>
        <p:nvSpPr>
          <p:cNvPr id="7" name="Triángulo isósceles 6"/>
          <p:cNvSpPr/>
          <p:nvPr/>
        </p:nvSpPr>
        <p:spPr bwMode="auto">
          <a:xfrm>
            <a:off x="5148064" y="3361556"/>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24771407"/>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Pasivos estimados 2016</a:t>
            </a:r>
            <a:br>
              <a:rPr lang="es-CO" sz="2800" dirty="0">
                <a:solidFill>
                  <a:prstClr val="white"/>
                </a:solidFill>
              </a:rPr>
            </a:br>
            <a:r>
              <a:rPr lang="es-CO" sz="1600" dirty="0">
                <a:solidFill>
                  <a:prstClr val="white"/>
                </a:solidFill>
              </a:rPr>
              <a:t>(miles de millones)</a:t>
            </a:r>
            <a:endParaRPr lang="es-ES" sz="1600"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13" y="4997453"/>
            <a:ext cx="3418567" cy="671134"/>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7664" y="985292"/>
            <a:ext cx="6552728" cy="4216768"/>
          </a:xfrm>
          <a:prstGeom prst="rect">
            <a:avLst/>
          </a:prstGeom>
        </p:spPr>
      </p:pic>
      <p:sp>
        <p:nvSpPr>
          <p:cNvPr id="9" name="Combinar 8"/>
          <p:cNvSpPr/>
          <p:nvPr/>
        </p:nvSpPr>
        <p:spPr bwMode="auto">
          <a:xfrm>
            <a:off x="2411760" y="4585692"/>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Triángulo isósceles 9"/>
          <p:cNvSpPr/>
          <p:nvPr/>
        </p:nvSpPr>
        <p:spPr bwMode="auto">
          <a:xfrm>
            <a:off x="3635896" y="2353444"/>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90972902"/>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17</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Patrimonio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t="13414"/>
          <a:stretch/>
        </p:blipFill>
        <p:spPr>
          <a:xfrm>
            <a:off x="1403649" y="1153881"/>
            <a:ext cx="5760640" cy="4007875"/>
          </a:xfrm>
          <a:prstGeom prst="rect">
            <a:avLst/>
          </a:prstGeom>
        </p:spPr>
      </p:pic>
    </p:spTree>
    <p:extLst>
      <p:ext uri="{BB962C8B-B14F-4D97-AF65-F5344CB8AC3E}">
        <p14:creationId xmlns:p14="http://schemas.microsoft.com/office/powerpoint/2010/main" val="105726738"/>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18</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Evolución Patrimonio 2010 - 2016</a:t>
            </a:r>
            <a:br>
              <a:rPr lang="es-CO" sz="2800" dirty="0">
                <a:solidFill>
                  <a:prstClr val="white"/>
                </a:solidFill>
              </a:rPr>
            </a:br>
            <a:r>
              <a:rPr lang="es-CO" sz="1600" dirty="0">
                <a:solidFill>
                  <a:prstClr val="white"/>
                </a:solidFill>
              </a:rPr>
              <a:t>(miles de millones)</a:t>
            </a:r>
            <a:endParaRPr lang="es-ES" sz="1600" dirty="0"/>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t="6662"/>
          <a:stretch/>
        </p:blipFill>
        <p:spPr>
          <a:xfrm>
            <a:off x="1074662" y="1057300"/>
            <a:ext cx="7055786" cy="4087608"/>
          </a:xfrm>
          <a:prstGeom prst="rect">
            <a:avLst/>
          </a:prstGeom>
        </p:spPr>
      </p:pic>
    </p:spTree>
    <p:extLst>
      <p:ext uri="{BB962C8B-B14F-4D97-AF65-F5344CB8AC3E}">
        <p14:creationId xmlns:p14="http://schemas.microsoft.com/office/powerpoint/2010/main" val="2481304097"/>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19</a:t>
            </a:fld>
            <a:endParaRPr lang="es-ES_tradnl" dirty="0"/>
          </a:p>
        </p:txBody>
      </p:sp>
      <p:sp>
        <p:nvSpPr>
          <p:cNvPr id="6" name="1 Título"/>
          <p:cNvSpPr>
            <a:spLocks noGrp="1"/>
          </p:cNvSpPr>
          <p:nvPr>
            <p:ph type="ctrTitle"/>
          </p:nvPr>
        </p:nvSpPr>
        <p:spPr>
          <a:xfrm>
            <a:off x="718252" y="-94827"/>
            <a:ext cx="8742957" cy="876943"/>
          </a:xfrm>
        </p:spPr>
        <p:txBody>
          <a:bodyPr/>
          <a:lstStyle/>
          <a:p>
            <a:pPr algn="ctr"/>
            <a:r>
              <a:rPr lang="es-CO" sz="2800" dirty="0">
                <a:solidFill>
                  <a:prstClr val="white"/>
                </a:solidFill>
              </a:rPr>
              <a:t>ESTADOS DE ACTIVIDAD FINANCIERA,</a:t>
            </a:r>
            <a:br>
              <a:rPr lang="es-CO" sz="2800" dirty="0">
                <a:solidFill>
                  <a:prstClr val="white"/>
                </a:solidFill>
              </a:rPr>
            </a:br>
            <a:r>
              <a:rPr lang="es-CO" sz="2800" dirty="0">
                <a:solidFill>
                  <a:prstClr val="white"/>
                </a:solidFill>
              </a:rPr>
              <a:t>ECONÓMICA, SOCIAL Y AMBIENTAL NACIONAL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l="3263" t="1786"/>
          <a:stretch/>
        </p:blipFill>
        <p:spPr>
          <a:xfrm>
            <a:off x="611560" y="1129308"/>
            <a:ext cx="8064896" cy="4032448"/>
          </a:xfrm>
          <a:prstGeom prst="rect">
            <a:avLst/>
          </a:prstGeom>
        </p:spPr>
      </p:pic>
    </p:spTree>
    <p:extLst>
      <p:ext uri="{BB962C8B-B14F-4D97-AF65-F5344CB8AC3E}">
        <p14:creationId xmlns:p14="http://schemas.microsoft.com/office/powerpoint/2010/main" val="3693373187"/>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Título"/>
          <p:cNvSpPr>
            <a:spLocks noGrp="1"/>
          </p:cNvSpPr>
          <p:nvPr>
            <p:ph type="ctrTitle"/>
          </p:nvPr>
        </p:nvSpPr>
        <p:spPr bwMode="auto">
          <a:xfrm>
            <a:off x="42962" y="2857500"/>
            <a:ext cx="193675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s-ES" altLang="es-ES" sz="2400" dirty="0"/>
              <a:t>Contenido</a:t>
            </a:r>
          </a:p>
        </p:txBody>
      </p:sp>
      <p:sp>
        <p:nvSpPr>
          <p:cNvPr id="6" name="3 Marcador de número de diapositiva"/>
          <p:cNvSpPr>
            <a:spLocks noGrp="1"/>
          </p:cNvSpPr>
          <p:nvPr>
            <p:ph type="sldNum" sz="quarter" idx="18"/>
          </p:nvPr>
        </p:nvSpPr>
        <p:spPr/>
        <p:txBody>
          <a:bodyPr/>
          <a:lstStyle/>
          <a:p>
            <a:pPr>
              <a:defRPr/>
            </a:pPr>
            <a:fld id="{C5C528E6-9CF2-418B-BCB3-89B3268D9F45}" type="slidenum">
              <a:rPr lang="es-ES_tradnl">
                <a:solidFill>
                  <a:srgbClr val="008080"/>
                </a:solidFill>
              </a:rPr>
              <a:pPr>
                <a:defRPr/>
              </a:pPr>
              <a:t>2</a:t>
            </a:fld>
            <a:endParaRPr lang="es-ES_tradnl" dirty="0">
              <a:solidFill>
                <a:srgbClr val="008080"/>
              </a:solidFill>
            </a:endParaRPr>
          </a:p>
        </p:txBody>
      </p:sp>
      <p:grpSp>
        <p:nvGrpSpPr>
          <p:cNvPr id="7" name="Grupo 6"/>
          <p:cNvGrpSpPr/>
          <p:nvPr/>
        </p:nvGrpSpPr>
        <p:grpSpPr>
          <a:xfrm>
            <a:off x="-3294350" y="1515185"/>
            <a:ext cx="12258838" cy="2710467"/>
            <a:chOff x="-5539393" y="3075924"/>
            <a:chExt cx="14255524" cy="3252560"/>
          </a:xfrm>
        </p:grpSpPr>
        <p:sp>
          <p:nvSpPr>
            <p:cNvPr id="8" name="Rectángulo 7"/>
            <p:cNvSpPr/>
            <p:nvPr/>
          </p:nvSpPr>
          <p:spPr>
            <a:xfrm>
              <a:off x="-5539393" y="3075924"/>
              <a:ext cx="14174114" cy="849463"/>
            </a:xfrm>
            <a:prstGeom prst="rect">
              <a:avLst/>
            </a:prstGeom>
          </p:spPr>
          <p:txBody>
            <a:bodyPr wrap="square">
              <a:spAutoFit/>
            </a:bodyPr>
            <a:lstStyle/>
            <a:p>
              <a:pPr algn="ctr"/>
              <a:r>
                <a:rPr lang="es-CO" sz="2000" dirty="0">
                  <a:latin typeface="Verdana" panose="020B0604030504040204" pitchFamily="34" charset="0"/>
                  <a:ea typeface="Verdana" panose="020B0604030504040204" pitchFamily="34" charset="0"/>
                  <a:cs typeface="Verdana" panose="020B0604030504040204" pitchFamily="34" charset="0"/>
                </a:rPr>
                <a:t>                                                      Situación Financiera y de resultados                                   						Nivel Nacional a 31 de diciembre de 2016   </a:t>
              </a:r>
            </a:p>
          </p:txBody>
        </p:sp>
        <p:sp>
          <p:nvSpPr>
            <p:cNvPr id="9" name="Rectángulo 8"/>
            <p:cNvSpPr/>
            <p:nvPr/>
          </p:nvSpPr>
          <p:spPr>
            <a:xfrm>
              <a:off x="844903" y="3319183"/>
              <a:ext cx="508900" cy="722466"/>
            </a:xfrm>
            <a:prstGeom prst="rect">
              <a:avLst/>
            </a:prstGeom>
            <a:solidFill>
              <a:srgbClr val="FF66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500" b="1" dirty="0"/>
                <a:t>1</a:t>
              </a:r>
            </a:p>
          </p:txBody>
        </p:sp>
        <p:cxnSp>
          <p:nvCxnSpPr>
            <p:cNvPr id="10" name="Conector recto 9"/>
            <p:cNvCxnSpPr/>
            <p:nvPr/>
          </p:nvCxnSpPr>
          <p:spPr>
            <a:xfrm>
              <a:off x="2344855" y="3995425"/>
              <a:ext cx="561662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164447" y="4917373"/>
              <a:ext cx="7551684" cy="1218795"/>
            </a:xfrm>
            <a:prstGeom prst="rect">
              <a:avLst/>
            </a:prstGeom>
          </p:spPr>
          <p:txBody>
            <a:bodyPr wrap="none">
              <a:spAutoFit/>
            </a:bodyPr>
            <a:lstStyle/>
            <a:p>
              <a:pPr algn="r"/>
              <a:r>
                <a:rPr lang="es-CO" sz="2000" dirty="0">
                  <a:latin typeface="Verdana" panose="020B0604030504040204" pitchFamily="34" charset="0"/>
                  <a:ea typeface="Verdana" panose="020B0604030504040204" pitchFamily="34" charset="0"/>
                  <a:cs typeface="Verdana" panose="020B0604030504040204" pitchFamily="34" charset="0"/>
                </a:rPr>
                <a:t>Informe Consolidado de la autoevaluación del  </a:t>
              </a:r>
            </a:p>
            <a:p>
              <a:pPr algn="r"/>
              <a:r>
                <a:rPr lang="es-CO" sz="2000" dirty="0">
                  <a:latin typeface="Verdana" panose="020B0604030504040204" pitchFamily="34" charset="0"/>
                  <a:ea typeface="Verdana" panose="020B0604030504040204" pitchFamily="34" charset="0"/>
                  <a:cs typeface="Verdana" panose="020B0604030504040204" pitchFamily="34" charset="0"/>
                </a:rPr>
                <a:t>del Control Interno Contable del nivel Nacional </a:t>
              </a:r>
            </a:p>
            <a:p>
              <a:pPr algn="r"/>
              <a:r>
                <a:rPr lang="es-CO" sz="2000" dirty="0">
                  <a:latin typeface="Verdana" panose="020B0604030504040204" pitchFamily="34" charset="0"/>
                  <a:ea typeface="Verdana" panose="020B0604030504040204" pitchFamily="34" charset="0"/>
                  <a:cs typeface="Verdana" panose="020B0604030504040204" pitchFamily="34" charset="0"/>
                </a:rPr>
                <a:t>a 31 de diciembre de 2016                             </a:t>
              </a:r>
            </a:p>
          </p:txBody>
        </p:sp>
        <p:sp>
          <p:nvSpPr>
            <p:cNvPr id="15" name="Rectángulo 14"/>
            <p:cNvSpPr/>
            <p:nvPr/>
          </p:nvSpPr>
          <p:spPr>
            <a:xfrm>
              <a:off x="844903" y="5173970"/>
              <a:ext cx="508898" cy="722466"/>
            </a:xfrm>
            <a:prstGeom prst="rect">
              <a:avLst/>
            </a:prstGeom>
            <a:solidFill>
              <a:srgbClr val="FF660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500" b="1" dirty="0"/>
                <a:t>2</a:t>
              </a:r>
            </a:p>
          </p:txBody>
        </p:sp>
        <p:cxnSp>
          <p:nvCxnSpPr>
            <p:cNvPr id="16" name="Conector recto 15"/>
            <p:cNvCxnSpPr/>
            <p:nvPr/>
          </p:nvCxnSpPr>
          <p:spPr>
            <a:xfrm>
              <a:off x="2431265" y="6328484"/>
              <a:ext cx="561662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10267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Ingresos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115440"/>
            <a:ext cx="6810344" cy="4118324"/>
          </a:xfrm>
          <a:prstGeom prst="rect">
            <a:avLst/>
          </a:prstGeom>
        </p:spPr>
      </p:pic>
      <p:sp>
        <p:nvSpPr>
          <p:cNvPr id="5" name="CuadroTexto 4"/>
          <p:cNvSpPr txBox="1"/>
          <p:nvPr/>
        </p:nvSpPr>
        <p:spPr>
          <a:xfrm>
            <a:off x="6732240" y="3059296"/>
            <a:ext cx="504056" cy="446276"/>
          </a:xfrm>
          <a:prstGeom prst="rect">
            <a:avLst/>
          </a:prstGeom>
          <a:solidFill>
            <a:srgbClr val="FF6600"/>
          </a:solidFill>
        </p:spPr>
        <p:txBody>
          <a:bodyPr wrap="square" rtlCol="0">
            <a:spAutoFit/>
          </a:bodyPr>
          <a:lstStyle/>
          <a:p>
            <a:r>
              <a:rPr lang="es-CO" b="1" dirty="0">
                <a:latin typeface="+mn-lt"/>
              </a:rPr>
              <a:t> 1</a:t>
            </a:r>
          </a:p>
        </p:txBody>
      </p:sp>
      <p:sp>
        <p:nvSpPr>
          <p:cNvPr id="7" name="CuadroTexto 6"/>
          <p:cNvSpPr txBox="1"/>
          <p:nvPr/>
        </p:nvSpPr>
        <p:spPr>
          <a:xfrm>
            <a:off x="2987824" y="3419336"/>
            <a:ext cx="504056" cy="446276"/>
          </a:xfrm>
          <a:prstGeom prst="rect">
            <a:avLst/>
          </a:prstGeom>
          <a:solidFill>
            <a:srgbClr val="FF6600"/>
          </a:solidFill>
        </p:spPr>
        <p:txBody>
          <a:bodyPr wrap="square" rtlCol="0">
            <a:spAutoFit/>
          </a:bodyPr>
          <a:lstStyle/>
          <a:p>
            <a:r>
              <a:rPr lang="es-CO" b="1" dirty="0">
                <a:latin typeface="+mn-lt"/>
              </a:rPr>
              <a:t> 2</a:t>
            </a:r>
          </a:p>
        </p:txBody>
      </p:sp>
      <p:sp>
        <p:nvSpPr>
          <p:cNvPr id="8" name="CuadroTexto 7"/>
          <p:cNvSpPr txBox="1"/>
          <p:nvPr/>
        </p:nvSpPr>
        <p:spPr>
          <a:xfrm>
            <a:off x="4370970" y="1259096"/>
            <a:ext cx="504056" cy="446276"/>
          </a:xfrm>
          <a:prstGeom prst="rect">
            <a:avLst/>
          </a:prstGeom>
          <a:solidFill>
            <a:srgbClr val="FF6600"/>
          </a:solidFill>
        </p:spPr>
        <p:txBody>
          <a:bodyPr wrap="square" rtlCol="0">
            <a:spAutoFit/>
          </a:bodyPr>
          <a:lstStyle/>
          <a:p>
            <a:r>
              <a:rPr lang="es-CO" b="1" dirty="0">
                <a:latin typeface="+mn-lt"/>
              </a:rPr>
              <a:t> 3</a:t>
            </a:r>
          </a:p>
        </p:txBody>
      </p:sp>
    </p:spTree>
    <p:extLst>
      <p:ext uri="{BB962C8B-B14F-4D97-AF65-F5344CB8AC3E}">
        <p14:creationId xmlns:p14="http://schemas.microsoft.com/office/powerpoint/2010/main" val="2330823174"/>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Ingresos fiscales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057300"/>
            <a:ext cx="6158383" cy="3935218"/>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662" y="4744853"/>
            <a:ext cx="4048466" cy="761739"/>
          </a:xfrm>
          <a:prstGeom prst="rect">
            <a:avLst/>
          </a:prstGeom>
        </p:spPr>
      </p:pic>
      <p:sp>
        <p:nvSpPr>
          <p:cNvPr id="7" name="Triángulo isósceles 6"/>
          <p:cNvSpPr/>
          <p:nvPr/>
        </p:nvSpPr>
        <p:spPr bwMode="auto">
          <a:xfrm>
            <a:off x="3855171" y="1921396"/>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Triángulo isósceles 7"/>
          <p:cNvSpPr/>
          <p:nvPr/>
        </p:nvSpPr>
        <p:spPr bwMode="auto">
          <a:xfrm>
            <a:off x="4406974" y="3361556"/>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090338"/>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Otros ingresos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985292"/>
            <a:ext cx="6800727" cy="4413019"/>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6" y="5022637"/>
            <a:ext cx="3300881" cy="643175"/>
          </a:xfrm>
          <a:prstGeom prst="rect">
            <a:avLst/>
          </a:prstGeom>
        </p:spPr>
      </p:pic>
      <p:sp>
        <p:nvSpPr>
          <p:cNvPr id="7" name="Triángulo isósceles 6"/>
          <p:cNvSpPr/>
          <p:nvPr/>
        </p:nvSpPr>
        <p:spPr bwMode="auto">
          <a:xfrm>
            <a:off x="2195736" y="1802871"/>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Triángulo isósceles 7"/>
          <p:cNvSpPr/>
          <p:nvPr/>
        </p:nvSpPr>
        <p:spPr bwMode="auto">
          <a:xfrm>
            <a:off x="4768007" y="3649588"/>
            <a:ext cx="216024" cy="237050"/>
          </a:xfrm>
          <a:prstGeom prst="triangle">
            <a:avLst/>
          </a:prstGeom>
          <a:solidFill>
            <a:srgbClr val="74B23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6256549"/>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Venta de bienes 2016</a:t>
            </a:r>
            <a:br>
              <a:rPr lang="es-CO" sz="2800" dirty="0">
                <a:solidFill>
                  <a:prstClr val="white"/>
                </a:solidFill>
              </a:rPr>
            </a:br>
            <a:r>
              <a:rPr lang="es-CO" sz="1600" dirty="0">
                <a:solidFill>
                  <a:prstClr val="white"/>
                </a:solidFill>
              </a:rPr>
              <a:t>(miles de millones)</a:t>
            </a:r>
            <a:endParaRPr lang="es-ES" sz="16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937" y="913284"/>
            <a:ext cx="6230391" cy="3967245"/>
          </a:xfrm>
          <a:prstGeom prst="rect">
            <a:avLst/>
          </a:prstGeom>
        </p:spPr>
      </p:pic>
      <p:pic>
        <p:nvPicPr>
          <p:cNvPr id="2" name="Imagen 1"/>
          <p:cNvPicPr>
            <a:picLocks noChangeAspect="1"/>
          </p:cNvPicPr>
          <p:nvPr/>
        </p:nvPicPr>
        <p:blipFill>
          <a:blip r:embed="rId4"/>
          <a:stretch>
            <a:fillRect/>
          </a:stretch>
        </p:blipFill>
        <p:spPr>
          <a:xfrm>
            <a:off x="4507773" y="3361556"/>
            <a:ext cx="230450" cy="262000"/>
          </a:xfrm>
          <a:prstGeom prst="rect">
            <a:avLst/>
          </a:prstGeom>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216" y="4817294"/>
            <a:ext cx="4003932" cy="805818"/>
          </a:xfrm>
          <a:prstGeom prst="rect">
            <a:avLst/>
          </a:prstGeom>
        </p:spPr>
      </p:pic>
      <p:sp>
        <p:nvSpPr>
          <p:cNvPr id="7" name="Combinar 6"/>
          <p:cNvSpPr/>
          <p:nvPr/>
        </p:nvSpPr>
        <p:spPr bwMode="auto">
          <a:xfrm>
            <a:off x="2627784" y="2353444"/>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57944372"/>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24</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Gastos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640" y="1057300"/>
            <a:ext cx="6984776" cy="4503294"/>
          </a:xfrm>
          <a:prstGeom prst="rect">
            <a:avLst/>
          </a:prstGeom>
        </p:spPr>
      </p:pic>
      <p:sp>
        <p:nvSpPr>
          <p:cNvPr id="5" name="CuadroTexto 4"/>
          <p:cNvSpPr txBox="1"/>
          <p:nvPr/>
        </p:nvSpPr>
        <p:spPr>
          <a:xfrm>
            <a:off x="6876256" y="2878516"/>
            <a:ext cx="504056" cy="446276"/>
          </a:xfrm>
          <a:prstGeom prst="rect">
            <a:avLst/>
          </a:prstGeom>
          <a:solidFill>
            <a:srgbClr val="FF6600"/>
          </a:solidFill>
        </p:spPr>
        <p:txBody>
          <a:bodyPr wrap="square" rtlCol="0">
            <a:spAutoFit/>
          </a:bodyPr>
          <a:lstStyle/>
          <a:p>
            <a:r>
              <a:rPr lang="es-CO" b="1" dirty="0">
                <a:latin typeface="+mn-lt"/>
              </a:rPr>
              <a:t> 1</a:t>
            </a:r>
          </a:p>
        </p:txBody>
      </p:sp>
      <p:sp>
        <p:nvSpPr>
          <p:cNvPr id="7" name="CuadroTexto 6"/>
          <p:cNvSpPr txBox="1"/>
          <p:nvPr/>
        </p:nvSpPr>
        <p:spPr>
          <a:xfrm>
            <a:off x="1907704" y="4820443"/>
            <a:ext cx="504056" cy="446276"/>
          </a:xfrm>
          <a:prstGeom prst="rect">
            <a:avLst/>
          </a:prstGeom>
          <a:solidFill>
            <a:srgbClr val="FF6600"/>
          </a:solidFill>
        </p:spPr>
        <p:txBody>
          <a:bodyPr wrap="square" rtlCol="0">
            <a:spAutoFit/>
          </a:bodyPr>
          <a:lstStyle/>
          <a:p>
            <a:r>
              <a:rPr lang="es-CO" b="1" dirty="0">
                <a:latin typeface="+mn-lt"/>
              </a:rPr>
              <a:t> 2</a:t>
            </a:r>
          </a:p>
        </p:txBody>
      </p:sp>
      <p:sp>
        <p:nvSpPr>
          <p:cNvPr id="8" name="CuadroTexto 7"/>
          <p:cNvSpPr txBox="1"/>
          <p:nvPr/>
        </p:nvSpPr>
        <p:spPr>
          <a:xfrm>
            <a:off x="1403648" y="2776362"/>
            <a:ext cx="504056" cy="446276"/>
          </a:xfrm>
          <a:prstGeom prst="rect">
            <a:avLst/>
          </a:prstGeom>
          <a:solidFill>
            <a:srgbClr val="FF6600"/>
          </a:solidFill>
        </p:spPr>
        <p:txBody>
          <a:bodyPr wrap="square" rtlCol="0">
            <a:spAutoFit/>
          </a:bodyPr>
          <a:lstStyle/>
          <a:p>
            <a:r>
              <a:rPr lang="es-CO" b="1" dirty="0">
                <a:latin typeface="+mn-lt"/>
              </a:rPr>
              <a:t> 3</a:t>
            </a:r>
          </a:p>
        </p:txBody>
      </p:sp>
    </p:spTree>
    <p:extLst>
      <p:ext uri="{BB962C8B-B14F-4D97-AF65-F5344CB8AC3E}">
        <p14:creationId xmlns:p14="http://schemas.microsoft.com/office/powerpoint/2010/main" val="4071237174"/>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Otros gastos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342" y="913284"/>
            <a:ext cx="6248002" cy="4107978"/>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217" y="4766091"/>
            <a:ext cx="4083811" cy="778240"/>
          </a:xfrm>
          <a:prstGeom prst="rect">
            <a:avLst/>
          </a:prstGeom>
        </p:spPr>
      </p:pic>
      <p:sp>
        <p:nvSpPr>
          <p:cNvPr id="7" name="Combinar 6"/>
          <p:cNvSpPr/>
          <p:nvPr/>
        </p:nvSpPr>
        <p:spPr bwMode="auto">
          <a:xfrm>
            <a:off x="3707904" y="3433564"/>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Combinar 7"/>
          <p:cNvSpPr/>
          <p:nvPr/>
        </p:nvSpPr>
        <p:spPr bwMode="auto">
          <a:xfrm>
            <a:off x="4932040" y="1269238"/>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9" name="Imagen 8"/>
          <p:cNvPicPr>
            <a:picLocks noChangeAspect="1"/>
          </p:cNvPicPr>
          <p:nvPr/>
        </p:nvPicPr>
        <p:blipFill>
          <a:blip r:embed="rId5"/>
          <a:stretch>
            <a:fillRect/>
          </a:stretch>
        </p:blipFill>
        <p:spPr>
          <a:xfrm>
            <a:off x="3275856" y="2137420"/>
            <a:ext cx="230450" cy="262000"/>
          </a:xfrm>
          <a:prstGeom prst="rect">
            <a:avLst/>
          </a:prstGeom>
        </p:spPr>
      </p:pic>
      <p:pic>
        <p:nvPicPr>
          <p:cNvPr id="10" name="Imagen 9"/>
          <p:cNvPicPr>
            <a:picLocks noChangeAspect="1"/>
          </p:cNvPicPr>
          <p:nvPr/>
        </p:nvPicPr>
        <p:blipFill>
          <a:blip r:embed="rId5"/>
          <a:stretch>
            <a:fillRect/>
          </a:stretch>
        </p:blipFill>
        <p:spPr>
          <a:xfrm>
            <a:off x="5940152" y="1822987"/>
            <a:ext cx="230450" cy="262000"/>
          </a:xfrm>
          <a:prstGeom prst="rect">
            <a:avLst/>
          </a:prstGeom>
        </p:spPr>
      </p:pic>
    </p:spTree>
    <p:extLst>
      <p:ext uri="{BB962C8B-B14F-4D97-AF65-F5344CB8AC3E}">
        <p14:creationId xmlns:p14="http://schemas.microsoft.com/office/powerpoint/2010/main" val="73683067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Transferencias giradas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7009" y="697260"/>
            <a:ext cx="6909367" cy="4542817"/>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704" y="4868812"/>
            <a:ext cx="3518192" cy="742529"/>
          </a:xfrm>
          <a:prstGeom prst="rect">
            <a:avLst/>
          </a:prstGeom>
        </p:spPr>
      </p:pic>
      <p:pic>
        <p:nvPicPr>
          <p:cNvPr id="7" name="Imagen 6"/>
          <p:cNvPicPr>
            <a:picLocks noChangeAspect="1"/>
          </p:cNvPicPr>
          <p:nvPr/>
        </p:nvPicPr>
        <p:blipFill>
          <a:blip r:embed="rId5"/>
          <a:stretch>
            <a:fillRect/>
          </a:stretch>
        </p:blipFill>
        <p:spPr>
          <a:xfrm>
            <a:off x="2843808" y="2268420"/>
            <a:ext cx="230450" cy="262000"/>
          </a:xfrm>
          <a:prstGeom prst="rect">
            <a:avLst/>
          </a:prstGeom>
        </p:spPr>
      </p:pic>
      <p:pic>
        <p:nvPicPr>
          <p:cNvPr id="8" name="Imagen 7"/>
          <p:cNvPicPr>
            <a:picLocks noChangeAspect="1"/>
          </p:cNvPicPr>
          <p:nvPr/>
        </p:nvPicPr>
        <p:blipFill>
          <a:blip r:embed="rId5"/>
          <a:stretch>
            <a:fillRect/>
          </a:stretch>
        </p:blipFill>
        <p:spPr>
          <a:xfrm>
            <a:off x="3696273" y="3568616"/>
            <a:ext cx="230450" cy="262000"/>
          </a:xfrm>
          <a:prstGeom prst="rect">
            <a:avLst/>
          </a:prstGeom>
        </p:spPr>
      </p:pic>
    </p:spTree>
    <p:extLst>
      <p:ext uri="{BB962C8B-B14F-4D97-AF65-F5344CB8AC3E}">
        <p14:creationId xmlns:p14="http://schemas.microsoft.com/office/powerpoint/2010/main" val="1576534843"/>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Gastos de operación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5656" y="553244"/>
            <a:ext cx="6624736" cy="4355676"/>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6" y="4864156"/>
            <a:ext cx="3744416" cy="801656"/>
          </a:xfrm>
          <a:prstGeom prst="rect">
            <a:avLst/>
          </a:prstGeom>
        </p:spPr>
      </p:pic>
      <p:pic>
        <p:nvPicPr>
          <p:cNvPr id="7" name="Imagen 6"/>
          <p:cNvPicPr>
            <a:picLocks noChangeAspect="1"/>
          </p:cNvPicPr>
          <p:nvPr/>
        </p:nvPicPr>
        <p:blipFill>
          <a:blip r:embed="rId5"/>
          <a:stretch>
            <a:fillRect/>
          </a:stretch>
        </p:blipFill>
        <p:spPr>
          <a:xfrm>
            <a:off x="5004048" y="3217540"/>
            <a:ext cx="240586" cy="273524"/>
          </a:xfrm>
          <a:prstGeom prst="rect">
            <a:avLst/>
          </a:prstGeom>
        </p:spPr>
      </p:pic>
      <p:pic>
        <p:nvPicPr>
          <p:cNvPr id="8" name="Imagen 7"/>
          <p:cNvPicPr>
            <a:picLocks noChangeAspect="1"/>
          </p:cNvPicPr>
          <p:nvPr/>
        </p:nvPicPr>
        <p:blipFill>
          <a:blip r:embed="rId5"/>
          <a:stretch>
            <a:fillRect/>
          </a:stretch>
        </p:blipFill>
        <p:spPr>
          <a:xfrm>
            <a:off x="5124341" y="1808817"/>
            <a:ext cx="230450" cy="262000"/>
          </a:xfrm>
          <a:prstGeom prst="rect">
            <a:avLst/>
          </a:prstGeom>
        </p:spPr>
      </p:pic>
    </p:spTree>
    <p:extLst>
      <p:ext uri="{BB962C8B-B14F-4D97-AF65-F5344CB8AC3E}">
        <p14:creationId xmlns:p14="http://schemas.microsoft.com/office/powerpoint/2010/main" val="968014204"/>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28</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Costos 2016</a:t>
            </a:r>
            <a:br>
              <a:rPr lang="es-CO" sz="2800" dirty="0">
                <a:solidFill>
                  <a:prstClr val="white"/>
                </a:solidFill>
              </a:rPr>
            </a:br>
            <a:r>
              <a:rPr lang="es-CO" sz="1600" dirty="0">
                <a:solidFill>
                  <a:prstClr val="white"/>
                </a:solidFill>
              </a:rPr>
              <a:t>(miles de millones)</a:t>
            </a:r>
            <a:endParaRPr lang="es-ES" sz="16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724" y="693718"/>
            <a:ext cx="7704548" cy="4694257"/>
          </a:xfrm>
          <a:prstGeom prst="rect">
            <a:avLst/>
          </a:prstGeom>
        </p:spPr>
      </p:pic>
      <p:sp>
        <p:nvSpPr>
          <p:cNvPr id="5" name="CuadroTexto 4"/>
          <p:cNvSpPr txBox="1"/>
          <p:nvPr/>
        </p:nvSpPr>
        <p:spPr>
          <a:xfrm>
            <a:off x="5364088" y="2499277"/>
            <a:ext cx="504056" cy="446276"/>
          </a:xfrm>
          <a:prstGeom prst="rect">
            <a:avLst/>
          </a:prstGeom>
          <a:solidFill>
            <a:srgbClr val="FF6600"/>
          </a:solidFill>
        </p:spPr>
        <p:txBody>
          <a:bodyPr wrap="square" rtlCol="0">
            <a:spAutoFit/>
          </a:bodyPr>
          <a:lstStyle/>
          <a:p>
            <a:r>
              <a:rPr lang="es-CO" b="1" dirty="0">
                <a:latin typeface="+mn-lt"/>
              </a:rPr>
              <a:t> 1</a:t>
            </a:r>
          </a:p>
        </p:txBody>
      </p:sp>
    </p:spTree>
    <p:extLst>
      <p:ext uri="{BB962C8B-B14F-4D97-AF65-F5344CB8AC3E}">
        <p14:creationId xmlns:p14="http://schemas.microsoft.com/office/powerpoint/2010/main" val="3385690345"/>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Costos de ventas de bienes 2016</a:t>
            </a:r>
            <a:br>
              <a:rPr lang="es-CO" sz="2800" dirty="0">
                <a:solidFill>
                  <a:prstClr val="white"/>
                </a:solidFill>
              </a:rPr>
            </a:br>
            <a:r>
              <a:rPr lang="es-CO" sz="1600" dirty="0">
                <a:solidFill>
                  <a:prstClr val="white"/>
                </a:solidFill>
              </a:rPr>
              <a:t>(miles de millones)</a:t>
            </a:r>
            <a:endParaRPr lang="es-ES" sz="1600" dirty="0"/>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b="6283"/>
          <a:stretch/>
        </p:blipFill>
        <p:spPr>
          <a:xfrm>
            <a:off x="683568" y="769268"/>
            <a:ext cx="7502491" cy="4296559"/>
          </a:xfrm>
          <a:prstGeom prst="rect">
            <a:avLst/>
          </a:prstGeom>
        </p:spPr>
      </p:pic>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5" y="5012396"/>
            <a:ext cx="3240360" cy="659801"/>
          </a:xfrm>
          <a:prstGeom prst="rect">
            <a:avLst/>
          </a:prstGeom>
        </p:spPr>
      </p:pic>
      <p:pic>
        <p:nvPicPr>
          <p:cNvPr id="7" name="Imagen 6"/>
          <p:cNvPicPr>
            <a:picLocks noChangeAspect="1"/>
          </p:cNvPicPr>
          <p:nvPr/>
        </p:nvPicPr>
        <p:blipFill>
          <a:blip r:embed="rId5"/>
          <a:stretch>
            <a:fillRect/>
          </a:stretch>
        </p:blipFill>
        <p:spPr>
          <a:xfrm>
            <a:off x="4042462" y="2549692"/>
            <a:ext cx="230450" cy="262000"/>
          </a:xfrm>
          <a:prstGeom prst="rect">
            <a:avLst/>
          </a:prstGeom>
        </p:spPr>
      </p:pic>
      <p:sp>
        <p:nvSpPr>
          <p:cNvPr id="8" name="Combinar 7"/>
          <p:cNvSpPr/>
          <p:nvPr/>
        </p:nvSpPr>
        <p:spPr bwMode="auto">
          <a:xfrm>
            <a:off x="6732240" y="1432866"/>
            <a:ext cx="216024" cy="213345"/>
          </a:xfrm>
          <a:prstGeom prst="flowChartMerg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10783537"/>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Título"/>
          <p:cNvSpPr>
            <a:spLocks noGrp="1"/>
          </p:cNvSpPr>
          <p:nvPr>
            <p:ph type="ctrTitle"/>
          </p:nvPr>
        </p:nvSpPr>
        <p:spPr bwMode="auto">
          <a:xfrm>
            <a:off x="-28575" y="2617788"/>
            <a:ext cx="193675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dirty="0"/>
              <a:t>ESTADOS CONTABLES</a:t>
            </a:r>
            <a:br>
              <a:rPr lang="es-ES" altLang="es-ES" dirty="0"/>
            </a:br>
            <a:r>
              <a:rPr lang="es-ES" altLang="es-ES" dirty="0"/>
              <a:t>2016</a:t>
            </a:r>
          </a:p>
        </p:txBody>
      </p:sp>
      <p:sp>
        <p:nvSpPr>
          <p:cNvPr id="6" name="3 Marcador de número de diapositiva"/>
          <p:cNvSpPr>
            <a:spLocks noGrp="1"/>
          </p:cNvSpPr>
          <p:nvPr>
            <p:ph type="sldNum" sz="quarter" idx="18"/>
          </p:nvPr>
        </p:nvSpPr>
        <p:spPr/>
        <p:txBody>
          <a:bodyPr/>
          <a:lstStyle/>
          <a:p>
            <a:pPr>
              <a:defRPr/>
            </a:pPr>
            <a:fld id="{C5C528E6-9CF2-418B-BCB3-89B3268D9F45}" type="slidenum">
              <a:rPr lang="es-ES_tradnl">
                <a:solidFill>
                  <a:srgbClr val="008080"/>
                </a:solidFill>
              </a:rPr>
              <a:pPr>
                <a:defRPr/>
              </a:pPr>
              <a:t>3</a:t>
            </a:fld>
            <a:endParaRPr lang="es-ES_tradnl" dirty="0">
              <a:solidFill>
                <a:srgbClr val="008080"/>
              </a:solidFill>
            </a:endParaRPr>
          </a:p>
        </p:txBody>
      </p:sp>
      <p:sp>
        <p:nvSpPr>
          <p:cNvPr id="2" name="CuadroTexto 1"/>
          <p:cNvSpPr txBox="1"/>
          <p:nvPr/>
        </p:nvSpPr>
        <p:spPr>
          <a:xfrm>
            <a:off x="7020272" y="4994920"/>
            <a:ext cx="2123728" cy="720080"/>
          </a:xfrm>
          <a:prstGeom prst="rect">
            <a:avLst/>
          </a:prstGeom>
          <a:solidFill>
            <a:schemeClr val="bg1"/>
          </a:solidFill>
        </p:spPr>
        <p:txBody>
          <a:bodyPr wrap="square" rtlCol="0">
            <a:spAutoFit/>
          </a:bodyPr>
          <a:lstStyle/>
          <a:p>
            <a:endParaRPr lang="es-CO"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31840" y="193204"/>
            <a:ext cx="3766194" cy="53548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475181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22820"/>
            <a:ext cx="9144000" cy="1079569"/>
          </a:xfrm>
        </p:spPr>
        <p:txBody>
          <a:bodyPr/>
          <a:lstStyle/>
          <a:p>
            <a:pPr algn="ctr"/>
            <a:r>
              <a:rPr lang="es-CO" dirty="0"/>
              <a:t>Hallazgos dictamen al Balance General de la Nación</a:t>
            </a:r>
          </a:p>
        </p:txBody>
      </p:sp>
      <p:sp>
        <p:nvSpPr>
          <p:cNvPr id="5" name="Marcador de número de diapositiva 4"/>
          <p:cNvSpPr>
            <a:spLocks noGrp="1"/>
          </p:cNvSpPr>
          <p:nvPr>
            <p:ph type="sldNum" sz="quarter" idx="19"/>
          </p:nvPr>
        </p:nvSpPr>
        <p:spPr/>
        <p:txBody>
          <a:bodyPr/>
          <a:lstStyle/>
          <a:p>
            <a:pPr>
              <a:defRPr/>
            </a:pPr>
            <a:fld id="{8C940FB0-728B-4AF9-B18E-54B782A2AA5B}" type="slidenum">
              <a:rPr lang="es-ES_tradnl" smtClean="0"/>
              <a:pPr>
                <a:defRPr/>
              </a:pPr>
              <a:t>30</a:t>
            </a:fld>
            <a:endParaRPr lang="es-ES_tradnl" dirty="0"/>
          </a:p>
        </p:txBody>
      </p:sp>
      <p:graphicFrame>
        <p:nvGraphicFramePr>
          <p:cNvPr id="6" name="Tabla 5"/>
          <p:cNvGraphicFramePr>
            <a:graphicFrameLocks noGrp="1"/>
          </p:cNvGraphicFramePr>
          <p:nvPr>
            <p:extLst>
              <p:ext uri="{D42A27DB-BD31-4B8C-83A1-F6EECF244321}">
                <p14:modId xmlns:p14="http://schemas.microsoft.com/office/powerpoint/2010/main" val="1287599957"/>
              </p:ext>
            </p:extLst>
          </p:nvPr>
        </p:nvGraphicFramePr>
        <p:xfrm>
          <a:off x="0" y="697260"/>
          <a:ext cx="9144000" cy="4333240"/>
        </p:xfrm>
        <a:graphic>
          <a:graphicData uri="http://schemas.openxmlformats.org/drawingml/2006/table">
            <a:tbl>
              <a:tblPr firstRow="1" bandRow="1">
                <a:tableStyleId>{93296810-A885-4BE3-A3E7-6D5BEEA58F35}</a:tableStyleId>
              </a:tblPr>
              <a:tblGrid>
                <a:gridCol w="4512493">
                  <a:extLst>
                    <a:ext uri="{9D8B030D-6E8A-4147-A177-3AD203B41FA5}">
                      <a16:colId xmlns:a16="http://schemas.microsoft.com/office/drawing/2014/main" val="2962111520"/>
                    </a:ext>
                  </a:extLst>
                </a:gridCol>
                <a:gridCol w="224106">
                  <a:extLst>
                    <a:ext uri="{9D8B030D-6E8A-4147-A177-3AD203B41FA5}">
                      <a16:colId xmlns:a16="http://schemas.microsoft.com/office/drawing/2014/main" val="2082536476"/>
                    </a:ext>
                  </a:extLst>
                </a:gridCol>
                <a:gridCol w="4407401">
                  <a:extLst>
                    <a:ext uri="{9D8B030D-6E8A-4147-A177-3AD203B41FA5}">
                      <a16:colId xmlns:a16="http://schemas.microsoft.com/office/drawing/2014/main" val="2293853424"/>
                    </a:ext>
                  </a:extLst>
                </a:gridCol>
              </a:tblGrid>
              <a:tr h="370840">
                <a:tc>
                  <a:txBody>
                    <a:bodyPr/>
                    <a:lstStyle/>
                    <a:p>
                      <a:pPr algn="ctr"/>
                      <a:r>
                        <a:rPr lang="es-CO" sz="1400" dirty="0">
                          <a:latin typeface="+mn-lt"/>
                        </a:rPr>
                        <a:t>2016</a:t>
                      </a:r>
                    </a:p>
                  </a:txBody>
                  <a:tcPr/>
                </a:tc>
                <a:tc>
                  <a:txBody>
                    <a:bodyPr/>
                    <a:lstStyle/>
                    <a:p>
                      <a:pPr algn="ctr"/>
                      <a:endParaRPr lang="es-CO"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a:latin typeface="+mn-lt"/>
                        </a:rPr>
                        <a:t>2015</a:t>
                      </a:r>
                    </a:p>
                  </a:txBody>
                  <a:tcPr/>
                </a:tc>
                <a:extLst>
                  <a:ext uri="{0D108BD9-81ED-4DB2-BD59-A6C34878D82A}">
                    <a16:rowId xmlns:a16="http://schemas.microsoft.com/office/drawing/2014/main" val="3238183210"/>
                  </a:ext>
                </a:extLst>
              </a:tr>
              <a:tr h="370840">
                <a:tc>
                  <a:txBody>
                    <a:bodyPr/>
                    <a:lstStyle/>
                    <a:p>
                      <a:pPr algn="just"/>
                      <a:r>
                        <a:rPr lang="en-US" sz="1300" kern="1200" dirty="0">
                          <a:effectLst/>
                          <a:latin typeface="+mn-lt"/>
                        </a:rPr>
                        <a:t>1. </a:t>
                      </a:r>
                      <a:r>
                        <a:rPr lang="en-US" sz="1300" kern="1200" dirty="0" err="1">
                          <a:effectLst/>
                          <a:latin typeface="+mn-lt"/>
                        </a:rPr>
                        <a:t>Hallazgos</a:t>
                      </a:r>
                      <a:r>
                        <a:rPr lang="en-US" sz="1300" kern="1200" dirty="0">
                          <a:effectLst/>
                          <a:latin typeface="+mn-lt"/>
                        </a:rPr>
                        <a:t> </a:t>
                      </a:r>
                      <a:r>
                        <a:rPr lang="en-US" sz="1300" kern="1200" dirty="0" err="1">
                          <a:effectLst/>
                          <a:latin typeface="+mn-lt"/>
                        </a:rPr>
                        <a:t>individuales</a:t>
                      </a:r>
                      <a:r>
                        <a:rPr lang="en-US" sz="1300" kern="1200" dirty="0">
                          <a:effectLst/>
                          <a:latin typeface="+mn-lt"/>
                        </a:rPr>
                        <a:t>.</a:t>
                      </a:r>
                      <a:endParaRPr lang="es-CO" sz="1300" dirty="0">
                        <a:latin typeface="+mn-lt"/>
                      </a:endParaRPr>
                    </a:p>
                  </a:txBody>
                  <a:tcPr/>
                </a:tc>
                <a:tc>
                  <a:txBody>
                    <a:bodyPr/>
                    <a:lstStyle/>
                    <a:p>
                      <a:endParaRPr lang="es-CO" sz="13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a:effectLst/>
                          <a:latin typeface="+mn-lt"/>
                        </a:rPr>
                        <a:t>1. </a:t>
                      </a:r>
                      <a:r>
                        <a:rPr lang="en-US" sz="1300" kern="1200" dirty="0" err="1">
                          <a:effectLst/>
                          <a:latin typeface="+mn-lt"/>
                        </a:rPr>
                        <a:t>Hallazgos</a:t>
                      </a:r>
                      <a:r>
                        <a:rPr lang="en-US" sz="1300" kern="1200" dirty="0">
                          <a:effectLst/>
                          <a:latin typeface="+mn-lt"/>
                        </a:rPr>
                        <a:t> </a:t>
                      </a:r>
                      <a:r>
                        <a:rPr lang="en-US" sz="1300" kern="1200" dirty="0" err="1">
                          <a:effectLst/>
                          <a:latin typeface="+mn-lt"/>
                        </a:rPr>
                        <a:t>individuales</a:t>
                      </a:r>
                      <a:r>
                        <a:rPr lang="en-US" sz="1300" kern="1200" dirty="0">
                          <a:effectLst/>
                          <a:latin typeface="+mn-lt"/>
                        </a:rPr>
                        <a:t>.</a:t>
                      </a:r>
                      <a:endParaRPr lang="es-CO" sz="1300" dirty="0">
                        <a:latin typeface="+mn-lt"/>
                      </a:endParaRPr>
                    </a:p>
                  </a:txBody>
                  <a:tcPr/>
                </a:tc>
                <a:extLst>
                  <a:ext uri="{0D108BD9-81ED-4DB2-BD59-A6C34878D82A}">
                    <a16:rowId xmlns:a16="http://schemas.microsoft.com/office/drawing/2014/main" val="2145359449"/>
                  </a:ext>
                </a:extLst>
              </a:tr>
              <a:tr h="370840">
                <a:tc>
                  <a:txBody>
                    <a:bodyPr/>
                    <a:lstStyle/>
                    <a:p>
                      <a:pPr algn="just"/>
                      <a:r>
                        <a:rPr lang="en-US" sz="1300" kern="1200" dirty="0">
                          <a:effectLst/>
                          <a:latin typeface="+mn-lt"/>
                        </a:rPr>
                        <a:t>2. </a:t>
                      </a:r>
                      <a:r>
                        <a:rPr lang="en-US" sz="1300" kern="1200" dirty="0" err="1">
                          <a:effectLst/>
                          <a:latin typeface="+mn-lt"/>
                        </a:rPr>
                        <a:t>Hallazgos</a:t>
                      </a:r>
                      <a:r>
                        <a:rPr lang="en-US" sz="1300" kern="1200" dirty="0">
                          <a:effectLst/>
                          <a:latin typeface="+mn-lt"/>
                        </a:rPr>
                        <a:t> </a:t>
                      </a:r>
                      <a:r>
                        <a:rPr lang="en-US" sz="1300" kern="1200" dirty="0" err="1">
                          <a:effectLst/>
                          <a:latin typeface="+mn-lt"/>
                        </a:rPr>
                        <a:t>derivados</a:t>
                      </a:r>
                      <a:r>
                        <a:rPr lang="en-US" sz="1300" kern="1200" dirty="0">
                          <a:effectLst/>
                          <a:latin typeface="+mn-lt"/>
                        </a:rPr>
                        <a:t> de la </a:t>
                      </a:r>
                      <a:r>
                        <a:rPr lang="en-US" sz="1300" kern="1200" dirty="0" err="1">
                          <a:effectLst/>
                          <a:latin typeface="+mn-lt"/>
                        </a:rPr>
                        <a:t>aplicación</a:t>
                      </a:r>
                      <a:r>
                        <a:rPr lang="en-US" sz="1300" kern="1200" dirty="0">
                          <a:effectLst/>
                          <a:latin typeface="+mn-lt"/>
                        </a:rPr>
                        <a:t> de la </a:t>
                      </a:r>
                      <a:r>
                        <a:rPr lang="en-US" sz="1300" kern="1200" dirty="0" err="1">
                          <a:effectLst/>
                          <a:latin typeface="+mn-lt"/>
                        </a:rPr>
                        <a:t>normatividad</a:t>
                      </a:r>
                      <a:r>
                        <a:rPr lang="en-US" sz="1300" kern="1200" dirty="0">
                          <a:effectLst/>
                          <a:latin typeface="+mn-lt"/>
                        </a:rPr>
                        <a:t> </a:t>
                      </a:r>
                      <a:r>
                        <a:rPr lang="en-US" sz="1300" kern="1200" dirty="0" err="1">
                          <a:effectLst/>
                          <a:latin typeface="+mn-lt"/>
                        </a:rPr>
                        <a:t>contable</a:t>
                      </a:r>
                      <a:r>
                        <a:rPr lang="en-US" sz="1300" kern="1200" dirty="0">
                          <a:effectLst/>
                          <a:latin typeface="+mn-lt"/>
                        </a:rPr>
                        <a:t> </a:t>
                      </a:r>
                      <a:r>
                        <a:rPr lang="en-US" sz="1300" kern="1200" dirty="0" err="1">
                          <a:effectLst/>
                          <a:latin typeface="+mn-lt"/>
                        </a:rPr>
                        <a:t>vigente</a:t>
                      </a:r>
                      <a:r>
                        <a:rPr lang="en-US" sz="1300" kern="1200" dirty="0">
                          <a:effectLst/>
                          <a:latin typeface="+mn-lt"/>
                        </a:rPr>
                        <a:t> para las </a:t>
                      </a:r>
                      <a:r>
                        <a:rPr lang="en-US" sz="1300" kern="1200" dirty="0" err="1">
                          <a:effectLst/>
                          <a:latin typeface="+mn-lt"/>
                        </a:rPr>
                        <a:t>entidades</a:t>
                      </a:r>
                      <a:r>
                        <a:rPr lang="en-US" sz="1300" kern="1200" dirty="0">
                          <a:effectLst/>
                          <a:latin typeface="+mn-lt"/>
                        </a:rPr>
                        <a:t> </a:t>
                      </a:r>
                      <a:r>
                        <a:rPr lang="en-US" sz="1300" kern="1200" dirty="0" err="1">
                          <a:effectLst/>
                          <a:latin typeface="+mn-lt"/>
                        </a:rPr>
                        <a:t>públicas</a:t>
                      </a:r>
                      <a:r>
                        <a:rPr lang="en-US" sz="1300" kern="1200" dirty="0">
                          <a:effectLst/>
                          <a:latin typeface="+mn-lt"/>
                        </a:rPr>
                        <a:t> que no </a:t>
                      </a:r>
                      <a:r>
                        <a:rPr lang="en-US" sz="1300" kern="1200" dirty="0" err="1">
                          <a:effectLst/>
                          <a:latin typeface="+mn-lt"/>
                        </a:rPr>
                        <a:t>permiten</a:t>
                      </a:r>
                      <a:r>
                        <a:rPr lang="en-US" sz="1300" kern="1200" dirty="0">
                          <a:effectLst/>
                          <a:latin typeface="+mn-lt"/>
                        </a:rPr>
                        <a:t> </a:t>
                      </a:r>
                      <a:r>
                        <a:rPr lang="en-US" sz="1300" kern="1200" dirty="0" err="1">
                          <a:effectLst/>
                          <a:latin typeface="+mn-lt"/>
                        </a:rPr>
                        <a:t>evidenciar</a:t>
                      </a:r>
                      <a:r>
                        <a:rPr lang="en-US" sz="1300" kern="1200" dirty="0">
                          <a:effectLst/>
                          <a:latin typeface="+mn-lt"/>
                        </a:rPr>
                        <a:t> la </a:t>
                      </a:r>
                      <a:r>
                        <a:rPr lang="en-US" sz="1300" kern="1200" dirty="0" err="1">
                          <a:effectLst/>
                          <a:latin typeface="+mn-lt"/>
                        </a:rPr>
                        <a:t>realidad</a:t>
                      </a:r>
                      <a:r>
                        <a:rPr lang="en-US" sz="1300" kern="1200" dirty="0">
                          <a:effectLst/>
                          <a:latin typeface="+mn-lt"/>
                        </a:rPr>
                        <a:t> </a:t>
                      </a:r>
                      <a:r>
                        <a:rPr lang="en-US" sz="1300" kern="1200" dirty="0" err="1">
                          <a:effectLst/>
                          <a:latin typeface="+mn-lt"/>
                        </a:rPr>
                        <a:t>financiera</a:t>
                      </a:r>
                      <a:r>
                        <a:rPr lang="en-US" sz="1300" kern="1200" dirty="0">
                          <a:effectLst/>
                          <a:latin typeface="+mn-lt"/>
                        </a:rPr>
                        <a:t> </a:t>
                      </a:r>
                      <a:r>
                        <a:rPr lang="en-US" sz="1300" kern="1200" dirty="0" err="1">
                          <a:effectLst/>
                          <a:latin typeface="+mn-lt"/>
                        </a:rPr>
                        <a:t>en</a:t>
                      </a:r>
                      <a:r>
                        <a:rPr lang="en-US" sz="1300" kern="1200" dirty="0">
                          <a:effectLst/>
                          <a:latin typeface="+mn-lt"/>
                        </a:rPr>
                        <a:t> la </a:t>
                      </a:r>
                      <a:r>
                        <a:rPr lang="en-US" sz="1300" kern="1200" dirty="0" err="1">
                          <a:effectLst/>
                          <a:latin typeface="+mn-lt"/>
                        </a:rPr>
                        <a:t>actualización</a:t>
                      </a:r>
                      <a:r>
                        <a:rPr lang="en-US" sz="1300" kern="1200" dirty="0">
                          <a:effectLst/>
                          <a:latin typeface="+mn-lt"/>
                        </a:rPr>
                        <a:t>, </a:t>
                      </a:r>
                      <a:r>
                        <a:rPr lang="en-US" sz="1300" kern="1200" dirty="0" err="1">
                          <a:effectLst/>
                          <a:latin typeface="+mn-lt"/>
                        </a:rPr>
                        <a:t>revelación</a:t>
                      </a:r>
                      <a:r>
                        <a:rPr lang="en-US" sz="1300" kern="1200" dirty="0">
                          <a:effectLst/>
                          <a:latin typeface="+mn-lt"/>
                        </a:rPr>
                        <a:t> y </a:t>
                      </a:r>
                      <a:r>
                        <a:rPr lang="en-US" sz="1300" kern="1200" dirty="0" err="1">
                          <a:effectLst/>
                          <a:latin typeface="+mn-lt"/>
                        </a:rPr>
                        <a:t>amortización</a:t>
                      </a:r>
                      <a:r>
                        <a:rPr lang="en-US" sz="1300" kern="1200" dirty="0">
                          <a:effectLst/>
                          <a:latin typeface="+mn-lt"/>
                        </a:rPr>
                        <a:t> del </a:t>
                      </a:r>
                      <a:r>
                        <a:rPr lang="en-US" sz="1300" kern="1200" dirty="0" err="1">
                          <a:effectLst/>
                          <a:latin typeface="+mn-lt"/>
                        </a:rPr>
                        <a:t>pasivo</a:t>
                      </a:r>
                      <a:r>
                        <a:rPr lang="en-US" sz="1300" kern="1200" dirty="0">
                          <a:effectLst/>
                          <a:latin typeface="+mn-lt"/>
                        </a:rPr>
                        <a:t> </a:t>
                      </a:r>
                      <a:r>
                        <a:rPr lang="en-US" sz="1300" kern="1200" dirty="0" err="1">
                          <a:effectLst/>
                          <a:latin typeface="+mn-lt"/>
                        </a:rPr>
                        <a:t>pensional</a:t>
                      </a:r>
                      <a:r>
                        <a:rPr lang="en-US" sz="1300" kern="1200" dirty="0">
                          <a:effectLst/>
                          <a:latin typeface="+mn-lt"/>
                        </a:rPr>
                        <a:t> de las </a:t>
                      </a:r>
                      <a:r>
                        <a:rPr lang="en-US" sz="1300" kern="1200" dirty="0" err="1">
                          <a:effectLst/>
                          <a:latin typeface="+mn-lt"/>
                        </a:rPr>
                        <a:t>entidades</a:t>
                      </a:r>
                      <a:r>
                        <a:rPr lang="en-US" sz="1300" kern="1200" dirty="0">
                          <a:effectLst/>
                          <a:latin typeface="+mn-lt"/>
                        </a:rPr>
                        <a:t> </a:t>
                      </a:r>
                      <a:r>
                        <a:rPr lang="en-US" sz="1300" kern="1200" dirty="0" err="1">
                          <a:effectLst/>
                          <a:latin typeface="+mn-lt"/>
                        </a:rPr>
                        <a:t>empleadoras</a:t>
                      </a:r>
                      <a:r>
                        <a:rPr lang="en-US" sz="1300" kern="1200" dirty="0">
                          <a:effectLst/>
                          <a:latin typeface="+mn-lt"/>
                        </a:rPr>
                        <a:t>.</a:t>
                      </a:r>
                      <a:endParaRPr lang="es-CO" sz="1300" dirty="0">
                        <a:latin typeface="+mn-lt"/>
                      </a:endParaRPr>
                    </a:p>
                  </a:txBody>
                  <a:tcPr/>
                </a:tc>
                <a:tc>
                  <a:txBody>
                    <a:bodyPr/>
                    <a:lstStyle/>
                    <a:p>
                      <a:endParaRPr lang="es-CO" sz="1300" dirty="0">
                        <a:latin typeface="+mn-lt"/>
                      </a:endParaRPr>
                    </a:p>
                  </a:txBody>
                  <a:tcPr/>
                </a:tc>
                <a:tc>
                  <a:txBody>
                    <a:bodyPr/>
                    <a:lstStyle/>
                    <a:p>
                      <a:pPr algn="just"/>
                      <a:r>
                        <a:rPr lang="es-CO" sz="1300" kern="1200" dirty="0">
                          <a:effectLst/>
                          <a:latin typeface="+mn-lt"/>
                        </a:rPr>
                        <a:t>2. Con la Resolución 634 de 2014, los $322,4 billones que hasta 2014 afectaban la estructura patrimonial del Balance de la Hacienda Pública, ya no lo hacen al ser tratadas como contingencias y su valor no es objeto de amortización.</a:t>
                      </a:r>
                      <a:endParaRPr lang="es-CO" sz="1300" kern="1200" dirty="0">
                        <a:solidFill>
                          <a:schemeClr val="dk1"/>
                        </a:solidFill>
                        <a:effectLst/>
                        <a:latin typeface="+mn-lt"/>
                        <a:ea typeface="+mn-ea"/>
                        <a:cs typeface="+mn-cs"/>
                      </a:endParaRPr>
                    </a:p>
                  </a:txBody>
                  <a:tcPr/>
                </a:tc>
                <a:extLst>
                  <a:ext uri="{0D108BD9-81ED-4DB2-BD59-A6C34878D82A}">
                    <a16:rowId xmlns:a16="http://schemas.microsoft.com/office/drawing/2014/main" val="460225357"/>
                  </a:ext>
                </a:extLst>
              </a:tr>
              <a:tr h="370840">
                <a:tc>
                  <a:txBody>
                    <a:bodyPr/>
                    <a:lstStyle/>
                    <a:p>
                      <a:pPr algn="just"/>
                      <a:r>
                        <a:rPr lang="en-US" sz="1300" kern="1200" dirty="0">
                          <a:effectLst/>
                          <a:latin typeface="+mn-lt"/>
                        </a:rPr>
                        <a:t>3. El valor de </a:t>
                      </a:r>
                      <a:r>
                        <a:rPr lang="en-US" sz="1300" kern="1200" dirty="0" err="1">
                          <a:effectLst/>
                          <a:latin typeface="+mn-lt"/>
                        </a:rPr>
                        <a:t>los</a:t>
                      </a:r>
                      <a:r>
                        <a:rPr lang="en-US" sz="1300" kern="1200" dirty="0">
                          <a:effectLst/>
                          <a:latin typeface="+mn-lt"/>
                        </a:rPr>
                        <a:t> </a:t>
                      </a:r>
                      <a:r>
                        <a:rPr lang="en-US" sz="1300" kern="1200" dirty="0" err="1">
                          <a:effectLst/>
                          <a:latin typeface="+mn-lt"/>
                        </a:rPr>
                        <a:t>saldos</a:t>
                      </a:r>
                      <a:r>
                        <a:rPr lang="en-US" sz="1300" kern="1200" dirty="0">
                          <a:effectLst/>
                          <a:latin typeface="+mn-lt"/>
                        </a:rPr>
                        <a:t> de </a:t>
                      </a:r>
                      <a:r>
                        <a:rPr lang="en-US" sz="1300" kern="1200" dirty="0" err="1">
                          <a:effectLst/>
                          <a:latin typeface="+mn-lt"/>
                        </a:rPr>
                        <a:t>operaciones</a:t>
                      </a:r>
                      <a:r>
                        <a:rPr lang="en-US" sz="1300" kern="1200" dirty="0">
                          <a:effectLst/>
                          <a:latin typeface="+mn-lt"/>
                        </a:rPr>
                        <a:t> </a:t>
                      </a:r>
                      <a:r>
                        <a:rPr lang="en-US" sz="1300" kern="1200" dirty="0" err="1">
                          <a:effectLst/>
                          <a:latin typeface="+mn-lt"/>
                        </a:rPr>
                        <a:t>recíprocas</a:t>
                      </a:r>
                      <a:r>
                        <a:rPr lang="en-US" sz="1300" kern="1200" dirty="0">
                          <a:effectLst/>
                          <a:latin typeface="+mn-lt"/>
                        </a:rPr>
                        <a:t> </a:t>
                      </a:r>
                      <a:r>
                        <a:rPr lang="en-US" sz="1300" kern="1200" dirty="0" err="1">
                          <a:effectLst/>
                          <a:latin typeface="+mn-lt"/>
                        </a:rPr>
                        <a:t>por</a:t>
                      </a:r>
                      <a:r>
                        <a:rPr lang="en-US" sz="1300" kern="1200" dirty="0">
                          <a:effectLst/>
                          <a:latin typeface="+mn-lt"/>
                        </a:rPr>
                        <a:t> conciliar.</a:t>
                      </a:r>
                      <a:endParaRPr lang="es-CO" sz="1300" dirty="0">
                        <a:latin typeface="+mn-lt"/>
                      </a:endParaRPr>
                    </a:p>
                  </a:txBody>
                  <a:tcPr/>
                </a:tc>
                <a:tc>
                  <a:txBody>
                    <a:bodyPr/>
                    <a:lstStyle/>
                    <a:p>
                      <a:endParaRPr lang="es-CO" sz="13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a:effectLst/>
                          <a:latin typeface="+mn-lt"/>
                        </a:rPr>
                        <a:t>3. El valor de </a:t>
                      </a:r>
                      <a:r>
                        <a:rPr lang="en-US" sz="1300" kern="1200" dirty="0" err="1">
                          <a:effectLst/>
                          <a:latin typeface="+mn-lt"/>
                        </a:rPr>
                        <a:t>los</a:t>
                      </a:r>
                      <a:r>
                        <a:rPr lang="en-US" sz="1300" kern="1200" dirty="0">
                          <a:effectLst/>
                          <a:latin typeface="+mn-lt"/>
                        </a:rPr>
                        <a:t> </a:t>
                      </a:r>
                      <a:r>
                        <a:rPr lang="en-US" sz="1300" kern="1200" dirty="0" err="1">
                          <a:effectLst/>
                          <a:latin typeface="+mn-lt"/>
                        </a:rPr>
                        <a:t>saldos</a:t>
                      </a:r>
                      <a:r>
                        <a:rPr lang="en-US" sz="1300" kern="1200" dirty="0">
                          <a:effectLst/>
                          <a:latin typeface="+mn-lt"/>
                        </a:rPr>
                        <a:t> de </a:t>
                      </a:r>
                      <a:r>
                        <a:rPr lang="en-US" sz="1300" kern="1200" dirty="0" err="1">
                          <a:effectLst/>
                          <a:latin typeface="+mn-lt"/>
                        </a:rPr>
                        <a:t>operaciones</a:t>
                      </a:r>
                      <a:r>
                        <a:rPr lang="en-US" sz="1300" kern="1200" dirty="0">
                          <a:effectLst/>
                          <a:latin typeface="+mn-lt"/>
                        </a:rPr>
                        <a:t> </a:t>
                      </a:r>
                      <a:r>
                        <a:rPr lang="en-US" sz="1300" kern="1200" dirty="0" err="1">
                          <a:effectLst/>
                          <a:latin typeface="+mn-lt"/>
                        </a:rPr>
                        <a:t>recíprocas</a:t>
                      </a:r>
                      <a:r>
                        <a:rPr lang="en-US" sz="1300" kern="1200" dirty="0">
                          <a:effectLst/>
                          <a:latin typeface="+mn-lt"/>
                        </a:rPr>
                        <a:t> </a:t>
                      </a:r>
                      <a:r>
                        <a:rPr lang="en-US" sz="1300" kern="1200" dirty="0" err="1">
                          <a:effectLst/>
                          <a:latin typeface="+mn-lt"/>
                        </a:rPr>
                        <a:t>por</a:t>
                      </a:r>
                      <a:r>
                        <a:rPr lang="en-US" sz="1300" kern="1200" dirty="0">
                          <a:effectLst/>
                          <a:latin typeface="+mn-lt"/>
                        </a:rPr>
                        <a:t> conciliar.</a:t>
                      </a:r>
                      <a:endParaRPr lang="es-CO" sz="1300" dirty="0">
                        <a:latin typeface="+mn-lt"/>
                      </a:endParaRPr>
                    </a:p>
                  </a:txBody>
                  <a:tcPr/>
                </a:tc>
                <a:extLst>
                  <a:ext uri="{0D108BD9-81ED-4DB2-BD59-A6C34878D82A}">
                    <a16:rowId xmlns:a16="http://schemas.microsoft.com/office/drawing/2014/main" val="2122303991"/>
                  </a:ext>
                </a:extLst>
              </a:tr>
              <a:tr h="370840">
                <a:tc>
                  <a:txBody>
                    <a:bodyPr/>
                    <a:lstStyle/>
                    <a:p>
                      <a:pPr algn="just"/>
                      <a:r>
                        <a:rPr lang="en-US" sz="1300" kern="1200" dirty="0">
                          <a:effectLst/>
                          <a:latin typeface="+mn-lt"/>
                        </a:rPr>
                        <a:t>4. </a:t>
                      </a:r>
                      <a:r>
                        <a:rPr lang="en-US" sz="1300" kern="1200" dirty="0" err="1">
                          <a:effectLst/>
                          <a:latin typeface="+mn-lt"/>
                        </a:rPr>
                        <a:t>Incertidumbres</a:t>
                      </a:r>
                      <a:r>
                        <a:rPr lang="en-US" sz="1300" kern="1200" dirty="0">
                          <a:effectLst/>
                          <a:latin typeface="+mn-lt"/>
                        </a:rPr>
                        <a:t> </a:t>
                      </a:r>
                      <a:r>
                        <a:rPr lang="en-US" sz="1300" kern="1200" dirty="0" err="1">
                          <a:effectLst/>
                          <a:latin typeface="+mn-lt"/>
                        </a:rPr>
                        <a:t>contables</a:t>
                      </a:r>
                      <a:r>
                        <a:rPr lang="en-US" sz="1300" kern="1200" dirty="0">
                          <a:effectLst/>
                          <a:latin typeface="+mn-lt"/>
                        </a:rPr>
                        <a:t>.</a:t>
                      </a:r>
                      <a:endParaRPr lang="es-CO" sz="1300" dirty="0">
                        <a:latin typeface="+mn-lt"/>
                      </a:endParaRPr>
                    </a:p>
                  </a:txBody>
                  <a:tcPr/>
                </a:tc>
                <a:tc>
                  <a:txBody>
                    <a:bodyPr/>
                    <a:lstStyle/>
                    <a:p>
                      <a:endParaRPr lang="es-CO" sz="1300" dirty="0">
                        <a:latin typeface="+mn-lt"/>
                      </a:endParaRPr>
                    </a:p>
                  </a:txBody>
                  <a:tcPr/>
                </a:tc>
                <a:tc>
                  <a:txBody>
                    <a:bodyPr/>
                    <a:lstStyle/>
                    <a:p>
                      <a:r>
                        <a:rPr lang="es-CO" sz="1300" dirty="0">
                          <a:latin typeface="+mn-lt"/>
                        </a:rPr>
                        <a:t>4. Incertidumbres y limitaciones.</a:t>
                      </a:r>
                    </a:p>
                  </a:txBody>
                  <a:tcPr/>
                </a:tc>
                <a:extLst>
                  <a:ext uri="{0D108BD9-81ED-4DB2-BD59-A6C34878D82A}">
                    <a16:rowId xmlns:a16="http://schemas.microsoft.com/office/drawing/2014/main" val="2706441329"/>
                  </a:ext>
                </a:extLst>
              </a:tr>
              <a:tr h="370840">
                <a:tc>
                  <a:txBody>
                    <a:bodyPr/>
                    <a:lstStyle/>
                    <a:p>
                      <a:pPr algn="just"/>
                      <a:endParaRPr lang="es-CO" sz="1300" dirty="0">
                        <a:latin typeface="+mn-lt"/>
                      </a:endParaRPr>
                    </a:p>
                  </a:txBody>
                  <a:tcPr/>
                </a:tc>
                <a:tc>
                  <a:txBody>
                    <a:bodyPr/>
                    <a:lstStyle/>
                    <a:p>
                      <a:endParaRPr lang="es-CO" sz="1300" dirty="0">
                        <a:latin typeface="+mn-lt"/>
                      </a:endParaRPr>
                    </a:p>
                  </a:txBody>
                  <a:tcPr/>
                </a:tc>
                <a:tc>
                  <a:txBody>
                    <a:bodyPr/>
                    <a:lstStyle/>
                    <a:p>
                      <a:pPr algn="just"/>
                      <a:r>
                        <a:rPr lang="es-CO" sz="1300" kern="1200" dirty="0">
                          <a:effectLst/>
                          <a:latin typeface="+mn-lt"/>
                        </a:rPr>
                        <a:t>5. No se efectuó la revelación suficiente que pudiera determinar el grado de esta afectación, ni la conciliación de los efectos de los saldos del catálogo del marco de la Resolución 743 de 2013 sobre los saldos del catálogo de cuentas versión 2007.13 en el que finalmente fueron presentados los estados financieros de la Nación.</a:t>
                      </a:r>
                      <a:endParaRPr lang="es-CO" sz="1300" kern="1200" dirty="0">
                        <a:solidFill>
                          <a:schemeClr val="dk1"/>
                        </a:solidFill>
                        <a:effectLst/>
                        <a:latin typeface="+mn-lt"/>
                        <a:ea typeface="+mn-ea"/>
                        <a:cs typeface="+mn-cs"/>
                      </a:endParaRPr>
                    </a:p>
                  </a:txBody>
                  <a:tcPr/>
                </a:tc>
                <a:extLst>
                  <a:ext uri="{0D108BD9-81ED-4DB2-BD59-A6C34878D82A}">
                    <a16:rowId xmlns:a16="http://schemas.microsoft.com/office/drawing/2014/main" val="1899903887"/>
                  </a:ext>
                </a:extLst>
              </a:tr>
              <a:tr h="370840">
                <a:tc>
                  <a:txBody>
                    <a:bodyPr/>
                    <a:lstStyle/>
                    <a:p>
                      <a:pPr algn="ctr"/>
                      <a:r>
                        <a:rPr lang="es-CO" sz="1300" b="1" dirty="0">
                          <a:latin typeface="+mn-lt"/>
                        </a:rPr>
                        <a:t>CON SALVEDADES</a:t>
                      </a:r>
                    </a:p>
                  </a:txBody>
                  <a:tcPr/>
                </a:tc>
                <a:tc>
                  <a:txBody>
                    <a:bodyPr/>
                    <a:lstStyle/>
                    <a:p>
                      <a:pPr algn="ctr"/>
                      <a:endParaRPr lang="es-CO" sz="1300" b="1"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1" dirty="0">
                          <a:latin typeface="+mn-lt"/>
                        </a:rPr>
                        <a:t>ABSTENCIÓN</a:t>
                      </a:r>
                    </a:p>
                  </a:txBody>
                  <a:tcPr/>
                </a:tc>
                <a:extLst>
                  <a:ext uri="{0D108BD9-81ED-4DB2-BD59-A6C34878D82A}">
                    <a16:rowId xmlns:a16="http://schemas.microsoft.com/office/drawing/2014/main" val="2320638950"/>
                  </a:ext>
                </a:extLst>
              </a:tr>
            </a:tbl>
          </a:graphicData>
        </a:graphic>
      </p:graphicFrame>
    </p:spTree>
    <p:extLst>
      <p:ext uri="{BB962C8B-B14F-4D97-AF65-F5344CB8AC3E}">
        <p14:creationId xmlns:p14="http://schemas.microsoft.com/office/powerpoint/2010/main" val="1826737467"/>
      </p:ext>
    </p:extLst>
  </p:cSld>
  <p:clrMapOvr>
    <a:masterClrMapping/>
  </p:clrMapOvr>
  <p:transition spd="slow">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Título"/>
          <p:cNvSpPr>
            <a:spLocks noGrp="1"/>
          </p:cNvSpPr>
          <p:nvPr>
            <p:ph type="ctrTitle"/>
          </p:nvPr>
        </p:nvSpPr>
        <p:spPr bwMode="auto">
          <a:xfrm>
            <a:off x="-28575" y="2605460"/>
            <a:ext cx="2058988"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dirty="0"/>
              <a:t>CONTROL INTERNO CONTABLE</a:t>
            </a:r>
            <a:br>
              <a:rPr lang="es-ES" altLang="es-ES" dirty="0"/>
            </a:br>
            <a:r>
              <a:rPr lang="es-ES" altLang="es-ES" dirty="0"/>
              <a:t>2016</a:t>
            </a:r>
          </a:p>
        </p:txBody>
      </p:sp>
      <p:sp>
        <p:nvSpPr>
          <p:cNvPr id="6" name="3 Marcador de número de diapositiva"/>
          <p:cNvSpPr>
            <a:spLocks noGrp="1"/>
          </p:cNvSpPr>
          <p:nvPr>
            <p:ph type="sldNum" sz="quarter" idx="18"/>
          </p:nvPr>
        </p:nvSpPr>
        <p:spPr/>
        <p:txBody>
          <a:bodyPr/>
          <a:lstStyle/>
          <a:p>
            <a:pPr>
              <a:defRPr/>
            </a:pPr>
            <a:fld id="{C5C528E6-9CF2-418B-BCB3-89B3268D9F45}" type="slidenum">
              <a:rPr lang="es-ES_tradnl">
                <a:solidFill>
                  <a:srgbClr val="008080"/>
                </a:solidFill>
              </a:rPr>
              <a:pPr>
                <a:defRPr/>
              </a:pPr>
              <a:t>31</a:t>
            </a:fld>
            <a:endParaRPr lang="es-ES_tradnl" dirty="0">
              <a:solidFill>
                <a:srgbClr val="008080"/>
              </a:solidFill>
            </a:endParaRPr>
          </a:p>
        </p:txBody>
      </p:sp>
      <p:sp>
        <p:nvSpPr>
          <p:cNvPr id="2" name="CuadroTexto 1"/>
          <p:cNvSpPr txBox="1"/>
          <p:nvPr/>
        </p:nvSpPr>
        <p:spPr>
          <a:xfrm>
            <a:off x="7020272" y="4994920"/>
            <a:ext cx="2123728" cy="720080"/>
          </a:xfrm>
          <a:prstGeom prst="rect">
            <a:avLst/>
          </a:prstGeom>
          <a:solidFill>
            <a:schemeClr val="bg1"/>
          </a:solidFill>
        </p:spPr>
        <p:txBody>
          <a:bodyPr wrap="square" rtlCol="0">
            <a:spAutoFit/>
          </a:bodyPr>
          <a:lstStyle/>
          <a:p>
            <a:endParaRPr lang="es-CO"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3848" y="121196"/>
            <a:ext cx="3707760" cy="5510912"/>
          </a:xfrm>
          <a:prstGeom prst="rect">
            <a:avLst/>
          </a:prstGeom>
          <a:noFill/>
          <a:ln w="9525">
            <a:solidFill>
              <a:schemeClr val="tx1"/>
            </a:solidFill>
            <a:miter lim="800000"/>
            <a:headEnd/>
            <a:tailEnd/>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852154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32</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3600" dirty="0">
                <a:solidFill>
                  <a:prstClr val="white"/>
                </a:solidFill>
              </a:rPr>
              <a:t>Marco legal</a:t>
            </a:r>
            <a:br>
              <a:rPr lang="es-CO" sz="2800" dirty="0">
                <a:solidFill>
                  <a:prstClr val="white"/>
                </a:solidFill>
              </a:rPr>
            </a:br>
            <a:endParaRPr lang="es-ES" sz="1600" dirty="0"/>
          </a:p>
        </p:txBody>
      </p:sp>
      <p:sp>
        <p:nvSpPr>
          <p:cNvPr id="5" name="6 Marcador de texto"/>
          <p:cNvSpPr txBox="1">
            <a:spLocks/>
          </p:cNvSpPr>
          <p:nvPr/>
        </p:nvSpPr>
        <p:spPr bwMode="auto">
          <a:xfrm>
            <a:off x="441792" y="3381623"/>
            <a:ext cx="7254899" cy="21602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000">
                <a:solidFill>
                  <a:schemeClr val="bg1">
                    <a:lumMod val="50000"/>
                  </a:schemeClr>
                </a:solidFill>
                <a:latin typeface="+mn-lt"/>
                <a:ea typeface="+mn-ea"/>
                <a:cs typeface="+mn-cs"/>
              </a:defRPr>
            </a:lvl1pPr>
            <a:lvl2pPr marL="742950" indent="-285750" algn="l" rtl="0" eaLnBrk="1" fontAlgn="base" hangingPunct="1">
              <a:spcBef>
                <a:spcPct val="20000"/>
              </a:spcBef>
              <a:spcAft>
                <a:spcPct val="0"/>
              </a:spcAft>
              <a:buChar char="–"/>
              <a:defRPr sz="1100">
                <a:solidFill>
                  <a:schemeClr val="tx1"/>
                </a:solidFill>
                <a:latin typeface="+mn-lt"/>
              </a:defRPr>
            </a:lvl2pPr>
            <a:lvl3pPr marL="1143000" indent="-228600" algn="l" rtl="0" eaLnBrk="1" fontAlgn="base" hangingPunct="1">
              <a:spcBef>
                <a:spcPct val="20000"/>
              </a:spcBef>
              <a:spcAft>
                <a:spcPct val="0"/>
              </a:spcAft>
              <a:buChar char="•"/>
              <a:defRPr sz="1050">
                <a:solidFill>
                  <a:schemeClr val="tx1"/>
                </a:solidFill>
                <a:latin typeface="+mn-lt"/>
              </a:defRPr>
            </a:lvl3pPr>
            <a:lvl4pPr marL="1600200" indent="-228600" algn="l" rtl="0" eaLnBrk="1" fontAlgn="base" hangingPunct="1">
              <a:spcBef>
                <a:spcPct val="20000"/>
              </a:spcBef>
              <a:spcAft>
                <a:spcPct val="0"/>
              </a:spcAft>
              <a:buChar char="–"/>
              <a:defRPr sz="10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endParaRPr lang="es-CO" sz="2000" kern="0" dirty="0"/>
          </a:p>
        </p:txBody>
      </p:sp>
      <p:sp>
        <p:nvSpPr>
          <p:cNvPr id="7" name="Rectángulo 6"/>
          <p:cNvSpPr/>
          <p:nvPr/>
        </p:nvSpPr>
        <p:spPr bwMode="auto">
          <a:xfrm>
            <a:off x="5516054" y="4890298"/>
            <a:ext cx="3548578" cy="81771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grpSp>
        <p:nvGrpSpPr>
          <p:cNvPr id="8" name="Grupo 7"/>
          <p:cNvGrpSpPr/>
          <p:nvPr/>
        </p:nvGrpSpPr>
        <p:grpSpPr>
          <a:xfrm>
            <a:off x="107504" y="1057300"/>
            <a:ext cx="8957128" cy="4522438"/>
            <a:chOff x="2324975" y="1347668"/>
            <a:chExt cx="3874472" cy="4241045"/>
          </a:xfrm>
        </p:grpSpPr>
        <p:sp>
          <p:nvSpPr>
            <p:cNvPr id="9" name="Forma libre 8"/>
            <p:cNvSpPr/>
            <p:nvPr/>
          </p:nvSpPr>
          <p:spPr>
            <a:xfrm>
              <a:off x="2698746" y="1347668"/>
              <a:ext cx="3500701" cy="119772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ln>
              <a:solidFill>
                <a:schemeClr val="accent2"/>
              </a:solidFill>
            </a:ln>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22860" rIns="22860" bIns="22860" numCol="1" spcCol="1270" anchor="ctr" anchorCtr="0">
              <a:noAutofit/>
            </a:bodyPr>
            <a:lstStyle/>
            <a:p>
              <a:pPr lvl="0" algn="just" defTabSz="266700">
                <a:lnSpc>
                  <a:spcPct val="90000"/>
                </a:lnSpc>
                <a:spcBef>
                  <a:spcPct val="0"/>
                </a:spcBef>
                <a:spcAft>
                  <a:spcPct val="35000"/>
                </a:spcAft>
              </a:pPr>
              <a:r>
                <a:rPr lang="es-CO" sz="1400" b="1" kern="1200" dirty="0">
                  <a:solidFill>
                    <a:schemeClr val="tx1"/>
                  </a:solidFill>
                </a:rPr>
                <a:t>“La función administrativa esta al servicio de los intereses generales y se desarrolla con fundamento en los principios de igualdad, moralidad, eficacia, economía, celeridad, imparcialidad y publicidad…</a:t>
              </a:r>
            </a:p>
            <a:p>
              <a:pPr lvl="0" algn="just" defTabSz="266700">
                <a:lnSpc>
                  <a:spcPct val="90000"/>
                </a:lnSpc>
                <a:spcBef>
                  <a:spcPct val="0"/>
                </a:spcBef>
                <a:spcAft>
                  <a:spcPct val="35000"/>
                </a:spcAft>
              </a:pPr>
              <a:r>
                <a:rPr lang="es-CO" sz="1400" b="1" kern="1200" dirty="0">
                  <a:solidFill>
                    <a:schemeClr val="tx1"/>
                  </a:solidFill>
                </a:rPr>
                <a:t>Las autoridades administrativas deben coordinar … cumplimiento de los fines del Estado. La administración pública, en todos sus órdenes, tendrá un control interno…en los términos que señale la ley.</a:t>
              </a:r>
              <a:endParaRPr lang="es-CO" sz="1400" b="1" kern="1200" dirty="0"/>
            </a:p>
          </p:txBody>
        </p:sp>
        <p:sp>
          <p:nvSpPr>
            <p:cNvPr id="10" name="Rectángulo 9"/>
            <p:cNvSpPr/>
            <p:nvPr/>
          </p:nvSpPr>
          <p:spPr>
            <a:xfrm>
              <a:off x="2324975" y="1347668"/>
              <a:ext cx="577865" cy="1098887"/>
            </a:xfrm>
            <a:prstGeom prst="rect">
              <a:avLst/>
            </a:prstGeom>
            <a:ln>
              <a:solidFill>
                <a:srgbClr val="FFFF00"/>
              </a:solidFill>
            </a:ln>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Forma libre 10"/>
            <p:cNvSpPr/>
            <p:nvPr/>
          </p:nvSpPr>
          <p:spPr>
            <a:xfrm>
              <a:off x="2698746" y="2617499"/>
              <a:ext cx="3496570" cy="880484"/>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ln>
              <a:solidFill>
                <a:schemeClr val="accent2">
                  <a:lumMod val="75000"/>
                </a:schemeClr>
              </a:solidFill>
            </a:ln>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22860" rIns="22860" bIns="22860" numCol="1" spcCol="1270" anchor="ctr" anchorCtr="0">
              <a:noAutofit/>
            </a:bodyPr>
            <a:lstStyle/>
            <a:p>
              <a:pPr lvl="0" algn="just" defTabSz="266700">
                <a:lnSpc>
                  <a:spcPct val="90000"/>
                </a:lnSpc>
                <a:spcBef>
                  <a:spcPct val="0"/>
                </a:spcBef>
                <a:spcAft>
                  <a:spcPct val="35000"/>
                </a:spcAft>
              </a:pPr>
              <a:r>
                <a:rPr lang="es-CO" sz="1400" b="1" kern="1200" dirty="0">
                  <a:solidFill>
                    <a:schemeClr val="tx1"/>
                  </a:solidFill>
                  <a:latin typeface="+mj-lt"/>
                </a:rPr>
                <a:t>En las entidades públicas, las autoridades correspondientes están obligadas a diseñar y aplicar, según la naturaleza de sus funciones, métodos y procedimientos de control interno, de conformidad con lo que disponga la ley…</a:t>
              </a:r>
              <a:endParaRPr lang="es-CO" sz="1400" b="1" kern="1200" dirty="0"/>
            </a:p>
          </p:txBody>
        </p:sp>
        <p:sp>
          <p:nvSpPr>
            <p:cNvPr id="12" name="Rectángulo 11"/>
            <p:cNvSpPr/>
            <p:nvPr/>
          </p:nvSpPr>
          <p:spPr>
            <a:xfrm>
              <a:off x="2324975" y="2617499"/>
              <a:ext cx="577865" cy="814485"/>
            </a:xfrm>
            <a:prstGeom prst="rect">
              <a:avLst/>
            </a:prstGeom>
            <a:ln>
              <a:solidFill>
                <a:srgbClr val="FFFF00"/>
              </a:solidFill>
            </a:ln>
          </p:spPr>
          <p:style>
            <a:lnRef idx="2">
              <a:schemeClr val="lt1">
                <a:hueOff val="0"/>
                <a:satOff val="0"/>
                <a:lumOff val="0"/>
                <a:alphaOff val="0"/>
              </a:schemeClr>
            </a:lnRef>
            <a:fillRef idx="1">
              <a:schemeClr val="accent4">
                <a:tint val="50000"/>
                <a:hueOff val="4576700"/>
                <a:satOff val="22667"/>
                <a:lumOff val="8238"/>
                <a:alphaOff val="0"/>
              </a:schemeClr>
            </a:fillRef>
            <a:effectRef idx="0">
              <a:schemeClr val="accent4">
                <a:tint val="50000"/>
                <a:hueOff val="4576700"/>
                <a:satOff val="22667"/>
                <a:lumOff val="8238"/>
                <a:alphaOff val="0"/>
              </a:schemeClr>
            </a:effectRef>
            <a:fontRef idx="minor">
              <a:schemeClr val="lt1">
                <a:hueOff val="0"/>
                <a:satOff val="0"/>
                <a:lumOff val="0"/>
                <a:alphaOff val="0"/>
              </a:schemeClr>
            </a:fontRef>
          </p:style>
        </p:sp>
        <p:sp>
          <p:nvSpPr>
            <p:cNvPr id="13" name="Forma libre 12"/>
            <p:cNvSpPr/>
            <p:nvPr/>
          </p:nvSpPr>
          <p:spPr>
            <a:xfrm>
              <a:off x="2698747" y="3554172"/>
              <a:ext cx="3496570" cy="2034541"/>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ln>
              <a:solidFill>
                <a:schemeClr val="accent2">
                  <a:lumMod val="75000"/>
                </a:schemeClr>
              </a:solidFill>
            </a:ln>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22860" rIns="22860" bIns="22860" numCol="1" spcCol="1270" anchor="ctr" anchorCtr="0">
              <a:noAutofit/>
            </a:bodyPr>
            <a:lstStyle/>
            <a:p>
              <a:pPr lvl="0" algn="l" defTabSz="266700">
                <a:lnSpc>
                  <a:spcPct val="90000"/>
                </a:lnSpc>
                <a:spcBef>
                  <a:spcPct val="0"/>
                </a:spcBef>
                <a:spcAft>
                  <a:spcPct val="35000"/>
                </a:spcAft>
              </a:pPr>
              <a:r>
                <a:rPr lang="es-CO" sz="1400" b="1" kern="1200" dirty="0">
                  <a:solidFill>
                    <a:schemeClr val="tx1"/>
                  </a:solidFill>
                  <a:latin typeface="+mj-lt"/>
                </a:rPr>
                <a:t>Ley 87 de 1993. </a:t>
              </a:r>
            </a:p>
            <a:p>
              <a:pPr lvl="0" algn="just" defTabSz="266700">
                <a:lnSpc>
                  <a:spcPct val="90000"/>
                </a:lnSpc>
                <a:spcBef>
                  <a:spcPct val="0"/>
                </a:spcBef>
                <a:spcAft>
                  <a:spcPct val="35000"/>
                </a:spcAft>
              </a:pPr>
              <a:r>
                <a:rPr lang="es-CO" sz="1400" b="1" kern="1200" dirty="0">
                  <a:solidFill>
                    <a:schemeClr val="tx1"/>
                  </a:solidFill>
                  <a:latin typeface="+mj-lt"/>
                </a:rPr>
                <a:t>Ley 489 de 1998  Art 27 </a:t>
              </a:r>
              <a:r>
                <a:rPr lang="es-CO" sz="1400" kern="1200" dirty="0">
                  <a:solidFill>
                    <a:schemeClr val="tx1"/>
                  </a:solidFill>
                  <a:latin typeface="+mj-lt"/>
                </a:rPr>
                <a:t>… </a:t>
              </a:r>
              <a:r>
                <a:rPr lang="es-CO" sz="1400" b="1" kern="1200" dirty="0">
                  <a:solidFill>
                    <a:schemeClr val="tx1"/>
                  </a:solidFill>
                  <a:latin typeface="+mj-lt"/>
                </a:rPr>
                <a:t>Sistema Nacional de Control Interno</a:t>
              </a:r>
            </a:p>
            <a:p>
              <a:pPr lvl="0" algn="just" defTabSz="266700">
                <a:lnSpc>
                  <a:spcPct val="90000"/>
                </a:lnSpc>
                <a:spcBef>
                  <a:spcPct val="0"/>
                </a:spcBef>
                <a:spcAft>
                  <a:spcPct val="35000"/>
                </a:spcAft>
              </a:pPr>
              <a:r>
                <a:rPr lang="es-CO" sz="1400" b="1" kern="1200" dirty="0">
                  <a:solidFill>
                    <a:schemeClr val="tx1"/>
                  </a:solidFill>
                  <a:latin typeface="+mj-lt"/>
                </a:rPr>
                <a:t>Decreto 188 de 2004 … El DAFP … responsable de la fijación de Políticas generales en materia de Control Interno.</a:t>
              </a:r>
            </a:p>
            <a:p>
              <a:pPr lvl="0" algn="just" defTabSz="266700">
                <a:lnSpc>
                  <a:spcPct val="90000"/>
                </a:lnSpc>
                <a:spcBef>
                  <a:spcPct val="0"/>
                </a:spcBef>
                <a:spcAft>
                  <a:spcPct val="35000"/>
                </a:spcAft>
              </a:pPr>
              <a:r>
                <a:rPr lang="es-CO" sz="1400" b="1" kern="1200" dirty="0">
                  <a:solidFill>
                    <a:schemeClr val="tx1"/>
                  </a:solidFill>
                  <a:latin typeface="+mj-lt"/>
                </a:rPr>
                <a:t>Ley 298 de 1996.  Artículo 3 … Coordinar con los responsables del Control Interno y externo de las entidades señaladas en la Ley …</a:t>
              </a:r>
            </a:p>
            <a:p>
              <a:pPr lvl="0" algn="just" defTabSz="266700">
                <a:lnSpc>
                  <a:spcPct val="90000"/>
                </a:lnSpc>
                <a:spcBef>
                  <a:spcPct val="0"/>
                </a:spcBef>
                <a:spcAft>
                  <a:spcPct val="35000"/>
                </a:spcAft>
              </a:pPr>
              <a:r>
                <a:rPr lang="es-CO" sz="1400" b="1" kern="1200" dirty="0">
                  <a:solidFill>
                    <a:schemeClr val="tx1"/>
                  </a:solidFill>
                  <a:latin typeface="+mj-lt"/>
                </a:rPr>
                <a:t>Decreto 143 de 2004.</a:t>
              </a:r>
            </a:p>
            <a:p>
              <a:pPr lvl="0" algn="just" defTabSz="266700">
                <a:lnSpc>
                  <a:spcPct val="90000"/>
                </a:lnSpc>
                <a:spcBef>
                  <a:spcPct val="0"/>
                </a:spcBef>
                <a:spcAft>
                  <a:spcPct val="35000"/>
                </a:spcAft>
              </a:pPr>
              <a:r>
                <a:rPr lang="es-CO" sz="1400" b="1" kern="1200" dirty="0">
                  <a:solidFill>
                    <a:schemeClr val="tx1"/>
                  </a:solidFill>
                  <a:latin typeface="+mj-lt"/>
                </a:rPr>
                <a:t>Resolución CGN 357 de 2008.</a:t>
              </a:r>
            </a:p>
            <a:p>
              <a:pPr lvl="0" algn="just" defTabSz="266700">
                <a:lnSpc>
                  <a:spcPct val="90000"/>
                </a:lnSpc>
                <a:spcBef>
                  <a:spcPct val="0"/>
                </a:spcBef>
                <a:spcAft>
                  <a:spcPct val="35000"/>
                </a:spcAft>
              </a:pPr>
              <a:r>
                <a:rPr lang="es-CO" sz="1400" b="1" kern="1200" dirty="0">
                  <a:solidFill>
                    <a:schemeClr val="tx1"/>
                  </a:solidFill>
                  <a:latin typeface="+mj-lt"/>
                </a:rPr>
                <a:t>Resolución 193 de 2016 (Aplicable  a partir del 1 de enero de 2017)</a:t>
              </a:r>
              <a:endParaRPr lang="es-CO" sz="1400" b="1" kern="1200" dirty="0"/>
            </a:p>
          </p:txBody>
        </p:sp>
        <p:sp>
          <p:nvSpPr>
            <p:cNvPr id="14" name="Rectángulo 13"/>
            <p:cNvSpPr/>
            <p:nvPr/>
          </p:nvSpPr>
          <p:spPr>
            <a:xfrm>
              <a:off x="2324975" y="3604027"/>
              <a:ext cx="591804" cy="1395036"/>
            </a:xfrm>
            <a:prstGeom prst="rect">
              <a:avLst/>
            </a:prstGeom>
            <a:ln>
              <a:solidFill>
                <a:srgbClr val="FFFF00"/>
              </a:solidFill>
            </a:ln>
          </p:spPr>
          <p:style>
            <a:lnRef idx="2">
              <a:schemeClr val="lt1">
                <a:hueOff val="0"/>
                <a:satOff val="0"/>
                <a:lumOff val="0"/>
                <a:alphaOff val="0"/>
              </a:schemeClr>
            </a:lnRef>
            <a:fillRef idx="1">
              <a:schemeClr val="accent4">
                <a:tint val="50000"/>
                <a:hueOff val="9153400"/>
                <a:satOff val="45334"/>
                <a:lumOff val="16476"/>
                <a:alphaOff val="0"/>
              </a:schemeClr>
            </a:fillRef>
            <a:effectRef idx="0">
              <a:schemeClr val="accent4">
                <a:tint val="50000"/>
                <a:hueOff val="9153400"/>
                <a:satOff val="45334"/>
                <a:lumOff val="16476"/>
                <a:alphaOff val="0"/>
              </a:schemeClr>
            </a:effectRef>
            <a:fontRef idx="minor">
              <a:schemeClr val="lt1">
                <a:hueOff val="0"/>
                <a:satOff val="0"/>
                <a:lumOff val="0"/>
                <a:alphaOff val="0"/>
              </a:schemeClr>
            </a:fontRef>
          </p:style>
        </p:sp>
      </p:grpSp>
      <p:sp>
        <p:nvSpPr>
          <p:cNvPr id="15" name="Rectángulo 14"/>
          <p:cNvSpPr/>
          <p:nvPr/>
        </p:nvSpPr>
        <p:spPr>
          <a:xfrm>
            <a:off x="107504" y="3826703"/>
            <a:ext cx="1300302" cy="830997"/>
          </a:xfrm>
          <a:prstGeom prst="rect">
            <a:avLst/>
          </a:prstGeom>
        </p:spPr>
        <p:txBody>
          <a:bodyPr wrap="square">
            <a:spAutoFit/>
          </a:bodyPr>
          <a:lstStyle/>
          <a:p>
            <a:r>
              <a:rPr lang="es-CO" sz="1600" b="1" dirty="0"/>
              <a:t>Leyes Decretos  Resoluciones</a:t>
            </a:r>
            <a:endParaRPr lang="es-CO" sz="1800" b="1" dirty="0"/>
          </a:p>
        </p:txBody>
      </p:sp>
      <p:sp>
        <p:nvSpPr>
          <p:cNvPr id="16" name="Rectángulo 15"/>
          <p:cNvSpPr/>
          <p:nvPr/>
        </p:nvSpPr>
        <p:spPr>
          <a:xfrm>
            <a:off x="-36512" y="2569468"/>
            <a:ext cx="1479942" cy="584775"/>
          </a:xfrm>
          <a:prstGeom prst="rect">
            <a:avLst/>
          </a:prstGeom>
        </p:spPr>
        <p:txBody>
          <a:bodyPr wrap="square">
            <a:spAutoFit/>
          </a:bodyPr>
          <a:lstStyle/>
          <a:p>
            <a:pPr algn="ctr"/>
            <a:r>
              <a:rPr lang="es-CO" sz="1600" b="1" dirty="0"/>
              <a:t>C. Nacional </a:t>
            </a:r>
          </a:p>
          <a:p>
            <a:pPr algn="ctr"/>
            <a:r>
              <a:rPr lang="es-CO" sz="1600" b="1" dirty="0"/>
              <a:t>Artículo 269</a:t>
            </a:r>
          </a:p>
        </p:txBody>
      </p:sp>
      <p:sp>
        <p:nvSpPr>
          <p:cNvPr id="17" name="Rectángulo 16"/>
          <p:cNvSpPr/>
          <p:nvPr/>
        </p:nvSpPr>
        <p:spPr>
          <a:xfrm>
            <a:off x="35496" y="1345332"/>
            <a:ext cx="1280704" cy="584775"/>
          </a:xfrm>
          <a:prstGeom prst="rect">
            <a:avLst/>
          </a:prstGeom>
        </p:spPr>
        <p:txBody>
          <a:bodyPr wrap="square">
            <a:spAutoFit/>
          </a:bodyPr>
          <a:lstStyle/>
          <a:p>
            <a:pPr algn="r"/>
            <a:r>
              <a:rPr lang="es-CO" sz="1600" b="1" dirty="0"/>
              <a:t>C. Nacional: Artículo 209</a:t>
            </a:r>
            <a:endParaRPr lang="es-CO" sz="1800" b="1" dirty="0"/>
          </a:p>
        </p:txBody>
      </p:sp>
    </p:spTree>
    <p:extLst>
      <p:ext uri="{BB962C8B-B14F-4D97-AF65-F5344CB8AC3E}">
        <p14:creationId xmlns:p14="http://schemas.microsoft.com/office/powerpoint/2010/main" val="3158764303"/>
      </p:ext>
    </p:extLst>
  </p:cSld>
  <p:clrMapOvr>
    <a:masterClrMapping/>
  </p:clrMapOvr>
  <p:transition spd="slow">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33</a:t>
            </a:fld>
            <a:endParaRPr lang="es-ES_tradnl" dirty="0"/>
          </a:p>
        </p:txBody>
      </p:sp>
      <p:grpSp>
        <p:nvGrpSpPr>
          <p:cNvPr id="5" name="Grupo 4"/>
          <p:cNvGrpSpPr/>
          <p:nvPr/>
        </p:nvGrpSpPr>
        <p:grpSpPr>
          <a:xfrm>
            <a:off x="251520" y="1254195"/>
            <a:ext cx="2655904" cy="2107361"/>
            <a:chOff x="0" y="0"/>
            <a:chExt cx="5496878" cy="5046929"/>
          </a:xfrm>
        </p:grpSpPr>
        <p:sp>
          <p:nvSpPr>
            <p:cNvPr id="7" name="Cuadro de texto 2"/>
            <p:cNvSpPr txBox="1">
              <a:spLocks noChangeArrowheads="1"/>
            </p:cNvSpPr>
            <p:nvPr/>
          </p:nvSpPr>
          <p:spPr bwMode="auto">
            <a:xfrm>
              <a:off x="0" y="1303973"/>
              <a:ext cx="5253990" cy="1812595"/>
            </a:xfrm>
            <a:prstGeom prst="rect">
              <a:avLst/>
            </a:prstGeom>
            <a:solidFill>
              <a:srgbClr val="FFFFFF"/>
            </a:solidFill>
            <a:ln w="28575">
              <a:noFill/>
              <a:miter lim="800000"/>
              <a:headEnd/>
              <a:tailEnd/>
            </a:ln>
            <a:effectLst/>
          </p:spPr>
          <p:txBody>
            <a:bodyPr rot="0" vert="horz" wrap="square" lIns="91440" tIns="45720" rIns="91440" bIns="45720" anchor="ctr" anchorCtr="0">
              <a:noAutofit/>
            </a:bodyPr>
            <a:lstStyle/>
            <a:p>
              <a:pPr>
                <a:spcAft>
                  <a:spcPts val="0"/>
                </a:spcAft>
              </a:pPr>
              <a:r>
                <a:rPr lang="es-CO" sz="1200" b="1"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Un avance a la cultura contable, calidad de la información y rendición de cuentas. </a:t>
              </a:r>
              <a:endParaRPr lang="es-CO" sz="1200" dirty="0">
                <a:effectLst/>
                <a:latin typeface="Times New Roman" panose="02020603050405020304" pitchFamily="18" charset="0"/>
                <a:ea typeface="Times New Roman" panose="02020603050405020304" pitchFamily="18" charset="0"/>
              </a:endParaRPr>
            </a:p>
          </p:txBody>
        </p:sp>
        <p:pic>
          <p:nvPicPr>
            <p:cNvPr id="8" name="Imagen 7" descr="http://hospitaldeyopal.gov.co/apc-aa-files/38666335313564666433653638646366/control-interno-bann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525" y="3761422"/>
              <a:ext cx="3842159" cy="128550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9" name="Rectángulo 8"/>
            <p:cNvSpPr/>
            <p:nvPr/>
          </p:nvSpPr>
          <p:spPr>
            <a:xfrm>
              <a:off x="257175" y="27623"/>
              <a:ext cx="3880485" cy="779145"/>
            </a:xfrm>
            <a:prstGeom prst="rect">
              <a:avLst/>
            </a:prstGeom>
            <a:solidFill>
              <a:srgbClr val="8E0000"/>
            </a:solidFill>
            <a:ln>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base">
                <a:spcAft>
                  <a:spcPts val="0"/>
                </a:spcAft>
              </a:pPr>
              <a:r>
                <a:rPr lang="es-ES" sz="1200" b="1" kern="1200" dirty="0">
                  <a:solidFill>
                    <a:srgbClr val="FFFFFF"/>
                  </a:solidFill>
                  <a:effectLst/>
                  <a:latin typeface="Times New Roman" panose="02020603050405020304" pitchFamily="18" charset="0"/>
                  <a:ea typeface="Times New Roman" panose="02020603050405020304" pitchFamily="18" charset="0"/>
                </a:rPr>
                <a:t>CONTROL INTERNO CONTABLE</a:t>
              </a:r>
              <a:endParaRPr lang="es-CO" sz="1200" dirty="0">
                <a:effectLst/>
                <a:latin typeface="Times New Roman" panose="02020603050405020304" pitchFamily="18" charset="0"/>
                <a:ea typeface="Times New Roman" panose="02020603050405020304" pitchFamily="18" charset="0"/>
              </a:endParaRPr>
            </a:p>
          </p:txBody>
        </p:sp>
        <p:sp>
          <p:nvSpPr>
            <p:cNvPr id="10" name="Flecha curvada hacia arriba 9"/>
            <p:cNvSpPr/>
            <p:nvPr/>
          </p:nvSpPr>
          <p:spPr>
            <a:xfrm rot="16200000">
              <a:off x="3276600" y="894398"/>
              <a:ext cx="3114675" cy="1325880"/>
            </a:xfrm>
            <a:prstGeom prst="curvedUpArrow">
              <a:avLst/>
            </a:prstGeom>
            <a:solidFill>
              <a:schemeClr val="bg2">
                <a:lumMod val="90000"/>
              </a:schemeClr>
            </a:solidFill>
            <a:ln>
              <a:solidFill>
                <a:schemeClr val="tx1"/>
              </a:solidFill>
            </a:ln>
            <a:effectLst>
              <a:glow rad="101600">
                <a:schemeClr val="accent6">
                  <a:satMod val="175000"/>
                  <a:alpha val="40000"/>
                </a:schemeClr>
              </a:glo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s-CO"/>
            </a:p>
          </p:txBody>
        </p:sp>
      </p:grpSp>
      <p:graphicFrame>
        <p:nvGraphicFramePr>
          <p:cNvPr id="11" name="Diagrama 10"/>
          <p:cNvGraphicFramePr/>
          <p:nvPr>
            <p:extLst>
              <p:ext uri="{D42A27DB-BD31-4B8C-83A1-F6EECF244321}">
                <p14:modId xmlns:p14="http://schemas.microsoft.com/office/powerpoint/2010/main" val="161883637"/>
              </p:ext>
            </p:extLst>
          </p:nvPr>
        </p:nvGraphicFramePr>
        <p:xfrm>
          <a:off x="2972705" y="1489348"/>
          <a:ext cx="6021772"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 Título"/>
          <p:cNvSpPr>
            <a:spLocks noGrp="1"/>
          </p:cNvSpPr>
          <p:nvPr>
            <p:ph type="ctrTitle"/>
          </p:nvPr>
        </p:nvSpPr>
        <p:spPr>
          <a:xfrm>
            <a:off x="251520" y="252365"/>
            <a:ext cx="8742957" cy="876943"/>
          </a:xfrm>
        </p:spPr>
        <p:txBody>
          <a:bodyPr/>
          <a:lstStyle/>
          <a:p>
            <a:pPr algn="ctr"/>
            <a:r>
              <a:rPr lang="es-CO" sz="2800" dirty="0">
                <a:solidFill>
                  <a:prstClr val="white"/>
                </a:solidFill>
              </a:rPr>
              <a:t>Resoluciones aplicables al Control Interno contable</a:t>
            </a:r>
            <a:br>
              <a:rPr lang="es-CO" sz="2800" dirty="0">
                <a:solidFill>
                  <a:prstClr val="white"/>
                </a:solidFill>
              </a:rPr>
            </a:br>
            <a:endParaRPr lang="es-ES" sz="1600" dirty="0"/>
          </a:p>
        </p:txBody>
      </p:sp>
    </p:spTree>
    <p:extLst>
      <p:ext uri="{BB962C8B-B14F-4D97-AF65-F5344CB8AC3E}">
        <p14:creationId xmlns:p14="http://schemas.microsoft.com/office/powerpoint/2010/main" val="1863251292"/>
      </p:ext>
    </p:extLst>
  </p:cSld>
  <p:clrMapOvr>
    <a:masterClrMapping/>
  </p:clrMapOvr>
  <p:transition spd="slow">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34</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Cobertura 2016</a:t>
            </a:r>
            <a:br>
              <a:rPr lang="es-CO" sz="2800" dirty="0">
                <a:solidFill>
                  <a:prstClr val="white"/>
                </a:solidFill>
              </a:rPr>
            </a:br>
            <a:r>
              <a:rPr lang="es-CO" sz="1600" dirty="0">
                <a:solidFill>
                  <a:prstClr val="white"/>
                </a:solidFill>
              </a:rPr>
              <a:t>(miles de millones)</a:t>
            </a:r>
            <a:endParaRPr lang="es-ES" sz="1600" dirty="0"/>
          </a:p>
        </p:txBody>
      </p:sp>
      <p:graphicFrame>
        <p:nvGraphicFramePr>
          <p:cNvPr id="4" name="3 Objeto"/>
          <p:cNvGraphicFramePr>
            <a:graphicFrameLocks noChangeAspect="1"/>
          </p:cNvGraphicFramePr>
          <p:nvPr>
            <p:extLst>
              <p:ext uri="{D42A27DB-BD31-4B8C-83A1-F6EECF244321}">
                <p14:modId xmlns:p14="http://schemas.microsoft.com/office/powerpoint/2010/main" val="3141067943"/>
              </p:ext>
            </p:extLst>
          </p:nvPr>
        </p:nvGraphicFramePr>
        <p:xfrm>
          <a:off x="878582" y="841276"/>
          <a:ext cx="7488832" cy="4177015"/>
        </p:xfrm>
        <a:graphic>
          <a:graphicData uri="http://schemas.openxmlformats.org/presentationml/2006/ole">
            <mc:AlternateContent xmlns:mc="http://schemas.openxmlformats.org/markup-compatibility/2006">
              <mc:Choice xmlns:v="urn:schemas-microsoft-com:vml" Requires="v">
                <p:oleObj name="Hoja de cálculo" r:id="rId3" imgW="4400576" imgH="2266902" progId="Excel.Sheet.12">
                  <p:embed/>
                </p:oleObj>
              </mc:Choice>
              <mc:Fallback>
                <p:oleObj name="Hoja de cálculo" r:id="rId3" imgW="4400576" imgH="2266902" progId="Excel.Sheet.12">
                  <p:embed/>
                  <p:pic>
                    <p:nvPicPr>
                      <p:cNvPr id="4" name="3 Objeto"/>
                      <p:cNvPicPr/>
                      <p:nvPr/>
                    </p:nvPicPr>
                    <p:blipFill>
                      <a:blip r:embed="rId4"/>
                      <a:stretch>
                        <a:fillRect/>
                      </a:stretch>
                    </p:blipFill>
                    <p:spPr>
                      <a:xfrm>
                        <a:off x="878582" y="841276"/>
                        <a:ext cx="7488832" cy="4177015"/>
                      </a:xfrm>
                      <a:prstGeom prst="rect">
                        <a:avLst/>
                      </a:prstGeom>
                    </p:spPr>
                  </p:pic>
                </p:oleObj>
              </mc:Fallback>
            </mc:AlternateContent>
          </a:graphicData>
        </a:graphic>
      </p:graphicFrame>
      <p:sp>
        <p:nvSpPr>
          <p:cNvPr id="2" name="CuadroTexto 1"/>
          <p:cNvSpPr txBox="1"/>
          <p:nvPr/>
        </p:nvSpPr>
        <p:spPr>
          <a:xfrm>
            <a:off x="2483768" y="1489348"/>
            <a:ext cx="6120680" cy="360000"/>
          </a:xfrm>
          <a:prstGeom prst="rect">
            <a:avLst/>
          </a:prstGeom>
          <a:noFill/>
          <a:ln w="38100">
            <a:solidFill>
              <a:srgbClr val="FF6600"/>
            </a:solidFill>
          </a:ln>
        </p:spPr>
        <p:txBody>
          <a:bodyPr wrap="square" rtlCol="0">
            <a:spAutoFit/>
          </a:bodyPr>
          <a:lstStyle/>
          <a:p>
            <a:endParaRPr lang="es-CO" dirty="0"/>
          </a:p>
        </p:txBody>
      </p:sp>
      <p:sp>
        <p:nvSpPr>
          <p:cNvPr id="7" name="CuadroTexto 6"/>
          <p:cNvSpPr txBox="1"/>
          <p:nvPr/>
        </p:nvSpPr>
        <p:spPr>
          <a:xfrm>
            <a:off x="2483768" y="3577620"/>
            <a:ext cx="6120680" cy="360000"/>
          </a:xfrm>
          <a:prstGeom prst="rect">
            <a:avLst/>
          </a:prstGeom>
          <a:noFill/>
          <a:ln w="38100">
            <a:solidFill>
              <a:srgbClr val="FF6600"/>
            </a:solidFill>
          </a:ln>
        </p:spPr>
        <p:txBody>
          <a:bodyPr wrap="square" rtlCol="0">
            <a:spAutoFit/>
          </a:bodyPr>
          <a:lstStyle/>
          <a:p>
            <a:endParaRPr lang="es-CO" dirty="0"/>
          </a:p>
        </p:txBody>
      </p:sp>
    </p:spTree>
    <p:extLst>
      <p:ext uri="{BB962C8B-B14F-4D97-AF65-F5344CB8AC3E}">
        <p14:creationId xmlns:p14="http://schemas.microsoft.com/office/powerpoint/2010/main" val="4156498248"/>
      </p:ext>
    </p:extLst>
  </p:cSld>
  <p:clrMapOvr>
    <a:masterClrMapping/>
  </p:clrMapOvr>
  <p:transition spd="slow">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35</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Entidades omisas</a:t>
            </a:r>
            <a:br>
              <a:rPr lang="es-CO" sz="2800" dirty="0">
                <a:solidFill>
                  <a:prstClr val="white"/>
                </a:solidFill>
              </a:rPr>
            </a:br>
            <a:r>
              <a:rPr lang="es-CO" sz="2800" dirty="0">
                <a:solidFill>
                  <a:prstClr val="white"/>
                </a:solidFill>
              </a:rPr>
              <a:t>2016</a:t>
            </a:r>
            <a:br>
              <a:rPr lang="es-CO" sz="2800" dirty="0">
                <a:solidFill>
                  <a:prstClr val="white"/>
                </a:solidFill>
              </a:rPr>
            </a:br>
            <a:endParaRPr lang="es-ES" sz="1600" dirty="0"/>
          </a:p>
        </p:txBody>
      </p:sp>
      <p:pic>
        <p:nvPicPr>
          <p:cNvPr id="4" name="Imagen 3"/>
          <p:cNvPicPr/>
          <p:nvPr/>
        </p:nvPicPr>
        <p:blipFill rotWithShape="1">
          <a:blip r:embed="rId3" cstate="email">
            <a:extLst>
              <a:ext uri="{28A0092B-C50C-407E-A947-70E740481C1C}">
                <a14:useLocalDpi xmlns:a14="http://schemas.microsoft.com/office/drawing/2010/main"/>
              </a:ext>
            </a:extLst>
          </a:blip>
          <a:srcRect t="17400"/>
          <a:stretch/>
        </p:blipFill>
        <p:spPr bwMode="auto">
          <a:xfrm>
            <a:off x="107504" y="1129308"/>
            <a:ext cx="4824536" cy="1800200"/>
          </a:xfrm>
          <a:prstGeom prst="rect">
            <a:avLst/>
          </a:prstGeom>
          <a:noFill/>
          <a:ln>
            <a:noFill/>
          </a:ln>
        </p:spPr>
      </p:pic>
      <p:pic>
        <p:nvPicPr>
          <p:cNvPr id="5" name="Imagen 4"/>
          <p:cNvPicPr/>
          <p:nvPr/>
        </p:nvPicPr>
        <p:blipFill>
          <a:blip r:embed="rId4">
            <a:extLst>
              <a:ext uri="{28A0092B-C50C-407E-A947-70E740481C1C}">
                <a14:useLocalDpi xmlns:a14="http://schemas.microsoft.com/office/drawing/2010/main"/>
              </a:ext>
            </a:extLst>
          </a:blip>
          <a:srcRect/>
          <a:stretch>
            <a:fillRect/>
          </a:stretch>
        </p:blipFill>
        <p:spPr bwMode="auto">
          <a:xfrm>
            <a:off x="3491880" y="3001516"/>
            <a:ext cx="5400600" cy="2088232"/>
          </a:xfrm>
          <a:prstGeom prst="rect">
            <a:avLst/>
          </a:prstGeom>
          <a:noFill/>
          <a:ln>
            <a:noFill/>
          </a:ln>
        </p:spPr>
      </p:pic>
    </p:spTree>
    <p:extLst>
      <p:ext uri="{BB962C8B-B14F-4D97-AF65-F5344CB8AC3E}">
        <p14:creationId xmlns:p14="http://schemas.microsoft.com/office/powerpoint/2010/main" val="3062777476"/>
      </p:ext>
    </p:extLst>
  </p:cSld>
  <p:clrMapOvr>
    <a:masterClrMapping/>
  </p:clrMapOvr>
  <p:transition spd="slow">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36</a:t>
            </a:fld>
            <a:endParaRPr lang="es-ES_tradnl" dirty="0"/>
          </a:p>
        </p:txBody>
      </p:sp>
      <p:sp>
        <p:nvSpPr>
          <p:cNvPr id="6" name="1 Título"/>
          <p:cNvSpPr>
            <a:spLocks noGrp="1"/>
          </p:cNvSpPr>
          <p:nvPr>
            <p:ph type="ctrTitle"/>
          </p:nvPr>
        </p:nvSpPr>
        <p:spPr>
          <a:xfrm>
            <a:off x="251520" y="47152"/>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Resolución 357 de 2008</a:t>
            </a:r>
            <a:br>
              <a:rPr lang="es-ES"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Categoría Control Interno Contable</a:t>
            </a:r>
          </a:p>
        </p:txBody>
      </p:sp>
      <p:graphicFrame>
        <p:nvGraphicFramePr>
          <p:cNvPr id="4" name="Diagrama 3"/>
          <p:cNvGraphicFramePr/>
          <p:nvPr>
            <p:extLst>
              <p:ext uri="{D42A27DB-BD31-4B8C-83A1-F6EECF244321}">
                <p14:modId xmlns:p14="http://schemas.microsoft.com/office/powerpoint/2010/main" val="1531455757"/>
              </p:ext>
            </p:extLst>
          </p:nvPr>
        </p:nvGraphicFramePr>
        <p:xfrm>
          <a:off x="2123727" y="1306337"/>
          <a:ext cx="6870749" cy="252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68148670"/>
              </p:ext>
            </p:extLst>
          </p:nvPr>
        </p:nvGraphicFramePr>
        <p:xfrm>
          <a:off x="2680539" y="3900215"/>
          <a:ext cx="6123806" cy="859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Grupo 7"/>
          <p:cNvGrpSpPr/>
          <p:nvPr/>
        </p:nvGrpSpPr>
        <p:grpSpPr>
          <a:xfrm>
            <a:off x="7164288" y="4009628"/>
            <a:ext cx="1517442" cy="655913"/>
            <a:chOff x="4338832" y="-113438"/>
            <a:chExt cx="1517442" cy="655913"/>
          </a:xfrm>
        </p:grpSpPr>
        <p:sp>
          <p:nvSpPr>
            <p:cNvPr id="9" name="Cheurón 8"/>
            <p:cNvSpPr/>
            <p:nvPr/>
          </p:nvSpPr>
          <p:spPr>
            <a:xfrm>
              <a:off x="4338832" y="-113438"/>
              <a:ext cx="1517442" cy="606976"/>
            </a:xfrm>
            <a:prstGeom prst="chevron">
              <a:avLst/>
            </a:prstGeom>
          </p:spPr>
          <p:style>
            <a:lnRef idx="2">
              <a:schemeClr val="lt1">
                <a:hueOff val="0"/>
                <a:satOff val="0"/>
                <a:lumOff val="0"/>
                <a:alphaOff val="0"/>
              </a:schemeClr>
            </a:lnRef>
            <a:fillRef idx="1">
              <a:schemeClr val="accent2">
                <a:hueOff val="-1433582"/>
                <a:satOff val="-34544"/>
                <a:lumOff val="-20785"/>
                <a:alphaOff val="0"/>
              </a:schemeClr>
            </a:fillRef>
            <a:effectRef idx="0">
              <a:schemeClr val="accent2">
                <a:hueOff val="-1433582"/>
                <a:satOff val="-34544"/>
                <a:lumOff val="-20785"/>
                <a:alphaOff val="0"/>
              </a:schemeClr>
            </a:effectRef>
            <a:fontRef idx="minor">
              <a:schemeClr val="lt1"/>
            </a:fontRef>
          </p:style>
        </p:sp>
        <p:sp>
          <p:nvSpPr>
            <p:cNvPr id="10" name="Cheurón 4"/>
            <p:cNvSpPr txBox="1"/>
            <p:nvPr/>
          </p:nvSpPr>
          <p:spPr>
            <a:xfrm>
              <a:off x="4646532" y="-64501"/>
              <a:ext cx="910466" cy="606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es-ES" sz="900" b="1" kern="1200" dirty="0">
                  <a:latin typeface="Times New Roman" panose="02020603050405020304" pitchFamily="18" charset="0"/>
                  <a:cs typeface="Times New Roman" panose="02020603050405020304" pitchFamily="18" charset="0"/>
                </a:rPr>
                <a:t>Adecuado</a:t>
              </a:r>
            </a:p>
            <a:p>
              <a:pPr lvl="0" algn="ctr" defTabSz="400050">
                <a:lnSpc>
                  <a:spcPct val="90000"/>
                </a:lnSpc>
                <a:spcBef>
                  <a:spcPct val="0"/>
                </a:spcBef>
                <a:spcAft>
                  <a:spcPct val="35000"/>
                </a:spcAft>
              </a:pPr>
              <a:r>
                <a:rPr lang="es-ES" sz="900" b="1" kern="1200" dirty="0">
                  <a:latin typeface="Times New Roman" panose="02020603050405020304" pitchFamily="18" charset="0"/>
                  <a:cs typeface="Times New Roman" panose="02020603050405020304" pitchFamily="18" charset="0"/>
                </a:rPr>
                <a:t>4,0 - 5,0</a:t>
              </a:r>
            </a:p>
            <a:p>
              <a:pPr lvl="0" algn="ctr" defTabSz="400050">
                <a:lnSpc>
                  <a:spcPct val="90000"/>
                </a:lnSpc>
                <a:spcBef>
                  <a:spcPct val="0"/>
                </a:spcBef>
                <a:spcAft>
                  <a:spcPct val="35000"/>
                </a:spcAft>
              </a:pPr>
              <a:r>
                <a:rPr lang="es-ES" sz="900" b="1" kern="1200" dirty="0">
                  <a:latin typeface="Times New Roman" panose="02020603050405020304" pitchFamily="18" charset="0"/>
                  <a:cs typeface="Times New Roman" panose="02020603050405020304" pitchFamily="18" charset="0"/>
                </a:rPr>
                <a:t>No incluye el 4,0</a:t>
              </a:r>
            </a:p>
          </p:txBody>
        </p:sp>
      </p:grpSp>
      <p:sp>
        <p:nvSpPr>
          <p:cNvPr id="2" name="CuadroTexto 1"/>
          <p:cNvSpPr txBox="1"/>
          <p:nvPr/>
        </p:nvSpPr>
        <p:spPr>
          <a:xfrm>
            <a:off x="52354" y="2708545"/>
            <a:ext cx="2000768" cy="954107"/>
          </a:xfrm>
          <a:prstGeom prst="rect">
            <a:avLst/>
          </a:prstGeom>
          <a:noFill/>
        </p:spPr>
        <p:txBody>
          <a:bodyPr wrap="square" rtlCol="0">
            <a:spAutoFit/>
          </a:bodyPr>
          <a:lstStyle/>
          <a:p>
            <a:pPr algn="ctr"/>
            <a:r>
              <a:rPr lang="es-CO" sz="2800" b="1" dirty="0"/>
              <a:t>Matriz de calificación</a:t>
            </a:r>
          </a:p>
        </p:txBody>
      </p:sp>
    </p:spTree>
    <p:extLst>
      <p:ext uri="{BB962C8B-B14F-4D97-AF65-F5344CB8AC3E}">
        <p14:creationId xmlns:p14="http://schemas.microsoft.com/office/powerpoint/2010/main" val="2308477240"/>
      </p:ext>
    </p:extLst>
  </p:cSld>
  <p:clrMapOvr>
    <a:masterClrMapping/>
  </p:clrMapOvr>
  <p:transition spd="slow">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37</a:t>
            </a:fld>
            <a:endParaRPr lang="es-ES_tradnl" dirty="0"/>
          </a:p>
        </p:txBody>
      </p:sp>
      <p:sp>
        <p:nvSpPr>
          <p:cNvPr id="6" name="1 Título"/>
          <p:cNvSpPr>
            <a:spLocks noGrp="1"/>
          </p:cNvSpPr>
          <p:nvPr>
            <p:ph type="ctrTitle"/>
          </p:nvPr>
        </p:nvSpPr>
        <p:spPr>
          <a:xfrm>
            <a:off x="251520" y="180357"/>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Calificación promedio por etapa</a:t>
            </a:r>
          </a:p>
        </p:txBody>
      </p:sp>
      <p:pic>
        <p:nvPicPr>
          <p:cNvPr id="11" name="Imagen 10"/>
          <p:cNvPicPr/>
          <p:nvPr/>
        </p:nvPicPr>
        <p:blipFill>
          <a:blip r:embed="rId3">
            <a:extLst>
              <a:ext uri="{28A0092B-C50C-407E-A947-70E740481C1C}">
                <a14:useLocalDpi xmlns:a14="http://schemas.microsoft.com/office/drawing/2010/main"/>
              </a:ext>
            </a:extLst>
          </a:blip>
          <a:srcRect/>
          <a:stretch>
            <a:fillRect/>
          </a:stretch>
        </p:blipFill>
        <p:spPr bwMode="auto">
          <a:xfrm>
            <a:off x="1547664" y="1129308"/>
            <a:ext cx="6168330" cy="3960440"/>
          </a:xfrm>
          <a:prstGeom prst="rect">
            <a:avLst/>
          </a:prstGeom>
          <a:noFill/>
          <a:ln>
            <a:noFill/>
          </a:ln>
        </p:spPr>
      </p:pic>
    </p:spTree>
    <p:extLst>
      <p:ext uri="{BB962C8B-B14F-4D97-AF65-F5344CB8AC3E}">
        <p14:creationId xmlns:p14="http://schemas.microsoft.com/office/powerpoint/2010/main" val="1993599982"/>
      </p:ext>
    </p:extLst>
  </p:cSld>
  <p:clrMapOvr>
    <a:masterClrMapping/>
  </p:clrMapOvr>
  <p:transition spd="slow">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38</a:t>
            </a:fld>
            <a:endParaRPr lang="es-ES_tradnl" dirty="0"/>
          </a:p>
        </p:txBody>
      </p:sp>
      <p:sp>
        <p:nvSpPr>
          <p:cNvPr id="6" name="1 Título"/>
          <p:cNvSpPr>
            <a:spLocks noGrp="1"/>
          </p:cNvSpPr>
          <p:nvPr>
            <p:ph type="ctrTitle"/>
          </p:nvPr>
        </p:nvSpPr>
        <p:spPr>
          <a:xfrm>
            <a:off x="251520" y="180357"/>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Principales fortalezas y debilidades</a:t>
            </a:r>
          </a:p>
        </p:txBody>
      </p:sp>
      <p:pic>
        <p:nvPicPr>
          <p:cNvPr id="4" name="Imagen 3"/>
          <p:cNvPicPr/>
          <p:nvPr/>
        </p:nvPicPr>
        <p:blipFill rotWithShape="1">
          <a:blip r:embed="rId3" cstate="email">
            <a:extLst>
              <a:ext uri="{28A0092B-C50C-407E-A947-70E740481C1C}">
                <a14:useLocalDpi xmlns:a14="http://schemas.microsoft.com/office/drawing/2010/main"/>
              </a:ext>
            </a:extLst>
          </a:blip>
          <a:srcRect l="15393" b="56047"/>
          <a:stretch/>
        </p:blipFill>
        <p:spPr bwMode="auto">
          <a:xfrm>
            <a:off x="125414" y="1108302"/>
            <a:ext cx="5598714" cy="1965222"/>
          </a:xfrm>
          <a:prstGeom prst="rect">
            <a:avLst/>
          </a:prstGeom>
          <a:noFill/>
          <a:ln>
            <a:noFill/>
          </a:ln>
        </p:spPr>
      </p:pic>
      <p:pic>
        <p:nvPicPr>
          <p:cNvPr id="5" name="Imagen 4"/>
          <p:cNvPicPr/>
          <p:nvPr/>
        </p:nvPicPr>
        <p:blipFill rotWithShape="1">
          <a:blip r:embed="rId4" cstate="email">
            <a:extLst>
              <a:ext uri="{28A0092B-C50C-407E-A947-70E740481C1C}">
                <a14:useLocalDpi xmlns:a14="http://schemas.microsoft.com/office/drawing/2010/main"/>
              </a:ext>
            </a:extLst>
          </a:blip>
          <a:srcRect l="16377" t="1" b="59577"/>
          <a:stretch/>
        </p:blipFill>
        <p:spPr bwMode="auto">
          <a:xfrm>
            <a:off x="3419872" y="3180766"/>
            <a:ext cx="5508104" cy="1836974"/>
          </a:xfrm>
          <a:prstGeom prst="rect">
            <a:avLst/>
          </a:prstGeom>
          <a:noFill/>
          <a:ln>
            <a:noFill/>
          </a:ln>
        </p:spPr>
      </p:pic>
      <p:sp>
        <p:nvSpPr>
          <p:cNvPr id="2" name="CuadroTexto 1"/>
          <p:cNvSpPr txBox="1"/>
          <p:nvPr/>
        </p:nvSpPr>
        <p:spPr>
          <a:xfrm>
            <a:off x="5796136" y="2006888"/>
            <a:ext cx="2016224" cy="446276"/>
          </a:xfrm>
          <a:prstGeom prst="rect">
            <a:avLst/>
          </a:prstGeom>
          <a:noFill/>
        </p:spPr>
        <p:txBody>
          <a:bodyPr wrap="square" rtlCol="0">
            <a:spAutoFit/>
          </a:bodyPr>
          <a:lstStyle/>
          <a:p>
            <a:r>
              <a:rPr lang="es-CO" b="1" dirty="0"/>
              <a:t>Fortalezas</a:t>
            </a:r>
          </a:p>
        </p:txBody>
      </p:sp>
      <p:sp>
        <p:nvSpPr>
          <p:cNvPr id="7" name="CuadroTexto 6"/>
          <p:cNvSpPr txBox="1"/>
          <p:nvPr/>
        </p:nvSpPr>
        <p:spPr>
          <a:xfrm>
            <a:off x="1835696" y="3982110"/>
            <a:ext cx="2016224" cy="446276"/>
          </a:xfrm>
          <a:prstGeom prst="rect">
            <a:avLst/>
          </a:prstGeom>
          <a:noFill/>
        </p:spPr>
        <p:txBody>
          <a:bodyPr wrap="square" rtlCol="0">
            <a:spAutoFit/>
          </a:bodyPr>
          <a:lstStyle/>
          <a:p>
            <a:r>
              <a:rPr lang="es-CO" b="1" dirty="0"/>
              <a:t>Debilidades</a:t>
            </a:r>
          </a:p>
        </p:txBody>
      </p:sp>
      <p:sp>
        <p:nvSpPr>
          <p:cNvPr id="8" name="CuadroTexto 7"/>
          <p:cNvSpPr txBox="1"/>
          <p:nvPr/>
        </p:nvSpPr>
        <p:spPr>
          <a:xfrm>
            <a:off x="395536" y="4873724"/>
            <a:ext cx="2736304" cy="307777"/>
          </a:xfrm>
          <a:prstGeom prst="rect">
            <a:avLst/>
          </a:prstGeom>
          <a:noFill/>
        </p:spPr>
        <p:txBody>
          <a:bodyPr wrap="square" rtlCol="0">
            <a:spAutoFit/>
          </a:bodyPr>
          <a:lstStyle/>
          <a:p>
            <a:r>
              <a:rPr lang="es-CO" sz="1400" b="1" dirty="0"/>
              <a:t>Total de la muestra: 142 entidades</a:t>
            </a:r>
          </a:p>
        </p:txBody>
      </p:sp>
    </p:spTree>
    <p:extLst>
      <p:ext uri="{BB962C8B-B14F-4D97-AF65-F5344CB8AC3E}">
        <p14:creationId xmlns:p14="http://schemas.microsoft.com/office/powerpoint/2010/main" val="1589581086"/>
      </p:ext>
    </p:extLst>
  </p:cSld>
  <p:clrMapOvr>
    <a:masterClrMapping/>
  </p:clrMapOvr>
  <p:transition spd="slow">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39</a:t>
            </a:fld>
            <a:endParaRPr lang="es-ES_tradnl" dirty="0"/>
          </a:p>
        </p:txBody>
      </p:sp>
      <p:sp>
        <p:nvSpPr>
          <p:cNvPr id="6" name="1 Título"/>
          <p:cNvSpPr>
            <a:spLocks noGrp="1"/>
          </p:cNvSpPr>
          <p:nvPr>
            <p:ph type="ctrTitle"/>
          </p:nvPr>
        </p:nvSpPr>
        <p:spPr>
          <a:xfrm>
            <a:off x="251520" y="180357"/>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Principales avances y recomendaciones</a:t>
            </a:r>
          </a:p>
        </p:txBody>
      </p:sp>
      <p:pic>
        <p:nvPicPr>
          <p:cNvPr id="9" name="Imagen 8"/>
          <p:cNvPicPr/>
          <p:nvPr/>
        </p:nvPicPr>
        <p:blipFill rotWithShape="1">
          <a:blip r:embed="rId3" cstate="email">
            <a:extLst>
              <a:ext uri="{28A0092B-C50C-407E-A947-70E740481C1C}">
                <a14:useLocalDpi xmlns:a14="http://schemas.microsoft.com/office/drawing/2010/main"/>
              </a:ext>
            </a:extLst>
          </a:blip>
          <a:srcRect l="17151" b="47572"/>
          <a:stretch/>
        </p:blipFill>
        <p:spPr bwMode="auto">
          <a:xfrm>
            <a:off x="125414" y="1201315"/>
            <a:ext cx="5310682" cy="1797129"/>
          </a:xfrm>
          <a:prstGeom prst="rect">
            <a:avLst/>
          </a:prstGeom>
          <a:noFill/>
          <a:ln>
            <a:noFill/>
          </a:ln>
        </p:spPr>
      </p:pic>
      <p:sp>
        <p:nvSpPr>
          <p:cNvPr id="10" name="CuadroTexto 9"/>
          <p:cNvSpPr txBox="1"/>
          <p:nvPr/>
        </p:nvSpPr>
        <p:spPr>
          <a:xfrm>
            <a:off x="5436096" y="1914282"/>
            <a:ext cx="2736304" cy="446276"/>
          </a:xfrm>
          <a:prstGeom prst="rect">
            <a:avLst/>
          </a:prstGeom>
          <a:noFill/>
        </p:spPr>
        <p:txBody>
          <a:bodyPr wrap="square" rtlCol="0">
            <a:spAutoFit/>
          </a:bodyPr>
          <a:lstStyle/>
          <a:p>
            <a:r>
              <a:rPr lang="es-CO" b="1" dirty="0"/>
              <a:t>Avances obtenidos</a:t>
            </a:r>
          </a:p>
        </p:txBody>
      </p:sp>
      <p:pic>
        <p:nvPicPr>
          <p:cNvPr id="11" name="Imagen 10"/>
          <p:cNvPicPr/>
          <p:nvPr/>
        </p:nvPicPr>
        <p:blipFill rotWithShape="1">
          <a:blip r:embed="rId4" cstate="email">
            <a:extLst>
              <a:ext uri="{28A0092B-C50C-407E-A947-70E740481C1C}">
                <a14:useLocalDpi xmlns:a14="http://schemas.microsoft.com/office/drawing/2010/main"/>
              </a:ext>
            </a:extLst>
          </a:blip>
          <a:srcRect l="17987" b="59443"/>
          <a:stretch/>
        </p:blipFill>
        <p:spPr bwMode="auto">
          <a:xfrm>
            <a:off x="3491880" y="3217540"/>
            <a:ext cx="5496867" cy="1872208"/>
          </a:xfrm>
          <a:prstGeom prst="rect">
            <a:avLst/>
          </a:prstGeom>
          <a:noFill/>
          <a:ln>
            <a:noFill/>
          </a:ln>
        </p:spPr>
      </p:pic>
      <p:sp>
        <p:nvSpPr>
          <p:cNvPr id="12" name="CuadroTexto 11"/>
          <p:cNvSpPr txBox="1"/>
          <p:nvPr/>
        </p:nvSpPr>
        <p:spPr>
          <a:xfrm>
            <a:off x="1043608" y="3923392"/>
            <a:ext cx="2736304" cy="446276"/>
          </a:xfrm>
          <a:prstGeom prst="rect">
            <a:avLst/>
          </a:prstGeom>
          <a:noFill/>
        </p:spPr>
        <p:txBody>
          <a:bodyPr wrap="square" rtlCol="0">
            <a:spAutoFit/>
          </a:bodyPr>
          <a:lstStyle/>
          <a:p>
            <a:r>
              <a:rPr lang="es-CO" b="1" dirty="0"/>
              <a:t>Recomendaciones</a:t>
            </a:r>
          </a:p>
        </p:txBody>
      </p:sp>
      <p:sp>
        <p:nvSpPr>
          <p:cNvPr id="13" name="CuadroTexto 12"/>
          <p:cNvSpPr txBox="1"/>
          <p:nvPr/>
        </p:nvSpPr>
        <p:spPr>
          <a:xfrm>
            <a:off x="395536" y="4873724"/>
            <a:ext cx="2736304" cy="307777"/>
          </a:xfrm>
          <a:prstGeom prst="rect">
            <a:avLst/>
          </a:prstGeom>
          <a:noFill/>
        </p:spPr>
        <p:txBody>
          <a:bodyPr wrap="square" rtlCol="0">
            <a:spAutoFit/>
          </a:bodyPr>
          <a:lstStyle/>
          <a:p>
            <a:r>
              <a:rPr lang="es-CO" sz="1400" b="1" dirty="0"/>
              <a:t>Total de la muestra: 142 entidades</a:t>
            </a:r>
          </a:p>
        </p:txBody>
      </p:sp>
    </p:spTree>
    <p:extLst>
      <p:ext uri="{BB962C8B-B14F-4D97-AF65-F5344CB8AC3E}">
        <p14:creationId xmlns:p14="http://schemas.microsoft.com/office/powerpoint/2010/main" val="2869785310"/>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1 Título"/>
          <p:cNvSpPr>
            <a:spLocks noGrp="1"/>
          </p:cNvSpPr>
          <p:nvPr>
            <p:ph type="ctrTitle"/>
          </p:nvPr>
        </p:nvSpPr>
        <p:spPr bwMode="auto">
          <a:xfrm>
            <a:off x="-28575" y="2617788"/>
            <a:ext cx="1936750" cy="900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dirty="0"/>
              <a:t>Fundamento </a:t>
            </a:r>
            <a:br>
              <a:rPr lang="es-ES" altLang="es-ES" dirty="0"/>
            </a:br>
            <a:r>
              <a:rPr lang="es-ES" altLang="es-ES" dirty="0"/>
              <a:t>Legal</a:t>
            </a:r>
          </a:p>
        </p:txBody>
      </p:sp>
      <p:sp>
        <p:nvSpPr>
          <p:cNvPr id="6" name="3 Marcador de número de diapositiva"/>
          <p:cNvSpPr>
            <a:spLocks noGrp="1"/>
          </p:cNvSpPr>
          <p:nvPr>
            <p:ph type="sldNum" sz="quarter" idx="18"/>
          </p:nvPr>
        </p:nvSpPr>
        <p:spPr/>
        <p:txBody>
          <a:bodyPr/>
          <a:lstStyle/>
          <a:p>
            <a:pPr>
              <a:defRPr/>
            </a:pPr>
            <a:fld id="{C5C528E6-9CF2-418B-BCB3-89B3268D9F45}" type="slidenum">
              <a:rPr lang="es-ES_tradnl">
                <a:solidFill>
                  <a:srgbClr val="008080"/>
                </a:solidFill>
              </a:rPr>
              <a:pPr>
                <a:defRPr/>
              </a:pPr>
              <a:t>4</a:t>
            </a:fld>
            <a:endParaRPr lang="es-ES_tradnl" dirty="0">
              <a:solidFill>
                <a:srgbClr val="008080"/>
              </a:solidFill>
            </a:endParaRPr>
          </a:p>
        </p:txBody>
      </p:sp>
      <p:sp>
        <p:nvSpPr>
          <p:cNvPr id="5" name="Rectángulo redondeado 4"/>
          <p:cNvSpPr/>
          <p:nvPr/>
        </p:nvSpPr>
        <p:spPr bwMode="auto">
          <a:xfrm>
            <a:off x="7402090" y="2617788"/>
            <a:ext cx="1619672" cy="2248149"/>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algn="ctr" defTabSz="488950">
              <a:lnSpc>
                <a:spcPct val="90000"/>
              </a:lnSpc>
              <a:spcAft>
                <a:spcPct val="35000"/>
              </a:spcAft>
            </a:pPr>
            <a:r>
              <a:rPr lang="es-ES" sz="2000" b="1" dirty="0">
                <a:solidFill>
                  <a:schemeClr val="tx1"/>
                </a:solidFill>
              </a:rPr>
              <a:t>Ley 298 DE 1996 crea la AUE  - Contaduría General de la Nación – CGN.</a:t>
            </a:r>
          </a:p>
        </p:txBody>
      </p:sp>
      <p:sp>
        <p:nvSpPr>
          <p:cNvPr id="7" name="Rectángulo redondeado 6"/>
          <p:cNvSpPr/>
          <p:nvPr/>
        </p:nvSpPr>
        <p:spPr bwMode="auto">
          <a:xfrm>
            <a:off x="1077913" y="553244"/>
            <a:ext cx="1613218" cy="177861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lgn="ctr" defTabSz="488950">
              <a:lnSpc>
                <a:spcPct val="90000"/>
              </a:lnSpc>
              <a:spcAft>
                <a:spcPct val="35000"/>
              </a:spcAft>
            </a:pPr>
            <a:r>
              <a:rPr lang="es-ES" sz="2000" b="1" dirty="0">
                <a:solidFill>
                  <a:schemeClr val="tx1"/>
                </a:solidFill>
              </a:rPr>
              <a:t>El artículo</a:t>
            </a:r>
          </a:p>
          <a:p>
            <a:pPr lvl="0" algn="ctr" defTabSz="488950">
              <a:lnSpc>
                <a:spcPct val="90000"/>
              </a:lnSpc>
              <a:spcAft>
                <a:spcPct val="35000"/>
              </a:spcAft>
            </a:pPr>
            <a:r>
              <a:rPr lang="es-ES" sz="2000" b="1" dirty="0">
                <a:solidFill>
                  <a:schemeClr val="tx1"/>
                </a:solidFill>
              </a:rPr>
              <a:t>354 de la </a:t>
            </a:r>
          </a:p>
          <a:p>
            <a:pPr lvl="0" algn="ctr" defTabSz="488950">
              <a:lnSpc>
                <a:spcPct val="90000"/>
              </a:lnSpc>
              <a:spcAft>
                <a:spcPct val="35000"/>
              </a:spcAft>
            </a:pPr>
            <a:r>
              <a:rPr lang="es-ES" sz="2000" b="1" dirty="0">
                <a:solidFill>
                  <a:schemeClr val="tx1"/>
                </a:solidFill>
              </a:rPr>
              <a:t>CP </a:t>
            </a:r>
            <a:r>
              <a:rPr lang="es-ES" sz="2000" dirty="0">
                <a:solidFill>
                  <a:schemeClr val="tx1"/>
                </a:solidFill>
              </a:rPr>
              <a:t>establece</a:t>
            </a:r>
            <a:endParaRPr kumimoji="0" lang="es-CO" sz="2000" b="0" i="0" u="none" strike="noStrike" cap="none" normalizeH="0" baseline="0" dirty="0">
              <a:ln>
                <a:noFill/>
              </a:ln>
              <a:solidFill>
                <a:schemeClr val="tx1"/>
              </a:solidFill>
              <a:effectLst/>
              <a:latin typeface="Times New Roman" pitchFamily="18" charset="0"/>
            </a:endParaRPr>
          </a:p>
        </p:txBody>
      </p:sp>
      <p:graphicFrame>
        <p:nvGraphicFramePr>
          <p:cNvPr id="9" name="Diagrama 8"/>
          <p:cNvGraphicFramePr/>
          <p:nvPr>
            <p:extLst>
              <p:ext uri="{D42A27DB-BD31-4B8C-83A1-F6EECF244321}">
                <p14:modId xmlns:p14="http://schemas.microsoft.com/office/powerpoint/2010/main" val="3629382746"/>
              </p:ext>
            </p:extLst>
          </p:nvPr>
        </p:nvGraphicFramePr>
        <p:xfrm>
          <a:off x="2181798" y="193204"/>
          <a:ext cx="5068907" cy="5521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40</a:t>
            </a:fld>
            <a:endParaRPr lang="es-ES_tradnl" dirty="0"/>
          </a:p>
        </p:txBody>
      </p:sp>
      <p:sp>
        <p:nvSpPr>
          <p:cNvPr id="6" name="1 Título"/>
          <p:cNvSpPr>
            <a:spLocks noGrp="1"/>
          </p:cNvSpPr>
          <p:nvPr>
            <p:ph type="ctrTitle"/>
          </p:nvPr>
        </p:nvSpPr>
        <p:spPr>
          <a:xfrm>
            <a:off x="251520" y="47152"/>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Resolución 193 de 2016</a:t>
            </a:r>
            <a:br>
              <a:rPr lang="es-ES" sz="2800" dirty="0">
                <a:latin typeface="Times New Roman" panose="02020603050405020304" pitchFamily="18" charset="0"/>
                <a:cs typeface="Times New Roman" panose="02020603050405020304" pitchFamily="18" charset="0"/>
              </a:rPr>
            </a:br>
            <a:r>
              <a:rPr lang="es-ES" sz="2800" dirty="0">
                <a:latin typeface="Times New Roman" panose="02020603050405020304" pitchFamily="18" charset="0"/>
                <a:cs typeface="Times New Roman" panose="02020603050405020304" pitchFamily="18" charset="0"/>
              </a:rPr>
              <a:t>Categoría Evaluación Control Interno Contable</a:t>
            </a:r>
          </a:p>
        </p:txBody>
      </p:sp>
      <p:pic>
        <p:nvPicPr>
          <p:cNvPr id="4" name="Imagen 3"/>
          <p:cNvPicPr/>
          <p:nvPr/>
        </p:nvPicPr>
        <p:blipFill>
          <a:blip r:embed="rId3">
            <a:extLst>
              <a:ext uri="{28A0092B-C50C-407E-A947-70E740481C1C}">
                <a14:useLocalDpi xmlns:a14="http://schemas.microsoft.com/office/drawing/2010/main"/>
              </a:ext>
            </a:extLst>
          </a:blip>
          <a:srcRect/>
          <a:stretch>
            <a:fillRect/>
          </a:stretch>
        </p:blipFill>
        <p:spPr bwMode="auto">
          <a:xfrm>
            <a:off x="611560" y="2137420"/>
            <a:ext cx="5040560" cy="3384377"/>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029337218"/>
              </p:ext>
            </p:extLst>
          </p:nvPr>
        </p:nvGraphicFramePr>
        <p:xfrm>
          <a:off x="4860032" y="1129308"/>
          <a:ext cx="3867785" cy="919480"/>
        </p:xfrm>
        <a:graphic>
          <a:graphicData uri="http://schemas.openxmlformats.org/drawingml/2006/table">
            <a:tbl>
              <a:tblPr firstRow="1" firstCol="1" bandRow="1">
                <a:tableStyleId>{9DCAF9ED-07DC-4A11-8D7F-57B35C25682E}</a:tableStyleId>
              </a:tblPr>
              <a:tblGrid>
                <a:gridCol w="1977390">
                  <a:extLst>
                    <a:ext uri="{9D8B030D-6E8A-4147-A177-3AD203B41FA5}">
                      <a16:colId xmlns:a16="http://schemas.microsoft.com/office/drawing/2014/main" val="3568611724"/>
                    </a:ext>
                  </a:extLst>
                </a:gridCol>
                <a:gridCol w="1890395">
                  <a:extLst>
                    <a:ext uri="{9D8B030D-6E8A-4147-A177-3AD203B41FA5}">
                      <a16:colId xmlns:a16="http://schemas.microsoft.com/office/drawing/2014/main" val="3486196294"/>
                    </a:ext>
                  </a:extLst>
                </a:gridCol>
              </a:tblGrid>
              <a:tr h="370840">
                <a:tc>
                  <a:txBody>
                    <a:bodyPr/>
                    <a:lstStyle/>
                    <a:p>
                      <a:pPr algn="ctr">
                        <a:spcAft>
                          <a:spcPts val="0"/>
                        </a:spcAft>
                      </a:pPr>
                      <a:r>
                        <a:rPr lang="es-ES" sz="1200" dirty="0">
                          <a:effectLst/>
                        </a:rPr>
                        <a:t>RANGO DE CALIFICACION</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dirty="0">
                          <a:effectLst/>
                        </a:rPr>
                        <a:t>CALIFICACION CUALITATIVA</a:t>
                      </a:r>
                      <a:endParaRPr lang="es-CO"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1642384"/>
                  </a:ext>
                </a:extLst>
              </a:tr>
              <a:tr h="153035">
                <a:tc>
                  <a:txBody>
                    <a:bodyPr/>
                    <a:lstStyle/>
                    <a:p>
                      <a:pPr algn="just">
                        <a:spcAft>
                          <a:spcPts val="0"/>
                        </a:spcAft>
                      </a:pPr>
                      <a:r>
                        <a:rPr lang="es-ES" sz="1200">
                          <a:effectLst/>
                        </a:rPr>
                        <a:t>1.0 &lt; CALIFICACIÓN &lt;3.0</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DEFICIENTE</a:t>
                      </a:r>
                      <a:endParaRPr lang="es-CO"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55714961"/>
                  </a:ext>
                </a:extLst>
              </a:tr>
              <a:tr h="174625">
                <a:tc>
                  <a:txBody>
                    <a:bodyPr/>
                    <a:lstStyle/>
                    <a:p>
                      <a:pPr algn="just">
                        <a:spcAft>
                          <a:spcPts val="0"/>
                        </a:spcAft>
                      </a:pPr>
                      <a:r>
                        <a:rPr lang="es-ES" sz="1200">
                          <a:effectLst/>
                        </a:rPr>
                        <a:t>3.1 &lt; CALIFICACIÓN &lt;4.0</a:t>
                      </a:r>
                      <a:endParaRPr lang="es-CO"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a:effectLst/>
                        </a:rPr>
                        <a:t>ADECUADO</a:t>
                      </a:r>
                      <a:endParaRPr lang="es-CO"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90894492"/>
                  </a:ext>
                </a:extLst>
              </a:tr>
              <a:tr h="47625">
                <a:tc>
                  <a:txBody>
                    <a:bodyPr/>
                    <a:lstStyle/>
                    <a:p>
                      <a:pPr algn="just">
                        <a:spcAft>
                          <a:spcPts val="0"/>
                        </a:spcAft>
                      </a:pPr>
                      <a:r>
                        <a:rPr lang="es-ES" sz="1200" dirty="0">
                          <a:effectLst/>
                        </a:rPr>
                        <a:t>4.1 &lt; CALIFICACIÓN &lt;5.0</a:t>
                      </a:r>
                      <a:endParaRPr lang="es-CO"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S" sz="1200" dirty="0">
                          <a:effectLst/>
                        </a:rPr>
                        <a:t>EFICIENTE</a:t>
                      </a:r>
                      <a:endParaRPr lang="es-CO"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50465120"/>
                  </a:ext>
                </a:extLst>
              </a:tr>
            </a:tbl>
          </a:graphicData>
        </a:graphic>
      </p:graphicFrame>
      <p:sp>
        <p:nvSpPr>
          <p:cNvPr id="7" name="CuadroTexto 6"/>
          <p:cNvSpPr txBox="1"/>
          <p:nvPr/>
        </p:nvSpPr>
        <p:spPr>
          <a:xfrm>
            <a:off x="1619672" y="1343623"/>
            <a:ext cx="3096344" cy="446276"/>
          </a:xfrm>
          <a:prstGeom prst="rect">
            <a:avLst/>
          </a:prstGeom>
          <a:noFill/>
        </p:spPr>
        <p:txBody>
          <a:bodyPr wrap="square" rtlCol="0">
            <a:spAutoFit/>
          </a:bodyPr>
          <a:lstStyle/>
          <a:p>
            <a:r>
              <a:rPr lang="es-CO" b="1" dirty="0"/>
              <a:t>Rangos de calificación</a:t>
            </a:r>
          </a:p>
        </p:txBody>
      </p:sp>
    </p:spTree>
    <p:extLst>
      <p:ext uri="{BB962C8B-B14F-4D97-AF65-F5344CB8AC3E}">
        <p14:creationId xmlns:p14="http://schemas.microsoft.com/office/powerpoint/2010/main" val="4287987324"/>
      </p:ext>
    </p:extLst>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41</a:t>
            </a:fld>
            <a:endParaRPr lang="es-ES_tradnl" dirty="0"/>
          </a:p>
        </p:txBody>
      </p:sp>
      <p:sp>
        <p:nvSpPr>
          <p:cNvPr id="6" name="1 Título"/>
          <p:cNvSpPr>
            <a:spLocks noGrp="1"/>
          </p:cNvSpPr>
          <p:nvPr>
            <p:ph type="ctrTitle"/>
          </p:nvPr>
        </p:nvSpPr>
        <p:spPr>
          <a:xfrm>
            <a:off x="251520" y="180357"/>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Principales fortalezas y debilidades</a:t>
            </a:r>
          </a:p>
        </p:txBody>
      </p:sp>
      <p:sp>
        <p:nvSpPr>
          <p:cNvPr id="2" name="CuadroTexto 1"/>
          <p:cNvSpPr txBox="1"/>
          <p:nvPr/>
        </p:nvSpPr>
        <p:spPr>
          <a:xfrm>
            <a:off x="5796136" y="2006888"/>
            <a:ext cx="2016224" cy="446276"/>
          </a:xfrm>
          <a:prstGeom prst="rect">
            <a:avLst/>
          </a:prstGeom>
          <a:noFill/>
        </p:spPr>
        <p:txBody>
          <a:bodyPr wrap="square" rtlCol="0">
            <a:spAutoFit/>
          </a:bodyPr>
          <a:lstStyle/>
          <a:p>
            <a:r>
              <a:rPr lang="es-CO" b="1" dirty="0"/>
              <a:t>Fortalezas</a:t>
            </a:r>
          </a:p>
        </p:txBody>
      </p:sp>
      <p:sp>
        <p:nvSpPr>
          <p:cNvPr id="7" name="CuadroTexto 6"/>
          <p:cNvSpPr txBox="1"/>
          <p:nvPr/>
        </p:nvSpPr>
        <p:spPr>
          <a:xfrm>
            <a:off x="1763688" y="3982110"/>
            <a:ext cx="2016224" cy="446276"/>
          </a:xfrm>
          <a:prstGeom prst="rect">
            <a:avLst/>
          </a:prstGeom>
          <a:noFill/>
        </p:spPr>
        <p:txBody>
          <a:bodyPr wrap="square" rtlCol="0">
            <a:spAutoFit/>
          </a:bodyPr>
          <a:lstStyle/>
          <a:p>
            <a:r>
              <a:rPr lang="es-CO" b="1" dirty="0"/>
              <a:t>Debilidades</a:t>
            </a:r>
          </a:p>
        </p:txBody>
      </p:sp>
      <p:sp>
        <p:nvSpPr>
          <p:cNvPr id="8" name="CuadroTexto 7"/>
          <p:cNvSpPr txBox="1"/>
          <p:nvPr/>
        </p:nvSpPr>
        <p:spPr>
          <a:xfrm>
            <a:off x="467544" y="4945732"/>
            <a:ext cx="2664296" cy="307777"/>
          </a:xfrm>
          <a:prstGeom prst="rect">
            <a:avLst/>
          </a:prstGeom>
          <a:noFill/>
        </p:spPr>
        <p:txBody>
          <a:bodyPr wrap="square" rtlCol="0">
            <a:spAutoFit/>
          </a:bodyPr>
          <a:lstStyle/>
          <a:p>
            <a:r>
              <a:rPr lang="es-CO" sz="1400" b="1" dirty="0"/>
              <a:t>Total de la muestra: 83 entidades</a:t>
            </a:r>
          </a:p>
        </p:txBody>
      </p:sp>
      <p:pic>
        <p:nvPicPr>
          <p:cNvPr id="9" name="Imagen 8"/>
          <p:cNvPicPr/>
          <p:nvPr/>
        </p:nvPicPr>
        <p:blipFill rotWithShape="1">
          <a:blip r:embed="rId3" cstate="email">
            <a:extLst>
              <a:ext uri="{28A0092B-C50C-407E-A947-70E740481C1C}">
                <a14:useLocalDpi xmlns:a14="http://schemas.microsoft.com/office/drawing/2010/main"/>
              </a:ext>
            </a:extLst>
          </a:blip>
          <a:srcRect l="11545" b="58988"/>
          <a:stretch/>
        </p:blipFill>
        <p:spPr bwMode="auto">
          <a:xfrm>
            <a:off x="107504" y="1129308"/>
            <a:ext cx="5472608" cy="1821205"/>
          </a:xfrm>
          <a:prstGeom prst="rect">
            <a:avLst/>
          </a:prstGeom>
          <a:noFill/>
          <a:ln>
            <a:noFill/>
          </a:ln>
        </p:spPr>
      </p:pic>
      <p:pic>
        <p:nvPicPr>
          <p:cNvPr id="10" name="Imagen 9"/>
          <p:cNvPicPr/>
          <p:nvPr/>
        </p:nvPicPr>
        <p:blipFill rotWithShape="1">
          <a:blip r:embed="rId4" cstate="email">
            <a:extLst>
              <a:ext uri="{28A0092B-C50C-407E-A947-70E740481C1C}">
                <a14:useLocalDpi xmlns:a14="http://schemas.microsoft.com/office/drawing/2010/main"/>
              </a:ext>
            </a:extLst>
          </a:blip>
          <a:srcRect l="12307" b="45784"/>
          <a:stretch/>
        </p:blipFill>
        <p:spPr bwMode="auto">
          <a:xfrm>
            <a:off x="3491879" y="3145532"/>
            <a:ext cx="5502597" cy="1800200"/>
          </a:xfrm>
          <a:prstGeom prst="rect">
            <a:avLst/>
          </a:prstGeom>
          <a:noFill/>
          <a:ln>
            <a:noFill/>
          </a:ln>
        </p:spPr>
      </p:pic>
    </p:spTree>
    <p:extLst>
      <p:ext uri="{BB962C8B-B14F-4D97-AF65-F5344CB8AC3E}">
        <p14:creationId xmlns:p14="http://schemas.microsoft.com/office/powerpoint/2010/main" val="1230411273"/>
      </p:ext>
    </p:extLst>
  </p:cSld>
  <p:clrMapOvr>
    <a:masterClrMapping/>
  </p:clrMapOvr>
  <p:transition spd="slow">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42</a:t>
            </a:fld>
            <a:endParaRPr lang="es-ES_tradnl" dirty="0"/>
          </a:p>
        </p:txBody>
      </p:sp>
      <p:sp>
        <p:nvSpPr>
          <p:cNvPr id="6" name="1 Título"/>
          <p:cNvSpPr>
            <a:spLocks noGrp="1"/>
          </p:cNvSpPr>
          <p:nvPr>
            <p:ph type="ctrTitle"/>
          </p:nvPr>
        </p:nvSpPr>
        <p:spPr>
          <a:xfrm>
            <a:off x="251520" y="108349"/>
            <a:ext cx="8742957" cy="876943"/>
          </a:xfrm>
        </p:spPr>
        <p:txBody>
          <a:bodyPr/>
          <a:lstStyle/>
          <a:p>
            <a:pPr lvl="0" algn="ctr"/>
            <a:r>
              <a:rPr lang="es-ES" sz="2800" dirty="0">
                <a:latin typeface="Times New Roman" panose="02020603050405020304" pitchFamily="18" charset="0"/>
                <a:cs typeface="Times New Roman" panose="02020603050405020304" pitchFamily="18" charset="0"/>
              </a:rPr>
              <a:t>Principales avances y recomendaciones</a:t>
            </a:r>
          </a:p>
        </p:txBody>
      </p:sp>
      <p:sp>
        <p:nvSpPr>
          <p:cNvPr id="10" name="CuadroTexto 9"/>
          <p:cNvSpPr txBox="1"/>
          <p:nvPr/>
        </p:nvSpPr>
        <p:spPr>
          <a:xfrm>
            <a:off x="5868144" y="1893531"/>
            <a:ext cx="2736304" cy="446276"/>
          </a:xfrm>
          <a:prstGeom prst="rect">
            <a:avLst/>
          </a:prstGeom>
          <a:noFill/>
        </p:spPr>
        <p:txBody>
          <a:bodyPr wrap="square" rtlCol="0">
            <a:spAutoFit/>
          </a:bodyPr>
          <a:lstStyle/>
          <a:p>
            <a:r>
              <a:rPr lang="es-CO" b="1" dirty="0"/>
              <a:t>Avances obtenidos</a:t>
            </a:r>
          </a:p>
        </p:txBody>
      </p:sp>
      <p:sp>
        <p:nvSpPr>
          <p:cNvPr id="12" name="CuadroTexto 11"/>
          <p:cNvSpPr txBox="1"/>
          <p:nvPr/>
        </p:nvSpPr>
        <p:spPr>
          <a:xfrm>
            <a:off x="1115616" y="3817088"/>
            <a:ext cx="2736304" cy="446276"/>
          </a:xfrm>
          <a:prstGeom prst="rect">
            <a:avLst/>
          </a:prstGeom>
          <a:noFill/>
        </p:spPr>
        <p:txBody>
          <a:bodyPr wrap="square" rtlCol="0">
            <a:spAutoFit/>
          </a:bodyPr>
          <a:lstStyle/>
          <a:p>
            <a:r>
              <a:rPr lang="es-CO" b="1" dirty="0"/>
              <a:t>Recomendaciones</a:t>
            </a:r>
          </a:p>
        </p:txBody>
      </p:sp>
      <p:pic>
        <p:nvPicPr>
          <p:cNvPr id="13" name="Imagen 12"/>
          <p:cNvPicPr/>
          <p:nvPr/>
        </p:nvPicPr>
        <p:blipFill rotWithShape="1">
          <a:blip r:embed="rId3" cstate="email">
            <a:extLst>
              <a:ext uri="{28A0092B-C50C-407E-A947-70E740481C1C}">
                <a14:useLocalDpi xmlns:a14="http://schemas.microsoft.com/office/drawing/2010/main"/>
              </a:ext>
            </a:extLst>
          </a:blip>
          <a:srcRect l="13200" t="-1" b="55770"/>
          <a:stretch/>
        </p:blipFill>
        <p:spPr bwMode="auto">
          <a:xfrm>
            <a:off x="107504" y="1129308"/>
            <a:ext cx="5616624" cy="1944216"/>
          </a:xfrm>
          <a:prstGeom prst="rect">
            <a:avLst/>
          </a:prstGeom>
          <a:noFill/>
          <a:ln>
            <a:noFill/>
          </a:ln>
        </p:spPr>
      </p:pic>
      <p:pic>
        <p:nvPicPr>
          <p:cNvPr id="14" name="Imagen 13"/>
          <p:cNvPicPr/>
          <p:nvPr/>
        </p:nvPicPr>
        <p:blipFill rotWithShape="1">
          <a:blip r:embed="rId4" cstate="email">
            <a:extLst>
              <a:ext uri="{28A0092B-C50C-407E-A947-70E740481C1C}">
                <a14:useLocalDpi xmlns:a14="http://schemas.microsoft.com/office/drawing/2010/main"/>
              </a:ext>
            </a:extLst>
          </a:blip>
          <a:srcRect l="17537" b="54182"/>
          <a:stretch/>
        </p:blipFill>
        <p:spPr bwMode="auto">
          <a:xfrm>
            <a:off x="3491880" y="3217540"/>
            <a:ext cx="5502597" cy="1656184"/>
          </a:xfrm>
          <a:prstGeom prst="rect">
            <a:avLst/>
          </a:prstGeom>
          <a:noFill/>
          <a:ln>
            <a:noFill/>
          </a:ln>
        </p:spPr>
      </p:pic>
      <p:sp>
        <p:nvSpPr>
          <p:cNvPr id="9" name="CuadroTexto 8"/>
          <p:cNvSpPr txBox="1"/>
          <p:nvPr/>
        </p:nvSpPr>
        <p:spPr>
          <a:xfrm>
            <a:off x="467544" y="4945732"/>
            <a:ext cx="2664296" cy="307777"/>
          </a:xfrm>
          <a:prstGeom prst="rect">
            <a:avLst/>
          </a:prstGeom>
          <a:noFill/>
        </p:spPr>
        <p:txBody>
          <a:bodyPr wrap="square" rtlCol="0">
            <a:spAutoFit/>
          </a:bodyPr>
          <a:lstStyle/>
          <a:p>
            <a:r>
              <a:rPr lang="es-CO" sz="1400" b="1" dirty="0"/>
              <a:t>Total de la muestra: 83 entidades</a:t>
            </a:r>
          </a:p>
        </p:txBody>
      </p:sp>
    </p:spTree>
    <p:extLst>
      <p:ext uri="{BB962C8B-B14F-4D97-AF65-F5344CB8AC3E}">
        <p14:creationId xmlns:p14="http://schemas.microsoft.com/office/powerpoint/2010/main" val="1920996367"/>
      </p:ext>
    </p:extLst>
  </p:cSld>
  <p:clrMapOvr>
    <a:masterClrMapping/>
  </p:clrMapOvr>
  <p:transition spd="slow">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5</a:t>
            </a:fld>
            <a:endParaRPr lang="es-ES_tradnl" dirty="0"/>
          </a:p>
        </p:txBody>
      </p:sp>
      <p:sp>
        <p:nvSpPr>
          <p:cNvPr id="8" name="1 Título"/>
          <p:cNvSpPr>
            <a:spLocks noGrp="1"/>
          </p:cNvSpPr>
          <p:nvPr>
            <p:ph type="ctrTitle"/>
          </p:nvPr>
        </p:nvSpPr>
        <p:spPr>
          <a:xfrm>
            <a:off x="255474" y="-22820"/>
            <a:ext cx="8742957" cy="876943"/>
          </a:xfrm>
        </p:spPr>
        <p:txBody>
          <a:bodyPr/>
          <a:lstStyle/>
          <a:p>
            <a:pPr algn="ctr"/>
            <a:r>
              <a:rPr lang="es-CO" sz="3600" dirty="0">
                <a:solidFill>
                  <a:prstClr val="white"/>
                </a:solidFill>
              </a:rPr>
              <a:t>BALANCE GENERAL POR SECTORES 2016</a:t>
            </a:r>
            <a:br>
              <a:rPr lang="es-CO" sz="4000" dirty="0">
                <a:solidFill>
                  <a:prstClr val="white"/>
                </a:solidFill>
              </a:rPr>
            </a:br>
            <a:r>
              <a:rPr lang="es-CO" sz="2000" dirty="0">
                <a:solidFill>
                  <a:prstClr val="white"/>
                </a:solidFill>
              </a:rPr>
              <a:t>(miles de millones)</a:t>
            </a:r>
            <a:endParaRPr lang="es-ES" sz="3600"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37283"/>
            <a:ext cx="9108504" cy="414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6</a:t>
            </a:fld>
            <a:endParaRPr lang="es-ES_tradnl" dirty="0"/>
          </a:p>
        </p:txBody>
      </p:sp>
      <p:sp>
        <p:nvSpPr>
          <p:cNvPr id="6" name="1 Título"/>
          <p:cNvSpPr>
            <a:spLocks noGrp="1"/>
          </p:cNvSpPr>
          <p:nvPr>
            <p:ph type="ctrTitle"/>
          </p:nvPr>
        </p:nvSpPr>
        <p:spPr>
          <a:xfrm>
            <a:off x="228137" y="-94827"/>
            <a:ext cx="8742957" cy="876943"/>
          </a:xfrm>
        </p:spPr>
        <p:txBody>
          <a:bodyPr/>
          <a:lstStyle/>
          <a:p>
            <a:pPr algn="ctr"/>
            <a:r>
              <a:rPr lang="es-CO" sz="2800" dirty="0">
                <a:solidFill>
                  <a:prstClr val="white"/>
                </a:solidFill>
              </a:rPr>
              <a:t>ESTADOS DE ACTIVIDAD FINANCIERA,</a:t>
            </a:r>
            <a:br>
              <a:rPr lang="es-CO" sz="2800" dirty="0">
                <a:solidFill>
                  <a:prstClr val="white"/>
                </a:solidFill>
              </a:rPr>
            </a:br>
            <a:r>
              <a:rPr lang="es-CO" sz="2800" dirty="0">
                <a:solidFill>
                  <a:prstClr val="white"/>
                </a:solidFill>
              </a:rPr>
              <a:t>ECONÓMICA, SOCIAL Y AMBIENTAL POR SECTORES 2016</a:t>
            </a:r>
            <a:br>
              <a:rPr lang="es-CO" sz="2800" dirty="0">
                <a:solidFill>
                  <a:prstClr val="white"/>
                </a:solidFill>
              </a:rPr>
            </a:br>
            <a:r>
              <a:rPr lang="es-CO" sz="1600" dirty="0">
                <a:solidFill>
                  <a:prstClr val="white"/>
                </a:solidFill>
              </a:rPr>
              <a:t>(miles de millones)</a:t>
            </a:r>
            <a:endParaRPr lang="es-ES" sz="1600"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73324"/>
            <a:ext cx="9108504" cy="390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240910"/>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20"/>
          </p:nvPr>
        </p:nvSpPr>
        <p:spPr/>
        <p:txBody>
          <a:bodyPr/>
          <a:lstStyle/>
          <a:p>
            <a:pPr>
              <a:defRPr/>
            </a:pPr>
            <a:fld id="{CE007C51-1A91-4586-A3FD-4AE7F283210D}" type="slidenum">
              <a:rPr lang="es-ES_tradnl"/>
              <a:pPr>
                <a:defRPr/>
              </a:pPr>
              <a:t>7</a:t>
            </a:fld>
            <a:endParaRPr lang="es-ES_tradnl" dirty="0"/>
          </a:p>
        </p:txBody>
      </p:sp>
      <p:sp>
        <p:nvSpPr>
          <p:cNvPr id="7" name="4 Título"/>
          <p:cNvSpPr txBox="1">
            <a:spLocks/>
          </p:cNvSpPr>
          <p:nvPr/>
        </p:nvSpPr>
        <p:spPr bwMode="auto">
          <a:xfrm>
            <a:off x="-72008" y="625252"/>
            <a:ext cx="5508104" cy="86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0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sz="2900" kern="0" dirty="0"/>
              <a:t>COBERTURA</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t="7929" b="2354"/>
          <a:stretch/>
        </p:blipFill>
        <p:spPr>
          <a:xfrm>
            <a:off x="1691413" y="1201316"/>
            <a:ext cx="5812189" cy="3960440"/>
          </a:xfrm>
          <a:prstGeom prst="rect">
            <a:avLst/>
          </a:prstGeom>
        </p:spPr>
      </p:pic>
    </p:spTree>
    <p:extLst>
      <p:ext uri="{BB962C8B-B14F-4D97-AF65-F5344CB8AC3E}">
        <p14:creationId xmlns:p14="http://schemas.microsoft.com/office/powerpoint/2010/main" val="24699345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8</a:t>
            </a:fld>
            <a:endParaRPr lang="es-ES_tradnl"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246"/>
          <a:stretch/>
        </p:blipFill>
        <p:spPr bwMode="auto">
          <a:xfrm>
            <a:off x="0" y="1274448"/>
            <a:ext cx="9144000" cy="374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ctrTitle" idx="4294967295"/>
          </p:nvPr>
        </p:nvSpPr>
        <p:spPr>
          <a:xfrm>
            <a:off x="327482" y="-22820"/>
            <a:ext cx="8742957" cy="876943"/>
          </a:xfrm>
          <a:prstGeom prst="rect">
            <a:avLst/>
          </a:prstGeom>
        </p:spPr>
        <p:txBody>
          <a:bodyPr/>
          <a:lstStyle/>
          <a:p>
            <a:pPr algn="ctr"/>
            <a:r>
              <a:rPr lang="es-CO" sz="3600" dirty="0">
                <a:solidFill>
                  <a:prstClr val="white"/>
                </a:solidFill>
              </a:rPr>
              <a:t>BALANCE GENERAL DE LA NACIÓN 2016</a:t>
            </a:r>
            <a:br>
              <a:rPr lang="es-CO" sz="4000" dirty="0">
                <a:solidFill>
                  <a:prstClr val="white"/>
                </a:solidFill>
              </a:rPr>
            </a:br>
            <a:r>
              <a:rPr lang="es-CO" sz="2000" dirty="0">
                <a:solidFill>
                  <a:prstClr val="white"/>
                </a:solidFill>
              </a:rPr>
              <a:t>(miles de millones)</a:t>
            </a:r>
            <a:endParaRPr lang="es-ES" sz="3600" dirty="0"/>
          </a:p>
        </p:txBody>
      </p:sp>
    </p:spTree>
    <p:extLst>
      <p:ext uri="{BB962C8B-B14F-4D97-AF65-F5344CB8AC3E}">
        <p14:creationId xmlns:p14="http://schemas.microsoft.com/office/powerpoint/2010/main" val="396753667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D1EF39F9-DAFE-4D02-96A4-9F265A7B70EB}" type="slidenum">
              <a:rPr lang="es-ES_tradnl"/>
              <a:pPr>
                <a:defRPr/>
              </a:pPr>
              <a:t>9</a:t>
            </a:fld>
            <a:endParaRPr lang="es-ES_tradnl" dirty="0"/>
          </a:p>
        </p:txBody>
      </p:sp>
      <p:sp>
        <p:nvSpPr>
          <p:cNvPr id="6" name="1 Título"/>
          <p:cNvSpPr>
            <a:spLocks noGrp="1"/>
          </p:cNvSpPr>
          <p:nvPr>
            <p:ph type="ctrTitle"/>
          </p:nvPr>
        </p:nvSpPr>
        <p:spPr>
          <a:xfrm>
            <a:off x="251520" y="47152"/>
            <a:ext cx="8742957" cy="876943"/>
          </a:xfrm>
        </p:spPr>
        <p:txBody>
          <a:bodyPr/>
          <a:lstStyle/>
          <a:p>
            <a:pPr algn="ctr"/>
            <a:r>
              <a:rPr lang="es-CO" sz="2800" dirty="0">
                <a:solidFill>
                  <a:prstClr val="white"/>
                </a:solidFill>
              </a:rPr>
              <a:t>Activos 2016</a:t>
            </a:r>
            <a:br>
              <a:rPr lang="es-CO" sz="2800" dirty="0">
                <a:solidFill>
                  <a:prstClr val="white"/>
                </a:solidFill>
              </a:rPr>
            </a:br>
            <a:r>
              <a:rPr lang="es-CO" sz="2400" dirty="0">
                <a:solidFill>
                  <a:prstClr val="white"/>
                </a:solidFill>
              </a:rPr>
              <a:t>(miles de millones)</a:t>
            </a:r>
            <a:endParaRPr lang="es-ES" sz="2400" dirty="0"/>
          </a:p>
        </p:txBody>
      </p:sp>
      <p:pic>
        <p:nvPicPr>
          <p:cNvPr id="2" name="Imagen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111324"/>
            <a:ext cx="7488832" cy="4194448"/>
          </a:xfrm>
          <a:prstGeom prst="rect">
            <a:avLst/>
          </a:prstGeom>
        </p:spPr>
      </p:pic>
      <p:sp>
        <p:nvSpPr>
          <p:cNvPr id="7" name="CuadroTexto 6"/>
          <p:cNvSpPr txBox="1"/>
          <p:nvPr/>
        </p:nvSpPr>
        <p:spPr>
          <a:xfrm>
            <a:off x="7524328" y="2065412"/>
            <a:ext cx="504056" cy="446276"/>
          </a:xfrm>
          <a:prstGeom prst="rect">
            <a:avLst/>
          </a:prstGeom>
          <a:solidFill>
            <a:srgbClr val="FF6600"/>
          </a:solidFill>
        </p:spPr>
        <p:txBody>
          <a:bodyPr wrap="square" rtlCol="0">
            <a:spAutoFit/>
          </a:bodyPr>
          <a:lstStyle/>
          <a:p>
            <a:r>
              <a:rPr lang="es-CO" b="1" dirty="0">
                <a:latin typeface="+mn-lt"/>
              </a:rPr>
              <a:t> 1</a:t>
            </a:r>
          </a:p>
        </p:txBody>
      </p:sp>
      <p:sp>
        <p:nvSpPr>
          <p:cNvPr id="8" name="CuadroTexto 7"/>
          <p:cNvSpPr txBox="1"/>
          <p:nvPr/>
        </p:nvSpPr>
        <p:spPr>
          <a:xfrm>
            <a:off x="5724128" y="4297660"/>
            <a:ext cx="504056" cy="446276"/>
          </a:xfrm>
          <a:prstGeom prst="rect">
            <a:avLst/>
          </a:prstGeom>
          <a:solidFill>
            <a:srgbClr val="FF6600"/>
          </a:solidFill>
        </p:spPr>
        <p:txBody>
          <a:bodyPr wrap="square" rtlCol="0">
            <a:spAutoFit/>
          </a:bodyPr>
          <a:lstStyle/>
          <a:p>
            <a:r>
              <a:rPr lang="es-CO" b="1" dirty="0">
                <a:latin typeface="+mn-lt"/>
              </a:rPr>
              <a:t> 2</a:t>
            </a:r>
          </a:p>
        </p:txBody>
      </p:sp>
      <p:sp>
        <p:nvSpPr>
          <p:cNvPr id="9" name="CuadroTexto 8"/>
          <p:cNvSpPr txBox="1"/>
          <p:nvPr/>
        </p:nvSpPr>
        <p:spPr>
          <a:xfrm>
            <a:off x="1778385" y="3361556"/>
            <a:ext cx="504056" cy="446276"/>
          </a:xfrm>
          <a:prstGeom prst="rect">
            <a:avLst/>
          </a:prstGeom>
          <a:solidFill>
            <a:srgbClr val="FF6600"/>
          </a:solidFill>
        </p:spPr>
        <p:txBody>
          <a:bodyPr wrap="square" rtlCol="0">
            <a:spAutoFit/>
          </a:bodyPr>
          <a:lstStyle/>
          <a:p>
            <a:r>
              <a:rPr lang="es-CO" b="1" dirty="0">
                <a:latin typeface="+mn-lt"/>
              </a:rPr>
              <a:t> 3</a:t>
            </a:r>
          </a:p>
        </p:txBody>
      </p:sp>
    </p:spTree>
    <p:extLst>
      <p:ext uri="{BB962C8B-B14F-4D97-AF65-F5344CB8AC3E}">
        <p14:creationId xmlns:p14="http://schemas.microsoft.com/office/powerpoint/2010/main" val="1372180427"/>
      </p:ext>
    </p:extLst>
  </p:cSld>
  <p:clrMapOvr>
    <a:masterClrMapping/>
  </p:clrMapOvr>
  <p:transition spd="slow">
    <p:split orient="vert"/>
  </p:transition>
</p:sld>
</file>

<file path=ppt/theme/theme1.xml><?xml version="1.0" encoding="utf-8"?>
<a:theme xmlns:a="http://schemas.openxmlformats.org/drawingml/2006/main" name="PresentacionesGenerales -CGN2015_2003">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ntillas_2017.pot [Modo de compatibilidad]" id="{5132F1E0-F618-4C15-A129-6142A6AFEEC5}" vid="{28C500D7-C482-4DB5-881D-BEFE7228BAB0}"/>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Plantillas_2017</Template>
  <TotalTime>666</TotalTime>
  <Words>8232</Words>
  <Application>Microsoft Office PowerPoint</Application>
  <PresentationFormat>Presentación en pantalla (16:10)</PresentationFormat>
  <Paragraphs>882</Paragraphs>
  <Slides>44</Slides>
  <Notes>42</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1" baseType="lpstr">
      <vt:lpstr>Arial Narrow</vt:lpstr>
      <vt:lpstr>Calibri</vt:lpstr>
      <vt:lpstr>Sylfaen</vt:lpstr>
      <vt:lpstr>Times New Roman</vt:lpstr>
      <vt:lpstr>Verdana</vt:lpstr>
      <vt:lpstr>PresentacionesGenerales -CGN2015_2003</vt:lpstr>
      <vt:lpstr>Hoja de cálculo</vt:lpstr>
      <vt:lpstr>Presentación de PowerPoint</vt:lpstr>
      <vt:lpstr>Contenido</vt:lpstr>
      <vt:lpstr>ESTADOS CONTABLES 2016</vt:lpstr>
      <vt:lpstr>Fundamento  Legal</vt:lpstr>
      <vt:lpstr>BALANCE GENERAL POR SECTORES 2016 (miles de millones)</vt:lpstr>
      <vt:lpstr>ESTADOS DE ACTIVIDAD FINANCIERA, ECONÓMICA, SOCIAL Y AMBIENTAL POR SECTORES 2016 (miles de millones)</vt:lpstr>
      <vt:lpstr>Presentación de PowerPoint</vt:lpstr>
      <vt:lpstr>BALANCE GENERAL DE LA NACIÓN 2016 (miles de millones)</vt:lpstr>
      <vt:lpstr>Activos 2016 (miles de millones)</vt:lpstr>
      <vt:lpstr>Deudores 2016 (miles de millones)</vt:lpstr>
      <vt:lpstr>Propiedades, planta y equipo 2016 (miles de millones)</vt:lpstr>
      <vt:lpstr>Inversiones e instrumentos derivados 2016 (miles de millones)</vt:lpstr>
      <vt:lpstr>Pasivos 2016 (miles de millones)</vt:lpstr>
      <vt:lpstr>Operaciones de crédito público y financiamiento con Banca Central 2016 (miles de millones)</vt:lpstr>
      <vt:lpstr>Otros pasivos 2016 (miles de millones)</vt:lpstr>
      <vt:lpstr>Pasivos estimados 2016 (miles de millones)</vt:lpstr>
      <vt:lpstr>Patrimonio 2016 (miles de millones)</vt:lpstr>
      <vt:lpstr>Evolución Patrimonio 2010 - 2016 (miles de millones)</vt:lpstr>
      <vt:lpstr>ESTADOS DE ACTIVIDAD FINANCIERA, ECONÓMICA, SOCIAL Y AMBIENTAL NACIONAL 2016 (miles de millones)</vt:lpstr>
      <vt:lpstr>Ingresos 2016 (miles de millones)</vt:lpstr>
      <vt:lpstr>Ingresos fiscales 2016 (miles de millones)</vt:lpstr>
      <vt:lpstr>Otros ingresos 2016 (miles de millones)</vt:lpstr>
      <vt:lpstr>Venta de bienes 2016 (miles de millones)</vt:lpstr>
      <vt:lpstr>Gastos 2016 (miles de millones)</vt:lpstr>
      <vt:lpstr>Otros gastos 2016 (miles de millones)</vt:lpstr>
      <vt:lpstr>Transferencias giradas 2016 (miles de millones)</vt:lpstr>
      <vt:lpstr>Gastos de operación 2016 (miles de millones)</vt:lpstr>
      <vt:lpstr>Costos 2016 (miles de millones)</vt:lpstr>
      <vt:lpstr>Costos de ventas de bienes 2016 (miles de millones)</vt:lpstr>
      <vt:lpstr>Hallazgos dictamen al Balance General de la Nación</vt:lpstr>
      <vt:lpstr>CONTROL INTERNO CONTABLE 2016</vt:lpstr>
      <vt:lpstr>Marco legal </vt:lpstr>
      <vt:lpstr>Resoluciones aplicables al Control Interno contable </vt:lpstr>
      <vt:lpstr>Cobertura 2016 (miles de millones)</vt:lpstr>
      <vt:lpstr>Entidades omisas 2016 </vt:lpstr>
      <vt:lpstr>Resolución 357 de 2008 Categoría Control Interno Contable</vt:lpstr>
      <vt:lpstr>Calificación promedio por etapa</vt:lpstr>
      <vt:lpstr>Principales fortalezas y debilidades</vt:lpstr>
      <vt:lpstr>Principales avances y recomendaciones</vt:lpstr>
      <vt:lpstr>Resolución 193 de 2016 Categoría Evaluación Control Interno Contable</vt:lpstr>
      <vt:lpstr>Principales fortalezas y debilidades</vt:lpstr>
      <vt:lpstr>Principales avances y recomendaciones</vt:lpstr>
      <vt:lpstr>Presentación de PowerPoint</vt:lpstr>
      <vt:lpstr>Presentación de PowerPoint</vt:lpstr>
    </vt:vector>
  </TitlesOfParts>
  <Manager>Juan Carlos Tarazona</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Mercedes Jurado Perez</dc:creator>
  <cp:keywords>Plantillas, Presentaciones, PowerPoint, Imágen Institucional</cp:keywords>
  <dc:description>Actualizada con Logo 15 años Calidad Agosto 2011</dc:description>
  <cp:lastModifiedBy>Carlos Estrada</cp:lastModifiedBy>
  <cp:revision>180</cp:revision>
  <dcterms:created xsi:type="dcterms:W3CDTF">2017-08-14T17:57:59Z</dcterms:created>
  <dcterms:modified xsi:type="dcterms:W3CDTF">2021-05-27T16:30:15Z</dcterms:modified>
</cp:coreProperties>
</file>