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7" r:id="rId2"/>
    <p:sldId id="373" r:id="rId3"/>
    <p:sldId id="398" r:id="rId4"/>
    <p:sldId id="366" r:id="rId5"/>
    <p:sldId id="368" r:id="rId6"/>
    <p:sldId id="372" r:id="rId7"/>
    <p:sldId id="377" r:id="rId8"/>
    <p:sldId id="374" r:id="rId9"/>
    <p:sldId id="378" r:id="rId10"/>
    <p:sldId id="399" r:id="rId11"/>
    <p:sldId id="400" r:id="rId12"/>
    <p:sldId id="401" r:id="rId13"/>
    <p:sldId id="380" r:id="rId14"/>
    <p:sldId id="402" r:id="rId15"/>
    <p:sldId id="403" r:id="rId16"/>
    <p:sldId id="405" r:id="rId17"/>
    <p:sldId id="379" r:id="rId18"/>
    <p:sldId id="381" r:id="rId19"/>
    <p:sldId id="375" r:id="rId20"/>
    <p:sldId id="382" r:id="rId21"/>
    <p:sldId id="404" r:id="rId22"/>
    <p:sldId id="406" r:id="rId23"/>
    <p:sldId id="407" r:id="rId24"/>
    <p:sldId id="383" r:id="rId25"/>
    <p:sldId id="408" r:id="rId26"/>
    <p:sldId id="409" r:id="rId27"/>
    <p:sldId id="384" r:id="rId28"/>
    <p:sldId id="410" r:id="rId29"/>
    <p:sldId id="411" r:id="rId30"/>
    <p:sldId id="385" r:id="rId31"/>
    <p:sldId id="386" r:id="rId32"/>
    <p:sldId id="387" r:id="rId33"/>
    <p:sldId id="388" r:id="rId34"/>
    <p:sldId id="390" r:id="rId35"/>
    <p:sldId id="389" r:id="rId36"/>
    <p:sldId id="391" r:id="rId37"/>
    <p:sldId id="394" r:id="rId38"/>
    <p:sldId id="392" r:id="rId39"/>
    <p:sldId id="393" r:id="rId40"/>
    <p:sldId id="395" r:id="rId41"/>
    <p:sldId id="396" r:id="rId42"/>
    <p:sldId id="371" r:id="rId43"/>
    <p:sldId id="370" r:id="rId44"/>
  </p:sldIdLst>
  <p:sldSz cx="9144000" cy="5715000" type="screen16x10"/>
  <p:notesSz cx="7010400" cy="92964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B230"/>
    <a:srgbClr val="FF6600"/>
    <a:srgbClr val="008080"/>
    <a:srgbClr val="00918E"/>
    <a:srgbClr val="CCFFCC"/>
    <a:srgbClr val="005843"/>
    <a:srgbClr val="30399C"/>
    <a:srgbClr val="00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41" autoAdjust="0"/>
  </p:normalViewPr>
  <p:slideViewPr>
    <p:cSldViewPr snapToObjects="1">
      <p:cViewPr varScale="1">
        <p:scale>
          <a:sx n="82" d="100"/>
          <a:sy n="82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519E5-4128-4FA7-9339-EF4E8BC15A2D}" type="doc">
      <dgm:prSet loTypeId="urn:microsoft.com/office/officeart/2005/8/layout/arrow6" loCatId="process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1E4B3C1D-B3E8-4BC9-B346-5F2348E1F31D}">
      <dgm:prSet phldrT="[Texto]" custT="1"/>
      <dgm:spPr/>
      <dgm:t>
        <a:bodyPr/>
        <a:lstStyle/>
        <a:p>
          <a:pPr algn="r"/>
          <a:r>
            <a:rPr lang="es-ES" sz="1400" b="1" i="1" dirty="0">
              <a:solidFill>
                <a:schemeClr val="tx1"/>
              </a:solidFill>
              <a:latin typeface="+mn-lt"/>
            </a:rPr>
            <a:t>Corresponden al Contador General las funciones de uniformar, centralizar y consolidar la contabilidad pública, elaborar el balance general y …</a:t>
          </a:r>
          <a:endParaRPr lang="es-CO" sz="1400" b="1" dirty="0">
            <a:solidFill>
              <a:schemeClr val="tx1"/>
            </a:solidFill>
            <a:latin typeface="+mn-lt"/>
          </a:endParaRPr>
        </a:p>
      </dgm:t>
    </dgm:pt>
    <dgm:pt modelId="{CEB298D5-98E5-4DA6-8F56-2FAEF5CEA491}" type="parTrans" cxnId="{F9FA69D3-7F75-4C6B-B4AB-354E55782FA9}">
      <dgm:prSet/>
      <dgm:spPr/>
      <dgm:t>
        <a:bodyPr/>
        <a:lstStyle/>
        <a:p>
          <a:endParaRPr lang="es-CO"/>
        </a:p>
      </dgm:t>
    </dgm:pt>
    <dgm:pt modelId="{EFBA72D2-C737-4A7D-8083-3AC2A37C4857}" type="sibTrans" cxnId="{F9FA69D3-7F75-4C6B-B4AB-354E55782FA9}">
      <dgm:prSet/>
      <dgm:spPr/>
      <dgm:t>
        <a:bodyPr/>
        <a:lstStyle/>
        <a:p>
          <a:endParaRPr lang="es-CO"/>
        </a:p>
      </dgm:t>
    </dgm:pt>
    <dgm:pt modelId="{C842F8FC-1974-4DC7-BE3D-357FF0ED13E7}">
      <dgm:prSet phldrT="[Texto]" custT="1"/>
      <dgm:spPr/>
      <dgm:t>
        <a:bodyPr/>
        <a:lstStyle/>
        <a:p>
          <a:pPr algn="l"/>
          <a:r>
            <a:rPr lang="es-ES" sz="1400" b="1" i="1" dirty="0">
              <a:solidFill>
                <a:schemeClr val="tx1"/>
              </a:solidFill>
              <a:latin typeface="+mn-lt"/>
            </a:rPr>
            <a:t>Habrá un Contador General, funcionario de la rama ejecutiva, quien llevará la contabilidad general de la Nación y  …  </a:t>
          </a:r>
          <a:endParaRPr lang="es-CO" sz="1400" b="1" dirty="0">
            <a:solidFill>
              <a:schemeClr val="tx1"/>
            </a:solidFill>
            <a:latin typeface="+mn-lt"/>
          </a:endParaRPr>
        </a:p>
      </dgm:t>
    </dgm:pt>
    <dgm:pt modelId="{D817EA07-C7D3-4918-8003-8682AE12D5FD}" type="parTrans" cxnId="{F601FE27-BDED-4967-9830-B292530A23E6}">
      <dgm:prSet/>
      <dgm:spPr/>
      <dgm:t>
        <a:bodyPr/>
        <a:lstStyle/>
        <a:p>
          <a:endParaRPr lang="es-CO"/>
        </a:p>
      </dgm:t>
    </dgm:pt>
    <dgm:pt modelId="{7AF2DADA-E3B3-49AF-BFCC-F13A6761AFF7}" type="sibTrans" cxnId="{F601FE27-BDED-4967-9830-B292530A23E6}">
      <dgm:prSet/>
      <dgm:spPr/>
      <dgm:t>
        <a:bodyPr/>
        <a:lstStyle/>
        <a:p>
          <a:endParaRPr lang="es-CO"/>
        </a:p>
      </dgm:t>
    </dgm:pt>
    <dgm:pt modelId="{25219D64-3E44-45B3-B773-79E7E8DD94E8}" type="pres">
      <dgm:prSet presAssocID="{7ED519E5-4128-4FA7-9339-EF4E8BC15A2D}" presName="compositeShape" presStyleCnt="0">
        <dgm:presLayoutVars>
          <dgm:chMax val="2"/>
          <dgm:dir/>
          <dgm:resizeHandles val="exact"/>
        </dgm:presLayoutVars>
      </dgm:prSet>
      <dgm:spPr/>
    </dgm:pt>
    <dgm:pt modelId="{0EB5F7D6-34BB-455B-AAB0-50BD62D1E3AE}" type="pres">
      <dgm:prSet presAssocID="{7ED519E5-4128-4FA7-9339-EF4E8BC15A2D}" presName="ribbon" presStyleLbl="node1" presStyleIdx="0" presStyleCnt="1" custScaleY="180042" custLinFactNeighborX="-511" custLinFactNeighborY="10140"/>
      <dgm:spPr/>
    </dgm:pt>
    <dgm:pt modelId="{E7E95C54-F75F-4942-8512-8206B47D1368}" type="pres">
      <dgm:prSet presAssocID="{7ED519E5-4128-4FA7-9339-EF4E8BC15A2D}" presName="leftArrowText" presStyleLbl="node1" presStyleIdx="0" presStyleCnt="1" custScaleX="103533" custScaleY="160570" custLinFactNeighborX="-5493" custLinFactNeighborY="19898">
        <dgm:presLayoutVars>
          <dgm:chMax val="0"/>
          <dgm:bulletEnabled val="1"/>
        </dgm:presLayoutVars>
      </dgm:prSet>
      <dgm:spPr/>
    </dgm:pt>
    <dgm:pt modelId="{BCAAB5B5-6EB7-4107-8729-7F2D3774012B}" type="pres">
      <dgm:prSet presAssocID="{7ED519E5-4128-4FA7-9339-EF4E8BC15A2D}" presName="rightArrowText" presStyleLbl="node1" presStyleIdx="0" presStyleCnt="1" custScaleX="100000" custLinFactNeighborX="-1664" custLinFactNeighborY="31198">
        <dgm:presLayoutVars>
          <dgm:chMax val="0"/>
          <dgm:bulletEnabled val="1"/>
        </dgm:presLayoutVars>
      </dgm:prSet>
      <dgm:spPr/>
    </dgm:pt>
  </dgm:ptLst>
  <dgm:cxnLst>
    <dgm:cxn modelId="{A853C71E-B153-476D-A6DD-E3B3D3F79A04}" type="presOf" srcId="{1E4B3C1D-B3E8-4BC9-B346-5F2348E1F31D}" destId="{E7E95C54-F75F-4942-8512-8206B47D1368}" srcOrd="0" destOrd="0" presId="urn:microsoft.com/office/officeart/2005/8/layout/arrow6"/>
    <dgm:cxn modelId="{F601FE27-BDED-4967-9830-B292530A23E6}" srcId="{7ED519E5-4128-4FA7-9339-EF4E8BC15A2D}" destId="{C842F8FC-1974-4DC7-BE3D-357FF0ED13E7}" srcOrd="1" destOrd="0" parTransId="{D817EA07-C7D3-4918-8003-8682AE12D5FD}" sibTransId="{7AF2DADA-E3B3-49AF-BFCC-F13A6761AFF7}"/>
    <dgm:cxn modelId="{881F495B-D2D8-443A-AF81-C9C88FC853F0}" type="presOf" srcId="{C842F8FC-1974-4DC7-BE3D-357FF0ED13E7}" destId="{BCAAB5B5-6EB7-4107-8729-7F2D3774012B}" srcOrd="0" destOrd="0" presId="urn:microsoft.com/office/officeart/2005/8/layout/arrow6"/>
    <dgm:cxn modelId="{0F2AAD7C-8E4E-47B3-A38C-E75FE1229E23}" type="presOf" srcId="{7ED519E5-4128-4FA7-9339-EF4E8BC15A2D}" destId="{25219D64-3E44-45B3-B773-79E7E8DD94E8}" srcOrd="0" destOrd="0" presId="urn:microsoft.com/office/officeart/2005/8/layout/arrow6"/>
    <dgm:cxn modelId="{F9FA69D3-7F75-4C6B-B4AB-354E55782FA9}" srcId="{7ED519E5-4128-4FA7-9339-EF4E8BC15A2D}" destId="{1E4B3C1D-B3E8-4BC9-B346-5F2348E1F31D}" srcOrd="0" destOrd="0" parTransId="{CEB298D5-98E5-4DA6-8F56-2FAEF5CEA491}" sibTransId="{EFBA72D2-C737-4A7D-8083-3AC2A37C4857}"/>
    <dgm:cxn modelId="{1CF7C99A-E87C-4EB9-A63F-96CD0124554B}" type="presParOf" srcId="{25219D64-3E44-45B3-B773-79E7E8DD94E8}" destId="{0EB5F7D6-34BB-455B-AAB0-50BD62D1E3AE}" srcOrd="0" destOrd="0" presId="urn:microsoft.com/office/officeart/2005/8/layout/arrow6"/>
    <dgm:cxn modelId="{9B4F0832-4C5D-423A-A1F5-AF64714C278E}" type="presParOf" srcId="{25219D64-3E44-45B3-B773-79E7E8DD94E8}" destId="{E7E95C54-F75F-4942-8512-8206B47D1368}" srcOrd="1" destOrd="0" presId="urn:microsoft.com/office/officeart/2005/8/layout/arrow6"/>
    <dgm:cxn modelId="{7C5789F3-814F-4F3C-A5B2-4FB49E8AE8BD}" type="presParOf" srcId="{25219D64-3E44-45B3-B773-79E7E8DD94E8}" destId="{BCAAB5B5-6EB7-4107-8729-7F2D3774012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B24E7-5B2A-4134-BF14-64F1A366C4B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41A97E-20D2-4F5F-A3D5-208DAD7EAB59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Resolución 357 de 2008. Categoría Control Interno Contable</a:t>
          </a:r>
        </a:p>
      </dgm:t>
    </dgm:pt>
    <dgm:pt modelId="{4917EE22-EAFD-4EB0-BBA2-63B4B5165B9D}" type="parTrans" cxnId="{FBE4E418-5EA7-406D-AFA9-0333EB524C1B}">
      <dgm:prSet/>
      <dgm:spPr/>
      <dgm:t>
        <a:bodyPr/>
        <a:lstStyle/>
        <a:p>
          <a:endParaRPr lang="es-ES"/>
        </a:p>
      </dgm:t>
    </dgm:pt>
    <dgm:pt modelId="{364494EB-A1E3-4BF5-B2B0-F495AC0B093D}" type="sibTrans" cxnId="{FBE4E418-5EA7-406D-AFA9-0333EB524C1B}">
      <dgm:prSet/>
      <dgm:spPr/>
      <dgm:t>
        <a:bodyPr/>
        <a:lstStyle/>
        <a:p>
          <a:endParaRPr lang="es-ES"/>
        </a:p>
      </dgm:t>
    </dgm:pt>
    <dgm:pt modelId="{983BB44A-7FD6-466F-BE5D-27B93B35F3C1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tint val="50000"/>
                <a:satMod val="300000"/>
              </a:schemeClr>
            </a:gs>
            <a:gs pos="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533 de 2015.</a:t>
          </a:r>
        </a:p>
      </dgm:t>
    </dgm:pt>
    <dgm:pt modelId="{043DB91C-27E4-41F1-A374-E5BFE971F09F}" type="parTrans" cxnId="{F3D25741-6614-4EF8-A81A-E9D2AE8EA7B4}">
      <dgm:prSet/>
      <dgm:spPr/>
      <dgm:t>
        <a:bodyPr/>
        <a:lstStyle/>
        <a:p>
          <a:endParaRPr lang="es-ES"/>
        </a:p>
      </dgm:t>
    </dgm:pt>
    <dgm:pt modelId="{3AAE21E5-1899-4C55-9BD7-77DB2AD3C630}" type="sibTrans" cxnId="{F3D25741-6614-4EF8-A81A-E9D2AE8EA7B4}">
      <dgm:prSet/>
      <dgm:spPr/>
      <dgm:t>
        <a:bodyPr/>
        <a:lstStyle/>
        <a:p>
          <a:endParaRPr lang="es-ES"/>
        </a:p>
      </dgm:t>
    </dgm:pt>
    <dgm:pt modelId="{D6C8C1E4-FD66-41CE-865B-04431545E313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tint val="50000"/>
                <a:satMod val="300000"/>
              </a:schemeClr>
            </a:gs>
            <a:gs pos="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663 de 2015.</a:t>
          </a:r>
        </a:p>
      </dgm:t>
    </dgm:pt>
    <dgm:pt modelId="{1AD9AD14-8CB5-4EB0-ABFB-C7BA4BB5AC30}" type="parTrans" cxnId="{E3F6413F-E1C0-4D81-A089-EFB9D3315C94}">
      <dgm:prSet/>
      <dgm:spPr/>
      <dgm:t>
        <a:bodyPr/>
        <a:lstStyle/>
        <a:p>
          <a:endParaRPr lang="es-ES"/>
        </a:p>
      </dgm:t>
    </dgm:pt>
    <dgm:pt modelId="{2F032573-D56B-4F8D-8702-2F1BF4F27F7B}" type="sibTrans" cxnId="{E3F6413F-E1C0-4D81-A089-EFB9D3315C94}">
      <dgm:prSet/>
      <dgm:spPr/>
      <dgm:t>
        <a:bodyPr/>
        <a:lstStyle/>
        <a:p>
          <a:endParaRPr lang="es-ES"/>
        </a:p>
      </dgm:t>
    </dgm:pt>
    <dgm:pt modelId="{F44B5B7E-CDEF-4569-ADE7-D398A6930561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Resolución 193 de 2016. Categoría Evaluación Control Interno Contable</a:t>
          </a:r>
        </a:p>
      </dgm:t>
    </dgm:pt>
    <dgm:pt modelId="{B7EB531A-4F9C-43B1-B9DF-4EF2F065E78E}" type="parTrans" cxnId="{17E96EC7-9FC9-494B-A7FE-E30FD6343375}">
      <dgm:prSet/>
      <dgm:spPr/>
      <dgm:t>
        <a:bodyPr/>
        <a:lstStyle/>
        <a:p>
          <a:endParaRPr lang="es-ES"/>
        </a:p>
      </dgm:t>
    </dgm:pt>
    <dgm:pt modelId="{D1CA5EA7-C542-4671-B98A-54249BB1B9AB}" type="sibTrans" cxnId="{17E96EC7-9FC9-494B-A7FE-E30FD6343375}">
      <dgm:prSet/>
      <dgm:spPr/>
      <dgm:t>
        <a:bodyPr/>
        <a:lstStyle/>
        <a:p>
          <a:endParaRPr lang="es-ES"/>
        </a:p>
      </dgm:t>
    </dgm:pt>
    <dgm:pt modelId="{36E65E23-5C5D-4305-A459-598DD3F8574A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037 de 2017.</a:t>
          </a:r>
        </a:p>
      </dgm:t>
    </dgm:pt>
    <dgm:pt modelId="{F89722ED-B9A4-45B4-8C6C-7294DD28CAAE}" type="parTrans" cxnId="{5627202D-55D9-4051-B763-DEE0C9737809}">
      <dgm:prSet/>
      <dgm:spPr/>
      <dgm:t>
        <a:bodyPr/>
        <a:lstStyle/>
        <a:p>
          <a:endParaRPr lang="es-ES"/>
        </a:p>
      </dgm:t>
    </dgm:pt>
    <dgm:pt modelId="{0AA209C8-64AE-4969-8CA6-17494681F9EB}" type="sibTrans" cxnId="{5627202D-55D9-4051-B763-DEE0C9737809}">
      <dgm:prSet/>
      <dgm:spPr/>
      <dgm:t>
        <a:bodyPr/>
        <a:lstStyle/>
        <a:p>
          <a:endParaRPr lang="es-ES"/>
        </a:p>
      </dgm:t>
    </dgm:pt>
    <dgm:pt modelId="{DD7D2E65-4ED6-436C-AC90-D2EBAD1DA4BB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414 de 2014, excepto las que se acogieron a la Resolución 663 de 2015.</a:t>
          </a:r>
        </a:p>
      </dgm:t>
    </dgm:pt>
    <dgm:pt modelId="{6ECA058F-5FB4-408C-9A3C-92EEFAF4E84E}" type="parTrans" cxnId="{CBEC4325-BCDB-4D9B-99C2-1D4489DB3162}">
      <dgm:prSet/>
      <dgm:spPr/>
      <dgm:t>
        <a:bodyPr/>
        <a:lstStyle/>
        <a:p>
          <a:endParaRPr lang="es-ES"/>
        </a:p>
      </dgm:t>
    </dgm:pt>
    <dgm:pt modelId="{BBF3FFAE-E665-4BF2-ADF1-0FB340DF76EB}" type="sibTrans" cxnId="{CBEC4325-BCDB-4D9B-99C2-1D4489DB3162}">
      <dgm:prSet/>
      <dgm:spPr/>
      <dgm:t>
        <a:bodyPr/>
        <a:lstStyle/>
        <a:p>
          <a:endParaRPr lang="es-ES"/>
        </a:p>
      </dgm:t>
    </dgm:pt>
    <dgm:pt modelId="{5899F78E-3450-4113-A71C-3A297398CAA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tint val="50000"/>
                <a:satMod val="300000"/>
              </a:schemeClr>
            </a:gs>
            <a:gs pos="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82F02-4682-4589-A583-0490BD72DC2C}" type="parTrans" cxnId="{F8A4FD66-F268-4292-813A-DD757E1331B9}">
      <dgm:prSet/>
      <dgm:spPr/>
      <dgm:t>
        <a:bodyPr/>
        <a:lstStyle/>
        <a:p>
          <a:endParaRPr lang="es-ES"/>
        </a:p>
      </dgm:t>
    </dgm:pt>
    <dgm:pt modelId="{74FC2660-7814-41C4-BE94-4409CE3D18A1}" type="sibTrans" cxnId="{F8A4FD66-F268-4292-813A-DD757E1331B9}">
      <dgm:prSet/>
      <dgm:spPr/>
      <dgm:t>
        <a:bodyPr/>
        <a:lstStyle/>
        <a:p>
          <a:endParaRPr lang="es-ES"/>
        </a:p>
      </dgm:t>
    </dgm:pt>
    <dgm:pt modelId="{581516A5-6D10-4C36-BEA3-5FDBC5959488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F23F3-71E7-4FC5-BBD6-817CA5A88DF4}" type="parTrans" cxnId="{73C909FA-0DD9-464E-992C-23485F6F6B96}">
      <dgm:prSet/>
      <dgm:spPr/>
      <dgm:t>
        <a:bodyPr/>
        <a:lstStyle/>
        <a:p>
          <a:endParaRPr lang="es-ES"/>
        </a:p>
      </dgm:t>
    </dgm:pt>
    <dgm:pt modelId="{C2494FAA-8742-4658-BA94-90F3BB0F1883}" type="sibTrans" cxnId="{73C909FA-0DD9-464E-992C-23485F6F6B96}">
      <dgm:prSet/>
      <dgm:spPr/>
      <dgm:t>
        <a:bodyPr/>
        <a:lstStyle/>
        <a:p>
          <a:endParaRPr lang="es-ES"/>
        </a:p>
      </dgm:t>
    </dgm:pt>
    <dgm:pt modelId="{CAA42803-2DB0-4784-86B4-F0E29B113DC9}" type="pres">
      <dgm:prSet presAssocID="{E15B24E7-5B2A-4134-BF14-64F1A366C4BF}" presName="Name0" presStyleCnt="0">
        <dgm:presLayoutVars>
          <dgm:dir/>
          <dgm:animLvl val="lvl"/>
          <dgm:resizeHandles val="exact"/>
        </dgm:presLayoutVars>
      </dgm:prSet>
      <dgm:spPr/>
    </dgm:pt>
    <dgm:pt modelId="{35F57947-E463-42B4-8B8A-AFB45C30E6C6}" type="pres">
      <dgm:prSet presAssocID="{0841A97E-20D2-4F5F-A3D5-208DAD7EAB59}" presName="composite" presStyleCnt="0"/>
      <dgm:spPr/>
    </dgm:pt>
    <dgm:pt modelId="{6AEFB183-50CB-4AE3-BD52-4A857D19DD88}" type="pres">
      <dgm:prSet presAssocID="{0841A97E-20D2-4F5F-A3D5-208DAD7EAB59}" presName="parTx" presStyleLbl="alignNode1" presStyleIdx="0" presStyleCnt="2" custLinFactNeighborX="8015">
        <dgm:presLayoutVars>
          <dgm:chMax val="0"/>
          <dgm:chPref val="0"/>
          <dgm:bulletEnabled val="1"/>
        </dgm:presLayoutVars>
      </dgm:prSet>
      <dgm:spPr/>
    </dgm:pt>
    <dgm:pt modelId="{4222B0FF-385F-4844-ACB6-618C2A60E4D4}" type="pres">
      <dgm:prSet presAssocID="{0841A97E-20D2-4F5F-A3D5-208DAD7EAB59}" presName="desTx" presStyleLbl="alignAccFollowNode1" presStyleIdx="0" presStyleCnt="2" custLinFactNeighborX="8015">
        <dgm:presLayoutVars>
          <dgm:bulletEnabled val="1"/>
        </dgm:presLayoutVars>
      </dgm:prSet>
      <dgm:spPr/>
    </dgm:pt>
    <dgm:pt modelId="{F7A4A4EA-8358-4508-ACBE-EAFF00F148E4}" type="pres">
      <dgm:prSet presAssocID="{364494EB-A1E3-4BF5-B2B0-F495AC0B093D}" presName="space" presStyleCnt="0"/>
      <dgm:spPr/>
    </dgm:pt>
    <dgm:pt modelId="{D91330DA-0CD3-49EA-A3B9-60107F672DA2}" type="pres">
      <dgm:prSet presAssocID="{F44B5B7E-CDEF-4569-ADE7-D398A6930561}" presName="composite" presStyleCnt="0"/>
      <dgm:spPr/>
    </dgm:pt>
    <dgm:pt modelId="{5082E70B-1D5D-4745-9041-0DD6CC94C787}" type="pres">
      <dgm:prSet presAssocID="{F44B5B7E-CDEF-4569-ADE7-D398A69305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96C114C-8B85-4978-817D-9D5BFB1422B7}" type="pres">
      <dgm:prSet presAssocID="{F44B5B7E-CDEF-4569-ADE7-D398A693056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BE4E418-5EA7-406D-AFA9-0333EB524C1B}" srcId="{E15B24E7-5B2A-4134-BF14-64F1A366C4BF}" destId="{0841A97E-20D2-4F5F-A3D5-208DAD7EAB59}" srcOrd="0" destOrd="0" parTransId="{4917EE22-EAFD-4EB0-BBA2-63B4B5165B9D}" sibTransId="{364494EB-A1E3-4BF5-B2B0-F495AC0B093D}"/>
    <dgm:cxn modelId="{CBEC4325-BCDB-4D9B-99C2-1D4489DB3162}" srcId="{F44B5B7E-CDEF-4569-ADE7-D398A6930561}" destId="{DD7D2E65-4ED6-436C-AC90-D2EBAD1DA4BB}" srcOrd="2" destOrd="0" parTransId="{6ECA058F-5FB4-408C-9A3C-92EEFAF4E84E}" sibTransId="{BBF3FFAE-E665-4BF2-ADF1-0FB340DF76EB}"/>
    <dgm:cxn modelId="{5627202D-55D9-4051-B763-DEE0C9737809}" srcId="{F44B5B7E-CDEF-4569-ADE7-D398A6930561}" destId="{36E65E23-5C5D-4305-A459-598DD3F8574A}" srcOrd="0" destOrd="0" parTransId="{F89722ED-B9A4-45B4-8C6C-7294DD28CAAE}" sibTransId="{0AA209C8-64AE-4969-8CA6-17494681F9EB}"/>
    <dgm:cxn modelId="{91884C2E-DBC8-4BB1-8CC1-3B5CA0C64AD5}" type="presOf" srcId="{E15B24E7-5B2A-4134-BF14-64F1A366C4BF}" destId="{CAA42803-2DB0-4784-86B4-F0E29B113DC9}" srcOrd="0" destOrd="0" presId="urn:microsoft.com/office/officeart/2005/8/layout/hList1"/>
    <dgm:cxn modelId="{E3F6413F-E1C0-4D81-A089-EFB9D3315C94}" srcId="{0841A97E-20D2-4F5F-A3D5-208DAD7EAB59}" destId="{D6C8C1E4-FD66-41CE-865B-04431545E313}" srcOrd="2" destOrd="0" parTransId="{1AD9AD14-8CB5-4EB0-ABFB-C7BA4BB5AC30}" sibTransId="{2F032573-D56B-4F8D-8702-2F1BF4F27F7B}"/>
    <dgm:cxn modelId="{10BD0B5F-C2FC-40FB-A9BE-7DECFDEC56BF}" type="presOf" srcId="{36E65E23-5C5D-4305-A459-598DD3F8574A}" destId="{296C114C-8B85-4978-817D-9D5BFB1422B7}" srcOrd="0" destOrd="0" presId="urn:microsoft.com/office/officeart/2005/8/layout/hList1"/>
    <dgm:cxn modelId="{F3D25741-6614-4EF8-A81A-E9D2AE8EA7B4}" srcId="{0841A97E-20D2-4F5F-A3D5-208DAD7EAB59}" destId="{983BB44A-7FD6-466F-BE5D-27B93B35F3C1}" srcOrd="0" destOrd="0" parTransId="{043DB91C-27E4-41F1-A374-E5BFE971F09F}" sibTransId="{3AAE21E5-1899-4C55-9BD7-77DB2AD3C630}"/>
    <dgm:cxn modelId="{A9784063-4633-49F1-80CC-68A094DF633B}" type="presOf" srcId="{983BB44A-7FD6-466F-BE5D-27B93B35F3C1}" destId="{4222B0FF-385F-4844-ACB6-618C2A60E4D4}" srcOrd="0" destOrd="0" presId="urn:microsoft.com/office/officeart/2005/8/layout/hList1"/>
    <dgm:cxn modelId="{F8A4FD66-F268-4292-813A-DD757E1331B9}" srcId="{0841A97E-20D2-4F5F-A3D5-208DAD7EAB59}" destId="{5899F78E-3450-4113-A71C-3A297398CAAF}" srcOrd="1" destOrd="0" parTransId="{78E82F02-4682-4589-A583-0490BD72DC2C}" sibTransId="{74FC2660-7814-41C4-BE94-4409CE3D18A1}"/>
    <dgm:cxn modelId="{346DC09E-A40A-47EB-8EE9-A1E7513EC0EB}" type="presOf" srcId="{0841A97E-20D2-4F5F-A3D5-208DAD7EAB59}" destId="{6AEFB183-50CB-4AE3-BD52-4A857D19DD88}" srcOrd="0" destOrd="0" presId="urn:microsoft.com/office/officeart/2005/8/layout/hList1"/>
    <dgm:cxn modelId="{6D8AC6A3-742B-4D36-8E06-1402DCBA7D1C}" type="presOf" srcId="{F44B5B7E-CDEF-4569-ADE7-D398A6930561}" destId="{5082E70B-1D5D-4745-9041-0DD6CC94C787}" srcOrd="0" destOrd="0" presId="urn:microsoft.com/office/officeart/2005/8/layout/hList1"/>
    <dgm:cxn modelId="{F974A5B3-58BD-47B1-BD03-42C46AAF3C17}" type="presOf" srcId="{D6C8C1E4-FD66-41CE-865B-04431545E313}" destId="{4222B0FF-385F-4844-ACB6-618C2A60E4D4}" srcOrd="0" destOrd="2" presId="urn:microsoft.com/office/officeart/2005/8/layout/hList1"/>
    <dgm:cxn modelId="{E19F46BC-86D5-4575-A17B-0D5F2C3EBC40}" type="presOf" srcId="{581516A5-6D10-4C36-BEA3-5FDBC5959488}" destId="{296C114C-8B85-4978-817D-9D5BFB1422B7}" srcOrd="0" destOrd="1" presId="urn:microsoft.com/office/officeart/2005/8/layout/hList1"/>
    <dgm:cxn modelId="{17E96EC7-9FC9-494B-A7FE-E30FD6343375}" srcId="{E15B24E7-5B2A-4134-BF14-64F1A366C4BF}" destId="{F44B5B7E-CDEF-4569-ADE7-D398A6930561}" srcOrd="1" destOrd="0" parTransId="{B7EB531A-4F9C-43B1-B9DF-4EF2F065E78E}" sibTransId="{D1CA5EA7-C542-4671-B98A-54249BB1B9AB}"/>
    <dgm:cxn modelId="{A58690E5-228B-4BE6-81B3-C99B50FDE29A}" type="presOf" srcId="{DD7D2E65-4ED6-436C-AC90-D2EBAD1DA4BB}" destId="{296C114C-8B85-4978-817D-9D5BFB1422B7}" srcOrd="0" destOrd="2" presId="urn:microsoft.com/office/officeart/2005/8/layout/hList1"/>
    <dgm:cxn modelId="{4DDC74ED-7033-4B92-BE27-43E198E00FB6}" type="presOf" srcId="{5899F78E-3450-4113-A71C-3A297398CAAF}" destId="{4222B0FF-385F-4844-ACB6-618C2A60E4D4}" srcOrd="0" destOrd="1" presId="urn:microsoft.com/office/officeart/2005/8/layout/hList1"/>
    <dgm:cxn modelId="{73C909FA-0DD9-464E-992C-23485F6F6B96}" srcId="{F44B5B7E-CDEF-4569-ADE7-D398A6930561}" destId="{581516A5-6D10-4C36-BEA3-5FDBC5959488}" srcOrd="1" destOrd="0" parTransId="{EF8F23F3-71E7-4FC5-BBD6-817CA5A88DF4}" sibTransId="{C2494FAA-8742-4658-BA94-90F3BB0F1883}"/>
    <dgm:cxn modelId="{BCD42585-D46F-4ABD-934E-7A499E406AA3}" type="presParOf" srcId="{CAA42803-2DB0-4784-86B4-F0E29B113DC9}" destId="{35F57947-E463-42B4-8B8A-AFB45C30E6C6}" srcOrd="0" destOrd="0" presId="urn:microsoft.com/office/officeart/2005/8/layout/hList1"/>
    <dgm:cxn modelId="{89AA5362-53F6-4C43-9EDE-3114316A0149}" type="presParOf" srcId="{35F57947-E463-42B4-8B8A-AFB45C30E6C6}" destId="{6AEFB183-50CB-4AE3-BD52-4A857D19DD88}" srcOrd="0" destOrd="0" presId="urn:microsoft.com/office/officeart/2005/8/layout/hList1"/>
    <dgm:cxn modelId="{F8218578-1291-4C59-94F0-6DB94CE996EF}" type="presParOf" srcId="{35F57947-E463-42B4-8B8A-AFB45C30E6C6}" destId="{4222B0FF-385F-4844-ACB6-618C2A60E4D4}" srcOrd="1" destOrd="0" presId="urn:microsoft.com/office/officeart/2005/8/layout/hList1"/>
    <dgm:cxn modelId="{90FABE60-CEDE-4B7B-B09F-3BE3E7001838}" type="presParOf" srcId="{CAA42803-2DB0-4784-86B4-F0E29B113DC9}" destId="{F7A4A4EA-8358-4508-ACBE-EAFF00F148E4}" srcOrd="1" destOrd="0" presId="urn:microsoft.com/office/officeart/2005/8/layout/hList1"/>
    <dgm:cxn modelId="{7D0ABF46-3295-45E5-A8E4-641FA97B4B00}" type="presParOf" srcId="{CAA42803-2DB0-4784-86B4-F0E29B113DC9}" destId="{D91330DA-0CD3-49EA-A3B9-60107F672DA2}" srcOrd="2" destOrd="0" presId="urn:microsoft.com/office/officeart/2005/8/layout/hList1"/>
    <dgm:cxn modelId="{D0F0DC8E-43E6-4A93-B912-7E25DF9FD973}" type="presParOf" srcId="{D91330DA-0CD3-49EA-A3B9-60107F672DA2}" destId="{5082E70B-1D5D-4745-9041-0DD6CC94C787}" srcOrd="0" destOrd="0" presId="urn:microsoft.com/office/officeart/2005/8/layout/hList1"/>
    <dgm:cxn modelId="{D17D0594-04EB-40DB-A67B-7DE8547BBCB1}" type="presParOf" srcId="{D91330DA-0CD3-49EA-A3B9-60107F672DA2}" destId="{296C114C-8B85-4978-817D-9D5BFB1422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D5067-D40F-4F91-811F-A7ACB4B009D6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5957EE7-6E26-4FD2-9481-56B4B820F0D4}">
      <dgm:prSet phldrT="[Texto]" custT="1"/>
      <dgm:spPr/>
      <dgm:t>
        <a:bodyPr anchor="ctr" anchorCtr="0"/>
        <a:lstStyle/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 se cumple</a:t>
          </a:r>
        </a:p>
      </dgm:t>
    </dgm:pt>
    <dgm:pt modelId="{956E2DA4-FD32-4A06-B931-A048E9B142C9}" type="parTrans" cxnId="{6741F174-163F-4FF3-9A8B-2E2A4B063DD0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90B96-76BD-482E-BC8D-38D07F8D4689}" type="sibTrans" cxnId="{6741F174-163F-4FF3-9A8B-2E2A4B063DD0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F9BD3-5F88-43E9-99DF-BF71F1302501}">
      <dgm:prSet phldrT="[Texto]" custT="1"/>
      <dgm:spPr/>
      <dgm:t>
        <a:bodyPr anchor="ctr" anchorCtr="0"/>
        <a:lstStyle/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insatisfactoriamente</a:t>
          </a:r>
        </a:p>
      </dgm:t>
    </dgm:pt>
    <dgm:pt modelId="{2834E145-0000-4277-A1FA-D10DEE2C607E}" type="parTrans" cxnId="{3C0A1C58-0904-4A2E-860A-A782E63E5A0F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B15E6-B837-4517-AE9E-565227860D86}" type="sibTrans" cxnId="{3C0A1C58-0904-4A2E-860A-A782E63E5A0F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88C7A-1406-40CC-8F57-732B79D53C93}">
      <dgm:prSet phldrT="[Texto]" custT="1"/>
      <dgm:spPr/>
      <dgm:t>
        <a:bodyPr anchor="ctr" anchorCtr="0"/>
        <a:lstStyle/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plenamente</a:t>
          </a:r>
        </a:p>
      </dgm:t>
    </dgm:pt>
    <dgm:pt modelId="{003480E5-8192-4BDB-B773-66EB2BC2B1D8}" type="parTrans" cxnId="{3270CF06-DB21-4377-A9FC-D0C9C58E8721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16527-0BE7-467A-B681-244A6C8DAA17}" type="sibTrans" cxnId="{3270CF06-DB21-4377-A9FC-D0C9C58E8721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0C6B7-E1CD-4A0C-81EB-A209F5BD26B1}">
      <dgm:prSet phldrT="[Texto]" custT="1"/>
      <dgm:spPr/>
      <dgm:t>
        <a:bodyPr anchor="ctr" anchorCtr="0"/>
        <a:lstStyle/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aceptablemente</a:t>
          </a:r>
        </a:p>
      </dgm:t>
    </dgm:pt>
    <dgm:pt modelId="{A5FF295E-C0AD-4241-A1D6-A54B6EEBA167}" type="parTrans" cxnId="{9DE55D87-56D2-4539-80EF-D953CBDF41B1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B95CA-48C8-4AD2-B0F5-8A74BAB4FD77}" type="sibTrans" cxnId="{9DE55D87-56D2-4539-80EF-D953CBDF41B1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9F7C-C45C-47CD-A96D-B38D8A4DCBDE}">
      <dgm:prSet phldrT="[Texto]" custT="1"/>
      <dgm:spPr/>
      <dgm:t>
        <a:bodyPr anchor="ctr" anchorCtr="0"/>
        <a:lstStyle/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pPr algn="ctr"/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en alto grado</a:t>
          </a:r>
        </a:p>
      </dgm:t>
    </dgm:pt>
    <dgm:pt modelId="{53069F06-5021-4847-A50F-B91270D202E0}" type="parTrans" cxnId="{A64EC444-BE6A-44DE-8341-527A19CA2CB5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6B29E-F4B6-4C28-8B68-E519B564FB84}" type="sibTrans" cxnId="{A64EC444-BE6A-44DE-8341-527A19CA2CB5}">
      <dgm:prSet/>
      <dgm:spPr/>
      <dgm:t>
        <a:bodyPr/>
        <a:lstStyle/>
        <a:p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5CFE-3114-4617-9396-0B04706F0EF9}" type="pres">
      <dgm:prSet presAssocID="{377D5067-D40F-4F91-811F-A7ACB4B009D6}" presName="rootnode" presStyleCnt="0">
        <dgm:presLayoutVars>
          <dgm:chMax/>
          <dgm:chPref/>
          <dgm:dir/>
          <dgm:animLvl val="lvl"/>
        </dgm:presLayoutVars>
      </dgm:prSet>
      <dgm:spPr/>
    </dgm:pt>
    <dgm:pt modelId="{76785AEE-9DE7-4510-8A4D-87FF7E6B96C6}" type="pres">
      <dgm:prSet presAssocID="{A5957EE7-6E26-4FD2-9481-56B4B820F0D4}" presName="composite" presStyleCnt="0"/>
      <dgm:spPr/>
    </dgm:pt>
    <dgm:pt modelId="{4D385E1A-1062-4581-A57A-B8BA5EE4AF6D}" type="pres">
      <dgm:prSet presAssocID="{A5957EE7-6E26-4FD2-9481-56B4B820F0D4}" presName="LShape" presStyleLbl="alignNode1" presStyleIdx="0" presStyleCnt="9"/>
      <dgm:spPr/>
    </dgm:pt>
    <dgm:pt modelId="{A992010B-9B99-418D-B86D-B684856CF67A}" type="pres">
      <dgm:prSet presAssocID="{A5957EE7-6E26-4FD2-9481-56B4B820F0D4}" presName="ParentText" presStyleLbl="revTx" presStyleIdx="0" presStyleCnt="5" custScaleX="100001" custScaleY="100001">
        <dgm:presLayoutVars>
          <dgm:chMax val="0"/>
          <dgm:chPref val="0"/>
          <dgm:bulletEnabled val="1"/>
        </dgm:presLayoutVars>
      </dgm:prSet>
      <dgm:spPr/>
    </dgm:pt>
    <dgm:pt modelId="{E6403CD7-7172-4612-9D98-EF0E215A0267}" type="pres">
      <dgm:prSet presAssocID="{A5957EE7-6E26-4FD2-9481-56B4B820F0D4}" presName="Triangle" presStyleLbl="alignNode1" presStyleIdx="1" presStyleCnt="9"/>
      <dgm:spPr/>
    </dgm:pt>
    <dgm:pt modelId="{D77DB9ED-63C2-480D-A695-E608A5387A5A}" type="pres">
      <dgm:prSet presAssocID="{72F90B96-76BD-482E-BC8D-38D07F8D4689}" presName="sibTrans" presStyleCnt="0"/>
      <dgm:spPr/>
    </dgm:pt>
    <dgm:pt modelId="{D5CAD1CC-9654-47D5-B386-BCD1E5331ED7}" type="pres">
      <dgm:prSet presAssocID="{72F90B96-76BD-482E-BC8D-38D07F8D4689}" presName="space" presStyleCnt="0"/>
      <dgm:spPr/>
    </dgm:pt>
    <dgm:pt modelId="{44DC06B2-7DBE-4241-B4A4-0A12AF67B901}" type="pres">
      <dgm:prSet presAssocID="{8FBF9BD3-5F88-43E9-99DF-BF71F1302501}" presName="composite" presStyleCnt="0"/>
      <dgm:spPr/>
    </dgm:pt>
    <dgm:pt modelId="{0AF05DF3-59BB-460D-BA57-0C0A5AEBAB0F}" type="pres">
      <dgm:prSet presAssocID="{8FBF9BD3-5F88-43E9-99DF-BF71F1302501}" presName="LShape" presStyleLbl="alignNode1" presStyleIdx="2" presStyleCnt="9" custLinFactNeighborX="-6914"/>
      <dgm:spPr>
        <a:gradFill rotWithShape="0">
          <a:gsLst>
            <a:gs pos="0">
              <a:srgbClr val="FF6600"/>
            </a:gs>
            <a:gs pos="100000">
              <a:schemeClr val="bg1"/>
            </a:gs>
            <a:gs pos="100000">
              <a:schemeClr val="accent2">
                <a:hueOff val="-3600000"/>
                <a:satOff val="-15001"/>
                <a:lumOff val="12500"/>
                <a:alphaOff val="0"/>
                <a:tint val="15000"/>
                <a:satMod val="350000"/>
              </a:schemeClr>
            </a:gs>
          </a:gsLst>
        </a:gradFill>
      </dgm:spPr>
    </dgm:pt>
    <dgm:pt modelId="{A3EC86E8-FEFA-434C-9F2A-C141A2B0C16F}" type="pres">
      <dgm:prSet presAssocID="{8FBF9BD3-5F88-43E9-99DF-BF71F1302501}" presName="ParentText" presStyleLbl="revTx" presStyleIdx="1" presStyleCnt="5" custScaleX="138062" custLinFactNeighborX="-1562" custLinFactNeighborY="5189">
        <dgm:presLayoutVars>
          <dgm:chMax val="0"/>
          <dgm:chPref val="0"/>
          <dgm:bulletEnabled val="1"/>
        </dgm:presLayoutVars>
      </dgm:prSet>
      <dgm:spPr/>
    </dgm:pt>
    <dgm:pt modelId="{A8FE8AF7-0982-4EB3-BA02-E2DB6C4F6575}" type="pres">
      <dgm:prSet presAssocID="{8FBF9BD3-5F88-43E9-99DF-BF71F1302501}" presName="Triangle" presStyleLbl="alignNode1" presStyleIdx="3" presStyleCnt="9"/>
      <dgm:spPr/>
    </dgm:pt>
    <dgm:pt modelId="{44B15FE0-B3EB-43C7-80FC-C01418426E86}" type="pres">
      <dgm:prSet presAssocID="{DDAB15E6-B837-4517-AE9E-565227860D86}" presName="sibTrans" presStyleCnt="0"/>
      <dgm:spPr/>
    </dgm:pt>
    <dgm:pt modelId="{DBE463EF-133C-4E5E-98E8-65C0DF46735D}" type="pres">
      <dgm:prSet presAssocID="{DDAB15E6-B837-4517-AE9E-565227860D86}" presName="space" presStyleCnt="0"/>
      <dgm:spPr/>
    </dgm:pt>
    <dgm:pt modelId="{CCD13B1A-BC65-4B4B-AD55-5EC2F3FC7BAF}" type="pres">
      <dgm:prSet presAssocID="{90F0C6B7-E1CD-4A0C-81EB-A209F5BD26B1}" presName="composite" presStyleCnt="0"/>
      <dgm:spPr/>
    </dgm:pt>
    <dgm:pt modelId="{02E0B539-F6E1-40C5-8659-0F202D7A2B10}" type="pres">
      <dgm:prSet presAssocID="{90F0C6B7-E1CD-4A0C-81EB-A209F5BD26B1}" presName="LShape" presStyleLbl="alignNode1" presStyleIdx="4" presStyleCnt="9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tint val="15000"/>
                <a:satMod val="350000"/>
              </a:schemeClr>
            </a:gs>
          </a:gsLst>
        </a:gradFill>
      </dgm:spPr>
    </dgm:pt>
    <dgm:pt modelId="{70F6234B-9BC6-4374-A74C-C116546928AA}" type="pres">
      <dgm:prSet presAssocID="{90F0C6B7-E1CD-4A0C-81EB-A209F5BD26B1}" presName="ParentText" presStyleLbl="revTx" presStyleIdx="2" presStyleCnt="5" custScaleX="125320" custLinFactNeighborX="5430">
        <dgm:presLayoutVars>
          <dgm:chMax val="0"/>
          <dgm:chPref val="0"/>
          <dgm:bulletEnabled val="1"/>
        </dgm:presLayoutVars>
      </dgm:prSet>
      <dgm:spPr/>
    </dgm:pt>
    <dgm:pt modelId="{362354D2-95F9-43D5-BFA9-D22A05AB76ED}" type="pres">
      <dgm:prSet presAssocID="{90F0C6B7-E1CD-4A0C-81EB-A209F5BD26B1}" presName="Triangle" presStyleLbl="alignNode1" presStyleIdx="5" presStyleCnt="9"/>
      <dgm:spPr/>
    </dgm:pt>
    <dgm:pt modelId="{51B7CC81-76B8-4F5F-84A5-22569A50C0C0}" type="pres">
      <dgm:prSet presAssocID="{0ACB95CA-48C8-4AD2-B0F5-8A74BAB4FD77}" presName="sibTrans" presStyleCnt="0"/>
      <dgm:spPr/>
    </dgm:pt>
    <dgm:pt modelId="{484312C1-4B59-4772-9619-834F2C3336E3}" type="pres">
      <dgm:prSet presAssocID="{0ACB95CA-48C8-4AD2-B0F5-8A74BAB4FD77}" presName="space" presStyleCnt="0"/>
      <dgm:spPr/>
    </dgm:pt>
    <dgm:pt modelId="{5F80B000-6991-4F61-AA3F-10D2E10DC358}" type="pres">
      <dgm:prSet presAssocID="{0F389F7C-C45C-47CD-A96D-B38D8A4DCBDE}" presName="composite" presStyleCnt="0"/>
      <dgm:spPr/>
    </dgm:pt>
    <dgm:pt modelId="{19620D0B-3395-4D92-98C4-2C2318B6C975}" type="pres">
      <dgm:prSet presAssocID="{0F389F7C-C45C-47CD-A96D-B38D8A4DCBDE}" presName="LShape" presStyleLbl="alignNode1" presStyleIdx="6" presStyleCnt="9"/>
      <dgm:spPr>
        <a:gradFill rotWithShape="0">
          <a:gsLst>
            <a:gs pos="81000">
              <a:srgbClr val="FF0000"/>
            </a:gs>
            <a:gs pos="100000">
              <a:schemeClr val="accent2">
                <a:hueOff val="-10800000"/>
                <a:satOff val="-45002"/>
                <a:lumOff val="375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45002"/>
                <a:lumOff val="37501"/>
                <a:alphaOff val="0"/>
                <a:tint val="15000"/>
                <a:satMod val="350000"/>
              </a:schemeClr>
            </a:gs>
          </a:gsLst>
        </a:gradFill>
      </dgm:spPr>
    </dgm:pt>
    <dgm:pt modelId="{4A66B768-71FC-4991-954E-2BFB17B8EB47}" type="pres">
      <dgm:prSet presAssocID="{0F389F7C-C45C-47CD-A96D-B38D8A4DCBD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0BE2130-0F6A-47FD-8540-677E1139435D}" type="pres">
      <dgm:prSet presAssocID="{0F389F7C-C45C-47CD-A96D-B38D8A4DCBDE}" presName="Triangle" presStyleLbl="alignNode1" presStyleIdx="7" presStyleCnt="9"/>
      <dgm:spPr/>
    </dgm:pt>
    <dgm:pt modelId="{32EB515C-8861-4182-862F-74A385B70BAF}" type="pres">
      <dgm:prSet presAssocID="{1656B29E-F4B6-4C28-8B68-E519B564FB84}" presName="sibTrans" presStyleCnt="0"/>
      <dgm:spPr/>
    </dgm:pt>
    <dgm:pt modelId="{432CFD74-7D60-46CE-BC3B-F191BBA4E606}" type="pres">
      <dgm:prSet presAssocID="{1656B29E-F4B6-4C28-8B68-E519B564FB84}" presName="space" presStyleCnt="0"/>
      <dgm:spPr/>
    </dgm:pt>
    <dgm:pt modelId="{F3E383B9-3668-4F50-BEDB-A0EA8292F886}" type="pres">
      <dgm:prSet presAssocID="{C8C88C7A-1406-40CC-8F57-732B79D53C93}" presName="composite" presStyleCnt="0"/>
      <dgm:spPr/>
    </dgm:pt>
    <dgm:pt modelId="{6950210F-F720-435B-8B6A-C53601BDD27F}" type="pres">
      <dgm:prSet presAssocID="{C8C88C7A-1406-40CC-8F57-732B79D53C93}" presName="LShape" presStyleLbl="alignNode1" presStyleIdx="8" presStyleCnt="9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A7EC4E5-FC10-4428-A49A-6FC9086B7F44}" type="pres">
      <dgm:prSet presAssocID="{C8C88C7A-1406-40CC-8F57-732B79D53C9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270CF06-DB21-4377-A9FC-D0C9C58E8721}" srcId="{377D5067-D40F-4F91-811F-A7ACB4B009D6}" destId="{C8C88C7A-1406-40CC-8F57-732B79D53C93}" srcOrd="4" destOrd="0" parTransId="{003480E5-8192-4BDB-B773-66EB2BC2B1D8}" sibTransId="{38816527-0BE7-467A-B681-244A6C8DAA17}"/>
    <dgm:cxn modelId="{5F9D9122-0216-4131-8E7C-2401387C7511}" type="presOf" srcId="{377D5067-D40F-4F91-811F-A7ACB4B009D6}" destId="{29265CFE-3114-4617-9396-0B04706F0EF9}" srcOrd="0" destOrd="0" presId="urn:microsoft.com/office/officeart/2009/3/layout/StepUpProcess"/>
    <dgm:cxn modelId="{A64EC444-BE6A-44DE-8341-527A19CA2CB5}" srcId="{377D5067-D40F-4F91-811F-A7ACB4B009D6}" destId="{0F389F7C-C45C-47CD-A96D-B38D8A4DCBDE}" srcOrd="3" destOrd="0" parTransId="{53069F06-5021-4847-A50F-B91270D202E0}" sibTransId="{1656B29E-F4B6-4C28-8B68-E519B564FB84}"/>
    <dgm:cxn modelId="{021CBB67-D96B-4B1B-9BA6-5ACD2AA92671}" type="presOf" srcId="{0F389F7C-C45C-47CD-A96D-B38D8A4DCBDE}" destId="{4A66B768-71FC-4991-954E-2BFB17B8EB47}" srcOrd="0" destOrd="0" presId="urn:microsoft.com/office/officeart/2009/3/layout/StepUpProcess"/>
    <dgm:cxn modelId="{3689EB4D-5A71-4073-9097-4D0B984217D6}" type="presOf" srcId="{C8C88C7A-1406-40CC-8F57-732B79D53C93}" destId="{1A7EC4E5-FC10-4428-A49A-6FC9086B7F44}" srcOrd="0" destOrd="0" presId="urn:microsoft.com/office/officeart/2009/3/layout/StepUpProcess"/>
    <dgm:cxn modelId="{6741F174-163F-4FF3-9A8B-2E2A4B063DD0}" srcId="{377D5067-D40F-4F91-811F-A7ACB4B009D6}" destId="{A5957EE7-6E26-4FD2-9481-56B4B820F0D4}" srcOrd="0" destOrd="0" parTransId="{956E2DA4-FD32-4A06-B931-A048E9B142C9}" sibTransId="{72F90B96-76BD-482E-BC8D-38D07F8D4689}"/>
    <dgm:cxn modelId="{3C0A1C58-0904-4A2E-860A-A782E63E5A0F}" srcId="{377D5067-D40F-4F91-811F-A7ACB4B009D6}" destId="{8FBF9BD3-5F88-43E9-99DF-BF71F1302501}" srcOrd="1" destOrd="0" parTransId="{2834E145-0000-4277-A1FA-D10DEE2C607E}" sibTransId="{DDAB15E6-B837-4517-AE9E-565227860D86}"/>
    <dgm:cxn modelId="{9DE55D87-56D2-4539-80EF-D953CBDF41B1}" srcId="{377D5067-D40F-4F91-811F-A7ACB4B009D6}" destId="{90F0C6B7-E1CD-4A0C-81EB-A209F5BD26B1}" srcOrd="2" destOrd="0" parTransId="{A5FF295E-C0AD-4241-A1D6-A54B6EEBA167}" sibTransId="{0ACB95CA-48C8-4AD2-B0F5-8A74BAB4FD77}"/>
    <dgm:cxn modelId="{B2AD109B-FA95-4412-A8E6-176817941306}" type="presOf" srcId="{8FBF9BD3-5F88-43E9-99DF-BF71F1302501}" destId="{A3EC86E8-FEFA-434C-9F2A-C141A2B0C16F}" srcOrd="0" destOrd="0" presId="urn:microsoft.com/office/officeart/2009/3/layout/StepUpProcess"/>
    <dgm:cxn modelId="{70CA2DCF-202E-472D-9AF7-8B656423C8F0}" type="presOf" srcId="{90F0C6B7-E1CD-4A0C-81EB-A209F5BD26B1}" destId="{70F6234B-9BC6-4374-A74C-C116546928AA}" srcOrd="0" destOrd="0" presId="urn:microsoft.com/office/officeart/2009/3/layout/StepUpProcess"/>
    <dgm:cxn modelId="{E8EEEDF8-0061-4394-8005-02B2A5495789}" type="presOf" srcId="{A5957EE7-6E26-4FD2-9481-56B4B820F0D4}" destId="{A992010B-9B99-418D-B86D-B684856CF67A}" srcOrd="0" destOrd="0" presId="urn:microsoft.com/office/officeart/2009/3/layout/StepUpProcess"/>
    <dgm:cxn modelId="{AEE868B0-7A79-4725-893D-16158EE09110}" type="presParOf" srcId="{29265CFE-3114-4617-9396-0B04706F0EF9}" destId="{76785AEE-9DE7-4510-8A4D-87FF7E6B96C6}" srcOrd="0" destOrd="0" presId="urn:microsoft.com/office/officeart/2009/3/layout/StepUpProcess"/>
    <dgm:cxn modelId="{3BB8866B-0A17-4A94-A728-917DE7A1A5E8}" type="presParOf" srcId="{76785AEE-9DE7-4510-8A4D-87FF7E6B96C6}" destId="{4D385E1A-1062-4581-A57A-B8BA5EE4AF6D}" srcOrd="0" destOrd="0" presId="urn:microsoft.com/office/officeart/2009/3/layout/StepUpProcess"/>
    <dgm:cxn modelId="{C3649491-6255-4232-9336-9B40D29A3844}" type="presParOf" srcId="{76785AEE-9DE7-4510-8A4D-87FF7E6B96C6}" destId="{A992010B-9B99-418D-B86D-B684856CF67A}" srcOrd="1" destOrd="0" presId="urn:microsoft.com/office/officeart/2009/3/layout/StepUpProcess"/>
    <dgm:cxn modelId="{FB5313DB-C5FA-4802-B486-23B8B061B66D}" type="presParOf" srcId="{76785AEE-9DE7-4510-8A4D-87FF7E6B96C6}" destId="{E6403CD7-7172-4612-9D98-EF0E215A0267}" srcOrd="2" destOrd="0" presId="urn:microsoft.com/office/officeart/2009/3/layout/StepUpProcess"/>
    <dgm:cxn modelId="{45F86509-3869-4E9E-917E-5BA197FB9CAD}" type="presParOf" srcId="{29265CFE-3114-4617-9396-0B04706F0EF9}" destId="{D77DB9ED-63C2-480D-A695-E608A5387A5A}" srcOrd="1" destOrd="0" presId="urn:microsoft.com/office/officeart/2009/3/layout/StepUpProcess"/>
    <dgm:cxn modelId="{5DB89C75-DC6F-4627-82A0-64C03781C6CB}" type="presParOf" srcId="{D77DB9ED-63C2-480D-A695-E608A5387A5A}" destId="{D5CAD1CC-9654-47D5-B386-BCD1E5331ED7}" srcOrd="0" destOrd="0" presId="urn:microsoft.com/office/officeart/2009/3/layout/StepUpProcess"/>
    <dgm:cxn modelId="{8D60B270-0FFF-4C1D-BDF2-DF1A6BDA12CB}" type="presParOf" srcId="{29265CFE-3114-4617-9396-0B04706F0EF9}" destId="{44DC06B2-7DBE-4241-B4A4-0A12AF67B901}" srcOrd="2" destOrd="0" presId="urn:microsoft.com/office/officeart/2009/3/layout/StepUpProcess"/>
    <dgm:cxn modelId="{DC634360-4300-444D-8C14-E490F6A93823}" type="presParOf" srcId="{44DC06B2-7DBE-4241-B4A4-0A12AF67B901}" destId="{0AF05DF3-59BB-460D-BA57-0C0A5AEBAB0F}" srcOrd="0" destOrd="0" presId="urn:microsoft.com/office/officeart/2009/3/layout/StepUpProcess"/>
    <dgm:cxn modelId="{7563D7FE-8B00-4931-A8A1-E865F04C9FFE}" type="presParOf" srcId="{44DC06B2-7DBE-4241-B4A4-0A12AF67B901}" destId="{A3EC86E8-FEFA-434C-9F2A-C141A2B0C16F}" srcOrd="1" destOrd="0" presId="urn:microsoft.com/office/officeart/2009/3/layout/StepUpProcess"/>
    <dgm:cxn modelId="{9F38C427-8283-432D-89C5-6EA4B2EA34CF}" type="presParOf" srcId="{44DC06B2-7DBE-4241-B4A4-0A12AF67B901}" destId="{A8FE8AF7-0982-4EB3-BA02-E2DB6C4F6575}" srcOrd="2" destOrd="0" presId="urn:microsoft.com/office/officeart/2009/3/layout/StepUpProcess"/>
    <dgm:cxn modelId="{BD0843BD-5D98-44B3-B972-EE0AB1E5F3CC}" type="presParOf" srcId="{29265CFE-3114-4617-9396-0B04706F0EF9}" destId="{44B15FE0-B3EB-43C7-80FC-C01418426E86}" srcOrd="3" destOrd="0" presId="urn:microsoft.com/office/officeart/2009/3/layout/StepUpProcess"/>
    <dgm:cxn modelId="{28738F6F-B7F1-4396-91DB-FB41585CCA80}" type="presParOf" srcId="{44B15FE0-B3EB-43C7-80FC-C01418426E86}" destId="{DBE463EF-133C-4E5E-98E8-65C0DF46735D}" srcOrd="0" destOrd="0" presId="urn:microsoft.com/office/officeart/2009/3/layout/StepUpProcess"/>
    <dgm:cxn modelId="{29715B59-AD34-49EE-8ECA-037E239506A7}" type="presParOf" srcId="{29265CFE-3114-4617-9396-0B04706F0EF9}" destId="{CCD13B1A-BC65-4B4B-AD55-5EC2F3FC7BAF}" srcOrd="4" destOrd="0" presId="urn:microsoft.com/office/officeart/2009/3/layout/StepUpProcess"/>
    <dgm:cxn modelId="{2E6D3312-2990-4754-9F1F-26AA068EFB5C}" type="presParOf" srcId="{CCD13B1A-BC65-4B4B-AD55-5EC2F3FC7BAF}" destId="{02E0B539-F6E1-40C5-8659-0F202D7A2B10}" srcOrd="0" destOrd="0" presId="urn:microsoft.com/office/officeart/2009/3/layout/StepUpProcess"/>
    <dgm:cxn modelId="{889DF715-5D79-47A3-8248-451E815BD916}" type="presParOf" srcId="{CCD13B1A-BC65-4B4B-AD55-5EC2F3FC7BAF}" destId="{70F6234B-9BC6-4374-A74C-C116546928AA}" srcOrd="1" destOrd="0" presId="urn:microsoft.com/office/officeart/2009/3/layout/StepUpProcess"/>
    <dgm:cxn modelId="{9C1D34F7-F481-4287-BC29-56094AFA51D7}" type="presParOf" srcId="{CCD13B1A-BC65-4B4B-AD55-5EC2F3FC7BAF}" destId="{362354D2-95F9-43D5-BFA9-D22A05AB76ED}" srcOrd="2" destOrd="0" presId="urn:microsoft.com/office/officeart/2009/3/layout/StepUpProcess"/>
    <dgm:cxn modelId="{2DEF88A5-120B-4BAF-9A19-D7752F410868}" type="presParOf" srcId="{29265CFE-3114-4617-9396-0B04706F0EF9}" destId="{51B7CC81-76B8-4F5F-84A5-22569A50C0C0}" srcOrd="5" destOrd="0" presId="urn:microsoft.com/office/officeart/2009/3/layout/StepUpProcess"/>
    <dgm:cxn modelId="{C11109B8-4622-461F-BD29-47249C59F3B8}" type="presParOf" srcId="{51B7CC81-76B8-4F5F-84A5-22569A50C0C0}" destId="{484312C1-4B59-4772-9619-834F2C3336E3}" srcOrd="0" destOrd="0" presId="urn:microsoft.com/office/officeart/2009/3/layout/StepUpProcess"/>
    <dgm:cxn modelId="{58E855CE-A0FB-4FDB-8E01-15555CBA48A0}" type="presParOf" srcId="{29265CFE-3114-4617-9396-0B04706F0EF9}" destId="{5F80B000-6991-4F61-AA3F-10D2E10DC358}" srcOrd="6" destOrd="0" presId="urn:microsoft.com/office/officeart/2009/3/layout/StepUpProcess"/>
    <dgm:cxn modelId="{55BA73B3-EC71-4268-90D5-C27069F01CF6}" type="presParOf" srcId="{5F80B000-6991-4F61-AA3F-10D2E10DC358}" destId="{19620D0B-3395-4D92-98C4-2C2318B6C975}" srcOrd="0" destOrd="0" presId="urn:microsoft.com/office/officeart/2009/3/layout/StepUpProcess"/>
    <dgm:cxn modelId="{33F4D533-9A5B-4AD5-8991-0D2FFDA38E87}" type="presParOf" srcId="{5F80B000-6991-4F61-AA3F-10D2E10DC358}" destId="{4A66B768-71FC-4991-954E-2BFB17B8EB47}" srcOrd="1" destOrd="0" presId="urn:microsoft.com/office/officeart/2009/3/layout/StepUpProcess"/>
    <dgm:cxn modelId="{D209140D-87C9-4675-98D8-357D98E65DDC}" type="presParOf" srcId="{5F80B000-6991-4F61-AA3F-10D2E10DC358}" destId="{90BE2130-0F6A-47FD-8540-677E1139435D}" srcOrd="2" destOrd="0" presId="urn:microsoft.com/office/officeart/2009/3/layout/StepUpProcess"/>
    <dgm:cxn modelId="{B4A871E6-607C-4CDC-AFF8-21D8AD4EDD13}" type="presParOf" srcId="{29265CFE-3114-4617-9396-0B04706F0EF9}" destId="{32EB515C-8861-4182-862F-74A385B70BAF}" srcOrd="7" destOrd="0" presId="urn:microsoft.com/office/officeart/2009/3/layout/StepUpProcess"/>
    <dgm:cxn modelId="{8A2C9478-0722-489C-BAD0-18DF61D76BA9}" type="presParOf" srcId="{32EB515C-8861-4182-862F-74A385B70BAF}" destId="{432CFD74-7D60-46CE-BC3B-F191BBA4E606}" srcOrd="0" destOrd="0" presId="urn:microsoft.com/office/officeart/2009/3/layout/StepUpProcess"/>
    <dgm:cxn modelId="{260DFEB8-27FD-4F70-841E-F09C70F9312B}" type="presParOf" srcId="{29265CFE-3114-4617-9396-0B04706F0EF9}" destId="{F3E383B9-3668-4F50-BEDB-A0EA8292F886}" srcOrd="8" destOrd="0" presId="urn:microsoft.com/office/officeart/2009/3/layout/StepUpProcess"/>
    <dgm:cxn modelId="{406CAEA1-8540-4878-9700-B736896462AE}" type="presParOf" srcId="{F3E383B9-3668-4F50-BEDB-A0EA8292F886}" destId="{6950210F-F720-435B-8B6A-C53601BDD27F}" srcOrd="0" destOrd="0" presId="urn:microsoft.com/office/officeart/2009/3/layout/StepUpProcess"/>
    <dgm:cxn modelId="{94B1D093-E2D0-48D3-98C3-7DCBD420E37B}" type="presParOf" srcId="{F3E383B9-3668-4F50-BEDB-A0EA8292F886}" destId="{1A7EC4E5-FC10-4428-A49A-6FC9086B7F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B05E0-C302-4850-9D03-79C239E68CF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405B49BC-CA77-4FF5-871A-5FC0865D301D}">
      <dgm:prSet phldrT="[Texto]"/>
      <dgm:spPr/>
      <dgm:t>
        <a:bodyPr/>
        <a:lstStyle/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Inadecuado</a:t>
          </a:r>
        </a:p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1,0 - 2,0</a:t>
          </a:r>
        </a:p>
      </dgm:t>
    </dgm:pt>
    <dgm:pt modelId="{5552CBC1-BF67-4941-8C1D-0649C66DFE69}" type="parTrans" cxnId="{A90676F2-AF21-4C64-87F2-81A3F02D1FFA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6B9EE-8D8E-4618-A59A-C155A7F76022}" type="sibTrans" cxnId="{A90676F2-AF21-4C64-87F2-81A3F02D1FFA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A4232-5C46-436C-BDB0-A0715B4C846F}">
      <dgm:prSet phldrT="[Texto]"/>
      <dgm:spPr/>
      <dgm:t>
        <a:bodyPr/>
        <a:lstStyle/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Adecuado</a:t>
          </a:r>
        </a:p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4,0 - 5,0</a:t>
          </a:r>
        </a:p>
        <a:p>
          <a:r>
            <a:rPr lang="es-ES" b="1">
              <a:latin typeface="Times New Roman" panose="02020603050405020304" pitchFamily="18" charset="0"/>
              <a:cs typeface="Times New Roman" panose="02020603050405020304" pitchFamily="18" charset="0"/>
            </a:rPr>
            <a:t>No incluye el 4,0</a:t>
          </a:r>
        </a:p>
      </dgm:t>
    </dgm:pt>
    <dgm:pt modelId="{B6AEDF8D-5233-424F-9311-D55463AD5DF9}" type="parTrans" cxnId="{8C99B5F9-3390-485D-B3F4-1809A6688433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29D4E-F58A-4869-844B-FA8985C299FD}" type="sibTrans" cxnId="{8C99B5F9-3390-485D-B3F4-1809A6688433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EBE5D-86C9-422F-A46B-307DE2F4AFC0}">
      <dgm:prSet/>
      <dgm:spPr>
        <a:solidFill>
          <a:srgbClr val="7030A0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Satisfactorio</a:t>
          </a: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3,0 - 4,0</a:t>
          </a: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No incluye el 3,0</a:t>
          </a:r>
        </a:p>
      </dgm:t>
    </dgm:pt>
    <dgm:pt modelId="{15C3F910-060E-4E88-BEF9-602FBAD9C694}" type="parTrans" cxnId="{7043482C-54E9-41E5-A8A4-15315F9A958E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6AB20-C216-4483-9648-41AC0153C6E8}" type="sibTrans" cxnId="{7043482C-54E9-41E5-A8A4-15315F9A958E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03F26-E2AA-46BF-ACFD-9FAA16C4F7E7}">
      <dgm:prSet/>
      <dgm:spPr>
        <a:solidFill>
          <a:srgbClr val="FFC000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Deficiente</a:t>
          </a: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2,0 - 3,0</a:t>
          </a:r>
        </a:p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No incluye el 2,0</a:t>
          </a:r>
        </a:p>
      </dgm:t>
    </dgm:pt>
    <dgm:pt modelId="{9626CDB3-EC57-447F-909D-655DF0CB484E}" type="parTrans" cxnId="{D6925924-4AFE-409A-B4CA-5D9B973986C1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9F8D7-4BBD-4731-A4C4-820643E63CFB}" type="sibTrans" cxnId="{D6925924-4AFE-409A-B4CA-5D9B973986C1}">
      <dgm:prSet/>
      <dgm:spPr/>
      <dgm:t>
        <a:bodyPr/>
        <a:lstStyle/>
        <a:p>
          <a:endParaRPr lang="es-E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0E2D4-4AEB-4A87-BE52-17E6BC00FFD0}" type="pres">
      <dgm:prSet presAssocID="{A1EB05E0-C302-4850-9D03-79C239E68CF1}" presName="Name0" presStyleCnt="0">
        <dgm:presLayoutVars>
          <dgm:dir/>
          <dgm:animLvl val="lvl"/>
          <dgm:resizeHandles val="exact"/>
        </dgm:presLayoutVars>
      </dgm:prSet>
      <dgm:spPr/>
    </dgm:pt>
    <dgm:pt modelId="{4B35684B-F4E7-4345-AC09-D85DF98D92F9}" type="pres">
      <dgm:prSet presAssocID="{405B49BC-CA77-4FF5-871A-5FC0865D301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F1B8FD-CAF0-441A-BB3D-D4487FE114E9}" type="pres">
      <dgm:prSet presAssocID="{6E36B9EE-8D8E-4618-A59A-C155A7F76022}" presName="parTxOnlySpace" presStyleCnt="0"/>
      <dgm:spPr/>
    </dgm:pt>
    <dgm:pt modelId="{F50389C2-CE4F-417C-9188-C1986D704517}" type="pres">
      <dgm:prSet presAssocID="{DA503F26-E2AA-46BF-ACFD-9FAA16C4F7E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ACCA39-B83E-4F5F-ADDC-5F025A4D77B0}" type="pres">
      <dgm:prSet presAssocID="{B759F8D7-4BBD-4731-A4C4-820643E63CFB}" presName="parTxOnlySpace" presStyleCnt="0"/>
      <dgm:spPr/>
    </dgm:pt>
    <dgm:pt modelId="{F3A42A02-9F5B-4A66-BDCB-B839E909BAF0}" type="pres">
      <dgm:prSet presAssocID="{C66EBE5D-86C9-422F-A46B-307DE2F4AF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114C9E-E85D-445D-9460-FFC7839EAAD2}" type="pres">
      <dgm:prSet presAssocID="{CF96AB20-C216-4483-9648-41AC0153C6E8}" presName="parTxOnlySpace" presStyleCnt="0"/>
      <dgm:spPr/>
    </dgm:pt>
    <dgm:pt modelId="{B572ABCC-D3FF-4B71-9E38-F43871C4A249}" type="pres">
      <dgm:prSet presAssocID="{86FA4232-5C46-436C-BDB0-A0715B4C846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A48CC1D-D9F3-4E78-8D04-44DC6F8B20ED}" type="presOf" srcId="{86FA4232-5C46-436C-BDB0-A0715B4C846F}" destId="{B572ABCC-D3FF-4B71-9E38-F43871C4A249}" srcOrd="0" destOrd="0" presId="urn:microsoft.com/office/officeart/2005/8/layout/chevron1"/>
    <dgm:cxn modelId="{D6925924-4AFE-409A-B4CA-5D9B973986C1}" srcId="{A1EB05E0-C302-4850-9D03-79C239E68CF1}" destId="{DA503F26-E2AA-46BF-ACFD-9FAA16C4F7E7}" srcOrd="1" destOrd="0" parTransId="{9626CDB3-EC57-447F-909D-655DF0CB484E}" sibTransId="{B759F8D7-4BBD-4731-A4C4-820643E63CFB}"/>
    <dgm:cxn modelId="{7043482C-54E9-41E5-A8A4-15315F9A958E}" srcId="{A1EB05E0-C302-4850-9D03-79C239E68CF1}" destId="{C66EBE5D-86C9-422F-A46B-307DE2F4AFC0}" srcOrd="2" destOrd="0" parTransId="{15C3F910-060E-4E88-BEF9-602FBAD9C694}" sibTransId="{CF96AB20-C216-4483-9648-41AC0153C6E8}"/>
    <dgm:cxn modelId="{9CC07563-328F-4E1A-B493-72873AFCA9BA}" type="presOf" srcId="{C66EBE5D-86C9-422F-A46B-307DE2F4AFC0}" destId="{F3A42A02-9F5B-4A66-BDCB-B839E909BAF0}" srcOrd="0" destOrd="0" presId="urn:microsoft.com/office/officeart/2005/8/layout/chevron1"/>
    <dgm:cxn modelId="{9BD26447-1B27-4597-8193-E512C628C991}" type="presOf" srcId="{405B49BC-CA77-4FF5-871A-5FC0865D301D}" destId="{4B35684B-F4E7-4345-AC09-D85DF98D92F9}" srcOrd="0" destOrd="0" presId="urn:microsoft.com/office/officeart/2005/8/layout/chevron1"/>
    <dgm:cxn modelId="{4D69B770-51F2-40DE-A05D-8BF3271799CC}" type="presOf" srcId="{DA503F26-E2AA-46BF-ACFD-9FAA16C4F7E7}" destId="{F50389C2-CE4F-417C-9188-C1986D704517}" srcOrd="0" destOrd="0" presId="urn:microsoft.com/office/officeart/2005/8/layout/chevron1"/>
    <dgm:cxn modelId="{699839D1-AC9F-4A1A-A150-A15CF84FF98E}" type="presOf" srcId="{A1EB05E0-C302-4850-9D03-79C239E68CF1}" destId="{A9A0E2D4-4AEB-4A87-BE52-17E6BC00FFD0}" srcOrd="0" destOrd="0" presId="urn:microsoft.com/office/officeart/2005/8/layout/chevron1"/>
    <dgm:cxn modelId="{A90676F2-AF21-4C64-87F2-81A3F02D1FFA}" srcId="{A1EB05E0-C302-4850-9D03-79C239E68CF1}" destId="{405B49BC-CA77-4FF5-871A-5FC0865D301D}" srcOrd="0" destOrd="0" parTransId="{5552CBC1-BF67-4941-8C1D-0649C66DFE69}" sibTransId="{6E36B9EE-8D8E-4618-A59A-C155A7F76022}"/>
    <dgm:cxn modelId="{8C99B5F9-3390-485D-B3F4-1809A6688433}" srcId="{A1EB05E0-C302-4850-9D03-79C239E68CF1}" destId="{86FA4232-5C46-436C-BDB0-A0715B4C846F}" srcOrd="3" destOrd="0" parTransId="{B6AEDF8D-5233-424F-9311-D55463AD5DF9}" sibTransId="{59129D4E-F58A-4869-844B-FA8985C299FD}"/>
    <dgm:cxn modelId="{C74550BC-42BD-4F08-9C3D-31FBEFDB104C}" type="presParOf" srcId="{A9A0E2D4-4AEB-4A87-BE52-17E6BC00FFD0}" destId="{4B35684B-F4E7-4345-AC09-D85DF98D92F9}" srcOrd="0" destOrd="0" presId="urn:microsoft.com/office/officeart/2005/8/layout/chevron1"/>
    <dgm:cxn modelId="{D4AED8E9-14B3-4683-B63C-91976EFCC0D1}" type="presParOf" srcId="{A9A0E2D4-4AEB-4A87-BE52-17E6BC00FFD0}" destId="{79F1B8FD-CAF0-441A-BB3D-D4487FE114E9}" srcOrd="1" destOrd="0" presId="urn:microsoft.com/office/officeart/2005/8/layout/chevron1"/>
    <dgm:cxn modelId="{AD4E4CA9-62B9-41D6-A1D2-EEF50C9D9DD9}" type="presParOf" srcId="{A9A0E2D4-4AEB-4A87-BE52-17E6BC00FFD0}" destId="{F50389C2-CE4F-417C-9188-C1986D704517}" srcOrd="2" destOrd="0" presId="urn:microsoft.com/office/officeart/2005/8/layout/chevron1"/>
    <dgm:cxn modelId="{1701915D-380D-4F60-965F-2225CBFA179B}" type="presParOf" srcId="{A9A0E2D4-4AEB-4A87-BE52-17E6BC00FFD0}" destId="{68ACCA39-B83E-4F5F-ADDC-5F025A4D77B0}" srcOrd="3" destOrd="0" presId="urn:microsoft.com/office/officeart/2005/8/layout/chevron1"/>
    <dgm:cxn modelId="{6AF83832-2229-4990-961F-1E96ECE6C499}" type="presParOf" srcId="{A9A0E2D4-4AEB-4A87-BE52-17E6BC00FFD0}" destId="{F3A42A02-9F5B-4A66-BDCB-B839E909BAF0}" srcOrd="4" destOrd="0" presId="urn:microsoft.com/office/officeart/2005/8/layout/chevron1"/>
    <dgm:cxn modelId="{A2DD3716-43E3-45AA-A9A9-9C8BE2CCB4AE}" type="presParOf" srcId="{A9A0E2D4-4AEB-4A87-BE52-17E6BC00FFD0}" destId="{CC114C9E-E85D-445D-9460-FFC7839EAAD2}" srcOrd="5" destOrd="0" presId="urn:microsoft.com/office/officeart/2005/8/layout/chevron1"/>
    <dgm:cxn modelId="{FDDA1201-1920-49F8-8154-BC839419DF4F}" type="presParOf" srcId="{A9A0E2D4-4AEB-4A87-BE52-17E6BC00FFD0}" destId="{B572ABCC-D3FF-4B71-9E38-F43871C4A24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5F7D6-34BB-455B-AAB0-50BD62D1E3AE}">
      <dsp:nvSpPr>
        <dsp:cNvPr id="0" name=""/>
        <dsp:cNvSpPr/>
      </dsp:nvSpPr>
      <dsp:spPr>
        <a:xfrm>
          <a:off x="0" y="1141260"/>
          <a:ext cx="5068907" cy="3650464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E95C54-F75F-4942-8512-8206B47D1368}">
      <dsp:nvSpPr>
        <dsp:cNvPr id="0" name=""/>
        <dsp:cNvSpPr/>
      </dsp:nvSpPr>
      <dsp:spPr>
        <a:xfrm>
          <a:off x="486836" y="1998744"/>
          <a:ext cx="1731837" cy="159527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dirty="0">
              <a:solidFill>
                <a:schemeClr val="tx1"/>
              </a:solidFill>
              <a:latin typeface="+mn-lt"/>
            </a:rPr>
            <a:t>Corresponden al Contador General las funciones de uniformar, centralizar y consolidar la contabilidad pública, elaborar el balance general y …</a:t>
          </a:r>
          <a:endParaRPr lang="es-CO" sz="1400" b="1" kern="1200" dirty="0">
            <a:solidFill>
              <a:schemeClr val="tx1"/>
            </a:solidFill>
            <a:latin typeface="+mn-lt"/>
          </a:endParaRPr>
        </a:p>
      </dsp:txBody>
      <dsp:txXfrm>
        <a:off x="486836" y="1998744"/>
        <a:ext cx="1731837" cy="1595272"/>
      </dsp:txXfrm>
    </dsp:sp>
    <dsp:sp modelId="{BCAAB5B5-6EB7-4107-8729-7F2D3774012B}">
      <dsp:nvSpPr>
        <dsp:cNvPr id="0" name=""/>
        <dsp:cNvSpPr/>
      </dsp:nvSpPr>
      <dsp:spPr>
        <a:xfrm>
          <a:off x="2501558" y="2736304"/>
          <a:ext cx="1976873" cy="993505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dirty="0">
              <a:solidFill>
                <a:schemeClr val="tx1"/>
              </a:solidFill>
              <a:latin typeface="+mn-lt"/>
            </a:rPr>
            <a:t>Habrá un Contador General, funcionario de la rama ejecutiva, quien llevará la contabilidad general de la Nación y  …  </a:t>
          </a:r>
          <a:endParaRPr lang="es-CO" sz="1400" b="1" kern="1200" dirty="0">
            <a:solidFill>
              <a:schemeClr val="tx1"/>
            </a:solidFill>
            <a:latin typeface="+mn-lt"/>
          </a:endParaRPr>
        </a:p>
      </dsp:txBody>
      <dsp:txXfrm>
        <a:off x="2501558" y="2736304"/>
        <a:ext cx="1976873" cy="993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FB183-50CB-4AE3-BD52-4A857D19DD88}">
      <dsp:nvSpPr>
        <dsp:cNvPr id="0" name=""/>
        <dsp:cNvSpPr/>
      </dsp:nvSpPr>
      <dsp:spPr>
        <a:xfrm>
          <a:off x="225562" y="227527"/>
          <a:ext cx="2813884" cy="85992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Resolución 357 de 2008. Categoría Control Interno Contable</a:t>
          </a:r>
        </a:p>
      </dsp:txBody>
      <dsp:txXfrm>
        <a:off x="225562" y="227527"/>
        <a:ext cx="2813884" cy="859924"/>
      </dsp:txXfrm>
    </dsp:sp>
    <dsp:sp modelId="{4222B0FF-385F-4844-ACB6-618C2A60E4D4}">
      <dsp:nvSpPr>
        <dsp:cNvPr id="0" name=""/>
        <dsp:cNvSpPr/>
      </dsp:nvSpPr>
      <dsp:spPr>
        <a:xfrm>
          <a:off x="225562" y="1087451"/>
          <a:ext cx="2813884" cy="2213413"/>
        </a:xfrm>
        <a:prstGeom prst="rect">
          <a:avLst/>
        </a:prstGeom>
        <a:gradFill rotWithShape="0">
          <a:gsLst>
            <a:gs pos="0">
              <a:schemeClr val="accent6">
                <a:tint val="50000"/>
                <a:satMod val="300000"/>
              </a:schemeClr>
            </a:gs>
            <a:gs pos="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533 de 2015.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663 de 2015.</a:t>
          </a:r>
        </a:p>
      </dsp:txBody>
      <dsp:txXfrm>
        <a:off x="225562" y="1087451"/>
        <a:ext cx="2813884" cy="2213413"/>
      </dsp:txXfrm>
    </dsp:sp>
    <dsp:sp modelId="{5082E70B-1D5D-4745-9041-0DD6CC94C787}">
      <dsp:nvSpPr>
        <dsp:cNvPr id="0" name=""/>
        <dsp:cNvSpPr/>
      </dsp:nvSpPr>
      <dsp:spPr>
        <a:xfrm>
          <a:off x="3207857" y="227527"/>
          <a:ext cx="2813884" cy="85992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Resolución 193 de 2016. Categoría Evaluación Control Interno Contable</a:t>
          </a:r>
        </a:p>
      </dsp:txBody>
      <dsp:txXfrm>
        <a:off x="3207857" y="227527"/>
        <a:ext cx="2813884" cy="859924"/>
      </dsp:txXfrm>
    </dsp:sp>
    <dsp:sp modelId="{296C114C-8B85-4978-817D-9D5BFB1422B7}">
      <dsp:nvSpPr>
        <dsp:cNvPr id="0" name=""/>
        <dsp:cNvSpPr/>
      </dsp:nvSpPr>
      <dsp:spPr>
        <a:xfrm>
          <a:off x="3207857" y="1087451"/>
          <a:ext cx="2813884" cy="221341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037 de 2017.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Entidades de la Resolución 414 de 2014, excepto las que se acogieron a la Resolución 663 de 2015.</a:t>
          </a:r>
        </a:p>
      </dsp:txBody>
      <dsp:txXfrm>
        <a:off x="3207857" y="1087451"/>
        <a:ext cx="2813884" cy="2213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85E1A-1062-4581-A57A-B8BA5EE4AF6D}">
      <dsp:nvSpPr>
        <dsp:cNvPr id="0" name=""/>
        <dsp:cNvSpPr/>
      </dsp:nvSpPr>
      <dsp:spPr>
        <a:xfrm rot="5400000">
          <a:off x="253722" y="1140227"/>
          <a:ext cx="761202" cy="126662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2010B-9B99-418D-B86D-B684856CF67A}">
      <dsp:nvSpPr>
        <dsp:cNvPr id="0" name=""/>
        <dsp:cNvSpPr/>
      </dsp:nvSpPr>
      <dsp:spPr>
        <a:xfrm>
          <a:off x="126652" y="1518669"/>
          <a:ext cx="1143526" cy="1002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se cumple</a:t>
          </a:r>
        </a:p>
      </dsp:txBody>
      <dsp:txXfrm>
        <a:off x="126652" y="1518669"/>
        <a:ext cx="1143526" cy="1002367"/>
      </dsp:txXfrm>
    </dsp:sp>
    <dsp:sp modelId="{E6403CD7-7172-4612-9D98-EF0E215A0267}">
      <dsp:nvSpPr>
        <dsp:cNvPr id="0" name=""/>
        <dsp:cNvSpPr/>
      </dsp:nvSpPr>
      <dsp:spPr>
        <a:xfrm>
          <a:off x="1054415" y="1046976"/>
          <a:ext cx="215757" cy="21575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800000"/>
                <a:satOff val="-7500"/>
                <a:lumOff val="6250"/>
                <a:alphaOff val="0"/>
                <a:tint val="50000"/>
                <a:satMod val="300000"/>
              </a:schemeClr>
            </a:gs>
            <a:gs pos="35000">
              <a:schemeClr val="accent2">
                <a:hueOff val="-1800000"/>
                <a:satOff val="-7500"/>
                <a:lumOff val="6250"/>
                <a:alphaOff val="0"/>
                <a:tint val="37000"/>
                <a:satMod val="300000"/>
              </a:schemeClr>
            </a:gs>
            <a:gs pos="100000">
              <a:schemeClr val="accent2">
                <a:hueOff val="-1800000"/>
                <a:satOff val="-7500"/>
                <a:lumOff val="625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800000"/>
              <a:satOff val="-7500"/>
              <a:lumOff val="625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F05DF3-59BB-460D-BA57-0C0A5AEBAB0F}">
      <dsp:nvSpPr>
        <dsp:cNvPr id="0" name=""/>
        <dsp:cNvSpPr/>
      </dsp:nvSpPr>
      <dsp:spPr>
        <a:xfrm rot="5400000">
          <a:off x="1658014" y="793824"/>
          <a:ext cx="761202" cy="126662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FF6600"/>
            </a:gs>
            <a:gs pos="100000">
              <a:schemeClr val="bg1"/>
            </a:gs>
            <a:gs pos="100000">
              <a:schemeClr val="accent2">
                <a:hueOff val="-3600000"/>
                <a:satOff val="-15001"/>
                <a:lumOff val="1250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600000"/>
              <a:satOff val="-15001"/>
              <a:lumOff val="125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EC86E8-FEFA-434C-9F2A-C141A2B0C16F}">
      <dsp:nvSpPr>
        <dsp:cNvPr id="0" name=""/>
        <dsp:cNvSpPr/>
      </dsp:nvSpPr>
      <dsp:spPr>
        <a:xfrm>
          <a:off x="1383040" y="1224283"/>
          <a:ext cx="1578759" cy="100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insatisfactoriamente</a:t>
          </a:r>
        </a:p>
      </dsp:txBody>
      <dsp:txXfrm>
        <a:off x="1383040" y="1224283"/>
        <a:ext cx="1578759" cy="1002357"/>
      </dsp:txXfrm>
    </dsp:sp>
    <dsp:sp modelId="{A8FE8AF7-0982-4EB3-BA02-E2DB6C4F6575}">
      <dsp:nvSpPr>
        <dsp:cNvPr id="0" name=""/>
        <dsp:cNvSpPr/>
      </dsp:nvSpPr>
      <dsp:spPr>
        <a:xfrm>
          <a:off x="2546282" y="700573"/>
          <a:ext cx="215757" cy="21575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5400000"/>
                <a:satOff val="-22501"/>
                <a:lumOff val="18750"/>
                <a:alphaOff val="0"/>
                <a:tint val="50000"/>
                <a:satMod val="300000"/>
              </a:schemeClr>
            </a:gs>
            <a:gs pos="35000">
              <a:schemeClr val="accent2">
                <a:hueOff val="-5400000"/>
                <a:satOff val="-22501"/>
                <a:lumOff val="18750"/>
                <a:alphaOff val="0"/>
                <a:tint val="37000"/>
                <a:satMod val="300000"/>
              </a:schemeClr>
            </a:gs>
            <a:gs pos="100000">
              <a:schemeClr val="accent2">
                <a:hueOff val="-5400000"/>
                <a:satOff val="-22501"/>
                <a:lumOff val="1875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5400000"/>
              <a:satOff val="-22501"/>
              <a:lumOff val="1875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E0B539-F6E1-40C5-8659-0F202D7A2B10}">
      <dsp:nvSpPr>
        <dsp:cNvPr id="0" name=""/>
        <dsp:cNvSpPr/>
      </dsp:nvSpPr>
      <dsp:spPr>
        <a:xfrm rot="5400000">
          <a:off x="3072626" y="447421"/>
          <a:ext cx="761202" cy="126662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7200000"/>
              <a:satOff val="-30002"/>
              <a:lumOff val="25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F6234B-9BC6-4374-A74C-C116546928AA}">
      <dsp:nvSpPr>
        <dsp:cNvPr id="0" name=""/>
        <dsp:cNvSpPr/>
      </dsp:nvSpPr>
      <dsp:spPr>
        <a:xfrm>
          <a:off x="2862886" y="825868"/>
          <a:ext cx="1433052" cy="100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aceptablemente</a:t>
          </a:r>
        </a:p>
      </dsp:txBody>
      <dsp:txXfrm>
        <a:off x="2862886" y="825868"/>
        <a:ext cx="1433052" cy="1002357"/>
      </dsp:txXfrm>
    </dsp:sp>
    <dsp:sp modelId="{362354D2-95F9-43D5-BFA9-D22A05AB76ED}">
      <dsp:nvSpPr>
        <dsp:cNvPr id="0" name=""/>
        <dsp:cNvSpPr/>
      </dsp:nvSpPr>
      <dsp:spPr>
        <a:xfrm>
          <a:off x="3873319" y="354170"/>
          <a:ext cx="215757" cy="21575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9000000"/>
                <a:satOff val="-37502"/>
                <a:lumOff val="31251"/>
                <a:alphaOff val="0"/>
                <a:tint val="50000"/>
                <a:satMod val="300000"/>
              </a:schemeClr>
            </a:gs>
            <a:gs pos="35000">
              <a:schemeClr val="accent2">
                <a:hueOff val="-9000000"/>
                <a:satOff val="-37502"/>
                <a:lumOff val="31251"/>
                <a:alphaOff val="0"/>
                <a:tint val="37000"/>
                <a:satMod val="300000"/>
              </a:schemeClr>
            </a:gs>
            <a:gs pos="100000">
              <a:schemeClr val="accent2">
                <a:hueOff val="-9000000"/>
                <a:satOff val="-37502"/>
                <a:lumOff val="3125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9000000"/>
              <a:satOff val="-37502"/>
              <a:lumOff val="3125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620D0B-3395-4D92-98C4-2C2318B6C975}">
      <dsp:nvSpPr>
        <dsp:cNvPr id="0" name=""/>
        <dsp:cNvSpPr/>
      </dsp:nvSpPr>
      <dsp:spPr>
        <a:xfrm rot="5400000">
          <a:off x="4453395" y="101018"/>
          <a:ext cx="761202" cy="126662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81000">
              <a:srgbClr val="FF0000"/>
            </a:gs>
            <a:gs pos="100000">
              <a:schemeClr val="accent2">
                <a:hueOff val="-10800000"/>
                <a:satOff val="-45002"/>
                <a:lumOff val="375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45002"/>
                <a:lumOff val="3750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0800000"/>
              <a:satOff val="-45002"/>
              <a:lumOff val="375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66B768-71FC-4991-954E-2BFB17B8EB47}">
      <dsp:nvSpPr>
        <dsp:cNvPr id="0" name=""/>
        <dsp:cNvSpPr/>
      </dsp:nvSpPr>
      <dsp:spPr>
        <a:xfrm>
          <a:off x="4326331" y="479465"/>
          <a:ext cx="1143514" cy="100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en alto grado</a:t>
          </a:r>
        </a:p>
      </dsp:txBody>
      <dsp:txXfrm>
        <a:off x="4326331" y="479465"/>
        <a:ext cx="1143514" cy="1002357"/>
      </dsp:txXfrm>
    </dsp:sp>
    <dsp:sp modelId="{90BE2130-0F6A-47FD-8540-677E1139435D}">
      <dsp:nvSpPr>
        <dsp:cNvPr id="0" name=""/>
        <dsp:cNvSpPr/>
      </dsp:nvSpPr>
      <dsp:spPr>
        <a:xfrm>
          <a:off x="5254088" y="7767"/>
          <a:ext cx="215757" cy="21575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2600000"/>
                <a:satOff val="-52503"/>
                <a:lumOff val="43751"/>
                <a:alphaOff val="0"/>
                <a:tint val="50000"/>
                <a:satMod val="300000"/>
              </a:schemeClr>
            </a:gs>
            <a:gs pos="35000">
              <a:schemeClr val="accent2">
                <a:hueOff val="-12600000"/>
                <a:satOff val="-52503"/>
                <a:lumOff val="43751"/>
                <a:alphaOff val="0"/>
                <a:tint val="37000"/>
                <a:satMod val="300000"/>
              </a:schemeClr>
            </a:gs>
            <a:gs pos="100000">
              <a:schemeClr val="accent2">
                <a:hueOff val="-12600000"/>
                <a:satOff val="-52503"/>
                <a:lumOff val="4375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2600000"/>
              <a:satOff val="-52503"/>
              <a:lumOff val="4375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50210F-F720-435B-8B6A-C53601BDD27F}">
      <dsp:nvSpPr>
        <dsp:cNvPr id="0" name=""/>
        <dsp:cNvSpPr/>
      </dsp:nvSpPr>
      <dsp:spPr>
        <a:xfrm rot="5400000">
          <a:off x="5853286" y="-245384"/>
          <a:ext cx="761202" cy="1266623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-14400000"/>
              <a:satOff val="-60003"/>
              <a:lumOff val="50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7EC4E5-FC10-4428-A49A-6FC9086B7F44}">
      <dsp:nvSpPr>
        <dsp:cNvPr id="0" name=""/>
        <dsp:cNvSpPr/>
      </dsp:nvSpPr>
      <dsp:spPr>
        <a:xfrm>
          <a:off x="5726222" y="133062"/>
          <a:ext cx="1143514" cy="100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cumple plenamente</a:t>
          </a:r>
        </a:p>
      </dsp:txBody>
      <dsp:txXfrm>
        <a:off x="5726222" y="133062"/>
        <a:ext cx="1143514" cy="1002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5684B-F4E7-4345-AC09-D85DF98D92F9}">
      <dsp:nvSpPr>
        <dsp:cNvPr id="0" name=""/>
        <dsp:cNvSpPr/>
      </dsp:nvSpPr>
      <dsp:spPr>
        <a:xfrm>
          <a:off x="2840" y="98982"/>
          <a:ext cx="1653547" cy="6614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Inadecuado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1,0 - 2,0</a:t>
          </a:r>
        </a:p>
      </dsp:txBody>
      <dsp:txXfrm>
        <a:off x="333549" y="98982"/>
        <a:ext cx="992129" cy="661418"/>
      </dsp:txXfrm>
    </dsp:sp>
    <dsp:sp modelId="{F50389C2-CE4F-417C-9188-C1986D704517}">
      <dsp:nvSpPr>
        <dsp:cNvPr id="0" name=""/>
        <dsp:cNvSpPr/>
      </dsp:nvSpPr>
      <dsp:spPr>
        <a:xfrm>
          <a:off x="1491033" y="98982"/>
          <a:ext cx="1653547" cy="6614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Deficiente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2,0 - 3,0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incluye el 2,0</a:t>
          </a:r>
        </a:p>
      </dsp:txBody>
      <dsp:txXfrm>
        <a:off x="1821742" y="98982"/>
        <a:ext cx="992129" cy="661418"/>
      </dsp:txXfrm>
    </dsp:sp>
    <dsp:sp modelId="{F3A42A02-9F5B-4A66-BDCB-B839E909BAF0}">
      <dsp:nvSpPr>
        <dsp:cNvPr id="0" name=""/>
        <dsp:cNvSpPr/>
      </dsp:nvSpPr>
      <dsp:spPr>
        <a:xfrm>
          <a:off x="2979225" y="98982"/>
          <a:ext cx="1653547" cy="661418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Satisfactorio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3,0 - 4,0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incluye el 3,0</a:t>
          </a:r>
        </a:p>
      </dsp:txBody>
      <dsp:txXfrm>
        <a:off x="3309934" y="98982"/>
        <a:ext cx="992129" cy="661418"/>
      </dsp:txXfrm>
    </dsp:sp>
    <dsp:sp modelId="{B572ABCC-D3FF-4B71-9E38-F43871C4A249}">
      <dsp:nvSpPr>
        <dsp:cNvPr id="0" name=""/>
        <dsp:cNvSpPr/>
      </dsp:nvSpPr>
      <dsp:spPr>
        <a:xfrm>
          <a:off x="4467418" y="98982"/>
          <a:ext cx="1653547" cy="661418"/>
        </a:xfrm>
        <a:prstGeom prst="chevron">
          <a:avLst/>
        </a:prstGeom>
        <a:solidFill>
          <a:schemeClr val="accent2">
            <a:hueOff val="-14400000"/>
            <a:satOff val="-60003"/>
            <a:lumOff val="5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Adecuado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4,0 - 5,0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No incluye el 4,0</a:t>
          </a:r>
        </a:p>
      </dsp:txBody>
      <dsp:txXfrm>
        <a:off x="4798127" y="98982"/>
        <a:ext cx="992129" cy="66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14CAB4-3595-4BE2-BE93-3D6D54278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0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Esta plantilla se puede usar como archivo de inicio para presentar materiales educativos en un entorno de grupo.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Secciones</a:t>
            </a:r>
          </a:p>
          <a:p>
            <a:pPr lvl="0"/>
            <a:r>
              <a:rPr lang="es-ES" noProof="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Notas</a:t>
            </a:r>
          </a:p>
          <a:p>
            <a:pPr lvl="0"/>
            <a:r>
              <a:rPr lang="es-ES" noProof="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/>
            <a:r>
              <a:rPr lang="es-ES" noProof="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Colores coordinados </a:t>
            </a:r>
          </a:p>
          <a:p>
            <a:pPr lvl="0"/>
            <a:r>
              <a:rPr lang="es-ES" noProof="0" dirty="0"/>
              <a:t>Preste especial atención a los gráficos, diagramas y cuadros de texto. </a:t>
            </a:r>
          </a:p>
          <a:p>
            <a:pPr lvl="0"/>
            <a:r>
              <a:rPr lang="es-ES" noProof="0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Gráficos y tablas</a:t>
            </a:r>
          </a:p>
          <a:p>
            <a:pPr lvl="0"/>
            <a:r>
              <a:rPr lang="es-ES" noProof="0" dirty="0"/>
              <a:t>En breve: si es posible, use colores y estilos uniformes y que no distraigan.</a:t>
            </a:r>
          </a:p>
          <a:p>
            <a:pPr lvl="0"/>
            <a:r>
              <a:rPr lang="es-ES" noProof="0" dirty="0"/>
              <a:t>Etiquete todos los gráficos y tablas.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015CEB-2270-4D10-977D-CF863BEDA5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26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lang="es-ES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Esta plantilla se </a:t>
            </a:r>
            <a:r>
              <a:rPr altLang="es-ES" b="1"/>
              <a:t>debe usar </a:t>
            </a:r>
            <a:r>
              <a:rPr altLang="es-ES"/>
              <a:t>como archivo de inicio para presentaciones externas de la Contaduría General de la nación. En formato presentación en pantalla 16:10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Nota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lang="es-CO" altLang="es-ES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7886DB-F33F-4C08-B831-9AA8B9D52207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488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9346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4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876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8863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313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77337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077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403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97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543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como cuerpo de </a:t>
            </a:r>
            <a:r>
              <a:rPr altLang="es-ES" b="1"/>
              <a:t>texto al título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B6B733-3430-43D9-B50A-066D01108FC5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1632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0141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9718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8027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2952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01070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31309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7914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7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6709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29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5811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como cuerpo de </a:t>
            </a:r>
            <a:r>
              <a:rPr altLang="es-ES" b="1"/>
              <a:t>texto al título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B6B733-3430-43D9-B50A-066D01108FC5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0949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como cuerpo de </a:t>
            </a:r>
            <a:r>
              <a:rPr altLang="es-ES" b="1"/>
              <a:t>texto al título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B6B733-3430-43D9-B50A-066D01108FC5}" type="slidenum">
              <a:rPr lang="es-ES" altLang="es-ES" smtClean="0"/>
              <a:pPr/>
              <a:t>30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1328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144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8719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3647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9235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9770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7782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81360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5007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39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7075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como cuerpo de </a:t>
            </a:r>
            <a:r>
              <a:rPr altLang="es-ES" b="1"/>
              <a:t>texto al título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B6B733-3430-43D9-B50A-066D01108FC5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6127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40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2880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41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0052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finaliza la presentación, SOLO  digitar el correo a quien deben contactar</a:t>
            </a:r>
            <a:endParaRPr altLang="es-CO"/>
          </a:p>
          <a:p>
            <a:pPr eaLnBrk="1" hangingPunct="1"/>
            <a:endParaRPr altLang="es-ES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E33DA2-0613-4469-AAC2-0340A70E4C82}" type="slidenum">
              <a:rPr lang="es-ES" altLang="es-ES" smtClean="0"/>
              <a:pPr/>
              <a:t>43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634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346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08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BBFA9B-ECAE-42D6-8382-C061E3D60E93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685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368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D9BAB-D7E2-4C20-B395-23251742890E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6472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201863"/>
            <a:ext cx="9180513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4298950"/>
            <a:ext cx="6259512" cy="4460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84228" y="2137420"/>
            <a:ext cx="8280260" cy="112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53931854-CFA0-45F6-AE0E-729E4A9112A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959307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4427538" y="2190750"/>
            <a:ext cx="4716462" cy="11001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5018088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018088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110163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171582"/>
            <a:ext cx="4320480" cy="108977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/>
          </p:nvPr>
        </p:nvSpPr>
        <p:spPr>
          <a:xfrm>
            <a:off x="1077913" y="1633364"/>
            <a:ext cx="3024187" cy="280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23DC936-6587-4DE2-91A1-6EFD8CBE513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491674"/>
      </p:ext>
    </p:extLst>
  </p:cSld>
  <p:clrMapOvr>
    <a:masterClrMapping/>
  </p:clrMapOvr>
  <p:transition spd="slow">
    <p:pull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2497138"/>
            <a:ext cx="2070100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2195736" y="157427"/>
            <a:ext cx="6697439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2617473"/>
            <a:ext cx="1720850" cy="73876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A5312AB6-6A77-4875-9704-52939B945B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21528939"/>
      </p:ext>
    </p:extLst>
  </p:cSld>
  <p:clrMapOvr>
    <a:masterClrMapping/>
  </p:clrMapOvr>
  <p:transition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88" y="704850"/>
            <a:ext cx="4641850" cy="4206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1597" y="1537354"/>
            <a:ext cx="4572000" cy="354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8"/>
          </p:nvPr>
        </p:nvSpPr>
        <p:spPr>
          <a:xfrm>
            <a:off x="4788025" y="157428"/>
            <a:ext cx="4105151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696246"/>
            <a:ext cx="4553257" cy="541075"/>
          </a:xfrm>
          <a:prstGeom prst="rect">
            <a:avLst/>
          </a:prstGeom>
        </p:spPr>
        <p:txBody>
          <a:bodyPr/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11561" y="1297782"/>
            <a:ext cx="3965203" cy="1195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20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3FD0CE1A-BD92-44E0-AA27-067FB4184FD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58464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8C940FB0-728B-4AF9-B18E-54B782A2AA5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1723776"/>
      </p:ext>
    </p:extLst>
  </p:cSld>
  <p:clrMapOvr>
    <a:masterClrMapping/>
  </p:clrMapOvr>
  <p:transition spd="slow">
    <p:split orient="vert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4" y="1117865"/>
            <a:ext cx="8885237" cy="395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150813" y="5119688"/>
            <a:ext cx="5448300" cy="177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5730F205-4C40-471C-B04D-6AC996BBD6B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1202327"/>
      </p:ext>
    </p:extLst>
  </p:cSld>
  <p:clrMapOvr>
    <a:masterClrMapping/>
  </p:clrMapOvr>
  <p:transition spd="slow">
    <p:split orient="vert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Gráficos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2700"/>
            <a:ext cx="8399463" cy="5434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" name="CuadroTexto 7"/>
          <p:cNvSpPr txBox="1">
            <a:spLocks noChangeArrowheads="1"/>
          </p:cNvSpPr>
          <p:nvPr/>
        </p:nvSpPr>
        <p:spPr bwMode="auto">
          <a:xfrm>
            <a:off x="244475" y="5378450"/>
            <a:ext cx="6848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altLang="es-CO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www.contaduria.gov.co &gt; Servicio al Ciudadano &gt; Servicios en línea y PQRSD</a:t>
            </a:r>
            <a:endParaRPr lang="es-CO" altLang="es-CO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63705"/>
      </p:ext>
    </p:extLst>
  </p:cSld>
  <p:clrMapOvr>
    <a:masterClrMapping/>
  </p:clrMapOvr>
  <p:transition spd="slow">
    <p:split orient="vert"/>
  </p:transition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17463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257175"/>
            <a:ext cx="1422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-11113"/>
            <a:ext cx="2235200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268288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8 Rectángulo"/>
          <p:cNvSpPr>
            <a:spLocks noChangeArrowheads="1"/>
          </p:cNvSpPr>
          <p:nvPr/>
        </p:nvSpPr>
        <p:spPr bwMode="auto">
          <a:xfrm>
            <a:off x="3979863" y="3309938"/>
            <a:ext cx="188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</a:rPr>
              <a:t> @</a:t>
            </a:r>
            <a:r>
              <a:rPr lang="es-ES" altLang="es-ES" sz="1400" b="1" dirty="0" err="1">
                <a:latin typeface="Calibri" pitchFamily="34" charset="0"/>
              </a:rPr>
              <a:t>Contaduria_CGN</a:t>
            </a:r>
            <a:endParaRPr lang="es-ES" altLang="es-ES" sz="1400" b="1" dirty="0">
              <a:latin typeface="Calibri" pitchFamily="34" charset="0"/>
            </a:endParaRPr>
          </a:p>
        </p:txBody>
      </p:sp>
      <p:sp>
        <p:nvSpPr>
          <p:cNvPr id="8" name="39 CuadroTexto"/>
          <p:cNvSpPr txBox="1">
            <a:spLocks noChangeArrowheads="1"/>
          </p:cNvSpPr>
          <p:nvPr/>
        </p:nvSpPr>
        <p:spPr bwMode="auto">
          <a:xfrm>
            <a:off x="419100" y="1717675"/>
            <a:ext cx="828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s-CO" altLang="es-CO" sz="3200" i="1" dirty="0">
                <a:latin typeface="Calibri" pitchFamily="34" charset="0"/>
              </a:rPr>
              <a:t>“POR PERMITIRNOS HACER PÚBLICO </a:t>
            </a:r>
          </a:p>
        </p:txBody>
      </p:sp>
      <p:sp>
        <p:nvSpPr>
          <p:cNvPr id="9" name="40 CuadroTexto"/>
          <p:cNvSpPr txBox="1"/>
          <p:nvPr/>
        </p:nvSpPr>
        <p:spPr>
          <a:xfrm>
            <a:off x="1542270" y="841276"/>
            <a:ext cx="599171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kern="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9000" endPos="43000" dir="5400000" sy="-100000" algn="bl" rotWithShape="0"/>
                </a:effectLst>
                <a:latin typeface="Calibri"/>
              </a:rPr>
              <a:t>G  r  a  c  i  a  s</a:t>
            </a:r>
          </a:p>
        </p:txBody>
      </p:sp>
      <p:pic>
        <p:nvPicPr>
          <p:cNvPr id="10" name="Picture 6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825" y="3238500"/>
            <a:ext cx="487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425" y="3797300"/>
            <a:ext cx="4953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5 Rectángulo"/>
          <p:cNvSpPr>
            <a:spLocks noChangeArrowheads="1"/>
          </p:cNvSpPr>
          <p:nvPr/>
        </p:nvSpPr>
        <p:spPr bwMode="auto">
          <a:xfrm>
            <a:off x="3402013" y="2114550"/>
            <a:ext cx="2319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3200" b="1" i="1" dirty="0">
                <a:latin typeface="Calibri" pitchFamily="34" charset="0"/>
              </a:rPr>
              <a:t>LO</a:t>
            </a:r>
            <a:r>
              <a:rPr lang="es-CO" altLang="es-CO" sz="1800" i="1" dirty="0">
                <a:latin typeface="Calibri" pitchFamily="34" charset="0"/>
              </a:rPr>
              <a:t> </a:t>
            </a:r>
            <a:r>
              <a:rPr lang="es-CO" altLang="es-CO" sz="3200" b="1" i="1" dirty="0">
                <a:latin typeface="Calibri" pitchFamily="34" charset="0"/>
              </a:rPr>
              <a:t>PÚBLICO</a:t>
            </a:r>
            <a:r>
              <a:rPr lang="es-CO" altLang="es-CO" sz="1800" i="1" dirty="0">
                <a:latin typeface="Calibri" pitchFamily="34" charset="0"/>
              </a:rPr>
              <a:t> ”</a:t>
            </a:r>
          </a:p>
        </p:txBody>
      </p:sp>
      <p:sp>
        <p:nvSpPr>
          <p:cNvPr id="13" name="15 Rectángulo"/>
          <p:cNvSpPr>
            <a:spLocks noChangeArrowheads="1"/>
          </p:cNvSpPr>
          <p:nvPr/>
        </p:nvSpPr>
        <p:spPr bwMode="auto">
          <a:xfrm>
            <a:off x="4541838" y="3810000"/>
            <a:ext cx="15970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 err="1">
                <a:latin typeface="Calibri" pitchFamily="34" charset="0"/>
              </a:rPr>
              <a:t>CGNOficial</a:t>
            </a:r>
            <a:endParaRPr lang="es-ES" altLang="es-ES" sz="1400" b="1" dirty="0">
              <a:latin typeface="Calibri" pitchFamily="34" charset="0"/>
            </a:endParaRPr>
          </a:p>
        </p:txBody>
      </p:sp>
      <p:pic>
        <p:nvPicPr>
          <p:cNvPr id="14" name="Picture 12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5" y="4443413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4011613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0 Rectángulo"/>
          <p:cNvSpPr>
            <a:spLocks noChangeArrowheads="1"/>
          </p:cNvSpPr>
          <p:nvPr/>
        </p:nvSpPr>
        <p:spPr bwMode="auto">
          <a:xfrm>
            <a:off x="4841875" y="4422775"/>
            <a:ext cx="325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</a:rPr>
              <a:t>Contaduría-General-de-la-Nación</a:t>
            </a:r>
          </a:p>
        </p:txBody>
      </p:sp>
      <p:sp>
        <p:nvSpPr>
          <p:cNvPr id="54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622632" y="2641476"/>
            <a:ext cx="8081631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ES" sz="1800" b="0" baseline="0" dirty="0" smtClean="0">
                <a:solidFill>
                  <a:schemeClr val="bg1">
                    <a:lumMod val="50000"/>
                  </a:schemeClr>
                </a:solidFill>
                <a:latin typeface="Sylfaen"/>
                <a:ea typeface="+mn-ea"/>
                <a:cs typeface="+mn-cs"/>
              </a:defRPr>
            </a:lvl1pPr>
            <a:lvl4pPr marL="1371600" indent="0" algn="ctr">
              <a:buNone/>
              <a:defRPr sz="1600"/>
            </a:lvl4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675290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6" grpId="0"/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311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318125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520700"/>
            <a:ext cx="407511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238" y="230188"/>
            <a:ext cx="27590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747963" y="4310063"/>
            <a:ext cx="3648075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  <a:endParaRPr lang="es-ES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emf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emf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emf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emf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Deudores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15" y="1057300"/>
            <a:ext cx="7194985" cy="42394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801716"/>
            <a:ext cx="3670089" cy="763078"/>
          </a:xfrm>
          <a:prstGeom prst="rect">
            <a:avLst/>
          </a:prstGeom>
        </p:spPr>
      </p:pic>
      <p:sp>
        <p:nvSpPr>
          <p:cNvPr id="10" name="Triángulo isósceles 9"/>
          <p:cNvSpPr/>
          <p:nvPr/>
        </p:nvSpPr>
        <p:spPr bwMode="auto">
          <a:xfrm>
            <a:off x="1910023" y="2641476"/>
            <a:ext cx="285713" cy="216024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riángulo isósceles 10"/>
          <p:cNvSpPr/>
          <p:nvPr/>
        </p:nvSpPr>
        <p:spPr bwMode="auto">
          <a:xfrm>
            <a:off x="3491879" y="1417340"/>
            <a:ext cx="285713" cy="216024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42462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Propiedades, planta y equipo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20" y="841276"/>
            <a:ext cx="7298228" cy="4354232"/>
          </a:xfrm>
          <a:prstGeom prst="rect">
            <a:avLst/>
          </a:prstGeom>
        </p:spPr>
      </p:pic>
      <p:sp>
        <p:nvSpPr>
          <p:cNvPr id="10" name="Triángulo isósceles 9"/>
          <p:cNvSpPr/>
          <p:nvPr/>
        </p:nvSpPr>
        <p:spPr bwMode="auto">
          <a:xfrm>
            <a:off x="2339752" y="3217540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riángulo isósceles 10"/>
          <p:cNvSpPr/>
          <p:nvPr/>
        </p:nvSpPr>
        <p:spPr bwMode="auto">
          <a:xfrm>
            <a:off x="4427984" y="2281436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mbinar 2"/>
          <p:cNvSpPr/>
          <p:nvPr/>
        </p:nvSpPr>
        <p:spPr bwMode="auto">
          <a:xfrm>
            <a:off x="2627784" y="2212107"/>
            <a:ext cx="216024" cy="213345"/>
          </a:xfrm>
          <a:prstGeom prst="flowChartMerg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ombinar 11"/>
          <p:cNvSpPr/>
          <p:nvPr/>
        </p:nvSpPr>
        <p:spPr bwMode="auto">
          <a:xfrm>
            <a:off x="5724128" y="1924075"/>
            <a:ext cx="216024" cy="213345"/>
          </a:xfrm>
          <a:prstGeom prst="flowChartMerg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5" y="4834179"/>
            <a:ext cx="3085363" cy="7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3828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15" y="337220"/>
            <a:ext cx="6805566" cy="5075536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Inversiones e instrumentos derivados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sp>
        <p:nvSpPr>
          <p:cNvPr id="11" name="Triángulo isósceles 10"/>
          <p:cNvSpPr/>
          <p:nvPr/>
        </p:nvSpPr>
        <p:spPr bwMode="auto">
          <a:xfrm>
            <a:off x="4211960" y="3056840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13684"/>
            <a:ext cx="3168683" cy="10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7294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13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Pasivos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06" y="1077631"/>
            <a:ext cx="7056784" cy="44452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60232" y="3125270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25885" y="2678994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67744" y="2117220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69634707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-94828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Operaciones de crédito público y financiamiento con Banca Central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47023"/>
            <a:ext cx="7831499" cy="3611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81388"/>
            <a:ext cx="3350653" cy="1009785"/>
          </a:xfrm>
          <a:prstGeom prst="rect">
            <a:avLst/>
          </a:prstGeom>
        </p:spPr>
      </p:pic>
      <p:sp>
        <p:nvSpPr>
          <p:cNvPr id="7" name="Triángulo isósceles 6"/>
          <p:cNvSpPr/>
          <p:nvPr/>
        </p:nvSpPr>
        <p:spPr bwMode="auto">
          <a:xfrm>
            <a:off x="2411760" y="2444701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44704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Otros pasivos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47"/>
          <a:stretch/>
        </p:blipFill>
        <p:spPr>
          <a:xfrm>
            <a:off x="1289329" y="913284"/>
            <a:ext cx="6379015" cy="39604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53735"/>
            <a:ext cx="3210527" cy="696053"/>
          </a:xfrm>
          <a:prstGeom prst="rect">
            <a:avLst/>
          </a:prstGeom>
        </p:spPr>
      </p:pic>
      <p:sp>
        <p:nvSpPr>
          <p:cNvPr id="7" name="Triángulo isósceles 6"/>
          <p:cNvSpPr/>
          <p:nvPr/>
        </p:nvSpPr>
        <p:spPr bwMode="auto">
          <a:xfrm>
            <a:off x="5148064" y="3361556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7140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Pasivos estimados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3" y="4997453"/>
            <a:ext cx="3418567" cy="671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985292"/>
            <a:ext cx="6552728" cy="4216768"/>
          </a:xfrm>
          <a:prstGeom prst="rect">
            <a:avLst/>
          </a:prstGeom>
        </p:spPr>
      </p:pic>
      <p:sp>
        <p:nvSpPr>
          <p:cNvPr id="9" name="Combinar 8"/>
          <p:cNvSpPr/>
          <p:nvPr/>
        </p:nvSpPr>
        <p:spPr bwMode="auto">
          <a:xfrm>
            <a:off x="2411760" y="4585692"/>
            <a:ext cx="216024" cy="213345"/>
          </a:xfrm>
          <a:prstGeom prst="flowChartMerg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riángulo isósceles 9"/>
          <p:cNvSpPr/>
          <p:nvPr/>
        </p:nvSpPr>
        <p:spPr bwMode="auto">
          <a:xfrm>
            <a:off x="3635896" y="2353444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72902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17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Patrimonio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14"/>
          <a:stretch/>
        </p:blipFill>
        <p:spPr>
          <a:xfrm>
            <a:off x="1403649" y="1153881"/>
            <a:ext cx="5760640" cy="40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738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18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Evolución Patrimonio 2010 - 2016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62"/>
          <a:stretch/>
        </p:blipFill>
        <p:spPr>
          <a:xfrm>
            <a:off x="1074662" y="1057300"/>
            <a:ext cx="7055786" cy="40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04097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19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718252" y="-94827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ESTADOS DE ACTIVIDAD FINANCIERA,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2800" dirty="0">
                <a:solidFill>
                  <a:prstClr val="white"/>
                </a:solidFill>
              </a:rPr>
              <a:t>ECONÓMICA, SOCIAL Y AMBIENTAL NACIONAL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3" t="1786"/>
          <a:stretch/>
        </p:blipFill>
        <p:spPr>
          <a:xfrm>
            <a:off x="611560" y="1129308"/>
            <a:ext cx="80648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7318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 Título"/>
          <p:cNvSpPr>
            <a:spLocks noGrp="1"/>
          </p:cNvSpPr>
          <p:nvPr>
            <p:ph type="ctrTitle"/>
          </p:nvPr>
        </p:nvSpPr>
        <p:spPr bwMode="auto">
          <a:xfrm>
            <a:off x="42962" y="2857500"/>
            <a:ext cx="193675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2400" dirty="0"/>
              <a:t>Contenido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C5C528E6-9CF2-418B-BCB3-89B3268D9F45}" type="slidenum">
              <a:rPr lang="es-ES_tradnl">
                <a:solidFill>
                  <a:srgbClr val="008080"/>
                </a:solidFill>
              </a:rPr>
              <a:pPr>
                <a:defRPr/>
              </a:pPr>
              <a:t>2</a:t>
            </a:fld>
            <a:endParaRPr lang="es-ES_tradnl" dirty="0">
              <a:solidFill>
                <a:srgbClr val="00808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3294350" y="1515185"/>
            <a:ext cx="12258838" cy="2710467"/>
            <a:chOff x="-5539393" y="3075924"/>
            <a:chExt cx="14255524" cy="3252560"/>
          </a:xfrm>
        </p:grpSpPr>
        <p:sp>
          <p:nvSpPr>
            <p:cNvPr id="8" name="Rectángulo 7"/>
            <p:cNvSpPr/>
            <p:nvPr/>
          </p:nvSpPr>
          <p:spPr>
            <a:xfrm>
              <a:off x="-5539393" y="3075924"/>
              <a:ext cx="14174114" cy="849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                                         Situación Financiera y de resultados                                   						Nivel Nacional a 31 de diciembre de 2016   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44903" y="3319183"/>
              <a:ext cx="508900" cy="722466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500" b="1" dirty="0"/>
                <a:t>1</a:t>
              </a: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2344855" y="3995425"/>
              <a:ext cx="5616624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ángulo 13"/>
            <p:cNvSpPr/>
            <p:nvPr/>
          </p:nvSpPr>
          <p:spPr>
            <a:xfrm>
              <a:off x="1164447" y="4917373"/>
              <a:ext cx="7551684" cy="1218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CO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Informe Consolidado de la autoevaluación del  </a:t>
              </a:r>
            </a:p>
            <a:p>
              <a:pPr algn="r"/>
              <a:r>
                <a:rPr lang="es-CO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del Control Interno Contable del Nivel Nacional </a:t>
              </a:r>
            </a:p>
            <a:p>
              <a:pPr algn="r"/>
              <a:r>
                <a:rPr lang="es-CO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31 de diciembre de 2016                             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44903" y="5173970"/>
              <a:ext cx="508898" cy="722466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500" b="1" dirty="0"/>
                <a:t>2</a:t>
              </a: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2431265" y="6328484"/>
              <a:ext cx="5616623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10267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Ingresos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15440"/>
            <a:ext cx="6810344" cy="41183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32240" y="3059296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87824" y="3419336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70970" y="1259096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330823174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Ingresos fiscales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057300"/>
            <a:ext cx="6158383" cy="39352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62" y="4744853"/>
            <a:ext cx="4048466" cy="761739"/>
          </a:xfrm>
          <a:prstGeom prst="rect">
            <a:avLst/>
          </a:prstGeom>
        </p:spPr>
      </p:pic>
      <p:sp>
        <p:nvSpPr>
          <p:cNvPr id="7" name="Triángulo isósceles 6"/>
          <p:cNvSpPr/>
          <p:nvPr/>
        </p:nvSpPr>
        <p:spPr bwMode="auto">
          <a:xfrm>
            <a:off x="3855171" y="1921396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riángulo isósceles 7"/>
          <p:cNvSpPr/>
          <p:nvPr/>
        </p:nvSpPr>
        <p:spPr bwMode="auto">
          <a:xfrm>
            <a:off x="4406974" y="3361556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0338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Otros ingresos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85292"/>
            <a:ext cx="6800727" cy="44130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5022637"/>
            <a:ext cx="3300881" cy="643175"/>
          </a:xfrm>
          <a:prstGeom prst="rect">
            <a:avLst/>
          </a:prstGeom>
        </p:spPr>
      </p:pic>
      <p:sp>
        <p:nvSpPr>
          <p:cNvPr id="7" name="Triángulo isósceles 6"/>
          <p:cNvSpPr/>
          <p:nvPr/>
        </p:nvSpPr>
        <p:spPr bwMode="auto">
          <a:xfrm>
            <a:off x="2195736" y="1802871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riángulo isósceles 7"/>
          <p:cNvSpPr/>
          <p:nvPr/>
        </p:nvSpPr>
        <p:spPr bwMode="auto">
          <a:xfrm>
            <a:off x="4768007" y="3649588"/>
            <a:ext cx="216024" cy="237050"/>
          </a:xfrm>
          <a:prstGeom prst="triangle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549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Venta de bienes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37" y="913284"/>
            <a:ext cx="6230391" cy="39672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73" y="3361556"/>
            <a:ext cx="230450" cy="26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16" y="4817294"/>
            <a:ext cx="4003932" cy="805818"/>
          </a:xfrm>
          <a:prstGeom prst="rect">
            <a:avLst/>
          </a:prstGeom>
        </p:spPr>
      </p:pic>
      <p:sp>
        <p:nvSpPr>
          <p:cNvPr id="7" name="Combinar 6"/>
          <p:cNvSpPr/>
          <p:nvPr/>
        </p:nvSpPr>
        <p:spPr bwMode="auto">
          <a:xfrm>
            <a:off x="2627784" y="2353444"/>
            <a:ext cx="216024" cy="213345"/>
          </a:xfrm>
          <a:prstGeom prst="flowChartMerg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44372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24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Gastos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7300"/>
            <a:ext cx="6984776" cy="45032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76256" y="2878516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07704" y="4820443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03648" y="2776362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071237174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Otros gastos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42" y="913284"/>
            <a:ext cx="6248002" cy="4107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17" y="4766091"/>
            <a:ext cx="4083811" cy="778240"/>
          </a:xfrm>
          <a:prstGeom prst="rect">
            <a:avLst/>
          </a:prstGeom>
        </p:spPr>
      </p:pic>
      <p:sp>
        <p:nvSpPr>
          <p:cNvPr id="7" name="Combinar 6"/>
          <p:cNvSpPr/>
          <p:nvPr/>
        </p:nvSpPr>
        <p:spPr bwMode="auto">
          <a:xfrm>
            <a:off x="3707904" y="3433564"/>
            <a:ext cx="216024" cy="213345"/>
          </a:xfrm>
          <a:prstGeom prst="flowChartMerg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ombinar 7"/>
          <p:cNvSpPr/>
          <p:nvPr/>
        </p:nvSpPr>
        <p:spPr bwMode="auto">
          <a:xfrm>
            <a:off x="4932040" y="1269238"/>
            <a:ext cx="216024" cy="213345"/>
          </a:xfrm>
          <a:prstGeom prst="flowChartMerg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137420"/>
            <a:ext cx="230450" cy="262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822987"/>
            <a:ext cx="230450" cy="2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0678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Transferencias giradas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09" y="697260"/>
            <a:ext cx="6909367" cy="45428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04" y="4868812"/>
            <a:ext cx="3518192" cy="7425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2268420"/>
            <a:ext cx="230450" cy="26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273" y="3568616"/>
            <a:ext cx="230450" cy="2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4843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Gastos de operación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53244"/>
            <a:ext cx="6624736" cy="43556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864156"/>
            <a:ext cx="3744416" cy="8016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217540"/>
            <a:ext cx="240586" cy="2735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341" y="1808817"/>
            <a:ext cx="230450" cy="2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4204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28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Costos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24" y="693718"/>
            <a:ext cx="7704548" cy="46942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64088" y="2499277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85690345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Costos de ventas de bienes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83"/>
          <a:stretch/>
        </p:blipFill>
        <p:spPr>
          <a:xfrm>
            <a:off x="683568" y="769268"/>
            <a:ext cx="7502491" cy="42965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5012396"/>
            <a:ext cx="3240360" cy="659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462" y="2549692"/>
            <a:ext cx="230450" cy="262000"/>
          </a:xfrm>
          <a:prstGeom prst="rect">
            <a:avLst/>
          </a:prstGeom>
        </p:spPr>
      </p:pic>
      <p:sp>
        <p:nvSpPr>
          <p:cNvPr id="8" name="Combinar 7"/>
          <p:cNvSpPr/>
          <p:nvPr/>
        </p:nvSpPr>
        <p:spPr bwMode="auto">
          <a:xfrm>
            <a:off x="6732240" y="1432866"/>
            <a:ext cx="216024" cy="213345"/>
          </a:xfrm>
          <a:prstGeom prst="flowChartMerg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537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 Título"/>
          <p:cNvSpPr>
            <a:spLocks noGrp="1"/>
          </p:cNvSpPr>
          <p:nvPr>
            <p:ph type="ctrTitle"/>
          </p:nvPr>
        </p:nvSpPr>
        <p:spPr bwMode="auto">
          <a:xfrm>
            <a:off x="-28575" y="2617788"/>
            <a:ext cx="193675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ESTADOS CONTABLES</a:t>
            </a:r>
            <a:br>
              <a:rPr lang="es-ES" altLang="es-ES" dirty="0"/>
            </a:br>
            <a:r>
              <a:rPr lang="es-ES" altLang="es-ES" dirty="0"/>
              <a:t>2016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C5C528E6-9CF2-418B-BCB3-89B3268D9F45}" type="slidenum">
              <a:rPr lang="es-ES_tradnl">
                <a:solidFill>
                  <a:srgbClr val="008080"/>
                </a:solidFill>
              </a:rPr>
              <a:pPr>
                <a:defRPr/>
              </a:pPr>
              <a:t>3</a:t>
            </a:fld>
            <a:endParaRPr lang="es-ES_tradnl" dirty="0">
              <a:solidFill>
                <a:srgbClr val="00808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20272" y="4994920"/>
            <a:ext cx="2123728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193204"/>
            <a:ext cx="3766194" cy="5354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75181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 Título"/>
          <p:cNvSpPr>
            <a:spLocks noGrp="1"/>
          </p:cNvSpPr>
          <p:nvPr>
            <p:ph type="ctrTitle"/>
          </p:nvPr>
        </p:nvSpPr>
        <p:spPr bwMode="auto">
          <a:xfrm>
            <a:off x="-28575" y="2605460"/>
            <a:ext cx="2058988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CONTROL INTERNO CONTABLE</a:t>
            </a:r>
            <a:br>
              <a:rPr lang="es-ES" altLang="es-ES" dirty="0"/>
            </a:br>
            <a:r>
              <a:rPr lang="es-ES" altLang="es-ES" dirty="0"/>
              <a:t>2016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C5C528E6-9CF2-418B-BCB3-89B3268D9F45}" type="slidenum">
              <a:rPr lang="es-ES_tradnl">
                <a:solidFill>
                  <a:srgbClr val="008080"/>
                </a:solidFill>
              </a:rPr>
              <a:pPr>
                <a:defRPr/>
              </a:pPr>
              <a:t>30</a:t>
            </a:fld>
            <a:endParaRPr lang="es-ES_tradnl" dirty="0">
              <a:solidFill>
                <a:srgbClr val="00808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20272" y="4994920"/>
            <a:ext cx="2123728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21196"/>
            <a:ext cx="3707760" cy="551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215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31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3600" dirty="0">
                <a:solidFill>
                  <a:prstClr val="white"/>
                </a:solidFill>
              </a:rPr>
              <a:t>Marco legal</a:t>
            </a:r>
            <a:br>
              <a:rPr lang="es-CO" sz="2800" dirty="0">
                <a:solidFill>
                  <a:prstClr val="white"/>
                </a:solidFill>
              </a:rPr>
            </a:br>
            <a:endParaRPr lang="es-ES" sz="1600" dirty="0"/>
          </a:p>
        </p:txBody>
      </p:sp>
      <p:sp>
        <p:nvSpPr>
          <p:cNvPr id="5" name="6 Marcador de texto"/>
          <p:cNvSpPr txBox="1">
            <a:spLocks/>
          </p:cNvSpPr>
          <p:nvPr/>
        </p:nvSpPr>
        <p:spPr bwMode="auto">
          <a:xfrm>
            <a:off x="441792" y="3381623"/>
            <a:ext cx="72548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5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s-CO" sz="2000" kern="0" dirty="0"/>
          </a:p>
        </p:txBody>
      </p:sp>
      <p:sp>
        <p:nvSpPr>
          <p:cNvPr id="7" name="Rectángulo 6"/>
          <p:cNvSpPr/>
          <p:nvPr/>
        </p:nvSpPr>
        <p:spPr bwMode="auto">
          <a:xfrm>
            <a:off x="5516054" y="4890298"/>
            <a:ext cx="3548578" cy="81771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7504" y="1057300"/>
            <a:ext cx="8957128" cy="4522438"/>
            <a:chOff x="2324975" y="1347668"/>
            <a:chExt cx="3874472" cy="4241045"/>
          </a:xfrm>
        </p:grpSpPr>
        <p:sp>
          <p:nvSpPr>
            <p:cNvPr id="9" name="Forma libre 8"/>
            <p:cNvSpPr/>
            <p:nvPr/>
          </p:nvSpPr>
          <p:spPr>
            <a:xfrm>
              <a:off x="2698746" y="1347668"/>
              <a:ext cx="3500701" cy="1197729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22860" rIns="22860" bIns="22860" numCol="1" spcCol="1270" anchor="ctr" anchorCtr="0">
              <a:noAutofit/>
            </a:bodyPr>
            <a:lstStyle/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</a:rPr>
                <a:t>“La función administrativa esta al servicio de los intereses generales y se desarrolla con fundamento en los principios de igualdad, moralidad, eficacia, economía, celeridad, imparcialidad y publicidad…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</a:rPr>
                <a:t>Las autoridades administrativas deben coordinar … cumplimiento de los fines del Estado. La administración pública, en todos sus órdenes, tendrá un control interno…en los términos que señale la ley.</a:t>
              </a:r>
              <a:endParaRPr lang="es-CO" sz="1400" b="1" kern="1200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324975" y="1347668"/>
              <a:ext cx="577865" cy="1098887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 10"/>
            <p:cNvSpPr/>
            <p:nvPr/>
          </p:nvSpPr>
          <p:spPr>
            <a:xfrm>
              <a:off x="2698746" y="2617499"/>
              <a:ext cx="3496570" cy="880484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22860" rIns="22860" bIns="22860" numCol="1" spcCol="1270" anchor="ctr" anchorCtr="0">
              <a:noAutofit/>
            </a:bodyPr>
            <a:lstStyle/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En las entidades públicas, las autoridades correspondientes están obligadas a diseñar y aplicar, según la naturaleza de sus funciones, métodos y procedimientos de control interno, de conformidad con lo que disponga la ley…</a:t>
              </a:r>
              <a:endParaRPr lang="es-CO" sz="1400" b="1" kern="1200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324975" y="2617499"/>
              <a:ext cx="577865" cy="81448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4576700"/>
                <a:satOff val="22667"/>
                <a:lumOff val="8238"/>
                <a:alphaOff val="0"/>
              </a:schemeClr>
            </a:fillRef>
            <a:effectRef idx="0">
              <a:schemeClr val="accent4">
                <a:tint val="50000"/>
                <a:hueOff val="4576700"/>
                <a:satOff val="22667"/>
                <a:lumOff val="823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 12"/>
            <p:cNvSpPr/>
            <p:nvPr/>
          </p:nvSpPr>
          <p:spPr>
            <a:xfrm>
              <a:off x="2698747" y="3554172"/>
              <a:ext cx="3496570" cy="2034541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22860" rIns="22860" bIns="22860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Ley 87 de 1993. 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Ley 489 de 1998  Art 27 </a:t>
              </a:r>
              <a:r>
                <a:rPr lang="es-CO" sz="1400" kern="1200" dirty="0">
                  <a:solidFill>
                    <a:schemeClr val="tx1"/>
                  </a:solidFill>
                  <a:latin typeface="+mj-lt"/>
                </a:rPr>
                <a:t>… </a:t>
              </a: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Sistema Nacional de Control Interno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Decreto 188 de 2004 … El DAFP … responsable de la fijación de Políticas generales en materia de Control Interno.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Ley 298 de 1996.  Artículo 3 … Coordinar con los responsables del Control Interno y externo de las entidades señaladas en la Ley …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Decreto 143 de 2004.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Resolución CGN 357 de 2008.</a:t>
              </a:r>
            </a:p>
            <a:p>
              <a:pPr lvl="0" algn="just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>
                  <a:solidFill>
                    <a:schemeClr val="tx1"/>
                  </a:solidFill>
                  <a:latin typeface="+mj-lt"/>
                </a:rPr>
                <a:t>Resolución 193 de 2016 (Aplicable  a partir del 1 de enero de 2017)</a:t>
              </a:r>
              <a:endParaRPr lang="es-CO" sz="1400" b="1" kern="120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324975" y="3604027"/>
              <a:ext cx="591804" cy="139503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9153400"/>
                <a:satOff val="45334"/>
                <a:lumOff val="16476"/>
                <a:alphaOff val="0"/>
              </a:schemeClr>
            </a:fillRef>
            <a:effectRef idx="0">
              <a:schemeClr val="accent4">
                <a:tint val="50000"/>
                <a:hueOff val="9153400"/>
                <a:satOff val="45334"/>
                <a:lumOff val="164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Rectángulo 14"/>
          <p:cNvSpPr/>
          <p:nvPr/>
        </p:nvSpPr>
        <p:spPr>
          <a:xfrm>
            <a:off x="107504" y="3826703"/>
            <a:ext cx="1300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/>
              <a:t>Leyes Decretos  Resoluciones</a:t>
            </a:r>
            <a:endParaRPr lang="es-CO" sz="1800" b="1" dirty="0"/>
          </a:p>
        </p:txBody>
      </p:sp>
      <p:sp>
        <p:nvSpPr>
          <p:cNvPr id="16" name="Rectángulo 15"/>
          <p:cNvSpPr/>
          <p:nvPr/>
        </p:nvSpPr>
        <p:spPr>
          <a:xfrm>
            <a:off x="-36512" y="2569468"/>
            <a:ext cx="1479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/>
              <a:t>C. Nacional </a:t>
            </a:r>
          </a:p>
          <a:p>
            <a:pPr algn="ctr"/>
            <a:r>
              <a:rPr lang="es-CO" sz="1600" b="1" dirty="0"/>
              <a:t>Artículo 269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5496" y="1345332"/>
            <a:ext cx="1280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b="1" dirty="0"/>
              <a:t>C. Nacional: Artículo 209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3158764303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32</a:t>
            </a:fld>
            <a:endParaRPr lang="es-ES_tradnl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254195"/>
            <a:ext cx="2655904" cy="2107361"/>
            <a:chOff x="0" y="0"/>
            <a:chExt cx="5496878" cy="5046929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0" y="1303973"/>
              <a:ext cx="5253990" cy="1812595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200" b="1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Un avance a la cultura contable, calidad de la información y rendición de cuentas. </a:t>
              </a:r>
              <a:endParaRPr lang="es-CO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8" name="Imagen 7" descr="http://hospitaldeyopal.gov.co/apc-aa-files/38666335313564666433653638646366/control-interno-banner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5" y="3761422"/>
              <a:ext cx="3842159" cy="12855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ángulo 8"/>
            <p:cNvSpPr/>
            <p:nvPr/>
          </p:nvSpPr>
          <p:spPr>
            <a:xfrm>
              <a:off x="257175" y="27623"/>
              <a:ext cx="3880485" cy="779145"/>
            </a:xfrm>
            <a:prstGeom prst="rect">
              <a:avLst/>
            </a:prstGeom>
            <a:solidFill>
              <a:srgbClr val="8E0000"/>
            </a:solidFill>
            <a:ln>
              <a:solidFill>
                <a:schemeClr val="tx1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s-ES" sz="1200" b="1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CONTROL INTERNO CONTABLE</a:t>
              </a:r>
              <a:endParaRPr lang="es-CO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Flecha curvada hacia arriba 9"/>
            <p:cNvSpPr/>
            <p:nvPr/>
          </p:nvSpPr>
          <p:spPr>
            <a:xfrm rot="16200000">
              <a:off x="3276600" y="894398"/>
              <a:ext cx="3114675" cy="1325880"/>
            </a:xfrm>
            <a:prstGeom prst="curvedUp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CO"/>
            </a:p>
          </p:txBody>
        </p:sp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1883637"/>
              </p:ext>
            </p:extLst>
          </p:nvPr>
        </p:nvGraphicFramePr>
        <p:xfrm>
          <a:off x="2972705" y="1489348"/>
          <a:ext cx="602177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251520" y="252365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Resoluciones aplicables al Control Interno contable</a:t>
            </a:r>
            <a:br>
              <a:rPr lang="es-CO" sz="2800" dirty="0">
                <a:solidFill>
                  <a:prstClr val="white"/>
                </a:solidFill>
              </a:rPr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63251292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33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Cobertura 2016</a:t>
            </a:r>
            <a:br>
              <a:rPr lang="es-CO" sz="2800" dirty="0">
                <a:solidFill>
                  <a:prstClr val="white"/>
                </a:solidFill>
              </a:rPr>
            </a:br>
            <a:endParaRPr lang="es-ES" sz="16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67943"/>
              </p:ext>
            </p:extLst>
          </p:nvPr>
        </p:nvGraphicFramePr>
        <p:xfrm>
          <a:off x="878582" y="841276"/>
          <a:ext cx="7488832" cy="417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4400576" imgH="2266902" progId="Excel.Sheet.12">
                  <p:embed/>
                </p:oleObj>
              </mc:Choice>
              <mc:Fallback>
                <p:oleObj name="Hoja de cálculo" r:id="rId3" imgW="4400576" imgH="2266902" progId="Excel.Sheet.12">
                  <p:embed/>
                  <p:pic>
                    <p:nvPicPr>
                      <p:cNvPr id="4" name="3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8582" y="841276"/>
                        <a:ext cx="7488832" cy="4177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483768" y="1489348"/>
            <a:ext cx="6120680" cy="36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483768" y="3577620"/>
            <a:ext cx="6120680" cy="36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6498248"/>
      </p:ext>
    </p:extLst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34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Entidades omisas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2800" dirty="0">
                <a:solidFill>
                  <a:prstClr val="white"/>
                </a:solidFill>
              </a:rPr>
              <a:t>2016</a:t>
            </a:r>
            <a:br>
              <a:rPr lang="es-CO" sz="2800" dirty="0">
                <a:solidFill>
                  <a:prstClr val="white"/>
                </a:solidFill>
              </a:rPr>
            </a:br>
            <a:endParaRPr lang="es-ES" sz="1600" dirty="0"/>
          </a:p>
        </p:txBody>
      </p:sp>
      <p:pic>
        <p:nvPicPr>
          <p:cNvPr id="4" name="Imagen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00"/>
          <a:stretch/>
        </p:blipFill>
        <p:spPr bwMode="auto">
          <a:xfrm>
            <a:off x="107504" y="1129308"/>
            <a:ext cx="482453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001516"/>
            <a:ext cx="540060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777476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35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lvl="0"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 357 de 2008</a:t>
            </a:r>
            <a:b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Categoría Control Interno Contable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31455757"/>
              </p:ext>
            </p:extLst>
          </p:nvPr>
        </p:nvGraphicFramePr>
        <p:xfrm>
          <a:off x="2123727" y="1306337"/>
          <a:ext cx="6870749" cy="252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8148670"/>
              </p:ext>
            </p:extLst>
          </p:nvPr>
        </p:nvGraphicFramePr>
        <p:xfrm>
          <a:off x="2680539" y="3900215"/>
          <a:ext cx="6123806" cy="85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7164288" y="4009628"/>
            <a:ext cx="1517442" cy="655913"/>
            <a:chOff x="4338832" y="-113438"/>
            <a:chExt cx="1517442" cy="655913"/>
          </a:xfrm>
        </p:grpSpPr>
        <p:sp>
          <p:nvSpPr>
            <p:cNvPr id="9" name="Cheurón 8"/>
            <p:cNvSpPr/>
            <p:nvPr/>
          </p:nvSpPr>
          <p:spPr>
            <a:xfrm>
              <a:off x="4338832" y="-113438"/>
              <a:ext cx="1517442" cy="60697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4"/>
                <a:lumOff val="-20785"/>
                <a:alphaOff val="0"/>
              </a:schemeClr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 txBox="1"/>
            <p:nvPr/>
          </p:nvSpPr>
          <p:spPr>
            <a:xfrm>
              <a:off x="4646532" y="-64501"/>
              <a:ext cx="910466" cy="606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12002" rIns="12002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Adecuado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4,0 - 5,0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incluye el 4,0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2354" y="2708545"/>
            <a:ext cx="2000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Matriz de calificación</a:t>
            </a:r>
          </a:p>
        </p:txBody>
      </p:sp>
    </p:spTree>
    <p:extLst>
      <p:ext uri="{BB962C8B-B14F-4D97-AF65-F5344CB8AC3E}">
        <p14:creationId xmlns:p14="http://schemas.microsoft.com/office/powerpoint/2010/main" val="2308477240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36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180357"/>
            <a:ext cx="8742957" cy="876943"/>
          </a:xfrm>
        </p:spPr>
        <p:txBody>
          <a:bodyPr/>
          <a:lstStyle/>
          <a:p>
            <a:pPr lvl="0"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Calificación promedio por etapa</a:t>
            </a: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29308"/>
            <a:ext cx="616833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599982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37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180357"/>
            <a:ext cx="8742957" cy="876943"/>
          </a:xfrm>
        </p:spPr>
        <p:txBody>
          <a:bodyPr/>
          <a:lstStyle/>
          <a:p>
            <a:pPr lvl="0"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fortalezas y debilidades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93" b="56047"/>
          <a:stretch/>
        </p:blipFill>
        <p:spPr bwMode="auto">
          <a:xfrm>
            <a:off x="125414" y="1108302"/>
            <a:ext cx="5598714" cy="196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77" t="1" b="59577"/>
          <a:stretch/>
        </p:blipFill>
        <p:spPr bwMode="auto">
          <a:xfrm>
            <a:off x="3419872" y="3180766"/>
            <a:ext cx="5508104" cy="183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796136" y="2006888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Fortalezas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35696" y="3982110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Debilidades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5536" y="487372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Total de la muestra: 142 entidades</a:t>
            </a:r>
          </a:p>
        </p:txBody>
      </p:sp>
    </p:spTree>
    <p:extLst>
      <p:ext uri="{BB962C8B-B14F-4D97-AF65-F5344CB8AC3E}">
        <p14:creationId xmlns:p14="http://schemas.microsoft.com/office/powerpoint/2010/main" val="1589581086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38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180357"/>
            <a:ext cx="8742957" cy="876943"/>
          </a:xfrm>
        </p:spPr>
        <p:txBody>
          <a:bodyPr/>
          <a:lstStyle/>
          <a:p>
            <a:pPr lvl="0"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avances y recomendaciones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51" b="47572"/>
          <a:stretch/>
        </p:blipFill>
        <p:spPr bwMode="auto">
          <a:xfrm>
            <a:off x="125414" y="1201315"/>
            <a:ext cx="5310682" cy="179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5436096" y="1914282"/>
            <a:ext cx="2736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Avances obtenidos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7" b="59443"/>
          <a:stretch/>
        </p:blipFill>
        <p:spPr bwMode="auto">
          <a:xfrm>
            <a:off x="3491880" y="3217540"/>
            <a:ext cx="5496867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1043608" y="3923392"/>
            <a:ext cx="2736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Recomendaciones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5536" y="487372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Total de la muestra: 142 entidades</a:t>
            </a:r>
          </a:p>
        </p:txBody>
      </p:sp>
    </p:spTree>
    <p:extLst>
      <p:ext uri="{BB962C8B-B14F-4D97-AF65-F5344CB8AC3E}">
        <p14:creationId xmlns:p14="http://schemas.microsoft.com/office/powerpoint/2010/main" val="2869785310"/>
      </p:ext>
    </p:extLst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39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lvl="0"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 193 de 2016</a:t>
            </a:r>
            <a:b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Categoría Evaluación Control Interno Contable</a:t>
            </a: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37420"/>
            <a:ext cx="5040560" cy="33843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37218"/>
              </p:ext>
            </p:extLst>
          </p:nvPr>
        </p:nvGraphicFramePr>
        <p:xfrm>
          <a:off x="4860032" y="1129308"/>
          <a:ext cx="3867785" cy="9194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77390">
                  <a:extLst>
                    <a:ext uri="{9D8B030D-6E8A-4147-A177-3AD203B41FA5}">
                      <a16:colId xmlns:a16="http://schemas.microsoft.com/office/drawing/2014/main" val="3568611724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3486196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RANGO DE CALIFICACION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CALIFICACION CUALITATIVA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642384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1.0 &lt; CALIFICACIÓN &lt;3.0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DEFICIENTE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71496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3.1 &lt; CALIFICACIÓN &lt;4.0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ADECUADO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894492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4.1 &lt; CALIFICACIÓN &lt;5.0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EFICIENTE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465120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619672" y="1343623"/>
            <a:ext cx="30963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Rangos de calificación</a:t>
            </a:r>
          </a:p>
        </p:txBody>
      </p:sp>
    </p:spTree>
    <p:extLst>
      <p:ext uri="{BB962C8B-B14F-4D97-AF65-F5344CB8AC3E}">
        <p14:creationId xmlns:p14="http://schemas.microsoft.com/office/powerpoint/2010/main" val="428798732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 Título"/>
          <p:cNvSpPr>
            <a:spLocks noGrp="1"/>
          </p:cNvSpPr>
          <p:nvPr>
            <p:ph type="ctrTitle"/>
          </p:nvPr>
        </p:nvSpPr>
        <p:spPr bwMode="auto">
          <a:xfrm>
            <a:off x="-28575" y="2617788"/>
            <a:ext cx="193675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Fundamento </a:t>
            </a:r>
            <a:br>
              <a:rPr lang="es-ES" altLang="es-ES" dirty="0"/>
            </a:br>
            <a:r>
              <a:rPr lang="es-ES" altLang="es-ES" dirty="0"/>
              <a:t>Legal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C5C528E6-9CF2-418B-BCB3-89B3268D9F45}" type="slidenum">
              <a:rPr lang="es-ES_tradnl">
                <a:solidFill>
                  <a:srgbClr val="008080"/>
                </a:solidFill>
              </a:rPr>
              <a:pPr>
                <a:defRPr/>
              </a:pPr>
              <a:t>4</a:t>
            </a:fld>
            <a:endParaRPr lang="es-ES_tradnl" dirty="0">
              <a:solidFill>
                <a:srgbClr val="00808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7402090" y="2617788"/>
            <a:ext cx="1619672" cy="22481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Ley 298 DE 1996 crea la UAE  - Contaduría General de la Nación – CGN.</a:t>
            </a:r>
          </a:p>
        </p:txBody>
      </p:sp>
      <p:sp>
        <p:nvSpPr>
          <p:cNvPr id="7" name="Rectángulo redondeado 6"/>
          <p:cNvSpPr/>
          <p:nvPr/>
        </p:nvSpPr>
        <p:spPr bwMode="auto">
          <a:xfrm>
            <a:off x="1077913" y="553244"/>
            <a:ext cx="1613218" cy="17786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El artículo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354 de la </a:t>
            </a:r>
          </a:p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CP </a:t>
            </a:r>
            <a:r>
              <a:rPr lang="es-ES" sz="2000" dirty="0">
                <a:solidFill>
                  <a:schemeClr val="tx1"/>
                </a:solidFill>
              </a:rPr>
              <a:t>establece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29382746"/>
              </p:ext>
            </p:extLst>
          </p:nvPr>
        </p:nvGraphicFramePr>
        <p:xfrm>
          <a:off x="2181798" y="193204"/>
          <a:ext cx="5068907" cy="552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40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180357"/>
            <a:ext cx="8742957" cy="876943"/>
          </a:xfrm>
        </p:spPr>
        <p:txBody>
          <a:bodyPr/>
          <a:lstStyle/>
          <a:p>
            <a:pPr lvl="0"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fortalezas y debilidades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796136" y="2006888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Fortalezas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63688" y="3982110"/>
            <a:ext cx="20162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Debilidades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7544" y="49457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Total de la muestra: 83 entidades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5" b="58988"/>
          <a:stretch/>
        </p:blipFill>
        <p:spPr bwMode="auto">
          <a:xfrm>
            <a:off x="107504" y="1129308"/>
            <a:ext cx="5472608" cy="182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07" b="45784"/>
          <a:stretch/>
        </p:blipFill>
        <p:spPr bwMode="auto">
          <a:xfrm>
            <a:off x="3491879" y="3145532"/>
            <a:ext cx="5502597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411273"/>
      </p:ext>
    </p:extLst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41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108349"/>
            <a:ext cx="8742957" cy="876943"/>
          </a:xfrm>
        </p:spPr>
        <p:txBody>
          <a:bodyPr/>
          <a:lstStyle/>
          <a:p>
            <a:pPr lvl="0"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avances y recomendaciones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68144" y="1893531"/>
            <a:ext cx="2736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Avances obtenidos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115616" y="3817088"/>
            <a:ext cx="2736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Recomendaciones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00" t="-1" b="55770"/>
          <a:stretch/>
        </p:blipFill>
        <p:spPr bwMode="auto">
          <a:xfrm>
            <a:off x="107504" y="1129308"/>
            <a:ext cx="56166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7" b="54182"/>
          <a:stretch/>
        </p:blipFill>
        <p:spPr bwMode="auto">
          <a:xfrm>
            <a:off x="3491880" y="3217540"/>
            <a:ext cx="5502597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7544" y="49457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Total de la muestra: 83 entidades</a:t>
            </a:r>
          </a:p>
        </p:txBody>
      </p:sp>
    </p:spTree>
    <p:extLst>
      <p:ext uri="{BB962C8B-B14F-4D97-AF65-F5344CB8AC3E}">
        <p14:creationId xmlns:p14="http://schemas.microsoft.com/office/powerpoint/2010/main" val="1920996367"/>
      </p:ext>
    </p:extLst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5</a:t>
            </a:fld>
            <a:endParaRPr lang="es-ES_tradnl" dirty="0"/>
          </a:p>
        </p:txBody>
      </p:sp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255474" y="-22820"/>
            <a:ext cx="8742957" cy="876943"/>
          </a:xfrm>
        </p:spPr>
        <p:txBody>
          <a:bodyPr/>
          <a:lstStyle/>
          <a:p>
            <a:pPr algn="ctr"/>
            <a:r>
              <a:rPr lang="es-CO" sz="3600" dirty="0">
                <a:solidFill>
                  <a:prstClr val="white"/>
                </a:solidFill>
              </a:rPr>
              <a:t>BALANCE GENERAL POR SECTORES 2016</a:t>
            </a:r>
            <a:br>
              <a:rPr lang="es-CO" sz="4000" dirty="0">
                <a:solidFill>
                  <a:prstClr val="white"/>
                </a:solidFill>
              </a:rPr>
            </a:br>
            <a:r>
              <a:rPr lang="es-CO" sz="2000" dirty="0">
                <a:solidFill>
                  <a:prstClr val="white"/>
                </a:solidFill>
              </a:rPr>
              <a:t>(miles de millones)</a:t>
            </a:r>
            <a:endParaRPr lang="es-ES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7283"/>
            <a:ext cx="9108504" cy="41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6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28137" y="-94827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ESTADOS DE ACTIVIDAD FINANCIERA,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2800" dirty="0">
                <a:solidFill>
                  <a:prstClr val="white"/>
                </a:solidFill>
              </a:rPr>
              <a:t>ECONÓMICA, SOCIAL Y AMBIENTAL POR SECTORES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1600" dirty="0">
                <a:solidFill>
                  <a:prstClr val="white"/>
                </a:solidFill>
              </a:rPr>
              <a:t>(miles de millones)</a:t>
            </a:r>
            <a:endParaRPr lang="es-E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3324"/>
            <a:ext cx="9108504" cy="390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4091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CE007C51-1A91-4586-A3FD-4AE7F283210D}" type="slidenum">
              <a:rPr lang="es-ES_tradnl"/>
              <a:pPr>
                <a:defRPr/>
              </a:pPr>
              <a:t>7</a:t>
            </a:fld>
            <a:endParaRPr lang="es-ES_tradnl" dirty="0"/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-72008" y="625252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COBERTURA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9" b="2354"/>
          <a:stretch/>
        </p:blipFill>
        <p:spPr>
          <a:xfrm>
            <a:off x="1691413" y="1201316"/>
            <a:ext cx="581218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345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8</a:t>
            </a:fld>
            <a:endParaRPr lang="es-ES_trad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"/>
          <a:stretch/>
        </p:blipFill>
        <p:spPr bwMode="auto">
          <a:xfrm>
            <a:off x="0" y="1274448"/>
            <a:ext cx="9144000" cy="374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 idx="4294967295"/>
          </p:nvPr>
        </p:nvSpPr>
        <p:spPr>
          <a:xfrm>
            <a:off x="327482" y="-22820"/>
            <a:ext cx="8742957" cy="87694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dirty="0">
                <a:solidFill>
                  <a:prstClr val="white"/>
                </a:solidFill>
              </a:rPr>
              <a:t>BALANCE GENERAL DE LA NACIÓN 2016 - 2015</a:t>
            </a:r>
            <a:br>
              <a:rPr lang="es-CO" sz="4000" dirty="0">
                <a:solidFill>
                  <a:prstClr val="white"/>
                </a:solidFill>
              </a:rPr>
            </a:br>
            <a:r>
              <a:rPr lang="es-CO" sz="2000" dirty="0">
                <a:solidFill>
                  <a:prstClr val="white"/>
                </a:solidFill>
              </a:rPr>
              <a:t>(miles de millones)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967536672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EF39F9-DAFE-4D02-96A4-9F265A7B70EB}" type="slidenum">
              <a:rPr lang="es-ES_tradnl"/>
              <a:pPr>
                <a:defRPr/>
              </a:pPr>
              <a:t>9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51520" y="47152"/>
            <a:ext cx="8742957" cy="87694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prstClr val="white"/>
                </a:solidFill>
              </a:rPr>
              <a:t>Activos 2016</a:t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2400" dirty="0">
                <a:solidFill>
                  <a:prstClr val="white"/>
                </a:solidFill>
              </a:rPr>
              <a:t>(miles de millones)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11324"/>
            <a:ext cx="7488832" cy="41944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24328" y="2065412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24128" y="4297660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8385" y="3361556"/>
            <a:ext cx="504056" cy="4462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latin typeface="+mn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2180427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PresentacionesGenerales -CGN2015_2003">
  <a:themeElements>
    <a:clrScheme name="plantilla_presentacion_M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s_2017.pot [Modo de compatibilidad]" id="{5132F1E0-F618-4C15-A129-6142A6AFEEC5}" vid="{28C500D7-C482-4DB5-881D-BEFE7228BAB0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Plantillas_2017</Template>
  <TotalTime>593</TotalTime>
  <Words>8027</Words>
  <Application>Microsoft Office PowerPoint</Application>
  <PresentationFormat>Presentación en pantalla (16:10)</PresentationFormat>
  <Paragraphs>867</Paragraphs>
  <Slides>43</Slides>
  <Notes>42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Arial Narrow</vt:lpstr>
      <vt:lpstr>Calibri</vt:lpstr>
      <vt:lpstr>Sylfaen</vt:lpstr>
      <vt:lpstr>Times New Roman</vt:lpstr>
      <vt:lpstr>Verdana</vt:lpstr>
      <vt:lpstr>PresentacionesGenerales -CGN2015_2003</vt:lpstr>
      <vt:lpstr>Hoja de cálculo</vt:lpstr>
      <vt:lpstr>Presentación de PowerPoint</vt:lpstr>
      <vt:lpstr>Contenido</vt:lpstr>
      <vt:lpstr>ESTADOS CONTABLES 2016</vt:lpstr>
      <vt:lpstr>Fundamento  Legal</vt:lpstr>
      <vt:lpstr>BALANCE GENERAL POR SECTORES 2016 (miles de millones)</vt:lpstr>
      <vt:lpstr>ESTADOS DE ACTIVIDAD FINANCIERA, ECONÓMICA, SOCIAL Y AMBIENTAL POR SECTORES 2016 (miles de millones)</vt:lpstr>
      <vt:lpstr>Presentación de PowerPoint</vt:lpstr>
      <vt:lpstr>BALANCE GENERAL DE LA NACIÓN 2016 - 2015 (miles de millones)</vt:lpstr>
      <vt:lpstr>Activos 2016 (miles de millones)</vt:lpstr>
      <vt:lpstr>Deudores 2016 (miles de millones)</vt:lpstr>
      <vt:lpstr>Propiedades, planta y equipo 2016 (miles de millones)</vt:lpstr>
      <vt:lpstr>Inversiones e instrumentos derivados 2016 (miles de millones)</vt:lpstr>
      <vt:lpstr>Pasivos 2016 (miles de millones)</vt:lpstr>
      <vt:lpstr>Operaciones de crédito público y financiamiento con Banca Central 2016 (miles de millones)</vt:lpstr>
      <vt:lpstr>Otros pasivos 2016 (miles de millones)</vt:lpstr>
      <vt:lpstr>Pasivos estimados 2016 (miles de millones)</vt:lpstr>
      <vt:lpstr>Patrimonio 2016 (miles de millones)</vt:lpstr>
      <vt:lpstr>Evolución Patrimonio 2010 - 2016 (miles de millones)</vt:lpstr>
      <vt:lpstr>ESTADOS DE ACTIVIDAD FINANCIERA, ECONÓMICA, SOCIAL Y AMBIENTAL NACIONAL 2016 (miles de millones)</vt:lpstr>
      <vt:lpstr>Ingresos 2016 (miles de millones)</vt:lpstr>
      <vt:lpstr>Ingresos fiscales 2016 (miles de millones)</vt:lpstr>
      <vt:lpstr>Otros ingresos 2016 (miles de millones)</vt:lpstr>
      <vt:lpstr>Venta de bienes 2016 (miles de millones)</vt:lpstr>
      <vt:lpstr>Gastos 2016 (miles de millones)</vt:lpstr>
      <vt:lpstr>Otros gastos 2016 (miles de millones)</vt:lpstr>
      <vt:lpstr>Transferencias giradas 2016 (miles de millones)</vt:lpstr>
      <vt:lpstr>Gastos de operación 2016 (miles de millones)</vt:lpstr>
      <vt:lpstr>Costos 2016 (miles de millones)</vt:lpstr>
      <vt:lpstr>Costos de ventas de bienes 2016 (miles de millones)</vt:lpstr>
      <vt:lpstr>CONTROL INTERNO CONTABLE 2016</vt:lpstr>
      <vt:lpstr>Marco legal </vt:lpstr>
      <vt:lpstr>Resoluciones aplicables al Control Interno contable </vt:lpstr>
      <vt:lpstr>Cobertura 2016 </vt:lpstr>
      <vt:lpstr>Entidades omisas 2016 </vt:lpstr>
      <vt:lpstr>Resolución 357 de 2008 Categoría Control Interno Contable</vt:lpstr>
      <vt:lpstr>Calificación promedio por etapa</vt:lpstr>
      <vt:lpstr>Principales fortalezas y debilidades</vt:lpstr>
      <vt:lpstr>Principales avances y recomendaciones</vt:lpstr>
      <vt:lpstr>Resolución 193 de 2016 Categoría Evaluación Control Interno Contable</vt:lpstr>
      <vt:lpstr>Principales fortalezas y debilidades</vt:lpstr>
      <vt:lpstr>Principales avances y recomendaciones</vt:lpstr>
      <vt:lpstr>Presentación de PowerPoint</vt:lpstr>
      <vt:lpstr>Presentación de PowerPoint</vt:lpstr>
    </vt:vector>
  </TitlesOfParts>
  <Manager>Juan Carlos Tarazona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Mercedes Jurado Perez</dc:creator>
  <cp:keywords>Plantillas, Presentaciones, PowerPoint, Imágen Institucional</cp:keywords>
  <dc:description>Actualizada con Logo 15 años Calidad Agosto 2011</dc:description>
  <cp:lastModifiedBy>Carlos Estrada</cp:lastModifiedBy>
  <cp:revision>168</cp:revision>
  <dcterms:created xsi:type="dcterms:W3CDTF">2017-08-14T17:57:59Z</dcterms:created>
  <dcterms:modified xsi:type="dcterms:W3CDTF">2021-05-27T16:30:58Z</dcterms:modified>
</cp:coreProperties>
</file>