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7"/>
  </p:notesMasterIdLst>
  <p:handoutMasterIdLst>
    <p:handoutMasterId r:id="rId28"/>
  </p:handoutMasterIdLst>
  <p:sldIdLst>
    <p:sldId id="327" r:id="rId2"/>
    <p:sldId id="480" r:id="rId3"/>
    <p:sldId id="531" r:id="rId4"/>
    <p:sldId id="497" r:id="rId5"/>
    <p:sldId id="418" r:id="rId6"/>
    <p:sldId id="406" r:id="rId7"/>
    <p:sldId id="429" r:id="rId8"/>
    <p:sldId id="436" r:id="rId9"/>
    <p:sldId id="496" r:id="rId10"/>
    <p:sldId id="490" r:id="rId11"/>
    <p:sldId id="417" r:id="rId12"/>
    <p:sldId id="424" r:id="rId13"/>
    <p:sldId id="532" r:id="rId14"/>
    <p:sldId id="536" r:id="rId15"/>
    <p:sldId id="533" r:id="rId16"/>
    <p:sldId id="534" r:id="rId17"/>
    <p:sldId id="535" r:id="rId18"/>
    <p:sldId id="537" r:id="rId19"/>
    <p:sldId id="538" r:id="rId20"/>
    <p:sldId id="469" r:id="rId21"/>
    <p:sldId id="470" r:id="rId22"/>
    <p:sldId id="457" r:id="rId23"/>
    <p:sldId id="539" r:id="rId24"/>
    <p:sldId id="540" r:id="rId25"/>
    <p:sldId id="370" r:id="rId26"/>
  </p:sldIdLst>
  <p:sldSz cx="9144000" cy="5715000" type="screen16x10"/>
  <p:notesSz cx="6797675" cy="9928225"/>
  <p:defaultTex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18E"/>
    <a:srgbClr val="0033FF"/>
    <a:srgbClr val="378D7D"/>
    <a:srgbClr val="FF6600"/>
    <a:srgbClr val="008080"/>
    <a:srgbClr val="993366"/>
    <a:srgbClr val="74B230"/>
    <a:srgbClr val="CCFFCC"/>
    <a:srgbClr val="005843"/>
    <a:srgbClr val="3039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13" autoAdjust="0"/>
    <p:restoredTop sz="95501" autoAdjust="0"/>
  </p:normalViewPr>
  <p:slideViewPr>
    <p:cSldViewPr snapToObjects="1">
      <p:cViewPr varScale="1">
        <p:scale>
          <a:sx n="87" d="100"/>
          <a:sy n="87" d="100"/>
        </p:scale>
        <p:origin x="510" y="72"/>
      </p:cViewPr>
      <p:guideLst>
        <p:guide orient="horz" pos="1800"/>
        <p:guide pos="2880"/>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26DFC-F7E8-40F6-98EF-0CC556E5234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D56A0C06-CBB0-4AEF-8017-2C571F0BAB84}">
      <dgm:prSet phldrT="[Texto]" custT="1"/>
      <dgm:spPr>
        <a:solidFill>
          <a:schemeClr val="accent5">
            <a:lumMod val="60000"/>
            <a:lumOff val="40000"/>
          </a:schemeClr>
        </a:solidFill>
        <a:ln>
          <a:solidFill>
            <a:schemeClr val="accent1">
              <a:lumMod val="75000"/>
            </a:schemeClr>
          </a:solidFill>
        </a:ln>
      </dgm:spPr>
      <dgm:t>
        <a:bodyPr/>
        <a:lstStyle/>
        <a:p>
          <a:r>
            <a:rPr lang="es-ES" sz="1600" b="1" dirty="0">
              <a:solidFill>
                <a:schemeClr val="tx1"/>
              </a:solidFill>
            </a:rPr>
            <a:t>  Resoluciones 354, 355 y 356 de 2007, y sus modificaciones, vigentes hasta el 31 de   diciembre de 2017, para Entidades de Gobierno y las Entidades en Liquidación.</a:t>
          </a:r>
          <a:endParaRPr lang="es-CO" sz="1600" b="1" dirty="0">
            <a:solidFill>
              <a:schemeClr val="tx1"/>
            </a:solidFill>
          </a:endParaRPr>
        </a:p>
      </dgm:t>
    </dgm:pt>
    <dgm:pt modelId="{84F822C8-83D3-4B94-AADC-5A18ABEC67E3}" type="parTrans" cxnId="{031B479C-F6B8-43FF-BDA2-BFE206320126}">
      <dgm:prSet/>
      <dgm:spPr/>
      <dgm:t>
        <a:bodyPr/>
        <a:lstStyle/>
        <a:p>
          <a:endParaRPr lang="es-CO" sz="2000">
            <a:solidFill>
              <a:schemeClr val="tx1"/>
            </a:solidFill>
          </a:endParaRPr>
        </a:p>
      </dgm:t>
    </dgm:pt>
    <dgm:pt modelId="{73010547-2656-4794-8E7C-AE7321C50CC9}" type="sibTrans" cxnId="{031B479C-F6B8-43FF-BDA2-BFE206320126}">
      <dgm:prSet/>
      <dgm:spPr/>
      <dgm:t>
        <a:bodyPr/>
        <a:lstStyle/>
        <a:p>
          <a:endParaRPr lang="es-CO" sz="2000">
            <a:solidFill>
              <a:schemeClr val="tx1"/>
            </a:solidFill>
          </a:endParaRPr>
        </a:p>
      </dgm:t>
    </dgm:pt>
    <dgm:pt modelId="{3EEC10B3-6C56-40FC-8EBA-802F147354E6}">
      <dgm:prSet phldrT="[Texto]" custT="1"/>
      <dgm:spPr>
        <a:solidFill>
          <a:schemeClr val="accent5">
            <a:lumMod val="60000"/>
            <a:lumOff val="40000"/>
          </a:schemeClr>
        </a:solidFill>
        <a:ln>
          <a:solidFill>
            <a:schemeClr val="accent1">
              <a:lumMod val="75000"/>
            </a:schemeClr>
          </a:solidFill>
        </a:ln>
      </dgm:spPr>
      <dgm:t>
        <a:bodyPr/>
        <a:lstStyle/>
        <a:p>
          <a:r>
            <a:rPr lang="es-ES" sz="1600" b="1" dirty="0">
              <a:solidFill>
                <a:schemeClr val="tx1"/>
              </a:solidFill>
            </a:rPr>
            <a:t>  Resolución 037 de 2017, para las Empresas que Cotizan en el Mercado de Valores, o que Captan o Administran Ahorro del Público.</a:t>
          </a:r>
          <a:endParaRPr lang="es-CO" sz="1600" b="1" dirty="0">
            <a:solidFill>
              <a:schemeClr val="tx1"/>
            </a:solidFill>
          </a:endParaRPr>
        </a:p>
      </dgm:t>
    </dgm:pt>
    <dgm:pt modelId="{EA379730-23EC-43DD-B11E-30E94CE7FE37}" type="parTrans" cxnId="{71D9EAB3-FBE7-49E2-B7CE-7CA5A6246074}">
      <dgm:prSet/>
      <dgm:spPr/>
      <dgm:t>
        <a:bodyPr/>
        <a:lstStyle/>
        <a:p>
          <a:endParaRPr lang="es-CO" sz="2000">
            <a:solidFill>
              <a:schemeClr val="tx1"/>
            </a:solidFill>
          </a:endParaRPr>
        </a:p>
      </dgm:t>
    </dgm:pt>
    <dgm:pt modelId="{1375A23C-60D3-40C0-818C-70C201C8C891}" type="sibTrans" cxnId="{71D9EAB3-FBE7-49E2-B7CE-7CA5A6246074}">
      <dgm:prSet/>
      <dgm:spPr/>
      <dgm:t>
        <a:bodyPr/>
        <a:lstStyle/>
        <a:p>
          <a:endParaRPr lang="es-CO" sz="2000">
            <a:solidFill>
              <a:schemeClr val="tx1"/>
            </a:solidFill>
          </a:endParaRPr>
        </a:p>
      </dgm:t>
    </dgm:pt>
    <dgm:pt modelId="{47C79256-385E-4C28-8A57-393CAB2986C1}">
      <dgm:prSet phldrT="[Texto]" custT="1"/>
      <dgm:spPr>
        <a:solidFill>
          <a:schemeClr val="accent5">
            <a:lumMod val="60000"/>
            <a:lumOff val="40000"/>
          </a:schemeClr>
        </a:solidFill>
        <a:ln>
          <a:solidFill>
            <a:schemeClr val="accent1">
              <a:lumMod val="75000"/>
            </a:schemeClr>
          </a:solidFill>
        </a:ln>
      </dgm:spPr>
      <dgm:t>
        <a:bodyPr/>
        <a:lstStyle/>
        <a:p>
          <a:r>
            <a:rPr lang="es-ES" sz="1600" b="1" dirty="0">
              <a:solidFill>
                <a:schemeClr val="tx1"/>
              </a:solidFill>
            </a:rPr>
            <a:t> Resolución 414 de 2014, y sus modificaciones, incluidas las sociedades de economía mixta     de que trata el parágrafo 2 del artículo 2º de dicha Resolución, para las Empresas que no Cotizan en el Mercado de Valores, y que no Captan ni Administran Ahorro del Público.</a:t>
          </a:r>
          <a:endParaRPr lang="es-CO" sz="1600" b="1" dirty="0">
            <a:solidFill>
              <a:schemeClr val="tx1"/>
            </a:solidFill>
          </a:endParaRPr>
        </a:p>
      </dgm:t>
    </dgm:pt>
    <dgm:pt modelId="{4DF5781C-EE0D-4194-94BB-C77F96ADF9FD}" type="parTrans" cxnId="{836CE9EA-6D79-43B0-A5B9-8BDAFBC6B056}">
      <dgm:prSet/>
      <dgm:spPr/>
      <dgm:t>
        <a:bodyPr/>
        <a:lstStyle/>
        <a:p>
          <a:endParaRPr lang="es-CO" sz="2000">
            <a:solidFill>
              <a:schemeClr val="tx1"/>
            </a:solidFill>
          </a:endParaRPr>
        </a:p>
      </dgm:t>
    </dgm:pt>
    <dgm:pt modelId="{D9EC8746-FEFD-4997-BA8E-32F73AF74325}" type="sibTrans" cxnId="{836CE9EA-6D79-43B0-A5B9-8BDAFBC6B056}">
      <dgm:prSet/>
      <dgm:spPr/>
      <dgm:t>
        <a:bodyPr/>
        <a:lstStyle/>
        <a:p>
          <a:endParaRPr lang="es-CO" sz="2000">
            <a:solidFill>
              <a:schemeClr val="tx1"/>
            </a:solidFill>
          </a:endParaRPr>
        </a:p>
      </dgm:t>
    </dgm:pt>
    <dgm:pt modelId="{A20CF108-787F-4D09-8729-955E03641F6B}" type="pres">
      <dgm:prSet presAssocID="{00426DFC-F7E8-40F6-98EF-0CC556E52348}" presName="Name0" presStyleCnt="0">
        <dgm:presLayoutVars>
          <dgm:chMax val="7"/>
          <dgm:chPref val="7"/>
          <dgm:dir/>
        </dgm:presLayoutVars>
      </dgm:prSet>
      <dgm:spPr/>
    </dgm:pt>
    <dgm:pt modelId="{37649A17-F15C-407B-BC86-42FA3FEF6299}" type="pres">
      <dgm:prSet presAssocID="{00426DFC-F7E8-40F6-98EF-0CC556E52348}" presName="Name1" presStyleCnt="0"/>
      <dgm:spPr/>
    </dgm:pt>
    <dgm:pt modelId="{A7F9F26E-5EF5-47E7-909A-A69365DF2B6D}" type="pres">
      <dgm:prSet presAssocID="{00426DFC-F7E8-40F6-98EF-0CC556E52348}" presName="cycle" presStyleCnt="0"/>
      <dgm:spPr/>
    </dgm:pt>
    <dgm:pt modelId="{9F380AED-21B8-4EBA-B799-13044896878E}" type="pres">
      <dgm:prSet presAssocID="{00426DFC-F7E8-40F6-98EF-0CC556E52348}" presName="srcNode" presStyleLbl="node1" presStyleIdx="0" presStyleCnt="3"/>
      <dgm:spPr/>
    </dgm:pt>
    <dgm:pt modelId="{F3EEBAFC-1064-41FD-88BF-EC009F7AB38C}" type="pres">
      <dgm:prSet presAssocID="{00426DFC-F7E8-40F6-98EF-0CC556E52348}" presName="conn" presStyleLbl="parChTrans1D2" presStyleIdx="0" presStyleCnt="1"/>
      <dgm:spPr/>
    </dgm:pt>
    <dgm:pt modelId="{8F2922F1-7050-4D37-B164-ECDD3A88DB93}" type="pres">
      <dgm:prSet presAssocID="{00426DFC-F7E8-40F6-98EF-0CC556E52348}" presName="extraNode" presStyleLbl="node1" presStyleIdx="0" presStyleCnt="3"/>
      <dgm:spPr/>
    </dgm:pt>
    <dgm:pt modelId="{C980B200-576C-4CF7-AB03-C5507E7AB133}" type="pres">
      <dgm:prSet presAssocID="{00426DFC-F7E8-40F6-98EF-0CC556E52348}" presName="dstNode" presStyleLbl="node1" presStyleIdx="0" presStyleCnt="3"/>
      <dgm:spPr/>
    </dgm:pt>
    <dgm:pt modelId="{6C19C1A3-5D66-41DE-BCD4-9BE239FA7F44}" type="pres">
      <dgm:prSet presAssocID="{D56A0C06-CBB0-4AEF-8017-2C571F0BAB84}" presName="text_1" presStyleLbl="node1" presStyleIdx="0" presStyleCnt="3" custScaleX="103099" custLinFactNeighborY="6824">
        <dgm:presLayoutVars>
          <dgm:bulletEnabled val="1"/>
        </dgm:presLayoutVars>
      </dgm:prSet>
      <dgm:spPr/>
    </dgm:pt>
    <dgm:pt modelId="{534D4A6A-F6F3-4004-B5DE-B332646BC4F2}" type="pres">
      <dgm:prSet presAssocID="{D56A0C06-CBB0-4AEF-8017-2C571F0BAB84}" presName="accent_1" presStyleCnt="0"/>
      <dgm:spPr/>
    </dgm:pt>
    <dgm:pt modelId="{3ED19219-293F-4F07-9A03-FC09F1B08BD3}" type="pres">
      <dgm:prSet presAssocID="{D56A0C06-CBB0-4AEF-8017-2C571F0BAB84}" presName="accentRepeatNode" presStyleLbl="solidFgAcc1" presStyleIdx="0" presStyleCnt="3" custLinFactNeighborY="5525"/>
      <dgm:spPr>
        <a:ln>
          <a:solidFill>
            <a:schemeClr val="accent1">
              <a:lumMod val="75000"/>
            </a:schemeClr>
          </a:solidFill>
        </a:ln>
      </dgm:spPr>
    </dgm:pt>
    <dgm:pt modelId="{6DFE2909-2BE9-4BA0-AFE4-39AE173514CE}" type="pres">
      <dgm:prSet presAssocID="{3EEC10B3-6C56-40FC-8EBA-802F147354E6}" presName="text_2" presStyleLbl="node1" presStyleIdx="1" presStyleCnt="3" custScaleX="103189">
        <dgm:presLayoutVars>
          <dgm:bulletEnabled val="1"/>
        </dgm:presLayoutVars>
      </dgm:prSet>
      <dgm:spPr/>
    </dgm:pt>
    <dgm:pt modelId="{46DFEB37-583E-4B57-8189-3C8A0202E7A6}" type="pres">
      <dgm:prSet presAssocID="{3EEC10B3-6C56-40FC-8EBA-802F147354E6}" presName="accent_2" presStyleCnt="0"/>
      <dgm:spPr/>
    </dgm:pt>
    <dgm:pt modelId="{06D2789E-1978-487A-99D8-D1F552A86E54}" type="pres">
      <dgm:prSet presAssocID="{3EEC10B3-6C56-40FC-8EBA-802F147354E6}" presName="accentRepeatNode" presStyleLbl="solidFgAcc1" presStyleIdx="1" presStyleCnt="3" custLinFactNeighborY="2886"/>
      <dgm:spPr>
        <a:ln>
          <a:solidFill>
            <a:schemeClr val="accent1">
              <a:lumMod val="75000"/>
            </a:schemeClr>
          </a:solidFill>
        </a:ln>
      </dgm:spPr>
    </dgm:pt>
    <dgm:pt modelId="{54E40193-F4A2-439E-AB91-1EC018DA6551}" type="pres">
      <dgm:prSet presAssocID="{47C79256-385E-4C28-8A57-393CAB2986C1}" presName="text_3" presStyleLbl="node1" presStyleIdx="2" presStyleCnt="3" custScaleX="103699" custScaleY="129071" custLinFactNeighborX="583">
        <dgm:presLayoutVars>
          <dgm:bulletEnabled val="1"/>
        </dgm:presLayoutVars>
      </dgm:prSet>
      <dgm:spPr/>
    </dgm:pt>
    <dgm:pt modelId="{167C8296-2E1E-4EBD-A163-CF92FEB3FEC6}" type="pres">
      <dgm:prSet presAssocID="{47C79256-385E-4C28-8A57-393CAB2986C1}" presName="accent_3" presStyleCnt="0"/>
      <dgm:spPr/>
    </dgm:pt>
    <dgm:pt modelId="{C8C80BB0-FA08-49A8-B224-0F99A7060FC9}" type="pres">
      <dgm:prSet presAssocID="{47C79256-385E-4C28-8A57-393CAB2986C1}" presName="accentRepeatNode" presStyleLbl="solidFgAcc1" presStyleIdx="2" presStyleCnt="3" custScaleY="103257"/>
      <dgm:spPr>
        <a:ln>
          <a:solidFill>
            <a:schemeClr val="accent1">
              <a:lumMod val="75000"/>
            </a:schemeClr>
          </a:solidFill>
        </a:ln>
      </dgm:spPr>
    </dgm:pt>
  </dgm:ptLst>
  <dgm:cxnLst>
    <dgm:cxn modelId="{881A0541-1CB5-4090-88C8-D50056F97EA9}" type="presOf" srcId="{D56A0C06-CBB0-4AEF-8017-2C571F0BAB84}" destId="{6C19C1A3-5D66-41DE-BCD4-9BE239FA7F44}" srcOrd="0" destOrd="0" presId="urn:microsoft.com/office/officeart/2008/layout/VerticalCurvedList"/>
    <dgm:cxn modelId="{2D53736C-2778-44A7-9B1C-F82BB9EAAC52}" type="presOf" srcId="{3EEC10B3-6C56-40FC-8EBA-802F147354E6}" destId="{6DFE2909-2BE9-4BA0-AFE4-39AE173514CE}" srcOrd="0" destOrd="0" presId="urn:microsoft.com/office/officeart/2008/layout/VerticalCurvedList"/>
    <dgm:cxn modelId="{5FCD6A92-0233-4CE5-9BDD-56A38F506DD7}" type="presOf" srcId="{00426DFC-F7E8-40F6-98EF-0CC556E52348}" destId="{A20CF108-787F-4D09-8729-955E03641F6B}" srcOrd="0" destOrd="0" presId="urn:microsoft.com/office/officeart/2008/layout/VerticalCurvedList"/>
    <dgm:cxn modelId="{031B479C-F6B8-43FF-BDA2-BFE206320126}" srcId="{00426DFC-F7E8-40F6-98EF-0CC556E52348}" destId="{D56A0C06-CBB0-4AEF-8017-2C571F0BAB84}" srcOrd="0" destOrd="0" parTransId="{84F822C8-83D3-4B94-AADC-5A18ABEC67E3}" sibTransId="{73010547-2656-4794-8E7C-AE7321C50CC9}"/>
    <dgm:cxn modelId="{71D9EAB3-FBE7-49E2-B7CE-7CA5A6246074}" srcId="{00426DFC-F7E8-40F6-98EF-0CC556E52348}" destId="{3EEC10B3-6C56-40FC-8EBA-802F147354E6}" srcOrd="1" destOrd="0" parTransId="{EA379730-23EC-43DD-B11E-30E94CE7FE37}" sibTransId="{1375A23C-60D3-40C0-818C-70C201C8C891}"/>
    <dgm:cxn modelId="{2F379DE5-AF25-4D92-85AB-D99E028F8F02}" type="presOf" srcId="{73010547-2656-4794-8E7C-AE7321C50CC9}" destId="{F3EEBAFC-1064-41FD-88BF-EC009F7AB38C}" srcOrd="0" destOrd="0" presId="urn:microsoft.com/office/officeart/2008/layout/VerticalCurvedList"/>
    <dgm:cxn modelId="{836CE9EA-6D79-43B0-A5B9-8BDAFBC6B056}" srcId="{00426DFC-F7E8-40F6-98EF-0CC556E52348}" destId="{47C79256-385E-4C28-8A57-393CAB2986C1}" srcOrd="2" destOrd="0" parTransId="{4DF5781C-EE0D-4194-94BB-C77F96ADF9FD}" sibTransId="{D9EC8746-FEFD-4997-BA8E-32F73AF74325}"/>
    <dgm:cxn modelId="{D40A06F4-D50C-441E-B9C0-5A17DD13FC2F}" type="presOf" srcId="{47C79256-385E-4C28-8A57-393CAB2986C1}" destId="{54E40193-F4A2-439E-AB91-1EC018DA6551}" srcOrd="0" destOrd="0" presId="urn:microsoft.com/office/officeart/2008/layout/VerticalCurvedList"/>
    <dgm:cxn modelId="{BB70E94F-1240-4DDE-92EC-72E274185044}" type="presParOf" srcId="{A20CF108-787F-4D09-8729-955E03641F6B}" destId="{37649A17-F15C-407B-BC86-42FA3FEF6299}" srcOrd="0" destOrd="0" presId="urn:microsoft.com/office/officeart/2008/layout/VerticalCurvedList"/>
    <dgm:cxn modelId="{ED551396-611E-4B0A-A8D4-7276C26D3BD9}" type="presParOf" srcId="{37649A17-F15C-407B-BC86-42FA3FEF6299}" destId="{A7F9F26E-5EF5-47E7-909A-A69365DF2B6D}" srcOrd="0" destOrd="0" presId="urn:microsoft.com/office/officeart/2008/layout/VerticalCurvedList"/>
    <dgm:cxn modelId="{02968860-B85D-4E2D-96E0-DB954D7C7E09}" type="presParOf" srcId="{A7F9F26E-5EF5-47E7-909A-A69365DF2B6D}" destId="{9F380AED-21B8-4EBA-B799-13044896878E}" srcOrd="0" destOrd="0" presId="urn:microsoft.com/office/officeart/2008/layout/VerticalCurvedList"/>
    <dgm:cxn modelId="{9715731E-82E4-49A9-9DCC-DBEC381478E7}" type="presParOf" srcId="{A7F9F26E-5EF5-47E7-909A-A69365DF2B6D}" destId="{F3EEBAFC-1064-41FD-88BF-EC009F7AB38C}" srcOrd="1" destOrd="0" presId="urn:microsoft.com/office/officeart/2008/layout/VerticalCurvedList"/>
    <dgm:cxn modelId="{69F2D59A-D31E-4970-8B21-94CE2B6BB6F5}" type="presParOf" srcId="{A7F9F26E-5EF5-47E7-909A-A69365DF2B6D}" destId="{8F2922F1-7050-4D37-B164-ECDD3A88DB93}" srcOrd="2" destOrd="0" presId="urn:microsoft.com/office/officeart/2008/layout/VerticalCurvedList"/>
    <dgm:cxn modelId="{898088CC-9EFB-498F-BAFE-4A08AEE85113}" type="presParOf" srcId="{A7F9F26E-5EF5-47E7-909A-A69365DF2B6D}" destId="{C980B200-576C-4CF7-AB03-C5507E7AB133}" srcOrd="3" destOrd="0" presId="urn:microsoft.com/office/officeart/2008/layout/VerticalCurvedList"/>
    <dgm:cxn modelId="{93BF06A3-9F58-49B9-A52A-D96809C17760}" type="presParOf" srcId="{37649A17-F15C-407B-BC86-42FA3FEF6299}" destId="{6C19C1A3-5D66-41DE-BCD4-9BE239FA7F44}" srcOrd="1" destOrd="0" presId="urn:microsoft.com/office/officeart/2008/layout/VerticalCurvedList"/>
    <dgm:cxn modelId="{12E03292-D1D2-4E0B-BCEA-2FEF419C8FAB}" type="presParOf" srcId="{37649A17-F15C-407B-BC86-42FA3FEF6299}" destId="{534D4A6A-F6F3-4004-B5DE-B332646BC4F2}" srcOrd="2" destOrd="0" presId="urn:microsoft.com/office/officeart/2008/layout/VerticalCurvedList"/>
    <dgm:cxn modelId="{20D4671E-4BFB-41DE-85D7-280903DBAFB9}" type="presParOf" srcId="{534D4A6A-F6F3-4004-B5DE-B332646BC4F2}" destId="{3ED19219-293F-4F07-9A03-FC09F1B08BD3}" srcOrd="0" destOrd="0" presId="urn:microsoft.com/office/officeart/2008/layout/VerticalCurvedList"/>
    <dgm:cxn modelId="{4F9A25BB-FD25-4F25-A22D-62EBBD59A0BB}" type="presParOf" srcId="{37649A17-F15C-407B-BC86-42FA3FEF6299}" destId="{6DFE2909-2BE9-4BA0-AFE4-39AE173514CE}" srcOrd="3" destOrd="0" presId="urn:microsoft.com/office/officeart/2008/layout/VerticalCurvedList"/>
    <dgm:cxn modelId="{AEC1C29E-63BB-49CF-9928-7DAE4E73ABA2}" type="presParOf" srcId="{37649A17-F15C-407B-BC86-42FA3FEF6299}" destId="{46DFEB37-583E-4B57-8189-3C8A0202E7A6}" srcOrd="4" destOrd="0" presId="urn:microsoft.com/office/officeart/2008/layout/VerticalCurvedList"/>
    <dgm:cxn modelId="{FC7246F3-29EA-4546-9329-1890567BAF7A}" type="presParOf" srcId="{46DFEB37-583E-4B57-8189-3C8A0202E7A6}" destId="{06D2789E-1978-487A-99D8-D1F552A86E54}" srcOrd="0" destOrd="0" presId="urn:microsoft.com/office/officeart/2008/layout/VerticalCurvedList"/>
    <dgm:cxn modelId="{C79D38EE-8C03-4D28-AE7A-EECB21D2C2F4}" type="presParOf" srcId="{37649A17-F15C-407B-BC86-42FA3FEF6299}" destId="{54E40193-F4A2-439E-AB91-1EC018DA6551}" srcOrd="5" destOrd="0" presId="urn:microsoft.com/office/officeart/2008/layout/VerticalCurvedList"/>
    <dgm:cxn modelId="{F1D046DE-EAFC-45B5-B98F-26D8B197C951}" type="presParOf" srcId="{37649A17-F15C-407B-BC86-42FA3FEF6299}" destId="{167C8296-2E1E-4EBD-A163-CF92FEB3FEC6}" srcOrd="6" destOrd="0" presId="urn:microsoft.com/office/officeart/2008/layout/VerticalCurvedList"/>
    <dgm:cxn modelId="{6B2FF953-08C2-4B53-ADBE-AF96D3E25443}" type="presParOf" srcId="{167C8296-2E1E-4EBD-A163-CF92FEB3FEC6}" destId="{C8C80BB0-FA08-49A8-B224-0F99A7060FC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dgm:t>
        <a:bodyPr/>
        <a:lstStyle/>
        <a:p>
          <a:r>
            <a:rPr lang="es-ES" b="1" dirty="0"/>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ln>
          <a:solidFill>
            <a:schemeClr val="tx1"/>
          </a:solidFill>
        </a:ln>
      </dgm:spPr>
      <dgm:t>
        <a:bodyPr/>
        <a:lstStyle/>
        <a:p>
          <a:r>
            <a:rPr lang="es-ES" b="1" dirty="0"/>
            <a:t>Oficios y reuniones de las entidades con la CGN solicitando la ampliación del plazo por </a:t>
          </a:r>
          <a:r>
            <a:rPr lang="es-ES" b="1" dirty="0">
              <a:solidFill>
                <a:srgbClr val="C00000"/>
              </a:solidFill>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dgm:t>
        <a:bodyPr/>
        <a:lstStyle/>
        <a:p>
          <a:r>
            <a:rPr lang="es-ES" b="1" u="none" dirty="0"/>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ln>
          <a:solidFill>
            <a:schemeClr val="tx1"/>
          </a:solidFill>
        </a:ln>
      </dgm:spPr>
      <dgm:t>
        <a:bodyPr/>
        <a:lstStyle/>
        <a:p>
          <a:r>
            <a:rPr lang="es-ES" sz="1700" b="1" u="none" dirty="0">
              <a:solidFill>
                <a:srgbClr val="C00000"/>
              </a:solidFill>
            </a:rPr>
            <a:t>Reconocimiento y medición</a:t>
          </a:r>
          <a:r>
            <a:rPr lang="es-ES" sz="1700" b="1" u="none" dirty="0"/>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ln>
          <a:solidFill>
            <a:schemeClr val="tx1"/>
          </a:solidFill>
        </a:ln>
      </dgm:spPr>
      <dgm:t>
        <a:bodyPr/>
        <a:lstStyle/>
        <a:p>
          <a:r>
            <a:rPr lang="es-ES" sz="1700" b="1" u="none" dirty="0">
              <a:solidFill>
                <a:srgbClr val="C00000"/>
              </a:solidFill>
            </a:rPr>
            <a:t>Sistemas de información</a:t>
          </a:r>
          <a:r>
            <a:rPr lang="es-ES" sz="1700" b="1" u="none" dirty="0"/>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ln>
          <a:solidFill>
            <a:schemeClr val="tx1"/>
          </a:solidFill>
        </a:ln>
      </dgm:spPr>
      <dgm:t>
        <a:bodyPr/>
        <a:lstStyle/>
        <a:p>
          <a:r>
            <a:rPr lang="es-ES" sz="1700" b="1" u="none" dirty="0">
              <a:solidFill>
                <a:srgbClr val="C00000"/>
              </a:solidFill>
            </a:rPr>
            <a:t>Recursos humanos</a:t>
          </a:r>
          <a:r>
            <a:rPr lang="es-ES" sz="1700" b="1" u="none" dirty="0"/>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ln>
          <a:solidFill>
            <a:schemeClr val="tx1"/>
          </a:solidFill>
        </a:ln>
      </dgm:spPr>
      <dgm:t>
        <a:bodyPr/>
        <a:lstStyle/>
        <a:p>
          <a:r>
            <a:rPr lang="es-ES" sz="1700" b="1" u="none" dirty="0">
              <a:solidFill>
                <a:srgbClr val="C00000"/>
              </a:solidFill>
            </a:rPr>
            <a:t>Depuración contable</a:t>
          </a:r>
          <a:r>
            <a:rPr lang="es-ES" sz="1700" b="1" u="none" dirty="0"/>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ln>
          <a:solidFill>
            <a:schemeClr val="tx1"/>
          </a:solidFill>
        </a:ln>
      </dgm:spPr>
      <dgm:t>
        <a:bodyPr/>
        <a:lstStyle/>
        <a:p>
          <a:r>
            <a:rPr lang="es-ES" sz="1700" b="1" u="none" dirty="0">
              <a:solidFill>
                <a:srgbClr val="C00000"/>
              </a:solidFill>
            </a:rPr>
            <a:t>Recursos económicos insuficientes:</a:t>
          </a:r>
          <a:r>
            <a:rPr lang="es-ES" sz="1700" b="1" u="none" dirty="0"/>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182026" custLinFactNeighborY="-78741">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173871" custLinFactY="5318"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LinFactY="12524" custLinFactNeighborX="-255" custLinFactNeighborY="100000">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163942" custLinFactY="25840"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183102"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32D894-755B-405B-B6B1-4B3697A701CD}" type="doc">
      <dgm:prSet loTypeId="urn:microsoft.com/office/officeart/2005/8/layout/cycle8" loCatId="cycle" qsTypeId="urn:microsoft.com/office/officeart/2005/8/quickstyle/simple1" qsCatId="simple" csTypeId="urn:microsoft.com/office/officeart/2005/8/colors/accent2_1" csCatId="accent2" phldr="1"/>
      <dgm:spPr/>
      <dgm:t>
        <a:bodyPr/>
        <a:lstStyle/>
        <a:p>
          <a:endParaRPr lang="es-ES"/>
        </a:p>
      </dgm:t>
    </dgm:pt>
    <dgm:pt modelId="{865EA2B2-4591-4161-9A20-0974E19962BD}">
      <dgm:prSet phldrT="[Texto]" custT="1"/>
      <dgm:spPr/>
      <dgm:t>
        <a:bodyPr/>
        <a:lstStyle/>
        <a:p>
          <a:r>
            <a:rPr lang="es-ES" sz="1400" b="1" dirty="0"/>
            <a:t>Articulo 355 de la Ley 1819 de 2016: Requerimiento de proceso de depuración contable para entidades territoriales </a:t>
          </a:r>
        </a:p>
      </dgm:t>
    </dgm:pt>
    <dgm:pt modelId="{77D68D2F-2C4B-404B-81F1-5398A451D59D}" type="parTrans" cxnId="{F2F84F21-41F2-4B85-BD24-4FEFAA8C61F0}">
      <dgm:prSet/>
      <dgm:spPr/>
      <dgm:t>
        <a:bodyPr/>
        <a:lstStyle/>
        <a:p>
          <a:endParaRPr lang="es-ES" sz="1400"/>
        </a:p>
      </dgm:t>
    </dgm:pt>
    <dgm:pt modelId="{62160CC7-C769-4997-B80A-61E387D190EA}" type="sibTrans" cxnId="{F2F84F21-41F2-4B85-BD24-4FEFAA8C61F0}">
      <dgm:prSet/>
      <dgm:spPr/>
      <dgm:t>
        <a:bodyPr/>
        <a:lstStyle/>
        <a:p>
          <a:endParaRPr lang="es-ES" sz="1400"/>
        </a:p>
      </dgm:t>
    </dgm:pt>
    <dgm:pt modelId="{96E80A22-DDC6-47E3-9BA3-352A57300BA6}">
      <dgm:prSet phldrT="[Texto]" custT="1"/>
      <dgm:spPr/>
      <dgm:t>
        <a:bodyPr/>
        <a:lstStyle/>
        <a:p>
          <a:r>
            <a:rPr lang="es-ES" sz="1400" b="1" dirty="0"/>
            <a:t>Resolución  CGN 107 de 2017 Cumplimiento al saneamiento contable requerido en el Art. 355</a:t>
          </a:r>
        </a:p>
      </dgm:t>
    </dgm:pt>
    <dgm:pt modelId="{064EA58E-BFA0-4721-A102-0E84A403BDDF}" type="parTrans" cxnId="{F29E56B2-E67A-46DE-B6FD-E6765137E492}">
      <dgm:prSet/>
      <dgm:spPr/>
      <dgm:t>
        <a:bodyPr/>
        <a:lstStyle/>
        <a:p>
          <a:endParaRPr lang="es-ES" sz="1400"/>
        </a:p>
      </dgm:t>
    </dgm:pt>
    <dgm:pt modelId="{9C04350C-CA52-4402-BC86-F8D3A1E81FC5}" type="sibTrans" cxnId="{F29E56B2-E67A-46DE-B6FD-E6765137E492}">
      <dgm:prSet/>
      <dgm:spPr/>
      <dgm:t>
        <a:bodyPr/>
        <a:lstStyle/>
        <a:p>
          <a:endParaRPr lang="es-ES" sz="1400"/>
        </a:p>
      </dgm:t>
    </dgm:pt>
    <dgm:pt modelId="{F664753A-6EF1-4883-BBA8-8C3394F1C2F2}">
      <dgm:prSet phldrT="[Texto]" custT="1"/>
      <dgm:spPr/>
      <dgm:t>
        <a:bodyPr/>
        <a:lstStyle/>
        <a:p>
          <a:r>
            <a:rPr lang="es-ES" sz="1400" dirty="0"/>
            <a:t>      </a:t>
          </a:r>
          <a:r>
            <a:rPr lang="es-ES" sz="1400" b="1" dirty="0"/>
            <a:t>Circular Conjunta No. 001</a:t>
          </a:r>
        </a:p>
        <a:p>
          <a:r>
            <a:rPr lang="es-ES" sz="1400" b="1" dirty="0"/>
            <a:t> Auditoria General de la República y CGN</a:t>
          </a:r>
        </a:p>
        <a:p>
          <a:r>
            <a:rPr lang="es-ES" sz="1400" b="1" dirty="0"/>
            <a:t>Termino de dos años a partir de la vigencia de la Ley 1819</a:t>
          </a:r>
        </a:p>
      </dgm:t>
    </dgm:pt>
    <dgm:pt modelId="{4FB3036C-90F7-44DA-9825-FA98B101C8CD}" type="parTrans" cxnId="{80ABE614-C102-4671-A7F0-532EA6D30072}">
      <dgm:prSet/>
      <dgm:spPr/>
      <dgm:t>
        <a:bodyPr/>
        <a:lstStyle/>
        <a:p>
          <a:endParaRPr lang="es-ES" sz="1400"/>
        </a:p>
      </dgm:t>
    </dgm:pt>
    <dgm:pt modelId="{9CCFA251-C803-4AA1-ADEC-34B192D9D837}" type="sibTrans" cxnId="{80ABE614-C102-4671-A7F0-532EA6D30072}">
      <dgm:prSet/>
      <dgm:spPr/>
      <dgm:t>
        <a:bodyPr/>
        <a:lstStyle/>
        <a:p>
          <a:endParaRPr lang="es-ES" sz="1400"/>
        </a:p>
      </dgm:t>
    </dgm:pt>
    <dgm:pt modelId="{C8851BE6-2D22-4642-8CF8-642EC35873E3}">
      <dgm:prSet phldrT="[Texto]" custT="1"/>
      <dgm:spPr/>
      <dgm:t>
        <a:bodyPr/>
        <a:lstStyle/>
        <a:p>
          <a:r>
            <a:rPr lang="es-ES" sz="1400" dirty="0"/>
            <a:t>      </a:t>
          </a:r>
          <a:r>
            <a:rPr lang="es-ES" sz="1400" b="1" dirty="0"/>
            <a:t>Circular Conjunta No. 002</a:t>
          </a:r>
        </a:p>
        <a:p>
          <a:r>
            <a:rPr lang="es-ES" sz="1400" b="1" dirty="0"/>
            <a:t>Procuraduría General de la Nación y CGN</a:t>
          </a:r>
        </a:p>
        <a:p>
          <a:r>
            <a:rPr lang="es-ES" sz="1400" b="1" dirty="0"/>
            <a:t>Responsabilidad a cargo del Representante Legal</a:t>
          </a:r>
        </a:p>
      </dgm:t>
    </dgm:pt>
    <dgm:pt modelId="{B1D70FC1-257B-4728-975F-79EF05CD5944}" type="parTrans" cxnId="{B707E190-227C-4782-9284-354880ADC9DC}">
      <dgm:prSet/>
      <dgm:spPr/>
      <dgm:t>
        <a:bodyPr/>
        <a:lstStyle/>
        <a:p>
          <a:endParaRPr lang="es-ES" sz="1400"/>
        </a:p>
      </dgm:t>
    </dgm:pt>
    <dgm:pt modelId="{FDD46BF0-F56F-430B-87D1-68C9AEE85A67}" type="sibTrans" cxnId="{B707E190-227C-4782-9284-354880ADC9DC}">
      <dgm:prSet/>
      <dgm:spPr/>
      <dgm:t>
        <a:bodyPr/>
        <a:lstStyle/>
        <a:p>
          <a:endParaRPr lang="es-ES" sz="1400"/>
        </a:p>
      </dgm:t>
    </dgm:pt>
    <dgm:pt modelId="{7AEEE15B-ED41-49AD-9E6F-9FAD05801FE8}" type="pres">
      <dgm:prSet presAssocID="{F832D894-755B-405B-B6B1-4B3697A701CD}" presName="compositeShape" presStyleCnt="0">
        <dgm:presLayoutVars>
          <dgm:chMax val="7"/>
          <dgm:dir/>
          <dgm:resizeHandles val="exact"/>
        </dgm:presLayoutVars>
      </dgm:prSet>
      <dgm:spPr/>
    </dgm:pt>
    <dgm:pt modelId="{173C8685-A769-464D-876F-6AB3BE432D41}" type="pres">
      <dgm:prSet presAssocID="{F832D894-755B-405B-B6B1-4B3697A701CD}" presName="wedge1" presStyleLbl="node1" presStyleIdx="0" presStyleCnt="4" custLinFactNeighborX="-1047"/>
      <dgm:spPr/>
    </dgm:pt>
    <dgm:pt modelId="{2BBA5DC9-6B35-4D89-AEB5-1024E5DDD76F}" type="pres">
      <dgm:prSet presAssocID="{F832D894-755B-405B-B6B1-4B3697A701CD}" presName="dummy1a" presStyleCnt="0"/>
      <dgm:spPr/>
    </dgm:pt>
    <dgm:pt modelId="{44D1BD7A-D041-491C-9AC4-0F84E24AB2C9}" type="pres">
      <dgm:prSet presAssocID="{F832D894-755B-405B-B6B1-4B3697A701CD}" presName="dummy1b" presStyleCnt="0"/>
      <dgm:spPr/>
    </dgm:pt>
    <dgm:pt modelId="{321207D6-F2DC-4FB3-9B1A-E5E1FD15ACCA}" type="pres">
      <dgm:prSet presAssocID="{F832D894-755B-405B-B6B1-4B3697A701CD}" presName="wedge1Tx" presStyleLbl="node1" presStyleIdx="0" presStyleCnt="4">
        <dgm:presLayoutVars>
          <dgm:chMax val="0"/>
          <dgm:chPref val="0"/>
          <dgm:bulletEnabled val="1"/>
        </dgm:presLayoutVars>
      </dgm:prSet>
      <dgm:spPr/>
    </dgm:pt>
    <dgm:pt modelId="{BAC9C588-960D-421D-8C22-BD2BEE02532B}" type="pres">
      <dgm:prSet presAssocID="{F832D894-755B-405B-B6B1-4B3697A701CD}" presName="wedge2" presStyleLbl="node1" presStyleIdx="1" presStyleCnt="4" custScaleX="95453" custLinFactNeighborX="-1047"/>
      <dgm:spPr/>
    </dgm:pt>
    <dgm:pt modelId="{FA034363-53A4-4494-A2A6-1DF1638711FE}" type="pres">
      <dgm:prSet presAssocID="{F832D894-755B-405B-B6B1-4B3697A701CD}" presName="dummy2a" presStyleCnt="0"/>
      <dgm:spPr/>
    </dgm:pt>
    <dgm:pt modelId="{0C22996A-679B-472E-AE4D-20740E9FB749}" type="pres">
      <dgm:prSet presAssocID="{F832D894-755B-405B-B6B1-4B3697A701CD}" presName="dummy2b" presStyleCnt="0"/>
      <dgm:spPr/>
    </dgm:pt>
    <dgm:pt modelId="{74EA1E1A-DFA5-446F-A2F6-0990534C26F0}" type="pres">
      <dgm:prSet presAssocID="{F832D894-755B-405B-B6B1-4B3697A701CD}" presName="wedge2Tx" presStyleLbl="node1" presStyleIdx="1" presStyleCnt="4">
        <dgm:presLayoutVars>
          <dgm:chMax val="0"/>
          <dgm:chPref val="0"/>
          <dgm:bulletEnabled val="1"/>
        </dgm:presLayoutVars>
      </dgm:prSet>
      <dgm:spPr/>
    </dgm:pt>
    <dgm:pt modelId="{FE8B931D-F21A-4B74-8013-374086A2816D}" type="pres">
      <dgm:prSet presAssocID="{F832D894-755B-405B-B6B1-4B3697A701CD}" presName="wedge3" presStyleLbl="node1" presStyleIdx="2" presStyleCnt="4" custLinFactNeighborX="1777"/>
      <dgm:spPr/>
    </dgm:pt>
    <dgm:pt modelId="{65D1BBA0-D14E-4CE7-896D-E4A4F1BC2746}" type="pres">
      <dgm:prSet presAssocID="{F832D894-755B-405B-B6B1-4B3697A701CD}" presName="dummy3a" presStyleCnt="0"/>
      <dgm:spPr/>
    </dgm:pt>
    <dgm:pt modelId="{11452879-246E-4585-92FD-982CA63BFD2C}" type="pres">
      <dgm:prSet presAssocID="{F832D894-755B-405B-B6B1-4B3697A701CD}" presName="dummy3b" presStyleCnt="0"/>
      <dgm:spPr/>
    </dgm:pt>
    <dgm:pt modelId="{5DDBA853-DE1E-44FD-A92C-2D412C7E9594}" type="pres">
      <dgm:prSet presAssocID="{F832D894-755B-405B-B6B1-4B3697A701CD}" presName="wedge3Tx" presStyleLbl="node1" presStyleIdx="2" presStyleCnt="4">
        <dgm:presLayoutVars>
          <dgm:chMax val="0"/>
          <dgm:chPref val="0"/>
          <dgm:bulletEnabled val="1"/>
        </dgm:presLayoutVars>
      </dgm:prSet>
      <dgm:spPr/>
    </dgm:pt>
    <dgm:pt modelId="{FB5E7DC0-3C1D-4AFA-9849-538A53806CE7}" type="pres">
      <dgm:prSet presAssocID="{F832D894-755B-405B-B6B1-4B3697A701CD}" presName="wedge4" presStyleLbl="node1" presStyleIdx="3" presStyleCnt="4" custLinFactNeighborX="1428"/>
      <dgm:spPr/>
    </dgm:pt>
    <dgm:pt modelId="{C5D28A1C-069B-4FD3-9D79-D332E7E77E84}" type="pres">
      <dgm:prSet presAssocID="{F832D894-755B-405B-B6B1-4B3697A701CD}" presName="dummy4a" presStyleCnt="0"/>
      <dgm:spPr/>
    </dgm:pt>
    <dgm:pt modelId="{8A738EBD-B3A2-4C5F-BBDE-2ED06B039385}" type="pres">
      <dgm:prSet presAssocID="{F832D894-755B-405B-B6B1-4B3697A701CD}" presName="dummy4b" presStyleCnt="0"/>
      <dgm:spPr/>
    </dgm:pt>
    <dgm:pt modelId="{BCED482B-5E1B-4C3E-942C-169C49801877}" type="pres">
      <dgm:prSet presAssocID="{F832D894-755B-405B-B6B1-4B3697A701CD}" presName="wedge4Tx" presStyleLbl="node1" presStyleIdx="3" presStyleCnt="4">
        <dgm:presLayoutVars>
          <dgm:chMax val="0"/>
          <dgm:chPref val="0"/>
          <dgm:bulletEnabled val="1"/>
        </dgm:presLayoutVars>
      </dgm:prSet>
      <dgm:spPr/>
    </dgm:pt>
    <dgm:pt modelId="{AF800124-F8FA-46DA-A299-CD4AA1527617}" type="pres">
      <dgm:prSet presAssocID="{62160CC7-C769-4997-B80A-61E387D190EA}" presName="arrowWedge1" presStyleLbl="fgSibTrans2D1" presStyleIdx="0" presStyleCnt="4"/>
      <dgm:spPr/>
    </dgm:pt>
    <dgm:pt modelId="{728DEB47-9AF4-4452-9458-373425E59A3B}" type="pres">
      <dgm:prSet presAssocID="{9C04350C-CA52-4402-BC86-F8D3A1E81FC5}" presName="arrowWedge2" presStyleLbl="fgSibTrans2D1" presStyleIdx="1" presStyleCnt="4" custScaleX="99456" custLinFactNeighborX="-2006" custLinFactNeighborY="1532"/>
      <dgm:spPr/>
    </dgm:pt>
    <dgm:pt modelId="{01C24F58-E360-4F94-9AEE-82210B5982B9}" type="pres">
      <dgm:prSet presAssocID="{9CCFA251-C803-4AA1-ADEC-34B192D9D837}" presName="arrowWedge3" presStyleLbl="fgSibTrans2D1" presStyleIdx="2" presStyleCnt="4"/>
      <dgm:spPr/>
    </dgm:pt>
    <dgm:pt modelId="{D073F179-984F-4FA7-8C0A-09070BC57607}" type="pres">
      <dgm:prSet presAssocID="{FDD46BF0-F56F-430B-87D1-68C9AEE85A67}" presName="arrowWedge4" presStyleLbl="fgSibTrans2D1" presStyleIdx="3" presStyleCnt="4"/>
      <dgm:spPr/>
    </dgm:pt>
  </dgm:ptLst>
  <dgm:cxnLst>
    <dgm:cxn modelId="{73F08508-B2AE-4E54-AE62-7C8B93F08418}" type="presOf" srcId="{F832D894-755B-405B-B6B1-4B3697A701CD}" destId="{7AEEE15B-ED41-49AD-9E6F-9FAD05801FE8}" srcOrd="0" destOrd="0" presId="urn:microsoft.com/office/officeart/2005/8/layout/cycle8"/>
    <dgm:cxn modelId="{D40C3614-D617-4DB2-BA14-68885C23C690}" type="presOf" srcId="{F664753A-6EF1-4883-BBA8-8C3394F1C2F2}" destId="{FE8B931D-F21A-4B74-8013-374086A2816D}" srcOrd="0" destOrd="0" presId="urn:microsoft.com/office/officeart/2005/8/layout/cycle8"/>
    <dgm:cxn modelId="{80ABE614-C102-4671-A7F0-532EA6D30072}" srcId="{F832D894-755B-405B-B6B1-4B3697A701CD}" destId="{F664753A-6EF1-4883-BBA8-8C3394F1C2F2}" srcOrd="2" destOrd="0" parTransId="{4FB3036C-90F7-44DA-9825-FA98B101C8CD}" sibTransId="{9CCFA251-C803-4AA1-ADEC-34B192D9D837}"/>
    <dgm:cxn modelId="{F2F84F21-41F2-4B85-BD24-4FEFAA8C61F0}" srcId="{F832D894-755B-405B-B6B1-4B3697A701CD}" destId="{865EA2B2-4591-4161-9A20-0974E19962BD}" srcOrd="0" destOrd="0" parTransId="{77D68D2F-2C4B-404B-81F1-5398A451D59D}" sibTransId="{62160CC7-C769-4997-B80A-61E387D190EA}"/>
    <dgm:cxn modelId="{43179540-89E6-4609-98BE-6D0630B2599D}" type="presOf" srcId="{865EA2B2-4591-4161-9A20-0974E19962BD}" destId="{173C8685-A769-464D-876F-6AB3BE432D41}" srcOrd="0" destOrd="0" presId="urn:microsoft.com/office/officeart/2005/8/layout/cycle8"/>
    <dgm:cxn modelId="{62A7FF77-C0CD-4E6C-A2B7-B99375202AC2}" type="presOf" srcId="{F664753A-6EF1-4883-BBA8-8C3394F1C2F2}" destId="{5DDBA853-DE1E-44FD-A92C-2D412C7E9594}" srcOrd="1" destOrd="0" presId="urn:microsoft.com/office/officeart/2005/8/layout/cycle8"/>
    <dgm:cxn modelId="{B707E190-227C-4782-9284-354880ADC9DC}" srcId="{F832D894-755B-405B-B6B1-4B3697A701CD}" destId="{C8851BE6-2D22-4642-8CF8-642EC35873E3}" srcOrd="3" destOrd="0" parTransId="{B1D70FC1-257B-4728-975F-79EF05CD5944}" sibTransId="{FDD46BF0-F56F-430B-87D1-68C9AEE85A67}"/>
    <dgm:cxn modelId="{34EC8F96-C46D-4E8E-A768-4767F48A5ECD}" type="presOf" srcId="{96E80A22-DDC6-47E3-9BA3-352A57300BA6}" destId="{BAC9C588-960D-421D-8C22-BD2BEE02532B}" srcOrd="0" destOrd="0" presId="urn:microsoft.com/office/officeart/2005/8/layout/cycle8"/>
    <dgm:cxn modelId="{704EF79F-2D22-4FD6-9BCC-52BC5BE81019}" type="presOf" srcId="{96E80A22-DDC6-47E3-9BA3-352A57300BA6}" destId="{74EA1E1A-DFA5-446F-A2F6-0990534C26F0}" srcOrd="1" destOrd="0" presId="urn:microsoft.com/office/officeart/2005/8/layout/cycle8"/>
    <dgm:cxn modelId="{10615CB1-8F5C-4B5A-A094-384B8C967FA7}" type="presOf" srcId="{865EA2B2-4591-4161-9A20-0974E19962BD}" destId="{321207D6-F2DC-4FB3-9B1A-E5E1FD15ACCA}" srcOrd="1" destOrd="0" presId="urn:microsoft.com/office/officeart/2005/8/layout/cycle8"/>
    <dgm:cxn modelId="{F29E56B2-E67A-46DE-B6FD-E6765137E492}" srcId="{F832D894-755B-405B-B6B1-4B3697A701CD}" destId="{96E80A22-DDC6-47E3-9BA3-352A57300BA6}" srcOrd="1" destOrd="0" parTransId="{064EA58E-BFA0-4721-A102-0E84A403BDDF}" sibTransId="{9C04350C-CA52-4402-BC86-F8D3A1E81FC5}"/>
    <dgm:cxn modelId="{F65500B6-BF7A-455C-911A-BCBB244FF335}" type="presOf" srcId="{C8851BE6-2D22-4642-8CF8-642EC35873E3}" destId="{BCED482B-5E1B-4C3E-942C-169C49801877}" srcOrd="1" destOrd="0" presId="urn:microsoft.com/office/officeart/2005/8/layout/cycle8"/>
    <dgm:cxn modelId="{E42CF1DA-89FB-45B9-BFFF-1568514F7F05}" type="presOf" srcId="{C8851BE6-2D22-4642-8CF8-642EC35873E3}" destId="{FB5E7DC0-3C1D-4AFA-9849-538A53806CE7}" srcOrd="0" destOrd="0" presId="urn:microsoft.com/office/officeart/2005/8/layout/cycle8"/>
    <dgm:cxn modelId="{345255D4-BBBA-4171-9B4C-E4B38E799904}" type="presParOf" srcId="{7AEEE15B-ED41-49AD-9E6F-9FAD05801FE8}" destId="{173C8685-A769-464D-876F-6AB3BE432D41}" srcOrd="0" destOrd="0" presId="urn:microsoft.com/office/officeart/2005/8/layout/cycle8"/>
    <dgm:cxn modelId="{DD9DFC8E-88B6-45CC-AAF2-6F54BD0D3665}" type="presParOf" srcId="{7AEEE15B-ED41-49AD-9E6F-9FAD05801FE8}" destId="{2BBA5DC9-6B35-4D89-AEB5-1024E5DDD76F}" srcOrd="1" destOrd="0" presId="urn:microsoft.com/office/officeart/2005/8/layout/cycle8"/>
    <dgm:cxn modelId="{177CA80F-F9D0-4794-A251-F3A6E2826FC8}" type="presParOf" srcId="{7AEEE15B-ED41-49AD-9E6F-9FAD05801FE8}" destId="{44D1BD7A-D041-491C-9AC4-0F84E24AB2C9}" srcOrd="2" destOrd="0" presId="urn:microsoft.com/office/officeart/2005/8/layout/cycle8"/>
    <dgm:cxn modelId="{03C3474C-EA1C-4116-86DC-F759A55379F0}" type="presParOf" srcId="{7AEEE15B-ED41-49AD-9E6F-9FAD05801FE8}" destId="{321207D6-F2DC-4FB3-9B1A-E5E1FD15ACCA}" srcOrd="3" destOrd="0" presId="urn:microsoft.com/office/officeart/2005/8/layout/cycle8"/>
    <dgm:cxn modelId="{91C6443E-0C07-4761-9DEA-C4A6630B7735}" type="presParOf" srcId="{7AEEE15B-ED41-49AD-9E6F-9FAD05801FE8}" destId="{BAC9C588-960D-421D-8C22-BD2BEE02532B}" srcOrd="4" destOrd="0" presId="urn:microsoft.com/office/officeart/2005/8/layout/cycle8"/>
    <dgm:cxn modelId="{A3525914-1520-4AD3-895B-3737FEC6E1DD}" type="presParOf" srcId="{7AEEE15B-ED41-49AD-9E6F-9FAD05801FE8}" destId="{FA034363-53A4-4494-A2A6-1DF1638711FE}" srcOrd="5" destOrd="0" presId="urn:microsoft.com/office/officeart/2005/8/layout/cycle8"/>
    <dgm:cxn modelId="{F1D29A14-97AA-4744-A4F7-3A4DA503DCA9}" type="presParOf" srcId="{7AEEE15B-ED41-49AD-9E6F-9FAD05801FE8}" destId="{0C22996A-679B-472E-AE4D-20740E9FB749}" srcOrd="6" destOrd="0" presId="urn:microsoft.com/office/officeart/2005/8/layout/cycle8"/>
    <dgm:cxn modelId="{5E197384-A0E8-45AA-8C0B-A06F799DBE82}" type="presParOf" srcId="{7AEEE15B-ED41-49AD-9E6F-9FAD05801FE8}" destId="{74EA1E1A-DFA5-446F-A2F6-0990534C26F0}" srcOrd="7" destOrd="0" presId="urn:microsoft.com/office/officeart/2005/8/layout/cycle8"/>
    <dgm:cxn modelId="{4820E6BF-35B2-4278-86FE-F54BB036E462}" type="presParOf" srcId="{7AEEE15B-ED41-49AD-9E6F-9FAD05801FE8}" destId="{FE8B931D-F21A-4B74-8013-374086A2816D}" srcOrd="8" destOrd="0" presId="urn:microsoft.com/office/officeart/2005/8/layout/cycle8"/>
    <dgm:cxn modelId="{4087E97C-90AF-4031-B7E1-583CFEFB94F7}" type="presParOf" srcId="{7AEEE15B-ED41-49AD-9E6F-9FAD05801FE8}" destId="{65D1BBA0-D14E-4CE7-896D-E4A4F1BC2746}" srcOrd="9" destOrd="0" presId="urn:microsoft.com/office/officeart/2005/8/layout/cycle8"/>
    <dgm:cxn modelId="{A193A22F-D8A0-4BE3-8378-1A41290B98CA}" type="presParOf" srcId="{7AEEE15B-ED41-49AD-9E6F-9FAD05801FE8}" destId="{11452879-246E-4585-92FD-982CA63BFD2C}" srcOrd="10" destOrd="0" presId="urn:microsoft.com/office/officeart/2005/8/layout/cycle8"/>
    <dgm:cxn modelId="{CD26B3E8-DB9E-41E3-8AB9-A75392C66EBE}" type="presParOf" srcId="{7AEEE15B-ED41-49AD-9E6F-9FAD05801FE8}" destId="{5DDBA853-DE1E-44FD-A92C-2D412C7E9594}" srcOrd="11" destOrd="0" presId="urn:microsoft.com/office/officeart/2005/8/layout/cycle8"/>
    <dgm:cxn modelId="{3074B211-FCA4-451C-9550-F2A5922D892B}" type="presParOf" srcId="{7AEEE15B-ED41-49AD-9E6F-9FAD05801FE8}" destId="{FB5E7DC0-3C1D-4AFA-9849-538A53806CE7}" srcOrd="12" destOrd="0" presId="urn:microsoft.com/office/officeart/2005/8/layout/cycle8"/>
    <dgm:cxn modelId="{4E48725B-A395-4DBF-AB0E-DA89D0759983}" type="presParOf" srcId="{7AEEE15B-ED41-49AD-9E6F-9FAD05801FE8}" destId="{C5D28A1C-069B-4FD3-9D79-D332E7E77E84}" srcOrd="13" destOrd="0" presId="urn:microsoft.com/office/officeart/2005/8/layout/cycle8"/>
    <dgm:cxn modelId="{9B8D4582-B4C1-47C3-8F64-E8D01116477A}" type="presParOf" srcId="{7AEEE15B-ED41-49AD-9E6F-9FAD05801FE8}" destId="{8A738EBD-B3A2-4C5F-BBDE-2ED06B039385}" srcOrd="14" destOrd="0" presId="urn:microsoft.com/office/officeart/2005/8/layout/cycle8"/>
    <dgm:cxn modelId="{BA0717BA-A9F1-4611-81A8-4F4D09B639FD}" type="presParOf" srcId="{7AEEE15B-ED41-49AD-9E6F-9FAD05801FE8}" destId="{BCED482B-5E1B-4C3E-942C-169C49801877}" srcOrd="15" destOrd="0" presId="urn:microsoft.com/office/officeart/2005/8/layout/cycle8"/>
    <dgm:cxn modelId="{AC3E2AD6-E9D6-4DCB-8075-66899C7BC1B7}" type="presParOf" srcId="{7AEEE15B-ED41-49AD-9E6F-9FAD05801FE8}" destId="{AF800124-F8FA-46DA-A299-CD4AA1527617}" srcOrd="16" destOrd="0" presId="urn:microsoft.com/office/officeart/2005/8/layout/cycle8"/>
    <dgm:cxn modelId="{1A449635-D12B-48BC-A32A-F9D5F33EA224}" type="presParOf" srcId="{7AEEE15B-ED41-49AD-9E6F-9FAD05801FE8}" destId="{728DEB47-9AF4-4452-9458-373425E59A3B}" srcOrd="17" destOrd="0" presId="urn:microsoft.com/office/officeart/2005/8/layout/cycle8"/>
    <dgm:cxn modelId="{767B2F5E-69E5-4520-A5A7-3F3AC1589EE4}" type="presParOf" srcId="{7AEEE15B-ED41-49AD-9E6F-9FAD05801FE8}" destId="{01C24F58-E360-4F94-9AEE-82210B5982B9}" srcOrd="18" destOrd="0" presId="urn:microsoft.com/office/officeart/2005/8/layout/cycle8"/>
    <dgm:cxn modelId="{F379CFC3-CC74-47CF-9DE7-6DF64F9239C3}" type="presParOf" srcId="{7AEEE15B-ED41-49AD-9E6F-9FAD05801FE8}" destId="{D073F179-984F-4FA7-8C0A-09070BC57607}"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EBAFC-1064-41FD-88BF-EC009F7AB38C}">
      <dsp:nvSpPr>
        <dsp:cNvPr id="0" name=""/>
        <dsp:cNvSpPr/>
      </dsp:nvSpPr>
      <dsp:spPr>
        <a:xfrm>
          <a:off x="-4296201" y="-647736"/>
          <a:ext cx="5029990" cy="5029990"/>
        </a:xfrm>
        <a:prstGeom prst="blockArc">
          <a:avLst>
            <a:gd name="adj1" fmla="val 18900000"/>
            <a:gd name="adj2" fmla="val 2700000"/>
            <a:gd name="adj3" fmla="val 42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19C1A3-5D66-41DE-BCD4-9BE239FA7F44}">
      <dsp:nvSpPr>
        <dsp:cNvPr id="0" name=""/>
        <dsp:cNvSpPr/>
      </dsp:nvSpPr>
      <dsp:spPr>
        <a:xfrm>
          <a:off x="320206" y="424420"/>
          <a:ext cx="8321195" cy="746903"/>
        </a:xfrm>
        <a:prstGeom prst="rect">
          <a:avLst/>
        </a:prstGeom>
        <a:solidFill>
          <a:schemeClr val="accent5">
            <a:lumMod val="60000"/>
            <a:lumOff val="4000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28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kern="1200" dirty="0">
              <a:solidFill>
                <a:schemeClr val="tx1"/>
              </a:solidFill>
            </a:rPr>
            <a:t>  Resoluciones 354, 355 y 356 de 2007, y sus modificaciones, vigentes hasta el 31 de   diciembre de 2017, para Entidades de Gobierno y las Entidades en Liquidación.</a:t>
          </a:r>
          <a:endParaRPr lang="es-CO" sz="1600" b="1" kern="1200" dirty="0">
            <a:solidFill>
              <a:schemeClr val="tx1"/>
            </a:solidFill>
          </a:endParaRPr>
        </a:p>
      </dsp:txBody>
      <dsp:txXfrm>
        <a:off x="320206" y="424420"/>
        <a:ext cx="8321195" cy="746903"/>
      </dsp:txXfrm>
    </dsp:sp>
    <dsp:sp modelId="{3ED19219-293F-4F07-9A03-FC09F1B08BD3}">
      <dsp:nvSpPr>
        <dsp:cNvPr id="0" name=""/>
        <dsp:cNvSpPr/>
      </dsp:nvSpPr>
      <dsp:spPr>
        <a:xfrm>
          <a:off x="-21547" y="331671"/>
          <a:ext cx="933629" cy="933629"/>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sp>
    <dsp:sp modelId="{6DFE2909-2BE9-4BA0-AFE4-39AE173514CE}">
      <dsp:nvSpPr>
        <dsp:cNvPr id="0" name=""/>
        <dsp:cNvSpPr/>
      </dsp:nvSpPr>
      <dsp:spPr>
        <a:xfrm>
          <a:off x="592402" y="1493806"/>
          <a:ext cx="8048301" cy="746903"/>
        </a:xfrm>
        <a:prstGeom prst="rect">
          <a:avLst/>
        </a:prstGeom>
        <a:solidFill>
          <a:schemeClr val="accent5">
            <a:lumMod val="60000"/>
            <a:lumOff val="4000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28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kern="1200" dirty="0">
              <a:solidFill>
                <a:schemeClr val="tx1"/>
              </a:solidFill>
            </a:rPr>
            <a:t>  Resolución 037 de 2017, para las Empresas que Cotizan en el Mercado de Valores, o que Captan o Administran Ahorro del Público.</a:t>
          </a:r>
          <a:endParaRPr lang="es-CO" sz="1600" b="1" kern="1200" dirty="0">
            <a:solidFill>
              <a:schemeClr val="tx1"/>
            </a:solidFill>
          </a:endParaRPr>
        </a:p>
      </dsp:txBody>
      <dsp:txXfrm>
        <a:off x="592402" y="1493806"/>
        <a:ext cx="8048301" cy="746903"/>
      </dsp:txXfrm>
    </dsp:sp>
    <dsp:sp modelId="{06D2789E-1978-487A-99D8-D1F552A86E54}">
      <dsp:nvSpPr>
        <dsp:cNvPr id="0" name=""/>
        <dsp:cNvSpPr/>
      </dsp:nvSpPr>
      <dsp:spPr>
        <a:xfrm>
          <a:off x="249952" y="1427388"/>
          <a:ext cx="933629" cy="933629"/>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sp>
    <dsp:sp modelId="{54E40193-F4A2-439E-AB91-1EC018DA6551}">
      <dsp:nvSpPr>
        <dsp:cNvPr id="0" name=""/>
        <dsp:cNvSpPr/>
      </dsp:nvSpPr>
      <dsp:spPr>
        <a:xfrm>
          <a:off x="295992" y="2505595"/>
          <a:ext cx="8369621" cy="964035"/>
        </a:xfrm>
        <a:prstGeom prst="rect">
          <a:avLst/>
        </a:prstGeom>
        <a:solidFill>
          <a:schemeClr val="accent5">
            <a:lumMod val="60000"/>
            <a:lumOff val="4000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28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kern="1200" dirty="0">
              <a:solidFill>
                <a:schemeClr val="tx1"/>
              </a:solidFill>
            </a:rPr>
            <a:t> Resolución 414 de 2014, y sus modificaciones, incluidas las sociedades de economía mixta     de que trata el parágrafo 2 del artículo 2º de dicha Resolución, para las Empresas que no Cotizan en el Mercado de Valores, y que no Captan ni Administran Ahorro del Público.</a:t>
          </a:r>
          <a:endParaRPr lang="es-CO" sz="1600" b="1" kern="1200" dirty="0">
            <a:solidFill>
              <a:schemeClr val="tx1"/>
            </a:solidFill>
          </a:endParaRPr>
        </a:p>
      </dsp:txBody>
      <dsp:txXfrm>
        <a:off x="295992" y="2505595"/>
        <a:ext cx="8369621" cy="964035"/>
      </dsp:txXfrm>
    </dsp:sp>
    <dsp:sp modelId="{C8C80BB0-FA08-49A8-B224-0F99A7060FC9}">
      <dsp:nvSpPr>
        <dsp:cNvPr id="0" name=""/>
        <dsp:cNvSpPr/>
      </dsp:nvSpPr>
      <dsp:spPr>
        <a:xfrm>
          <a:off x="-21547" y="2505594"/>
          <a:ext cx="933629" cy="964037"/>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0"/>
          <a:ext cx="4255531" cy="50019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kern="1200" dirty="0"/>
            <a:t>Modificación del Cronograma para la implementación incorporado en la Resolución 693 de 2016</a:t>
          </a:r>
        </a:p>
      </dsp:txBody>
      <dsp:txXfrm>
        <a:off x="0" y="0"/>
        <a:ext cx="4255531" cy="1500580"/>
      </dsp:txXfrm>
    </dsp:sp>
    <dsp:sp modelId="{8251F27B-80C6-4B56-A471-3744BA9295BB}">
      <dsp:nvSpPr>
        <dsp:cNvPr id="0" name=""/>
        <dsp:cNvSpPr/>
      </dsp:nvSpPr>
      <dsp:spPr>
        <a:xfrm>
          <a:off x="429976" y="1500580"/>
          <a:ext cx="3404424" cy="3251257"/>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t>Oficios y reuniones de las entidades con la CGN solicitando la ampliación del plazo por </a:t>
          </a:r>
          <a:r>
            <a:rPr lang="es-ES" sz="2500" b="1" kern="1200" dirty="0">
              <a:solidFill>
                <a:srgbClr val="C00000"/>
              </a:solidFill>
            </a:rPr>
            <a:t>limitaciones de tipo técnico, operativo, administrativo y presupuestal</a:t>
          </a:r>
        </a:p>
      </dsp:txBody>
      <dsp:txXfrm>
        <a:off x="525202" y="1595806"/>
        <a:ext cx="3213972" cy="3060805"/>
      </dsp:txXfrm>
    </dsp:sp>
    <dsp:sp modelId="{45B002B7-33A2-4249-A740-8E8A6C6DE8E5}">
      <dsp:nvSpPr>
        <dsp:cNvPr id="0" name=""/>
        <dsp:cNvSpPr/>
      </dsp:nvSpPr>
      <dsp:spPr>
        <a:xfrm>
          <a:off x="4579119" y="0"/>
          <a:ext cx="4255531" cy="50019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u="none" kern="1200" dirty="0"/>
            <a:t>Como resultado de las encuestas realizadas a las entidades, en donde se evidenciaron dificultades en:</a:t>
          </a:r>
        </a:p>
      </dsp:txBody>
      <dsp:txXfrm>
        <a:off x="4579119" y="0"/>
        <a:ext cx="4255531" cy="1500580"/>
      </dsp:txXfrm>
    </dsp:sp>
    <dsp:sp modelId="{FF671B05-52A4-417B-B3AB-298F993DB2D5}">
      <dsp:nvSpPr>
        <dsp:cNvPr id="0" name=""/>
        <dsp:cNvSpPr/>
      </dsp:nvSpPr>
      <dsp:spPr>
        <a:xfrm>
          <a:off x="4703126" y="1456117"/>
          <a:ext cx="4007518" cy="684139"/>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Reconocimiento y medición</a:t>
          </a:r>
          <a:r>
            <a:rPr lang="es-ES" sz="1700" b="1" u="none" kern="1200" dirty="0"/>
            <a:t>: propiedades, planta y equipo, bienes de uso público, CXC, intangibles e inventarios</a:t>
          </a:r>
        </a:p>
      </dsp:txBody>
      <dsp:txXfrm>
        <a:off x="4723164" y="1476155"/>
        <a:ext cx="3967442" cy="644063"/>
      </dsp:txXfrm>
    </dsp:sp>
    <dsp:sp modelId="{BACBAB97-6D0E-4836-9CC6-0ABB60A855EE}">
      <dsp:nvSpPr>
        <dsp:cNvPr id="0" name=""/>
        <dsp:cNvSpPr/>
      </dsp:nvSpPr>
      <dsp:spPr>
        <a:xfrm>
          <a:off x="4711807" y="2321420"/>
          <a:ext cx="3990156" cy="653489"/>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Sistemas de información</a:t>
          </a:r>
          <a:r>
            <a:rPr lang="es-ES" sz="1700" b="1" u="none" kern="1200" dirty="0"/>
            <a:t>: los aplicativos contables no están preparados para soportar cambios normativos</a:t>
          </a:r>
        </a:p>
      </dsp:txBody>
      <dsp:txXfrm>
        <a:off x="4730947" y="2340560"/>
        <a:ext cx="3951876" cy="615209"/>
      </dsp:txXfrm>
    </dsp:sp>
    <dsp:sp modelId="{599628B4-ED51-443A-ADB7-CDDF050A989F}">
      <dsp:nvSpPr>
        <dsp:cNvPr id="0" name=""/>
        <dsp:cNvSpPr/>
      </dsp:nvSpPr>
      <dsp:spPr>
        <a:xfrm>
          <a:off x="4729476" y="3059815"/>
          <a:ext cx="3937455" cy="375847"/>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Recursos humanos</a:t>
          </a:r>
          <a:r>
            <a:rPr lang="es-ES" sz="1700" b="1" u="none" kern="1200" dirty="0"/>
            <a:t>: no se cuenta con personal suficiente y capacitado</a:t>
          </a:r>
        </a:p>
      </dsp:txBody>
      <dsp:txXfrm>
        <a:off x="4740484" y="3070823"/>
        <a:ext cx="3915439" cy="353831"/>
      </dsp:txXfrm>
    </dsp:sp>
    <dsp:sp modelId="{307F0E6E-2BEB-4FD8-828D-F41F1128A3B9}">
      <dsp:nvSpPr>
        <dsp:cNvPr id="0" name=""/>
        <dsp:cNvSpPr/>
      </dsp:nvSpPr>
      <dsp:spPr>
        <a:xfrm>
          <a:off x="4746498" y="3543533"/>
          <a:ext cx="3920774" cy="616171"/>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Depuración contable</a:t>
          </a:r>
          <a:r>
            <a:rPr lang="es-ES" sz="1700" b="1" u="none" kern="1200" dirty="0"/>
            <a:t>: cuentas contables pendientes de depuración que requieren de un tiempo considerable</a:t>
          </a:r>
        </a:p>
      </dsp:txBody>
      <dsp:txXfrm>
        <a:off x="4764545" y="3561580"/>
        <a:ext cx="3884680" cy="580077"/>
      </dsp:txXfrm>
    </dsp:sp>
    <dsp:sp modelId="{D49CDFCE-2219-4A34-9402-953EE3A4D3D3}">
      <dsp:nvSpPr>
        <dsp:cNvPr id="0" name=""/>
        <dsp:cNvSpPr/>
      </dsp:nvSpPr>
      <dsp:spPr>
        <a:xfrm>
          <a:off x="4729152" y="4261385"/>
          <a:ext cx="3955465" cy="688183"/>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Recursos económicos insuficientes:</a:t>
          </a:r>
          <a:r>
            <a:rPr lang="es-ES" sz="1700" b="1" u="none" kern="1200" dirty="0"/>
            <a:t>  presupuestos insuficiente para adelantar el proceso de manera integral</a:t>
          </a:r>
        </a:p>
      </dsp:txBody>
      <dsp:txXfrm>
        <a:off x="4749308" y="4281541"/>
        <a:ext cx="3915153" cy="6478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C8685-A769-464D-876F-6AB3BE432D41}">
      <dsp:nvSpPr>
        <dsp:cNvPr id="0" name=""/>
        <dsp:cNvSpPr/>
      </dsp:nvSpPr>
      <dsp:spPr>
        <a:xfrm>
          <a:off x="685837" y="359337"/>
          <a:ext cx="4809763" cy="4809763"/>
        </a:xfrm>
        <a:prstGeom prst="pie">
          <a:avLst>
            <a:gd name="adj1" fmla="val 162000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t>Articulo 355 de la Ley 1819 de 2016: Requerimiento de proceso de depuración contable para entidades territoriales </a:t>
          </a:r>
        </a:p>
      </dsp:txBody>
      <dsp:txXfrm>
        <a:off x="3239020" y="1356218"/>
        <a:ext cx="1775031" cy="1316959"/>
      </dsp:txXfrm>
    </dsp:sp>
    <dsp:sp modelId="{BAC9C588-960D-421D-8C22-BD2BEE02532B}">
      <dsp:nvSpPr>
        <dsp:cNvPr id="0" name=""/>
        <dsp:cNvSpPr/>
      </dsp:nvSpPr>
      <dsp:spPr>
        <a:xfrm>
          <a:off x="795187" y="520808"/>
          <a:ext cx="4591063" cy="4809763"/>
        </a:xfrm>
        <a:prstGeom prst="pie">
          <a:avLst>
            <a:gd name="adj1" fmla="val 0"/>
            <a:gd name="adj2" fmla="val 54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t>Resolución  CGN 107 de 2017 Cumplimiento al saneamiento contable requerido en el Art. 355</a:t>
          </a:r>
        </a:p>
      </dsp:txBody>
      <dsp:txXfrm>
        <a:off x="3232277" y="3016731"/>
        <a:ext cx="1694321" cy="1316959"/>
      </dsp:txXfrm>
    </dsp:sp>
    <dsp:sp modelId="{FE8B931D-F21A-4B74-8013-374086A2816D}">
      <dsp:nvSpPr>
        <dsp:cNvPr id="0" name=""/>
        <dsp:cNvSpPr/>
      </dsp:nvSpPr>
      <dsp:spPr>
        <a:xfrm>
          <a:off x="660194" y="520808"/>
          <a:ext cx="4809763" cy="4809763"/>
        </a:xfrm>
        <a:prstGeom prst="pie">
          <a:avLst>
            <a:gd name="adj1" fmla="val 5400000"/>
            <a:gd name="adj2" fmla="val 108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r>
            <a:rPr lang="es-ES" sz="1400" b="1" kern="1200" dirty="0"/>
            <a:t>Circular Conjunta No. 001</a:t>
          </a:r>
        </a:p>
        <a:p>
          <a:pPr marL="0" lvl="0" indent="0" algn="ctr" defTabSz="622300">
            <a:lnSpc>
              <a:spcPct val="90000"/>
            </a:lnSpc>
            <a:spcBef>
              <a:spcPct val="0"/>
            </a:spcBef>
            <a:spcAft>
              <a:spcPct val="35000"/>
            </a:spcAft>
            <a:buNone/>
          </a:pPr>
          <a:r>
            <a:rPr lang="es-ES" sz="1400" b="1" kern="1200" dirty="0"/>
            <a:t> Auditoria General de la República y CGN</a:t>
          </a:r>
        </a:p>
        <a:p>
          <a:pPr marL="0" lvl="0" indent="0" algn="ctr" defTabSz="622300">
            <a:lnSpc>
              <a:spcPct val="90000"/>
            </a:lnSpc>
            <a:spcBef>
              <a:spcPct val="0"/>
            </a:spcBef>
            <a:spcAft>
              <a:spcPct val="35000"/>
            </a:spcAft>
            <a:buNone/>
          </a:pPr>
          <a:r>
            <a:rPr lang="es-ES" sz="1400" b="1" kern="1200" dirty="0"/>
            <a:t>Termino de dos años a partir de la vigencia de la Ley 1819</a:t>
          </a:r>
        </a:p>
      </dsp:txBody>
      <dsp:txXfrm>
        <a:off x="1141743" y="3016731"/>
        <a:ext cx="1775031" cy="1316959"/>
      </dsp:txXfrm>
    </dsp:sp>
    <dsp:sp modelId="{FB5E7DC0-3C1D-4AFA-9849-538A53806CE7}">
      <dsp:nvSpPr>
        <dsp:cNvPr id="0" name=""/>
        <dsp:cNvSpPr/>
      </dsp:nvSpPr>
      <dsp:spPr>
        <a:xfrm>
          <a:off x="643408" y="359337"/>
          <a:ext cx="4809763" cy="4809763"/>
        </a:xfrm>
        <a:prstGeom prst="pie">
          <a:avLst>
            <a:gd name="adj1" fmla="val 10800000"/>
            <a:gd name="adj2" fmla="val 162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r>
            <a:rPr lang="es-ES" sz="1400" b="1" kern="1200" dirty="0"/>
            <a:t>Circular Conjunta No. 002</a:t>
          </a:r>
        </a:p>
        <a:p>
          <a:pPr marL="0" lvl="0" indent="0" algn="ctr" defTabSz="622300">
            <a:lnSpc>
              <a:spcPct val="90000"/>
            </a:lnSpc>
            <a:spcBef>
              <a:spcPct val="0"/>
            </a:spcBef>
            <a:spcAft>
              <a:spcPct val="35000"/>
            </a:spcAft>
            <a:buNone/>
          </a:pPr>
          <a:r>
            <a:rPr lang="es-ES" sz="1400" b="1" kern="1200" dirty="0"/>
            <a:t>Procuraduría General de la Nación y CGN</a:t>
          </a:r>
        </a:p>
        <a:p>
          <a:pPr marL="0" lvl="0" indent="0" algn="ctr" defTabSz="622300">
            <a:lnSpc>
              <a:spcPct val="90000"/>
            </a:lnSpc>
            <a:spcBef>
              <a:spcPct val="0"/>
            </a:spcBef>
            <a:spcAft>
              <a:spcPct val="35000"/>
            </a:spcAft>
            <a:buNone/>
          </a:pPr>
          <a:r>
            <a:rPr lang="es-ES" sz="1400" b="1" kern="1200" dirty="0"/>
            <a:t>Responsabilidad a cargo del Representante Legal</a:t>
          </a:r>
        </a:p>
      </dsp:txBody>
      <dsp:txXfrm>
        <a:off x="1124957" y="1356218"/>
        <a:ext cx="1775031" cy="1316959"/>
      </dsp:txXfrm>
    </dsp:sp>
    <dsp:sp modelId="{AF800124-F8FA-46DA-A299-CD4AA1527617}">
      <dsp:nvSpPr>
        <dsp:cNvPr id="0" name=""/>
        <dsp:cNvSpPr/>
      </dsp:nvSpPr>
      <dsp:spPr>
        <a:xfrm>
          <a:off x="388090" y="61590"/>
          <a:ext cx="5405258" cy="5405258"/>
        </a:xfrm>
        <a:prstGeom prst="circularArrow">
          <a:avLst>
            <a:gd name="adj1" fmla="val 5085"/>
            <a:gd name="adj2" fmla="val 327528"/>
            <a:gd name="adj3" fmla="val 21272472"/>
            <a:gd name="adj4" fmla="val 162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8DEB47-9AF4-4452-9458-373425E59A3B}">
      <dsp:nvSpPr>
        <dsp:cNvPr id="0" name=""/>
        <dsp:cNvSpPr/>
      </dsp:nvSpPr>
      <dsp:spPr>
        <a:xfrm>
          <a:off x="295144" y="305869"/>
          <a:ext cx="5375853" cy="5405258"/>
        </a:xfrm>
        <a:prstGeom prst="circularArrow">
          <a:avLst>
            <a:gd name="adj1" fmla="val 5085"/>
            <a:gd name="adj2" fmla="val 327528"/>
            <a:gd name="adj3" fmla="val 5072472"/>
            <a:gd name="adj4" fmla="val 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C24F58-E360-4F94-9AEE-82210B5982B9}">
      <dsp:nvSpPr>
        <dsp:cNvPr id="0" name=""/>
        <dsp:cNvSpPr/>
      </dsp:nvSpPr>
      <dsp:spPr>
        <a:xfrm>
          <a:off x="362447" y="223060"/>
          <a:ext cx="5405258" cy="5405258"/>
        </a:xfrm>
        <a:prstGeom prst="circularArrow">
          <a:avLst>
            <a:gd name="adj1" fmla="val 5085"/>
            <a:gd name="adj2" fmla="val 327528"/>
            <a:gd name="adj3" fmla="val 10472472"/>
            <a:gd name="adj4" fmla="val 54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73F179-984F-4FA7-8C0A-09070BC57607}">
      <dsp:nvSpPr>
        <dsp:cNvPr id="0" name=""/>
        <dsp:cNvSpPr/>
      </dsp:nvSpPr>
      <dsp:spPr>
        <a:xfrm>
          <a:off x="345661" y="61590"/>
          <a:ext cx="5405258" cy="5405258"/>
        </a:xfrm>
        <a:prstGeom prst="circularArrow">
          <a:avLst>
            <a:gd name="adj1" fmla="val 5085"/>
            <a:gd name="adj2" fmla="val 327528"/>
            <a:gd name="adj3" fmla="val 15872472"/>
            <a:gd name="adj4" fmla="val 108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BB37836C-5B93-4517-8B97-A71250EA6C41}" type="slidenum">
              <a:rPr lang="es-ES"/>
              <a:pPr/>
              <a:t>‹Nº›</a:t>
            </a:fld>
            <a:endParaRPr lang="es-ES"/>
          </a:p>
        </p:txBody>
      </p:sp>
    </p:spTree>
    <p:extLst>
      <p:ext uri="{BB962C8B-B14F-4D97-AF65-F5344CB8AC3E}">
        <p14:creationId xmlns:p14="http://schemas.microsoft.com/office/powerpoint/2010/main" val="4278161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420688" y="744538"/>
            <a:ext cx="59563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680383" y="4716585"/>
            <a:ext cx="5436909" cy="44673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E6C28D9B-47B5-446B-8AB3-B93373AA6363}" type="slidenum">
              <a:rPr lang="es-ES"/>
              <a:pPr/>
              <a:t>‹Nº›</a:t>
            </a:fld>
            <a:endParaRPr lang="es-ES"/>
          </a:p>
        </p:txBody>
      </p:sp>
    </p:spTree>
    <p:extLst>
      <p:ext uri="{BB962C8B-B14F-4D97-AF65-F5344CB8AC3E}">
        <p14:creationId xmlns:p14="http://schemas.microsoft.com/office/powerpoint/2010/main" val="337801424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D8CFB95-8DFD-419F-9333-21D71CA7476C}" type="slidenum">
              <a:rPr lang="es-ES" altLang="es-ES"/>
              <a:pPr/>
              <a:t>1</a:t>
            </a:fld>
            <a:endParaRPr lang="es-ES" altLang="es-ES"/>
          </a:p>
        </p:txBody>
      </p:sp>
    </p:spTree>
    <p:extLst>
      <p:ext uri="{BB962C8B-B14F-4D97-AF65-F5344CB8AC3E}">
        <p14:creationId xmlns:p14="http://schemas.microsoft.com/office/powerpoint/2010/main" val="362583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p>
          <a:p>
            <a:pPr eaLnBrk="1" hangingPunct="1"/>
            <a:endParaRPr altLang="es-ES"/>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EEB27AC-8A71-4AAB-8A47-2430FFD39FC3}" type="slidenum">
              <a:rPr lang="es-ES" altLang="es-ES"/>
              <a:pPr/>
              <a:t>25</a:t>
            </a:fld>
            <a:endParaRPr lang="es-ES" altLang="es-ES"/>
          </a:p>
        </p:txBody>
      </p:sp>
    </p:spTree>
    <p:extLst>
      <p:ext uri="{BB962C8B-B14F-4D97-AF65-F5344CB8AC3E}">
        <p14:creationId xmlns:p14="http://schemas.microsoft.com/office/powerpoint/2010/main" val="899533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1717B2B-2C40-42C4-B966-D8A6DF67FA31}" type="slidenum">
              <a:rPr lang="es-ES_tradnl"/>
              <a:pPr/>
              <a:t>‹Nº›</a:t>
            </a:fld>
            <a:endParaRPr lang="es-ES_tradnl"/>
          </a:p>
        </p:txBody>
      </p:sp>
    </p:spTree>
    <p:extLst>
      <p:ext uri="{BB962C8B-B14F-4D97-AF65-F5344CB8AC3E}">
        <p14:creationId xmlns:p14="http://schemas.microsoft.com/office/powerpoint/2010/main" val="292066544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9947145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51897817"/>
      </p:ext>
    </p:extLst>
  </p:cSld>
  <p:clrMapOvr>
    <a:masterClrMapping/>
  </p:clrMapOvr>
  <p:transition spd="slow">
    <p:split orient="vert"/>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0861446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072470463"/>
      </p:ext>
    </p:extLst>
  </p:cSld>
  <p:clrMapOvr>
    <a:masterClrMapping/>
  </p:clrMapOvr>
  <p:transition spd="slow">
    <p:split orient="vert"/>
  </p:transition>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79978279"/>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AC11F118-04AE-4123-BF66-A54CB1F67565}" type="slidenum">
              <a:rPr lang="es-ES_tradnl"/>
              <a:pPr/>
              <a:t>‹Nº›</a:t>
            </a:fld>
            <a:endParaRPr lang="es-ES_tradnl"/>
          </a:p>
        </p:txBody>
      </p:sp>
    </p:spTree>
    <p:extLst>
      <p:ext uri="{BB962C8B-B14F-4D97-AF65-F5344CB8AC3E}">
        <p14:creationId xmlns:p14="http://schemas.microsoft.com/office/powerpoint/2010/main" val="4293035471"/>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8AE6B4F1-181B-4BE6-BCDA-FEE7F8623787}" type="slidenum">
              <a:rPr lang="es-ES_tradnl"/>
              <a:pPr/>
              <a:t>‹Nº›</a:t>
            </a:fld>
            <a:endParaRPr lang="es-ES_tradnl"/>
          </a:p>
        </p:txBody>
      </p:sp>
    </p:spTree>
    <p:extLst>
      <p:ext uri="{BB962C8B-B14F-4D97-AF65-F5344CB8AC3E}">
        <p14:creationId xmlns:p14="http://schemas.microsoft.com/office/powerpoint/2010/main" val="930540720"/>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745C87DE-AB44-4CC5-8AF9-95C3555EB1E4}" type="slidenum">
              <a:rPr lang="es-ES_tradnl"/>
              <a:pPr/>
              <a:t>‹Nº›</a:t>
            </a:fld>
            <a:endParaRPr lang="es-ES_tradnl"/>
          </a:p>
        </p:txBody>
      </p:sp>
    </p:spTree>
    <p:extLst>
      <p:ext uri="{BB962C8B-B14F-4D97-AF65-F5344CB8AC3E}">
        <p14:creationId xmlns:p14="http://schemas.microsoft.com/office/powerpoint/2010/main" val="3661545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2940951-94E0-4D6B-B3E8-14E1C155E8A2}" type="slidenum">
              <a:rPr lang="es-ES_tradnl"/>
              <a:pPr/>
              <a:t>‹Nº›</a:t>
            </a:fld>
            <a:endParaRPr lang="es-ES_tradnl"/>
          </a:p>
        </p:txBody>
      </p:sp>
    </p:spTree>
    <p:extLst>
      <p:ext uri="{BB962C8B-B14F-4D97-AF65-F5344CB8AC3E}">
        <p14:creationId xmlns:p14="http://schemas.microsoft.com/office/powerpoint/2010/main" val="42013581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2F152DCA-CD82-48DD-BE7C-A5D938300626}" type="slidenum">
              <a:rPr lang="es-ES_tradnl"/>
              <a:pPr/>
              <a:t>‹Nº›</a:t>
            </a:fld>
            <a:endParaRPr lang="es-ES_tradnl"/>
          </a:p>
        </p:txBody>
      </p:sp>
    </p:spTree>
    <p:extLst>
      <p:ext uri="{BB962C8B-B14F-4D97-AF65-F5344CB8AC3E}">
        <p14:creationId xmlns:p14="http://schemas.microsoft.com/office/powerpoint/2010/main" val="2533002310"/>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7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9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20000"/>
              </a:spcBef>
            </a:pPr>
            <a:r>
              <a:rPr lang="es-ES" sz="1800">
                <a:solidFill>
                  <a:schemeClr val="bg1"/>
                </a:solidFill>
                <a:latin typeface="Calibri Light" pitchFamily="34" charset="0"/>
              </a:rPr>
              <a:t>1. Boletín de Deudores Morosos del Estado (BDME)</a:t>
            </a:r>
          </a:p>
          <a:p>
            <a:pPr algn="just">
              <a:spcBef>
                <a:spcPct val="20000"/>
              </a:spcBef>
            </a:pPr>
            <a:r>
              <a:rPr lang="es-ES" sz="1800">
                <a:solidFill>
                  <a:schemeClr val="bg1"/>
                </a:solidFill>
                <a:latin typeface="Calibri Light" pitchFamily="34" charset="0"/>
              </a:rPr>
              <a:t>2. Información financiera, económica, social y ambiental</a:t>
            </a:r>
          </a:p>
          <a:p>
            <a:pPr algn="just">
              <a:spcBef>
                <a:spcPct val="20000"/>
              </a:spcBef>
            </a:pPr>
            <a:r>
              <a:rPr lang="es-ES" sz="1800">
                <a:solidFill>
                  <a:schemeClr val="bg1"/>
                </a:solidFill>
                <a:latin typeface="Calibri Light" pitchFamily="34" charset="0"/>
              </a:rPr>
              <a:t>3. Normatividad contable pública</a:t>
            </a:r>
          </a:p>
          <a:p>
            <a:pPr algn="just">
              <a:spcBef>
                <a:spcPct val="20000"/>
              </a:spcBef>
            </a:pPr>
            <a:r>
              <a:rPr lang="es-ES" sz="1800">
                <a:solidFill>
                  <a:schemeClr val="bg1"/>
                </a:solidFill>
                <a:latin typeface="Calibri Light" pitchFamily="34" charset="0"/>
              </a:rPr>
              <a:t>4. Asistencia y apoyo técnico</a:t>
            </a:r>
          </a:p>
          <a:p>
            <a:pPr algn="just">
              <a:spcBef>
                <a:spcPct val="20000"/>
              </a:spcBef>
            </a:pPr>
            <a:r>
              <a:rPr lang="es-ES" sz="1800">
                <a:solidFill>
                  <a:schemeClr val="bg1"/>
                </a:solidFill>
                <a:latin typeface="Calibri Light" pitchFamily="34" charset="0"/>
              </a:rPr>
              <a:t>5. Solicitud de asignación de código institucional para el envío de la información financiera, económica, social y ambiental</a:t>
            </a:r>
          </a:p>
          <a:p>
            <a:pPr algn="just">
              <a:spcBef>
                <a:spcPct val="20000"/>
              </a:spcBef>
            </a:pPr>
            <a:r>
              <a:rPr lang="es-ES"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pPr algn="just">
              <a:spcBef>
                <a:spcPct val="20000"/>
              </a:spcBef>
            </a:pPr>
            <a:r>
              <a:rPr lang="es-ES" sz="1800">
                <a:solidFill>
                  <a:schemeClr val="bg1"/>
                </a:solidFill>
                <a:latin typeface="Calibri Light" pitchFamily="34" charset="0"/>
              </a:rPr>
              <a:t>7. Emisión de conceptos y soluciones de consultas</a:t>
            </a:r>
          </a:p>
          <a:p>
            <a:pPr algn="just">
              <a:spcBef>
                <a:spcPct val="20000"/>
              </a:spcBef>
            </a:pPr>
            <a:r>
              <a:rPr lang="es-ES" sz="1800">
                <a:solidFill>
                  <a:schemeClr val="bg1"/>
                </a:solidFill>
                <a:latin typeface="Calibri Light" pitchFamily="34" charset="0"/>
              </a:rPr>
              <a:t>8. Solicitudes específicas de capacitación</a:t>
            </a:r>
          </a:p>
        </p:txBody>
      </p:sp>
      <p:sp>
        <p:nvSpPr>
          <p:cNvPr id="5" name="20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Cuentas Claras, Estado Transparente</a:t>
            </a:r>
          </a:p>
        </p:txBody>
      </p:sp>
      <p:sp>
        <p:nvSpPr>
          <p:cNvPr id="6" name="21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www.contaduria.gov.co</a:t>
            </a:r>
          </a:p>
        </p:txBody>
      </p:sp>
    </p:spTree>
    <p:extLst>
      <p:ext uri="{BB962C8B-B14F-4D97-AF65-F5344CB8AC3E}">
        <p14:creationId xmlns:p14="http://schemas.microsoft.com/office/powerpoint/2010/main" val="383147217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623174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6370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2" r:id="rId10"/>
    <p:sldLayoutId id="2147483904" r:id="rId11"/>
    <p:sldLayoutId id="2147483908" r:id="rId12"/>
    <p:sldLayoutId id="2147483912" r:id="rId13"/>
    <p:sldLayoutId id="2147483913" r:id="rId14"/>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Layout" Target="../diagrams/layout3.xml"/><Relationship Id="rId7" Type="http://schemas.openxmlformats.org/officeDocument/2006/relationships/image" Target="../media/image36.jpeg"/><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png"/><Relationship Id="rId1" Type="http://schemas.openxmlformats.org/officeDocument/2006/relationships/slideLayout" Target="../slideLayouts/slideLayout10.xml"/><Relationship Id="rId5" Type="http://schemas.openxmlformats.org/officeDocument/2006/relationships/image" Target="../media/image30.gif"/><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9"/>
          </p:nvPr>
        </p:nvSpPr>
        <p:spPr/>
        <p:txBody>
          <a:bodyPr/>
          <a:lstStyle/>
          <a:p>
            <a:fld id="{B2940951-94E0-4D6B-B3E8-14E1C155E8A2}" type="slidenum">
              <a:rPr lang="es-ES_tradnl" smtClean="0"/>
              <a:pPr/>
              <a:t>10</a:t>
            </a:fld>
            <a:endParaRPr lang="es-ES_tradnl"/>
          </a:p>
        </p:txBody>
      </p:sp>
      <p:sp>
        <p:nvSpPr>
          <p:cNvPr id="6" name="8 Título"/>
          <p:cNvSpPr>
            <a:spLocks noGrp="1"/>
          </p:cNvSpPr>
          <p:nvPr>
            <p:ph type="ctrTitle"/>
          </p:nvPr>
        </p:nvSpPr>
        <p:spPr bwMode="auto">
          <a:xfrm>
            <a:off x="107505" y="25186"/>
            <a:ext cx="8814964" cy="384042"/>
          </a:xfrm>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a:r>
              <a:rPr lang="es-CO" sz="1600" dirty="0">
                <a:solidFill>
                  <a:schemeClr val="tx1"/>
                </a:solidFill>
              </a:rPr>
              <a:t>ESTRUCTURA DEL RÉGIMEN DE CONTABILIDAD PÚBLICA EN CONVERGENCIA CON </a:t>
            </a:r>
            <a:r>
              <a:rPr lang="es-CO" sz="1600" dirty="0" err="1">
                <a:solidFill>
                  <a:schemeClr val="tx1"/>
                </a:solidFill>
              </a:rPr>
              <a:t>NICSP</a:t>
            </a:r>
            <a:r>
              <a:rPr lang="es-CO" sz="1600" dirty="0">
                <a:solidFill>
                  <a:schemeClr val="tx1"/>
                </a:solidFill>
              </a:rPr>
              <a:t>/</a:t>
            </a:r>
            <a:r>
              <a:rPr lang="es-CO" sz="1600" dirty="0" err="1">
                <a:solidFill>
                  <a:schemeClr val="tx1"/>
                </a:solidFill>
              </a:rPr>
              <a:t>NIIF</a:t>
            </a:r>
            <a:br>
              <a:rPr lang="es-CO" sz="1600" dirty="0">
                <a:solidFill>
                  <a:schemeClr val="tx1"/>
                </a:solidFill>
              </a:rPr>
            </a:br>
            <a:endParaRPr lang="es-ES" altLang="es-ES" sz="1600" dirty="0">
              <a:solidFill>
                <a:schemeClr val="tx1"/>
              </a:solidFill>
            </a:endParaRPr>
          </a:p>
        </p:txBody>
      </p:sp>
      <p:pic>
        <p:nvPicPr>
          <p:cNvPr id="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1078" y="697261"/>
            <a:ext cx="7799354"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72 Llamada con línea 1"/>
          <p:cNvSpPr/>
          <p:nvPr/>
        </p:nvSpPr>
        <p:spPr>
          <a:xfrm>
            <a:off x="1043607" y="1057324"/>
            <a:ext cx="1555359" cy="216000"/>
          </a:xfrm>
          <a:prstGeom prst="borderCallout1">
            <a:avLst>
              <a:gd name="adj1" fmla="val 96064"/>
              <a:gd name="adj2" fmla="val 50002"/>
              <a:gd name="adj3" fmla="val 207639"/>
              <a:gd name="adj4" fmla="val 50629"/>
            </a:avLst>
          </a:prstGeom>
          <a:ln w="38100">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CO" sz="1400" b="1" dirty="0"/>
              <a:t>Con base en </a:t>
            </a:r>
            <a:r>
              <a:rPr lang="es-CO" sz="1400" b="1" dirty="0" err="1"/>
              <a:t>NICSP</a:t>
            </a:r>
            <a:endParaRPr lang="es-CO" sz="1400" b="1" dirty="0"/>
          </a:p>
        </p:txBody>
      </p:sp>
      <p:sp>
        <p:nvSpPr>
          <p:cNvPr id="10" name="73 Llamada con línea 1"/>
          <p:cNvSpPr/>
          <p:nvPr/>
        </p:nvSpPr>
        <p:spPr>
          <a:xfrm>
            <a:off x="5148064" y="1057324"/>
            <a:ext cx="763271" cy="216000"/>
          </a:xfrm>
          <a:prstGeom prst="borderCallout1">
            <a:avLst>
              <a:gd name="adj1" fmla="val 101397"/>
              <a:gd name="adj2" fmla="val 51233"/>
              <a:gd name="adj3" fmla="val 187529"/>
              <a:gd name="adj4" fmla="val 51975"/>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CO" sz="1400" b="1" dirty="0"/>
              <a:t>NIIF</a:t>
            </a:r>
          </a:p>
        </p:txBody>
      </p:sp>
      <p:sp>
        <p:nvSpPr>
          <p:cNvPr id="11" name="74 Llamada con línea 1"/>
          <p:cNvSpPr/>
          <p:nvPr/>
        </p:nvSpPr>
        <p:spPr>
          <a:xfrm>
            <a:off x="2915816" y="1057324"/>
            <a:ext cx="1430956" cy="216000"/>
          </a:xfrm>
          <a:prstGeom prst="borderCallout1">
            <a:avLst>
              <a:gd name="adj1" fmla="val 101397"/>
              <a:gd name="adj2" fmla="val 51233"/>
              <a:gd name="adj3" fmla="val 178709"/>
              <a:gd name="adj4" fmla="val 51132"/>
            </a:avLst>
          </a:prstGeom>
          <a:ln w="3810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CO" sz="1400" b="1" dirty="0"/>
              <a:t>Con base en </a:t>
            </a:r>
            <a:r>
              <a:rPr lang="es-CO" sz="1400" b="1" dirty="0" err="1"/>
              <a:t>NII</a:t>
            </a:r>
            <a:r>
              <a:rPr lang="es-CO" sz="1400" dirty="0" err="1"/>
              <a:t>F</a:t>
            </a:r>
            <a:endParaRPr lang="es-CO" sz="1400" dirty="0"/>
          </a:p>
        </p:txBody>
      </p:sp>
    </p:spTree>
    <p:extLst>
      <p:ext uri="{BB962C8B-B14F-4D97-AF65-F5344CB8AC3E}">
        <p14:creationId xmlns:p14="http://schemas.microsoft.com/office/powerpoint/2010/main" val="1002608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11</a:t>
            </a:fld>
            <a:endParaRPr lang="es-ES_tradnl" dirty="0"/>
          </a:p>
        </p:txBody>
      </p:sp>
      <p:sp>
        <p:nvSpPr>
          <p:cNvPr id="8" name="18 CuadroTexto"/>
          <p:cNvSpPr txBox="1"/>
          <p:nvPr/>
        </p:nvSpPr>
        <p:spPr>
          <a:xfrm>
            <a:off x="0" y="-429708"/>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200" b="1" dirty="0">
                <a:latin typeface="+mn-lt"/>
              </a:rPr>
              <a:t>G E R E N C I A   Y </a:t>
            </a:r>
          </a:p>
          <a:p>
            <a:pPr algn="just"/>
            <a:r>
              <a:rPr lang="es-CO" sz="3200" b="1" dirty="0">
                <a:latin typeface="+mn-lt"/>
              </a:rPr>
              <a:t>             C O N T A B I L I D A D     P Ú B L I C A </a:t>
            </a:r>
          </a:p>
        </p:txBody>
      </p:sp>
      <p:sp>
        <p:nvSpPr>
          <p:cNvPr id="10" name="Flecha abajo 9"/>
          <p:cNvSpPr/>
          <p:nvPr/>
        </p:nvSpPr>
        <p:spPr bwMode="auto">
          <a:xfrm>
            <a:off x="3880108" y="1201316"/>
            <a:ext cx="835908" cy="864096"/>
          </a:xfrm>
          <a:prstGeom prst="downArrow">
            <a:avLst/>
          </a:prstGeom>
          <a:solidFill>
            <a:srgbClr val="008080"/>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1" name="3 Rectángulo"/>
          <p:cNvSpPr/>
          <p:nvPr/>
        </p:nvSpPr>
        <p:spPr>
          <a:xfrm>
            <a:off x="0" y="2161227"/>
            <a:ext cx="9108504" cy="1200329"/>
          </a:xfrm>
          <a:prstGeom prst="rect">
            <a:avLst/>
          </a:prstGeom>
        </p:spPr>
        <p:txBody>
          <a:bodyPr wrap="square">
            <a:spAutoFit/>
          </a:bodyPr>
          <a:lstStyle/>
          <a:p>
            <a:pPr algn="ctr">
              <a:spcBef>
                <a:spcPct val="0"/>
              </a:spcBef>
              <a:spcAft>
                <a:spcPct val="25000"/>
              </a:spcAft>
            </a:pPr>
            <a:r>
              <a:rPr lang="en-GB" altLang="es-CO" sz="2400" b="1" dirty="0">
                <a:solidFill>
                  <a:schemeClr val="bg1"/>
                </a:solidFill>
              </a:rPr>
              <a:t>Contabilidad para el </a:t>
            </a:r>
            <a:r>
              <a:rPr lang="en-GB" altLang="es-CO" sz="2400" b="1" u="sng" dirty="0">
                <a:solidFill>
                  <a:schemeClr val="bg1"/>
                </a:solidFill>
              </a:rPr>
              <a:t>Buen Gobierno</a:t>
            </a:r>
            <a:r>
              <a:rPr lang="en-GB" altLang="es-CO" sz="2400" b="1" dirty="0">
                <a:solidFill>
                  <a:schemeClr val="bg1"/>
                </a:solidFill>
              </a:rPr>
              <a:t> de las </a:t>
            </a:r>
            <a:r>
              <a:rPr lang="en-GB" altLang="es-CO" sz="2400" b="1" dirty="0" err="1">
                <a:solidFill>
                  <a:schemeClr val="bg1"/>
                </a:solidFill>
              </a:rPr>
              <a:t>organizaciones</a:t>
            </a:r>
            <a:r>
              <a:rPr lang="en-GB" altLang="es-CO" sz="2400" b="1" dirty="0">
                <a:solidFill>
                  <a:schemeClr val="bg1"/>
                </a:solidFill>
              </a:rPr>
              <a:t> </a:t>
            </a:r>
            <a:r>
              <a:rPr lang="en-GB" altLang="es-CO" sz="2400" b="1" dirty="0" err="1">
                <a:solidFill>
                  <a:schemeClr val="bg1"/>
                </a:solidFill>
              </a:rPr>
              <a:t>adecuación</a:t>
            </a:r>
            <a:r>
              <a:rPr lang="en-GB" altLang="es-CO" sz="2400" b="1" dirty="0">
                <a:solidFill>
                  <a:schemeClr val="bg1"/>
                </a:solidFill>
              </a:rPr>
              <a:t> de la Contabilidad Pública a un </a:t>
            </a:r>
            <a:r>
              <a:rPr lang="en-GB" altLang="es-CO" sz="2400" b="1" u="sng" dirty="0">
                <a:solidFill>
                  <a:schemeClr val="bg1"/>
                </a:solidFill>
              </a:rPr>
              <a:t>nuevo concepto de Rendición de Cuentas</a:t>
            </a:r>
            <a:r>
              <a:rPr lang="en-GB" altLang="es-CO" sz="2400" b="1" dirty="0">
                <a:solidFill>
                  <a:schemeClr val="bg1"/>
                </a:solidFill>
              </a:rPr>
              <a:t> (“Accountability”).</a:t>
            </a:r>
          </a:p>
        </p:txBody>
      </p:sp>
      <p:sp>
        <p:nvSpPr>
          <p:cNvPr id="12" name="Rectangle 2050"/>
          <p:cNvSpPr txBox="1">
            <a:spLocks noChangeArrowheads="1"/>
          </p:cNvSpPr>
          <p:nvPr/>
        </p:nvSpPr>
        <p:spPr>
          <a:xfrm>
            <a:off x="0" y="3145532"/>
            <a:ext cx="9144000" cy="1510412"/>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2800" b="1" dirty="0">
                <a:solidFill>
                  <a:schemeClr val="tx1"/>
                </a:solidFill>
              </a:rPr>
              <a:t>A partir de experiencia, en qué consiste “La Nueva Gerencia Pública” ?  (</a:t>
            </a:r>
            <a:r>
              <a:rPr lang="es-MX" altLang="es-CO" sz="2800" b="1" i="1" dirty="0">
                <a:solidFill>
                  <a:schemeClr val="tx1"/>
                </a:solidFill>
              </a:rPr>
              <a:t>New </a:t>
            </a:r>
            <a:r>
              <a:rPr lang="es-MX" altLang="es-CO" sz="2800" b="1" i="1" dirty="0" err="1">
                <a:solidFill>
                  <a:schemeClr val="tx1"/>
                </a:solidFill>
              </a:rPr>
              <a:t>Public</a:t>
            </a:r>
            <a:r>
              <a:rPr lang="es-MX" altLang="es-CO" sz="2800" b="1" i="1" dirty="0">
                <a:solidFill>
                  <a:schemeClr val="tx1"/>
                </a:solidFill>
              </a:rPr>
              <a:t> Management</a:t>
            </a:r>
            <a:r>
              <a:rPr lang="es-MX" altLang="es-CO" sz="2800" b="1" dirty="0">
                <a:solidFill>
                  <a:schemeClr val="tx1"/>
                </a:solidFill>
              </a:rPr>
              <a:t>)</a:t>
            </a:r>
          </a:p>
        </p:txBody>
      </p:sp>
      <p:sp>
        <p:nvSpPr>
          <p:cNvPr id="13" name="Rectangle 2051"/>
          <p:cNvSpPr txBox="1">
            <a:spLocks noChangeArrowheads="1"/>
          </p:cNvSpPr>
          <p:nvPr/>
        </p:nvSpPr>
        <p:spPr>
          <a:xfrm>
            <a:off x="125413" y="4009628"/>
            <a:ext cx="8911083" cy="1648222"/>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500" b="1" dirty="0">
                <a:solidFill>
                  <a:schemeClr val="bg1"/>
                </a:solidFill>
              </a:rPr>
              <a:t>La  “</a:t>
            </a:r>
            <a:r>
              <a:rPr lang="es-CO" altLang="es-CO" sz="2500" b="1" i="1" u="sng" dirty="0">
                <a:solidFill>
                  <a:schemeClr val="bg1"/>
                </a:solidFill>
              </a:rPr>
              <a:t>Nueva Ger</a:t>
            </a:r>
            <a:r>
              <a:rPr lang="es-CO" altLang="es-CO" sz="2500" b="1" i="1" u="sng" dirty="0">
                <a:solidFill>
                  <a:schemeClr val="bg1"/>
                </a:solidFill>
                <a:cs typeface="Arial" pitchFamily="34" charset="0"/>
              </a:rPr>
              <a:t>e</a:t>
            </a:r>
            <a:r>
              <a:rPr lang="es-CO" altLang="es-CO" sz="2500" b="1" i="1" u="sng" dirty="0">
                <a:solidFill>
                  <a:schemeClr val="bg1"/>
                </a:solidFill>
              </a:rPr>
              <a:t>ncia Pública</a:t>
            </a:r>
            <a:r>
              <a:rPr lang="es-CO" altLang="es-CO" sz="2500" b="1" dirty="0">
                <a:solidFill>
                  <a:schemeClr val="bg1"/>
                </a:solidFill>
              </a:rPr>
              <a:t>” intenta trasladar la cultura de </a:t>
            </a:r>
          </a:p>
          <a:p>
            <a:pPr algn="just"/>
            <a:r>
              <a:rPr lang="es-CO" altLang="es-CO" sz="2500" b="1" dirty="0">
                <a:solidFill>
                  <a:schemeClr val="bg1"/>
                </a:solidFill>
              </a:rPr>
              <a:t>orienta</a:t>
            </a:r>
            <a:r>
              <a:rPr lang="es-CO" altLang="es-CO" sz="2500" b="1" dirty="0">
                <a:solidFill>
                  <a:schemeClr val="bg1"/>
                </a:solidFill>
                <a:cs typeface="Arial" pitchFamily="34" charset="0"/>
              </a:rPr>
              <a:t>ción  de los</a:t>
            </a:r>
            <a:r>
              <a:rPr lang="es-CO" altLang="es-CO" sz="2500" b="1" dirty="0">
                <a:solidFill>
                  <a:schemeClr val="bg1"/>
                </a:solidFill>
              </a:rPr>
              <a:t>  resultados a las organiza</a:t>
            </a:r>
            <a:r>
              <a:rPr lang="es-CO" altLang="es-CO" sz="2500" b="1" dirty="0">
                <a:solidFill>
                  <a:schemeClr val="bg1"/>
                </a:solidFill>
                <a:cs typeface="Arial" pitchFamily="34" charset="0"/>
              </a:rPr>
              <a:t>ciones</a:t>
            </a:r>
            <a:r>
              <a:rPr lang="es-CO" altLang="es-CO" sz="2500" b="1" dirty="0">
                <a:solidFill>
                  <a:schemeClr val="bg1"/>
                </a:solidFill>
              </a:rPr>
              <a:t> del sector público mediante la introducción  de algunas reformas estructurales en la gestión.</a:t>
            </a:r>
          </a:p>
        </p:txBody>
      </p:sp>
    </p:spTree>
    <p:extLst>
      <p:ext uri="{BB962C8B-B14F-4D97-AF65-F5344CB8AC3E}">
        <p14:creationId xmlns:p14="http://schemas.microsoft.com/office/powerpoint/2010/main" val="30899677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grpId="0" nodeType="afterEffect">
                                  <p:stCondLst>
                                    <p:cond delay="0"/>
                                  </p:stCondLst>
                                  <p:childTnLst>
                                    <p:set>
                                      <p:cBhvr>
                                        <p:cTn id="17" dur="1" fill="hold">
                                          <p:stCondLst>
                                            <p:cond delay="0"/>
                                          </p:stCondLst>
                                        </p:cTn>
                                        <p:tgtEl>
                                          <p:spTgt spid="13">
                                            <p:txEl>
                                              <p:pRg st="1" end="1"/>
                                            </p:txEl>
                                          </p:spTgt>
                                        </p:tgtEl>
                                        <p:attrNameLst>
                                          <p:attrName>style.visibility</p:attrName>
                                        </p:attrNameLst>
                                      </p:cBhvr>
                                      <p:to>
                                        <p:strVal val="visible"/>
                                      </p:to>
                                    </p:set>
                                    <p:anim calcmode="lin" valueType="num">
                                      <p:cBhvr additive="base">
                                        <p:cTn id="18"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build="p" bldLvl="2" autoUpdateAnimBg="0" advAuto="1000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12</a:t>
            </a:fld>
            <a:endParaRPr lang="es-ES_tradnl" dirty="0"/>
          </a:p>
        </p:txBody>
      </p:sp>
      <p:grpSp>
        <p:nvGrpSpPr>
          <p:cNvPr id="4" name="Group 4"/>
          <p:cNvGrpSpPr/>
          <p:nvPr/>
        </p:nvGrpSpPr>
        <p:grpSpPr>
          <a:xfrm>
            <a:off x="3961360" y="913284"/>
            <a:ext cx="4669939" cy="2092163"/>
            <a:chOff x="3996943" y="1585576"/>
            <a:chExt cx="4669939" cy="2092163"/>
          </a:xfrm>
        </p:grpSpPr>
        <p:pic>
          <p:nvPicPr>
            <p:cNvPr id="5"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7"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8"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9"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26" name="Picture 2" descr="H:\RENDICION DE CUENTAS VIGENCIA 2016\LOGO RENDICION DE CUENTAS 201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64088" y="3297511"/>
            <a:ext cx="3744416" cy="1720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1666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9"/>
          </p:nvPr>
        </p:nvSpPr>
        <p:spPr/>
        <p:txBody>
          <a:bodyPr/>
          <a:lstStyle/>
          <a:p>
            <a:pPr>
              <a:defRPr/>
            </a:pPr>
            <a:fld id="{C7869FFF-0288-4B42-9B48-50D4626F0A8E}" type="slidenum">
              <a:rPr lang="es-ES_tradnl" smtClean="0"/>
              <a:pPr>
                <a:defRPr/>
              </a:pPr>
              <a:t>13</a:t>
            </a:fld>
            <a:endParaRPr lang="es-ES_tradnl" dirty="0"/>
          </a:p>
        </p:txBody>
      </p:sp>
      <p:sp>
        <p:nvSpPr>
          <p:cNvPr id="11" name="Título 1"/>
          <p:cNvSpPr>
            <a:spLocks noGrp="1"/>
          </p:cNvSpPr>
          <p:nvPr>
            <p:ph type="ctrTitle"/>
          </p:nvPr>
        </p:nvSpPr>
        <p:spPr>
          <a:xfrm>
            <a:off x="685800" y="0"/>
            <a:ext cx="7772400" cy="1470025"/>
          </a:xfrm>
        </p:spPr>
        <p:txBody>
          <a:bodyPr/>
          <a:lstStyle/>
          <a:p>
            <a:pPr algn="ctr"/>
            <a:r>
              <a:rPr lang="es-ES" sz="5400" dirty="0"/>
              <a:t>CATEGORIZACIÓN</a:t>
            </a:r>
          </a:p>
        </p:txBody>
      </p:sp>
      <p:sp>
        <p:nvSpPr>
          <p:cNvPr id="12" name="Subtítulo 2"/>
          <p:cNvSpPr txBox="1">
            <a:spLocks/>
          </p:cNvSpPr>
          <p:nvPr/>
        </p:nvSpPr>
        <p:spPr>
          <a:xfrm>
            <a:off x="125413" y="1129308"/>
            <a:ext cx="9018587" cy="4122001"/>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es-ES" b="1" kern="0" dirty="0"/>
              <a:t>MARCO NORMATIVO</a:t>
            </a:r>
          </a:p>
          <a:p>
            <a:endParaRPr lang="es-ES" sz="2400" kern="0" dirty="0"/>
          </a:p>
          <a:p>
            <a:r>
              <a:rPr lang="es-ES" sz="2800" b="1" kern="0" dirty="0"/>
              <a:t>CATEGORIZACIÓN DEPARTAMENTOS:</a:t>
            </a:r>
          </a:p>
          <a:p>
            <a:pPr lvl="1"/>
            <a:r>
              <a:rPr lang="es-CO" sz="2000" b="1" i="1" kern="0" dirty="0"/>
              <a:t>Ley 617 de 2000 parágrafo 4° del artículo 1º</a:t>
            </a:r>
          </a:p>
          <a:p>
            <a:pPr marL="0" indent="0">
              <a:buNone/>
            </a:pPr>
            <a:endParaRPr lang="es-CO" sz="2400" kern="0" dirty="0"/>
          </a:p>
          <a:p>
            <a:r>
              <a:rPr lang="es-ES" sz="2800" b="1" i="1" u="sng" kern="0" dirty="0"/>
              <a:t>CATEGORIZACIÓN MUNICIPIOS:</a:t>
            </a:r>
          </a:p>
          <a:p>
            <a:pPr lvl="1"/>
            <a:r>
              <a:rPr lang="es-CO" sz="2000" b="1" i="1" kern="0" dirty="0"/>
              <a:t>Ley 136 de 1994 parágrafo 4° del artículo 6º </a:t>
            </a:r>
          </a:p>
          <a:p>
            <a:pPr lvl="1"/>
            <a:r>
              <a:rPr lang="es-CO" sz="2000" b="1" i="1" kern="0" dirty="0"/>
              <a:t>Ley 1551 de 2012, reformó parcialmente la Ley 136 de 1994, en lo relativo al artículo 6º</a:t>
            </a:r>
          </a:p>
          <a:p>
            <a:endParaRPr lang="es-CO" sz="2400" kern="0" dirty="0"/>
          </a:p>
          <a:p>
            <a:endParaRPr lang="es-CO" sz="2400" kern="0" dirty="0"/>
          </a:p>
          <a:p>
            <a:endParaRPr lang="es-CO" sz="2400" kern="0" dirty="0"/>
          </a:p>
          <a:p>
            <a:endParaRPr lang="es-CO" sz="2400" kern="0" dirty="0"/>
          </a:p>
          <a:p>
            <a:endParaRPr lang="es-CO" sz="2400" kern="0" dirty="0"/>
          </a:p>
          <a:p>
            <a:endParaRPr lang="es-ES" sz="2400" kern="0" dirty="0"/>
          </a:p>
          <a:p>
            <a:endParaRPr lang="es-ES" sz="2400" kern="0" dirty="0"/>
          </a:p>
          <a:p>
            <a:endParaRPr lang="es-ES" sz="2400" kern="0" dirty="0"/>
          </a:p>
          <a:p>
            <a:endParaRPr lang="es-ES" sz="2400" kern="0" dirty="0"/>
          </a:p>
          <a:p>
            <a:endParaRPr lang="es-ES" sz="2400" kern="0" dirty="0"/>
          </a:p>
          <a:p>
            <a:endParaRPr lang="es-ES" sz="2400" kern="0" dirty="0"/>
          </a:p>
        </p:txBody>
      </p:sp>
    </p:spTree>
    <p:extLst>
      <p:ext uri="{BB962C8B-B14F-4D97-AF65-F5344CB8AC3E}">
        <p14:creationId xmlns:p14="http://schemas.microsoft.com/office/powerpoint/2010/main" val="15762798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0220" y="49188"/>
            <a:ext cx="8742957" cy="1079569"/>
          </a:xfrm>
        </p:spPr>
        <p:txBody>
          <a:bodyPr/>
          <a:lstStyle/>
          <a:p>
            <a:pPr algn="ctr"/>
            <a:r>
              <a:rPr lang="es-ES" sz="4400" dirty="0"/>
              <a:t>PROCESO DE CATEGORIZACIÓN</a:t>
            </a:r>
            <a:endParaRPr lang="es-CO" sz="4400" dirty="0"/>
          </a:p>
        </p:txBody>
      </p:sp>
      <p:sp>
        <p:nvSpPr>
          <p:cNvPr id="5" name="Subtítulo 2"/>
          <p:cNvSpPr txBox="1">
            <a:spLocks/>
          </p:cNvSpPr>
          <p:nvPr/>
        </p:nvSpPr>
        <p:spPr>
          <a:xfrm>
            <a:off x="0" y="1129308"/>
            <a:ext cx="9252520" cy="4354284"/>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es-ES" b="1" kern="0" dirty="0"/>
              <a:t>MARCO NORMATIVO</a:t>
            </a:r>
          </a:p>
          <a:p>
            <a:endParaRPr lang="es-CO" sz="2400" kern="0" dirty="0"/>
          </a:p>
          <a:p>
            <a:r>
              <a:rPr lang="es-CO" sz="2400" kern="0" dirty="0"/>
              <a:t> </a:t>
            </a:r>
            <a:r>
              <a:rPr lang="es-CO" sz="2800" b="1" kern="0" dirty="0"/>
              <a:t>POTESTAD SUBSIDIARÍA CONTADOR GENERAL DE LA NACIÓN:</a:t>
            </a:r>
          </a:p>
          <a:p>
            <a:pPr lvl="1"/>
            <a:r>
              <a:rPr lang="es-CO" sz="2000" b="1" kern="0" dirty="0"/>
              <a:t>Decreto No. 3968 DE 2004 artículo 1º </a:t>
            </a:r>
          </a:p>
          <a:p>
            <a:endParaRPr lang="es-CO" sz="2400" b="1" kern="0" dirty="0"/>
          </a:p>
          <a:p>
            <a:r>
              <a:rPr lang="es-CO" sz="2800" b="1" kern="0" dirty="0"/>
              <a:t>PROCESO DE CATEGORIZACIÓN:</a:t>
            </a:r>
          </a:p>
          <a:p>
            <a:pPr lvl="1"/>
            <a:r>
              <a:rPr lang="es-CO" sz="2000" b="1" kern="0" dirty="0"/>
              <a:t>Resolución 605 DE 2015</a:t>
            </a:r>
          </a:p>
          <a:p>
            <a:endParaRPr lang="es-ES" sz="2400" kern="0" dirty="0"/>
          </a:p>
          <a:p>
            <a:endParaRPr lang="es-ES" sz="2400" kern="0" dirty="0"/>
          </a:p>
          <a:p>
            <a:endParaRPr lang="es-ES" sz="2400" kern="0" dirty="0"/>
          </a:p>
          <a:p>
            <a:endParaRPr lang="es-ES" sz="2400" kern="0" dirty="0"/>
          </a:p>
          <a:p>
            <a:endParaRPr lang="es-ES" sz="2400" kern="0" dirty="0"/>
          </a:p>
          <a:p>
            <a:endParaRPr lang="es-ES" sz="2400" kern="0" dirty="0"/>
          </a:p>
        </p:txBody>
      </p:sp>
    </p:spTree>
    <p:extLst>
      <p:ext uri="{BB962C8B-B14F-4D97-AF65-F5344CB8AC3E}">
        <p14:creationId xmlns:p14="http://schemas.microsoft.com/office/powerpoint/2010/main" val="1105950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es-ES" sz="4000" dirty="0"/>
              <a:t>CRITERIOS DE CATEGORIZACIÓN</a:t>
            </a:r>
            <a:endParaRPr lang="es-CO" sz="4000" dirty="0"/>
          </a:p>
        </p:txBody>
      </p:sp>
      <p:sp>
        <p:nvSpPr>
          <p:cNvPr id="5" name="Flecha derecha 4"/>
          <p:cNvSpPr/>
          <p:nvPr/>
        </p:nvSpPr>
        <p:spPr>
          <a:xfrm>
            <a:off x="35496" y="3065377"/>
            <a:ext cx="2376264" cy="1221701"/>
          </a:xfrm>
          <a:prstGeom prst="rightArrow">
            <a:avLst/>
          </a:prstGeom>
          <a:solidFill>
            <a:schemeClr val="bg1">
              <a:lumMod val="50000"/>
            </a:schemeClr>
          </a:solidFill>
          <a:effectLst>
            <a:glow rad="63500">
              <a:schemeClr val="accent6">
                <a:satMod val="175000"/>
                <a:alpha val="40000"/>
              </a:schemeClr>
            </a:glow>
            <a:outerShdw blurRad="40000" dist="23000" dir="5400000" rotWithShape="0">
              <a:srgbClr val="000000">
                <a:alpha val="35000"/>
              </a:srgb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a:r>
              <a:rPr lang="es-ES" sz="2000" b="1" dirty="0"/>
              <a:t>CATEGORIZACIÓN</a:t>
            </a:r>
          </a:p>
        </p:txBody>
      </p:sp>
      <p:sp>
        <p:nvSpPr>
          <p:cNvPr id="6" name="Rectángulo redondeado 5"/>
          <p:cNvSpPr/>
          <p:nvPr/>
        </p:nvSpPr>
        <p:spPr>
          <a:xfrm>
            <a:off x="1907704" y="1932579"/>
            <a:ext cx="2670986" cy="1070725"/>
          </a:xfrm>
          <a:prstGeom prst="round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400" b="1" dirty="0"/>
              <a:t>DEPARTAMENTOS</a:t>
            </a:r>
          </a:p>
        </p:txBody>
      </p:sp>
      <p:sp>
        <p:nvSpPr>
          <p:cNvPr id="7" name="Rectángulo redondeado 6"/>
          <p:cNvSpPr/>
          <p:nvPr/>
        </p:nvSpPr>
        <p:spPr>
          <a:xfrm>
            <a:off x="2326184" y="3865613"/>
            <a:ext cx="2160240" cy="1147068"/>
          </a:xfrm>
          <a:prstGeom prst="round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b="1" dirty="0"/>
              <a:t>MUNICIPIOS</a:t>
            </a:r>
          </a:p>
        </p:txBody>
      </p:sp>
      <p:sp>
        <p:nvSpPr>
          <p:cNvPr id="8" name="Rectángulo 7"/>
          <p:cNvSpPr/>
          <p:nvPr/>
        </p:nvSpPr>
        <p:spPr>
          <a:xfrm>
            <a:off x="4808282" y="1932579"/>
            <a:ext cx="4335718" cy="1154162"/>
          </a:xfrm>
          <a:prstGeom prst="rect">
            <a:avLst/>
          </a:prstGeom>
        </p:spPr>
        <p:txBody>
          <a:bodyPr wrap="square">
            <a:spAutoFit/>
          </a:bodyPr>
          <a:lstStyle/>
          <a:p>
            <a:pPr marL="342900" indent="-342900">
              <a:buFont typeface="Arial" panose="020B0604020202020204" pitchFamily="34" charset="0"/>
              <a:buChar char="•"/>
            </a:pPr>
            <a:r>
              <a:rPr lang="es-CO" b="1" dirty="0">
                <a:solidFill>
                  <a:schemeClr val="tx1"/>
                </a:solidFill>
                <a:latin typeface="+mn-lt"/>
              </a:rPr>
              <a:t>Certificado de Ingresos Corrientes de Libre Destinación - ICLD - CGR</a:t>
            </a:r>
          </a:p>
        </p:txBody>
      </p:sp>
      <p:sp>
        <p:nvSpPr>
          <p:cNvPr id="9" name="Rectángulo 8"/>
          <p:cNvSpPr/>
          <p:nvPr/>
        </p:nvSpPr>
        <p:spPr>
          <a:xfrm>
            <a:off x="4825282" y="3419336"/>
            <a:ext cx="4139206" cy="800219"/>
          </a:xfrm>
          <a:prstGeom prst="rect">
            <a:avLst/>
          </a:prstGeom>
        </p:spPr>
        <p:txBody>
          <a:bodyPr wrap="square">
            <a:spAutoFit/>
          </a:bodyPr>
          <a:lstStyle/>
          <a:p>
            <a:pPr marL="342900" indent="-342900">
              <a:buFont typeface="Arial" panose="020B0604020202020204" pitchFamily="34" charset="0"/>
              <a:buChar char="•"/>
            </a:pPr>
            <a:r>
              <a:rPr lang="es-CO" b="1" dirty="0">
                <a:solidFill>
                  <a:schemeClr val="tx1"/>
                </a:solidFill>
                <a:latin typeface="+mn-lt"/>
              </a:rPr>
              <a:t>Certificado de Población - DANE</a:t>
            </a:r>
          </a:p>
        </p:txBody>
      </p:sp>
      <p:sp>
        <p:nvSpPr>
          <p:cNvPr id="10" name="Rectángulo 9"/>
          <p:cNvSpPr/>
          <p:nvPr/>
        </p:nvSpPr>
        <p:spPr>
          <a:xfrm>
            <a:off x="4825282" y="4217521"/>
            <a:ext cx="4211213" cy="800219"/>
          </a:xfrm>
          <a:prstGeom prst="rect">
            <a:avLst/>
          </a:prstGeom>
        </p:spPr>
        <p:txBody>
          <a:bodyPr wrap="square">
            <a:spAutoFit/>
          </a:bodyPr>
          <a:lstStyle/>
          <a:p>
            <a:pPr marL="342900" indent="-342900">
              <a:buFont typeface="Arial" panose="020B0604020202020204" pitchFamily="34" charset="0"/>
              <a:buChar char="•"/>
            </a:pPr>
            <a:r>
              <a:rPr lang="es-CO" b="1" dirty="0">
                <a:solidFill>
                  <a:schemeClr val="tx1"/>
                </a:solidFill>
                <a:latin typeface="+mn-lt"/>
              </a:rPr>
              <a:t>Relación Porcentual de Gastos de Funcionamiento e ICLD</a:t>
            </a:r>
          </a:p>
        </p:txBody>
      </p:sp>
      <p:sp>
        <p:nvSpPr>
          <p:cNvPr id="11" name="Abrir corchete 10"/>
          <p:cNvSpPr/>
          <p:nvPr/>
        </p:nvSpPr>
        <p:spPr>
          <a:xfrm>
            <a:off x="4716016" y="1849389"/>
            <a:ext cx="184897" cy="3512834"/>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6072681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ctrTitle"/>
          </p:nvPr>
        </p:nvSpPr>
        <p:spPr>
          <a:xfrm>
            <a:off x="0" y="-69428"/>
            <a:ext cx="9144000" cy="1079569"/>
          </a:xfrm>
        </p:spPr>
        <p:txBody>
          <a:bodyPr>
            <a:noAutofit/>
          </a:bodyPr>
          <a:lstStyle/>
          <a:p>
            <a:pPr algn="ctr"/>
            <a:r>
              <a:rPr lang="es-ES" sz="3600" dirty="0"/>
              <a:t>PROCESO DE CATEGORIZACIÓN PARA LA VIGENCIA 2018</a:t>
            </a:r>
          </a:p>
        </p:txBody>
      </p:sp>
      <p:sp>
        <p:nvSpPr>
          <p:cNvPr id="8" name="Marcador de contenido 2"/>
          <p:cNvSpPr txBox="1">
            <a:spLocks/>
          </p:cNvSpPr>
          <p:nvPr/>
        </p:nvSpPr>
        <p:spPr>
          <a:xfrm>
            <a:off x="175484" y="1109783"/>
            <a:ext cx="8936711" cy="4525963"/>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FontTx/>
              <a:buNone/>
            </a:pPr>
            <a:r>
              <a:rPr lang="es-ES" b="1" kern="0" dirty="0"/>
              <a:t>Resolución 593 del 28 de noviembre de 2017 </a:t>
            </a:r>
          </a:p>
          <a:p>
            <a:endParaRPr lang="es-ES" kern="0" dirty="0"/>
          </a:p>
        </p:txBody>
      </p:sp>
      <p:sp>
        <p:nvSpPr>
          <p:cNvPr id="9" name="CuadroTexto 8"/>
          <p:cNvSpPr txBox="1"/>
          <p:nvPr/>
        </p:nvSpPr>
        <p:spPr>
          <a:xfrm>
            <a:off x="207288" y="5316805"/>
            <a:ext cx="4776507" cy="276999"/>
          </a:xfrm>
          <a:prstGeom prst="rect">
            <a:avLst/>
          </a:prstGeom>
          <a:noFill/>
        </p:spPr>
        <p:txBody>
          <a:bodyPr wrap="square" rtlCol="0">
            <a:spAutoFit/>
          </a:bodyPr>
          <a:lstStyle/>
          <a:p>
            <a:r>
              <a:rPr lang="es-ES" sz="1200" b="1" dirty="0">
                <a:latin typeface="+mn-lt"/>
              </a:rPr>
              <a:t>FUENTE: </a:t>
            </a:r>
            <a:r>
              <a:rPr lang="es-ES" sz="1200" dirty="0">
                <a:latin typeface="+mn-lt"/>
              </a:rPr>
              <a:t>RESOLUCIÓN 593 del 28 de noviembre de 2017</a:t>
            </a:r>
          </a:p>
        </p:txBody>
      </p:sp>
      <p:graphicFrame>
        <p:nvGraphicFramePr>
          <p:cNvPr id="10" name="Tabla 9"/>
          <p:cNvGraphicFramePr>
            <a:graphicFrameLocks noGrp="1"/>
          </p:cNvGraphicFramePr>
          <p:nvPr>
            <p:extLst>
              <p:ext uri="{D42A27DB-BD31-4B8C-83A1-F6EECF244321}">
                <p14:modId xmlns:p14="http://schemas.microsoft.com/office/powerpoint/2010/main" val="1149439457"/>
              </p:ext>
            </p:extLst>
          </p:nvPr>
        </p:nvGraphicFramePr>
        <p:xfrm>
          <a:off x="107505" y="1777381"/>
          <a:ext cx="8856984" cy="3168352"/>
        </p:xfrm>
        <a:graphic>
          <a:graphicData uri="http://schemas.openxmlformats.org/drawingml/2006/table">
            <a:tbl>
              <a:tblPr/>
              <a:tblGrid>
                <a:gridCol w="1880253">
                  <a:extLst>
                    <a:ext uri="{9D8B030D-6E8A-4147-A177-3AD203B41FA5}">
                      <a16:colId xmlns:a16="http://schemas.microsoft.com/office/drawing/2014/main" val="20000"/>
                    </a:ext>
                  </a:extLst>
                </a:gridCol>
                <a:gridCol w="2210123">
                  <a:extLst>
                    <a:ext uri="{9D8B030D-6E8A-4147-A177-3AD203B41FA5}">
                      <a16:colId xmlns:a16="http://schemas.microsoft.com/office/drawing/2014/main" val="20001"/>
                    </a:ext>
                  </a:extLst>
                </a:gridCol>
                <a:gridCol w="1649345">
                  <a:extLst>
                    <a:ext uri="{9D8B030D-6E8A-4147-A177-3AD203B41FA5}">
                      <a16:colId xmlns:a16="http://schemas.microsoft.com/office/drawing/2014/main" val="20002"/>
                    </a:ext>
                  </a:extLst>
                </a:gridCol>
                <a:gridCol w="2045188">
                  <a:extLst>
                    <a:ext uri="{9D8B030D-6E8A-4147-A177-3AD203B41FA5}">
                      <a16:colId xmlns:a16="http://schemas.microsoft.com/office/drawing/2014/main" val="20003"/>
                    </a:ext>
                  </a:extLst>
                </a:gridCol>
                <a:gridCol w="1072075">
                  <a:extLst>
                    <a:ext uri="{9D8B030D-6E8A-4147-A177-3AD203B41FA5}">
                      <a16:colId xmlns:a16="http://schemas.microsoft.com/office/drawing/2014/main" val="20004"/>
                    </a:ext>
                  </a:extLst>
                </a:gridCol>
              </a:tblGrid>
              <a:tr h="1225356">
                <a:tc>
                  <a:txBody>
                    <a:bodyPr/>
                    <a:lstStyle/>
                    <a:p>
                      <a:pPr algn="ctr" fontAlgn="ctr"/>
                      <a:r>
                        <a:rPr lang="es-ES" sz="1600" b="1" i="0" u="none" strike="noStrike" dirty="0">
                          <a:solidFill>
                            <a:srgbClr val="000000"/>
                          </a:solidFill>
                          <a:effectLst/>
                          <a:latin typeface="Calibri"/>
                        </a:rPr>
                        <a:t>TIPO DE </a:t>
                      </a:r>
                      <a:r>
                        <a:rPr lang="es-ES" sz="1800" b="1" i="0" u="none" strike="noStrike" dirty="0">
                          <a:solidFill>
                            <a:srgbClr val="000000"/>
                          </a:solidFill>
                          <a:effectLst/>
                          <a:latin typeface="Calibri"/>
                        </a:rPr>
                        <a:t>ENTIDAD</a:t>
                      </a: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ES" sz="1600" b="1" i="0" u="none" strike="noStrike" dirty="0">
                          <a:solidFill>
                            <a:srgbClr val="000000"/>
                          </a:solidFill>
                          <a:effectLst/>
                          <a:latin typeface="Calibri"/>
                        </a:rPr>
                        <a:t>AUTOCATEGORIZACIÓN</a:t>
                      </a: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ES" sz="1800" b="1" i="0" u="none" strike="noStrike" dirty="0">
                          <a:solidFill>
                            <a:srgbClr val="000000"/>
                          </a:solidFill>
                          <a:effectLst/>
                          <a:latin typeface="Calibri"/>
                        </a:rPr>
                        <a:t>CATEGORIZADOS</a:t>
                      </a:r>
                    </a:p>
                    <a:p>
                      <a:pPr algn="ctr" fontAlgn="ctr"/>
                      <a:r>
                        <a:rPr lang="es-ES" sz="1800" b="1" i="0" u="none" strike="noStrike" dirty="0">
                          <a:solidFill>
                            <a:srgbClr val="000000"/>
                          </a:solidFill>
                          <a:effectLst/>
                          <a:latin typeface="Calibri"/>
                        </a:rPr>
                        <a:t> CGN</a:t>
                      </a: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ES" sz="1800" b="1" i="0" u="none" strike="noStrike" dirty="0">
                          <a:solidFill>
                            <a:srgbClr val="000000"/>
                          </a:solidFill>
                          <a:effectLst/>
                          <a:latin typeface="Calibri"/>
                        </a:rPr>
                        <a:t>CATEGORIZADOS</a:t>
                      </a:r>
                    </a:p>
                    <a:p>
                      <a:pPr algn="ctr" fontAlgn="ctr"/>
                      <a:r>
                        <a:rPr lang="es-ES" sz="1800" b="1" i="0" u="none" strike="noStrike" dirty="0">
                          <a:solidFill>
                            <a:srgbClr val="000000"/>
                          </a:solidFill>
                          <a:effectLst/>
                          <a:latin typeface="Calibri"/>
                        </a:rPr>
                        <a:t> CGN BASE </a:t>
                      </a:r>
                    </a:p>
                    <a:p>
                      <a:pPr algn="ctr" fontAlgn="ctr"/>
                      <a:r>
                        <a:rPr lang="es-ES" sz="1800" b="1" i="0" u="none" strike="noStrike" dirty="0">
                          <a:solidFill>
                            <a:srgbClr val="000000"/>
                          </a:solidFill>
                          <a:effectLst/>
                          <a:latin typeface="Calibri"/>
                        </a:rPr>
                        <a:t>HISTÓRICA</a:t>
                      </a: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s-ES" sz="1800" b="1" i="0" u="none" strike="noStrike" dirty="0">
                          <a:solidFill>
                            <a:srgbClr val="000000"/>
                          </a:solidFill>
                          <a:effectLst/>
                          <a:latin typeface="Calibri"/>
                        </a:rPr>
                        <a:t>T O T A L</a:t>
                      </a: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0"/>
                  </a:ext>
                </a:extLst>
              </a:tr>
              <a:tr h="684964">
                <a:tc>
                  <a:txBody>
                    <a:bodyPr/>
                    <a:lstStyle/>
                    <a:p>
                      <a:pPr algn="r" fontAlgn="b"/>
                      <a:r>
                        <a:rPr lang="es-ES" sz="1600" b="1" i="0" u="none" strike="noStrike" dirty="0">
                          <a:solidFill>
                            <a:srgbClr val="000000"/>
                          </a:solidFill>
                          <a:effectLst/>
                          <a:latin typeface="Calibri"/>
                        </a:rPr>
                        <a:t>DEPARTAMENTOS</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0" i="0" u="none" strike="noStrike" dirty="0">
                          <a:solidFill>
                            <a:srgbClr val="000000"/>
                          </a:solidFill>
                          <a:effectLst/>
                          <a:latin typeface="Calibri"/>
                        </a:rPr>
                        <a:t>14</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400" b="0" i="0" u="none" strike="noStrike" dirty="0">
                          <a:solidFill>
                            <a:srgbClr val="000000"/>
                          </a:solidFill>
                          <a:effectLst/>
                          <a:latin typeface="Calibri"/>
                        </a:rPr>
                        <a:t>16</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s-IS" sz="2800" b="0" i="0" u="none" strike="noStrike" dirty="0">
                          <a:solidFill>
                            <a:srgbClr val="000000"/>
                          </a:solidFill>
                          <a:effectLst/>
                          <a:latin typeface="Calibri"/>
                        </a:rPr>
                        <a:t>2</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s-IS" sz="3200" b="1" i="0" u="none" strike="noStrike" dirty="0">
                          <a:solidFill>
                            <a:srgbClr val="000000"/>
                          </a:solidFill>
                          <a:effectLst/>
                          <a:latin typeface="Calibri"/>
                        </a:rPr>
                        <a:t>32</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9016">
                <a:tc>
                  <a:txBody>
                    <a:bodyPr/>
                    <a:lstStyle/>
                    <a:p>
                      <a:pPr algn="r" fontAlgn="b"/>
                      <a:r>
                        <a:rPr lang="es-ES" sz="1600" b="1" i="0" u="none" strike="noStrike" dirty="0">
                          <a:solidFill>
                            <a:srgbClr val="000000"/>
                          </a:solidFill>
                          <a:effectLst/>
                          <a:latin typeface="Calibri"/>
                        </a:rPr>
                        <a:t>MUNICIPIOS</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000" b="0" i="0" u="none" strike="noStrike" dirty="0">
                          <a:solidFill>
                            <a:srgbClr val="000000"/>
                          </a:solidFill>
                          <a:effectLst/>
                          <a:latin typeface="Calibri"/>
                        </a:rPr>
                        <a:t>354</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s-IS" sz="2400" b="0" i="0" u="none" strike="noStrike" dirty="0">
                          <a:solidFill>
                            <a:srgbClr val="000000"/>
                          </a:solidFill>
                          <a:effectLst/>
                          <a:latin typeface="Calibri"/>
                        </a:rPr>
                        <a:t>688</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800" b="0" i="0" u="none" strike="noStrike" dirty="0">
                          <a:solidFill>
                            <a:srgbClr val="000000"/>
                          </a:solidFill>
                          <a:effectLst/>
                          <a:latin typeface="Calibri"/>
                        </a:rPr>
                        <a:t>59</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i-FI" sz="2800" b="1" i="0" u="none" strike="noStrike" dirty="0">
                          <a:solidFill>
                            <a:srgbClr val="000000"/>
                          </a:solidFill>
                          <a:effectLst/>
                          <a:latin typeface="Calibri"/>
                        </a:rPr>
                        <a:t>1101</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29016">
                <a:tc>
                  <a:txBody>
                    <a:bodyPr/>
                    <a:lstStyle/>
                    <a:p>
                      <a:pPr algn="r" fontAlgn="b"/>
                      <a:r>
                        <a:rPr lang="es-ES" sz="2800" b="1" i="0" u="none" strike="noStrike" dirty="0">
                          <a:solidFill>
                            <a:srgbClr val="000000"/>
                          </a:solidFill>
                          <a:effectLst/>
                          <a:latin typeface="Calibri"/>
                        </a:rPr>
                        <a:t>TOTAL</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r>
                        <a:rPr lang="is-IS" sz="2800" b="1" i="0" u="none" strike="noStrike" kern="1200" dirty="0">
                          <a:solidFill>
                            <a:srgbClr val="000000"/>
                          </a:solidFill>
                          <a:effectLst/>
                          <a:latin typeface="Calibri"/>
                          <a:ea typeface="+mn-ea"/>
                          <a:cs typeface="+mn-cs"/>
                        </a:rPr>
                        <a:t>368</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s-IS" sz="2800" b="1" i="0" u="sng" strike="noStrike" dirty="0">
                          <a:solidFill>
                            <a:srgbClr val="000000"/>
                          </a:solidFill>
                          <a:effectLst/>
                          <a:latin typeface="Calibri"/>
                        </a:rPr>
                        <a:t>704</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2800" b="1" i="0" u="none" strike="noStrike" dirty="0">
                          <a:solidFill>
                            <a:srgbClr val="000000"/>
                          </a:solidFill>
                          <a:effectLst/>
                          <a:latin typeface="Calibri"/>
                        </a:rPr>
                        <a:t>61</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s-IS" sz="2800" b="1" i="0" u="sng" strike="noStrike" dirty="0">
                          <a:solidFill>
                            <a:srgbClr val="000000"/>
                          </a:solidFill>
                          <a:effectLst/>
                          <a:latin typeface="Calibri"/>
                        </a:rPr>
                        <a:t>1133</a:t>
                      </a:r>
                    </a:p>
                  </a:txBody>
                  <a:tcPr marL="12700" marR="12700" marT="12700" marB="0" anchor="ctr" anchorCtr="1">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565076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es-CO" sz="5400" dirty="0"/>
              <a:t>Instructivo N° 003 de 2017</a:t>
            </a:r>
          </a:p>
        </p:txBody>
      </p:sp>
      <p:sp>
        <p:nvSpPr>
          <p:cNvPr id="3" name="Marcador de número de diapositiva 2"/>
          <p:cNvSpPr>
            <a:spLocks noGrp="1"/>
          </p:cNvSpPr>
          <p:nvPr>
            <p:ph type="sldNum" sz="quarter" idx="15"/>
          </p:nvPr>
        </p:nvSpPr>
        <p:spPr/>
        <p:txBody>
          <a:bodyPr/>
          <a:lstStyle/>
          <a:p>
            <a:pPr>
              <a:defRPr/>
            </a:pPr>
            <a:fld id="{C7869FFF-0288-4B42-9B48-50D4626F0A8E}" type="slidenum">
              <a:rPr lang="es-ES_tradnl" smtClean="0"/>
              <a:pPr>
                <a:defRPr/>
              </a:pPr>
              <a:t>17</a:t>
            </a:fld>
            <a:endParaRPr lang="es-ES_tradnl" dirty="0"/>
          </a:p>
        </p:txBody>
      </p:sp>
      <p:sp>
        <p:nvSpPr>
          <p:cNvPr id="9" name="CuadroTexto 8"/>
          <p:cNvSpPr txBox="1"/>
          <p:nvPr/>
        </p:nvSpPr>
        <p:spPr>
          <a:xfrm>
            <a:off x="107504" y="2659474"/>
            <a:ext cx="7848872" cy="2862322"/>
          </a:xfrm>
          <a:prstGeom prst="rect">
            <a:avLst/>
          </a:prstGeom>
          <a:noFill/>
        </p:spPr>
        <p:txBody>
          <a:bodyPr wrap="square" rtlCol="0">
            <a:spAutoFit/>
          </a:bodyPr>
          <a:lstStyle/>
          <a:p>
            <a:pPr algn="just"/>
            <a:r>
              <a:rPr lang="es-CO" sz="3600" b="1" dirty="0">
                <a:latin typeface="+mn-lt"/>
              </a:rPr>
              <a:t>Instrucciones relacionadas con el cambio del periodo contable 2017-2018, el reporte de información a la Contaduría General de la Nación y otros asuntos del proceso contable.</a:t>
            </a:r>
          </a:p>
        </p:txBody>
      </p:sp>
      <p:pic>
        <p:nvPicPr>
          <p:cNvPr id="4" name="Imagen 3"/>
          <p:cNvPicPr>
            <a:picLocks noChangeAspect="1"/>
          </p:cNvPicPr>
          <p:nvPr/>
        </p:nvPicPr>
        <p:blipFill>
          <a:blip r:embed="rId2"/>
          <a:stretch>
            <a:fillRect/>
          </a:stretch>
        </p:blipFill>
        <p:spPr>
          <a:xfrm>
            <a:off x="3157537" y="1057300"/>
            <a:ext cx="5878959" cy="1609725"/>
          </a:xfrm>
          <a:prstGeom prst="rect">
            <a:avLst/>
          </a:prstGeom>
        </p:spPr>
      </p:pic>
    </p:spTree>
    <p:extLst>
      <p:ext uri="{BB962C8B-B14F-4D97-AF65-F5344CB8AC3E}">
        <p14:creationId xmlns:p14="http://schemas.microsoft.com/office/powerpoint/2010/main" val="10046736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18</a:t>
            </a:fld>
            <a:endParaRPr lang="es-ES_tradnl"/>
          </a:p>
        </p:txBody>
      </p:sp>
      <p:sp>
        <p:nvSpPr>
          <p:cNvPr id="6" name="2 Título"/>
          <p:cNvSpPr>
            <a:spLocks noGrp="1"/>
          </p:cNvSpPr>
          <p:nvPr>
            <p:ph type="ctrTitle"/>
          </p:nvPr>
        </p:nvSpPr>
        <p:spPr>
          <a:xfrm>
            <a:off x="179512" y="-94828"/>
            <a:ext cx="8742957" cy="1079569"/>
          </a:xfrm>
        </p:spPr>
        <p:txBody>
          <a:bodyPr/>
          <a:lstStyle/>
          <a:p>
            <a:pPr algn="ctr"/>
            <a:r>
              <a:rPr lang="es-CO" sz="3600" dirty="0"/>
              <a:t>Aspectos a observar para el cierre </a:t>
            </a:r>
            <a:br>
              <a:rPr lang="es-CO" sz="3600" dirty="0"/>
            </a:br>
            <a:r>
              <a:rPr lang="es-CO" sz="3600" dirty="0"/>
              <a:t>contable del año 2017</a:t>
            </a:r>
          </a:p>
        </p:txBody>
      </p:sp>
      <p:sp>
        <p:nvSpPr>
          <p:cNvPr id="7" name="7 Rectángulo"/>
          <p:cNvSpPr/>
          <p:nvPr/>
        </p:nvSpPr>
        <p:spPr bwMode="auto">
          <a:xfrm>
            <a:off x="268675" y="1156252"/>
            <a:ext cx="2284328" cy="990106"/>
          </a:xfrm>
          <a:prstGeom prst="rect">
            <a:avLst/>
          </a:prstGeom>
          <a:solidFill>
            <a:schemeClr val="bg1">
              <a:lumMod val="75000"/>
            </a:schemeClr>
          </a:solidFill>
          <a:ln w="28575" cap="flat" cmpd="sng" algn="ctr">
            <a:solidFill>
              <a:srgbClr val="00808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s-CO" sz="2000" b="1" dirty="0"/>
              <a:t>Actividades administrativas</a:t>
            </a:r>
          </a:p>
        </p:txBody>
      </p:sp>
      <p:sp>
        <p:nvSpPr>
          <p:cNvPr id="8" name="9 Rectángulo"/>
          <p:cNvSpPr/>
          <p:nvPr/>
        </p:nvSpPr>
        <p:spPr bwMode="auto">
          <a:xfrm>
            <a:off x="264734" y="2641475"/>
            <a:ext cx="2284328" cy="1377007"/>
          </a:xfrm>
          <a:prstGeom prst="rect">
            <a:avLst/>
          </a:prstGeom>
          <a:solidFill>
            <a:schemeClr val="bg1">
              <a:lumMod val="75000"/>
            </a:schemeClr>
          </a:solidFill>
          <a:ln w="28575" cap="flat" cmpd="sng" algn="ctr">
            <a:solidFill>
              <a:srgbClr val="00808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1800" b="1" dirty="0"/>
              <a:t>Actividades operativas y contables con ocasión del cierre del periodo contable</a:t>
            </a:r>
          </a:p>
        </p:txBody>
      </p:sp>
      <p:sp>
        <p:nvSpPr>
          <p:cNvPr id="9" name="10 Rectángulo"/>
          <p:cNvSpPr/>
          <p:nvPr/>
        </p:nvSpPr>
        <p:spPr bwMode="auto">
          <a:xfrm>
            <a:off x="438133" y="4708061"/>
            <a:ext cx="2347618" cy="910148"/>
          </a:xfrm>
          <a:prstGeom prst="rect">
            <a:avLst/>
          </a:prstGeom>
          <a:solidFill>
            <a:schemeClr val="bg1">
              <a:lumMod val="75000"/>
            </a:schemeClr>
          </a:solidFill>
          <a:ln w="28575" cap="flat" cmpd="sng" algn="ctr">
            <a:solidFill>
              <a:srgbClr val="00808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s-CO" sz="2000" b="1" dirty="0"/>
              <a:t>Situaciones especiales del proceso contable</a:t>
            </a:r>
          </a:p>
        </p:txBody>
      </p:sp>
      <p:sp>
        <p:nvSpPr>
          <p:cNvPr id="10" name="11 Rectángulo redondeado"/>
          <p:cNvSpPr/>
          <p:nvPr/>
        </p:nvSpPr>
        <p:spPr bwMode="auto">
          <a:xfrm>
            <a:off x="2525787" y="1129308"/>
            <a:ext cx="6396682" cy="1048585"/>
          </a:xfrm>
          <a:prstGeom prst="roundRect">
            <a:avLst/>
          </a:prstGeom>
          <a:solidFill>
            <a:schemeClr val="accent5">
              <a:lumMod val="40000"/>
              <a:lumOff val="60000"/>
            </a:schemeClr>
          </a:solidFill>
          <a:ln w="28575" cap="flat" cmpd="sng" algn="ctr">
            <a:solidFill>
              <a:srgbClr val="00808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lvl="0" indent="-285750">
              <a:buFont typeface="Arial" panose="020B0604020202020204" pitchFamily="34" charset="0"/>
              <a:buChar char="•"/>
            </a:pPr>
            <a:r>
              <a:rPr lang="es-CO" sz="1400" b="1" dirty="0"/>
              <a:t>Actividades mínimas a desarrollar (cierre de compras, tesorería y presupuesto, legalización de cajas menores, </a:t>
            </a:r>
            <a:r>
              <a:rPr lang="es-CO" sz="1400" b="1" dirty="0" err="1"/>
              <a:t>etc</a:t>
            </a:r>
            <a:r>
              <a:rPr lang="es-CO" sz="1400" b="1" dirty="0"/>
              <a:t>).</a:t>
            </a:r>
          </a:p>
          <a:p>
            <a:pPr marL="285750" lvl="0" indent="-285750">
              <a:buFont typeface="Arial" panose="020B0604020202020204" pitchFamily="34" charset="0"/>
              <a:buChar char="•"/>
            </a:pPr>
            <a:r>
              <a:rPr lang="es-CO" sz="1400" b="1" dirty="0"/>
              <a:t>Acciones y estrategias para un adecuado flujo de información.</a:t>
            </a:r>
          </a:p>
          <a:p>
            <a:pPr marL="285750" lvl="0" indent="-285750">
              <a:buFont typeface="Arial" panose="020B0604020202020204" pitchFamily="34" charset="0"/>
              <a:buChar char="•"/>
            </a:pPr>
            <a:r>
              <a:rPr lang="es-CO" sz="1400" b="1" dirty="0"/>
              <a:t>Actualización de la información básica en el CHIP.</a:t>
            </a:r>
          </a:p>
          <a:p>
            <a:pPr lvl="0"/>
            <a:endParaRPr lang="es-CO" sz="1200" dirty="0"/>
          </a:p>
          <a:p>
            <a:pPr marL="342900" lvl="0" indent="-342900">
              <a:buFont typeface="Arial" panose="020B0604020202020204" pitchFamily="34" charset="0"/>
              <a:buChar char="•"/>
            </a:pPr>
            <a:endParaRPr lang="es-CO" sz="1200" dirty="0"/>
          </a:p>
          <a:p>
            <a:pPr marL="0" marR="0" indent="0" algn="l" defTabSz="914400" rtl="0" eaLnBrk="0" fontAlgn="base" latinLnBrk="0" hangingPunct="0">
              <a:lnSpc>
                <a:spcPct val="100000"/>
              </a:lnSpc>
              <a:spcBef>
                <a:spcPct val="0"/>
              </a:spcBef>
              <a:spcAft>
                <a:spcPct val="0"/>
              </a:spcAft>
              <a:buClrTx/>
              <a:buSzTx/>
              <a:buFontTx/>
              <a:buNone/>
              <a:tabLst/>
            </a:pPr>
            <a:endParaRPr kumimoji="0" lang="es-CO" sz="1200" b="0" i="0" u="none" strike="noStrike" cap="none" normalizeH="0" baseline="0" dirty="0">
              <a:ln>
                <a:noFill/>
              </a:ln>
              <a:solidFill>
                <a:schemeClr val="tx1"/>
              </a:solidFill>
              <a:effectLst/>
              <a:latin typeface="Times New Roman" pitchFamily="18" charset="0"/>
            </a:endParaRPr>
          </a:p>
        </p:txBody>
      </p:sp>
      <p:sp>
        <p:nvSpPr>
          <p:cNvPr id="11" name="12 Rectángulo redondeado"/>
          <p:cNvSpPr/>
          <p:nvPr/>
        </p:nvSpPr>
        <p:spPr bwMode="auto">
          <a:xfrm>
            <a:off x="2549062" y="2353444"/>
            <a:ext cx="6415426" cy="2160240"/>
          </a:xfrm>
          <a:prstGeom prst="roundRect">
            <a:avLst/>
          </a:prstGeom>
          <a:solidFill>
            <a:schemeClr val="accent5">
              <a:lumMod val="40000"/>
              <a:lumOff val="60000"/>
            </a:schemeClr>
          </a:solidFill>
          <a:ln w="28575" cap="flat" cmpd="sng" algn="ctr">
            <a:solidFill>
              <a:srgbClr val="00808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marR="0" indent="-285750" defTabSz="914400" latinLnBrk="0">
              <a:lnSpc>
                <a:spcPct val="100000"/>
              </a:lnSpc>
              <a:buClrTx/>
              <a:buSzTx/>
              <a:buFont typeface="Arial" panose="020B0604020202020204" pitchFamily="34" charset="0"/>
              <a:buChar char="•"/>
              <a:tabLst/>
            </a:pPr>
            <a:r>
              <a:rPr lang="es-CO" sz="1400" b="1" dirty="0"/>
              <a:t>Verificaciones y ajustes (conciliaciones, cálculo y registro de provisiones, depreciaciones, deterioros, procesos judiciales, vidas útiles, </a:t>
            </a:r>
            <a:r>
              <a:rPr lang="es-CO" sz="1400" b="1" dirty="0" err="1"/>
              <a:t>etc</a:t>
            </a:r>
            <a:r>
              <a:rPr lang="es-CO" sz="1400" b="1" dirty="0"/>
              <a:t>).</a:t>
            </a:r>
          </a:p>
          <a:p>
            <a:pPr marL="285750" marR="0" indent="-285750" defTabSz="914400" latinLnBrk="0">
              <a:lnSpc>
                <a:spcPct val="100000"/>
              </a:lnSpc>
              <a:buClrTx/>
              <a:buSzTx/>
              <a:buFont typeface="Arial" panose="020B0604020202020204" pitchFamily="34" charset="0"/>
              <a:buChar char="•"/>
              <a:tabLst/>
            </a:pPr>
            <a:r>
              <a:rPr lang="es-CO" sz="1400" b="1" dirty="0"/>
              <a:t>Conciliaciones entre las áreas de la entidad que generan información contable.</a:t>
            </a:r>
          </a:p>
          <a:p>
            <a:pPr marL="285750" marR="0" indent="-285750" defTabSz="914400" latinLnBrk="0">
              <a:lnSpc>
                <a:spcPct val="100000"/>
              </a:lnSpc>
              <a:buClrTx/>
              <a:buSzTx/>
              <a:buFont typeface="Arial" panose="020B0604020202020204" pitchFamily="34" charset="0"/>
              <a:buChar char="•"/>
              <a:tabLst/>
            </a:pPr>
            <a:r>
              <a:rPr lang="es-CO" sz="1400" b="1" dirty="0"/>
              <a:t>Traslado de bienes entre entidades públicas.</a:t>
            </a:r>
          </a:p>
          <a:p>
            <a:pPr marL="285750" marR="0" indent="-285750" defTabSz="914400" latinLnBrk="0">
              <a:lnSpc>
                <a:spcPct val="100000"/>
              </a:lnSpc>
              <a:buClrTx/>
              <a:buSzTx/>
              <a:buFont typeface="Arial" panose="020B0604020202020204" pitchFamily="34" charset="0"/>
              <a:buChar char="•"/>
              <a:tabLst/>
            </a:pPr>
            <a:r>
              <a:rPr lang="es-CO" sz="1400" b="1" dirty="0"/>
              <a:t>Consolidación de prestaciones sociales.</a:t>
            </a:r>
          </a:p>
          <a:p>
            <a:pPr marL="285750" marR="0" indent="-285750" defTabSz="914400" latinLnBrk="0">
              <a:lnSpc>
                <a:spcPct val="100000"/>
              </a:lnSpc>
              <a:buClrTx/>
              <a:buSzTx/>
              <a:buFont typeface="Arial" panose="020B0604020202020204" pitchFamily="34" charset="0"/>
              <a:buChar char="•"/>
              <a:tabLst/>
            </a:pPr>
            <a:r>
              <a:rPr lang="es-CO" sz="1400" b="1" dirty="0"/>
              <a:t>Existencia real de bienes, derechos, obligaciones y documentos soporte idóneos.</a:t>
            </a:r>
          </a:p>
          <a:p>
            <a:pPr marL="285750" marR="0" indent="-285750" defTabSz="914400" latinLnBrk="0">
              <a:lnSpc>
                <a:spcPct val="100000"/>
              </a:lnSpc>
              <a:buClrTx/>
              <a:buSzTx/>
              <a:buFont typeface="Arial" panose="020B0604020202020204" pitchFamily="34" charset="0"/>
              <a:buChar char="•"/>
              <a:tabLst/>
            </a:pPr>
            <a:r>
              <a:rPr lang="es-CO" sz="1400" b="1" dirty="0"/>
              <a:t>Formalización, soporte y actualización de derechos, </a:t>
            </a:r>
            <a:r>
              <a:rPr lang="es-CO" sz="1400" b="1" dirty="0" err="1"/>
              <a:t>oblig</a:t>
            </a:r>
            <a:r>
              <a:rPr lang="es-CO" sz="1400" b="1" dirty="0"/>
              <a:t>, ingresos, gastos y costos.</a:t>
            </a:r>
          </a:p>
          <a:p>
            <a:pPr marL="285750" marR="0" indent="-285750" defTabSz="914400" latinLnBrk="0">
              <a:lnSpc>
                <a:spcPct val="100000"/>
              </a:lnSpc>
              <a:buClrTx/>
              <a:buSzTx/>
              <a:buFont typeface="Arial" panose="020B0604020202020204" pitchFamily="34" charset="0"/>
              <a:buChar char="•"/>
              <a:tabLst/>
            </a:pPr>
            <a:endParaRPr lang="es-CO" sz="1400" dirty="0"/>
          </a:p>
          <a:p>
            <a:pPr marL="285750" marR="0" indent="-285750" defTabSz="914400" latinLnBrk="0">
              <a:lnSpc>
                <a:spcPct val="100000"/>
              </a:lnSpc>
              <a:buClrTx/>
              <a:buSzTx/>
              <a:buFont typeface="Arial" panose="020B0604020202020204" pitchFamily="34" charset="0"/>
              <a:buChar char="•"/>
              <a:tabLst/>
            </a:pPr>
            <a:endParaRPr lang="es-CO" sz="1400" dirty="0"/>
          </a:p>
          <a:p>
            <a:pPr marL="285750" marR="0" indent="-285750" defTabSz="914400" latinLnBrk="0">
              <a:lnSpc>
                <a:spcPct val="100000"/>
              </a:lnSpc>
              <a:buClrTx/>
              <a:buSzTx/>
              <a:buFont typeface="Arial" panose="020B0604020202020204" pitchFamily="34" charset="0"/>
              <a:buChar char="•"/>
              <a:tabLst/>
            </a:pPr>
            <a:endParaRPr lang="es-CO" sz="1400" dirty="0"/>
          </a:p>
        </p:txBody>
      </p:sp>
      <p:sp>
        <p:nvSpPr>
          <p:cNvPr id="12" name="13 Rectángulo redondeado"/>
          <p:cNvSpPr/>
          <p:nvPr/>
        </p:nvSpPr>
        <p:spPr bwMode="auto">
          <a:xfrm>
            <a:off x="2731247" y="4623850"/>
            <a:ext cx="6233241" cy="1041962"/>
          </a:xfrm>
          <a:prstGeom prst="roundRect">
            <a:avLst/>
          </a:prstGeom>
          <a:solidFill>
            <a:schemeClr val="accent5">
              <a:lumMod val="40000"/>
              <a:lumOff val="60000"/>
            </a:schemeClr>
          </a:solidFill>
          <a:ln w="28575" cap="flat" cmpd="sng" algn="ctr">
            <a:solidFill>
              <a:srgbClr val="00808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s-CO" sz="1400" b="1" dirty="0"/>
              <a:t>Reconocimiento de pasivos pensionales.</a:t>
            </a:r>
          </a:p>
          <a:p>
            <a:pPr marL="342900" marR="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s-CO" sz="1400" b="1" dirty="0"/>
              <a:t>Pasivos financieros.</a:t>
            </a:r>
          </a:p>
          <a:p>
            <a:pPr marL="342900" marR="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s-CO" sz="1400" b="1" dirty="0"/>
              <a:t>Impuestos por pagar.</a:t>
            </a:r>
          </a:p>
          <a:p>
            <a:pPr marL="342900" marR="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s-CO" sz="1400" b="1" dirty="0"/>
              <a:t>Notas a los Estados Financiero</a:t>
            </a:r>
            <a:r>
              <a:rPr lang="es-CO" sz="1400" dirty="0"/>
              <a:t>s.</a:t>
            </a:r>
          </a:p>
        </p:txBody>
      </p:sp>
    </p:spTree>
    <p:extLst>
      <p:ext uri="{BB962C8B-B14F-4D97-AF65-F5344CB8AC3E}">
        <p14:creationId xmlns:p14="http://schemas.microsoft.com/office/powerpoint/2010/main" val="2525920742"/>
      </p:ext>
    </p:extLst>
  </p:cSld>
  <p:clrMapOvr>
    <a:masterClrMapping/>
  </p:clrMapOvr>
  <p:transition spd="slow">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19</a:t>
            </a:fld>
            <a:endParaRPr lang="es-ES_tradnl"/>
          </a:p>
        </p:txBody>
      </p:sp>
      <p:sp>
        <p:nvSpPr>
          <p:cNvPr id="6" name="8 Título"/>
          <p:cNvSpPr>
            <a:spLocks noGrp="1"/>
          </p:cNvSpPr>
          <p:nvPr>
            <p:ph type="ctrTitle"/>
          </p:nvPr>
        </p:nvSpPr>
        <p:spPr bwMode="auto">
          <a:xfrm>
            <a:off x="150813" y="121196"/>
            <a:ext cx="8742362" cy="731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s-ES" altLang="es-ES" dirty="0"/>
              <a:t>Ámbito de </a:t>
            </a:r>
            <a:r>
              <a:rPr lang="es-ES" altLang="es-ES" sz="3600" dirty="0"/>
              <a:t>Aplicación</a:t>
            </a:r>
          </a:p>
        </p:txBody>
      </p:sp>
      <p:sp>
        <p:nvSpPr>
          <p:cNvPr id="7" name="1 Rectángulo"/>
          <p:cNvSpPr/>
          <p:nvPr/>
        </p:nvSpPr>
        <p:spPr>
          <a:xfrm>
            <a:off x="251519" y="1057300"/>
            <a:ext cx="8641655" cy="830997"/>
          </a:xfrm>
          <a:prstGeom prst="rect">
            <a:avLst/>
          </a:prstGeom>
        </p:spPr>
        <p:txBody>
          <a:bodyPr wrap="square">
            <a:spAutoFit/>
          </a:bodyPr>
          <a:lstStyle/>
          <a:p>
            <a:pPr algn="ctr"/>
            <a:r>
              <a:rPr lang="es-ES" sz="2400" b="1" dirty="0"/>
              <a:t>A las entidades públicas sujetas al Régimen de Contabilidad Pública, de conformidad con lo dispuesto en el respectivo marco normativo:</a:t>
            </a:r>
          </a:p>
        </p:txBody>
      </p:sp>
      <p:graphicFrame>
        <p:nvGraphicFramePr>
          <p:cNvPr id="8" name="3 Diagrama"/>
          <p:cNvGraphicFramePr/>
          <p:nvPr>
            <p:extLst>
              <p:ext uri="{D42A27DB-BD31-4B8C-83A1-F6EECF244321}">
                <p14:modId xmlns:p14="http://schemas.microsoft.com/office/powerpoint/2010/main" val="3179019351"/>
              </p:ext>
            </p:extLst>
          </p:nvPr>
        </p:nvGraphicFramePr>
        <p:xfrm>
          <a:off x="251519" y="1633364"/>
          <a:ext cx="8640960" cy="3734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8528215"/>
      </p:ext>
    </p:extLst>
  </p:cSld>
  <p:clrMapOvr>
    <a:masterClrMapping/>
  </p:clrMapOvr>
  <p:transition spd="slow">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encuentro nacional de municipios neiv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512" y="265212"/>
            <a:ext cx="9185592"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167291"/>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20</a:t>
            </a:fld>
            <a:endParaRPr lang="es-ES_tradnl" dirty="0"/>
          </a:p>
        </p:txBody>
      </p:sp>
      <p:sp>
        <p:nvSpPr>
          <p:cNvPr id="5" name="Título 1"/>
          <p:cNvSpPr txBox="1">
            <a:spLocks/>
          </p:cNvSpPr>
          <p:nvPr/>
        </p:nvSpPr>
        <p:spPr>
          <a:xfrm>
            <a:off x="-36511" y="-22820"/>
            <a:ext cx="9180512" cy="789542"/>
          </a:xfrm>
          <a:prstGeom prst="rect">
            <a:avLst/>
          </a:prstGeom>
        </p:spPr>
        <p:txBody>
          <a:bodyPr>
            <a:normAutofit fontScale="82500" lnSpcReduction="20000"/>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t>¿Por qué se </a:t>
            </a:r>
            <a:r>
              <a:rPr lang="es-CO" kern="0" dirty="0" err="1"/>
              <a:t>dió</a:t>
            </a:r>
            <a:r>
              <a:rPr lang="es-CO" kern="0" dirty="0"/>
              <a:t> la Modificación del Cronograma de Implementación?</a:t>
            </a:r>
          </a:p>
        </p:txBody>
      </p:sp>
      <p:graphicFrame>
        <p:nvGraphicFramePr>
          <p:cNvPr id="6" name="Diagrama 11"/>
          <p:cNvGraphicFramePr/>
          <p:nvPr>
            <p:extLst>
              <p:ext uri="{D42A27DB-BD31-4B8C-83A1-F6EECF244321}">
                <p14:modId xmlns:p14="http://schemas.microsoft.com/office/powerpoint/2010/main" val="4063393894"/>
              </p:ext>
            </p:extLst>
          </p:nvPr>
        </p:nvGraphicFramePr>
        <p:xfrm>
          <a:off x="125413" y="625252"/>
          <a:ext cx="8839075" cy="5001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00768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sp>
        <p:nvSpPr>
          <p:cNvPr id="5" name="Título 1"/>
          <p:cNvSpPr txBox="1">
            <a:spLocks/>
          </p:cNvSpPr>
          <p:nvPr/>
        </p:nvSpPr>
        <p:spPr>
          <a:xfrm>
            <a:off x="-1116632" y="-94828"/>
            <a:ext cx="11443251" cy="789542"/>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t>Importancia del Saneamiento Contable</a:t>
            </a:r>
          </a:p>
        </p:txBody>
      </p:sp>
      <p:graphicFrame>
        <p:nvGraphicFramePr>
          <p:cNvPr id="6" name="Diagrama 6"/>
          <p:cNvGraphicFramePr/>
          <p:nvPr>
            <p:extLst>
              <p:ext uri="{D42A27DB-BD31-4B8C-83A1-F6EECF244321}">
                <p14:modId xmlns:p14="http://schemas.microsoft.com/office/powerpoint/2010/main" val="178489187"/>
              </p:ext>
            </p:extLst>
          </p:nvPr>
        </p:nvGraphicFramePr>
        <p:xfrm>
          <a:off x="-468560" y="299943"/>
          <a:ext cx="6156685" cy="5725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12 Grupo"/>
          <p:cNvGrpSpPr/>
          <p:nvPr/>
        </p:nvGrpSpPr>
        <p:grpSpPr>
          <a:xfrm>
            <a:off x="4211959" y="4513684"/>
            <a:ext cx="4959011" cy="1166742"/>
            <a:chOff x="97678" y="2197045"/>
            <a:chExt cx="5274354" cy="2000973"/>
          </a:xfrm>
        </p:grpSpPr>
        <p:sp>
          <p:nvSpPr>
            <p:cNvPr id="14" name="13 Rectángulo redondeado"/>
            <p:cNvSpPr/>
            <p:nvPr/>
          </p:nvSpPr>
          <p:spPr>
            <a:xfrm>
              <a:off x="1178575" y="2197045"/>
              <a:ext cx="4127021" cy="2000973"/>
            </a:xfrm>
            <a:prstGeom prst="roundRect">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5" name="14 Rectángulo"/>
            <p:cNvSpPr/>
            <p:nvPr/>
          </p:nvSpPr>
          <p:spPr>
            <a:xfrm>
              <a:off x="97678" y="2261248"/>
              <a:ext cx="5274354" cy="18056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lgn="l" defTabSz="800100">
                <a:lnSpc>
                  <a:spcPct val="90000"/>
                </a:lnSpc>
                <a:spcBef>
                  <a:spcPct val="0"/>
                </a:spcBef>
                <a:spcAft>
                  <a:spcPct val="35000"/>
                </a:spcAft>
              </a:pPr>
              <a:r>
                <a:rPr lang="es-ES" sz="2100" b="1" kern="1200" dirty="0">
                  <a:solidFill>
                    <a:srgbClr val="C00000"/>
                  </a:solidFill>
                </a:rPr>
                <a:t>Garantizar</a:t>
              </a:r>
              <a:r>
                <a:rPr lang="es-ES" sz="2100" b="1" kern="1200" dirty="0"/>
                <a:t> que la información financiera de los primeros Estados Financieros conforme a la Res. 533 de 2015</a:t>
              </a:r>
            </a:p>
          </p:txBody>
        </p:sp>
      </p:grpSp>
      <p:grpSp>
        <p:nvGrpSpPr>
          <p:cNvPr id="16" name="15 Grupo"/>
          <p:cNvGrpSpPr/>
          <p:nvPr/>
        </p:nvGrpSpPr>
        <p:grpSpPr>
          <a:xfrm>
            <a:off x="4604992" y="1561356"/>
            <a:ext cx="4494643" cy="1545592"/>
            <a:chOff x="-420563" y="2596112"/>
            <a:chExt cx="5726159" cy="1816884"/>
          </a:xfrm>
        </p:grpSpPr>
        <p:sp>
          <p:nvSpPr>
            <p:cNvPr id="17" name="16 Rectángulo redondeado"/>
            <p:cNvSpPr/>
            <p:nvPr/>
          </p:nvSpPr>
          <p:spPr>
            <a:xfrm>
              <a:off x="692505" y="2596112"/>
              <a:ext cx="4613091" cy="1816884"/>
            </a:xfrm>
            <a:prstGeom prst="roundRect">
              <a:avLst>
                <a:gd name="adj" fmla="val 50000"/>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420563" y="2689456"/>
              <a:ext cx="5685892" cy="16802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r>
                <a:rPr lang="es-ES" sz="1900" b="1" dirty="0">
                  <a:solidFill>
                    <a:srgbClr val="C00000"/>
                  </a:solidFill>
                </a:rPr>
                <a:t>Cumpla</a:t>
              </a:r>
              <a:r>
                <a:rPr lang="es-ES" sz="1900" b="1" dirty="0"/>
                <a:t> con las características cualitativas fundamentales de la información financiera: </a:t>
              </a:r>
              <a:r>
                <a:rPr lang="es-ES" sz="1900" b="1" dirty="0">
                  <a:solidFill>
                    <a:srgbClr val="C00000"/>
                  </a:solidFill>
                </a:rPr>
                <a:t>Relevancia y Representación fiel</a:t>
              </a:r>
            </a:p>
          </p:txBody>
        </p:sp>
      </p:grpSp>
      <p:sp>
        <p:nvSpPr>
          <p:cNvPr id="8" name="7 Elipse"/>
          <p:cNvSpPr/>
          <p:nvPr/>
        </p:nvSpPr>
        <p:spPr>
          <a:xfrm>
            <a:off x="4788024" y="409228"/>
            <a:ext cx="1595573" cy="1368151"/>
          </a:xfrm>
          <a:prstGeom prst="ellipse">
            <a:avLst/>
          </a:prstGeom>
          <a:blipFill>
            <a:blip r:embed="rId7" cstate="email">
              <a:extLst>
                <a:ext uri="{28A0092B-C50C-407E-A947-70E740481C1C}">
                  <a14:useLocalDpi xmlns:a14="http://schemas.microsoft.com/office/drawing/2010/main"/>
                </a:ext>
              </a:extLst>
            </a:blip>
            <a:srcRect/>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2" name="11 Elipse"/>
          <p:cNvSpPr/>
          <p:nvPr/>
        </p:nvSpPr>
        <p:spPr>
          <a:xfrm>
            <a:off x="5076056" y="3217540"/>
            <a:ext cx="1502473" cy="1348188"/>
          </a:xfrm>
          <a:prstGeom prst="ellipse">
            <a:avLst/>
          </a:prstGeom>
          <a:blipFill rotWithShape="1">
            <a:blip r:embed="rId8" cstate="email">
              <a:extLst>
                <a:ext uri="{28A0092B-C50C-407E-A947-70E740481C1C}">
                  <a14:useLocalDpi xmlns:a14="http://schemas.microsoft.com/office/drawing/2010/main"/>
                </a:ext>
              </a:extLst>
            </a:blip>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9" name="18 Elipse"/>
          <p:cNvSpPr/>
          <p:nvPr/>
        </p:nvSpPr>
        <p:spPr bwMode="auto">
          <a:xfrm>
            <a:off x="6728160" y="3721596"/>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19 Elipse"/>
          <p:cNvSpPr/>
          <p:nvPr/>
        </p:nvSpPr>
        <p:spPr bwMode="auto">
          <a:xfrm>
            <a:off x="6944184" y="3217540"/>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1" name="20 Elipse"/>
          <p:cNvSpPr/>
          <p:nvPr/>
        </p:nvSpPr>
        <p:spPr bwMode="auto">
          <a:xfrm>
            <a:off x="6836510" y="3481371"/>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2" name="21 Elipse"/>
          <p:cNvSpPr/>
          <p:nvPr/>
        </p:nvSpPr>
        <p:spPr bwMode="auto">
          <a:xfrm>
            <a:off x="7307987" y="7243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3" name="22 Elipse"/>
          <p:cNvSpPr/>
          <p:nvPr/>
        </p:nvSpPr>
        <p:spPr bwMode="auto">
          <a:xfrm>
            <a:off x="7261889" y="979982"/>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5" name="24 Elipse"/>
          <p:cNvSpPr/>
          <p:nvPr/>
        </p:nvSpPr>
        <p:spPr bwMode="auto">
          <a:xfrm>
            <a:off x="7202830" y="1225848"/>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6" name="25 Elipse"/>
          <p:cNvSpPr/>
          <p:nvPr/>
        </p:nvSpPr>
        <p:spPr bwMode="auto">
          <a:xfrm>
            <a:off x="7460387" y="8767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7" name="26 Elipse"/>
          <p:cNvSpPr/>
          <p:nvPr/>
        </p:nvSpPr>
        <p:spPr bwMode="auto">
          <a:xfrm>
            <a:off x="7612787" y="10291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8" name="27 Elipse"/>
          <p:cNvSpPr/>
          <p:nvPr/>
        </p:nvSpPr>
        <p:spPr bwMode="auto">
          <a:xfrm>
            <a:off x="7087116" y="800950"/>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9" name="28 Elipse"/>
          <p:cNvSpPr/>
          <p:nvPr/>
        </p:nvSpPr>
        <p:spPr bwMode="auto">
          <a:xfrm>
            <a:off x="6918783" y="944883"/>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5092123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22</a:t>
            </a:fld>
            <a:endParaRPr lang="es-ES_tradnl" dirty="0"/>
          </a:p>
        </p:txBody>
      </p:sp>
      <p:sp>
        <p:nvSpPr>
          <p:cNvPr id="5" name="4 Rectángulo"/>
          <p:cNvSpPr/>
          <p:nvPr/>
        </p:nvSpPr>
        <p:spPr>
          <a:xfrm>
            <a:off x="35496" y="49188"/>
            <a:ext cx="3024336" cy="4493538"/>
          </a:xfrm>
          <a:prstGeom prst="rect">
            <a:avLst/>
          </a:prstGeom>
          <a:solidFill>
            <a:schemeClr val="bg1">
              <a:lumMod val="65000"/>
            </a:schemeClr>
          </a:solidFill>
          <a:ln>
            <a:solidFill>
              <a:schemeClr val="tx1"/>
            </a:solidFill>
          </a:ln>
          <a:effectLst>
            <a:glow rad="63500">
              <a:schemeClr val="accent6">
                <a:satMod val="175000"/>
                <a:alpha val="40000"/>
              </a:schemeClr>
            </a:glow>
          </a:effectLst>
        </p:spPr>
        <p:txBody>
          <a:bodyPr wrap="square">
            <a:spAutoFit/>
          </a:bodyPr>
          <a:lstStyle/>
          <a:p>
            <a:pPr algn="ctr"/>
            <a:r>
              <a:rPr lang="es-CO" sz="2800" b="1" dirty="0"/>
              <a:t>LEY 1819  </a:t>
            </a:r>
          </a:p>
          <a:p>
            <a:pPr algn="ctr"/>
            <a:r>
              <a:rPr lang="es-CO" sz="2800" b="1" dirty="0"/>
              <a:t>(29-12-16)</a:t>
            </a:r>
          </a:p>
          <a:p>
            <a:endParaRPr lang="es-CO" dirty="0"/>
          </a:p>
          <a:p>
            <a:pPr algn="just"/>
            <a:r>
              <a:rPr lang="es-CO" b="1" dirty="0"/>
              <a:t>Por medio de la cual se adopta una reforma tributaria estructural, se fortalecen los mecanismos para la lucha contra la evasión y la elusión fiscal, y se dictan otras disposiciones.</a:t>
            </a:r>
          </a:p>
        </p:txBody>
      </p:sp>
      <p:sp>
        <p:nvSpPr>
          <p:cNvPr id="6" name="5 CuadroTexto"/>
          <p:cNvSpPr txBox="1"/>
          <p:nvPr/>
        </p:nvSpPr>
        <p:spPr>
          <a:xfrm>
            <a:off x="3635896" y="239946"/>
            <a:ext cx="5400600" cy="4647426"/>
          </a:xfrm>
          <a:prstGeom prst="rect">
            <a:avLst/>
          </a:prstGeom>
          <a:solidFill>
            <a:schemeClr val="bg2">
              <a:lumMod val="60000"/>
              <a:lumOff val="40000"/>
            </a:schemeClr>
          </a:solidFill>
          <a:ln>
            <a:solidFill>
              <a:schemeClr val="tx1"/>
            </a:solidFill>
          </a:ln>
          <a:effectLst>
            <a:glow rad="63500">
              <a:schemeClr val="accent6">
                <a:satMod val="175000"/>
                <a:alpha val="40000"/>
              </a:schemeClr>
            </a:glow>
          </a:effectLst>
        </p:spPr>
        <p:txBody>
          <a:bodyPr wrap="square" rtlCol="0">
            <a:spAutoFit/>
          </a:bodyPr>
          <a:lstStyle/>
          <a:p>
            <a:pPr algn="ctr"/>
            <a:r>
              <a:rPr lang="es-CO" sz="2800" b="1" dirty="0"/>
              <a:t>ARTÍCULO 355. SANEAMIENTO </a:t>
            </a:r>
          </a:p>
          <a:p>
            <a:pPr algn="ctr"/>
            <a:r>
              <a:rPr lang="es-CO" sz="2800" b="1" dirty="0"/>
              <a:t>  CONTABLE. </a:t>
            </a:r>
          </a:p>
          <a:p>
            <a:pPr algn="just"/>
            <a:r>
              <a:rPr lang="es-CO" sz="2400" b="1" dirty="0"/>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2" name="1 Flecha curvada hacia arriba"/>
          <p:cNvSpPr/>
          <p:nvPr/>
        </p:nvSpPr>
        <p:spPr bwMode="auto">
          <a:xfrm rot="316080">
            <a:off x="1499411" y="4745297"/>
            <a:ext cx="4451564" cy="846323"/>
          </a:xfrm>
          <a:prstGeom prst="curvedUpArrow">
            <a:avLst/>
          </a:prstGeom>
          <a:solidFill>
            <a:schemeClr val="tx1">
              <a:lumMod val="95000"/>
              <a:lumOff val="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0566475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23</a:t>
            </a:fld>
            <a:endParaRPr lang="es-ES_tradnl" dirty="0"/>
          </a:p>
        </p:txBody>
      </p:sp>
      <p:sp>
        <p:nvSpPr>
          <p:cNvPr id="5" name="CuadroTexto 4"/>
          <p:cNvSpPr txBox="1"/>
          <p:nvPr/>
        </p:nvSpPr>
        <p:spPr>
          <a:xfrm>
            <a:off x="1187624" y="-22820"/>
            <a:ext cx="6984776" cy="646331"/>
          </a:xfrm>
          <a:prstGeom prst="rect">
            <a:avLst/>
          </a:prstGeom>
          <a:noFill/>
        </p:spPr>
        <p:txBody>
          <a:bodyPr wrap="square" rtlCol="0">
            <a:spAutoFit/>
          </a:bodyPr>
          <a:lstStyle/>
          <a:p>
            <a:r>
              <a:rPr lang="es-CO" sz="3600" b="1" dirty="0"/>
              <a:t>DECRETO 1499 del 11-09-2017</a:t>
            </a:r>
          </a:p>
        </p:txBody>
      </p:sp>
      <p:sp>
        <p:nvSpPr>
          <p:cNvPr id="7" name="CuadroTexto 6"/>
          <p:cNvSpPr txBox="1"/>
          <p:nvPr/>
        </p:nvSpPr>
        <p:spPr>
          <a:xfrm>
            <a:off x="1403648" y="4081636"/>
            <a:ext cx="184731" cy="446276"/>
          </a:xfrm>
          <a:prstGeom prst="rect">
            <a:avLst/>
          </a:prstGeom>
          <a:noFill/>
        </p:spPr>
        <p:txBody>
          <a:bodyPr wrap="none" rtlCol="0">
            <a:spAutoFit/>
          </a:bodyPr>
          <a:lstStyle/>
          <a:p>
            <a:endParaRPr lang="es-CO" dirty="0"/>
          </a:p>
        </p:txBody>
      </p:sp>
      <p:sp>
        <p:nvSpPr>
          <p:cNvPr id="11" name="Rectángulo 10"/>
          <p:cNvSpPr/>
          <p:nvPr/>
        </p:nvSpPr>
        <p:spPr>
          <a:xfrm>
            <a:off x="0" y="481236"/>
            <a:ext cx="9108504" cy="4862870"/>
          </a:xfrm>
          <a:prstGeom prst="rect">
            <a:avLst/>
          </a:prstGeom>
        </p:spPr>
        <p:txBody>
          <a:bodyPr wrap="square">
            <a:spAutoFit/>
          </a:bodyPr>
          <a:lstStyle/>
          <a:p>
            <a:pPr marR="770" algn="ctr"/>
            <a:r>
              <a:rPr lang="es-CO" sz="3200" b="1" i="1" dirty="0">
                <a:latin typeface="Arial" panose="020B0604020202020204" pitchFamily="34" charset="0"/>
              </a:rPr>
              <a:t>Definición del Modelo Integrado de Planeación y Gestión MIPG</a:t>
            </a:r>
          </a:p>
          <a:p>
            <a:pPr marR="770" algn="ctr"/>
            <a:endParaRPr lang="es-CO" sz="2600" dirty="0">
              <a:latin typeface="Arial" panose="020B0604020202020204" pitchFamily="34" charset="0"/>
            </a:endParaRPr>
          </a:p>
          <a:p>
            <a:pPr marR="770" algn="just"/>
            <a:r>
              <a:rPr lang="es-CO" sz="2200" dirty="0">
                <a:latin typeface="Arial" panose="020B0604020202020204" pitchFamily="34" charset="0"/>
              </a:rPr>
              <a:t>El MIPG es un marco de referencia para dirigir, planear, ejecutar, hacer seguimiento, evaluar y controlar la gestión de las entidades y organismos públicos, con el fin de generar resultados que atiendan los planes de desarrollo y resuelvan las necesidades y problemas de los ciudadanos, con integridad y calidad en el servicio.</a:t>
            </a:r>
          </a:p>
          <a:p>
            <a:endParaRPr lang="es-CO" sz="2200" dirty="0"/>
          </a:p>
          <a:p>
            <a:r>
              <a:rPr lang="es-CO" sz="2200" dirty="0">
                <a:latin typeface="Arial" panose="020B0604020202020204" pitchFamily="34" charset="0"/>
              </a:rPr>
              <a:t>Se adoptará por los organismos y entidades de los órdenes nacional y territorial de la Rama Ejecutiva del Poder Público y en entidades descentralizadas con capital público y privado, en que el Estado posea el 90% o más del capital social. </a:t>
            </a:r>
          </a:p>
        </p:txBody>
      </p:sp>
    </p:spTree>
    <p:extLst>
      <p:ext uri="{BB962C8B-B14F-4D97-AF65-F5344CB8AC3E}">
        <p14:creationId xmlns:p14="http://schemas.microsoft.com/office/powerpoint/2010/main" val="1183077465"/>
      </p:ext>
    </p:extLst>
  </p:cSld>
  <p:clrMapOvr>
    <a:masterClrMapping/>
  </p:clrMapOvr>
  <p:transition spd="slow">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24</a:t>
            </a:fld>
            <a:endParaRPr lang="es-ES_tradnl" dirty="0"/>
          </a:p>
        </p:txBody>
      </p:sp>
      <p:sp>
        <p:nvSpPr>
          <p:cNvPr id="5" name="Rectángulo 4"/>
          <p:cNvSpPr/>
          <p:nvPr/>
        </p:nvSpPr>
        <p:spPr>
          <a:xfrm>
            <a:off x="35496" y="49188"/>
            <a:ext cx="9217024" cy="3847207"/>
          </a:xfrm>
          <a:prstGeom prst="rect">
            <a:avLst/>
          </a:prstGeom>
        </p:spPr>
        <p:txBody>
          <a:bodyPr wrap="square">
            <a:spAutoFit/>
          </a:bodyPr>
          <a:lstStyle/>
          <a:p>
            <a:endParaRPr lang="es-CO" sz="2800" dirty="0">
              <a:solidFill>
                <a:srgbClr val="000000"/>
              </a:solidFill>
              <a:latin typeface="Arial" panose="020B0604020202020204" pitchFamily="34" charset="0"/>
            </a:endParaRPr>
          </a:p>
          <a:p>
            <a:pPr algn="ctr"/>
            <a:r>
              <a:rPr lang="es-CO" sz="2400" b="1" i="1" dirty="0">
                <a:latin typeface="Arial" panose="020B0604020202020204" pitchFamily="34" charset="0"/>
              </a:rPr>
              <a:t>Comités departamentales, distritales y municipales de Gestión y Desempeño. </a:t>
            </a:r>
          </a:p>
          <a:p>
            <a:pPr algn="just"/>
            <a:endParaRPr lang="es-CO" sz="2400" dirty="0">
              <a:latin typeface="Arial" panose="020B0604020202020204" pitchFamily="34" charset="0"/>
            </a:endParaRPr>
          </a:p>
          <a:p>
            <a:pPr algn="just"/>
            <a:r>
              <a:rPr lang="es-CO" sz="2400" dirty="0">
                <a:latin typeface="Arial" panose="020B0604020202020204" pitchFamily="34" charset="0"/>
              </a:rPr>
              <a:t>A nivel departamental, municipal y distrital habrá Comités Departamentales, Distritales y Municipales de Gestión y Desempeño los cuales estarán integrados por el gobernador o alcalde, quienes los </a:t>
            </a:r>
            <a:r>
              <a:rPr lang="es-CO" sz="2400" dirty="0" err="1">
                <a:latin typeface="Arial" panose="020B0604020202020204" pitchFamily="34" charset="0"/>
              </a:rPr>
              <a:t>presidirán</a:t>
            </a:r>
            <a:r>
              <a:rPr lang="es-CO" sz="800" baseline="30000" dirty="0" err="1">
                <a:latin typeface="Arial" panose="020B0604020202020204" pitchFamily="34" charset="0"/>
              </a:rPr>
              <a:t>t</a:t>
            </a:r>
            <a:r>
              <a:rPr lang="es-CO" sz="800" baseline="30000" dirty="0">
                <a:latin typeface="Arial" panose="020B0604020202020204" pitchFamily="34" charset="0"/>
              </a:rPr>
              <a:t> </a:t>
            </a:r>
            <a:r>
              <a:rPr lang="es-CO" sz="2400" dirty="0">
                <a:latin typeface="Arial" panose="020B0604020202020204" pitchFamily="34" charset="0"/>
              </a:rPr>
              <a:t>los miembros de los consejos de gobierno y por los gerentes, presidentes o directores de las entidades descentralizadas de la respectiva jurisdicción territorial. </a:t>
            </a:r>
            <a:endParaRPr lang="es-CO" dirty="0"/>
          </a:p>
        </p:txBody>
      </p:sp>
    </p:spTree>
    <p:extLst>
      <p:ext uri="{BB962C8B-B14F-4D97-AF65-F5344CB8AC3E}">
        <p14:creationId xmlns:p14="http://schemas.microsoft.com/office/powerpoint/2010/main" val="610882899"/>
      </p:ext>
    </p:extLst>
  </p:cSld>
  <p:clrMapOvr>
    <a:masterClrMapping/>
  </p:clrMapOvr>
  <p:transition spd="slow">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68204" y="2137420"/>
            <a:ext cx="8280260" cy="1124686"/>
          </a:xfrm>
        </p:spPr>
        <p:txBody>
          <a:bodyPr/>
          <a:lstStyle/>
          <a:p>
            <a:pPr algn="ctr"/>
            <a:r>
              <a:rPr lang="es-CO" sz="3800" dirty="0"/>
              <a:t>“PAUTAS PARA LA TRANSPARENCIA Y EL BUEN GOBIERNO EN EL 2018” </a:t>
            </a:r>
          </a:p>
        </p:txBody>
      </p:sp>
      <p:sp>
        <p:nvSpPr>
          <p:cNvPr id="3" name="Marcador de número de diapositiva 2"/>
          <p:cNvSpPr>
            <a:spLocks noGrp="1"/>
          </p:cNvSpPr>
          <p:nvPr>
            <p:ph type="sldNum" sz="quarter" idx="10"/>
          </p:nvPr>
        </p:nvSpPr>
        <p:spPr/>
        <p:txBody>
          <a:bodyPr/>
          <a:lstStyle/>
          <a:p>
            <a:pPr>
              <a:defRPr/>
            </a:pPr>
            <a:fld id="{C7869FFF-0288-4B42-9B48-50D4626F0A8E}" type="slidenum">
              <a:rPr lang="es-ES_tradnl" smtClean="0"/>
              <a:pPr>
                <a:defRPr/>
              </a:pPr>
              <a:t>3</a:t>
            </a:fld>
            <a:endParaRPr lang="es-ES_tradnl" dirty="0"/>
          </a:p>
        </p:txBody>
      </p:sp>
      <p:pic>
        <p:nvPicPr>
          <p:cNvPr id="2052" name="Picture 4" descr="Resultado de imagen para Neiv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942" y="0"/>
            <a:ext cx="2952328" cy="220942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sultado de imagen para neiva mapa politic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6802" y="0"/>
            <a:ext cx="3243063" cy="189857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esultado de imagen para Neiv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56177" y="-11833"/>
            <a:ext cx="2987824" cy="222126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Resultado de imagen para Neiv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613" y="3376852"/>
            <a:ext cx="4670621" cy="233814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www.lanacion.com.co/wp-content/uploads/2017/04/k2_items_src_a3d1b058b097060876023897dca90396.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44008" y="3376852"/>
            <a:ext cx="4499993" cy="2326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55524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8968" y="33907"/>
            <a:ext cx="7704856" cy="5354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68952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80512" cy="4657700"/>
          </a:xfrm>
          <a:prstGeom prst="rect">
            <a:avLst/>
          </a:prstGeom>
        </p:spPr>
      </p:pic>
      <p:sp>
        <p:nvSpPr>
          <p:cNvPr id="2" name="Título 1"/>
          <p:cNvSpPr>
            <a:spLocks noGrp="1"/>
          </p:cNvSpPr>
          <p:nvPr>
            <p:ph type="ctrTitle"/>
          </p:nvPr>
        </p:nvSpPr>
        <p:spPr>
          <a:xfrm>
            <a:off x="150218" y="-22820"/>
            <a:ext cx="8742957" cy="1079569"/>
          </a:xfrm>
        </p:spPr>
        <p:txBody>
          <a:bodyPr/>
          <a:lstStyle/>
          <a:p>
            <a:pPr algn="ctr"/>
            <a:r>
              <a:rPr lang="es-CR" altLang="en-US" dirty="0"/>
              <a:t>¿PORQUÉ  LAS  CUENTAS  PÚBLICAS  SON Y </a:t>
            </a:r>
            <a:br>
              <a:rPr lang="es-CR" altLang="en-US" dirty="0"/>
            </a:br>
            <a:r>
              <a:rPr lang="es-CR" altLang="en-US" dirty="0"/>
              <a:t>DEBEN SER PÚBLICAS ?</a:t>
            </a:r>
            <a:br>
              <a:rPr lang="es-CR" altLang="en-US" dirty="0">
                <a:solidFill>
                  <a:schemeClr val="tx1"/>
                </a:solidFill>
              </a:rPr>
            </a:br>
            <a:endParaRPr lang="es-CO" dirty="0"/>
          </a:p>
        </p:txBody>
      </p:sp>
      <p:sp>
        <p:nvSpPr>
          <p:cNvPr id="3" name="2 Marcador de número de diapositiva"/>
          <p:cNvSpPr>
            <a:spLocks noGrp="1"/>
          </p:cNvSpPr>
          <p:nvPr>
            <p:ph type="sldNum" sz="quarter" idx="15"/>
          </p:nvPr>
        </p:nvSpPr>
        <p:spPr/>
        <p:txBody>
          <a:bodyPr/>
          <a:lstStyle/>
          <a:p>
            <a:pPr>
              <a:defRPr/>
            </a:pPr>
            <a:fld id="{C7869FFF-0288-4B42-9B48-50D4626F0A8E}" type="slidenum">
              <a:rPr lang="es-ES_tradnl" smtClean="0"/>
              <a:pPr>
                <a:defRPr/>
              </a:pPr>
              <a:t>5</a:t>
            </a:fld>
            <a:endParaRPr lang="es-ES_tradnl" dirty="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82" y="1057300"/>
            <a:ext cx="9180512" cy="4646971"/>
          </a:xfrm>
          <a:prstGeom prst="rect">
            <a:avLst/>
          </a:prstGeom>
        </p:spPr>
      </p:pic>
      <p:sp>
        <p:nvSpPr>
          <p:cNvPr id="6" name="4 Rectángulo"/>
          <p:cNvSpPr/>
          <p:nvPr/>
        </p:nvSpPr>
        <p:spPr bwMode="auto">
          <a:xfrm>
            <a:off x="6372200" y="1198230"/>
            <a:ext cx="2627784" cy="1443246"/>
          </a:xfrm>
          <a:prstGeom prst="rect">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400" b="1" dirty="0">
                <a:solidFill>
                  <a:prstClr val="black"/>
                </a:solidFill>
                <a:latin typeface="Times New Roman" pitchFamily="18" charset="0"/>
              </a:rPr>
              <a:t>LA CONTABILIDAD </a:t>
            </a:r>
          </a:p>
          <a:p>
            <a:pPr algn="ctr"/>
            <a:r>
              <a:rPr lang="es-CO" sz="2400" b="1" dirty="0">
                <a:solidFill>
                  <a:prstClr val="black"/>
                </a:solidFill>
                <a:latin typeface="Times New Roman" pitchFamily="18" charset="0"/>
              </a:rPr>
              <a:t>    PÚBLICA  TAMBIÉN ES . . .</a:t>
            </a:r>
          </a:p>
        </p:txBody>
      </p:sp>
      <p:sp>
        <p:nvSpPr>
          <p:cNvPr id="9" name="5 Flecha curvada hacia la izquierda"/>
          <p:cNvSpPr/>
          <p:nvPr/>
        </p:nvSpPr>
        <p:spPr bwMode="auto">
          <a:xfrm rot="895883">
            <a:off x="7810873" y="3080783"/>
            <a:ext cx="1136220" cy="2519645"/>
          </a:xfrm>
          <a:prstGeom prst="curvedLef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s-CO" sz="2400" dirty="0">
              <a:solidFill>
                <a:prstClr val="black"/>
              </a:solidFill>
              <a:latin typeface="Times New Roman" pitchFamily="18" charset="0"/>
            </a:endParaRPr>
          </a:p>
        </p:txBody>
      </p:sp>
      <p:sp>
        <p:nvSpPr>
          <p:cNvPr id="10" name="6 Pergamino vertical"/>
          <p:cNvSpPr/>
          <p:nvPr/>
        </p:nvSpPr>
        <p:spPr bwMode="auto">
          <a:xfrm>
            <a:off x="4572000" y="4369668"/>
            <a:ext cx="3133170" cy="1224137"/>
          </a:xfrm>
          <a:prstGeom prst="verticalScroll">
            <a:avLst/>
          </a:prstGeom>
          <a:solidFill>
            <a:srgbClr val="00B0F0"/>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prstClr val="black"/>
                </a:solidFill>
                <a:effectLst/>
                <a:uLnTx/>
                <a:uFillTx/>
                <a:latin typeface="Times New Roman" pitchFamily="18" charset="0"/>
              </a:rPr>
              <a:t>CONSTRUCTORA …  DE PAZ</a:t>
            </a:r>
          </a:p>
        </p:txBody>
      </p:sp>
    </p:spTree>
    <p:extLst>
      <p:ext uri="{BB962C8B-B14F-4D97-AF65-F5344CB8AC3E}">
        <p14:creationId xmlns:p14="http://schemas.microsoft.com/office/powerpoint/2010/main" val="1123681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ppt_w</p:attrName>
                                        </p:attrNameLst>
                                      </p:cBhvr>
                                      <p:tavLst>
                                        <p:tav tm="0" fmla="#ppt_w*sin(2.5*pi*$)">
                                          <p:val>
                                            <p:fltVal val="0"/>
                                          </p:val>
                                        </p:tav>
                                        <p:tav tm="100000">
                                          <p:val>
                                            <p:fltVal val="1"/>
                                          </p:val>
                                        </p:tav>
                                      </p:tavLst>
                                    </p:anim>
                                    <p:anim calcmode="lin" valueType="num">
                                      <p:cBhvr>
                                        <p:cTn id="9" dur="3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3000"/>
                            </p:stCondLst>
                            <p:childTnLst>
                              <p:par>
                                <p:cTn id="11" presetID="26"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80">
                                          <p:stCondLst>
                                            <p:cond delay="0"/>
                                          </p:stCondLst>
                                        </p:cTn>
                                        <p:tgtEl>
                                          <p:spTgt spid="6"/>
                                        </p:tgtEl>
                                      </p:cBhvr>
                                    </p:animEffect>
                                    <p:anim calcmode="lin" valueType="num">
                                      <p:cBhvr>
                                        <p:cTn id="1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9" dur="26">
                                          <p:stCondLst>
                                            <p:cond delay="650"/>
                                          </p:stCondLst>
                                        </p:cTn>
                                        <p:tgtEl>
                                          <p:spTgt spid="6"/>
                                        </p:tgtEl>
                                      </p:cBhvr>
                                      <p:to x="100000" y="60000"/>
                                    </p:animScale>
                                    <p:animScale>
                                      <p:cBhvr>
                                        <p:cTn id="20" dur="166" decel="50000">
                                          <p:stCondLst>
                                            <p:cond delay="676"/>
                                          </p:stCondLst>
                                        </p:cTn>
                                        <p:tgtEl>
                                          <p:spTgt spid="6"/>
                                        </p:tgtEl>
                                      </p:cBhvr>
                                      <p:to x="100000" y="100000"/>
                                    </p:animScale>
                                    <p:animScale>
                                      <p:cBhvr>
                                        <p:cTn id="21" dur="26">
                                          <p:stCondLst>
                                            <p:cond delay="1312"/>
                                          </p:stCondLst>
                                        </p:cTn>
                                        <p:tgtEl>
                                          <p:spTgt spid="6"/>
                                        </p:tgtEl>
                                      </p:cBhvr>
                                      <p:to x="100000" y="80000"/>
                                    </p:animScale>
                                    <p:animScale>
                                      <p:cBhvr>
                                        <p:cTn id="22" dur="166" decel="50000">
                                          <p:stCondLst>
                                            <p:cond delay="1338"/>
                                          </p:stCondLst>
                                        </p:cTn>
                                        <p:tgtEl>
                                          <p:spTgt spid="6"/>
                                        </p:tgtEl>
                                      </p:cBhvr>
                                      <p:to x="100000" y="100000"/>
                                    </p:animScale>
                                    <p:animScale>
                                      <p:cBhvr>
                                        <p:cTn id="23" dur="26">
                                          <p:stCondLst>
                                            <p:cond delay="1642"/>
                                          </p:stCondLst>
                                        </p:cTn>
                                        <p:tgtEl>
                                          <p:spTgt spid="6"/>
                                        </p:tgtEl>
                                      </p:cBhvr>
                                      <p:to x="100000" y="90000"/>
                                    </p:animScale>
                                    <p:animScale>
                                      <p:cBhvr>
                                        <p:cTn id="24" dur="166" decel="50000">
                                          <p:stCondLst>
                                            <p:cond delay="1668"/>
                                          </p:stCondLst>
                                        </p:cTn>
                                        <p:tgtEl>
                                          <p:spTgt spid="6"/>
                                        </p:tgtEl>
                                      </p:cBhvr>
                                      <p:to x="100000" y="100000"/>
                                    </p:animScale>
                                    <p:animScale>
                                      <p:cBhvr>
                                        <p:cTn id="25" dur="26">
                                          <p:stCondLst>
                                            <p:cond delay="1808"/>
                                          </p:stCondLst>
                                        </p:cTn>
                                        <p:tgtEl>
                                          <p:spTgt spid="6"/>
                                        </p:tgtEl>
                                      </p:cBhvr>
                                      <p:to x="100000" y="95000"/>
                                    </p:animScale>
                                    <p:animScale>
                                      <p:cBhvr>
                                        <p:cTn id="26" dur="166" decel="50000">
                                          <p:stCondLst>
                                            <p:cond delay="1834"/>
                                          </p:stCondLst>
                                        </p:cTn>
                                        <p:tgtEl>
                                          <p:spTgt spid="6"/>
                                        </p:tgtEl>
                                      </p:cBhvr>
                                      <p:to x="100000" y="100000"/>
                                    </p:animScale>
                                  </p:childTnLst>
                                </p:cTn>
                              </p:par>
                            </p:childTnLst>
                          </p:cTn>
                        </p:par>
                        <p:par>
                          <p:cTn id="27" fill="hold">
                            <p:stCondLst>
                              <p:cond delay="5000"/>
                            </p:stCondLst>
                            <p:childTnLst>
                              <p:par>
                                <p:cTn id="28" presetID="21" presetClass="entr" presetSubtype="1"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par>
                          <p:cTn id="31" fill="hold">
                            <p:stCondLst>
                              <p:cond delay="7000"/>
                            </p:stCondLst>
                            <p:childTnLst>
                              <p:par>
                                <p:cTn id="32" presetID="47"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6</a:t>
            </a:fld>
            <a:endParaRPr lang="es-ES_tradnl" dirty="0"/>
          </a:p>
        </p:txBody>
      </p:sp>
      <p:sp>
        <p:nvSpPr>
          <p:cNvPr id="4" name="3 Rectángulo"/>
          <p:cNvSpPr/>
          <p:nvPr/>
        </p:nvSpPr>
        <p:spPr>
          <a:xfrm>
            <a:off x="125413" y="2273305"/>
            <a:ext cx="9018587" cy="1077218"/>
          </a:xfrm>
          <a:prstGeom prst="rect">
            <a:avLst/>
          </a:prstGeom>
        </p:spPr>
        <p:txBody>
          <a:bodyPr wrap="square">
            <a:spAutoFit/>
          </a:bodyPr>
          <a:lstStyle/>
          <a:p>
            <a:pPr algn="ctr"/>
            <a:r>
              <a:rPr lang="es-CO" sz="3200" b="1" dirty="0">
                <a:solidFill>
                  <a:schemeClr val="bg1"/>
                </a:solidFill>
              </a:rPr>
              <a:t>CONVERGENCIA  CONTABLE   PÚBLICA  Y </a:t>
            </a:r>
          </a:p>
          <a:p>
            <a:pPr algn="ctr"/>
            <a:r>
              <a:rPr lang="es-CO" sz="3200" b="1" dirty="0">
                <a:solidFill>
                  <a:schemeClr val="bg1"/>
                </a:solidFill>
              </a:rPr>
              <a:t>CONTROL  INTERNO  CONTABLE … </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14375" y="3289548"/>
            <a:ext cx="3273649" cy="2348706"/>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4 Imagen"/>
          <p:cNvPicPr/>
          <p:nvPr/>
        </p:nvPicPr>
        <p:blipFill>
          <a:blip r:embed="rId3" cstate="email">
            <a:extLst>
              <a:ext uri="{28A0092B-C50C-407E-A947-70E740481C1C}">
                <a14:useLocalDpi xmlns:a14="http://schemas.microsoft.com/office/drawing/2010/main"/>
              </a:ext>
            </a:extLst>
          </a:blip>
          <a:stretch>
            <a:fillRect/>
          </a:stretch>
        </p:blipFill>
        <p:spPr>
          <a:xfrm>
            <a:off x="11667" y="63877"/>
            <a:ext cx="2150885" cy="2145551"/>
          </a:xfrm>
          <a:prstGeom prst="rect">
            <a:avLst/>
          </a:prstGeom>
        </p:spPr>
      </p:pic>
      <p:sp>
        <p:nvSpPr>
          <p:cNvPr id="6" name="Rectángulo 6"/>
          <p:cNvSpPr/>
          <p:nvPr/>
        </p:nvSpPr>
        <p:spPr>
          <a:xfrm>
            <a:off x="4427984" y="3939361"/>
            <a:ext cx="4536504" cy="707886"/>
          </a:xfrm>
          <a:prstGeom prst="rect">
            <a:avLst/>
          </a:prstGeom>
        </p:spPr>
        <p:txBody>
          <a:bodyPr wrap="square">
            <a:spAutoFit/>
          </a:bodyPr>
          <a:lstStyle/>
          <a:p>
            <a:pPr algn="ctr"/>
            <a:r>
              <a:rPr lang="es-CO" sz="4000" b="1" dirty="0"/>
              <a:t>… Una   Realidad</a:t>
            </a:r>
            <a:endParaRPr lang="es-CO" sz="4000" dirty="0"/>
          </a:p>
        </p:txBody>
      </p:sp>
      <p:pic>
        <p:nvPicPr>
          <p:cNvPr id="7" name="Imagen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994626">
            <a:off x="1317135" y="221512"/>
            <a:ext cx="4864658" cy="124788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94264" y="-21600"/>
            <a:ext cx="2098216" cy="2159019"/>
          </a:xfrm>
          <a:prstGeom prst="rect">
            <a:avLst/>
          </a:prstGeom>
        </p:spPr>
      </p:pic>
    </p:spTree>
    <p:extLst>
      <p:ext uri="{BB962C8B-B14F-4D97-AF65-F5344CB8AC3E}">
        <p14:creationId xmlns:p14="http://schemas.microsoft.com/office/powerpoint/2010/main" val="435013358"/>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7</a:t>
            </a:fld>
            <a:endParaRPr lang="es-ES_tradnl" dirty="0"/>
          </a:p>
        </p:txBody>
      </p:sp>
      <p:sp>
        <p:nvSpPr>
          <p:cNvPr id="5" name="CuadroTexto 4"/>
          <p:cNvSpPr txBox="1"/>
          <p:nvPr/>
        </p:nvSpPr>
        <p:spPr>
          <a:xfrm>
            <a:off x="611560" y="193204"/>
            <a:ext cx="7620000" cy="1261884"/>
          </a:xfrm>
          <a:prstGeom prst="rect">
            <a:avLst/>
          </a:prstGeom>
          <a:noFill/>
        </p:spPr>
        <p:txBody>
          <a:bodyPr wrap="square" rtlCol="0">
            <a:spAutoFit/>
          </a:bodyPr>
          <a:lstStyle/>
          <a:p>
            <a:pPr algn="ctr"/>
            <a:r>
              <a:rPr lang="es-CO" sz="2800" b="1" dirty="0">
                <a:latin typeface="+mn-lt"/>
              </a:rPr>
              <a:t>Estados Contables Consolidados</a:t>
            </a:r>
          </a:p>
          <a:p>
            <a:pPr algn="ctr"/>
            <a:r>
              <a:rPr lang="es-CO" sz="2400" b="1" dirty="0">
                <a:latin typeface="+mn-lt"/>
              </a:rPr>
              <a:t>SECTOR PÚBLICO - NIVEL NACIONAL - NIVEL TERRITORIAL </a:t>
            </a:r>
          </a:p>
          <a:p>
            <a:pPr algn="ctr"/>
            <a:r>
              <a:rPr lang="es-CO" sz="2400" b="1" dirty="0">
                <a:latin typeface="+mn-lt"/>
              </a:rPr>
              <a:t>A 31 de diciembre 2016</a:t>
            </a:r>
          </a:p>
        </p:txBody>
      </p:sp>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798329"/>
            <a:ext cx="9144000" cy="3939491"/>
          </a:xfrm>
          <a:prstGeom prst="rect">
            <a:avLst/>
          </a:prstGeom>
        </p:spPr>
      </p:pic>
    </p:spTree>
    <p:extLst>
      <p:ext uri="{BB962C8B-B14F-4D97-AF65-F5344CB8AC3E}">
        <p14:creationId xmlns:p14="http://schemas.microsoft.com/office/powerpoint/2010/main" val="167582754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8</a:t>
            </a:fld>
            <a:endParaRPr lang="es-ES_tradnl" dirty="0"/>
          </a:p>
        </p:txBody>
      </p:sp>
      <p:sp>
        <p:nvSpPr>
          <p:cNvPr id="6" name="2 Rectángulo"/>
          <p:cNvSpPr/>
          <p:nvPr/>
        </p:nvSpPr>
        <p:spPr>
          <a:xfrm>
            <a:off x="683568" y="2209428"/>
            <a:ext cx="3293832"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2186365"/>
            <a:ext cx="3984442"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259632" y="1634654"/>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2017</a:t>
            </a:r>
          </a:p>
        </p:txBody>
      </p:sp>
      <p:sp>
        <p:nvSpPr>
          <p:cNvPr id="9" name="9 CuadroTexto"/>
          <p:cNvSpPr txBox="1">
            <a:spLocks noChangeArrowheads="1"/>
          </p:cNvSpPr>
          <p:nvPr/>
        </p:nvSpPr>
        <p:spPr bwMode="auto">
          <a:xfrm>
            <a:off x="6156176" y="1634654"/>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2 0 1 8</a:t>
            </a:r>
          </a:p>
        </p:txBody>
      </p:sp>
      <p:sp>
        <p:nvSpPr>
          <p:cNvPr id="10"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2518730"/>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73610" y="3380519"/>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628117" y="3433771"/>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5413" y="49188"/>
            <a:ext cx="7866967" cy="523220"/>
          </a:xfrm>
          <a:prstGeom prst="rect">
            <a:avLst/>
          </a:prstGeom>
        </p:spPr>
        <p:txBody>
          <a:bodyPr wrap="square">
            <a:spAutoFit/>
          </a:bodyPr>
          <a:lstStyle/>
          <a:p>
            <a:pPr algn="ctr"/>
            <a:r>
              <a:rPr lang="es-ES" sz="2800" b="1" dirty="0">
                <a:solidFill>
                  <a:schemeClr val="bg1"/>
                </a:solidFill>
                <a:latin typeface="+mn-lt"/>
              </a:rPr>
              <a:t>CRONOGRAMA PARA ENTIDADES DE GOBIERNO</a:t>
            </a:r>
            <a:endParaRPr lang="es-CO" sz="2800" dirty="0">
              <a:solidFill>
                <a:schemeClr val="bg1"/>
              </a:solidFill>
              <a:latin typeface="+mn-lt"/>
            </a:endParaRPr>
          </a:p>
        </p:txBody>
      </p:sp>
      <p:sp>
        <p:nvSpPr>
          <p:cNvPr id="16" name="15 Flecha derecha"/>
          <p:cNvSpPr/>
          <p:nvPr/>
        </p:nvSpPr>
        <p:spPr>
          <a:xfrm>
            <a:off x="125413" y="90665"/>
            <a:ext cx="8695059" cy="1974747"/>
          </a:xfrm>
          <a:prstGeom prst="rightArrow">
            <a:avLst/>
          </a:prstGeom>
          <a:ln>
            <a:solidFill>
              <a:schemeClr val="tx1"/>
            </a:solidFill>
          </a:ln>
          <a:effectLst>
            <a:glow rad="63500">
              <a:schemeClr val="accent4">
                <a:satMod val="175000"/>
                <a:alpha val="40000"/>
              </a:schemeClr>
            </a:glow>
          </a:effectLst>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7" name="16 Grupo"/>
          <p:cNvGrpSpPr/>
          <p:nvPr/>
        </p:nvGrpSpPr>
        <p:grpSpPr>
          <a:xfrm>
            <a:off x="3851920" y="18657"/>
            <a:ext cx="4140460" cy="2838843"/>
            <a:chOff x="3343920" y="647312"/>
            <a:chExt cx="4140460" cy="2725359"/>
          </a:xfrm>
        </p:grpSpPr>
        <p:sp>
          <p:nvSpPr>
            <p:cNvPr id="18" name="17 Rectángulo"/>
            <p:cNvSpPr/>
            <p:nvPr/>
          </p:nvSpPr>
          <p:spPr>
            <a:xfrm>
              <a:off x="4287043" y="2045996"/>
              <a:ext cx="3028156" cy="132667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18 Rectángulo"/>
            <p:cNvSpPr/>
            <p:nvPr/>
          </p:nvSpPr>
          <p:spPr>
            <a:xfrm>
              <a:off x="3343920" y="647312"/>
              <a:ext cx="4140460" cy="127364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endParaRPr lang="es-ES" sz="2400" b="1" kern="1200" dirty="0"/>
            </a:p>
            <a:p>
              <a:pPr lvl="0" algn="ctr" defTabSz="933450">
                <a:lnSpc>
                  <a:spcPct val="90000"/>
                </a:lnSpc>
                <a:spcBef>
                  <a:spcPct val="0"/>
                </a:spcBef>
                <a:spcAft>
                  <a:spcPct val="35000"/>
                </a:spcAft>
              </a:pPr>
              <a:endParaRPr lang="es-ES" sz="2400" b="1" dirty="0"/>
            </a:p>
            <a:p>
              <a:pPr lvl="0" algn="ctr" defTabSz="933450">
                <a:lnSpc>
                  <a:spcPct val="90000"/>
                </a:lnSpc>
                <a:spcBef>
                  <a:spcPct val="0"/>
                </a:spcBef>
                <a:spcAft>
                  <a:spcPct val="35000"/>
                </a:spcAft>
              </a:pPr>
              <a:r>
                <a:rPr lang="es-ES" sz="2400" b="1" kern="1200" dirty="0"/>
                <a:t>Este proceso  involucra  a todas las entidades de Gobierno del Sector </a:t>
              </a:r>
              <a:r>
                <a:rPr lang="es-ES" sz="2400" b="1" dirty="0"/>
                <a:t>P</a:t>
              </a:r>
              <a:r>
                <a:rPr lang="es-ES" sz="2400" b="1" kern="1200" dirty="0"/>
                <a:t>úblico </a:t>
              </a:r>
            </a:p>
          </p:txBody>
        </p:sp>
      </p:grpSp>
      <p:grpSp>
        <p:nvGrpSpPr>
          <p:cNvPr id="20" name="19 Grupo"/>
          <p:cNvGrpSpPr/>
          <p:nvPr/>
        </p:nvGrpSpPr>
        <p:grpSpPr>
          <a:xfrm>
            <a:off x="395535" y="18657"/>
            <a:ext cx="3964261" cy="1326675"/>
            <a:chOff x="-415573" y="2045996"/>
            <a:chExt cx="3964261" cy="1326675"/>
          </a:xfrm>
        </p:grpSpPr>
        <p:sp>
          <p:nvSpPr>
            <p:cNvPr id="21" name="20 Rectángulo"/>
            <p:cNvSpPr/>
            <p:nvPr/>
          </p:nvSpPr>
          <p:spPr>
            <a:xfrm>
              <a:off x="520532" y="2045996"/>
              <a:ext cx="3028156" cy="132667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21 Rectángulo"/>
            <p:cNvSpPr/>
            <p:nvPr/>
          </p:nvSpPr>
          <p:spPr>
            <a:xfrm>
              <a:off x="-415573" y="2045996"/>
              <a:ext cx="3456385" cy="132667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endParaRPr lang="es-ES" sz="2500" b="1" kern="1200" dirty="0">
                <a:solidFill>
                  <a:srgbClr val="C00000"/>
                </a:solidFill>
              </a:endParaRPr>
            </a:p>
            <a:p>
              <a:pPr lvl="0" algn="ctr" defTabSz="933450">
                <a:lnSpc>
                  <a:spcPct val="90000"/>
                </a:lnSpc>
                <a:spcBef>
                  <a:spcPct val="0"/>
                </a:spcBef>
                <a:spcAft>
                  <a:spcPct val="35000"/>
                </a:spcAft>
              </a:pPr>
              <a:r>
                <a:rPr lang="es-ES" sz="2500" b="1" kern="1200" dirty="0">
                  <a:solidFill>
                    <a:srgbClr val="C00000"/>
                  </a:solidFill>
                </a:rPr>
                <a:t>Su entidad no es la única!</a:t>
              </a:r>
            </a:p>
          </p:txBody>
        </p:sp>
      </p:grpSp>
    </p:spTree>
    <p:extLst>
      <p:ext uri="{BB962C8B-B14F-4D97-AF65-F5344CB8AC3E}">
        <p14:creationId xmlns:p14="http://schemas.microsoft.com/office/powerpoint/2010/main" val="180856887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9</a:t>
            </a:fld>
            <a:endParaRPr lang="es-ES_tradnl" dirty="0"/>
          </a:p>
        </p:txBody>
      </p:sp>
      <p:sp>
        <p:nvSpPr>
          <p:cNvPr id="5" name="Rectángulo 4"/>
          <p:cNvSpPr/>
          <p:nvPr/>
        </p:nvSpPr>
        <p:spPr>
          <a:xfrm>
            <a:off x="971600" y="121196"/>
            <a:ext cx="6696744" cy="584775"/>
          </a:xfrm>
          <a:prstGeom prst="rect">
            <a:avLst/>
          </a:prstGeom>
        </p:spPr>
        <p:txBody>
          <a:bodyPr wrap="square">
            <a:spAutoFit/>
          </a:bodyPr>
          <a:lstStyle/>
          <a:p>
            <a:pPr algn="ctr"/>
            <a:r>
              <a:rPr lang="es-CO" sz="3200" b="1" dirty="0"/>
              <a:t>RESOLUCIÓN 484 de 2017</a:t>
            </a:r>
          </a:p>
        </p:txBody>
      </p:sp>
      <p:sp>
        <p:nvSpPr>
          <p:cNvPr id="6" name="Cinta perforada 5"/>
          <p:cNvSpPr/>
          <p:nvPr/>
        </p:nvSpPr>
        <p:spPr bwMode="auto">
          <a:xfrm rot="10800000" flipV="1">
            <a:off x="683568" y="913284"/>
            <a:ext cx="7776446" cy="4177133"/>
          </a:xfrm>
          <a:prstGeom prst="flowChartPunchedTape">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algn="just"/>
            <a:r>
              <a:rPr lang="es-CO" sz="2600" b="1" dirty="0"/>
              <a:t>Por la cual se modifican el anexo de la Resolución 533 de 2015 en lo relacionado con las Normas para el Reconocimiento, Medición, Revelación y Presentación de los Hechos Económicos del Marco Normativo para Entidades de Gobierno y el artículo 4° de la Resolución 533 de 2015, y se dictan otras disposiciones</a:t>
            </a:r>
            <a:r>
              <a:rPr lang="es-CO" sz="2400" b="1" dirty="0"/>
              <a:t> &lt;</a:t>
            </a:r>
            <a:endParaRPr kumimoji="0" lang="es-CO" sz="24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107294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CapacitacionesCGN_2016_sepverAnterior">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pacitacionesCGN_2016_sepverAnterior.potx" id="{0DED9202-8BF5-40A2-A8A3-326837358470}" vid="{A2B77EE7-2ECE-438F-B045-B4D63E586711}"/>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CapacitacionesCGN_2016_sepverAnterior</Template>
  <TotalTime>3112</TotalTime>
  <Words>1634</Words>
  <Application>Microsoft Office PowerPoint</Application>
  <PresentationFormat>Presentación en pantalla (16:10)</PresentationFormat>
  <Paragraphs>207</Paragraphs>
  <Slides>25</Slides>
  <Notes>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25</vt:i4>
      </vt:variant>
    </vt:vector>
  </HeadingPairs>
  <TitlesOfParts>
    <vt:vector size="34" baseType="lpstr">
      <vt:lpstr>Arial</vt:lpstr>
      <vt:lpstr>Arial Narrow</vt:lpstr>
      <vt:lpstr>Calibri</vt:lpstr>
      <vt:lpstr>Calibri Light</vt:lpstr>
      <vt:lpstr>Century Gothic</vt:lpstr>
      <vt:lpstr>Sylfaen</vt:lpstr>
      <vt:lpstr>Times New Roman</vt:lpstr>
      <vt:lpstr>Wingdings 2</vt:lpstr>
      <vt:lpstr>CapacitacionesCGN_2016_sepverAnterior</vt:lpstr>
      <vt:lpstr>Presentación de PowerPoint</vt:lpstr>
      <vt:lpstr>Presentación de PowerPoint</vt:lpstr>
      <vt:lpstr>“PAUTAS PARA LA TRANSPARENCIA Y EL BUEN GOBIERNO EN EL 2018” </vt:lpstr>
      <vt:lpstr>Presentación de PowerPoint</vt:lpstr>
      <vt:lpstr>¿PORQUÉ  LAS  CUENTAS  PÚBLICAS  SON Y  DEBEN SER PÚBLICAS ? </vt:lpstr>
      <vt:lpstr>Presentación de PowerPoint</vt:lpstr>
      <vt:lpstr>Presentación de PowerPoint</vt:lpstr>
      <vt:lpstr>Presentación de PowerPoint</vt:lpstr>
      <vt:lpstr>Presentación de PowerPoint</vt:lpstr>
      <vt:lpstr>ESTRUCTURA DEL RÉGIMEN DE CONTABILIDAD PÚBLICA EN CONVERGENCIA CON NICSP/NIIF </vt:lpstr>
      <vt:lpstr>Presentación de PowerPoint</vt:lpstr>
      <vt:lpstr>Presentación de PowerPoint</vt:lpstr>
      <vt:lpstr>CATEGORIZACIÓN</vt:lpstr>
      <vt:lpstr>PROCESO DE CATEGORIZACIÓN</vt:lpstr>
      <vt:lpstr>CRITERIOS DE CATEGORIZACIÓN</vt:lpstr>
      <vt:lpstr>PROCESO DE CATEGORIZACIÓN PARA LA VIGENCIA 2018</vt:lpstr>
      <vt:lpstr>Instructivo N° 003 de 2017</vt:lpstr>
      <vt:lpstr>Aspectos a observar para el cierre  contable del año 2017</vt:lpstr>
      <vt:lpstr>Ámbito de Aplicación</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Alexandra Leon Lozano</dc:creator>
  <cp:keywords>Plantillas, Presentaciones, PowerPoint, Imágen Institucional</cp:keywords>
  <dc:description>Actualizada con Logo 15 años Calidad Agosto 2011</dc:description>
  <cp:lastModifiedBy>Carlos Estrada</cp:lastModifiedBy>
  <cp:revision>337</cp:revision>
  <cp:lastPrinted>2017-07-12T12:15:35Z</cp:lastPrinted>
  <dcterms:created xsi:type="dcterms:W3CDTF">2017-02-16T17:55:54Z</dcterms:created>
  <dcterms:modified xsi:type="dcterms:W3CDTF">2021-05-27T16:36:17Z</dcterms:modified>
</cp:coreProperties>
</file>