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7"/>
  </p:notesMasterIdLst>
  <p:handoutMasterIdLst>
    <p:handoutMasterId r:id="rId28"/>
  </p:handoutMasterIdLst>
  <p:sldIdLst>
    <p:sldId id="327" r:id="rId2"/>
    <p:sldId id="480" r:id="rId3"/>
    <p:sldId id="531" r:id="rId4"/>
    <p:sldId id="497" r:id="rId5"/>
    <p:sldId id="418" r:id="rId6"/>
    <p:sldId id="406" r:id="rId7"/>
    <p:sldId id="429" r:id="rId8"/>
    <p:sldId id="436" r:id="rId9"/>
    <p:sldId id="496" r:id="rId10"/>
    <p:sldId id="490" r:id="rId11"/>
    <p:sldId id="417" r:id="rId12"/>
    <p:sldId id="424" r:id="rId13"/>
    <p:sldId id="532" r:id="rId14"/>
    <p:sldId id="536" r:id="rId15"/>
    <p:sldId id="533" r:id="rId16"/>
    <p:sldId id="534" r:id="rId17"/>
    <p:sldId id="535" r:id="rId18"/>
    <p:sldId id="537" r:id="rId19"/>
    <p:sldId id="538" r:id="rId20"/>
    <p:sldId id="469" r:id="rId21"/>
    <p:sldId id="470" r:id="rId22"/>
    <p:sldId id="457" r:id="rId23"/>
    <p:sldId id="539" r:id="rId24"/>
    <p:sldId id="540" r:id="rId25"/>
    <p:sldId id="370" r:id="rId26"/>
  </p:sldIdLst>
  <p:sldSz cx="9144000" cy="5715000" type="screen16x10"/>
  <p:notesSz cx="6797675" cy="9928225"/>
  <p:defaultTextStyle>
    <a:defPPr>
      <a:defRPr lang="es-ES_tradnl"/>
    </a:defPPr>
    <a:lvl1pPr algn="l" rtl="0" eaLnBrk="0" fontAlgn="base" hangingPunct="0">
      <a:spcBef>
        <a:spcPct val="0"/>
      </a:spcBef>
      <a:spcAft>
        <a:spcPct val="0"/>
      </a:spcAft>
      <a:defRPr sz="23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3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3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3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300" kern="1200">
        <a:solidFill>
          <a:schemeClr val="tx1"/>
        </a:solidFill>
        <a:latin typeface="Arial Narrow" pitchFamily="34" charset="0"/>
        <a:ea typeface="+mn-ea"/>
        <a:cs typeface="+mn-cs"/>
      </a:defRPr>
    </a:lvl5pPr>
    <a:lvl6pPr marL="2286000" algn="l" defTabSz="914400" rtl="0" eaLnBrk="1" latinLnBrk="0" hangingPunct="1">
      <a:defRPr sz="2300" kern="1200">
        <a:solidFill>
          <a:schemeClr val="tx1"/>
        </a:solidFill>
        <a:latin typeface="Arial Narrow" pitchFamily="34" charset="0"/>
        <a:ea typeface="+mn-ea"/>
        <a:cs typeface="+mn-cs"/>
      </a:defRPr>
    </a:lvl6pPr>
    <a:lvl7pPr marL="2743200" algn="l" defTabSz="914400" rtl="0" eaLnBrk="1" latinLnBrk="0" hangingPunct="1">
      <a:defRPr sz="2300" kern="1200">
        <a:solidFill>
          <a:schemeClr val="tx1"/>
        </a:solidFill>
        <a:latin typeface="Arial Narrow" pitchFamily="34" charset="0"/>
        <a:ea typeface="+mn-ea"/>
        <a:cs typeface="+mn-cs"/>
      </a:defRPr>
    </a:lvl7pPr>
    <a:lvl8pPr marL="3200400" algn="l" defTabSz="914400" rtl="0" eaLnBrk="1" latinLnBrk="0" hangingPunct="1">
      <a:defRPr sz="2300" kern="1200">
        <a:solidFill>
          <a:schemeClr val="tx1"/>
        </a:solidFill>
        <a:latin typeface="Arial Narrow" pitchFamily="34" charset="0"/>
        <a:ea typeface="+mn-ea"/>
        <a:cs typeface="+mn-cs"/>
      </a:defRPr>
    </a:lvl8pPr>
    <a:lvl9pPr marL="3657600" algn="l" defTabSz="914400" rtl="0" eaLnBrk="1" latinLnBrk="0" hangingPunct="1">
      <a:defRPr sz="2300" kern="1200">
        <a:solidFill>
          <a:schemeClr val="tx1"/>
        </a:solidFill>
        <a:latin typeface="Arial Narrow" pitchFamily="34" charset="0"/>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918E"/>
    <a:srgbClr val="0033FF"/>
    <a:srgbClr val="378D7D"/>
    <a:srgbClr val="FF6600"/>
    <a:srgbClr val="008080"/>
    <a:srgbClr val="993366"/>
    <a:srgbClr val="74B230"/>
    <a:srgbClr val="CCFFCC"/>
    <a:srgbClr val="005843"/>
    <a:srgbClr val="3039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213" autoAdjust="0"/>
    <p:restoredTop sz="95501" autoAdjust="0"/>
  </p:normalViewPr>
  <p:slideViewPr>
    <p:cSldViewPr snapToObjects="1">
      <p:cViewPr varScale="1">
        <p:scale>
          <a:sx n="87" d="100"/>
          <a:sy n="87" d="100"/>
        </p:scale>
        <p:origin x="510" y="72"/>
      </p:cViewPr>
      <p:guideLst>
        <p:guide orient="horz" pos="1800"/>
        <p:guide pos="2880"/>
      </p:guideLst>
    </p:cSldViewPr>
  </p:slideViewPr>
  <p:notesTextViewPr>
    <p:cViewPr>
      <p:scale>
        <a:sx n="1" d="1"/>
        <a:sy n="1" d="1"/>
      </p:scale>
      <p:origin x="0" y="0"/>
    </p:cViewPr>
  </p:notesTextViewPr>
  <p:notesViewPr>
    <p:cSldViewPr snapToObject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426DFC-F7E8-40F6-98EF-0CC556E52348}"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CO"/>
        </a:p>
      </dgm:t>
    </dgm:pt>
    <dgm:pt modelId="{D56A0C06-CBB0-4AEF-8017-2C571F0BAB84}">
      <dgm:prSet phldrT="[Texto]" custT="1"/>
      <dgm:spPr>
        <a:solidFill>
          <a:schemeClr val="accent5">
            <a:lumMod val="60000"/>
            <a:lumOff val="40000"/>
          </a:schemeClr>
        </a:solidFill>
        <a:ln>
          <a:solidFill>
            <a:schemeClr val="accent1">
              <a:lumMod val="75000"/>
            </a:schemeClr>
          </a:solidFill>
        </a:ln>
      </dgm:spPr>
      <dgm:t>
        <a:bodyPr/>
        <a:lstStyle/>
        <a:p>
          <a:r>
            <a:rPr lang="es-ES" sz="1600" b="1" dirty="0">
              <a:solidFill>
                <a:schemeClr val="tx1"/>
              </a:solidFill>
            </a:rPr>
            <a:t>  Resoluciones 354, 355 y 356 de 2007, y sus modificaciones, vigentes hasta el 31 de   diciembre de 2017, para Entidades de Gobierno y las Entidades en Liquidación.</a:t>
          </a:r>
          <a:endParaRPr lang="es-CO" sz="1600" b="1" dirty="0">
            <a:solidFill>
              <a:schemeClr val="tx1"/>
            </a:solidFill>
          </a:endParaRPr>
        </a:p>
      </dgm:t>
    </dgm:pt>
    <dgm:pt modelId="{84F822C8-83D3-4B94-AADC-5A18ABEC67E3}" type="parTrans" cxnId="{031B479C-F6B8-43FF-BDA2-BFE206320126}">
      <dgm:prSet/>
      <dgm:spPr/>
      <dgm:t>
        <a:bodyPr/>
        <a:lstStyle/>
        <a:p>
          <a:endParaRPr lang="es-CO" sz="2000">
            <a:solidFill>
              <a:schemeClr val="tx1"/>
            </a:solidFill>
          </a:endParaRPr>
        </a:p>
      </dgm:t>
    </dgm:pt>
    <dgm:pt modelId="{73010547-2656-4794-8E7C-AE7321C50CC9}" type="sibTrans" cxnId="{031B479C-F6B8-43FF-BDA2-BFE206320126}">
      <dgm:prSet/>
      <dgm:spPr/>
      <dgm:t>
        <a:bodyPr/>
        <a:lstStyle/>
        <a:p>
          <a:endParaRPr lang="es-CO" sz="2000">
            <a:solidFill>
              <a:schemeClr val="tx1"/>
            </a:solidFill>
          </a:endParaRPr>
        </a:p>
      </dgm:t>
    </dgm:pt>
    <dgm:pt modelId="{3EEC10B3-6C56-40FC-8EBA-802F147354E6}">
      <dgm:prSet phldrT="[Texto]" custT="1"/>
      <dgm:spPr>
        <a:solidFill>
          <a:schemeClr val="accent5">
            <a:lumMod val="60000"/>
            <a:lumOff val="40000"/>
          </a:schemeClr>
        </a:solidFill>
        <a:ln>
          <a:solidFill>
            <a:schemeClr val="accent1">
              <a:lumMod val="75000"/>
            </a:schemeClr>
          </a:solidFill>
        </a:ln>
      </dgm:spPr>
      <dgm:t>
        <a:bodyPr/>
        <a:lstStyle/>
        <a:p>
          <a:r>
            <a:rPr lang="es-ES" sz="1600" b="1" dirty="0">
              <a:solidFill>
                <a:schemeClr val="tx1"/>
              </a:solidFill>
            </a:rPr>
            <a:t>  Resolución 037 de 2017, para las Empresas que Cotizan en el Mercado de Valores, o que Captan o Administran Ahorro del Público.</a:t>
          </a:r>
          <a:endParaRPr lang="es-CO" sz="1600" b="1" dirty="0">
            <a:solidFill>
              <a:schemeClr val="tx1"/>
            </a:solidFill>
          </a:endParaRPr>
        </a:p>
      </dgm:t>
    </dgm:pt>
    <dgm:pt modelId="{EA379730-23EC-43DD-B11E-30E94CE7FE37}" type="parTrans" cxnId="{71D9EAB3-FBE7-49E2-B7CE-7CA5A6246074}">
      <dgm:prSet/>
      <dgm:spPr/>
      <dgm:t>
        <a:bodyPr/>
        <a:lstStyle/>
        <a:p>
          <a:endParaRPr lang="es-CO" sz="2000">
            <a:solidFill>
              <a:schemeClr val="tx1"/>
            </a:solidFill>
          </a:endParaRPr>
        </a:p>
      </dgm:t>
    </dgm:pt>
    <dgm:pt modelId="{1375A23C-60D3-40C0-818C-70C201C8C891}" type="sibTrans" cxnId="{71D9EAB3-FBE7-49E2-B7CE-7CA5A6246074}">
      <dgm:prSet/>
      <dgm:spPr/>
      <dgm:t>
        <a:bodyPr/>
        <a:lstStyle/>
        <a:p>
          <a:endParaRPr lang="es-CO" sz="2000">
            <a:solidFill>
              <a:schemeClr val="tx1"/>
            </a:solidFill>
          </a:endParaRPr>
        </a:p>
      </dgm:t>
    </dgm:pt>
    <dgm:pt modelId="{47C79256-385E-4C28-8A57-393CAB2986C1}">
      <dgm:prSet phldrT="[Texto]" custT="1"/>
      <dgm:spPr>
        <a:solidFill>
          <a:schemeClr val="accent5">
            <a:lumMod val="60000"/>
            <a:lumOff val="40000"/>
          </a:schemeClr>
        </a:solidFill>
        <a:ln>
          <a:solidFill>
            <a:schemeClr val="accent1">
              <a:lumMod val="75000"/>
            </a:schemeClr>
          </a:solidFill>
        </a:ln>
      </dgm:spPr>
      <dgm:t>
        <a:bodyPr/>
        <a:lstStyle/>
        <a:p>
          <a:r>
            <a:rPr lang="es-ES" sz="1600" b="1" dirty="0">
              <a:solidFill>
                <a:schemeClr val="tx1"/>
              </a:solidFill>
            </a:rPr>
            <a:t> Resolución 414 de 2014, y sus modificaciones, incluidas las sociedades de economía mixta     de que trata el parágrafo 2 del artículo 2º de dicha Resolución, para las Empresas que no Cotizan en el Mercado de Valores, y que no Captan ni Administran Ahorro del Público.</a:t>
          </a:r>
          <a:endParaRPr lang="es-CO" sz="1600" b="1" dirty="0">
            <a:solidFill>
              <a:schemeClr val="tx1"/>
            </a:solidFill>
          </a:endParaRPr>
        </a:p>
      </dgm:t>
    </dgm:pt>
    <dgm:pt modelId="{4DF5781C-EE0D-4194-94BB-C77F96ADF9FD}" type="parTrans" cxnId="{836CE9EA-6D79-43B0-A5B9-8BDAFBC6B056}">
      <dgm:prSet/>
      <dgm:spPr/>
      <dgm:t>
        <a:bodyPr/>
        <a:lstStyle/>
        <a:p>
          <a:endParaRPr lang="es-CO" sz="2000">
            <a:solidFill>
              <a:schemeClr val="tx1"/>
            </a:solidFill>
          </a:endParaRPr>
        </a:p>
      </dgm:t>
    </dgm:pt>
    <dgm:pt modelId="{D9EC8746-FEFD-4997-BA8E-32F73AF74325}" type="sibTrans" cxnId="{836CE9EA-6D79-43B0-A5B9-8BDAFBC6B056}">
      <dgm:prSet/>
      <dgm:spPr/>
      <dgm:t>
        <a:bodyPr/>
        <a:lstStyle/>
        <a:p>
          <a:endParaRPr lang="es-CO" sz="2000">
            <a:solidFill>
              <a:schemeClr val="tx1"/>
            </a:solidFill>
          </a:endParaRPr>
        </a:p>
      </dgm:t>
    </dgm:pt>
    <dgm:pt modelId="{A20CF108-787F-4D09-8729-955E03641F6B}" type="pres">
      <dgm:prSet presAssocID="{00426DFC-F7E8-40F6-98EF-0CC556E52348}" presName="Name0" presStyleCnt="0">
        <dgm:presLayoutVars>
          <dgm:chMax val="7"/>
          <dgm:chPref val="7"/>
          <dgm:dir/>
        </dgm:presLayoutVars>
      </dgm:prSet>
      <dgm:spPr/>
    </dgm:pt>
    <dgm:pt modelId="{37649A17-F15C-407B-BC86-42FA3FEF6299}" type="pres">
      <dgm:prSet presAssocID="{00426DFC-F7E8-40F6-98EF-0CC556E52348}" presName="Name1" presStyleCnt="0"/>
      <dgm:spPr/>
    </dgm:pt>
    <dgm:pt modelId="{A7F9F26E-5EF5-47E7-909A-A69365DF2B6D}" type="pres">
      <dgm:prSet presAssocID="{00426DFC-F7E8-40F6-98EF-0CC556E52348}" presName="cycle" presStyleCnt="0"/>
      <dgm:spPr/>
    </dgm:pt>
    <dgm:pt modelId="{9F380AED-21B8-4EBA-B799-13044896878E}" type="pres">
      <dgm:prSet presAssocID="{00426DFC-F7E8-40F6-98EF-0CC556E52348}" presName="srcNode" presStyleLbl="node1" presStyleIdx="0" presStyleCnt="3"/>
      <dgm:spPr/>
    </dgm:pt>
    <dgm:pt modelId="{F3EEBAFC-1064-41FD-88BF-EC009F7AB38C}" type="pres">
      <dgm:prSet presAssocID="{00426DFC-F7E8-40F6-98EF-0CC556E52348}" presName="conn" presStyleLbl="parChTrans1D2" presStyleIdx="0" presStyleCnt="1"/>
      <dgm:spPr/>
    </dgm:pt>
    <dgm:pt modelId="{8F2922F1-7050-4D37-B164-ECDD3A88DB93}" type="pres">
      <dgm:prSet presAssocID="{00426DFC-F7E8-40F6-98EF-0CC556E52348}" presName="extraNode" presStyleLbl="node1" presStyleIdx="0" presStyleCnt="3"/>
      <dgm:spPr/>
    </dgm:pt>
    <dgm:pt modelId="{C980B200-576C-4CF7-AB03-C5507E7AB133}" type="pres">
      <dgm:prSet presAssocID="{00426DFC-F7E8-40F6-98EF-0CC556E52348}" presName="dstNode" presStyleLbl="node1" presStyleIdx="0" presStyleCnt="3"/>
      <dgm:spPr/>
    </dgm:pt>
    <dgm:pt modelId="{6C19C1A3-5D66-41DE-BCD4-9BE239FA7F44}" type="pres">
      <dgm:prSet presAssocID="{D56A0C06-CBB0-4AEF-8017-2C571F0BAB84}" presName="text_1" presStyleLbl="node1" presStyleIdx="0" presStyleCnt="3" custScaleX="103099" custLinFactNeighborY="6824">
        <dgm:presLayoutVars>
          <dgm:bulletEnabled val="1"/>
        </dgm:presLayoutVars>
      </dgm:prSet>
      <dgm:spPr/>
    </dgm:pt>
    <dgm:pt modelId="{534D4A6A-F6F3-4004-B5DE-B332646BC4F2}" type="pres">
      <dgm:prSet presAssocID="{D56A0C06-CBB0-4AEF-8017-2C571F0BAB84}" presName="accent_1" presStyleCnt="0"/>
      <dgm:spPr/>
    </dgm:pt>
    <dgm:pt modelId="{3ED19219-293F-4F07-9A03-FC09F1B08BD3}" type="pres">
      <dgm:prSet presAssocID="{D56A0C06-CBB0-4AEF-8017-2C571F0BAB84}" presName="accentRepeatNode" presStyleLbl="solidFgAcc1" presStyleIdx="0" presStyleCnt="3" custLinFactNeighborY="5525"/>
      <dgm:spPr>
        <a:ln>
          <a:solidFill>
            <a:schemeClr val="accent1">
              <a:lumMod val="75000"/>
            </a:schemeClr>
          </a:solidFill>
        </a:ln>
      </dgm:spPr>
    </dgm:pt>
    <dgm:pt modelId="{6DFE2909-2BE9-4BA0-AFE4-39AE173514CE}" type="pres">
      <dgm:prSet presAssocID="{3EEC10B3-6C56-40FC-8EBA-802F147354E6}" presName="text_2" presStyleLbl="node1" presStyleIdx="1" presStyleCnt="3" custScaleX="103189">
        <dgm:presLayoutVars>
          <dgm:bulletEnabled val="1"/>
        </dgm:presLayoutVars>
      </dgm:prSet>
      <dgm:spPr/>
    </dgm:pt>
    <dgm:pt modelId="{46DFEB37-583E-4B57-8189-3C8A0202E7A6}" type="pres">
      <dgm:prSet presAssocID="{3EEC10B3-6C56-40FC-8EBA-802F147354E6}" presName="accent_2" presStyleCnt="0"/>
      <dgm:spPr/>
    </dgm:pt>
    <dgm:pt modelId="{06D2789E-1978-487A-99D8-D1F552A86E54}" type="pres">
      <dgm:prSet presAssocID="{3EEC10B3-6C56-40FC-8EBA-802F147354E6}" presName="accentRepeatNode" presStyleLbl="solidFgAcc1" presStyleIdx="1" presStyleCnt="3" custLinFactNeighborY="2886"/>
      <dgm:spPr>
        <a:ln>
          <a:solidFill>
            <a:schemeClr val="accent1">
              <a:lumMod val="75000"/>
            </a:schemeClr>
          </a:solidFill>
        </a:ln>
      </dgm:spPr>
    </dgm:pt>
    <dgm:pt modelId="{54E40193-F4A2-439E-AB91-1EC018DA6551}" type="pres">
      <dgm:prSet presAssocID="{47C79256-385E-4C28-8A57-393CAB2986C1}" presName="text_3" presStyleLbl="node1" presStyleIdx="2" presStyleCnt="3" custScaleX="103699" custScaleY="129071" custLinFactNeighborX="583">
        <dgm:presLayoutVars>
          <dgm:bulletEnabled val="1"/>
        </dgm:presLayoutVars>
      </dgm:prSet>
      <dgm:spPr/>
    </dgm:pt>
    <dgm:pt modelId="{167C8296-2E1E-4EBD-A163-CF92FEB3FEC6}" type="pres">
      <dgm:prSet presAssocID="{47C79256-385E-4C28-8A57-393CAB2986C1}" presName="accent_3" presStyleCnt="0"/>
      <dgm:spPr/>
    </dgm:pt>
    <dgm:pt modelId="{C8C80BB0-FA08-49A8-B224-0F99A7060FC9}" type="pres">
      <dgm:prSet presAssocID="{47C79256-385E-4C28-8A57-393CAB2986C1}" presName="accentRepeatNode" presStyleLbl="solidFgAcc1" presStyleIdx="2" presStyleCnt="3" custScaleY="103257"/>
      <dgm:spPr>
        <a:ln>
          <a:solidFill>
            <a:schemeClr val="accent1">
              <a:lumMod val="75000"/>
            </a:schemeClr>
          </a:solidFill>
        </a:ln>
      </dgm:spPr>
    </dgm:pt>
  </dgm:ptLst>
  <dgm:cxnLst>
    <dgm:cxn modelId="{881A0541-1CB5-4090-88C8-D50056F97EA9}" type="presOf" srcId="{D56A0C06-CBB0-4AEF-8017-2C571F0BAB84}" destId="{6C19C1A3-5D66-41DE-BCD4-9BE239FA7F44}" srcOrd="0" destOrd="0" presId="urn:microsoft.com/office/officeart/2008/layout/VerticalCurvedList"/>
    <dgm:cxn modelId="{2D53736C-2778-44A7-9B1C-F82BB9EAAC52}" type="presOf" srcId="{3EEC10B3-6C56-40FC-8EBA-802F147354E6}" destId="{6DFE2909-2BE9-4BA0-AFE4-39AE173514CE}" srcOrd="0" destOrd="0" presId="urn:microsoft.com/office/officeart/2008/layout/VerticalCurvedList"/>
    <dgm:cxn modelId="{5FCD6A92-0233-4CE5-9BDD-56A38F506DD7}" type="presOf" srcId="{00426DFC-F7E8-40F6-98EF-0CC556E52348}" destId="{A20CF108-787F-4D09-8729-955E03641F6B}" srcOrd="0" destOrd="0" presId="urn:microsoft.com/office/officeart/2008/layout/VerticalCurvedList"/>
    <dgm:cxn modelId="{031B479C-F6B8-43FF-BDA2-BFE206320126}" srcId="{00426DFC-F7E8-40F6-98EF-0CC556E52348}" destId="{D56A0C06-CBB0-4AEF-8017-2C571F0BAB84}" srcOrd="0" destOrd="0" parTransId="{84F822C8-83D3-4B94-AADC-5A18ABEC67E3}" sibTransId="{73010547-2656-4794-8E7C-AE7321C50CC9}"/>
    <dgm:cxn modelId="{71D9EAB3-FBE7-49E2-B7CE-7CA5A6246074}" srcId="{00426DFC-F7E8-40F6-98EF-0CC556E52348}" destId="{3EEC10B3-6C56-40FC-8EBA-802F147354E6}" srcOrd="1" destOrd="0" parTransId="{EA379730-23EC-43DD-B11E-30E94CE7FE37}" sibTransId="{1375A23C-60D3-40C0-818C-70C201C8C891}"/>
    <dgm:cxn modelId="{2F379DE5-AF25-4D92-85AB-D99E028F8F02}" type="presOf" srcId="{73010547-2656-4794-8E7C-AE7321C50CC9}" destId="{F3EEBAFC-1064-41FD-88BF-EC009F7AB38C}" srcOrd="0" destOrd="0" presId="urn:microsoft.com/office/officeart/2008/layout/VerticalCurvedList"/>
    <dgm:cxn modelId="{836CE9EA-6D79-43B0-A5B9-8BDAFBC6B056}" srcId="{00426DFC-F7E8-40F6-98EF-0CC556E52348}" destId="{47C79256-385E-4C28-8A57-393CAB2986C1}" srcOrd="2" destOrd="0" parTransId="{4DF5781C-EE0D-4194-94BB-C77F96ADF9FD}" sibTransId="{D9EC8746-FEFD-4997-BA8E-32F73AF74325}"/>
    <dgm:cxn modelId="{D40A06F4-D50C-441E-B9C0-5A17DD13FC2F}" type="presOf" srcId="{47C79256-385E-4C28-8A57-393CAB2986C1}" destId="{54E40193-F4A2-439E-AB91-1EC018DA6551}" srcOrd="0" destOrd="0" presId="urn:microsoft.com/office/officeart/2008/layout/VerticalCurvedList"/>
    <dgm:cxn modelId="{BB70E94F-1240-4DDE-92EC-72E274185044}" type="presParOf" srcId="{A20CF108-787F-4D09-8729-955E03641F6B}" destId="{37649A17-F15C-407B-BC86-42FA3FEF6299}" srcOrd="0" destOrd="0" presId="urn:microsoft.com/office/officeart/2008/layout/VerticalCurvedList"/>
    <dgm:cxn modelId="{ED551396-611E-4B0A-A8D4-7276C26D3BD9}" type="presParOf" srcId="{37649A17-F15C-407B-BC86-42FA3FEF6299}" destId="{A7F9F26E-5EF5-47E7-909A-A69365DF2B6D}" srcOrd="0" destOrd="0" presId="urn:microsoft.com/office/officeart/2008/layout/VerticalCurvedList"/>
    <dgm:cxn modelId="{02968860-B85D-4E2D-96E0-DB954D7C7E09}" type="presParOf" srcId="{A7F9F26E-5EF5-47E7-909A-A69365DF2B6D}" destId="{9F380AED-21B8-4EBA-B799-13044896878E}" srcOrd="0" destOrd="0" presId="urn:microsoft.com/office/officeart/2008/layout/VerticalCurvedList"/>
    <dgm:cxn modelId="{9715731E-82E4-49A9-9DCC-DBEC381478E7}" type="presParOf" srcId="{A7F9F26E-5EF5-47E7-909A-A69365DF2B6D}" destId="{F3EEBAFC-1064-41FD-88BF-EC009F7AB38C}" srcOrd="1" destOrd="0" presId="urn:microsoft.com/office/officeart/2008/layout/VerticalCurvedList"/>
    <dgm:cxn modelId="{69F2D59A-D31E-4970-8B21-94CE2B6BB6F5}" type="presParOf" srcId="{A7F9F26E-5EF5-47E7-909A-A69365DF2B6D}" destId="{8F2922F1-7050-4D37-B164-ECDD3A88DB93}" srcOrd="2" destOrd="0" presId="urn:microsoft.com/office/officeart/2008/layout/VerticalCurvedList"/>
    <dgm:cxn modelId="{898088CC-9EFB-498F-BAFE-4A08AEE85113}" type="presParOf" srcId="{A7F9F26E-5EF5-47E7-909A-A69365DF2B6D}" destId="{C980B200-576C-4CF7-AB03-C5507E7AB133}" srcOrd="3" destOrd="0" presId="urn:microsoft.com/office/officeart/2008/layout/VerticalCurvedList"/>
    <dgm:cxn modelId="{93BF06A3-9F58-49B9-A52A-D96809C17760}" type="presParOf" srcId="{37649A17-F15C-407B-BC86-42FA3FEF6299}" destId="{6C19C1A3-5D66-41DE-BCD4-9BE239FA7F44}" srcOrd="1" destOrd="0" presId="urn:microsoft.com/office/officeart/2008/layout/VerticalCurvedList"/>
    <dgm:cxn modelId="{12E03292-D1D2-4E0B-BCEA-2FEF419C8FAB}" type="presParOf" srcId="{37649A17-F15C-407B-BC86-42FA3FEF6299}" destId="{534D4A6A-F6F3-4004-B5DE-B332646BC4F2}" srcOrd="2" destOrd="0" presId="urn:microsoft.com/office/officeart/2008/layout/VerticalCurvedList"/>
    <dgm:cxn modelId="{20D4671E-4BFB-41DE-85D7-280903DBAFB9}" type="presParOf" srcId="{534D4A6A-F6F3-4004-B5DE-B332646BC4F2}" destId="{3ED19219-293F-4F07-9A03-FC09F1B08BD3}" srcOrd="0" destOrd="0" presId="urn:microsoft.com/office/officeart/2008/layout/VerticalCurvedList"/>
    <dgm:cxn modelId="{4F9A25BB-FD25-4F25-A22D-62EBBD59A0BB}" type="presParOf" srcId="{37649A17-F15C-407B-BC86-42FA3FEF6299}" destId="{6DFE2909-2BE9-4BA0-AFE4-39AE173514CE}" srcOrd="3" destOrd="0" presId="urn:microsoft.com/office/officeart/2008/layout/VerticalCurvedList"/>
    <dgm:cxn modelId="{AEC1C29E-63BB-49CF-9928-7DAE4E73ABA2}" type="presParOf" srcId="{37649A17-F15C-407B-BC86-42FA3FEF6299}" destId="{46DFEB37-583E-4B57-8189-3C8A0202E7A6}" srcOrd="4" destOrd="0" presId="urn:microsoft.com/office/officeart/2008/layout/VerticalCurvedList"/>
    <dgm:cxn modelId="{FC7246F3-29EA-4546-9329-1890567BAF7A}" type="presParOf" srcId="{46DFEB37-583E-4B57-8189-3C8A0202E7A6}" destId="{06D2789E-1978-487A-99D8-D1F552A86E54}" srcOrd="0" destOrd="0" presId="urn:microsoft.com/office/officeart/2008/layout/VerticalCurvedList"/>
    <dgm:cxn modelId="{C79D38EE-8C03-4D28-AE7A-EECB21D2C2F4}" type="presParOf" srcId="{37649A17-F15C-407B-BC86-42FA3FEF6299}" destId="{54E40193-F4A2-439E-AB91-1EC018DA6551}" srcOrd="5" destOrd="0" presId="urn:microsoft.com/office/officeart/2008/layout/VerticalCurvedList"/>
    <dgm:cxn modelId="{F1D046DE-EAFC-45B5-B98F-26D8B197C951}" type="presParOf" srcId="{37649A17-F15C-407B-BC86-42FA3FEF6299}" destId="{167C8296-2E1E-4EBD-A163-CF92FEB3FEC6}" srcOrd="6" destOrd="0" presId="urn:microsoft.com/office/officeart/2008/layout/VerticalCurvedList"/>
    <dgm:cxn modelId="{6B2FF953-08C2-4B53-ADBE-AF96D3E25443}" type="presParOf" srcId="{167C8296-2E1E-4EBD-A163-CF92FEB3FEC6}" destId="{C8C80BB0-FA08-49A8-B224-0F99A7060FC9}"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04A0A95-FD30-4D8D-BB75-527E0FA395FD}" type="doc">
      <dgm:prSet loTypeId="urn:microsoft.com/office/officeart/2005/8/layout/lProcess2" loCatId="relationship" qsTypeId="urn:microsoft.com/office/officeart/2005/8/quickstyle/simple1" qsCatId="simple" csTypeId="urn:microsoft.com/office/officeart/2005/8/colors/accent3_1" csCatId="accent3" phldr="1"/>
      <dgm:spPr/>
      <dgm:t>
        <a:bodyPr/>
        <a:lstStyle/>
        <a:p>
          <a:endParaRPr lang="es-ES"/>
        </a:p>
      </dgm:t>
    </dgm:pt>
    <dgm:pt modelId="{640C6E21-7801-4C02-A549-E046BEC2DC94}">
      <dgm:prSet phldrT="[Texto]"/>
      <dgm:spPr/>
      <dgm:t>
        <a:bodyPr/>
        <a:lstStyle/>
        <a:p>
          <a:r>
            <a:rPr lang="es-ES" b="1" dirty="0"/>
            <a:t>Modificación del Cronograma para la implementación incorporado en la Resolución 693 de 2016</a:t>
          </a:r>
        </a:p>
      </dgm:t>
    </dgm:pt>
    <dgm:pt modelId="{FC473E0F-322D-4424-9068-6A6F72D5C828}" type="parTrans" cxnId="{97A60A31-E54C-4378-844F-3E4834517567}">
      <dgm:prSet/>
      <dgm:spPr/>
      <dgm:t>
        <a:bodyPr/>
        <a:lstStyle/>
        <a:p>
          <a:endParaRPr lang="es-ES"/>
        </a:p>
      </dgm:t>
    </dgm:pt>
    <dgm:pt modelId="{54781E23-FDA4-4A92-ACA3-14A27D32C892}" type="sibTrans" cxnId="{97A60A31-E54C-4378-844F-3E4834517567}">
      <dgm:prSet/>
      <dgm:spPr/>
      <dgm:t>
        <a:bodyPr/>
        <a:lstStyle/>
        <a:p>
          <a:endParaRPr lang="es-ES"/>
        </a:p>
      </dgm:t>
    </dgm:pt>
    <dgm:pt modelId="{F5942744-8568-41F5-8B52-A10664082429}">
      <dgm:prSet phldrT="[Texto]"/>
      <dgm:spPr>
        <a:ln>
          <a:solidFill>
            <a:schemeClr val="tx1"/>
          </a:solidFill>
        </a:ln>
      </dgm:spPr>
      <dgm:t>
        <a:bodyPr/>
        <a:lstStyle/>
        <a:p>
          <a:r>
            <a:rPr lang="es-ES" b="1" dirty="0"/>
            <a:t>Oficios y reuniones de las entidades con la CGN solicitando la ampliación del plazo por </a:t>
          </a:r>
          <a:r>
            <a:rPr lang="es-ES" b="1" dirty="0">
              <a:solidFill>
                <a:srgbClr val="C00000"/>
              </a:solidFill>
            </a:rPr>
            <a:t>limitaciones de tipo técnico, operativo, administrativo y presupuestal</a:t>
          </a:r>
        </a:p>
      </dgm:t>
    </dgm:pt>
    <dgm:pt modelId="{9D82D280-ABA8-4C17-9562-3DC575CED335}" type="parTrans" cxnId="{19A049A0-8B2C-437C-A9F0-ECAC6D36CA53}">
      <dgm:prSet/>
      <dgm:spPr/>
      <dgm:t>
        <a:bodyPr/>
        <a:lstStyle/>
        <a:p>
          <a:endParaRPr lang="es-ES"/>
        </a:p>
      </dgm:t>
    </dgm:pt>
    <dgm:pt modelId="{7D3A207F-3FE2-47C8-9AC3-80D25B8D6EAC}" type="sibTrans" cxnId="{19A049A0-8B2C-437C-A9F0-ECAC6D36CA53}">
      <dgm:prSet/>
      <dgm:spPr/>
      <dgm:t>
        <a:bodyPr/>
        <a:lstStyle/>
        <a:p>
          <a:endParaRPr lang="es-ES"/>
        </a:p>
      </dgm:t>
    </dgm:pt>
    <dgm:pt modelId="{3CF6C971-2CA0-49EC-A42C-F955B4D3C4C3}">
      <dgm:prSet phldrT="[Texto]"/>
      <dgm:spPr/>
      <dgm:t>
        <a:bodyPr/>
        <a:lstStyle/>
        <a:p>
          <a:r>
            <a:rPr lang="es-ES" b="1" u="none" dirty="0"/>
            <a:t>Como resultado de las encuestas realizadas a las entidades, en donde se evidenciaron dificultades en:</a:t>
          </a:r>
        </a:p>
      </dgm:t>
    </dgm:pt>
    <dgm:pt modelId="{A1E983F1-BA58-4348-8EF0-4F99BB5C7489}" type="parTrans" cxnId="{AA1032A1-71BB-4D2E-8F8A-6E1F06B758A6}">
      <dgm:prSet/>
      <dgm:spPr/>
      <dgm:t>
        <a:bodyPr/>
        <a:lstStyle/>
        <a:p>
          <a:endParaRPr lang="es-ES"/>
        </a:p>
      </dgm:t>
    </dgm:pt>
    <dgm:pt modelId="{5A8481EF-2227-45A6-AF7A-1245EE7BB7A5}" type="sibTrans" cxnId="{AA1032A1-71BB-4D2E-8F8A-6E1F06B758A6}">
      <dgm:prSet/>
      <dgm:spPr/>
      <dgm:t>
        <a:bodyPr/>
        <a:lstStyle/>
        <a:p>
          <a:endParaRPr lang="es-ES"/>
        </a:p>
      </dgm:t>
    </dgm:pt>
    <dgm:pt modelId="{C72F816F-21E9-4EF0-BC5C-75C628768B2B}">
      <dgm:prSet phldrT="[Texto]" custT="1"/>
      <dgm:spPr>
        <a:ln>
          <a:solidFill>
            <a:schemeClr val="tx1"/>
          </a:solidFill>
        </a:ln>
      </dgm:spPr>
      <dgm:t>
        <a:bodyPr/>
        <a:lstStyle/>
        <a:p>
          <a:r>
            <a:rPr lang="es-ES" sz="1700" b="1" u="none" dirty="0">
              <a:solidFill>
                <a:srgbClr val="C00000"/>
              </a:solidFill>
            </a:rPr>
            <a:t>Reconocimiento y medición</a:t>
          </a:r>
          <a:r>
            <a:rPr lang="es-ES" sz="1700" b="1" u="none" dirty="0"/>
            <a:t>: propiedades, planta y equipo, bienes de uso público, CXC, intangibles e inventarios</a:t>
          </a:r>
        </a:p>
      </dgm:t>
    </dgm:pt>
    <dgm:pt modelId="{BBE34E2C-F9A9-461B-B8F7-CB704667688C}" type="parTrans" cxnId="{7E0DADAF-54FF-4BCF-A467-1CDC1D6722C5}">
      <dgm:prSet/>
      <dgm:spPr/>
      <dgm:t>
        <a:bodyPr/>
        <a:lstStyle/>
        <a:p>
          <a:endParaRPr lang="es-ES"/>
        </a:p>
      </dgm:t>
    </dgm:pt>
    <dgm:pt modelId="{E6A98814-C947-40C0-AE0E-B5F021EB3CB8}" type="sibTrans" cxnId="{7E0DADAF-54FF-4BCF-A467-1CDC1D6722C5}">
      <dgm:prSet/>
      <dgm:spPr/>
      <dgm:t>
        <a:bodyPr/>
        <a:lstStyle/>
        <a:p>
          <a:endParaRPr lang="es-ES"/>
        </a:p>
      </dgm:t>
    </dgm:pt>
    <dgm:pt modelId="{4F6B00D3-F5BE-4840-943D-4B221043270A}">
      <dgm:prSet phldrT="[Texto]" custT="1"/>
      <dgm:spPr>
        <a:ln>
          <a:solidFill>
            <a:schemeClr val="tx1"/>
          </a:solidFill>
        </a:ln>
      </dgm:spPr>
      <dgm:t>
        <a:bodyPr/>
        <a:lstStyle/>
        <a:p>
          <a:r>
            <a:rPr lang="es-ES" sz="1700" b="1" u="none" dirty="0">
              <a:solidFill>
                <a:srgbClr val="C00000"/>
              </a:solidFill>
            </a:rPr>
            <a:t>Sistemas de información</a:t>
          </a:r>
          <a:r>
            <a:rPr lang="es-ES" sz="1700" b="1" u="none" dirty="0"/>
            <a:t>: los aplicativos contables no están preparados para soportar cambios normativos</a:t>
          </a:r>
        </a:p>
      </dgm:t>
    </dgm:pt>
    <dgm:pt modelId="{CB689C97-170C-4255-8A35-835FB4AD9862}" type="parTrans" cxnId="{539A0069-1317-489F-B6D5-541D31F7A1DC}">
      <dgm:prSet/>
      <dgm:spPr/>
      <dgm:t>
        <a:bodyPr/>
        <a:lstStyle/>
        <a:p>
          <a:endParaRPr lang="es-ES"/>
        </a:p>
      </dgm:t>
    </dgm:pt>
    <dgm:pt modelId="{43796D0A-3156-4A49-8C7D-2D605B8007A8}" type="sibTrans" cxnId="{539A0069-1317-489F-B6D5-541D31F7A1DC}">
      <dgm:prSet/>
      <dgm:spPr/>
      <dgm:t>
        <a:bodyPr/>
        <a:lstStyle/>
        <a:p>
          <a:endParaRPr lang="es-ES"/>
        </a:p>
      </dgm:t>
    </dgm:pt>
    <dgm:pt modelId="{9A4A173E-9EAA-4398-87CD-234621DDDDEC}">
      <dgm:prSet phldrT="[Texto]" custT="1"/>
      <dgm:spPr>
        <a:ln>
          <a:solidFill>
            <a:schemeClr val="tx1"/>
          </a:solidFill>
        </a:ln>
      </dgm:spPr>
      <dgm:t>
        <a:bodyPr/>
        <a:lstStyle/>
        <a:p>
          <a:r>
            <a:rPr lang="es-ES" sz="1700" b="1" u="none" dirty="0">
              <a:solidFill>
                <a:srgbClr val="C00000"/>
              </a:solidFill>
            </a:rPr>
            <a:t>Recursos humanos</a:t>
          </a:r>
          <a:r>
            <a:rPr lang="es-ES" sz="1700" b="1" u="none" dirty="0"/>
            <a:t>: no se cuenta con personal suficiente y capacitado</a:t>
          </a:r>
        </a:p>
      </dgm:t>
    </dgm:pt>
    <dgm:pt modelId="{26E548F8-7056-4CBE-A698-4E1C07E3418A}" type="parTrans" cxnId="{714FC502-524C-4706-8CC3-CDAE61147DE6}">
      <dgm:prSet/>
      <dgm:spPr/>
      <dgm:t>
        <a:bodyPr/>
        <a:lstStyle/>
        <a:p>
          <a:endParaRPr lang="es-ES"/>
        </a:p>
      </dgm:t>
    </dgm:pt>
    <dgm:pt modelId="{74FD7035-A7B2-4F1D-BA56-82F2A3D10AA9}" type="sibTrans" cxnId="{714FC502-524C-4706-8CC3-CDAE61147DE6}">
      <dgm:prSet/>
      <dgm:spPr/>
      <dgm:t>
        <a:bodyPr/>
        <a:lstStyle/>
        <a:p>
          <a:endParaRPr lang="es-ES"/>
        </a:p>
      </dgm:t>
    </dgm:pt>
    <dgm:pt modelId="{D4DAFC40-4454-4FF7-A0F7-3FC162CFF86F}">
      <dgm:prSet phldrT="[Texto]" custT="1"/>
      <dgm:spPr>
        <a:ln>
          <a:solidFill>
            <a:schemeClr val="tx1"/>
          </a:solidFill>
        </a:ln>
      </dgm:spPr>
      <dgm:t>
        <a:bodyPr/>
        <a:lstStyle/>
        <a:p>
          <a:r>
            <a:rPr lang="es-ES" sz="1700" b="1" u="none" dirty="0">
              <a:solidFill>
                <a:srgbClr val="C00000"/>
              </a:solidFill>
            </a:rPr>
            <a:t>Depuración contable</a:t>
          </a:r>
          <a:r>
            <a:rPr lang="es-ES" sz="1700" b="1" u="none" dirty="0"/>
            <a:t>: cuentas contables pendientes de depuración que requieren de un tiempo considerable</a:t>
          </a:r>
        </a:p>
      </dgm:t>
    </dgm:pt>
    <dgm:pt modelId="{6DBD313C-F138-4B9C-80B6-B61A365E6A98}" type="parTrans" cxnId="{144B2B81-A36C-4C39-973E-C9E79BFCF7B5}">
      <dgm:prSet/>
      <dgm:spPr/>
      <dgm:t>
        <a:bodyPr/>
        <a:lstStyle/>
        <a:p>
          <a:endParaRPr lang="es-ES"/>
        </a:p>
      </dgm:t>
    </dgm:pt>
    <dgm:pt modelId="{75E68202-8982-4742-AE5B-A8C911230DB3}" type="sibTrans" cxnId="{144B2B81-A36C-4C39-973E-C9E79BFCF7B5}">
      <dgm:prSet/>
      <dgm:spPr/>
      <dgm:t>
        <a:bodyPr/>
        <a:lstStyle/>
        <a:p>
          <a:endParaRPr lang="es-ES"/>
        </a:p>
      </dgm:t>
    </dgm:pt>
    <dgm:pt modelId="{851C2AE9-F7B4-47D7-9076-E5A328EE4FD1}">
      <dgm:prSet phldrT="[Texto]" custT="1"/>
      <dgm:spPr>
        <a:ln>
          <a:solidFill>
            <a:schemeClr val="tx1"/>
          </a:solidFill>
        </a:ln>
      </dgm:spPr>
      <dgm:t>
        <a:bodyPr/>
        <a:lstStyle/>
        <a:p>
          <a:r>
            <a:rPr lang="es-ES" sz="1700" b="1" u="none" dirty="0">
              <a:solidFill>
                <a:srgbClr val="C00000"/>
              </a:solidFill>
            </a:rPr>
            <a:t>Recursos económicos insuficientes:</a:t>
          </a:r>
          <a:r>
            <a:rPr lang="es-ES" sz="1700" b="1" u="none" dirty="0"/>
            <a:t>  presupuestos insuficiente para adelantar el proceso de manera integral</a:t>
          </a:r>
        </a:p>
      </dgm:t>
    </dgm:pt>
    <dgm:pt modelId="{D951C45E-0A52-4B0E-A149-768B129138C1}" type="parTrans" cxnId="{BD8EE666-0633-46FD-BEDA-56DFFC729892}">
      <dgm:prSet/>
      <dgm:spPr/>
      <dgm:t>
        <a:bodyPr/>
        <a:lstStyle/>
        <a:p>
          <a:endParaRPr lang="es-ES"/>
        </a:p>
      </dgm:t>
    </dgm:pt>
    <dgm:pt modelId="{94BC1293-9E0B-4AFE-A332-2081606C8AC8}" type="sibTrans" cxnId="{BD8EE666-0633-46FD-BEDA-56DFFC729892}">
      <dgm:prSet/>
      <dgm:spPr/>
      <dgm:t>
        <a:bodyPr/>
        <a:lstStyle/>
        <a:p>
          <a:endParaRPr lang="es-ES"/>
        </a:p>
      </dgm:t>
    </dgm:pt>
    <dgm:pt modelId="{BE5DAFF1-C5B4-4335-B896-3F5F9FB1E907}" type="pres">
      <dgm:prSet presAssocID="{004A0A95-FD30-4D8D-BB75-527E0FA395FD}" presName="theList" presStyleCnt="0">
        <dgm:presLayoutVars>
          <dgm:dir/>
          <dgm:animLvl val="lvl"/>
          <dgm:resizeHandles val="exact"/>
        </dgm:presLayoutVars>
      </dgm:prSet>
      <dgm:spPr/>
    </dgm:pt>
    <dgm:pt modelId="{68E0CCD5-9641-49A5-AE13-A7ED7F51A5A8}" type="pres">
      <dgm:prSet presAssocID="{640C6E21-7801-4C02-A549-E046BEC2DC94}" presName="compNode" presStyleCnt="0"/>
      <dgm:spPr/>
    </dgm:pt>
    <dgm:pt modelId="{B16F359C-BEA9-4355-9006-A2CA58D89AE1}" type="pres">
      <dgm:prSet presAssocID="{640C6E21-7801-4C02-A549-E046BEC2DC94}" presName="aNode" presStyleLbl="bgShp" presStyleIdx="0" presStyleCnt="2" custLinFactNeighborX="-1611"/>
      <dgm:spPr/>
    </dgm:pt>
    <dgm:pt modelId="{97759C2C-FCDF-496B-8038-3F10B1D703EB}" type="pres">
      <dgm:prSet presAssocID="{640C6E21-7801-4C02-A549-E046BEC2DC94}" presName="textNode" presStyleLbl="bgShp" presStyleIdx="0" presStyleCnt="2"/>
      <dgm:spPr/>
    </dgm:pt>
    <dgm:pt modelId="{A1CBC5B5-FC06-4109-8437-C9BB4307F0B4}" type="pres">
      <dgm:prSet presAssocID="{640C6E21-7801-4C02-A549-E046BEC2DC94}" presName="compChildNode" presStyleCnt="0"/>
      <dgm:spPr/>
    </dgm:pt>
    <dgm:pt modelId="{316B6D2B-2FA1-4CC6-8AB2-8FCA0F05AEF5}" type="pres">
      <dgm:prSet presAssocID="{640C6E21-7801-4C02-A549-E046BEC2DC94}" presName="theInnerList" presStyleCnt="0"/>
      <dgm:spPr/>
    </dgm:pt>
    <dgm:pt modelId="{8251F27B-80C6-4B56-A471-3744BA9295BB}" type="pres">
      <dgm:prSet presAssocID="{F5942744-8568-41F5-8B52-A10664082429}" presName="childNode" presStyleLbl="node1" presStyleIdx="0" presStyleCnt="6">
        <dgm:presLayoutVars>
          <dgm:bulletEnabled val="1"/>
        </dgm:presLayoutVars>
      </dgm:prSet>
      <dgm:spPr/>
    </dgm:pt>
    <dgm:pt modelId="{0CF8F672-A757-4B26-91D5-B3D76DD5829E}" type="pres">
      <dgm:prSet presAssocID="{640C6E21-7801-4C02-A549-E046BEC2DC94}" presName="aSpace" presStyleCnt="0"/>
      <dgm:spPr/>
    </dgm:pt>
    <dgm:pt modelId="{056B1466-7571-441F-921F-5DDC816D51A6}" type="pres">
      <dgm:prSet presAssocID="{3CF6C971-2CA0-49EC-A42C-F955B4D3C4C3}" presName="compNode" presStyleCnt="0"/>
      <dgm:spPr/>
    </dgm:pt>
    <dgm:pt modelId="{45B002B7-33A2-4249-A740-8E8A6C6DE8E5}" type="pres">
      <dgm:prSet presAssocID="{3CF6C971-2CA0-49EC-A42C-F955B4D3C4C3}" presName="aNode" presStyleLbl="bgShp" presStyleIdx="1" presStyleCnt="2"/>
      <dgm:spPr/>
    </dgm:pt>
    <dgm:pt modelId="{B87207B6-25D0-4754-AEAE-F6D66195AE48}" type="pres">
      <dgm:prSet presAssocID="{3CF6C971-2CA0-49EC-A42C-F955B4D3C4C3}" presName="textNode" presStyleLbl="bgShp" presStyleIdx="1" presStyleCnt="2"/>
      <dgm:spPr/>
    </dgm:pt>
    <dgm:pt modelId="{464770AC-1F6C-489C-BA60-493FF628AFA7}" type="pres">
      <dgm:prSet presAssocID="{3CF6C971-2CA0-49EC-A42C-F955B4D3C4C3}" presName="compChildNode" presStyleCnt="0"/>
      <dgm:spPr/>
    </dgm:pt>
    <dgm:pt modelId="{9943C054-8668-4516-9E6C-E777B91B6F16}" type="pres">
      <dgm:prSet presAssocID="{3CF6C971-2CA0-49EC-A42C-F955B4D3C4C3}" presName="theInnerList" presStyleCnt="0"/>
      <dgm:spPr/>
    </dgm:pt>
    <dgm:pt modelId="{FF671B05-52A4-417B-B3AB-298F993DB2D5}" type="pres">
      <dgm:prSet presAssocID="{C72F816F-21E9-4EF0-BC5C-75C628768B2B}" presName="childNode" presStyleLbl="node1" presStyleIdx="1" presStyleCnt="6" custScaleX="117715" custScaleY="182026" custLinFactNeighborY="-78741">
        <dgm:presLayoutVars>
          <dgm:bulletEnabled val="1"/>
        </dgm:presLayoutVars>
      </dgm:prSet>
      <dgm:spPr/>
    </dgm:pt>
    <dgm:pt modelId="{F5FC5AF5-08B6-472B-AF1B-9EE1821B2065}" type="pres">
      <dgm:prSet presAssocID="{C72F816F-21E9-4EF0-BC5C-75C628768B2B}" presName="aSpace2" presStyleCnt="0"/>
      <dgm:spPr/>
    </dgm:pt>
    <dgm:pt modelId="{BACBAB97-6D0E-4836-9CC6-0ABB60A855EE}" type="pres">
      <dgm:prSet presAssocID="{4F6B00D3-F5BE-4840-943D-4B221043270A}" presName="childNode" presStyleLbl="node1" presStyleIdx="2" presStyleCnt="6" custScaleX="117205" custScaleY="173871" custLinFactY="5318" custLinFactNeighborY="100000">
        <dgm:presLayoutVars>
          <dgm:bulletEnabled val="1"/>
        </dgm:presLayoutVars>
      </dgm:prSet>
      <dgm:spPr/>
    </dgm:pt>
    <dgm:pt modelId="{CB7B515D-9CC6-40D6-B8CD-93E8C13D8C42}" type="pres">
      <dgm:prSet presAssocID="{4F6B00D3-F5BE-4840-943D-4B221043270A}" presName="aSpace2" presStyleCnt="0"/>
      <dgm:spPr/>
    </dgm:pt>
    <dgm:pt modelId="{599628B4-ED51-443A-ADB7-CDDF050A989F}" type="pres">
      <dgm:prSet presAssocID="{9A4A173E-9EAA-4398-87CD-234621DDDDEC}" presName="childNode" presStyleLbl="node1" presStyleIdx="3" presStyleCnt="6" custScaleX="115657" custLinFactY="12524" custLinFactNeighborX="-255" custLinFactNeighborY="100000">
        <dgm:presLayoutVars>
          <dgm:bulletEnabled val="1"/>
        </dgm:presLayoutVars>
      </dgm:prSet>
      <dgm:spPr/>
    </dgm:pt>
    <dgm:pt modelId="{7BD9A93E-E1D3-4333-A8EA-6EC6CD94A378}" type="pres">
      <dgm:prSet presAssocID="{9A4A173E-9EAA-4398-87CD-234621DDDDEC}" presName="aSpace2" presStyleCnt="0"/>
      <dgm:spPr/>
    </dgm:pt>
    <dgm:pt modelId="{307F0E6E-2BEB-4FD8-828D-F41F1128A3B9}" type="pres">
      <dgm:prSet presAssocID="{D4DAFC40-4454-4FF7-A0F7-3FC162CFF86F}" presName="childNode" presStyleLbl="node1" presStyleIdx="4" presStyleCnt="6" custScaleX="115167" custScaleY="163942" custLinFactY="25840" custLinFactNeighborY="100000">
        <dgm:presLayoutVars>
          <dgm:bulletEnabled val="1"/>
        </dgm:presLayoutVars>
      </dgm:prSet>
      <dgm:spPr/>
    </dgm:pt>
    <dgm:pt modelId="{31706E26-F28A-49C0-8BB1-BB17B42C0BCC}" type="pres">
      <dgm:prSet presAssocID="{D4DAFC40-4454-4FF7-A0F7-3FC162CFF86F}" presName="aSpace2" presStyleCnt="0"/>
      <dgm:spPr/>
    </dgm:pt>
    <dgm:pt modelId="{D49CDFCE-2219-4A34-9402-953EE3A4D3D3}" type="pres">
      <dgm:prSet presAssocID="{851C2AE9-F7B4-47D7-9076-E5A328EE4FD1}" presName="childNode" presStyleLbl="node1" presStyleIdx="5" presStyleCnt="6" custScaleX="116186" custScaleY="183102" custLinFactY="37509" custLinFactNeighborY="100000">
        <dgm:presLayoutVars>
          <dgm:bulletEnabled val="1"/>
        </dgm:presLayoutVars>
      </dgm:prSet>
      <dgm:spPr/>
    </dgm:pt>
  </dgm:ptLst>
  <dgm:cxnLst>
    <dgm:cxn modelId="{714FC502-524C-4706-8CC3-CDAE61147DE6}" srcId="{3CF6C971-2CA0-49EC-A42C-F955B4D3C4C3}" destId="{9A4A173E-9EAA-4398-87CD-234621DDDDEC}" srcOrd="2" destOrd="0" parTransId="{26E548F8-7056-4CBE-A698-4E1C07E3418A}" sibTransId="{74FD7035-A7B2-4F1D-BA56-82F2A3D10AA9}"/>
    <dgm:cxn modelId="{5FB7D71D-DB41-42D9-9B3A-ACAF0F87F64A}" type="presOf" srcId="{3CF6C971-2CA0-49EC-A42C-F955B4D3C4C3}" destId="{B87207B6-25D0-4754-AEAE-F6D66195AE48}" srcOrd="1" destOrd="0" presId="urn:microsoft.com/office/officeart/2005/8/layout/lProcess2"/>
    <dgm:cxn modelId="{93F3CA2F-B47F-40F6-8B19-B41C2293F893}" type="presOf" srcId="{4F6B00D3-F5BE-4840-943D-4B221043270A}" destId="{BACBAB97-6D0E-4836-9CC6-0ABB60A855EE}" srcOrd="0" destOrd="0" presId="urn:microsoft.com/office/officeart/2005/8/layout/lProcess2"/>
    <dgm:cxn modelId="{97A60A31-E54C-4378-844F-3E4834517567}" srcId="{004A0A95-FD30-4D8D-BB75-527E0FA395FD}" destId="{640C6E21-7801-4C02-A549-E046BEC2DC94}" srcOrd="0" destOrd="0" parTransId="{FC473E0F-322D-4424-9068-6A6F72D5C828}" sibTransId="{54781E23-FDA4-4A92-ACA3-14A27D32C892}"/>
    <dgm:cxn modelId="{6375A73A-73A2-418F-A848-110EDFB18CFC}" type="presOf" srcId="{3CF6C971-2CA0-49EC-A42C-F955B4D3C4C3}" destId="{45B002B7-33A2-4249-A740-8E8A6C6DE8E5}" srcOrd="0" destOrd="0" presId="urn:microsoft.com/office/officeart/2005/8/layout/lProcess2"/>
    <dgm:cxn modelId="{6668755D-14A0-4A97-AC04-B4FEF0AAF184}" type="presOf" srcId="{640C6E21-7801-4C02-A549-E046BEC2DC94}" destId="{97759C2C-FCDF-496B-8038-3F10B1D703EB}" srcOrd="1" destOrd="0" presId="urn:microsoft.com/office/officeart/2005/8/layout/lProcess2"/>
    <dgm:cxn modelId="{C21A4B60-39A4-4DF3-BC01-E35FF410FBD4}" type="presOf" srcId="{640C6E21-7801-4C02-A549-E046BEC2DC94}" destId="{B16F359C-BEA9-4355-9006-A2CA58D89AE1}" srcOrd="0" destOrd="0" presId="urn:microsoft.com/office/officeart/2005/8/layout/lProcess2"/>
    <dgm:cxn modelId="{BD8EE666-0633-46FD-BEDA-56DFFC729892}" srcId="{3CF6C971-2CA0-49EC-A42C-F955B4D3C4C3}" destId="{851C2AE9-F7B4-47D7-9076-E5A328EE4FD1}" srcOrd="4" destOrd="0" parTransId="{D951C45E-0A52-4B0E-A149-768B129138C1}" sibTransId="{94BC1293-9E0B-4AFE-A332-2081606C8AC8}"/>
    <dgm:cxn modelId="{539A0069-1317-489F-B6D5-541D31F7A1DC}" srcId="{3CF6C971-2CA0-49EC-A42C-F955B4D3C4C3}" destId="{4F6B00D3-F5BE-4840-943D-4B221043270A}" srcOrd="1" destOrd="0" parTransId="{CB689C97-170C-4255-8A35-835FB4AD9862}" sibTransId="{43796D0A-3156-4A49-8C7D-2D605B8007A8}"/>
    <dgm:cxn modelId="{144B2B81-A36C-4C39-973E-C9E79BFCF7B5}" srcId="{3CF6C971-2CA0-49EC-A42C-F955B4D3C4C3}" destId="{D4DAFC40-4454-4FF7-A0F7-3FC162CFF86F}" srcOrd="3" destOrd="0" parTransId="{6DBD313C-F138-4B9C-80B6-B61A365E6A98}" sibTransId="{75E68202-8982-4742-AE5B-A8C911230DB3}"/>
    <dgm:cxn modelId="{26F8C984-6B11-4E86-A91A-4A486050C9E3}" type="presOf" srcId="{C72F816F-21E9-4EF0-BC5C-75C628768B2B}" destId="{FF671B05-52A4-417B-B3AB-298F993DB2D5}" srcOrd="0" destOrd="0" presId="urn:microsoft.com/office/officeart/2005/8/layout/lProcess2"/>
    <dgm:cxn modelId="{425E7A9A-DE30-4F6B-8F59-1277CAC964ED}" type="presOf" srcId="{9A4A173E-9EAA-4398-87CD-234621DDDDEC}" destId="{599628B4-ED51-443A-ADB7-CDDF050A989F}" srcOrd="0" destOrd="0" presId="urn:microsoft.com/office/officeart/2005/8/layout/lProcess2"/>
    <dgm:cxn modelId="{B01E839E-DB7D-45BA-98DB-09001434835A}" type="presOf" srcId="{851C2AE9-F7B4-47D7-9076-E5A328EE4FD1}" destId="{D49CDFCE-2219-4A34-9402-953EE3A4D3D3}" srcOrd="0" destOrd="0" presId="urn:microsoft.com/office/officeart/2005/8/layout/lProcess2"/>
    <dgm:cxn modelId="{19A049A0-8B2C-437C-A9F0-ECAC6D36CA53}" srcId="{640C6E21-7801-4C02-A549-E046BEC2DC94}" destId="{F5942744-8568-41F5-8B52-A10664082429}" srcOrd="0" destOrd="0" parTransId="{9D82D280-ABA8-4C17-9562-3DC575CED335}" sibTransId="{7D3A207F-3FE2-47C8-9AC3-80D25B8D6EAC}"/>
    <dgm:cxn modelId="{AA1032A1-71BB-4D2E-8F8A-6E1F06B758A6}" srcId="{004A0A95-FD30-4D8D-BB75-527E0FA395FD}" destId="{3CF6C971-2CA0-49EC-A42C-F955B4D3C4C3}" srcOrd="1" destOrd="0" parTransId="{A1E983F1-BA58-4348-8EF0-4F99BB5C7489}" sibTransId="{5A8481EF-2227-45A6-AF7A-1245EE7BB7A5}"/>
    <dgm:cxn modelId="{7E0DADAF-54FF-4BCF-A467-1CDC1D6722C5}" srcId="{3CF6C971-2CA0-49EC-A42C-F955B4D3C4C3}" destId="{C72F816F-21E9-4EF0-BC5C-75C628768B2B}" srcOrd="0" destOrd="0" parTransId="{BBE34E2C-F9A9-461B-B8F7-CB704667688C}" sibTransId="{E6A98814-C947-40C0-AE0E-B5F021EB3CB8}"/>
    <dgm:cxn modelId="{FD10EBCC-8022-445A-BFC8-9F6636AB5C4C}" type="presOf" srcId="{004A0A95-FD30-4D8D-BB75-527E0FA395FD}" destId="{BE5DAFF1-C5B4-4335-B896-3F5F9FB1E907}" srcOrd="0" destOrd="0" presId="urn:microsoft.com/office/officeart/2005/8/layout/lProcess2"/>
    <dgm:cxn modelId="{D0B74ADC-4716-48BD-9CA5-858F01DD60B1}" type="presOf" srcId="{F5942744-8568-41F5-8B52-A10664082429}" destId="{8251F27B-80C6-4B56-A471-3744BA9295BB}" srcOrd="0" destOrd="0" presId="urn:microsoft.com/office/officeart/2005/8/layout/lProcess2"/>
    <dgm:cxn modelId="{FB1118FF-7CA3-4720-A993-2E73A1EA1E49}" type="presOf" srcId="{D4DAFC40-4454-4FF7-A0F7-3FC162CFF86F}" destId="{307F0E6E-2BEB-4FD8-828D-F41F1128A3B9}" srcOrd="0" destOrd="0" presId="urn:microsoft.com/office/officeart/2005/8/layout/lProcess2"/>
    <dgm:cxn modelId="{26ED6A6B-1348-4915-ADEA-AE85B7C4F0AF}" type="presParOf" srcId="{BE5DAFF1-C5B4-4335-B896-3F5F9FB1E907}" destId="{68E0CCD5-9641-49A5-AE13-A7ED7F51A5A8}" srcOrd="0" destOrd="0" presId="urn:microsoft.com/office/officeart/2005/8/layout/lProcess2"/>
    <dgm:cxn modelId="{9CE27838-C828-45C9-B657-DA5FD91A23A3}" type="presParOf" srcId="{68E0CCD5-9641-49A5-AE13-A7ED7F51A5A8}" destId="{B16F359C-BEA9-4355-9006-A2CA58D89AE1}" srcOrd="0" destOrd="0" presId="urn:microsoft.com/office/officeart/2005/8/layout/lProcess2"/>
    <dgm:cxn modelId="{F9B52573-B14D-4DFF-9D40-82287300F479}" type="presParOf" srcId="{68E0CCD5-9641-49A5-AE13-A7ED7F51A5A8}" destId="{97759C2C-FCDF-496B-8038-3F10B1D703EB}" srcOrd="1" destOrd="0" presId="urn:microsoft.com/office/officeart/2005/8/layout/lProcess2"/>
    <dgm:cxn modelId="{690806FF-90C0-4F72-A92F-B935A2C5B108}" type="presParOf" srcId="{68E0CCD5-9641-49A5-AE13-A7ED7F51A5A8}" destId="{A1CBC5B5-FC06-4109-8437-C9BB4307F0B4}" srcOrd="2" destOrd="0" presId="urn:microsoft.com/office/officeart/2005/8/layout/lProcess2"/>
    <dgm:cxn modelId="{788BA3C3-D610-47AB-9729-9C0110F571CD}" type="presParOf" srcId="{A1CBC5B5-FC06-4109-8437-C9BB4307F0B4}" destId="{316B6D2B-2FA1-4CC6-8AB2-8FCA0F05AEF5}" srcOrd="0" destOrd="0" presId="urn:microsoft.com/office/officeart/2005/8/layout/lProcess2"/>
    <dgm:cxn modelId="{20246A0F-37F4-4CBF-B18F-79495D3C441A}" type="presParOf" srcId="{316B6D2B-2FA1-4CC6-8AB2-8FCA0F05AEF5}" destId="{8251F27B-80C6-4B56-A471-3744BA9295BB}" srcOrd="0" destOrd="0" presId="urn:microsoft.com/office/officeart/2005/8/layout/lProcess2"/>
    <dgm:cxn modelId="{F5623129-B74D-420C-B748-261B8C7D8B37}" type="presParOf" srcId="{BE5DAFF1-C5B4-4335-B896-3F5F9FB1E907}" destId="{0CF8F672-A757-4B26-91D5-B3D76DD5829E}" srcOrd="1" destOrd="0" presId="urn:microsoft.com/office/officeart/2005/8/layout/lProcess2"/>
    <dgm:cxn modelId="{ED1F98EA-4D8E-4095-A0AE-C6F28F598466}" type="presParOf" srcId="{BE5DAFF1-C5B4-4335-B896-3F5F9FB1E907}" destId="{056B1466-7571-441F-921F-5DDC816D51A6}" srcOrd="2" destOrd="0" presId="urn:microsoft.com/office/officeart/2005/8/layout/lProcess2"/>
    <dgm:cxn modelId="{2B9EEC4F-F7EA-4D4E-8202-2FC2ED42EFF9}" type="presParOf" srcId="{056B1466-7571-441F-921F-5DDC816D51A6}" destId="{45B002B7-33A2-4249-A740-8E8A6C6DE8E5}" srcOrd="0" destOrd="0" presId="urn:microsoft.com/office/officeart/2005/8/layout/lProcess2"/>
    <dgm:cxn modelId="{DF525E9D-4B44-49FA-8C6D-CE660A01966D}" type="presParOf" srcId="{056B1466-7571-441F-921F-5DDC816D51A6}" destId="{B87207B6-25D0-4754-AEAE-F6D66195AE48}" srcOrd="1" destOrd="0" presId="urn:microsoft.com/office/officeart/2005/8/layout/lProcess2"/>
    <dgm:cxn modelId="{1301ABCD-3091-4827-89AC-16A1DE828B9A}" type="presParOf" srcId="{056B1466-7571-441F-921F-5DDC816D51A6}" destId="{464770AC-1F6C-489C-BA60-493FF628AFA7}" srcOrd="2" destOrd="0" presId="urn:microsoft.com/office/officeart/2005/8/layout/lProcess2"/>
    <dgm:cxn modelId="{C27F947D-84FC-4BD6-96BF-CA2A4EBEEA16}" type="presParOf" srcId="{464770AC-1F6C-489C-BA60-493FF628AFA7}" destId="{9943C054-8668-4516-9E6C-E777B91B6F16}" srcOrd="0" destOrd="0" presId="urn:microsoft.com/office/officeart/2005/8/layout/lProcess2"/>
    <dgm:cxn modelId="{7CA3BEE8-26D7-4929-9F11-BE3B1CAAFC76}" type="presParOf" srcId="{9943C054-8668-4516-9E6C-E777B91B6F16}" destId="{FF671B05-52A4-417B-B3AB-298F993DB2D5}" srcOrd="0" destOrd="0" presId="urn:microsoft.com/office/officeart/2005/8/layout/lProcess2"/>
    <dgm:cxn modelId="{3BB7E916-C52B-49A4-90B4-649D3EEE2894}" type="presParOf" srcId="{9943C054-8668-4516-9E6C-E777B91B6F16}" destId="{F5FC5AF5-08B6-472B-AF1B-9EE1821B2065}" srcOrd="1" destOrd="0" presId="urn:microsoft.com/office/officeart/2005/8/layout/lProcess2"/>
    <dgm:cxn modelId="{FDB2E0FC-7441-46A8-8E8B-7DC724E246D6}" type="presParOf" srcId="{9943C054-8668-4516-9E6C-E777B91B6F16}" destId="{BACBAB97-6D0E-4836-9CC6-0ABB60A855EE}" srcOrd="2" destOrd="0" presId="urn:microsoft.com/office/officeart/2005/8/layout/lProcess2"/>
    <dgm:cxn modelId="{97EC479A-0B4D-42CF-BD36-322F9D857893}" type="presParOf" srcId="{9943C054-8668-4516-9E6C-E777B91B6F16}" destId="{CB7B515D-9CC6-40D6-B8CD-93E8C13D8C42}" srcOrd="3" destOrd="0" presId="urn:microsoft.com/office/officeart/2005/8/layout/lProcess2"/>
    <dgm:cxn modelId="{01613BB3-C885-4BC5-8D1C-D176AC0D6661}" type="presParOf" srcId="{9943C054-8668-4516-9E6C-E777B91B6F16}" destId="{599628B4-ED51-443A-ADB7-CDDF050A989F}" srcOrd="4" destOrd="0" presId="urn:microsoft.com/office/officeart/2005/8/layout/lProcess2"/>
    <dgm:cxn modelId="{30A1A641-1560-4E23-84F2-F1F4483CC92D}" type="presParOf" srcId="{9943C054-8668-4516-9E6C-E777B91B6F16}" destId="{7BD9A93E-E1D3-4333-A8EA-6EC6CD94A378}" srcOrd="5" destOrd="0" presId="urn:microsoft.com/office/officeart/2005/8/layout/lProcess2"/>
    <dgm:cxn modelId="{DFE544AD-C92A-4069-A5A5-FCBD00D49965}" type="presParOf" srcId="{9943C054-8668-4516-9E6C-E777B91B6F16}" destId="{307F0E6E-2BEB-4FD8-828D-F41F1128A3B9}" srcOrd="6" destOrd="0" presId="urn:microsoft.com/office/officeart/2005/8/layout/lProcess2"/>
    <dgm:cxn modelId="{33C54741-2214-41B2-A6E6-FA66807F153B}" type="presParOf" srcId="{9943C054-8668-4516-9E6C-E777B91B6F16}" destId="{31706E26-F28A-49C0-8BB1-BB17B42C0BCC}" srcOrd="7" destOrd="0" presId="urn:microsoft.com/office/officeart/2005/8/layout/lProcess2"/>
    <dgm:cxn modelId="{A397EE6B-1BC8-404B-8D11-E7FE205CC7AE}" type="presParOf" srcId="{9943C054-8668-4516-9E6C-E777B91B6F16}" destId="{D49CDFCE-2219-4A34-9402-953EE3A4D3D3}" srcOrd="8"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832D894-755B-405B-B6B1-4B3697A701CD}" type="doc">
      <dgm:prSet loTypeId="urn:microsoft.com/office/officeart/2005/8/layout/cycle8" loCatId="cycle" qsTypeId="urn:microsoft.com/office/officeart/2005/8/quickstyle/simple1" qsCatId="simple" csTypeId="urn:microsoft.com/office/officeart/2005/8/colors/accent2_1" csCatId="accent2" phldr="1"/>
      <dgm:spPr/>
      <dgm:t>
        <a:bodyPr/>
        <a:lstStyle/>
        <a:p>
          <a:endParaRPr lang="es-ES"/>
        </a:p>
      </dgm:t>
    </dgm:pt>
    <dgm:pt modelId="{865EA2B2-4591-4161-9A20-0974E19962BD}">
      <dgm:prSet phldrT="[Texto]" custT="1"/>
      <dgm:spPr/>
      <dgm:t>
        <a:bodyPr/>
        <a:lstStyle/>
        <a:p>
          <a:r>
            <a:rPr lang="es-ES" sz="1400" b="1" dirty="0"/>
            <a:t>Articulo 355 de la Ley 1819 de 2016: Requerimiento de proceso de depuración contable para entidades territoriales </a:t>
          </a:r>
        </a:p>
      </dgm:t>
    </dgm:pt>
    <dgm:pt modelId="{77D68D2F-2C4B-404B-81F1-5398A451D59D}" type="parTrans" cxnId="{F2F84F21-41F2-4B85-BD24-4FEFAA8C61F0}">
      <dgm:prSet/>
      <dgm:spPr/>
      <dgm:t>
        <a:bodyPr/>
        <a:lstStyle/>
        <a:p>
          <a:endParaRPr lang="es-ES" sz="1400"/>
        </a:p>
      </dgm:t>
    </dgm:pt>
    <dgm:pt modelId="{62160CC7-C769-4997-B80A-61E387D190EA}" type="sibTrans" cxnId="{F2F84F21-41F2-4B85-BD24-4FEFAA8C61F0}">
      <dgm:prSet/>
      <dgm:spPr/>
      <dgm:t>
        <a:bodyPr/>
        <a:lstStyle/>
        <a:p>
          <a:endParaRPr lang="es-ES" sz="1400"/>
        </a:p>
      </dgm:t>
    </dgm:pt>
    <dgm:pt modelId="{96E80A22-DDC6-47E3-9BA3-352A57300BA6}">
      <dgm:prSet phldrT="[Texto]" custT="1"/>
      <dgm:spPr/>
      <dgm:t>
        <a:bodyPr/>
        <a:lstStyle/>
        <a:p>
          <a:r>
            <a:rPr lang="es-ES" sz="1400" b="1" dirty="0"/>
            <a:t>Resolución  CGN 107 de 2017 Cumplimiento al saneamiento contable requerido en el Art. 355</a:t>
          </a:r>
        </a:p>
      </dgm:t>
    </dgm:pt>
    <dgm:pt modelId="{064EA58E-BFA0-4721-A102-0E84A403BDDF}" type="parTrans" cxnId="{F29E56B2-E67A-46DE-B6FD-E6765137E492}">
      <dgm:prSet/>
      <dgm:spPr/>
      <dgm:t>
        <a:bodyPr/>
        <a:lstStyle/>
        <a:p>
          <a:endParaRPr lang="es-ES" sz="1400"/>
        </a:p>
      </dgm:t>
    </dgm:pt>
    <dgm:pt modelId="{9C04350C-CA52-4402-BC86-F8D3A1E81FC5}" type="sibTrans" cxnId="{F29E56B2-E67A-46DE-B6FD-E6765137E492}">
      <dgm:prSet/>
      <dgm:spPr/>
      <dgm:t>
        <a:bodyPr/>
        <a:lstStyle/>
        <a:p>
          <a:endParaRPr lang="es-ES" sz="1400"/>
        </a:p>
      </dgm:t>
    </dgm:pt>
    <dgm:pt modelId="{F664753A-6EF1-4883-BBA8-8C3394F1C2F2}">
      <dgm:prSet phldrT="[Texto]" custT="1"/>
      <dgm:spPr/>
      <dgm:t>
        <a:bodyPr/>
        <a:lstStyle/>
        <a:p>
          <a:r>
            <a:rPr lang="es-ES" sz="1400" dirty="0"/>
            <a:t>      </a:t>
          </a:r>
          <a:r>
            <a:rPr lang="es-ES" sz="1400" b="1" dirty="0"/>
            <a:t>Circular Conjunta No. 001</a:t>
          </a:r>
        </a:p>
        <a:p>
          <a:r>
            <a:rPr lang="es-ES" sz="1400" b="1" dirty="0"/>
            <a:t> Auditoria General de la República y CGN</a:t>
          </a:r>
        </a:p>
        <a:p>
          <a:r>
            <a:rPr lang="es-ES" sz="1400" b="1" dirty="0"/>
            <a:t>Termino de dos años a partir de la vigencia de la Ley 1819</a:t>
          </a:r>
        </a:p>
      </dgm:t>
    </dgm:pt>
    <dgm:pt modelId="{4FB3036C-90F7-44DA-9825-FA98B101C8CD}" type="parTrans" cxnId="{80ABE614-C102-4671-A7F0-532EA6D30072}">
      <dgm:prSet/>
      <dgm:spPr/>
      <dgm:t>
        <a:bodyPr/>
        <a:lstStyle/>
        <a:p>
          <a:endParaRPr lang="es-ES" sz="1400"/>
        </a:p>
      </dgm:t>
    </dgm:pt>
    <dgm:pt modelId="{9CCFA251-C803-4AA1-ADEC-34B192D9D837}" type="sibTrans" cxnId="{80ABE614-C102-4671-A7F0-532EA6D30072}">
      <dgm:prSet/>
      <dgm:spPr/>
      <dgm:t>
        <a:bodyPr/>
        <a:lstStyle/>
        <a:p>
          <a:endParaRPr lang="es-ES" sz="1400"/>
        </a:p>
      </dgm:t>
    </dgm:pt>
    <dgm:pt modelId="{C8851BE6-2D22-4642-8CF8-642EC35873E3}">
      <dgm:prSet phldrT="[Texto]" custT="1"/>
      <dgm:spPr/>
      <dgm:t>
        <a:bodyPr/>
        <a:lstStyle/>
        <a:p>
          <a:r>
            <a:rPr lang="es-ES" sz="1400" dirty="0"/>
            <a:t>      </a:t>
          </a:r>
          <a:r>
            <a:rPr lang="es-ES" sz="1400" b="1" dirty="0"/>
            <a:t>Circular Conjunta No. 002</a:t>
          </a:r>
        </a:p>
        <a:p>
          <a:r>
            <a:rPr lang="es-ES" sz="1400" b="1" dirty="0"/>
            <a:t>Procuraduría General de la Nación y CGN</a:t>
          </a:r>
        </a:p>
        <a:p>
          <a:r>
            <a:rPr lang="es-ES" sz="1400" b="1" dirty="0"/>
            <a:t>Responsabilidad a cargo del Representante Legal</a:t>
          </a:r>
        </a:p>
      </dgm:t>
    </dgm:pt>
    <dgm:pt modelId="{B1D70FC1-257B-4728-975F-79EF05CD5944}" type="parTrans" cxnId="{B707E190-227C-4782-9284-354880ADC9DC}">
      <dgm:prSet/>
      <dgm:spPr/>
      <dgm:t>
        <a:bodyPr/>
        <a:lstStyle/>
        <a:p>
          <a:endParaRPr lang="es-ES" sz="1400"/>
        </a:p>
      </dgm:t>
    </dgm:pt>
    <dgm:pt modelId="{FDD46BF0-F56F-430B-87D1-68C9AEE85A67}" type="sibTrans" cxnId="{B707E190-227C-4782-9284-354880ADC9DC}">
      <dgm:prSet/>
      <dgm:spPr/>
      <dgm:t>
        <a:bodyPr/>
        <a:lstStyle/>
        <a:p>
          <a:endParaRPr lang="es-ES" sz="1400"/>
        </a:p>
      </dgm:t>
    </dgm:pt>
    <dgm:pt modelId="{7AEEE15B-ED41-49AD-9E6F-9FAD05801FE8}" type="pres">
      <dgm:prSet presAssocID="{F832D894-755B-405B-B6B1-4B3697A701CD}" presName="compositeShape" presStyleCnt="0">
        <dgm:presLayoutVars>
          <dgm:chMax val="7"/>
          <dgm:dir/>
          <dgm:resizeHandles val="exact"/>
        </dgm:presLayoutVars>
      </dgm:prSet>
      <dgm:spPr/>
    </dgm:pt>
    <dgm:pt modelId="{173C8685-A769-464D-876F-6AB3BE432D41}" type="pres">
      <dgm:prSet presAssocID="{F832D894-755B-405B-B6B1-4B3697A701CD}" presName="wedge1" presStyleLbl="node1" presStyleIdx="0" presStyleCnt="4" custLinFactNeighborX="-1047"/>
      <dgm:spPr/>
    </dgm:pt>
    <dgm:pt modelId="{2BBA5DC9-6B35-4D89-AEB5-1024E5DDD76F}" type="pres">
      <dgm:prSet presAssocID="{F832D894-755B-405B-B6B1-4B3697A701CD}" presName="dummy1a" presStyleCnt="0"/>
      <dgm:spPr/>
    </dgm:pt>
    <dgm:pt modelId="{44D1BD7A-D041-491C-9AC4-0F84E24AB2C9}" type="pres">
      <dgm:prSet presAssocID="{F832D894-755B-405B-B6B1-4B3697A701CD}" presName="dummy1b" presStyleCnt="0"/>
      <dgm:spPr/>
    </dgm:pt>
    <dgm:pt modelId="{321207D6-F2DC-4FB3-9B1A-E5E1FD15ACCA}" type="pres">
      <dgm:prSet presAssocID="{F832D894-755B-405B-B6B1-4B3697A701CD}" presName="wedge1Tx" presStyleLbl="node1" presStyleIdx="0" presStyleCnt="4">
        <dgm:presLayoutVars>
          <dgm:chMax val="0"/>
          <dgm:chPref val="0"/>
          <dgm:bulletEnabled val="1"/>
        </dgm:presLayoutVars>
      </dgm:prSet>
      <dgm:spPr/>
    </dgm:pt>
    <dgm:pt modelId="{BAC9C588-960D-421D-8C22-BD2BEE02532B}" type="pres">
      <dgm:prSet presAssocID="{F832D894-755B-405B-B6B1-4B3697A701CD}" presName="wedge2" presStyleLbl="node1" presStyleIdx="1" presStyleCnt="4" custScaleX="95453" custLinFactNeighborX="-1047"/>
      <dgm:spPr/>
    </dgm:pt>
    <dgm:pt modelId="{FA034363-53A4-4494-A2A6-1DF1638711FE}" type="pres">
      <dgm:prSet presAssocID="{F832D894-755B-405B-B6B1-4B3697A701CD}" presName="dummy2a" presStyleCnt="0"/>
      <dgm:spPr/>
    </dgm:pt>
    <dgm:pt modelId="{0C22996A-679B-472E-AE4D-20740E9FB749}" type="pres">
      <dgm:prSet presAssocID="{F832D894-755B-405B-B6B1-4B3697A701CD}" presName="dummy2b" presStyleCnt="0"/>
      <dgm:spPr/>
    </dgm:pt>
    <dgm:pt modelId="{74EA1E1A-DFA5-446F-A2F6-0990534C26F0}" type="pres">
      <dgm:prSet presAssocID="{F832D894-755B-405B-B6B1-4B3697A701CD}" presName="wedge2Tx" presStyleLbl="node1" presStyleIdx="1" presStyleCnt="4">
        <dgm:presLayoutVars>
          <dgm:chMax val="0"/>
          <dgm:chPref val="0"/>
          <dgm:bulletEnabled val="1"/>
        </dgm:presLayoutVars>
      </dgm:prSet>
      <dgm:spPr/>
    </dgm:pt>
    <dgm:pt modelId="{FE8B931D-F21A-4B74-8013-374086A2816D}" type="pres">
      <dgm:prSet presAssocID="{F832D894-755B-405B-B6B1-4B3697A701CD}" presName="wedge3" presStyleLbl="node1" presStyleIdx="2" presStyleCnt="4" custLinFactNeighborX="1777"/>
      <dgm:spPr/>
    </dgm:pt>
    <dgm:pt modelId="{65D1BBA0-D14E-4CE7-896D-E4A4F1BC2746}" type="pres">
      <dgm:prSet presAssocID="{F832D894-755B-405B-B6B1-4B3697A701CD}" presName="dummy3a" presStyleCnt="0"/>
      <dgm:spPr/>
    </dgm:pt>
    <dgm:pt modelId="{11452879-246E-4585-92FD-982CA63BFD2C}" type="pres">
      <dgm:prSet presAssocID="{F832D894-755B-405B-B6B1-4B3697A701CD}" presName="dummy3b" presStyleCnt="0"/>
      <dgm:spPr/>
    </dgm:pt>
    <dgm:pt modelId="{5DDBA853-DE1E-44FD-A92C-2D412C7E9594}" type="pres">
      <dgm:prSet presAssocID="{F832D894-755B-405B-B6B1-4B3697A701CD}" presName="wedge3Tx" presStyleLbl="node1" presStyleIdx="2" presStyleCnt="4">
        <dgm:presLayoutVars>
          <dgm:chMax val="0"/>
          <dgm:chPref val="0"/>
          <dgm:bulletEnabled val="1"/>
        </dgm:presLayoutVars>
      </dgm:prSet>
      <dgm:spPr/>
    </dgm:pt>
    <dgm:pt modelId="{FB5E7DC0-3C1D-4AFA-9849-538A53806CE7}" type="pres">
      <dgm:prSet presAssocID="{F832D894-755B-405B-B6B1-4B3697A701CD}" presName="wedge4" presStyleLbl="node1" presStyleIdx="3" presStyleCnt="4" custLinFactNeighborX="1428"/>
      <dgm:spPr/>
    </dgm:pt>
    <dgm:pt modelId="{C5D28A1C-069B-4FD3-9D79-D332E7E77E84}" type="pres">
      <dgm:prSet presAssocID="{F832D894-755B-405B-B6B1-4B3697A701CD}" presName="dummy4a" presStyleCnt="0"/>
      <dgm:spPr/>
    </dgm:pt>
    <dgm:pt modelId="{8A738EBD-B3A2-4C5F-BBDE-2ED06B039385}" type="pres">
      <dgm:prSet presAssocID="{F832D894-755B-405B-B6B1-4B3697A701CD}" presName="dummy4b" presStyleCnt="0"/>
      <dgm:spPr/>
    </dgm:pt>
    <dgm:pt modelId="{BCED482B-5E1B-4C3E-942C-169C49801877}" type="pres">
      <dgm:prSet presAssocID="{F832D894-755B-405B-B6B1-4B3697A701CD}" presName="wedge4Tx" presStyleLbl="node1" presStyleIdx="3" presStyleCnt="4">
        <dgm:presLayoutVars>
          <dgm:chMax val="0"/>
          <dgm:chPref val="0"/>
          <dgm:bulletEnabled val="1"/>
        </dgm:presLayoutVars>
      </dgm:prSet>
      <dgm:spPr/>
    </dgm:pt>
    <dgm:pt modelId="{AF800124-F8FA-46DA-A299-CD4AA1527617}" type="pres">
      <dgm:prSet presAssocID="{62160CC7-C769-4997-B80A-61E387D190EA}" presName="arrowWedge1" presStyleLbl="fgSibTrans2D1" presStyleIdx="0" presStyleCnt="4"/>
      <dgm:spPr/>
    </dgm:pt>
    <dgm:pt modelId="{728DEB47-9AF4-4452-9458-373425E59A3B}" type="pres">
      <dgm:prSet presAssocID="{9C04350C-CA52-4402-BC86-F8D3A1E81FC5}" presName="arrowWedge2" presStyleLbl="fgSibTrans2D1" presStyleIdx="1" presStyleCnt="4" custScaleX="99456" custLinFactNeighborX="-2006" custLinFactNeighborY="1532"/>
      <dgm:spPr/>
    </dgm:pt>
    <dgm:pt modelId="{01C24F58-E360-4F94-9AEE-82210B5982B9}" type="pres">
      <dgm:prSet presAssocID="{9CCFA251-C803-4AA1-ADEC-34B192D9D837}" presName="arrowWedge3" presStyleLbl="fgSibTrans2D1" presStyleIdx="2" presStyleCnt="4"/>
      <dgm:spPr/>
    </dgm:pt>
    <dgm:pt modelId="{D073F179-984F-4FA7-8C0A-09070BC57607}" type="pres">
      <dgm:prSet presAssocID="{FDD46BF0-F56F-430B-87D1-68C9AEE85A67}" presName="arrowWedge4" presStyleLbl="fgSibTrans2D1" presStyleIdx="3" presStyleCnt="4"/>
      <dgm:spPr/>
    </dgm:pt>
  </dgm:ptLst>
  <dgm:cxnLst>
    <dgm:cxn modelId="{73F08508-B2AE-4E54-AE62-7C8B93F08418}" type="presOf" srcId="{F832D894-755B-405B-B6B1-4B3697A701CD}" destId="{7AEEE15B-ED41-49AD-9E6F-9FAD05801FE8}" srcOrd="0" destOrd="0" presId="urn:microsoft.com/office/officeart/2005/8/layout/cycle8"/>
    <dgm:cxn modelId="{D40C3614-D617-4DB2-BA14-68885C23C690}" type="presOf" srcId="{F664753A-6EF1-4883-BBA8-8C3394F1C2F2}" destId="{FE8B931D-F21A-4B74-8013-374086A2816D}" srcOrd="0" destOrd="0" presId="urn:microsoft.com/office/officeart/2005/8/layout/cycle8"/>
    <dgm:cxn modelId="{80ABE614-C102-4671-A7F0-532EA6D30072}" srcId="{F832D894-755B-405B-B6B1-4B3697A701CD}" destId="{F664753A-6EF1-4883-BBA8-8C3394F1C2F2}" srcOrd="2" destOrd="0" parTransId="{4FB3036C-90F7-44DA-9825-FA98B101C8CD}" sibTransId="{9CCFA251-C803-4AA1-ADEC-34B192D9D837}"/>
    <dgm:cxn modelId="{F2F84F21-41F2-4B85-BD24-4FEFAA8C61F0}" srcId="{F832D894-755B-405B-B6B1-4B3697A701CD}" destId="{865EA2B2-4591-4161-9A20-0974E19962BD}" srcOrd="0" destOrd="0" parTransId="{77D68D2F-2C4B-404B-81F1-5398A451D59D}" sibTransId="{62160CC7-C769-4997-B80A-61E387D190EA}"/>
    <dgm:cxn modelId="{43179540-89E6-4609-98BE-6D0630B2599D}" type="presOf" srcId="{865EA2B2-4591-4161-9A20-0974E19962BD}" destId="{173C8685-A769-464D-876F-6AB3BE432D41}" srcOrd="0" destOrd="0" presId="urn:microsoft.com/office/officeart/2005/8/layout/cycle8"/>
    <dgm:cxn modelId="{62A7FF77-C0CD-4E6C-A2B7-B99375202AC2}" type="presOf" srcId="{F664753A-6EF1-4883-BBA8-8C3394F1C2F2}" destId="{5DDBA853-DE1E-44FD-A92C-2D412C7E9594}" srcOrd="1" destOrd="0" presId="urn:microsoft.com/office/officeart/2005/8/layout/cycle8"/>
    <dgm:cxn modelId="{B707E190-227C-4782-9284-354880ADC9DC}" srcId="{F832D894-755B-405B-B6B1-4B3697A701CD}" destId="{C8851BE6-2D22-4642-8CF8-642EC35873E3}" srcOrd="3" destOrd="0" parTransId="{B1D70FC1-257B-4728-975F-79EF05CD5944}" sibTransId="{FDD46BF0-F56F-430B-87D1-68C9AEE85A67}"/>
    <dgm:cxn modelId="{34EC8F96-C46D-4E8E-A768-4767F48A5ECD}" type="presOf" srcId="{96E80A22-DDC6-47E3-9BA3-352A57300BA6}" destId="{BAC9C588-960D-421D-8C22-BD2BEE02532B}" srcOrd="0" destOrd="0" presId="urn:microsoft.com/office/officeart/2005/8/layout/cycle8"/>
    <dgm:cxn modelId="{704EF79F-2D22-4FD6-9BCC-52BC5BE81019}" type="presOf" srcId="{96E80A22-DDC6-47E3-9BA3-352A57300BA6}" destId="{74EA1E1A-DFA5-446F-A2F6-0990534C26F0}" srcOrd="1" destOrd="0" presId="urn:microsoft.com/office/officeart/2005/8/layout/cycle8"/>
    <dgm:cxn modelId="{10615CB1-8F5C-4B5A-A094-384B8C967FA7}" type="presOf" srcId="{865EA2B2-4591-4161-9A20-0974E19962BD}" destId="{321207D6-F2DC-4FB3-9B1A-E5E1FD15ACCA}" srcOrd="1" destOrd="0" presId="urn:microsoft.com/office/officeart/2005/8/layout/cycle8"/>
    <dgm:cxn modelId="{F29E56B2-E67A-46DE-B6FD-E6765137E492}" srcId="{F832D894-755B-405B-B6B1-4B3697A701CD}" destId="{96E80A22-DDC6-47E3-9BA3-352A57300BA6}" srcOrd="1" destOrd="0" parTransId="{064EA58E-BFA0-4721-A102-0E84A403BDDF}" sibTransId="{9C04350C-CA52-4402-BC86-F8D3A1E81FC5}"/>
    <dgm:cxn modelId="{F65500B6-BF7A-455C-911A-BCBB244FF335}" type="presOf" srcId="{C8851BE6-2D22-4642-8CF8-642EC35873E3}" destId="{BCED482B-5E1B-4C3E-942C-169C49801877}" srcOrd="1" destOrd="0" presId="urn:microsoft.com/office/officeart/2005/8/layout/cycle8"/>
    <dgm:cxn modelId="{E42CF1DA-89FB-45B9-BFFF-1568514F7F05}" type="presOf" srcId="{C8851BE6-2D22-4642-8CF8-642EC35873E3}" destId="{FB5E7DC0-3C1D-4AFA-9849-538A53806CE7}" srcOrd="0" destOrd="0" presId="urn:microsoft.com/office/officeart/2005/8/layout/cycle8"/>
    <dgm:cxn modelId="{345255D4-BBBA-4171-9B4C-E4B38E799904}" type="presParOf" srcId="{7AEEE15B-ED41-49AD-9E6F-9FAD05801FE8}" destId="{173C8685-A769-464D-876F-6AB3BE432D41}" srcOrd="0" destOrd="0" presId="urn:microsoft.com/office/officeart/2005/8/layout/cycle8"/>
    <dgm:cxn modelId="{DD9DFC8E-88B6-45CC-AAF2-6F54BD0D3665}" type="presParOf" srcId="{7AEEE15B-ED41-49AD-9E6F-9FAD05801FE8}" destId="{2BBA5DC9-6B35-4D89-AEB5-1024E5DDD76F}" srcOrd="1" destOrd="0" presId="urn:microsoft.com/office/officeart/2005/8/layout/cycle8"/>
    <dgm:cxn modelId="{177CA80F-F9D0-4794-A251-F3A6E2826FC8}" type="presParOf" srcId="{7AEEE15B-ED41-49AD-9E6F-9FAD05801FE8}" destId="{44D1BD7A-D041-491C-9AC4-0F84E24AB2C9}" srcOrd="2" destOrd="0" presId="urn:microsoft.com/office/officeart/2005/8/layout/cycle8"/>
    <dgm:cxn modelId="{03C3474C-EA1C-4116-86DC-F759A55379F0}" type="presParOf" srcId="{7AEEE15B-ED41-49AD-9E6F-9FAD05801FE8}" destId="{321207D6-F2DC-4FB3-9B1A-E5E1FD15ACCA}" srcOrd="3" destOrd="0" presId="urn:microsoft.com/office/officeart/2005/8/layout/cycle8"/>
    <dgm:cxn modelId="{91C6443E-0C07-4761-9DEA-C4A6630B7735}" type="presParOf" srcId="{7AEEE15B-ED41-49AD-9E6F-9FAD05801FE8}" destId="{BAC9C588-960D-421D-8C22-BD2BEE02532B}" srcOrd="4" destOrd="0" presId="urn:microsoft.com/office/officeart/2005/8/layout/cycle8"/>
    <dgm:cxn modelId="{A3525914-1520-4AD3-895B-3737FEC6E1DD}" type="presParOf" srcId="{7AEEE15B-ED41-49AD-9E6F-9FAD05801FE8}" destId="{FA034363-53A4-4494-A2A6-1DF1638711FE}" srcOrd="5" destOrd="0" presId="urn:microsoft.com/office/officeart/2005/8/layout/cycle8"/>
    <dgm:cxn modelId="{F1D29A14-97AA-4744-A4F7-3A4DA503DCA9}" type="presParOf" srcId="{7AEEE15B-ED41-49AD-9E6F-9FAD05801FE8}" destId="{0C22996A-679B-472E-AE4D-20740E9FB749}" srcOrd="6" destOrd="0" presId="urn:microsoft.com/office/officeart/2005/8/layout/cycle8"/>
    <dgm:cxn modelId="{5E197384-A0E8-45AA-8C0B-A06F799DBE82}" type="presParOf" srcId="{7AEEE15B-ED41-49AD-9E6F-9FAD05801FE8}" destId="{74EA1E1A-DFA5-446F-A2F6-0990534C26F0}" srcOrd="7" destOrd="0" presId="urn:microsoft.com/office/officeart/2005/8/layout/cycle8"/>
    <dgm:cxn modelId="{4820E6BF-35B2-4278-86FE-F54BB036E462}" type="presParOf" srcId="{7AEEE15B-ED41-49AD-9E6F-9FAD05801FE8}" destId="{FE8B931D-F21A-4B74-8013-374086A2816D}" srcOrd="8" destOrd="0" presId="urn:microsoft.com/office/officeart/2005/8/layout/cycle8"/>
    <dgm:cxn modelId="{4087E97C-90AF-4031-B7E1-583CFEFB94F7}" type="presParOf" srcId="{7AEEE15B-ED41-49AD-9E6F-9FAD05801FE8}" destId="{65D1BBA0-D14E-4CE7-896D-E4A4F1BC2746}" srcOrd="9" destOrd="0" presId="urn:microsoft.com/office/officeart/2005/8/layout/cycle8"/>
    <dgm:cxn modelId="{A193A22F-D8A0-4BE3-8378-1A41290B98CA}" type="presParOf" srcId="{7AEEE15B-ED41-49AD-9E6F-9FAD05801FE8}" destId="{11452879-246E-4585-92FD-982CA63BFD2C}" srcOrd="10" destOrd="0" presId="urn:microsoft.com/office/officeart/2005/8/layout/cycle8"/>
    <dgm:cxn modelId="{CD26B3E8-DB9E-41E3-8AB9-A75392C66EBE}" type="presParOf" srcId="{7AEEE15B-ED41-49AD-9E6F-9FAD05801FE8}" destId="{5DDBA853-DE1E-44FD-A92C-2D412C7E9594}" srcOrd="11" destOrd="0" presId="urn:microsoft.com/office/officeart/2005/8/layout/cycle8"/>
    <dgm:cxn modelId="{3074B211-FCA4-451C-9550-F2A5922D892B}" type="presParOf" srcId="{7AEEE15B-ED41-49AD-9E6F-9FAD05801FE8}" destId="{FB5E7DC0-3C1D-4AFA-9849-538A53806CE7}" srcOrd="12" destOrd="0" presId="urn:microsoft.com/office/officeart/2005/8/layout/cycle8"/>
    <dgm:cxn modelId="{4E48725B-A395-4DBF-AB0E-DA89D0759983}" type="presParOf" srcId="{7AEEE15B-ED41-49AD-9E6F-9FAD05801FE8}" destId="{C5D28A1C-069B-4FD3-9D79-D332E7E77E84}" srcOrd="13" destOrd="0" presId="urn:microsoft.com/office/officeart/2005/8/layout/cycle8"/>
    <dgm:cxn modelId="{9B8D4582-B4C1-47C3-8F64-E8D01116477A}" type="presParOf" srcId="{7AEEE15B-ED41-49AD-9E6F-9FAD05801FE8}" destId="{8A738EBD-B3A2-4C5F-BBDE-2ED06B039385}" srcOrd="14" destOrd="0" presId="urn:microsoft.com/office/officeart/2005/8/layout/cycle8"/>
    <dgm:cxn modelId="{BA0717BA-A9F1-4611-81A8-4F4D09B639FD}" type="presParOf" srcId="{7AEEE15B-ED41-49AD-9E6F-9FAD05801FE8}" destId="{BCED482B-5E1B-4C3E-942C-169C49801877}" srcOrd="15" destOrd="0" presId="urn:microsoft.com/office/officeart/2005/8/layout/cycle8"/>
    <dgm:cxn modelId="{AC3E2AD6-E9D6-4DCB-8075-66899C7BC1B7}" type="presParOf" srcId="{7AEEE15B-ED41-49AD-9E6F-9FAD05801FE8}" destId="{AF800124-F8FA-46DA-A299-CD4AA1527617}" srcOrd="16" destOrd="0" presId="urn:microsoft.com/office/officeart/2005/8/layout/cycle8"/>
    <dgm:cxn modelId="{1A449635-D12B-48BC-A32A-F9D5F33EA224}" type="presParOf" srcId="{7AEEE15B-ED41-49AD-9E6F-9FAD05801FE8}" destId="{728DEB47-9AF4-4452-9458-373425E59A3B}" srcOrd="17" destOrd="0" presId="urn:microsoft.com/office/officeart/2005/8/layout/cycle8"/>
    <dgm:cxn modelId="{767B2F5E-69E5-4520-A5A7-3F3AC1589EE4}" type="presParOf" srcId="{7AEEE15B-ED41-49AD-9E6F-9FAD05801FE8}" destId="{01C24F58-E360-4F94-9AEE-82210B5982B9}" srcOrd="18" destOrd="0" presId="urn:microsoft.com/office/officeart/2005/8/layout/cycle8"/>
    <dgm:cxn modelId="{F379CFC3-CC74-47CF-9DE7-6DF64F9239C3}" type="presParOf" srcId="{7AEEE15B-ED41-49AD-9E6F-9FAD05801FE8}" destId="{D073F179-984F-4FA7-8C0A-09070BC57607}" srcOrd="19"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EEBAFC-1064-41FD-88BF-EC009F7AB38C}">
      <dsp:nvSpPr>
        <dsp:cNvPr id="0" name=""/>
        <dsp:cNvSpPr/>
      </dsp:nvSpPr>
      <dsp:spPr>
        <a:xfrm>
          <a:off x="-4296201" y="-647736"/>
          <a:ext cx="5029990" cy="5029990"/>
        </a:xfrm>
        <a:prstGeom prst="blockArc">
          <a:avLst>
            <a:gd name="adj1" fmla="val 18900000"/>
            <a:gd name="adj2" fmla="val 2700000"/>
            <a:gd name="adj3" fmla="val 429"/>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C19C1A3-5D66-41DE-BCD4-9BE239FA7F44}">
      <dsp:nvSpPr>
        <dsp:cNvPr id="0" name=""/>
        <dsp:cNvSpPr/>
      </dsp:nvSpPr>
      <dsp:spPr>
        <a:xfrm>
          <a:off x="320206" y="424420"/>
          <a:ext cx="8321195" cy="746903"/>
        </a:xfrm>
        <a:prstGeom prst="rect">
          <a:avLst/>
        </a:prstGeom>
        <a:solidFill>
          <a:schemeClr val="accent5">
            <a:lumMod val="60000"/>
            <a:lumOff val="40000"/>
          </a:schemeClr>
        </a:solidFill>
        <a:ln w="2540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2855" tIns="40640" rIns="40640" bIns="40640" numCol="1" spcCol="1270" anchor="ctr" anchorCtr="0">
          <a:noAutofit/>
        </a:bodyPr>
        <a:lstStyle/>
        <a:p>
          <a:pPr marL="0" lvl="0" indent="0" algn="l" defTabSz="711200">
            <a:lnSpc>
              <a:spcPct val="90000"/>
            </a:lnSpc>
            <a:spcBef>
              <a:spcPct val="0"/>
            </a:spcBef>
            <a:spcAft>
              <a:spcPct val="35000"/>
            </a:spcAft>
            <a:buNone/>
          </a:pPr>
          <a:r>
            <a:rPr lang="es-ES" sz="1600" b="1" kern="1200" dirty="0">
              <a:solidFill>
                <a:schemeClr val="tx1"/>
              </a:solidFill>
            </a:rPr>
            <a:t>  Resoluciones 354, 355 y 356 de 2007, y sus modificaciones, vigentes hasta el 31 de   diciembre de 2017, para Entidades de Gobierno y las Entidades en Liquidación.</a:t>
          </a:r>
          <a:endParaRPr lang="es-CO" sz="1600" b="1" kern="1200" dirty="0">
            <a:solidFill>
              <a:schemeClr val="tx1"/>
            </a:solidFill>
          </a:endParaRPr>
        </a:p>
      </dsp:txBody>
      <dsp:txXfrm>
        <a:off x="320206" y="424420"/>
        <a:ext cx="8321195" cy="746903"/>
      </dsp:txXfrm>
    </dsp:sp>
    <dsp:sp modelId="{3ED19219-293F-4F07-9A03-FC09F1B08BD3}">
      <dsp:nvSpPr>
        <dsp:cNvPr id="0" name=""/>
        <dsp:cNvSpPr/>
      </dsp:nvSpPr>
      <dsp:spPr>
        <a:xfrm>
          <a:off x="-21547" y="331671"/>
          <a:ext cx="933629" cy="933629"/>
        </a:xfrm>
        <a:prstGeom prst="ellipse">
          <a:avLst/>
        </a:prstGeom>
        <a:solidFill>
          <a:schemeClr val="lt1">
            <a:hueOff val="0"/>
            <a:satOff val="0"/>
            <a:lumOff val="0"/>
            <a:alphaOff val="0"/>
          </a:schemeClr>
        </a:solidFill>
        <a:ln w="2540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dsp:style>
    </dsp:sp>
    <dsp:sp modelId="{6DFE2909-2BE9-4BA0-AFE4-39AE173514CE}">
      <dsp:nvSpPr>
        <dsp:cNvPr id="0" name=""/>
        <dsp:cNvSpPr/>
      </dsp:nvSpPr>
      <dsp:spPr>
        <a:xfrm>
          <a:off x="592402" y="1493806"/>
          <a:ext cx="8048301" cy="746903"/>
        </a:xfrm>
        <a:prstGeom prst="rect">
          <a:avLst/>
        </a:prstGeom>
        <a:solidFill>
          <a:schemeClr val="accent5">
            <a:lumMod val="60000"/>
            <a:lumOff val="40000"/>
          </a:schemeClr>
        </a:solidFill>
        <a:ln w="2540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2855" tIns="40640" rIns="40640" bIns="40640" numCol="1" spcCol="1270" anchor="ctr" anchorCtr="0">
          <a:noAutofit/>
        </a:bodyPr>
        <a:lstStyle/>
        <a:p>
          <a:pPr marL="0" lvl="0" indent="0" algn="l" defTabSz="711200">
            <a:lnSpc>
              <a:spcPct val="90000"/>
            </a:lnSpc>
            <a:spcBef>
              <a:spcPct val="0"/>
            </a:spcBef>
            <a:spcAft>
              <a:spcPct val="35000"/>
            </a:spcAft>
            <a:buNone/>
          </a:pPr>
          <a:r>
            <a:rPr lang="es-ES" sz="1600" b="1" kern="1200" dirty="0">
              <a:solidFill>
                <a:schemeClr val="tx1"/>
              </a:solidFill>
            </a:rPr>
            <a:t>  Resolución 037 de 2017, para las Empresas que Cotizan en el Mercado de Valores, o que Captan o Administran Ahorro del Público.</a:t>
          </a:r>
          <a:endParaRPr lang="es-CO" sz="1600" b="1" kern="1200" dirty="0">
            <a:solidFill>
              <a:schemeClr val="tx1"/>
            </a:solidFill>
          </a:endParaRPr>
        </a:p>
      </dsp:txBody>
      <dsp:txXfrm>
        <a:off x="592402" y="1493806"/>
        <a:ext cx="8048301" cy="746903"/>
      </dsp:txXfrm>
    </dsp:sp>
    <dsp:sp modelId="{06D2789E-1978-487A-99D8-D1F552A86E54}">
      <dsp:nvSpPr>
        <dsp:cNvPr id="0" name=""/>
        <dsp:cNvSpPr/>
      </dsp:nvSpPr>
      <dsp:spPr>
        <a:xfrm>
          <a:off x="249952" y="1427388"/>
          <a:ext cx="933629" cy="933629"/>
        </a:xfrm>
        <a:prstGeom prst="ellipse">
          <a:avLst/>
        </a:prstGeom>
        <a:solidFill>
          <a:schemeClr val="lt1">
            <a:hueOff val="0"/>
            <a:satOff val="0"/>
            <a:lumOff val="0"/>
            <a:alphaOff val="0"/>
          </a:schemeClr>
        </a:solidFill>
        <a:ln w="2540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dsp:style>
    </dsp:sp>
    <dsp:sp modelId="{54E40193-F4A2-439E-AB91-1EC018DA6551}">
      <dsp:nvSpPr>
        <dsp:cNvPr id="0" name=""/>
        <dsp:cNvSpPr/>
      </dsp:nvSpPr>
      <dsp:spPr>
        <a:xfrm>
          <a:off x="295992" y="2505595"/>
          <a:ext cx="8369621" cy="964035"/>
        </a:xfrm>
        <a:prstGeom prst="rect">
          <a:avLst/>
        </a:prstGeom>
        <a:solidFill>
          <a:schemeClr val="accent5">
            <a:lumMod val="60000"/>
            <a:lumOff val="40000"/>
          </a:schemeClr>
        </a:solidFill>
        <a:ln w="2540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2855" tIns="40640" rIns="40640" bIns="40640" numCol="1" spcCol="1270" anchor="ctr" anchorCtr="0">
          <a:noAutofit/>
        </a:bodyPr>
        <a:lstStyle/>
        <a:p>
          <a:pPr marL="0" lvl="0" indent="0" algn="l" defTabSz="711200">
            <a:lnSpc>
              <a:spcPct val="90000"/>
            </a:lnSpc>
            <a:spcBef>
              <a:spcPct val="0"/>
            </a:spcBef>
            <a:spcAft>
              <a:spcPct val="35000"/>
            </a:spcAft>
            <a:buNone/>
          </a:pPr>
          <a:r>
            <a:rPr lang="es-ES" sz="1600" b="1" kern="1200" dirty="0">
              <a:solidFill>
                <a:schemeClr val="tx1"/>
              </a:solidFill>
            </a:rPr>
            <a:t> Resolución 414 de 2014, y sus modificaciones, incluidas las sociedades de economía mixta     de que trata el parágrafo 2 del artículo 2º de dicha Resolución, para las Empresas que no Cotizan en el Mercado de Valores, y que no Captan ni Administran Ahorro del Público.</a:t>
          </a:r>
          <a:endParaRPr lang="es-CO" sz="1600" b="1" kern="1200" dirty="0">
            <a:solidFill>
              <a:schemeClr val="tx1"/>
            </a:solidFill>
          </a:endParaRPr>
        </a:p>
      </dsp:txBody>
      <dsp:txXfrm>
        <a:off x="295992" y="2505595"/>
        <a:ext cx="8369621" cy="964035"/>
      </dsp:txXfrm>
    </dsp:sp>
    <dsp:sp modelId="{C8C80BB0-FA08-49A8-B224-0F99A7060FC9}">
      <dsp:nvSpPr>
        <dsp:cNvPr id="0" name=""/>
        <dsp:cNvSpPr/>
      </dsp:nvSpPr>
      <dsp:spPr>
        <a:xfrm>
          <a:off x="-21547" y="2505594"/>
          <a:ext cx="933629" cy="964037"/>
        </a:xfrm>
        <a:prstGeom prst="ellipse">
          <a:avLst/>
        </a:prstGeom>
        <a:solidFill>
          <a:schemeClr val="lt1">
            <a:hueOff val="0"/>
            <a:satOff val="0"/>
            <a:lumOff val="0"/>
            <a:alphaOff val="0"/>
          </a:schemeClr>
        </a:solidFill>
        <a:ln w="2540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6F359C-BEA9-4355-9006-A2CA58D89AE1}">
      <dsp:nvSpPr>
        <dsp:cNvPr id="0" name=""/>
        <dsp:cNvSpPr/>
      </dsp:nvSpPr>
      <dsp:spPr>
        <a:xfrm>
          <a:off x="0" y="0"/>
          <a:ext cx="4255531" cy="5001934"/>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ES" sz="2300" b="1" kern="1200" dirty="0"/>
            <a:t>Modificación del Cronograma para la implementación incorporado en la Resolución 693 de 2016</a:t>
          </a:r>
        </a:p>
      </dsp:txBody>
      <dsp:txXfrm>
        <a:off x="0" y="0"/>
        <a:ext cx="4255531" cy="1500580"/>
      </dsp:txXfrm>
    </dsp:sp>
    <dsp:sp modelId="{8251F27B-80C6-4B56-A471-3744BA9295BB}">
      <dsp:nvSpPr>
        <dsp:cNvPr id="0" name=""/>
        <dsp:cNvSpPr/>
      </dsp:nvSpPr>
      <dsp:spPr>
        <a:xfrm>
          <a:off x="429976" y="1500580"/>
          <a:ext cx="3404424" cy="3251257"/>
        </a:xfrm>
        <a:prstGeom prst="roundRect">
          <a:avLst>
            <a:gd name="adj" fmla="val 10000"/>
          </a:avLst>
        </a:prstGeom>
        <a:solidFill>
          <a:schemeClr val="l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47625" rIns="63500" bIns="47625" numCol="1" spcCol="1270" anchor="ctr" anchorCtr="0">
          <a:noAutofit/>
        </a:bodyPr>
        <a:lstStyle/>
        <a:p>
          <a:pPr marL="0" lvl="0" indent="0" algn="ctr" defTabSz="1111250">
            <a:lnSpc>
              <a:spcPct val="90000"/>
            </a:lnSpc>
            <a:spcBef>
              <a:spcPct val="0"/>
            </a:spcBef>
            <a:spcAft>
              <a:spcPct val="35000"/>
            </a:spcAft>
            <a:buNone/>
          </a:pPr>
          <a:r>
            <a:rPr lang="es-ES" sz="2500" b="1" kern="1200" dirty="0"/>
            <a:t>Oficios y reuniones de las entidades con la CGN solicitando la ampliación del plazo por </a:t>
          </a:r>
          <a:r>
            <a:rPr lang="es-ES" sz="2500" b="1" kern="1200" dirty="0">
              <a:solidFill>
                <a:srgbClr val="C00000"/>
              </a:solidFill>
            </a:rPr>
            <a:t>limitaciones de tipo técnico, operativo, administrativo y presupuestal</a:t>
          </a:r>
        </a:p>
      </dsp:txBody>
      <dsp:txXfrm>
        <a:off x="525202" y="1595806"/>
        <a:ext cx="3213972" cy="3060805"/>
      </dsp:txXfrm>
    </dsp:sp>
    <dsp:sp modelId="{45B002B7-33A2-4249-A740-8E8A6C6DE8E5}">
      <dsp:nvSpPr>
        <dsp:cNvPr id="0" name=""/>
        <dsp:cNvSpPr/>
      </dsp:nvSpPr>
      <dsp:spPr>
        <a:xfrm>
          <a:off x="4579119" y="0"/>
          <a:ext cx="4255531" cy="5001934"/>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ES" sz="2300" b="1" u="none" kern="1200" dirty="0"/>
            <a:t>Como resultado de las encuestas realizadas a las entidades, en donde se evidenciaron dificultades en:</a:t>
          </a:r>
        </a:p>
      </dsp:txBody>
      <dsp:txXfrm>
        <a:off x="4579119" y="0"/>
        <a:ext cx="4255531" cy="1500580"/>
      </dsp:txXfrm>
    </dsp:sp>
    <dsp:sp modelId="{FF671B05-52A4-417B-B3AB-298F993DB2D5}">
      <dsp:nvSpPr>
        <dsp:cNvPr id="0" name=""/>
        <dsp:cNvSpPr/>
      </dsp:nvSpPr>
      <dsp:spPr>
        <a:xfrm>
          <a:off x="4703126" y="1456117"/>
          <a:ext cx="4007518" cy="684139"/>
        </a:xfrm>
        <a:prstGeom prst="roundRect">
          <a:avLst>
            <a:gd name="adj" fmla="val 10000"/>
          </a:avLst>
        </a:prstGeom>
        <a:solidFill>
          <a:schemeClr val="l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s-ES" sz="1700" b="1" u="none" kern="1200" dirty="0">
              <a:solidFill>
                <a:srgbClr val="C00000"/>
              </a:solidFill>
            </a:rPr>
            <a:t>Reconocimiento y medición</a:t>
          </a:r>
          <a:r>
            <a:rPr lang="es-ES" sz="1700" b="1" u="none" kern="1200" dirty="0"/>
            <a:t>: propiedades, planta y equipo, bienes de uso público, CXC, intangibles e inventarios</a:t>
          </a:r>
        </a:p>
      </dsp:txBody>
      <dsp:txXfrm>
        <a:off x="4723164" y="1476155"/>
        <a:ext cx="3967442" cy="644063"/>
      </dsp:txXfrm>
    </dsp:sp>
    <dsp:sp modelId="{BACBAB97-6D0E-4836-9CC6-0ABB60A855EE}">
      <dsp:nvSpPr>
        <dsp:cNvPr id="0" name=""/>
        <dsp:cNvSpPr/>
      </dsp:nvSpPr>
      <dsp:spPr>
        <a:xfrm>
          <a:off x="4711807" y="2321420"/>
          <a:ext cx="3990156" cy="653489"/>
        </a:xfrm>
        <a:prstGeom prst="roundRect">
          <a:avLst>
            <a:gd name="adj" fmla="val 10000"/>
          </a:avLst>
        </a:prstGeom>
        <a:solidFill>
          <a:schemeClr val="l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s-ES" sz="1700" b="1" u="none" kern="1200" dirty="0">
              <a:solidFill>
                <a:srgbClr val="C00000"/>
              </a:solidFill>
            </a:rPr>
            <a:t>Sistemas de información</a:t>
          </a:r>
          <a:r>
            <a:rPr lang="es-ES" sz="1700" b="1" u="none" kern="1200" dirty="0"/>
            <a:t>: los aplicativos contables no están preparados para soportar cambios normativos</a:t>
          </a:r>
        </a:p>
      </dsp:txBody>
      <dsp:txXfrm>
        <a:off x="4730947" y="2340560"/>
        <a:ext cx="3951876" cy="615209"/>
      </dsp:txXfrm>
    </dsp:sp>
    <dsp:sp modelId="{599628B4-ED51-443A-ADB7-CDDF050A989F}">
      <dsp:nvSpPr>
        <dsp:cNvPr id="0" name=""/>
        <dsp:cNvSpPr/>
      </dsp:nvSpPr>
      <dsp:spPr>
        <a:xfrm>
          <a:off x="4729476" y="3059815"/>
          <a:ext cx="3937455" cy="375847"/>
        </a:xfrm>
        <a:prstGeom prst="roundRect">
          <a:avLst>
            <a:gd name="adj" fmla="val 10000"/>
          </a:avLst>
        </a:prstGeom>
        <a:solidFill>
          <a:schemeClr val="l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s-ES" sz="1700" b="1" u="none" kern="1200" dirty="0">
              <a:solidFill>
                <a:srgbClr val="C00000"/>
              </a:solidFill>
            </a:rPr>
            <a:t>Recursos humanos</a:t>
          </a:r>
          <a:r>
            <a:rPr lang="es-ES" sz="1700" b="1" u="none" kern="1200" dirty="0"/>
            <a:t>: no se cuenta con personal suficiente y capacitado</a:t>
          </a:r>
        </a:p>
      </dsp:txBody>
      <dsp:txXfrm>
        <a:off x="4740484" y="3070823"/>
        <a:ext cx="3915439" cy="353831"/>
      </dsp:txXfrm>
    </dsp:sp>
    <dsp:sp modelId="{307F0E6E-2BEB-4FD8-828D-F41F1128A3B9}">
      <dsp:nvSpPr>
        <dsp:cNvPr id="0" name=""/>
        <dsp:cNvSpPr/>
      </dsp:nvSpPr>
      <dsp:spPr>
        <a:xfrm>
          <a:off x="4746498" y="3543533"/>
          <a:ext cx="3920774" cy="616171"/>
        </a:xfrm>
        <a:prstGeom prst="roundRect">
          <a:avLst>
            <a:gd name="adj" fmla="val 10000"/>
          </a:avLst>
        </a:prstGeom>
        <a:solidFill>
          <a:schemeClr val="l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s-ES" sz="1700" b="1" u="none" kern="1200" dirty="0">
              <a:solidFill>
                <a:srgbClr val="C00000"/>
              </a:solidFill>
            </a:rPr>
            <a:t>Depuración contable</a:t>
          </a:r>
          <a:r>
            <a:rPr lang="es-ES" sz="1700" b="1" u="none" kern="1200" dirty="0"/>
            <a:t>: cuentas contables pendientes de depuración que requieren de un tiempo considerable</a:t>
          </a:r>
        </a:p>
      </dsp:txBody>
      <dsp:txXfrm>
        <a:off x="4764545" y="3561580"/>
        <a:ext cx="3884680" cy="580077"/>
      </dsp:txXfrm>
    </dsp:sp>
    <dsp:sp modelId="{D49CDFCE-2219-4A34-9402-953EE3A4D3D3}">
      <dsp:nvSpPr>
        <dsp:cNvPr id="0" name=""/>
        <dsp:cNvSpPr/>
      </dsp:nvSpPr>
      <dsp:spPr>
        <a:xfrm>
          <a:off x="4729152" y="4261385"/>
          <a:ext cx="3955465" cy="688183"/>
        </a:xfrm>
        <a:prstGeom prst="roundRect">
          <a:avLst>
            <a:gd name="adj" fmla="val 10000"/>
          </a:avLst>
        </a:prstGeom>
        <a:solidFill>
          <a:schemeClr val="l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s-ES" sz="1700" b="1" u="none" kern="1200" dirty="0">
              <a:solidFill>
                <a:srgbClr val="C00000"/>
              </a:solidFill>
            </a:rPr>
            <a:t>Recursos económicos insuficientes:</a:t>
          </a:r>
          <a:r>
            <a:rPr lang="es-ES" sz="1700" b="1" u="none" kern="1200" dirty="0"/>
            <a:t>  presupuestos insuficiente para adelantar el proceso de manera integral</a:t>
          </a:r>
        </a:p>
      </dsp:txBody>
      <dsp:txXfrm>
        <a:off x="4749308" y="4281541"/>
        <a:ext cx="3915153" cy="64787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3C8685-A769-464D-876F-6AB3BE432D41}">
      <dsp:nvSpPr>
        <dsp:cNvPr id="0" name=""/>
        <dsp:cNvSpPr/>
      </dsp:nvSpPr>
      <dsp:spPr>
        <a:xfrm>
          <a:off x="685837" y="359337"/>
          <a:ext cx="4809763" cy="4809763"/>
        </a:xfrm>
        <a:prstGeom prst="pie">
          <a:avLst>
            <a:gd name="adj1" fmla="val 16200000"/>
            <a:gd name="adj2" fmla="val 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ES" sz="1400" b="1" kern="1200" dirty="0"/>
            <a:t>Articulo 355 de la Ley 1819 de 2016: Requerimiento de proceso de depuración contable para entidades territoriales </a:t>
          </a:r>
        </a:p>
      </dsp:txBody>
      <dsp:txXfrm>
        <a:off x="3239020" y="1356218"/>
        <a:ext cx="1775031" cy="1316959"/>
      </dsp:txXfrm>
    </dsp:sp>
    <dsp:sp modelId="{BAC9C588-960D-421D-8C22-BD2BEE02532B}">
      <dsp:nvSpPr>
        <dsp:cNvPr id="0" name=""/>
        <dsp:cNvSpPr/>
      </dsp:nvSpPr>
      <dsp:spPr>
        <a:xfrm>
          <a:off x="795187" y="520808"/>
          <a:ext cx="4591063" cy="4809763"/>
        </a:xfrm>
        <a:prstGeom prst="pie">
          <a:avLst>
            <a:gd name="adj1" fmla="val 0"/>
            <a:gd name="adj2" fmla="val 540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ES" sz="1400" b="1" kern="1200" dirty="0"/>
            <a:t>Resolución  CGN 107 de 2017 Cumplimiento al saneamiento contable requerido en el Art. 355</a:t>
          </a:r>
        </a:p>
      </dsp:txBody>
      <dsp:txXfrm>
        <a:off x="3232277" y="3016731"/>
        <a:ext cx="1694321" cy="1316959"/>
      </dsp:txXfrm>
    </dsp:sp>
    <dsp:sp modelId="{FE8B931D-F21A-4B74-8013-374086A2816D}">
      <dsp:nvSpPr>
        <dsp:cNvPr id="0" name=""/>
        <dsp:cNvSpPr/>
      </dsp:nvSpPr>
      <dsp:spPr>
        <a:xfrm>
          <a:off x="660194" y="520808"/>
          <a:ext cx="4809763" cy="4809763"/>
        </a:xfrm>
        <a:prstGeom prst="pie">
          <a:avLst>
            <a:gd name="adj1" fmla="val 5400000"/>
            <a:gd name="adj2" fmla="val 1080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ES" sz="1400" kern="1200" dirty="0"/>
            <a:t>      </a:t>
          </a:r>
          <a:r>
            <a:rPr lang="es-ES" sz="1400" b="1" kern="1200" dirty="0"/>
            <a:t>Circular Conjunta No. 001</a:t>
          </a:r>
        </a:p>
        <a:p>
          <a:pPr marL="0" lvl="0" indent="0" algn="ctr" defTabSz="622300">
            <a:lnSpc>
              <a:spcPct val="90000"/>
            </a:lnSpc>
            <a:spcBef>
              <a:spcPct val="0"/>
            </a:spcBef>
            <a:spcAft>
              <a:spcPct val="35000"/>
            </a:spcAft>
            <a:buNone/>
          </a:pPr>
          <a:r>
            <a:rPr lang="es-ES" sz="1400" b="1" kern="1200" dirty="0"/>
            <a:t> Auditoria General de la República y CGN</a:t>
          </a:r>
        </a:p>
        <a:p>
          <a:pPr marL="0" lvl="0" indent="0" algn="ctr" defTabSz="622300">
            <a:lnSpc>
              <a:spcPct val="90000"/>
            </a:lnSpc>
            <a:spcBef>
              <a:spcPct val="0"/>
            </a:spcBef>
            <a:spcAft>
              <a:spcPct val="35000"/>
            </a:spcAft>
            <a:buNone/>
          </a:pPr>
          <a:r>
            <a:rPr lang="es-ES" sz="1400" b="1" kern="1200" dirty="0"/>
            <a:t>Termino de dos años a partir de la vigencia de la Ley 1819</a:t>
          </a:r>
        </a:p>
      </dsp:txBody>
      <dsp:txXfrm>
        <a:off x="1141743" y="3016731"/>
        <a:ext cx="1775031" cy="1316959"/>
      </dsp:txXfrm>
    </dsp:sp>
    <dsp:sp modelId="{FB5E7DC0-3C1D-4AFA-9849-538A53806CE7}">
      <dsp:nvSpPr>
        <dsp:cNvPr id="0" name=""/>
        <dsp:cNvSpPr/>
      </dsp:nvSpPr>
      <dsp:spPr>
        <a:xfrm>
          <a:off x="643408" y="359337"/>
          <a:ext cx="4809763" cy="4809763"/>
        </a:xfrm>
        <a:prstGeom prst="pie">
          <a:avLst>
            <a:gd name="adj1" fmla="val 10800000"/>
            <a:gd name="adj2" fmla="val 1620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ES" sz="1400" kern="1200" dirty="0"/>
            <a:t>      </a:t>
          </a:r>
          <a:r>
            <a:rPr lang="es-ES" sz="1400" b="1" kern="1200" dirty="0"/>
            <a:t>Circular Conjunta No. 002</a:t>
          </a:r>
        </a:p>
        <a:p>
          <a:pPr marL="0" lvl="0" indent="0" algn="ctr" defTabSz="622300">
            <a:lnSpc>
              <a:spcPct val="90000"/>
            </a:lnSpc>
            <a:spcBef>
              <a:spcPct val="0"/>
            </a:spcBef>
            <a:spcAft>
              <a:spcPct val="35000"/>
            </a:spcAft>
            <a:buNone/>
          </a:pPr>
          <a:r>
            <a:rPr lang="es-ES" sz="1400" b="1" kern="1200" dirty="0"/>
            <a:t>Procuraduría General de la Nación y CGN</a:t>
          </a:r>
        </a:p>
        <a:p>
          <a:pPr marL="0" lvl="0" indent="0" algn="ctr" defTabSz="622300">
            <a:lnSpc>
              <a:spcPct val="90000"/>
            </a:lnSpc>
            <a:spcBef>
              <a:spcPct val="0"/>
            </a:spcBef>
            <a:spcAft>
              <a:spcPct val="35000"/>
            </a:spcAft>
            <a:buNone/>
          </a:pPr>
          <a:r>
            <a:rPr lang="es-ES" sz="1400" b="1" kern="1200" dirty="0"/>
            <a:t>Responsabilidad a cargo del Representante Legal</a:t>
          </a:r>
        </a:p>
      </dsp:txBody>
      <dsp:txXfrm>
        <a:off x="1124957" y="1356218"/>
        <a:ext cx="1775031" cy="1316959"/>
      </dsp:txXfrm>
    </dsp:sp>
    <dsp:sp modelId="{AF800124-F8FA-46DA-A299-CD4AA1527617}">
      <dsp:nvSpPr>
        <dsp:cNvPr id="0" name=""/>
        <dsp:cNvSpPr/>
      </dsp:nvSpPr>
      <dsp:spPr>
        <a:xfrm>
          <a:off x="388090" y="61590"/>
          <a:ext cx="5405258" cy="5405258"/>
        </a:xfrm>
        <a:prstGeom prst="circularArrow">
          <a:avLst>
            <a:gd name="adj1" fmla="val 5085"/>
            <a:gd name="adj2" fmla="val 327528"/>
            <a:gd name="adj3" fmla="val 21272472"/>
            <a:gd name="adj4" fmla="val 16200000"/>
            <a:gd name="adj5" fmla="val 5932"/>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28DEB47-9AF4-4452-9458-373425E59A3B}">
      <dsp:nvSpPr>
        <dsp:cNvPr id="0" name=""/>
        <dsp:cNvSpPr/>
      </dsp:nvSpPr>
      <dsp:spPr>
        <a:xfrm>
          <a:off x="295144" y="305869"/>
          <a:ext cx="5375853" cy="5405258"/>
        </a:xfrm>
        <a:prstGeom prst="circularArrow">
          <a:avLst>
            <a:gd name="adj1" fmla="val 5085"/>
            <a:gd name="adj2" fmla="val 327528"/>
            <a:gd name="adj3" fmla="val 5072472"/>
            <a:gd name="adj4" fmla="val 0"/>
            <a:gd name="adj5" fmla="val 5932"/>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1C24F58-E360-4F94-9AEE-82210B5982B9}">
      <dsp:nvSpPr>
        <dsp:cNvPr id="0" name=""/>
        <dsp:cNvSpPr/>
      </dsp:nvSpPr>
      <dsp:spPr>
        <a:xfrm>
          <a:off x="362447" y="223060"/>
          <a:ext cx="5405258" cy="5405258"/>
        </a:xfrm>
        <a:prstGeom prst="circularArrow">
          <a:avLst>
            <a:gd name="adj1" fmla="val 5085"/>
            <a:gd name="adj2" fmla="val 327528"/>
            <a:gd name="adj3" fmla="val 10472472"/>
            <a:gd name="adj4" fmla="val 5400000"/>
            <a:gd name="adj5" fmla="val 5932"/>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073F179-984F-4FA7-8C0A-09070BC57607}">
      <dsp:nvSpPr>
        <dsp:cNvPr id="0" name=""/>
        <dsp:cNvSpPr/>
      </dsp:nvSpPr>
      <dsp:spPr>
        <a:xfrm>
          <a:off x="345661" y="61590"/>
          <a:ext cx="5405258" cy="5405258"/>
        </a:xfrm>
        <a:prstGeom prst="circularArrow">
          <a:avLst>
            <a:gd name="adj1" fmla="val 5085"/>
            <a:gd name="adj2" fmla="val 327528"/>
            <a:gd name="adj3" fmla="val 15872472"/>
            <a:gd name="adj4" fmla="val 10800000"/>
            <a:gd name="adj5" fmla="val 5932"/>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02" name="Rectangle 2"/>
          <p:cNvSpPr>
            <a:spLocks noGrp="1" noChangeArrowheads="1"/>
          </p:cNvSpPr>
          <p:nvPr>
            <p:ph type="hdr" sz="quarter"/>
          </p:nvPr>
        </p:nvSpPr>
        <p:spPr bwMode="auto">
          <a:xfrm>
            <a:off x="0" y="0"/>
            <a:ext cx="2946275" cy="496751"/>
          </a:xfrm>
          <a:prstGeom prst="rect">
            <a:avLst/>
          </a:prstGeom>
          <a:noFill/>
          <a:ln w="9525">
            <a:noFill/>
            <a:miter lim="800000"/>
            <a:headEnd/>
            <a:tailEnd/>
          </a:ln>
          <a:effectLst/>
        </p:spPr>
        <p:txBody>
          <a:bodyPr vert="horz" wrap="square" lIns="92967" tIns="46484" rIns="92967" bIns="46484" numCol="1" anchor="t" anchorCtr="0" compatLnSpc="1">
            <a:prstTxWarp prst="textNoShape">
              <a:avLst/>
            </a:prstTxWarp>
          </a:bodyPr>
          <a:lstStyle>
            <a:lvl1pPr algn="l" defTabSz="930275">
              <a:spcBef>
                <a:spcPct val="0"/>
              </a:spcBef>
              <a:defRPr sz="1200">
                <a:latin typeface="Times New Roman" pitchFamily="18" charset="0"/>
              </a:defRPr>
            </a:lvl1pPr>
          </a:lstStyle>
          <a:p>
            <a:pPr>
              <a:defRPr/>
            </a:pPr>
            <a:endParaRPr lang="es-ES"/>
          </a:p>
        </p:txBody>
      </p:sp>
      <p:sp>
        <p:nvSpPr>
          <p:cNvPr id="153603" name="Rectangle 3"/>
          <p:cNvSpPr>
            <a:spLocks noGrp="1" noChangeArrowheads="1"/>
          </p:cNvSpPr>
          <p:nvPr>
            <p:ph type="dt" sz="quarter" idx="1"/>
          </p:nvPr>
        </p:nvSpPr>
        <p:spPr bwMode="auto">
          <a:xfrm>
            <a:off x="3849862" y="0"/>
            <a:ext cx="2946275" cy="496751"/>
          </a:xfrm>
          <a:prstGeom prst="rect">
            <a:avLst/>
          </a:prstGeom>
          <a:noFill/>
          <a:ln w="9525">
            <a:noFill/>
            <a:miter lim="800000"/>
            <a:headEnd/>
            <a:tailEnd/>
          </a:ln>
          <a:effectLst/>
        </p:spPr>
        <p:txBody>
          <a:bodyPr vert="horz" wrap="square" lIns="92967" tIns="46484" rIns="92967" bIns="46484" numCol="1" anchor="t" anchorCtr="0" compatLnSpc="1">
            <a:prstTxWarp prst="textNoShape">
              <a:avLst/>
            </a:prstTxWarp>
          </a:bodyPr>
          <a:lstStyle>
            <a:lvl1pPr algn="r" defTabSz="930275">
              <a:spcBef>
                <a:spcPct val="0"/>
              </a:spcBef>
              <a:defRPr sz="1200">
                <a:latin typeface="Times New Roman" pitchFamily="18" charset="0"/>
              </a:defRPr>
            </a:lvl1pPr>
          </a:lstStyle>
          <a:p>
            <a:pPr>
              <a:defRPr/>
            </a:pPr>
            <a:endParaRPr lang="es-ES"/>
          </a:p>
        </p:txBody>
      </p:sp>
      <p:sp>
        <p:nvSpPr>
          <p:cNvPr id="153604" name="Rectangle 4"/>
          <p:cNvSpPr>
            <a:spLocks noGrp="1" noChangeArrowheads="1"/>
          </p:cNvSpPr>
          <p:nvPr>
            <p:ph type="ftr" sz="quarter" idx="2"/>
          </p:nvPr>
        </p:nvSpPr>
        <p:spPr bwMode="auto">
          <a:xfrm>
            <a:off x="0" y="9429779"/>
            <a:ext cx="2946275" cy="496751"/>
          </a:xfrm>
          <a:prstGeom prst="rect">
            <a:avLst/>
          </a:prstGeom>
          <a:noFill/>
          <a:ln w="9525">
            <a:noFill/>
            <a:miter lim="800000"/>
            <a:headEnd/>
            <a:tailEnd/>
          </a:ln>
          <a:effectLst/>
        </p:spPr>
        <p:txBody>
          <a:bodyPr vert="horz" wrap="square" lIns="92967" tIns="46484" rIns="92967" bIns="46484" numCol="1" anchor="b" anchorCtr="0" compatLnSpc="1">
            <a:prstTxWarp prst="textNoShape">
              <a:avLst/>
            </a:prstTxWarp>
          </a:bodyPr>
          <a:lstStyle>
            <a:lvl1pPr algn="l" defTabSz="930275">
              <a:spcBef>
                <a:spcPct val="0"/>
              </a:spcBef>
              <a:defRPr sz="1200">
                <a:latin typeface="Times New Roman" pitchFamily="18" charset="0"/>
              </a:defRPr>
            </a:lvl1pPr>
          </a:lstStyle>
          <a:p>
            <a:pPr>
              <a:defRPr/>
            </a:pPr>
            <a:r>
              <a:rPr lang="es-CO"/>
              <a:t>Contaduría GENERAL DE LA NACIÓN</a:t>
            </a:r>
            <a:endParaRPr lang="es-ES"/>
          </a:p>
        </p:txBody>
      </p:sp>
      <p:sp>
        <p:nvSpPr>
          <p:cNvPr id="153605" name="Rectangle 5"/>
          <p:cNvSpPr>
            <a:spLocks noGrp="1" noChangeArrowheads="1"/>
          </p:cNvSpPr>
          <p:nvPr>
            <p:ph type="sldNum" sz="quarter" idx="3"/>
          </p:nvPr>
        </p:nvSpPr>
        <p:spPr bwMode="auto">
          <a:xfrm>
            <a:off x="3849862" y="9429779"/>
            <a:ext cx="2946275" cy="496751"/>
          </a:xfrm>
          <a:prstGeom prst="rect">
            <a:avLst/>
          </a:prstGeom>
          <a:noFill/>
          <a:ln w="9525">
            <a:noFill/>
            <a:miter lim="800000"/>
            <a:headEnd/>
            <a:tailEnd/>
          </a:ln>
          <a:effectLst/>
        </p:spPr>
        <p:txBody>
          <a:bodyPr vert="horz" wrap="square" lIns="92967" tIns="46484" rIns="92967" bIns="46484" numCol="1" anchor="b" anchorCtr="0" compatLnSpc="1">
            <a:prstTxWarp prst="textNoShape">
              <a:avLst/>
            </a:prstTxWarp>
          </a:bodyPr>
          <a:lstStyle>
            <a:lvl1pPr algn="r" defTabSz="930275">
              <a:defRPr sz="1200">
                <a:latin typeface="Times New Roman" pitchFamily="18" charset="0"/>
              </a:defRPr>
            </a:lvl1pPr>
          </a:lstStyle>
          <a:p>
            <a:fld id="{BB37836C-5B93-4517-8B97-A71250EA6C41}" type="slidenum">
              <a:rPr lang="es-ES"/>
              <a:pPr/>
              <a:t>‹Nº›</a:t>
            </a:fld>
            <a:endParaRPr lang="es-ES"/>
          </a:p>
        </p:txBody>
      </p:sp>
    </p:spTree>
    <p:extLst>
      <p:ext uri="{BB962C8B-B14F-4D97-AF65-F5344CB8AC3E}">
        <p14:creationId xmlns:p14="http://schemas.microsoft.com/office/powerpoint/2010/main" val="427816124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9330" name="Rectangle 2"/>
          <p:cNvSpPr>
            <a:spLocks noGrp="1" noChangeArrowheads="1"/>
          </p:cNvSpPr>
          <p:nvPr>
            <p:ph type="hdr" sz="quarter"/>
          </p:nvPr>
        </p:nvSpPr>
        <p:spPr bwMode="auto">
          <a:xfrm>
            <a:off x="0" y="0"/>
            <a:ext cx="2946275" cy="496751"/>
          </a:xfrm>
          <a:prstGeom prst="rect">
            <a:avLst/>
          </a:prstGeom>
          <a:noFill/>
          <a:ln w="9525">
            <a:noFill/>
            <a:miter lim="800000"/>
            <a:headEnd/>
            <a:tailEnd/>
          </a:ln>
          <a:effectLst/>
        </p:spPr>
        <p:txBody>
          <a:bodyPr vert="horz" wrap="square" lIns="92967" tIns="46484" rIns="92967" bIns="46484" numCol="1" anchor="t" anchorCtr="0" compatLnSpc="1">
            <a:prstTxWarp prst="textNoShape">
              <a:avLst/>
            </a:prstTxWarp>
          </a:bodyPr>
          <a:lstStyle>
            <a:lvl1pPr algn="l" defTabSz="930275">
              <a:spcBef>
                <a:spcPct val="0"/>
              </a:spcBef>
              <a:defRPr sz="1200">
                <a:latin typeface="Times New Roman" pitchFamily="18" charset="0"/>
              </a:defRPr>
            </a:lvl1pPr>
          </a:lstStyle>
          <a:p>
            <a:pPr>
              <a:defRPr/>
            </a:pPr>
            <a:endParaRPr lang="es-ES"/>
          </a:p>
        </p:txBody>
      </p:sp>
      <p:sp>
        <p:nvSpPr>
          <p:cNvPr id="99331" name="Rectangle 3"/>
          <p:cNvSpPr>
            <a:spLocks noGrp="1" noChangeArrowheads="1"/>
          </p:cNvSpPr>
          <p:nvPr>
            <p:ph type="dt" idx="1"/>
          </p:nvPr>
        </p:nvSpPr>
        <p:spPr bwMode="auto">
          <a:xfrm>
            <a:off x="3849862" y="0"/>
            <a:ext cx="2946275" cy="496751"/>
          </a:xfrm>
          <a:prstGeom prst="rect">
            <a:avLst/>
          </a:prstGeom>
          <a:noFill/>
          <a:ln w="9525">
            <a:noFill/>
            <a:miter lim="800000"/>
            <a:headEnd/>
            <a:tailEnd/>
          </a:ln>
          <a:effectLst/>
        </p:spPr>
        <p:txBody>
          <a:bodyPr vert="horz" wrap="square" lIns="92967" tIns="46484" rIns="92967" bIns="46484" numCol="1" anchor="t" anchorCtr="0" compatLnSpc="1">
            <a:prstTxWarp prst="textNoShape">
              <a:avLst/>
            </a:prstTxWarp>
          </a:bodyPr>
          <a:lstStyle>
            <a:lvl1pPr algn="r" defTabSz="930275">
              <a:spcBef>
                <a:spcPct val="0"/>
              </a:spcBef>
              <a:defRPr sz="1200">
                <a:latin typeface="Times New Roman" pitchFamily="18" charset="0"/>
              </a:defRPr>
            </a:lvl1pPr>
          </a:lstStyle>
          <a:p>
            <a:pPr>
              <a:defRPr/>
            </a:pPr>
            <a:endParaRPr lang="es-ES"/>
          </a:p>
        </p:txBody>
      </p:sp>
      <p:sp>
        <p:nvSpPr>
          <p:cNvPr id="11268" name="Rectangle 4"/>
          <p:cNvSpPr>
            <a:spLocks noGrp="1" noRot="1" noChangeAspect="1" noChangeArrowheads="1" noTextEdit="1"/>
          </p:cNvSpPr>
          <p:nvPr>
            <p:ph type="sldImg" idx="2"/>
          </p:nvPr>
        </p:nvSpPr>
        <p:spPr bwMode="auto">
          <a:xfrm>
            <a:off x="420688" y="744538"/>
            <a:ext cx="5956300"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3" name="Rectangle 5"/>
          <p:cNvSpPr>
            <a:spLocks noGrp="1" noChangeArrowheads="1"/>
          </p:cNvSpPr>
          <p:nvPr>
            <p:ph type="body" sz="quarter" idx="3"/>
          </p:nvPr>
        </p:nvSpPr>
        <p:spPr bwMode="auto">
          <a:xfrm>
            <a:off x="680383" y="4716585"/>
            <a:ext cx="5436909" cy="4467363"/>
          </a:xfrm>
          <a:prstGeom prst="rect">
            <a:avLst/>
          </a:prstGeom>
          <a:noFill/>
          <a:ln w="9525">
            <a:noFill/>
            <a:miter lim="800000"/>
            <a:headEnd/>
            <a:tailEnd/>
          </a:ln>
          <a:effectLst/>
        </p:spPr>
        <p:txBody>
          <a:bodyPr vert="horz" wrap="square" lIns="92967" tIns="46484" rIns="92967" bIns="46484" numCol="1" anchor="t" anchorCtr="0" compatLnSpc="1">
            <a:prstTxWarp prst="textNoShape">
              <a:avLst/>
            </a:prstTxWarp>
          </a:bodyPr>
          <a:lstStyle/>
          <a:p>
            <a:pPr lvl="0"/>
            <a:r>
              <a:rPr lang="es-ES" noProof="0" dirty="0"/>
              <a:t>Esta plantilla se puede usar como archivo de inicio para presentar materiales educativos en un entorno de grupo.</a:t>
            </a:r>
          </a:p>
          <a:p>
            <a:pPr lvl="0"/>
            <a:endParaRPr lang="es-ES" noProof="0" dirty="0"/>
          </a:p>
          <a:p>
            <a:pPr lvl="0"/>
            <a:r>
              <a:rPr lang="es-ES" noProof="0" dirty="0"/>
              <a:t>Secciones</a:t>
            </a:r>
          </a:p>
          <a:p>
            <a:pPr lvl="0"/>
            <a:r>
              <a:rPr lang="es-ES" noProof="0" dirty="0"/>
              <a:t>Para agregar secciones, haga clic con el botón secundario del mouse en una diapositiva. Las secciones pueden ayudarle a organizar las diapositivas o a facilitar la colaboración entre varios autores.</a:t>
            </a:r>
          </a:p>
          <a:p>
            <a:pPr lvl="0"/>
            <a:endParaRPr lang="es-ES" noProof="0" dirty="0"/>
          </a:p>
          <a:p>
            <a:pPr lvl="0"/>
            <a:r>
              <a:rPr lang="es-ES" noProof="0" dirty="0"/>
              <a:t>Notas</a:t>
            </a:r>
          </a:p>
          <a:p>
            <a:pPr lvl="0"/>
            <a:r>
              <a:rPr lang="es-ES" noProof="0" dirty="0"/>
              <a:t>Use la sección Notas para las notas de entrega o para proporcionar detalles adicionales al público. Vea las notas en la vista Presentación durante la presentación. </a:t>
            </a:r>
          </a:p>
          <a:p>
            <a:pPr lvl="0"/>
            <a:r>
              <a:rPr lang="es-ES" noProof="0" dirty="0"/>
              <a:t>Tenga en cuenta el tamaño de la fuente (es importante para la accesibilidad, visibilidad, grabación en vídeo y producción en línea)</a:t>
            </a:r>
          </a:p>
          <a:p>
            <a:pPr lvl="0"/>
            <a:endParaRPr lang="es-ES" noProof="0" dirty="0"/>
          </a:p>
          <a:p>
            <a:pPr lvl="0"/>
            <a:r>
              <a:rPr lang="es-ES" noProof="0" dirty="0"/>
              <a:t>Colores coordinados </a:t>
            </a:r>
          </a:p>
          <a:p>
            <a:pPr lvl="0"/>
            <a:r>
              <a:rPr lang="es-ES" noProof="0" dirty="0"/>
              <a:t>Preste especial atención a los gráficos, diagramas y cuadros de texto. </a:t>
            </a:r>
          </a:p>
          <a:p>
            <a:pPr lvl="0"/>
            <a:r>
              <a:rPr lang="es-ES" noProof="0" dirty="0"/>
              <a:t>Tenga en cuenta que los asistentes imprimirán en blanco y negro o escala de grises. Ejecute una prueba de impresión para asegurarse de que los colores son los correctos cuando se imprime en blanco y negro puros y escala de grises.</a:t>
            </a:r>
          </a:p>
          <a:p>
            <a:pPr lvl="0"/>
            <a:endParaRPr lang="es-ES" noProof="0" dirty="0"/>
          </a:p>
          <a:p>
            <a:pPr lvl="0"/>
            <a:r>
              <a:rPr lang="es-ES" noProof="0" dirty="0"/>
              <a:t>Gráficos y tablas</a:t>
            </a:r>
          </a:p>
          <a:p>
            <a:pPr lvl="0"/>
            <a:r>
              <a:rPr lang="es-ES" noProof="0" dirty="0"/>
              <a:t>En breve: si es posible, use colores y estilos uniformes y que no distraigan.</a:t>
            </a:r>
          </a:p>
          <a:p>
            <a:pPr lvl="0"/>
            <a:r>
              <a:rPr lang="es-ES" noProof="0" dirty="0"/>
              <a:t>Etiquete todos los gráficos y tablas.</a:t>
            </a:r>
          </a:p>
        </p:txBody>
      </p:sp>
      <p:sp>
        <p:nvSpPr>
          <p:cNvPr id="99334" name="Rectangle 6"/>
          <p:cNvSpPr>
            <a:spLocks noGrp="1" noChangeArrowheads="1"/>
          </p:cNvSpPr>
          <p:nvPr>
            <p:ph type="ftr" sz="quarter" idx="4"/>
          </p:nvPr>
        </p:nvSpPr>
        <p:spPr bwMode="auto">
          <a:xfrm>
            <a:off x="0" y="9429779"/>
            <a:ext cx="2946275" cy="496751"/>
          </a:xfrm>
          <a:prstGeom prst="rect">
            <a:avLst/>
          </a:prstGeom>
          <a:noFill/>
          <a:ln w="9525">
            <a:noFill/>
            <a:miter lim="800000"/>
            <a:headEnd/>
            <a:tailEnd/>
          </a:ln>
          <a:effectLst/>
        </p:spPr>
        <p:txBody>
          <a:bodyPr vert="horz" wrap="square" lIns="92967" tIns="46484" rIns="92967" bIns="46484" numCol="1" anchor="b" anchorCtr="0" compatLnSpc="1">
            <a:prstTxWarp prst="textNoShape">
              <a:avLst/>
            </a:prstTxWarp>
          </a:bodyPr>
          <a:lstStyle>
            <a:lvl1pPr algn="l" defTabSz="930275">
              <a:spcBef>
                <a:spcPct val="0"/>
              </a:spcBef>
              <a:defRPr sz="1200">
                <a:latin typeface="Times New Roman" pitchFamily="18" charset="0"/>
              </a:defRPr>
            </a:lvl1pPr>
          </a:lstStyle>
          <a:p>
            <a:pPr>
              <a:defRPr/>
            </a:pPr>
            <a:r>
              <a:rPr lang="es-CO"/>
              <a:t>Contaduría GENERAL DE LA NACIÓN</a:t>
            </a:r>
            <a:endParaRPr lang="es-ES"/>
          </a:p>
        </p:txBody>
      </p:sp>
      <p:sp>
        <p:nvSpPr>
          <p:cNvPr id="99335" name="Rectangle 7"/>
          <p:cNvSpPr>
            <a:spLocks noGrp="1" noChangeArrowheads="1"/>
          </p:cNvSpPr>
          <p:nvPr>
            <p:ph type="sldNum" sz="quarter" idx="5"/>
          </p:nvPr>
        </p:nvSpPr>
        <p:spPr bwMode="auto">
          <a:xfrm>
            <a:off x="3849862" y="9429779"/>
            <a:ext cx="2946275" cy="496751"/>
          </a:xfrm>
          <a:prstGeom prst="rect">
            <a:avLst/>
          </a:prstGeom>
          <a:noFill/>
          <a:ln w="9525">
            <a:noFill/>
            <a:miter lim="800000"/>
            <a:headEnd/>
            <a:tailEnd/>
          </a:ln>
          <a:effectLst/>
        </p:spPr>
        <p:txBody>
          <a:bodyPr vert="horz" wrap="square" lIns="92967" tIns="46484" rIns="92967" bIns="46484" numCol="1" anchor="b" anchorCtr="0" compatLnSpc="1">
            <a:prstTxWarp prst="textNoShape">
              <a:avLst/>
            </a:prstTxWarp>
          </a:bodyPr>
          <a:lstStyle>
            <a:lvl1pPr algn="r" defTabSz="930275">
              <a:defRPr sz="1200">
                <a:latin typeface="Times New Roman" pitchFamily="18" charset="0"/>
              </a:defRPr>
            </a:lvl1pPr>
          </a:lstStyle>
          <a:p>
            <a:fld id="{E6C28D9B-47B5-446B-8AB3-B93373AA6363}" type="slidenum">
              <a:rPr lang="es-ES"/>
              <a:pPr/>
              <a:t>‹Nº›</a:t>
            </a:fld>
            <a:endParaRPr lang="es-ES"/>
          </a:p>
        </p:txBody>
      </p:sp>
    </p:spTree>
    <p:extLst>
      <p:ext uri="{BB962C8B-B14F-4D97-AF65-F5344CB8AC3E}">
        <p14:creationId xmlns:p14="http://schemas.microsoft.com/office/powerpoint/2010/main" val="3378014244"/>
      </p:ext>
    </p:extLst>
  </p:cSld>
  <p:clrMap bg1="lt1" tx1="dk1" bg2="lt2" tx2="dk2" accent1="accent1" accent2="accent2" accent3="accent3" accent4="accent4" accent5="accent5" accent6="accent6" hlink="hlink" folHlink="folHlink"/>
  <p:hf hdr="0" ftr="0" dt="0"/>
  <p:notesStyle>
    <a:lvl1pPr algn="l" rtl="0" eaLnBrk="0" fontAlgn="base" hangingPunct="0">
      <a:spcBef>
        <a:spcPct val="0"/>
      </a:spcBef>
      <a:spcAft>
        <a:spcPct val="0"/>
      </a:spcAft>
      <a:defRPr lang="es-ES" sz="1200" kern="1200">
        <a:solidFill>
          <a:schemeClr val="tx1"/>
        </a:solidFill>
        <a:latin typeface="Times New Roman" pitchFamily="18" charset="0"/>
        <a:ea typeface="+mn-ea"/>
        <a:cs typeface="+mn-cs"/>
      </a:defRPr>
    </a:lvl1pPr>
    <a:lvl2pPr marL="742950" indent="-28575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11430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6002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1 Marcador de imagen de diapositiva"/>
          <p:cNvSpPr>
            <a:spLocks noGrp="1" noRot="1" noChangeAspect="1" noTextEdit="1"/>
          </p:cNvSpPr>
          <p:nvPr>
            <p:ph type="sldImg"/>
          </p:nvPr>
        </p:nvSpPr>
        <p:spPr>
          <a:ln/>
        </p:spPr>
      </p:sp>
      <p:sp>
        <p:nvSpPr>
          <p:cNvPr id="13315"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altLang="es-ES"/>
              <a:t>Esta plantilla se </a:t>
            </a:r>
            <a:r>
              <a:rPr altLang="es-ES" b="1"/>
              <a:t>debe usar </a:t>
            </a:r>
            <a:r>
              <a:rPr altLang="es-ES"/>
              <a:t>como archivo de inicio para presentaciones externas de la Contaduría General de la nación. En formato presentación en pantalla 16:10</a:t>
            </a:r>
          </a:p>
          <a:p>
            <a:pPr eaLnBrk="1" hangingPunct="1"/>
            <a:endParaRPr altLang="es-ES"/>
          </a:p>
          <a:p>
            <a:pPr eaLnBrk="1" hangingPunct="1"/>
            <a:r>
              <a:rPr altLang="es-ES" b="1"/>
              <a:t>Nota</a:t>
            </a:r>
          </a:p>
          <a:p>
            <a:pPr eaLnBrk="1" hangingPunct="1"/>
            <a:r>
              <a:rPr altLang="es-ES"/>
              <a:t>Use la sección Notas para las notas de entrega o para proporcionar detalles adicionales al público. Vea las notas en la vista Presentación durante la presentación. </a:t>
            </a:r>
          </a:p>
          <a:p>
            <a:pPr eaLnBrk="1" hangingPunct="1"/>
            <a:r>
              <a:rPr altLang="es-ES"/>
              <a:t>Tenga en cuenta el tamaño de la fuente (es importante para la accesibilidad, visibilidad, grabación en vídeo y producción en línea)</a:t>
            </a:r>
          </a:p>
          <a:p>
            <a:pPr eaLnBrk="1" hangingPunct="1"/>
            <a:endParaRPr altLang="es-ES"/>
          </a:p>
          <a:p>
            <a:pPr eaLnBrk="1" hangingPunct="1"/>
            <a:r>
              <a:rPr altLang="es-ES" b="1"/>
              <a:t>Colores coordinados </a:t>
            </a:r>
          </a:p>
          <a:p>
            <a:pPr eaLnBrk="1" hangingPunct="1"/>
            <a:r>
              <a:rPr altLang="es-ES"/>
              <a:t>Preste especial atención a los gráficos, diagramas y cuadros de texto. </a:t>
            </a:r>
          </a:p>
          <a:p>
            <a:pPr eaLnBrk="1" hangingPunct="1"/>
            <a:r>
              <a:rPr altLang="es-ES"/>
              <a:t>Tenga en cuenta que los asistentes imprimirán en blanco y negro o escala de grises. Ejecute una prueba de impresión para asegurarse de que los colores son los correctos cuando se imprime en blanco y negro puros y escala de grises.</a:t>
            </a:r>
          </a:p>
          <a:p>
            <a:pPr eaLnBrk="1" hangingPunct="1"/>
            <a:endParaRPr altLang="es-ES"/>
          </a:p>
          <a:p>
            <a:pPr eaLnBrk="1" hangingPunct="1"/>
            <a:r>
              <a:rPr altLang="es-ES" b="1"/>
              <a:t>Gráficos y tablas</a:t>
            </a:r>
          </a:p>
          <a:p>
            <a:pPr eaLnBrk="1" hangingPunct="1"/>
            <a:r>
              <a:rPr altLang="es-ES"/>
              <a:t>En breve: si es posible, use colores y estilos uniformes y que no distraigan.</a:t>
            </a:r>
          </a:p>
          <a:p>
            <a:pPr eaLnBrk="1" hangingPunct="1"/>
            <a:r>
              <a:rPr altLang="es-ES"/>
              <a:t>Etiquete todos los gráficos y tablas y no olvide colocar la fuente de donde se toman las imágenes o los gráficos (Derechos de autor)</a:t>
            </a:r>
          </a:p>
          <a:p>
            <a:pPr eaLnBrk="1" hangingPunct="1"/>
            <a:endParaRPr lang="es-CO" altLang="es-ES"/>
          </a:p>
        </p:txBody>
      </p:sp>
      <p:sp>
        <p:nvSpPr>
          <p:cNvPr id="13316"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Times New Roman" pitchFamily="18" charset="0"/>
              </a:defRPr>
            </a:lvl1pPr>
            <a:lvl2pPr defTabSz="930275">
              <a:defRPr sz="1200">
                <a:solidFill>
                  <a:schemeClr val="tx1"/>
                </a:solidFill>
                <a:latin typeface="Times New Roman" pitchFamily="18" charset="0"/>
              </a:defRPr>
            </a:lvl2pPr>
            <a:lvl3pPr defTabSz="930275">
              <a:defRPr sz="1200">
                <a:solidFill>
                  <a:schemeClr val="tx1"/>
                </a:solidFill>
                <a:latin typeface="Times New Roman" pitchFamily="18" charset="0"/>
              </a:defRPr>
            </a:lvl3pPr>
            <a:lvl4pPr defTabSz="930275">
              <a:defRPr sz="1200">
                <a:solidFill>
                  <a:schemeClr val="tx1"/>
                </a:solidFill>
                <a:latin typeface="Times New Roman" pitchFamily="18" charset="0"/>
              </a:defRPr>
            </a:lvl4pPr>
            <a:lvl5pPr defTabSz="930275">
              <a:defRPr sz="1200">
                <a:solidFill>
                  <a:schemeClr val="tx1"/>
                </a:solidFill>
                <a:latin typeface="Times New Roman" pitchFamily="18" charset="0"/>
              </a:defRPr>
            </a:lvl5pPr>
            <a:lvl6pPr marL="2514600" indent="-228600" defTabSz="930275" eaLnBrk="0" fontAlgn="base" hangingPunct="0">
              <a:spcBef>
                <a:spcPct val="30000"/>
              </a:spcBef>
              <a:spcAft>
                <a:spcPct val="0"/>
              </a:spcAft>
              <a:defRPr sz="1200">
                <a:solidFill>
                  <a:schemeClr val="tx1"/>
                </a:solidFill>
                <a:latin typeface="Times New Roman" pitchFamily="18" charset="0"/>
              </a:defRPr>
            </a:lvl6pPr>
            <a:lvl7pPr marL="2971800" indent="-228600" defTabSz="930275" eaLnBrk="0" fontAlgn="base" hangingPunct="0">
              <a:spcBef>
                <a:spcPct val="30000"/>
              </a:spcBef>
              <a:spcAft>
                <a:spcPct val="0"/>
              </a:spcAft>
              <a:defRPr sz="1200">
                <a:solidFill>
                  <a:schemeClr val="tx1"/>
                </a:solidFill>
                <a:latin typeface="Times New Roman" pitchFamily="18" charset="0"/>
              </a:defRPr>
            </a:lvl7pPr>
            <a:lvl8pPr marL="3429000" indent="-228600" defTabSz="930275" eaLnBrk="0" fontAlgn="base" hangingPunct="0">
              <a:spcBef>
                <a:spcPct val="30000"/>
              </a:spcBef>
              <a:spcAft>
                <a:spcPct val="0"/>
              </a:spcAft>
              <a:defRPr sz="1200">
                <a:solidFill>
                  <a:schemeClr val="tx1"/>
                </a:solidFill>
                <a:latin typeface="Times New Roman" pitchFamily="18" charset="0"/>
              </a:defRPr>
            </a:lvl8pPr>
            <a:lvl9pPr marL="3886200" indent="-228600" defTabSz="930275" eaLnBrk="0" fontAlgn="base" hangingPunct="0">
              <a:spcBef>
                <a:spcPct val="30000"/>
              </a:spcBef>
              <a:spcAft>
                <a:spcPct val="0"/>
              </a:spcAft>
              <a:defRPr sz="1200">
                <a:solidFill>
                  <a:schemeClr val="tx1"/>
                </a:solidFill>
                <a:latin typeface="Times New Roman" pitchFamily="18" charset="0"/>
              </a:defRPr>
            </a:lvl9pPr>
          </a:lstStyle>
          <a:p>
            <a:fld id="{5D8CFB95-8DFD-419F-9333-21D71CA7476C}" type="slidenum">
              <a:rPr lang="es-ES" altLang="es-ES"/>
              <a:pPr/>
              <a:t>1</a:t>
            </a:fld>
            <a:endParaRPr lang="es-ES" altLang="es-ES"/>
          </a:p>
        </p:txBody>
      </p:sp>
    </p:spTree>
    <p:extLst>
      <p:ext uri="{BB962C8B-B14F-4D97-AF65-F5344CB8AC3E}">
        <p14:creationId xmlns:p14="http://schemas.microsoft.com/office/powerpoint/2010/main" val="36258399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Marcador de imagen de diapositiva"/>
          <p:cNvSpPr>
            <a:spLocks noGrp="1" noRot="1" noChangeAspect="1" noTextEdit="1"/>
          </p:cNvSpPr>
          <p:nvPr>
            <p:ph type="sldImg"/>
          </p:nvPr>
        </p:nvSpPr>
        <p:spPr>
          <a:ln/>
        </p:spPr>
      </p:sp>
      <p:sp>
        <p:nvSpPr>
          <p:cNvPr id="24579"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altLang="es-ES"/>
              <a:t>Este slide finaliza la presentación, SOLO  digitar el correo a quien deben contactar</a:t>
            </a:r>
            <a:endParaRPr/>
          </a:p>
          <a:p>
            <a:pPr eaLnBrk="1" hangingPunct="1"/>
            <a:endParaRPr altLang="es-ES"/>
          </a:p>
        </p:txBody>
      </p:sp>
      <p:sp>
        <p:nvSpPr>
          <p:cNvPr id="24580"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Times New Roman" pitchFamily="18" charset="0"/>
              </a:defRPr>
            </a:lvl1pPr>
            <a:lvl2pPr defTabSz="930275">
              <a:defRPr sz="1200">
                <a:solidFill>
                  <a:schemeClr val="tx1"/>
                </a:solidFill>
                <a:latin typeface="Times New Roman" pitchFamily="18" charset="0"/>
              </a:defRPr>
            </a:lvl2pPr>
            <a:lvl3pPr defTabSz="930275">
              <a:defRPr sz="1200">
                <a:solidFill>
                  <a:schemeClr val="tx1"/>
                </a:solidFill>
                <a:latin typeface="Times New Roman" pitchFamily="18" charset="0"/>
              </a:defRPr>
            </a:lvl3pPr>
            <a:lvl4pPr defTabSz="930275">
              <a:defRPr sz="1200">
                <a:solidFill>
                  <a:schemeClr val="tx1"/>
                </a:solidFill>
                <a:latin typeface="Times New Roman" pitchFamily="18" charset="0"/>
              </a:defRPr>
            </a:lvl4pPr>
            <a:lvl5pPr defTabSz="930275">
              <a:defRPr sz="1200">
                <a:solidFill>
                  <a:schemeClr val="tx1"/>
                </a:solidFill>
                <a:latin typeface="Times New Roman" pitchFamily="18" charset="0"/>
              </a:defRPr>
            </a:lvl5pPr>
            <a:lvl6pPr marL="2514600" indent="-228600" defTabSz="930275" eaLnBrk="0" fontAlgn="base" hangingPunct="0">
              <a:spcBef>
                <a:spcPct val="30000"/>
              </a:spcBef>
              <a:spcAft>
                <a:spcPct val="0"/>
              </a:spcAft>
              <a:defRPr sz="1200">
                <a:solidFill>
                  <a:schemeClr val="tx1"/>
                </a:solidFill>
                <a:latin typeface="Times New Roman" pitchFamily="18" charset="0"/>
              </a:defRPr>
            </a:lvl6pPr>
            <a:lvl7pPr marL="2971800" indent="-228600" defTabSz="930275" eaLnBrk="0" fontAlgn="base" hangingPunct="0">
              <a:spcBef>
                <a:spcPct val="30000"/>
              </a:spcBef>
              <a:spcAft>
                <a:spcPct val="0"/>
              </a:spcAft>
              <a:defRPr sz="1200">
                <a:solidFill>
                  <a:schemeClr val="tx1"/>
                </a:solidFill>
                <a:latin typeface="Times New Roman" pitchFamily="18" charset="0"/>
              </a:defRPr>
            </a:lvl7pPr>
            <a:lvl8pPr marL="3429000" indent="-228600" defTabSz="930275" eaLnBrk="0" fontAlgn="base" hangingPunct="0">
              <a:spcBef>
                <a:spcPct val="30000"/>
              </a:spcBef>
              <a:spcAft>
                <a:spcPct val="0"/>
              </a:spcAft>
              <a:defRPr sz="1200">
                <a:solidFill>
                  <a:schemeClr val="tx1"/>
                </a:solidFill>
                <a:latin typeface="Times New Roman" pitchFamily="18" charset="0"/>
              </a:defRPr>
            </a:lvl8pPr>
            <a:lvl9pPr marL="3886200" indent="-228600" defTabSz="930275" eaLnBrk="0" fontAlgn="base" hangingPunct="0">
              <a:spcBef>
                <a:spcPct val="30000"/>
              </a:spcBef>
              <a:spcAft>
                <a:spcPct val="0"/>
              </a:spcAft>
              <a:defRPr sz="1200">
                <a:solidFill>
                  <a:schemeClr val="tx1"/>
                </a:solidFill>
                <a:latin typeface="Times New Roman" pitchFamily="18" charset="0"/>
              </a:defRPr>
            </a:lvl9pPr>
          </a:lstStyle>
          <a:p>
            <a:fld id="{BEEB27AC-8A71-4AAB-8A47-2430FFD39FC3}" type="slidenum">
              <a:rPr lang="es-ES" altLang="es-ES"/>
              <a:pPr/>
              <a:t>25</a:t>
            </a:fld>
            <a:endParaRPr lang="es-ES" altLang="es-ES"/>
          </a:p>
        </p:txBody>
      </p:sp>
    </p:spTree>
    <p:extLst>
      <p:ext uri="{BB962C8B-B14F-4D97-AF65-F5344CB8AC3E}">
        <p14:creationId xmlns:p14="http://schemas.microsoft.com/office/powerpoint/2010/main" val="8995336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17.png"/><Relationship Id="rId4" Type="http://schemas.openxmlformats.org/officeDocument/2006/relationships/image" Target="../media/image16.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17.png"/><Relationship Id="rId4" Type="http://schemas.openxmlformats.org/officeDocument/2006/relationships/image" Target="../media/image16.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a presentación capítulos">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17463" y="9525"/>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3 Rectángulo"/>
          <p:cNvSpPr/>
          <p:nvPr/>
        </p:nvSpPr>
        <p:spPr>
          <a:xfrm>
            <a:off x="-36513" y="2201863"/>
            <a:ext cx="9180513" cy="1089025"/>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a:spcBef>
                <a:spcPct val="20000"/>
              </a:spcBef>
              <a:defRPr/>
            </a:pPr>
            <a:endParaRPr lang="es-CO">
              <a:solidFill>
                <a:srgbClr val="008080"/>
              </a:solidFill>
            </a:endParaRPr>
          </a:p>
        </p:txBody>
      </p:sp>
      <p:sp>
        <p:nvSpPr>
          <p:cNvPr id="5" name="4 CuadroTexto"/>
          <p:cNvSpPr txBox="1"/>
          <p:nvPr/>
        </p:nvSpPr>
        <p:spPr>
          <a:xfrm>
            <a:off x="1643063" y="4298950"/>
            <a:ext cx="6259512" cy="446088"/>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spcBef>
                <a:spcPct val="20000"/>
              </a:spcBef>
              <a:defRPr/>
            </a:pPr>
            <a:endParaRPr lang="es-CO" b="1" cap="all" dirty="0">
              <a:ln w="0"/>
              <a:solidFill>
                <a:schemeClr val="accent1">
                  <a:lumMod val="50000"/>
                </a:schemeClr>
              </a:solidFill>
              <a:effectLst>
                <a:reflection blurRad="12700" stA="50000" endPos="50000" dist="5000" dir="5400000" sy="-100000" rotWithShape="0"/>
              </a:effectLst>
            </a:endParaRPr>
          </a:p>
        </p:txBody>
      </p:sp>
      <p:pic>
        <p:nvPicPr>
          <p:cNvPr id="6"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0" y="5006975"/>
            <a:ext cx="1279525"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69213" y="5006975"/>
            <a:ext cx="1379537"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07238" y="5099050"/>
            <a:ext cx="444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1298" name="Rectangle 2" title="Haga clic para agregar título o tema"/>
          <p:cNvSpPr>
            <a:spLocks noGrp="1" noChangeArrowheads="1"/>
          </p:cNvSpPr>
          <p:nvPr>
            <p:ph type="ctrTitle"/>
          </p:nvPr>
        </p:nvSpPr>
        <p:spPr>
          <a:xfrm>
            <a:off x="684228" y="2137420"/>
            <a:ext cx="8280260" cy="1124686"/>
          </a:xfrm>
          <a:prstGeom prst="rect">
            <a:avLst/>
          </a:prstGeom>
        </p:spPr>
        <p:txBody>
          <a:bodyPr>
            <a:noAutofit/>
          </a:bodyPr>
          <a:lstStyle>
            <a:lvl1pPr marL="0" marR="0" indent="0" algn="r" defTabSz="914400" rtl="0" eaLnBrk="0" fontAlgn="base" latinLnBrk="0" hangingPunct="0">
              <a:lnSpc>
                <a:spcPct val="100000"/>
              </a:lnSpc>
              <a:spcBef>
                <a:spcPct val="0"/>
              </a:spcBef>
              <a:spcAft>
                <a:spcPct val="0"/>
              </a:spcAft>
              <a:buClrTx/>
              <a:buSzTx/>
              <a:buFontTx/>
              <a:buNone/>
              <a:tabLst/>
              <a:defRPr sz="4000">
                <a:solidFill>
                  <a:schemeClr val="bg1"/>
                </a:solidFill>
                <a:effectLst>
                  <a:outerShdw blurRad="38100" dist="38100" dir="2700000" algn="tl">
                    <a:srgbClr val="000000">
                      <a:alpha val="43137"/>
                    </a:srgbClr>
                  </a:outerShdw>
                </a:effectLst>
              </a:defRPr>
            </a:lvl1pPr>
          </a:lstStyle>
          <a:p>
            <a:r>
              <a:rPr lang="es-ES"/>
              <a:t>Haga clic para modificar el estilo de título del patrón</a:t>
            </a:r>
            <a:endParaRPr lang="es-ES" dirty="0"/>
          </a:p>
        </p:txBody>
      </p:sp>
      <p:sp>
        <p:nvSpPr>
          <p:cNvPr id="9" name="16 Marcador de número de diapositiva"/>
          <p:cNvSpPr>
            <a:spLocks noGrp="1"/>
          </p:cNvSpPr>
          <p:nvPr>
            <p:ph type="sldNum" sz="quarter" idx="10"/>
          </p:nvPr>
        </p:nvSpPr>
        <p:spPr>
          <a:xfrm>
            <a:off x="125413" y="5387975"/>
            <a:ext cx="1905000" cy="269875"/>
          </a:xfrm>
          <a:prstGeom prst="rect">
            <a:avLst/>
          </a:prstGeom>
        </p:spPr>
        <p:txBody>
          <a:bodyPr vert="horz" wrap="square" lIns="91440" tIns="45720" rIns="91440" bIns="45720" numCol="1" anchor="t" anchorCtr="0" compatLnSpc="1">
            <a:prstTxWarp prst="textNoShape">
              <a:avLst/>
            </a:prstTxWarp>
          </a:bodyPr>
          <a:lstStyle>
            <a:lvl1pPr>
              <a:spcBef>
                <a:spcPct val="20000"/>
              </a:spcBef>
              <a:defRPr sz="800">
                <a:solidFill>
                  <a:srgbClr val="00918E"/>
                </a:solidFill>
                <a:latin typeface="Calibri" pitchFamily="34" charset="0"/>
              </a:defRPr>
            </a:lvl1pPr>
          </a:lstStyle>
          <a:p>
            <a:fld id="{B1717B2B-2C40-42C4-B966-D8A6DF67FA31}" type="slidenum">
              <a:rPr lang="es-ES_tradnl"/>
              <a:pPr/>
              <a:t>‹Nº›</a:t>
            </a:fld>
            <a:endParaRPr lang="es-ES_tradnl"/>
          </a:p>
        </p:txBody>
      </p:sp>
    </p:spTree>
    <p:extLst>
      <p:ext uri="{BB962C8B-B14F-4D97-AF65-F5344CB8AC3E}">
        <p14:creationId xmlns:p14="http://schemas.microsoft.com/office/powerpoint/2010/main" val="2920665441"/>
      </p:ext>
    </p:extLst>
  </p:cSld>
  <p:clrMapOvr>
    <a:masterClrMapping/>
  </p:clrMapOvr>
  <p:transition spd="slow">
    <p:cov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1_Diapositiva presentación capítulos">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17463" y="9525"/>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3 Rectángulo"/>
          <p:cNvSpPr/>
          <p:nvPr/>
        </p:nvSpPr>
        <p:spPr>
          <a:xfrm>
            <a:off x="-36513" y="2201863"/>
            <a:ext cx="9180513" cy="1089025"/>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eaLnBrk="0" hangingPunct="0">
              <a:spcBef>
                <a:spcPct val="20000"/>
              </a:spcBef>
              <a:defRPr/>
            </a:pPr>
            <a:endParaRPr lang="es-CO">
              <a:solidFill>
                <a:srgbClr val="008080"/>
              </a:solidFill>
            </a:endParaRPr>
          </a:p>
        </p:txBody>
      </p:sp>
      <p:sp>
        <p:nvSpPr>
          <p:cNvPr id="5" name="4 CuadroTexto"/>
          <p:cNvSpPr txBox="1"/>
          <p:nvPr/>
        </p:nvSpPr>
        <p:spPr>
          <a:xfrm>
            <a:off x="1643063" y="4298950"/>
            <a:ext cx="6259512" cy="446088"/>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eaLnBrk="0" hangingPunct="0">
              <a:spcBef>
                <a:spcPct val="20000"/>
              </a:spcBef>
              <a:defRPr/>
            </a:pPr>
            <a:endParaRPr lang="es-CO" b="1" cap="all" dirty="0">
              <a:ln w="0"/>
              <a:solidFill>
                <a:schemeClr val="accent1">
                  <a:lumMod val="50000"/>
                </a:schemeClr>
              </a:solidFill>
              <a:effectLst>
                <a:reflection blurRad="12700" stA="50000" endPos="50000" dist="5000" dir="5400000" sy="-100000" rotWithShape="0"/>
              </a:effectLst>
              <a:cs typeface="+mn-cs"/>
            </a:endParaRPr>
          </a:p>
        </p:txBody>
      </p:sp>
      <p:pic>
        <p:nvPicPr>
          <p:cNvPr id="6"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0" y="5006975"/>
            <a:ext cx="1279525"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69213" y="5006975"/>
            <a:ext cx="1379537"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07238" y="5099050"/>
            <a:ext cx="444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1298" name="Rectangle 2" title="Haga clic para agregar título o tema"/>
          <p:cNvSpPr>
            <a:spLocks noGrp="1" noChangeArrowheads="1"/>
          </p:cNvSpPr>
          <p:nvPr>
            <p:ph type="ctrTitle"/>
          </p:nvPr>
        </p:nvSpPr>
        <p:spPr>
          <a:xfrm>
            <a:off x="684228" y="2137420"/>
            <a:ext cx="8280260" cy="1124686"/>
          </a:xfrm>
          <a:prstGeom prst="rect">
            <a:avLst/>
          </a:prstGeom>
        </p:spPr>
        <p:txBody>
          <a:bodyPr>
            <a:noAutofit/>
          </a:bodyPr>
          <a:lstStyle>
            <a:lvl1pPr marL="0" marR="0" indent="0" algn="r" defTabSz="914400" rtl="0" eaLnBrk="0" fontAlgn="base" latinLnBrk="0" hangingPunct="0">
              <a:lnSpc>
                <a:spcPct val="100000"/>
              </a:lnSpc>
              <a:spcBef>
                <a:spcPct val="0"/>
              </a:spcBef>
              <a:spcAft>
                <a:spcPct val="0"/>
              </a:spcAft>
              <a:buClrTx/>
              <a:buSzTx/>
              <a:buFontTx/>
              <a:buNone/>
              <a:tabLst/>
              <a:defRPr sz="4000">
                <a:solidFill>
                  <a:schemeClr val="bg1"/>
                </a:solidFill>
                <a:effectLst>
                  <a:outerShdw blurRad="38100" dist="38100" dir="2700000" algn="tl">
                    <a:srgbClr val="000000">
                      <a:alpha val="43137"/>
                    </a:srgbClr>
                  </a:outerShdw>
                </a:effectLst>
              </a:defRPr>
            </a:lvl1pPr>
          </a:lstStyle>
          <a:p>
            <a:r>
              <a:rPr lang="es-ES"/>
              <a:t>Haga clic para modificar el estilo de título del patrón</a:t>
            </a:r>
            <a:endParaRPr lang="es-ES" dirty="0"/>
          </a:p>
        </p:txBody>
      </p:sp>
      <p:sp>
        <p:nvSpPr>
          <p:cNvPr id="9" name="16 Marcador de número de diapositiva"/>
          <p:cNvSpPr>
            <a:spLocks noGrp="1"/>
          </p:cNvSpPr>
          <p:nvPr>
            <p:ph type="sldNum" sz="quarter" idx="10"/>
          </p:nvPr>
        </p:nvSpPr>
        <p:spPr>
          <a:xfrm>
            <a:off x="125413" y="5387975"/>
            <a:ext cx="1905000" cy="269875"/>
          </a:xfrm>
          <a:prstGeom prst="rect">
            <a:avLst/>
          </a:prstGeom>
        </p:spPr>
        <p:txBody>
          <a:bodyPr/>
          <a:lstStyle>
            <a:lvl1pPr algn="l" eaLnBrk="0" hangingPunct="0">
              <a:spcBef>
                <a:spcPct val="20000"/>
              </a:spcBef>
              <a:defRPr sz="800">
                <a:solidFill>
                  <a:srgbClr val="00918E"/>
                </a:solidFill>
                <a:latin typeface="+mn-lt"/>
                <a:cs typeface="+mn-cs"/>
              </a:defRPr>
            </a:lvl1pPr>
          </a:lstStyle>
          <a:p>
            <a:pPr>
              <a:defRPr/>
            </a:pPr>
            <a:fld id="{C7869FFF-0288-4B42-9B48-50D4626F0A8E}" type="slidenum">
              <a:rPr lang="es-ES_tradnl"/>
              <a:pPr>
                <a:defRPr/>
              </a:pPr>
              <a:t>‹Nº›</a:t>
            </a:fld>
            <a:endParaRPr lang="es-ES_tradnl" dirty="0"/>
          </a:p>
        </p:txBody>
      </p:sp>
    </p:spTree>
    <p:extLst>
      <p:ext uri="{BB962C8B-B14F-4D97-AF65-F5344CB8AC3E}">
        <p14:creationId xmlns:p14="http://schemas.microsoft.com/office/powerpoint/2010/main" val="994714519"/>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9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261"/>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 name="14 Marcador de posición de imagen"/>
          <p:cNvSpPr>
            <a:spLocks noGrp="1"/>
          </p:cNvSpPr>
          <p:nvPr>
            <p:ph type="pic" sz="quarter" idx="17"/>
          </p:nvPr>
        </p:nvSpPr>
        <p:spPr>
          <a:xfrm>
            <a:off x="0" y="997294"/>
            <a:ext cx="9144000" cy="4080061"/>
          </a:xfrm>
          <a:prstGeom prst="rect">
            <a:avLst/>
          </a:prstGeom>
        </p:spPr>
        <p:txBody>
          <a:bodyPr/>
          <a:lstStyle/>
          <a:p>
            <a:pPr lvl="0"/>
            <a:r>
              <a:rPr lang="es-ES" noProof="0"/>
              <a:t>Haga clic en el icono para agregar una imagen</a:t>
            </a:r>
            <a:endParaRPr lang="es-ES" noProof="0"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833">
                <a:solidFill>
                  <a:schemeClr val="bg1">
                    <a:lumMod val="50000"/>
                  </a:schemeClr>
                </a:solidFill>
              </a:defRPr>
            </a:lvl1pPr>
            <a:lvl2pPr>
              <a:defRPr sz="917"/>
            </a:lvl2pPr>
            <a:lvl3pPr>
              <a:defRPr sz="875"/>
            </a:lvl3pPr>
            <a:lvl4pPr>
              <a:defRPr sz="833"/>
            </a:lvl4pPr>
            <a:lvl5pPr>
              <a:defRPr sz="833"/>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8240"/>
            <a:ext cx="1905000" cy="269875"/>
          </a:xfrm>
          <a:prstGeom prst="rect">
            <a:avLst/>
          </a:prstGeom>
        </p:spPr>
        <p:txBody>
          <a:bodyPr/>
          <a:lstStyle>
            <a:lvl1pPr algn="l">
              <a:defRPr sz="667">
                <a:solidFill>
                  <a:srgbClr val="00918E"/>
                </a:solidFill>
                <a:latin typeface="+mn-lt"/>
              </a:defRPr>
            </a:lvl1pPr>
          </a:lstStyle>
          <a:p>
            <a:pPr>
              <a:defRPr/>
            </a:pPr>
            <a:fld id="{BD78BF63-D6E5-49D8-99EB-4D36175B83F1}" type="slidenum">
              <a:rPr lang="es-ES_tradnl"/>
              <a:pPr>
                <a:defRPr/>
              </a:pPr>
              <a:t>‹Nº›</a:t>
            </a:fld>
            <a:endParaRPr lang="es-ES_tradnl" dirty="0"/>
          </a:p>
        </p:txBody>
      </p:sp>
    </p:spTree>
    <p:extLst>
      <p:ext uri="{BB962C8B-B14F-4D97-AF65-F5344CB8AC3E}">
        <p14:creationId xmlns:p14="http://schemas.microsoft.com/office/powerpoint/2010/main" val="1751897817"/>
      </p:ext>
    </p:extLst>
  </p:cSld>
  <p:clrMapOvr>
    <a:masterClrMapping/>
  </p:clrMapOvr>
  <p:transition spd="slow">
    <p:split orient="vert"/>
  </p:transition>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29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525"/>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5 Rectángulo"/>
          <p:cNvSpPr/>
          <p:nvPr/>
        </p:nvSpPr>
        <p:spPr>
          <a:xfrm>
            <a:off x="-36513" y="-22224"/>
            <a:ext cx="9180513" cy="1063625"/>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eaLnBrk="0" hangingPunct="0">
              <a:spcBef>
                <a:spcPct val="20000"/>
              </a:spcBef>
              <a:defRPr/>
            </a:pPr>
            <a:endParaRPr lang="es-CO" sz="1917">
              <a:solidFill>
                <a:srgbClr val="008080"/>
              </a:solidFill>
            </a:endParaRPr>
          </a:p>
        </p:txBody>
      </p:sp>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2" y="5006975"/>
            <a:ext cx="1279525"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69215" y="5006975"/>
            <a:ext cx="1379537"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07238" y="5099050"/>
            <a:ext cx="444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5"/>
            <a:ext cx="9144000" cy="4080061"/>
          </a:xfrm>
          <a:prstGeom prst="rect">
            <a:avLst/>
          </a:prstGeom>
        </p:spPr>
        <p:txBody>
          <a:bodyPr/>
          <a:lstStyle/>
          <a:p>
            <a:pPr lvl="0"/>
            <a:r>
              <a:rPr lang="es-ES" noProof="0"/>
              <a:t>Haga clic en el icono para agregar una imagen</a:t>
            </a:r>
            <a:endParaRPr lang="es-ES" noProof="0" dirty="0"/>
          </a:p>
        </p:txBody>
      </p:sp>
      <p:sp>
        <p:nvSpPr>
          <p:cNvPr id="311298" name="Rectangle 2"/>
          <p:cNvSpPr>
            <a:spLocks noGrp="1" noChangeArrowheads="1"/>
          </p:cNvSpPr>
          <p:nvPr>
            <p:ph type="ctrTitle"/>
          </p:nvPr>
        </p:nvSpPr>
        <p:spPr>
          <a:xfrm>
            <a:off x="150220" y="97195"/>
            <a:ext cx="8742957" cy="1079569"/>
          </a:xfrm>
          <a:prstGeom prst="rect">
            <a:avLst/>
          </a:prstGeom>
        </p:spPr>
        <p:txBody>
          <a:bodyPr/>
          <a:lstStyle>
            <a:lvl1pPr algn="l">
              <a:defRPr baseline="0">
                <a:solidFill>
                  <a:schemeClr val="bg1"/>
                </a:solidFill>
              </a:defRPr>
            </a:lvl1pPr>
          </a:lstStyle>
          <a:p>
            <a:r>
              <a:rPr lang="es-ES"/>
              <a:t>Haga clic para modificar el estilo de título del patrón</a:t>
            </a:r>
            <a:endParaRPr lang="es-ES" dirty="0"/>
          </a:p>
        </p:txBody>
      </p:sp>
    </p:spTree>
    <p:extLst>
      <p:ext uri="{BB962C8B-B14F-4D97-AF65-F5344CB8AC3E}">
        <p14:creationId xmlns:p14="http://schemas.microsoft.com/office/powerpoint/2010/main" val="208614462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36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261"/>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4" y="5152761"/>
            <a:ext cx="1279525"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5152761"/>
            <a:ext cx="1379538"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5229490"/>
            <a:ext cx="444500" cy="480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4"/>
            <a:ext cx="9144000" cy="4080061"/>
          </a:xfrm>
          <a:prstGeom prst="rect">
            <a:avLst/>
          </a:prstGeom>
        </p:spPr>
        <p:txBody>
          <a:bodyPr/>
          <a:lstStyle/>
          <a:p>
            <a:pPr lvl="0"/>
            <a:r>
              <a:rPr lang="es-ES" noProof="0"/>
              <a:t>Haga clic en el icono para agregar una imagen</a:t>
            </a:r>
            <a:endParaRPr lang="es-ES" noProof="0"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833">
                <a:solidFill>
                  <a:schemeClr val="bg1">
                    <a:lumMod val="50000"/>
                  </a:schemeClr>
                </a:solidFill>
              </a:defRPr>
            </a:lvl1pPr>
            <a:lvl2pPr>
              <a:defRPr sz="917"/>
            </a:lvl2pPr>
            <a:lvl3pPr>
              <a:defRPr sz="875"/>
            </a:lvl3pPr>
            <a:lvl4pPr>
              <a:defRPr sz="833"/>
            </a:lvl4pPr>
            <a:lvl5pPr>
              <a:defRPr sz="833"/>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8240"/>
            <a:ext cx="1905000" cy="269875"/>
          </a:xfrm>
          <a:prstGeom prst="rect">
            <a:avLst/>
          </a:prstGeom>
        </p:spPr>
        <p:txBody>
          <a:bodyPr/>
          <a:lstStyle>
            <a:lvl1pPr algn="l">
              <a:defRPr sz="667">
                <a:solidFill>
                  <a:srgbClr val="00918E"/>
                </a:solidFill>
                <a:latin typeface="+mn-lt"/>
              </a:defRPr>
            </a:lvl1pPr>
          </a:lstStyle>
          <a:p>
            <a:pPr>
              <a:defRPr/>
            </a:pPr>
            <a:fld id="{BD78BF63-D6E5-49D8-99EB-4D36175B83F1}" type="slidenum">
              <a:rPr lang="es-ES_tradnl"/>
              <a:pPr>
                <a:defRPr/>
              </a:pPr>
              <a:t>‹Nº›</a:t>
            </a:fld>
            <a:endParaRPr lang="es-ES_tradnl" dirty="0"/>
          </a:p>
        </p:txBody>
      </p:sp>
    </p:spTree>
    <p:extLst>
      <p:ext uri="{BB962C8B-B14F-4D97-AF65-F5344CB8AC3E}">
        <p14:creationId xmlns:p14="http://schemas.microsoft.com/office/powerpoint/2010/main" val="2072470463"/>
      </p:ext>
    </p:extLst>
  </p:cSld>
  <p:clrMapOvr>
    <a:masterClrMapping/>
  </p:clrMapOvr>
  <p:transition spd="slow">
    <p:split orient="vert"/>
  </p:transition>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37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261"/>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4" y="5152761"/>
            <a:ext cx="1279525"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5152761"/>
            <a:ext cx="1379538"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5229490"/>
            <a:ext cx="444500" cy="480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4"/>
            <a:ext cx="9144000" cy="4080061"/>
          </a:xfrm>
          <a:prstGeom prst="rect">
            <a:avLst/>
          </a:prstGeom>
        </p:spPr>
        <p:txBody>
          <a:bodyPr/>
          <a:lstStyle/>
          <a:p>
            <a:pPr lvl="0"/>
            <a:r>
              <a:rPr lang="es-ES" noProof="0"/>
              <a:t>Haga clic en el icono para agregar una imagen</a:t>
            </a:r>
            <a:endParaRPr lang="es-ES" noProof="0"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833">
                <a:solidFill>
                  <a:schemeClr val="bg1">
                    <a:lumMod val="50000"/>
                  </a:schemeClr>
                </a:solidFill>
              </a:defRPr>
            </a:lvl1pPr>
            <a:lvl2pPr>
              <a:defRPr sz="917"/>
            </a:lvl2pPr>
            <a:lvl3pPr>
              <a:defRPr sz="875"/>
            </a:lvl3pPr>
            <a:lvl4pPr>
              <a:defRPr sz="833"/>
            </a:lvl4pPr>
            <a:lvl5pPr>
              <a:defRPr sz="833"/>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8240"/>
            <a:ext cx="1905000" cy="269875"/>
          </a:xfrm>
          <a:prstGeom prst="rect">
            <a:avLst/>
          </a:prstGeom>
        </p:spPr>
        <p:txBody>
          <a:bodyPr/>
          <a:lstStyle>
            <a:lvl1pPr algn="l">
              <a:defRPr sz="667">
                <a:solidFill>
                  <a:srgbClr val="00918E"/>
                </a:solidFill>
                <a:latin typeface="+mn-lt"/>
              </a:defRPr>
            </a:lvl1pPr>
          </a:lstStyle>
          <a:p>
            <a:pPr>
              <a:defRPr/>
            </a:pPr>
            <a:fld id="{BD78BF63-D6E5-49D8-99EB-4D36175B83F1}" type="slidenum">
              <a:rPr lang="es-ES_tradnl"/>
              <a:pPr>
                <a:defRPr/>
              </a:pPr>
              <a:t>‹Nº›</a:t>
            </a:fld>
            <a:endParaRPr lang="es-ES_tradnl" dirty="0"/>
          </a:p>
        </p:txBody>
      </p:sp>
    </p:spTree>
    <p:extLst>
      <p:ext uri="{BB962C8B-B14F-4D97-AF65-F5344CB8AC3E}">
        <p14:creationId xmlns:p14="http://schemas.microsoft.com/office/powerpoint/2010/main" val="879978279"/>
      </p:ext>
    </p:extLst>
  </p:cSld>
  <p:clrMapOvr>
    <a:masterClrMapping/>
  </p:clrMapOvr>
  <p:transition spd="slow">
    <p:split orient="vert"/>
  </p:transition>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Diapositiva Títulos">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1588"/>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3 Rectángulo"/>
          <p:cNvSpPr/>
          <p:nvPr/>
        </p:nvSpPr>
        <p:spPr>
          <a:xfrm>
            <a:off x="4427538" y="2190750"/>
            <a:ext cx="4716462" cy="1100138"/>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a:spcBef>
                <a:spcPct val="20000"/>
              </a:spcBef>
              <a:defRPr/>
            </a:pPr>
            <a:endParaRPr lang="es-CO">
              <a:solidFill>
                <a:srgbClr val="008080"/>
              </a:solidFill>
            </a:endParaRPr>
          </a:p>
        </p:txBody>
      </p:sp>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3" y="5018088"/>
            <a:ext cx="1279525" cy="677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5018088"/>
            <a:ext cx="1379538" cy="677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5110163"/>
            <a:ext cx="44450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1298" name="Rectangle 2"/>
          <p:cNvSpPr>
            <a:spLocks noGrp="1" noChangeArrowheads="1"/>
          </p:cNvSpPr>
          <p:nvPr>
            <p:ph type="ctrTitle"/>
          </p:nvPr>
        </p:nvSpPr>
        <p:spPr>
          <a:xfrm>
            <a:off x="4644008" y="2171582"/>
            <a:ext cx="4320480" cy="1089771"/>
          </a:xfrm>
          <a:prstGeom prst="rect">
            <a:avLst/>
          </a:prstGeom>
        </p:spPr>
        <p:txBody>
          <a:bodyPr/>
          <a:lstStyle>
            <a:lvl1pPr algn="r">
              <a:defRPr sz="3200">
                <a:solidFill>
                  <a:schemeClr val="bg1"/>
                </a:solidFill>
              </a:defRPr>
            </a:lvl1pPr>
          </a:lstStyle>
          <a:p>
            <a:r>
              <a:rPr lang="es-ES"/>
              <a:t>Haga clic para modificar el estilo de título del patrón</a:t>
            </a:r>
            <a:endParaRPr lang="es-ES" dirty="0"/>
          </a:p>
        </p:txBody>
      </p:sp>
      <p:sp>
        <p:nvSpPr>
          <p:cNvPr id="5" name="Marcador de posición de imagen 4"/>
          <p:cNvSpPr>
            <a:spLocks noGrp="1"/>
          </p:cNvSpPr>
          <p:nvPr>
            <p:ph type="pic" sz="quarter" idx="11"/>
          </p:nvPr>
        </p:nvSpPr>
        <p:spPr>
          <a:xfrm>
            <a:off x="1077913" y="1633364"/>
            <a:ext cx="3024187" cy="2808288"/>
          </a:xfrm>
          <a:prstGeom prst="rect">
            <a:avLst/>
          </a:prstGeom>
        </p:spPr>
        <p:txBody>
          <a:bodyPr/>
          <a:lstStyle/>
          <a:p>
            <a:pPr lvl="0"/>
            <a:r>
              <a:rPr lang="es-ES" noProof="0"/>
              <a:t>Haga clic en el icono para agregar una imagen</a:t>
            </a:r>
            <a:endParaRPr lang="es-CO" noProof="0"/>
          </a:p>
        </p:txBody>
      </p:sp>
      <p:sp>
        <p:nvSpPr>
          <p:cNvPr id="10" name="16 Marcador de número de diapositiva"/>
          <p:cNvSpPr>
            <a:spLocks noGrp="1"/>
          </p:cNvSpPr>
          <p:nvPr>
            <p:ph type="sldNum" sz="quarter" idx="12"/>
          </p:nvPr>
        </p:nvSpPr>
        <p:spPr>
          <a:xfrm>
            <a:off x="125413" y="5387975"/>
            <a:ext cx="1905000" cy="269875"/>
          </a:xfrm>
          <a:prstGeom prst="rect">
            <a:avLst/>
          </a:prstGeom>
        </p:spPr>
        <p:txBody>
          <a:bodyPr vert="horz" wrap="square" lIns="91440" tIns="45720" rIns="91440" bIns="45720" numCol="1" anchor="t" anchorCtr="0" compatLnSpc="1">
            <a:prstTxWarp prst="textNoShape">
              <a:avLst/>
            </a:prstTxWarp>
          </a:bodyPr>
          <a:lstStyle>
            <a:lvl1pPr>
              <a:spcBef>
                <a:spcPct val="20000"/>
              </a:spcBef>
              <a:defRPr sz="800">
                <a:solidFill>
                  <a:srgbClr val="00918E"/>
                </a:solidFill>
                <a:latin typeface="Calibri" pitchFamily="34" charset="0"/>
              </a:defRPr>
            </a:lvl1pPr>
          </a:lstStyle>
          <a:p>
            <a:fld id="{AC11F118-04AE-4123-BF66-A54CB1F67565}" type="slidenum">
              <a:rPr lang="es-ES_tradnl"/>
              <a:pPr/>
              <a:t>‹Nº›</a:t>
            </a:fld>
            <a:endParaRPr lang="es-ES_tradnl"/>
          </a:p>
        </p:txBody>
      </p:sp>
    </p:spTree>
    <p:extLst>
      <p:ext uri="{BB962C8B-B14F-4D97-AF65-F5344CB8AC3E}">
        <p14:creationId xmlns:p14="http://schemas.microsoft.com/office/powerpoint/2010/main" val="4293035471"/>
      </p:ext>
    </p:extLst>
  </p:cSld>
  <p:clrMapOvr>
    <a:masterClrMapping/>
  </p:clrMapOvr>
  <p:transition spd="slow">
    <p:pull/>
  </p:transition>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Diapositiva Cuerpo de texto">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1588"/>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4 Rectángulo"/>
          <p:cNvSpPr/>
          <p:nvPr/>
        </p:nvSpPr>
        <p:spPr>
          <a:xfrm>
            <a:off x="-28575" y="2497138"/>
            <a:ext cx="2070100" cy="1089025"/>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a:spcBef>
                <a:spcPct val="20000"/>
              </a:spcBef>
              <a:defRPr/>
            </a:pPr>
            <a:endParaRPr lang="es-CO" sz="1800">
              <a:solidFill>
                <a:srgbClr val="008080"/>
              </a:solidFill>
            </a:endParaRPr>
          </a:p>
        </p:txBody>
      </p:sp>
      <p:pic>
        <p:nvPicPr>
          <p:cNvPr id="6"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0" y="5006975"/>
            <a:ext cx="1279525"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69213" y="5006975"/>
            <a:ext cx="1379537"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07238" y="5099050"/>
            <a:ext cx="444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Marcador de texto"/>
          <p:cNvSpPr>
            <a:spLocks noGrp="1"/>
          </p:cNvSpPr>
          <p:nvPr>
            <p:ph type="body" sz="quarter" idx="17"/>
          </p:nvPr>
        </p:nvSpPr>
        <p:spPr>
          <a:xfrm>
            <a:off x="2195736" y="157427"/>
            <a:ext cx="6697439" cy="4919927"/>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
        <p:nvSpPr>
          <p:cNvPr id="311298" name="Rectangle 2"/>
          <p:cNvSpPr>
            <a:spLocks noGrp="1" noChangeArrowheads="1"/>
          </p:cNvSpPr>
          <p:nvPr>
            <p:ph type="ctrTitle"/>
          </p:nvPr>
        </p:nvSpPr>
        <p:spPr>
          <a:xfrm>
            <a:off x="-28575" y="2617473"/>
            <a:ext cx="1720850" cy="738767"/>
          </a:xfrm>
          <a:prstGeom prst="rect">
            <a:avLst/>
          </a:prstGeom>
        </p:spPr>
        <p:txBody>
          <a:bodyPr/>
          <a:lstStyle>
            <a:lvl1pPr algn="ctr">
              <a:defRPr sz="1800" baseline="0">
                <a:solidFill>
                  <a:schemeClr val="bg1"/>
                </a:solidFill>
              </a:defRPr>
            </a:lvl1pPr>
          </a:lstStyle>
          <a:p>
            <a:r>
              <a:rPr lang="es-ES"/>
              <a:t>Haga clic para modificar el estilo de título del patrón</a:t>
            </a:r>
            <a:endParaRPr lang="es-ES" dirty="0"/>
          </a:p>
        </p:txBody>
      </p:sp>
      <p:sp>
        <p:nvSpPr>
          <p:cNvPr id="9" name="16 Marcador de número de diapositiva"/>
          <p:cNvSpPr>
            <a:spLocks noGrp="1"/>
          </p:cNvSpPr>
          <p:nvPr>
            <p:ph type="sldNum" sz="quarter" idx="18"/>
          </p:nvPr>
        </p:nvSpPr>
        <p:spPr>
          <a:xfrm>
            <a:off x="125413" y="5387975"/>
            <a:ext cx="1905000" cy="269875"/>
          </a:xfrm>
          <a:prstGeom prst="rect">
            <a:avLst/>
          </a:prstGeom>
        </p:spPr>
        <p:txBody>
          <a:bodyPr vert="horz" wrap="square" lIns="91440" tIns="45720" rIns="91440" bIns="45720" numCol="1" anchor="t" anchorCtr="0" compatLnSpc="1">
            <a:prstTxWarp prst="textNoShape">
              <a:avLst/>
            </a:prstTxWarp>
          </a:bodyPr>
          <a:lstStyle>
            <a:lvl1pPr>
              <a:spcBef>
                <a:spcPct val="20000"/>
              </a:spcBef>
              <a:defRPr sz="800">
                <a:solidFill>
                  <a:srgbClr val="00918E"/>
                </a:solidFill>
                <a:latin typeface="Calibri" pitchFamily="34" charset="0"/>
              </a:defRPr>
            </a:lvl1pPr>
          </a:lstStyle>
          <a:p>
            <a:fld id="{8AE6B4F1-181B-4BE6-BCDA-FEE7F8623787}" type="slidenum">
              <a:rPr lang="es-ES_tradnl"/>
              <a:pPr/>
              <a:t>‹Nº›</a:t>
            </a:fld>
            <a:endParaRPr lang="es-ES_tradnl"/>
          </a:p>
        </p:txBody>
      </p:sp>
    </p:spTree>
    <p:extLst>
      <p:ext uri="{BB962C8B-B14F-4D97-AF65-F5344CB8AC3E}">
        <p14:creationId xmlns:p14="http://schemas.microsoft.com/office/powerpoint/2010/main" val="930540720"/>
      </p:ext>
    </p:extLst>
  </p:cSld>
  <p:clrMapOvr>
    <a:masterClrMapping/>
  </p:clrMapOvr>
  <p:transition/>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4_Diapositiva imagén y texto">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1588" y="1588"/>
            <a:ext cx="9151937"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6 Rectángulo"/>
          <p:cNvSpPr/>
          <p:nvPr/>
        </p:nvSpPr>
        <p:spPr>
          <a:xfrm>
            <a:off x="1588" y="704850"/>
            <a:ext cx="4641850" cy="420688"/>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a:spcBef>
                <a:spcPct val="20000"/>
              </a:spcBef>
              <a:defRPr/>
            </a:pPr>
            <a:endParaRPr lang="es-CO">
              <a:solidFill>
                <a:srgbClr val="008080"/>
              </a:solidFill>
            </a:endParaRPr>
          </a:p>
        </p:txBody>
      </p:sp>
      <p:pic>
        <p:nvPicPr>
          <p:cNvPr id="8"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0" y="5006975"/>
            <a:ext cx="1279525"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69213" y="5006975"/>
            <a:ext cx="1379537"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07238" y="5099050"/>
            <a:ext cx="444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Marcador de posición de imagen"/>
          <p:cNvSpPr>
            <a:spLocks noGrp="1"/>
          </p:cNvSpPr>
          <p:nvPr>
            <p:ph type="pic" sz="quarter" idx="17"/>
          </p:nvPr>
        </p:nvSpPr>
        <p:spPr>
          <a:xfrm>
            <a:off x="31597" y="1537354"/>
            <a:ext cx="4572000" cy="3540001"/>
          </a:xfrm>
          <a:prstGeom prst="rect">
            <a:avLst/>
          </a:prstGeom>
        </p:spPr>
        <p:txBody>
          <a:bodyPr/>
          <a:lstStyle/>
          <a:p>
            <a:pPr lvl="0"/>
            <a:r>
              <a:rPr lang="es-ES" noProof="0"/>
              <a:t>Haga clic en el icono para agregar una imagen</a:t>
            </a:r>
          </a:p>
        </p:txBody>
      </p:sp>
      <p:sp>
        <p:nvSpPr>
          <p:cNvPr id="16" name="15 Marcador de texto"/>
          <p:cNvSpPr>
            <a:spLocks noGrp="1"/>
          </p:cNvSpPr>
          <p:nvPr>
            <p:ph type="body" sz="quarter" idx="18"/>
          </p:nvPr>
        </p:nvSpPr>
        <p:spPr>
          <a:xfrm>
            <a:off x="4788025" y="157428"/>
            <a:ext cx="4105151" cy="4919927"/>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
        <p:nvSpPr>
          <p:cNvPr id="311298" name="Rectangle 2"/>
          <p:cNvSpPr>
            <a:spLocks noGrp="1" noChangeArrowheads="1"/>
          </p:cNvSpPr>
          <p:nvPr>
            <p:ph type="ctrTitle"/>
          </p:nvPr>
        </p:nvSpPr>
        <p:spPr>
          <a:xfrm>
            <a:off x="35496" y="696246"/>
            <a:ext cx="4553257" cy="541075"/>
          </a:xfrm>
          <a:prstGeom prst="rect">
            <a:avLst/>
          </a:prstGeom>
        </p:spPr>
        <p:txBody>
          <a:bodyPr/>
          <a:lstStyle>
            <a:lvl1pPr algn="l">
              <a:defRPr sz="2000" baseline="0">
                <a:solidFill>
                  <a:schemeClr val="bg1"/>
                </a:solidFill>
              </a:defRPr>
            </a:lvl1pPr>
          </a:lstStyle>
          <a:p>
            <a:r>
              <a:rPr lang="es-ES"/>
              <a:t>Haga clic para modificar el estilo de título del patrón</a:t>
            </a:r>
            <a:endParaRPr lang="es-ES" dirty="0"/>
          </a:p>
        </p:txBody>
      </p:sp>
      <p:sp>
        <p:nvSpPr>
          <p:cNvPr id="4" name="3 Marcador de texto"/>
          <p:cNvSpPr>
            <a:spLocks noGrp="1"/>
          </p:cNvSpPr>
          <p:nvPr>
            <p:ph type="body" sz="quarter" idx="19"/>
          </p:nvPr>
        </p:nvSpPr>
        <p:spPr>
          <a:xfrm>
            <a:off x="611561" y="1297782"/>
            <a:ext cx="3965203" cy="119558"/>
          </a:xfrm>
          <a:prstGeom prst="rect">
            <a:avLst/>
          </a:prstGeom>
        </p:spPr>
        <p:txBody>
          <a:bodyPr/>
          <a:lstStyle>
            <a:lvl1pPr marL="0" indent="0" algn="r">
              <a:buNone/>
              <a:defRPr sz="1000">
                <a:solidFill>
                  <a:schemeClr val="bg1">
                    <a:lumMod val="50000"/>
                  </a:schemeClr>
                </a:solidFill>
              </a:defRPr>
            </a:lvl1pPr>
            <a:lvl2pPr>
              <a:defRPr sz="1000"/>
            </a:lvl2pPr>
            <a:lvl3pPr>
              <a:defRPr sz="900"/>
            </a:lvl3pPr>
            <a:lvl4pPr>
              <a:defRPr sz="800"/>
            </a:lvl4pPr>
            <a:lvl5pPr>
              <a:defRPr sz="800"/>
            </a:lvl5pPr>
          </a:lstStyle>
          <a:p>
            <a:pPr lvl="0"/>
            <a:r>
              <a:rPr lang="es-ES"/>
              <a:t>Haga clic para modificar el estilo de texto del patrón</a:t>
            </a:r>
          </a:p>
        </p:txBody>
      </p:sp>
      <p:sp>
        <p:nvSpPr>
          <p:cNvPr id="11" name="16 Marcador de número de diapositiva"/>
          <p:cNvSpPr>
            <a:spLocks noGrp="1"/>
          </p:cNvSpPr>
          <p:nvPr>
            <p:ph type="sldNum" sz="quarter" idx="20"/>
          </p:nvPr>
        </p:nvSpPr>
        <p:spPr>
          <a:xfrm>
            <a:off x="125413" y="5387975"/>
            <a:ext cx="1905000" cy="269875"/>
          </a:xfrm>
          <a:prstGeom prst="rect">
            <a:avLst/>
          </a:prstGeom>
        </p:spPr>
        <p:txBody>
          <a:bodyPr vert="horz" wrap="square" lIns="91440" tIns="45720" rIns="91440" bIns="45720" numCol="1" anchor="t" anchorCtr="0" compatLnSpc="1">
            <a:prstTxWarp prst="textNoShape">
              <a:avLst/>
            </a:prstTxWarp>
          </a:bodyPr>
          <a:lstStyle>
            <a:lvl1pPr>
              <a:spcBef>
                <a:spcPct val="20000"/>
              </a:spcBef>
              <a:defRPr sz="800">
                <a:solidFill>
                  <a:srgbClr val="00918E"/>
                </a:solidFill>
                <a:latin typeface="Calibri" pitchFamily="34" charset="0"/>
              </a:defRPr>
            </a:lvl1pPr>
          </a:lstStyle>
          <a:p>
            <a:fld id="{745C87DE-AB44-4CC5-8AF9-95C3555EB1E4}" type="slidenum">
              <a:rPr lang="es-ES_tradnl"/>
              <a:pPr/>
              <a:t>‹Nº›</a:t>
            </a:fld>
            <a:endParaRPr lang="es-ES_tradnl"/>
          </a:p>
        </p:txBody>
      </p:sp>
    </p:spTree>
    <p:extLst>
      <p:ext uri="{BB962C8B-B14F-4D97-AF65-F5344CB8AC3E}">
        <p14:creationId xmlns:p14="http://schemas.microsoft.com/office/powerpoint/2010/main" val="366154505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3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525"/>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5 Rectángulo"/>
          <p:cNvSpPr/>
          <p:nvPr/>
        </p:nvSpPr>
        <p:spPr>
          <a:xfrm>
            <a:off x="-36513" y="-22225"/>
            <a:ext cx="9180513" cy="1063625"/>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a:spcBef>
                <a:spcPct val="20000"/>
              </a:spcBef>
              <a:defRPr/>
            </a:pPr>
            <a:endParaRPr lang="es-CO">
              <a:solidFill>
                <a:srgbClr val="008080"/>
              </a:solidFill>
            </a:endParaRPr>
          </a:p>
        </p:txBody>
      </p:sp>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0" y="5006975"/>
            <a:ext cx="1279525"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69213" y="5006975"/>
            <a:ext cx="1379537"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07238" y="5099050"/>
            <a:ext cx="444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4"/>
            <a:ext cx="9144000" cy="4080061"/>
          </a:xfrm>
          <a:prstGeom prst="rect">
            <a:avLst/>
          </a:prstGeom>
        </p:spPr>
        <p:txBody>
          <a:bodyPr/>
          <a:lstStyle/>
          <a:p>
            <a:pPr lvl="0"/>
            <a:r>
              <a:rPr lang="es-ES" noProof="0"/>
              <a:t>Haga clic en el icono para agregar una imagen</a:t>
            </a:r>
            <a:endParaRPr lang="es-ES" noProof="0" dirty="0"/>
          </a:p>
        </p:txBody>
      </p:sp>
      <p:sp>
        <p:nvSpPr>
          <p:cNvPr id="311298" name="Rectangle 2"/>
          <p:cNvSpPr>
            <a:spLocks noGrp="1" noChangeArrowheads="1"/>
          </p:cNvSpPr>
          <p:nvPr>
            <p:ph type="ctrTitle"/>
          </p:nvPr>
        </p:nvSpPr>
        <p:spPr>
          <a:xfrm>
            <a:off x="150218" y="97194"/>
            <a:ext cx="8742957" cy="1079569"/>
          </a:xfrm>
          <a:prstGeom prst="rect">
            <a:avLst/>
          </a:prstGeom>
        </p:spPr>
        <p:txBody>
          <a:bodyPr/>
          <a:lstStyle>
            <a:lvl1pPr algn="l">
              <a:defRPr baseline="0">
                <a:solidFill>
                  <a:schemeClr val="bg1"/>
                </a:solidFill>
              </a:defRPr>
            </a:lvl1pPr>
          </a:lstStyle>
          <a:p>
            <a:r>
              <a:rPr lang="es-ES"/>
              <a:t>Haga clic para modificar el estilo de título del patrón</a:t>
            </a:r>
            <a:endParaRPr lang="es-ES"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1000">
                <a:solidFill>
                  <a:schemeClr val="bg1">
                    <a:lumMod val="50000"/>
                  </a:schemeClr>
                </a:solidFill>
              </a:defRPr>
            </a:lvl1pPr>
            <a:lvl2pPr>
              <a:defRPr sz="1100"/>
            </a:lvl2pPr>
            <a:lvl3pPr>
              <a:defRPr sz="1050"/>
            </a:lvl3pPr>
            <a:lvl4pPr>
              <a:defRPr sz="1000"/>
            </a:lvl4pPr>
            <a:lvl5pPr>
              <a:defRPr sz="1000"/>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7975"/>
            <a:ext cx="1905000" cy="269875"/>
          </a:xfrm>
          <a:prstGeom prst="rect">
            <a:avLst/>
          </a:prstGeom>
        </p:spPr>
        <p:txBody>
          <a:bodyPr vert="horz" wrap="square" lIns="91440" tIns="45720" rIns="91440" bIns="45720" numCol="1" anchor="t" anchorCtr="0" compatLnSpc="1">
            <a:prstTxWarp prst="textNoShape">
              <a:avLst/>
            </a:prstTxWarp>
          </a:bodyPr>
          <a:lstStyle>
            <a:lvl1pPr>
              <a:spcBef>
                <a:spcPct val="20000"/>
              </a:spcBef>
              <a:defRPr sz="800">
                <a:solidFill>
                  <a:srgbClr val="00918E"/>
                </a:solidFill>
                <a:latin typeface="Calibri" pitchFamily="34" charset="0"/>
              </a:defRPr>
            </a:lvl1pPr>
          </a:lstStyle>
          <a:p>
            <a:fld id="{B2940951-94E0-4D6B-B3E8-14E1C155E8A2}" type="slidenum">
              <a:rPr lang="es-ES_tradnl"/>
              <a:pPr/>
              <a:t>‹Nº›</a:t>
            </a:fld>
            <a:endParaRPr lang="es-ES_tradnl"/>
          </a:p>
        </p:txBody>
      </p:sp>
    </p:spTree>
    <p:extLst>
      <p:ext uri="{BB962C8B-B14F-4D97-AF65-F5344CB8AC3E}">
        <p14:creationId xmlns:p14="http://schemas.microsoft.com/office/powerpoint/2010/main" val="420135817"/>
      </p:ext>
    </p:extLst>
  </p:cSld>
  <p:clrMapOvr>
    <a:masterClrMapping/>
  </p:clrMapOvr>
  <p:transition spd="slow">
    <p:split orient="vert"/>
  </p:transition>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4_Diapositiva Gráfico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525"/>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5 Rectángulo"/>
          <p:cNvSpPr/>
          <p:nvPr/>
        </p:nvSpPr>
        <p:spPr>
          <a:xfrm>
            <a:off x="-36513" y="-22225"/>
            <a:ext cx="9180513" cy="1063625"/>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a:spcBef>
                <a:spcPct val="20000"/>
              </a:spcBef>
              <a:defRPr/>
            </a:pPr>
            <a:endParaRPr lang="es-CO">
              <a:solidFill>
                <a:srgbClr val="008080"/>
              </a:solidFill>
            </a:endParaRPr>
          </a:p>
        </p:txBody>
      </p:sp>
      <p:pic>
        <p:nvPicPr>
          <p:cNvPr id="8"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0" y="5006975"/>
            <a:ext cx="1279525"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69213" y="5006975"/>
            <a:ext cx="1379537"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07238" y="5099050"/>
            <a:ext cx="444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1298" name="Rectangle 2"/>
          <p:cNvSpPr>
            <a:spLocks noGrp="1" noChangeArrowheads="1"/>
          </p:cNvSpPr>
          <p:nvPr>
            <p:ph type="ctrTitle"/>
          </p:nvPr>
        </p:nvSpPr>
        <p:spPr>
          <a:xfrm>
            <a:off x="150218" y="97194"/>
            <a:ext cx="8742957" cy="1079569"/>
          </a:xfrm>
          <a:prstGeom prst="rect">
            <a:avLst/>
          </a:prstGeom>
        </p:spPr>
        <p:txBody>
          <a:bodyPr/>
          <a:lstStyle>
            <a:lvl1pPr algn="l">
              <a:defRPr baseline="0">
                <a:solidFill>
                  <a:schemeClr val="bg1"/>
                </a:solidFill>
              </a:defRPr>
            </a:lvl1pPr>
          </a:lstStyle>
          <a:p>
            <a:r>
              <a:rPr lang="es-ES"/>
              <a:t>Haga clic para modificar el estilo de título del patrón</a:t>
            </a:r>
            <a:endParaRPr lang="es-ES" dirty="0"/>
          </a:p>
        </p:txBody>
      </p:sp>
      <p:sp>
        <p:nvSpPr>
          <p:cNvPr id="3" name="2 Marcador de SmartArt"/>
          <p:cNvSpPr>
            <a:spLocks noGrp="1"/>
          </p:cNvSpPr>
          <p:nvPr>
            <p:ph type="dgm" sz="quarter" idx="13"/>
          </p:nvPr>
        </p:nvSpPr>
        <p:spPr>
          <a:xfrm>
            <a:off x="150814" y="1117865"/>
            <a:ext cx="8885237" cy="3959489"/>
          </a:xfrm>
          <a:prstGeom prst="rect">
            <a:avLst/>
          </a:prstGeom>
        </p:spPr>
        <p:txBody>
          <a:bodyPr/>
          <a:lstStyle/>
          <a:p>
            <a:pPr lvl="0"/>
            <a:r>
              <a:rPr lang="es-ES" noProof="0"/>
              <a:t>Haga clic en el icono para agregar un elemento gráfico SmartArt</a:t>
            </a:r>
            <a:endParaRPr lang="es-ES" noProof="0" dirty="0"/>
          </a:p>
        </p:txBody>
      </p:sp>
      <p:sp>
        <p:nvSpPr>
          <p:cNvPr id="7" name="6 Marcador de texto"/>
          <p:cNvSpPr>
            <a:spLocks noGrp="1"/>
          </p:cNvSpPr>
          <p:nvPr>
            <p:ph type="body" sz="quarter" idx="14"/>
          </p:nvPr>
        </p:nvSpPr>
        <p:spPr>
          <a:xfrm>
            <a:off x="150813" y="5119688"/>
            <a:ext cx="5448300" cy="177767"/>
          </a:xfrm>
          <a:prstGeom prst="rect">
            <a:avLst/>
          </a:prstGeom>
        </p:spPr>
        <p:txBody>
          <a:bodyPr/>
          <a:lstStyle>
            <a:lvl1pPr marL="0" indent="0">
              <a:buNone/>
              <a:defRPr sz="1200" baseline="0">
                <a:solidFill>
                  <a:schemeClr val="bg1">
                    <a:lumMod val="50000"/>
                  </a:schemeClr>
                </a:solidFill>
              </a:defRPr>
            </a:lvl1pPr>
            <a:lvl2pPr>
              <a:defRPr sz="1100">
                <a:solidFill>
                  <a:schemeClr val="bg1">
                    <a:lumMod val="50000"/>
                  </a:schemeClr>
                </a:solidFill>
              </a:defRPr>
            </a:lvl2pPr>
            <a:lvl3pPr>
              <a:defRPr sz="1050">
                <a:solidFill>
                  <a:schemeClr val="bg1">
                    <a:lumMod val="50000"/>
                  </a:schemeClr>
                </a:solidFill>
              </a:defRPr>
            </a:lvl3pPr>
            <a:lvl4pPr>
              <a:defRPr sz="1000">
                <a:solidFill>
                  <a:schemeClr val="bg1">
                    <a:lumMod val="50000"/>
                  </a:schemeClr>
                </a:solidFill>
              </a:defRPr>
            </a:lvl4pPr>
            <a:lvl5pPr>
              <a:defRPr sz="1000">
                <a:solidFill>
                  <a:schemeClr val="bg1">
                    <a:lumMod val="50000"/>
                  </a:schemeClr>
                </a:solidFill>
              </a:defRPr>
            </a:lvl5pPr>
          </a:lstStyle>
          <a:p>
            <a:pPr lvl="0"/>
            <a:r>
              <a:rPr lang="es-ES"/>
              <a:t>Haga clic para modificar el estilo de texto del patrón</a:t>
            </a:r>
          </a:p>
        </p:txBody>
      </p:sp>
      <p:sp>
        <p:nvSpPr>
          <p:cNvPr id="11" name="16 Marcador de número de diapositiva"/>
          <p:cNvSpPr>
            <a:spLocks noGrp="1"/>
          </p:cNvSpPr>
          <p:nvPr>
            <p:ph type="sldNum" sz="quarter" idx="15"/>
          </p:nvPr>
        </p:nvSpPr>
        <p:spPr>
          <a:xfrm>
            <a:off x="125413" y="5387975"/>
            <a:ext cx="1905000" cy="269875"/>
          </a:xfrm>
          <a:prstGeom prst="rect">
            <a:avLst/>
          </a:prstGeom>
        </p:spPr>
        <p:txBody>
          <a:bodyPr vert="horz" wrap="square" lIns="91440" tIns="45720" rIns="91440" bIns="45720" numCol="1" anchor="t" anchorCtr="0" compatLnSpc="1">
            <a:prstTxWarp prst="textNoShape">
              <a:avLst/>
            </a:prstTxWarp>
          </a:bodyPr>
          <a:lstStyle>
            <a:lvl1pPr>
              <a:spcBef>
                <a:spcPct val="20000"/>
              </a:spcBef>
              <a:defRPr sz="800">
                <a:solidFill>
                  <a:srgbClr val="00918E"/>
                </a:solidFill>
                <a:latin typeface="Calibri" pitchFamily="34" charset="0"/>
              </a:defRPr>
            </a:lvl1pPr>
          </a:lstStyle>
          <a:p>
            <a:fld id="{2F152DCA-CD82-48DD-BE7C-A5D938300626}" type="slidenum">
              <a:rPr lang="es-ES_tradnl"/>
              <a:pPr/>
              <a:t>‹Nº›</a:t>
            </a:fld>
            <a:endParaRPr lang="es-ES_tradnl"/>
          </a:p>
        </p:txBody>
      </p:sp>
    </p:spTree>
    <p:extLst>
      <p:ext uri="{BB962C8B-B14F-4D97-AF65-F5344CB8AC3E}">
        <p14:creationId xmlns:p14="http://schemas.microsoft.com/office/powerpoint/2010/main" val="2533002310"/>
      </p:ext>
    </p:extLst>
  </p:cSld>
  <p:clrMapOvr>
    <a:masterClrMapping/>
  </p:clrMapOvr>
  <p:transition spd="slow">
    <p:split orient="vert"/>
  </p:transition>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5_Diapositiva Gráficos">
    <p:spTree>
      <p:nvGrpSpPr>
        <p:cNvPr id="1" name=""/>
        <p:cNvGrpSpPr/>
        <p:nvPr/>
      </p:nvGrpSpPr>
      <p:grpSpPr>
        <a:xfrm>
          <a:off x="0" y="0"/>
          <a:ext cx="0" cy="0"/>
          <a:chOff x="0" y="0"/>
          <a:chExt cx="0" cy="0"/>
        </a:xfrm>
      </p:grpSpPr>
      <p:sp>
        <p:nvSpPr>
          <p:cNvPr id="2" name="17 Rectángulo"/>
          <p:cNvSpPr/>
          <p:nvPr/>
        </p:nvSpPr>
        <p:spPr>
          <a:xfrm>
            <a:off x="0" y="2376488"/>
            <a:ext cx="9144000" cy="3221037"/>
          </a:xfrm>
          <a:prstGeom prst="rect">
            <a:avLst/>
          </a:prstGeom>
          <a:solidFill>
            <a:srgbClr val="0066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spcBef>
                <a:spcPct val="20000"/>
              </a:spcBef>
              <a:defRPr/>
            </a:pPr>
            <a:endParaRPr lang="es-ES" dirty="0"/>
          </a:p>
        </p:txBody>
      </p:sp>
      <p:pic>
        <p:nvPicPr>
          <p:cNvPr id="3" name="Picture 2" descr="F:\CONTADURIA\CONTADURIA 2015\4. ABRIL\SERVICIO EN LINEA\servicios en linea 1-0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55113" cy="236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19 Rectángulo"/>
          <p:cNvSpPr>
            <a:spLocks noChangeArrowheads="1"/>
          </p:cNvSpPr>
          <p:nvPr/>
        </p:nvSpPr>
        <p:spPr bwMode="auto">
          <a:xfrm>
            <a:off x="468313" y="2417763"/>
            <a:ext cx="8424862" cy="324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spcBef>
                <a:spcPct val="20000"/>
              </a:spcBef>
            </a:pPr>
            <a:r>
              <a:rPr lang="es-ES" sz="1800">
                <a:solidFill>
                  <a:schemeClr val="bg1"/>
                </a:solidFill>
                <a:latin typeface="Calibri Light" pitchFamily="34" charset="0"/>
              </a:rPr>
              <a:t>1. Boletín de Deudores Morosos del Estado (BDME)</a:t>
            </a:r>
          </a:p>
          <a:p>
            <a:pPr algn="just">
              <a:spcBef>
                <a:spcPct val="20000"/>
              </a:spcBef>
            </a:pPr>
            <a:r>
              <a:rPr lang="es-ES" sz="1800">
                <a:solidFill>
                  <a:schemeClr val="bg1"/>
                </a:solidFill>
                <a:latin typeface="Calibri Light" pitchFamily="34" charset="0"/>
              </a:rPr>
              <a:t>2. Información financiera, económica, social y ambiental</a:t>
            </a:r>
          </a:p>
          <a:p>
            <a:pPr algn="just">
              <a:spcBef>
                <a:spcPct val="20000"/>
              </a:spcBef>
            </a:pPr>
            <a:r>
              <a:rPr lang="es-ES" sz="1800">
                <a:solidFill>
                  <a:schemeClr val="bg1"/>
                </a:solidFill>
                <a:latin typeface="Calibri Light" pitchFamily="34" charset="0"/>
              </a:rPr>
              <a:t>3. Normatividad contable pública</a:t>
            </a:r>
          </a:p>
          <a:p>
            <a:pPr algn="just">
              <a:spcBef>
                <a:spcPct val="20000"/>
              </a:spcBef>
            </a:pPr>
            <a:r>
              <a:rPr lang="es-ES" sz="1800">
                <a:solidFill>
                  <a:schemeClr val="bg1"/>
                </a:solidFill>
                <a:latin typeface="Calibri Light" pitchFamily="34" charset="0"/>
              </a:rPr>
              <a:t>4. Asistencia y apoyo técnico</a:t>
            </a:r>
          </a:p>
          <a:p>
            <a:pPr algn="just">
              <a:spcBef>
                <a:spcPct val="20000"/>
              </a:spcBef>
            </a:pPr>
            <a:r>
              <a:rPr lang="es-ES" sz="1800">
                <a:solidFill>
                  <a:schemeClr val="bg1"/>
                </a:solidFill>
                <a:latin typeface="Calibri Light" pitchFamily="34" charset="0"/>
              </a:rPr>
              <a:t>5. Solicitud de asignación de código institucional para el envío de la información financiera, económica, social y ambiental</a:t>
            </a:r>
          </a:p>
          <a:p>
            <a:pPr algn="just">
              <a:spcBef>
                <a:spcPct val="20000"/>
              </a:spcBef>
            </a:pPr>
            <a:r>
              <a:rPr lang="es-ES" sz="1800">
                <a:solidFill>
                  <a:schemeClr val="bg1"/>
                </a:solidFill>
                <a:latin typeface="Calibri Light" pitchFamily="34" charset="0"/>
              </a:rPr>
              <a:t>6. Constancias de remisión e inclusión de la información financiera, económica social y ambiental de las entidades en la base de datos de la Contaduría General de la Nación</a:t>
            </a:r>
          </a:p>
          <a:p>
            <a:pPr algn="just">
              <a:spcBef>
                <a:spcPct val="20000"/>
              </a:spcBef>
            </a:pPr>
            <a:r>
              <a:rPr lang="es-ES" sz="1800">
                <a:solidFill>
                  <a:schemeClr val="bg1"/>
                </a:solidFill>
                <a:latin typeface="Calibri Light" pitchFamily="34" charset="0"/>
              </a:rPr>
              <a:t>7. Emisión de conceptos y soluciones de consultas</a:t>
            </a:r>
          </a:p>
          <a:p>
            <a:pPr algn="just">
              <a:spcBef>
                <a:spcPct val="20000"/>
              </a:spcBef>
            </a:pPr>
            <a:r>
              <a:rPr lang="es-ES" sz="1800">
                <a:solidFill>
                  <a:schemeClr val="bg1"/>
                </a:solidFill>
                <a:latin typeface="Calibri Light" pitchFamily="34" charset="0"/>
              </a:rPr>
              <a:t>8. Solicitudes específicas de capacitación</a:t>
            </a:r>
          </a:p>
        </p:txBody>
      </p:sp>
      <p:sp>
        <p:nvSpPr>
          <p:cNvPr id="5" name="20 CuadroTexto"/>
          <p:cNvSpPr txBox="1">
            <a:spLocks noChangeArrowheads="1"/>
          </p:cNvSpPr>
          <p:nvPr/>
        </p:nvSpPr>
        <p:spPr bwMode="auto">
          <a:xfrm>
            <a:off x="119063" y="5526088"/>
            <a:ext cx="29273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a:spcBef>
                <a:spcPct val="20000"/>
              </a:spcBef>
              <a:defRPr sz="2300">
                <a:solidFill>
                  <a:schemeClr val="tx1"/>
                </a:solidFill>
                <a:latin typeface="Arial Narrow" pitchFamily="34" charset="0"/>
              </a:defRPr>
            </a:lvl1pPr>
            <a:lvl2pPr marL="742950" indent="-285750" algn="just">
              <a:spcBef>
                <a:spcPct val="20000"/>
              </a:spcBef>
              <a:defRPr sz="2300">
                <a:solidFill>
                  <a:schemeClr val="tx1"/>
                </a:solidFill>
                <a:latin typeface="Arial Narrow" pitchFamily="34" charset="0"/>
              </a:defRPr>
            </a:lvl2pPr>
            <a:lvl3pPr marL="1143000" indent="-228600" algn="just">
              <a:spcBef>
                <a:spcPct val="20000"/>
              </a:spcBef>
              <a:defRPr sz="2300">
                <a:solidFill>
                  <a:schemeClr val="tx1"/>
                </a:solidFill>
                <a:latin typeface="Arial Narrow" pitchFamily="34" charset="0"/>
              </a:defRPr>
            </a:lvl3pPr>
            <a:lvl4pPr marL="1600200" indent="-228600" algn="just">
              <a:spcBef>
                <a:spcPct val="20000"/>
              </a:spcBef>
              <a:defRPr sz="2300">
                <a:solidFill>
                  <a:schemeClr val="tx1"/>
                </a:solidFill>
                <a:latin typeface="Arial Narrow" pitchFamily="34" charset="0"/>
              </a:defRPr>
            </a:lvl4pPr>
            <a:lvl5pPr marL="2057400" indent="-228600" algn="just">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r>
              <a:rPr lang="es-ES" sz="1000"/>
              <a:t>Cuentas Claras, Estado Transparente</a:t>
            </a:r>
          </a:p>
        </p:txBody>
      </p:sp>
      <p:sp>
        <p:nvSpPr>
          <p:cNvPr id="6" name="21 CuadroTexto"/>
          <p:cNvSpPr txBox="1">
            <a:spLocks noChangeArrowheads="1"/>
          </p:cNvSpPr>
          <p:nvPr/>
        </p:nvSpPr>
        <p:spPr bwMode="auto">
          <a:xfrm>
            <a:off x="7380288" y="5521325"/>
            <a:ext cx="22320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a:spcBef>
                <a:spcPct val="20000"/>
              </a:spcBef>
              <a:defRPr sz="2300">
                <a:solidFill>
                  <a:schemeClr val="tx1"/>
                </a:solidFill>
                <a:latin typeface="Arial Narrow" pitchFamily="34" charset="0"/>
              </a:defRPr>
            </a:lvl1pPr>
            <a:lvl2pPr marL="742950" indent="-285750" algn="just">
              <a:spcBef>
                <a:spcPct val="20000"/>
              </a:spcBef>
              <a:defRPr sz="2300">
                <a:solidFill>
                  <a:schemeClr val="tx1"/>
                </a:solidFill>
                <a:latin typeface="Arial Narrow" pitchFamily="34" charset="0"/>
              </a:defRPr>
            </a:lvl2pPr>
            <a:lvl3pPr marL="1143000" indent="-228600" algn="just">
              <a:spcBef>
                <a:spcPct val="20000"/>
              </a:spcBef>
              <a:defRPr sz="2300">
                <a:solidFill>
                  <a:schemeClr val="tx1"/>
                </a:solidFill>
                <a:latin typeface="Arial Narrow" pitchFamily="34" charset="0"/>
              </a:defRPr>
            </a:lvl3pPr>
            <a:lvl4pPr marL="1600200" indent="-228600" algn="just">
              <a:spcBef>
                <a:spcPct val="20000"/>
              </a:spcBef>
              <a:defRPr sz="2300">
                <a:solidFill>
                  <a:schemeClr val="tx1"/>
                </a:solidFill>
                <a:latin typeface="Arial Narrow" pitchFamily="34" charset="0"/>
              </a:defRPr>
            </a:lvl4pPr>
            <a:lvl5pPr marL="2057400" indent="-228600" algn="just">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r>
              <a:rPr lang="es-ES" sz="1000"/>
              <a:t>www.contaduria.gov.co</a:t>
            </a:r>
          </a:p>
        </p:txBody>
      </p:sp>
    </p:spTree>
    <p:extLst>
      <p:ext uri="{BB962C8B-B14F-4D97-AF65-F5344CB8AC3E}">
        <p14:creationId xmlns:p14="http://schemas.microsoft.com/office/powerpoint/2010/main" val="383147217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15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anim calcmode="lin" valueType="num">
                                      <p:cBhvr>
                                        <p:cTn id="8" dur="2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2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300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2000"/>
                                        <p:tgtEl>
                                          <p:spTgt spid="4">
                                            <p:txEl>
                                              <p:pRg st="1" end="1"/>
                                            </p:txEl>
                                          </p:spTgt>
                                        </p:tgtEl>
                                      </p:cBhvr>
                                    </p:animEffect>
                                    <p:anim calcmode="lin" valueType="num">
                                      <p:cBhvr>
                                        <p:cTn id="13" dur="2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2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par>
                          <p:cTn id="15" fill="hold">
                            <p:stCondLst>
                              <p:cond delay="5000"/>
                            </p:stCondLst>
                            <p:childTnLst>
                              <p:par>
                                <p:cTn id="16" presetID="47" presetClass="entr" presetSubtype="0" fill="hold" nodeType="afterEffect">
                                  <p:stCondLst>
                                    <p:cond delay="200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fade">
                                      <p:cBhvr>
                                        <p:cTn id="18" dur="2000"/>
                                        <p:tgtEl>
                                          <p:spTgt spid="4">
                                            <p:txEl>
                                              <p:pRg st="2" end="2"/>
                                            </p:txEl>
                                          </p:spTgt>
                                        </p:tgtEl>
                                      </p:cBhvr>
                                    </p:animEffect>
                                    <p:anim calcmode="lin" valueType="num">
                                      <p:cBhvr>
                                        <p:cTn id="19" dur="2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0" dur="2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par>
                          <p:cTn id="21" fill="hold">
                            <p:stCondLst>
                              <p:cond delay="9000"/>
                            </p:stCondLst>
                            <p:childTnLst>
                              <p:par>
                                <p:cTn id="22" presetID="47" presetClass="entr" presetSubtype="0" fill="hold" nodeType="afterEffect">
                                  <p:stCondLst>
                                    <p:cond delay="2000"/>
                                  </p:stCondLst>
                                  <p:childTnLst>
                                    <p:set>
                                      <p:cBhvr>
                                        <p:cTn id="23" dur="1" fill="hold">
                                          <p:stCondLst>
                                            <p:cond delay="0"/>
                                          </p:stCondLst>
                                        </p:cTn>
                                        <p:tgtEl>
                                          <p:spTgt spid="4">
                                            <p:txEl>
                                              <p:pRg st="3" end="3"/>
                                            </p:txEl>
                                          </p:spTgt>
                                        </p:tgtEl>
                                        <p:attrNameLst>
                                          <p:attrName>style.visibility</p:attrName>
                                        </p:attrNameLst>
                                      </p:cBhvr>
                                      <p:to>
                                        <p:strVal val="visible"/>
                                      </p:to>
                                    </p:set>
                                    <p:animEffect transition="in" filter="fade">
                                      <p:cBhvr>
                                        <p:cTn id="24" dur="1000"/>
                                        <p:tgtEl>
                                          <p:spTgt spid="4">
                                            <p:txEl>
                                              <p:pRg st="3" end="3"/>
                                            </p:txEl>
                                          </p:spTgt>
                                        </p:tgtEl>
                                      </p:cBhvr>
                                    </p:animEffect>
                                    <p:anim calcmode="lin" valueType="num">
                                      <p:cBhvr>
                                        <p:cTn id="25"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par>
                          <p:cTn id="27" fill="hold">
                            <p:stCondLst>
                              <p:cond delay="12000"/>
                            </p:stCondLst>
                            <p:childTnLst>
                              <p:par>
                                <p:cTn id="28" presetID="47" presetClass="entr" presetSubtype="0" fill="hold" nodeType="afterEffect">
                                  <p:stCondLst>
                                    <p:cond delay="2000"/>
                                  </p:stCondLst>
                                  <p:childTnLst>
                                    <p:set>
                                      <p:cBhvr>
                                        <p:cTn id="29" dur="1" fill="hold">
                                          <p:stCondLst>
                                            <p:cond delay="0"/>
                                          </p:stCondLst>
                                        </p:cTn>
                                        <p:tgtEl>
                                          <p:spTgt spid="4">
                                            <p:txEl>
                                              <p:pRg st="4" end="4"/>
                                            </p:txEl>
                                          </p:spTgt>
                                        </p:tgtEl>
                                        <p:attrNameLst>
                                          <p:attrName>style.visibility</p:attrName>
                                        </p:attrNameLst>
                                      </p:cBhvr>
                                      <p:to>
                                        <p:strVal val="visible"/>
                                      </p:to>
                                    </p:set>
                                    <p:animEffect transition="in" filter="fade">
                                      <p:cBhvr>
                                        <p:cTn id="30" dur="1000"/>
                                        <p:tgtEl>
                                          <p:spTgt spid="4">
                                            <p:txEl>
                                              <p:pRg st="4" end="4"/>
                                            </p:txEl>
                                          </p:spTgt>
                                        </p:tgtEl>
                                      </p:cBhvr>
                                    </p:animEffect>
                                    <p:anim calcmode="lin" valueType="num">
                                      <p:cBhvr>
                                        <p:cTn id="31"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2"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par>
                          <p:cTn id="33" fill="hold">
                            <p:stCondLst>
                              <p:cond delay="15000"/>
                            </p:stCondLst>
                            <p:childTnLst>
                              <p:par>
                                <p:cTn id="34" presetID="42" presetClass="entr" presetSubtype="0" fill="hold" nodeType="afterEffect">
                                  <p:stCondLst>
                                    <p:cond delay="3500"/>
                                  </p:stCondLst>
                                  <p:childTnLst>
                                    <p:set>
                                      <p:cBhvr>
                                        <p:cTn id="35" dur="1" fill="hold">
                                          <p:stCondLst>
                                            <p:cond delay="0"/>
                                          </p:stCondLst>
                                        </p:cTn>
                                        <p:tgtEl>
                                          <p:spTgt spid="4">
                                            <p:txEl>
                                              <p:pRg st="5" end="5"/>
                                            </p:txEl>
                                          </p:spTgt>
                                        </p:tgtEl>
                                        <p:attrNameLst>
                                          <p:attrName>style.visibility</p:attrName>
                                        </p:attrNameLst>
                                      </p:cBhvr>
                                      <p:to>
                                        <p:strVal val="visible"/>
                                      </p:to>
                                    </p:set>
                                    <p:animEffect transition="in" filter="fade">
                                      <p:cBhvr>
                                        <p:cTn id="36" dur="1000"/>
                                        <p:tgtEl>
                                          <p:spTgt spid="4">
                                            <p:txEl>
                                              <p:pRg st="5" end="5"/>
                                            </p:txEl>
                                          </p:spTgt>
                                        </p:tgtEl>
                                      </p:cBhvr>
                                    </p:animEffect>
                                    <p:anim calcmode="lin" valueType="num">
                                      <p:cBhvr>
                                        <p:cTn id="37"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par>
                          <p:cTn id="39" fill="hold">
                            <p:stCondLst>
                              <p:cond delay="19500"/>
                            </p:stCondLst>
                            <p:childTnLst>
                              <p:par>
                                <p:cTn id="40" presetID="42" presetClass="entr" presetSubtype="0" fill="hold" nodeType="afterEffect">
                                  <p:stCondLst>
                                    <p:cond delay="4500"/>
                                  </p:stCondLst>
                                  <p:childTnLst>
                                    <p:set>
                                      <p:cBhvr>
                                        <p:cTn id="41" dur="1" fill="hold">
                                          <p:stCondLst>
                                            <p:cond delay="0"/>
                                          </p:stCondLst>
                                        </p:cTn>
                                        <p:tgtEl>
                                          <p:spTgt spid="4">
                                            <p:txEl>
                                              <p:pRg st="6" end="6"/>
                                            </p:txEl>
                                          </p:spTgt>
                                        </p:tgtEl>
                                        <p:attrNameLst>
                                          <p:attrName>style.visibility</p:attrName>
                                        </p:attrNameLst>
                                      </p:cBhvr>
                                      <p:to>
                                        <p:strVal val="visible"/>
                                      </p:to>
                                    </p:set>
                                    <p:animEffect transition="in" filter="fade">
                                      <p:cBhvr>
                                        <p:cTn id="42" dur="1000"/>
                                        <p:tgtEl>
                                          <p:spTgt spid="4">
                                            <p:txEl>
                                              <p:pRg st="6" end="6"/>
                                            </p:txEl>
                                          </p:spTgt>
                                        </p:tgtEl>
                                      </p:cBhvr>
                                    </p:animEffect>
                                    <p:anim calcmode="lin" valueType="num">
                                      <p:cBhvr>
                                        <p:cTn id="43"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par>
                          <p:cTn id="45" fill="hold">
                            <p:stCondLst>
                              <p:cond delay="25000"/>
                            </p:stCondLst>
                            <p:childTnLst>
                              <p:par>
                                <p:cTn id="46" presetID="42" presetClass="entr" presetSubtype="0" fill="hold" nodeType="afterEffect">
                                  <p:stCondLst>
                                    <p:cond delay="2000"/>
                                  </p:stCondLst>
                                  <p:childTnLst>
                                    <p:set>
                                      <p:cBhvr>
                                        <p:cTn id="47" dur="1" fill="hold">
                                          <p:stCondLst>
                                            <p:cond delay="0"/>
                                          </p:stCondLst>
                                        </p:cTn>
                                        <p:tgtEl>
                                          <p:spTgt spid="4">
                                            <p:txEl>
                                              <p:pRg st="7" end="7"/>
                                            </p:txEl>
                                          </p:spTgt>
                                        </p:tgtEl>
                                        <p:attrNameLst>
                                          <p:attrName>style.visibility</p:attrName>
                                        </p:attrNameLst>
                                      </p:cBhvr>
                                      <p:to>
                                        <p:strVal val="visible"/>
                                      </p:to>
                                    </p:set>
                                    <p:animEffect transition="in" filter="fade">
                                      <p:cBhvr>
                                        <p:cTn id="48" dur="1000"/>
                                        <p:tgtEl>
                                          <p:spTgt spid="4">
                                            <p:txEl>
                                              <p:pRg st="7" end="7"/>
                                            </p:txEl>
                                          </p:spTgt>
                                        </p:tgtEl>
                                      </p:cBhvr>
                                    </p:animEffect>
                                    <p:anim calcmode="lin" valueType="num">
                                      <p:cBhvr>
                                        <p:cTn id="49"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50"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6_Diapositiva despedida">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14288" y="17463"/>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95725" y="257175"/>
            <a:ext cx="1422400" cy="754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40488" y="-11113"/>
            <a:ext cx="2235200" cy="10985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5611813" y="268288"/>
            <a:ext cx="630237"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38 Rectángulo"/>
          <p:cNvSpPr>
            <a:spLocks noChangeArrowheads="1"/>
          </p:cNvSpPr>
          <p:nvPr/>
        </p:nvSpPr>
        <p:spPr bwMode="auto">
          <a:xfrm>
            <a:off x="3979863" y="3309938"/>
            <a:ext cx="18811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spcBef>
                <a:spcPct val="20000"/>
              </a:spcBef>
              <a:defRPr sz="2300">
                <a:solidFill>
                  <a:schemeClr val="tx1"/>
                </a:solidFill>
                <a:latin typeface="Arial Narrow" pitchFamily="34" charset="0"/>
              </a:defRPr>
            </a:lvl1pPr>
            <a:lvl2pPr marL="742950" indent="-285750" algn="just" eaLnBrk="0" hangingPunct="0">
              <a:spcBef>
                <a:spcPct val="20000"/>
              </a:spcBef>
              <a:defRPr sz="2300">
                <a:solidFill>
                  <a:schemeClr val="tx1"/>
                </a:solidFill>
                <a:latin typeface="Arial Narrow" pitchFamily="34" charset="0"/>
              </a:defRPr>
            </a:lvl2pPr>
            <a:lvl3pPr marL="1143000" indent="-228600" algn="just" eaLnBrk="0" hangingPunct="0">
              <a:spcBef>
                <a:spcPct val="20000"/>
              </a:spcBef>
              <a:defRPr sz="2300">
                <a:solidFill>
                  <a:schemeClr val="tx1"/>
                </a:solidFill>
                <a:latin typeface="Arial Narrow" pitchFamily="34" charset="0"/>
              </a:defRPr>
            </a:lvl3pPr>
            <a:lvl4pPr marL="1600200" indent="-228600" algn="just" eaLnBrk="0" hangingPunct="0">
              <a:spcBef>
                <a:spcPct val="20000"/>
              </a:spcBef>
              <a:defRPr sz="2300">
                <a:solidFill>
                  <a:schemeClr val="tx1"/>
                </a:solidFill>
                <a:latin typeface="Arial Narrow" pitchFamily="34" charset="0"/>
              </a:defRPr>
            </a:lvl4pPr>
            <a:lvl5pPr marL="2057400" indent="-228600" algn="just" eaLnBrk="0" hangingPunct="0">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pPr>
              <a:defRPr/>
            </a:pPr>
            <a:r>
              <a:rPr lang="es-ES" altLang="es-ES" sz="1400" b="1" dirty="0">
                <a:latin typeface="Calibri" pitchFamily="34" charset="0"/>
              </a:rPr>
              <a:t> @</a:t>
            </a:r>
            <a:r>
              <a:rPr lang="es-ES" altLang="es-ES" sz="1400" b="1" dirty="0" err="1">
                <a:latin typeface="Calibri" pitchFamily="34" charset="0"/>
              </a:rPr>
              <a:t>Contaduria_CGN</a:t>
            </a:r>
            <a:endParaRPr lang="es-ES" altLang="es-ES" sz="1400" b="1" dirty="0">
              <a:latin typeface="Calibri" pitchFamily="34" charset="0"/>
            </a:endParaRPr>
          </a:p>
        </p:txBody>
      </p:sp>
      <p:sp>
        <p:nvSpPr>
          <p:cNvPr id="8" name="39 CuadroTexto"/>
          <p:cNvSpPr txBox="1">
            <a:spLocks noChangeArrowheads="1"/>
          </p:cNvSpPr>
          <p:nvPr/>
        </p:nvSpPr>
        <p:spPr bwMode="auto">
          <a:xfrm>
            <a:off x="419100" y="1717675"/>
            <a:ext cx="828516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Century Gothic" pitchFamily="34" charset="0"/>
                <a:cs typeface="Arial" charset="0"/>
              </a:defRPr>
            </a:lvl1pPr>
            <a:lvl2pPr marL="742950" indent="-285750">
              <a:defRPr b="1">
                <a:solidFill>
                  <a:schemeClr val="tx1"/>
                </a:solidFill>
                <a:latin typeface="Century Gothic" pitchFamily="34" charset="0"/>
                <a:cs typeface="Arial" charset="0"/>
              </a:defRPr>
            </a:lvl2pPr>
            <a:lvl3pPr marL="1143000" indent="-228600">
              <a:defRPr b="1">
                <a:solidFill>
                  <a:schemeClr val="tx1"/>
                </a:solidFill>
                <a:latin typeface="Century Gothic" pitchFamily="34" charset="0"/>
                <a:cs typeface="Arial" charset="0"/>
              </a:defRPr>
            </a:lvl3pPr>
            <a:lvl4pPr marL="1600200" indent="-228600">
              <a:defRPr b="1">
                <a:solidFill>
                  <a:schemeClr val="tx1"/>
                </a:solidFill>
                <a:latin typeface="Century Gothic" pitchFamily="34" charset="0"/>
                <a:cs typeface="Arial" charset="0"/>
              </a:defRPr>
            </a:lvl4pPr>
            <a:lvl5pPr marL="2057400" indent="-22860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algn="ctr">
              <a:spcBef>
                <a:spcPct val="20000"/>
              </a:spcBef>
              <a:defRPr/>
            </a:pPr>
            <a:r>
              <a:rPr lang="es-CO" altLang="es-CO" sz="3200" i="1" dirty="0">
                <a:latin typeface="Calibri" pitchFamily="34" charset="0"/>
              </a:rPr>
              <a:t>“POR PERMITIRNOS HACER PÚBLICO </a:t>
            </a:r>
          </a:p>
        </p:txBody>
      </p:sp>
      <p:sp>
        <p:nvSpPr>
          <p:cNvPr id="9" name="40 CuadroTexto"/>
          <p:cNvSpPr txBox="1"/>
          <p:nvPr/>
        </p:nvSpPr>
        <p:spPr>
          <a:xfrm>
            <a:off x="1542270" y="841276"/>
            <a:ext cx="5991717" cy="1107996"/>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s-CO" sz="6600" kern="0" cap="all" dirty="0">
                <a:ln w="0"/>
                <a:solidFill>
                  <a:schemeClr val="accent1">
                    <a:lumMod val="50000"/>
                  </a:schemeClr>
                </a:solidFill>
                <a:effectLst>
                  <a:outerShdw blurRad="38100" dist="38100" dir="2700000" algn="tl">
                    <a:srgbClr val="000000">
                      <a:alpha val="43137"/>
                    </a:srgbClr>
                  </a:outerShdw>
                  <a:reflection stA="29000" endPos="43000" dir="5400000" sy="-100000" algn="bl" rotWithShape="0"/>
                </a:effectLst>
                <a:latin typeface="Calibri"/>
              </a:rPr>
              <a:t>G  r  a  c  i  a  s</a:t>
            </a:r>
          </a:p>
        </p:txBody>
      </p:sp>
      <p:pic>
        <p:nvPicPr>
          <p:cNvPr id="10" name="Picture 6" descr="http://www.ignition-mktg.com/wp-content/uploads/2014/07/Social-Media-Icons.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425825" y="3238500"/>
            <a:ext cx="48736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8" descr="http://www.ignition-mktg.com/wp-content/uploads/2014/07/Social-Media-Icons.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908425" y="3797300"/>
            <a:ext cx="495300"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45 Rectángulo"/>
          <p:cNvSpPr>
            <a:spLocks noChangeArrowheads="1"/>
          </p:cNvSpPr>
          <p:nvPr/>
        </p:nvSpPr>
        <p:spPr bwMode="auto">
          <a:xfrm>
            <a:off x="3402013" y="2114550"/>
            <a:ext cx="2319337"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just" eaLnBrk="0" hangingPunct="0">
              <a:spcBef>
                <a:spcPct val="20000"/>
              </a:spcBef>
              <a:defRPr sz="2300">
                <a:solidFill>
                  <a:schemeClr val="tx1"/>
                </a:solidFill>
                <a:latin typeface="Arial Narrow" pitchFamily="34" charset="0"/>
              </a:defRPr>
            </a:lvl1pPr>
            <a:lvl2pPr marL="742950" indent="-285750" algn="just" eaLnBrk="0" hangingPunct="0">
              <a:spcBef>
                <a:spcPct val="20000"/>
              </a:spcBef>
              <a:defRPr sz="2300">
                <a:solidFill>
                  <a:schemeClr val="tx1"/>
                </a:solidFill>
                <a:latin typeface="Arial Narrow" pitchFamily="34" charset="0"/>
              </a:defRPr>
            </a:lvl2pPr>
            <a:lvl3pPr marL="1143000" indent="-228600" algn="just" eaLnBrk="0" hangingPunct="0">
              <a:spcBef>
                <a:spcPct val="20000"/>
              </a:spcBef>
              <a:defRPr sz="2300">
                <a:solidFill>
                  <a:schemeClr val="tx1"/>
                </a:solidFill>
                <a:latin typeface="Arial Narrow" pitchFamily="34" charset="0"/>
              </a:defRPr>
            </a:lvl3pPr>
            <a:lvl4pPr marL="1600200" indent="-228600" algn="just" eaLnBrk="0" hangingPunct="0">
              <a:spcBef>
                <a:spcPct val="20000"/>
              </a:spcBef>
              <a:defRPr sz="2300">
                <a:solidFill>
                  <a:schemeClr val="tx1"/>
                </a:solidFill>
                <a:latin typeface="Arial Narrow" pitchFamily="34" charset="0"/>
              </a:defRPr>
            </a:lvl4pPr>
            <a:lvl5pPr marL="2057400" indent="-228600" algn="just" eaLnBrk="0" hangingPunct="0">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pPr algn="ctr" eaLnBrk="1" hangingPunct="1">
              <a:defRPr/>
            </a:pPr>
            <a:r>
              <a:rPr lang="es-CO" altLang="es-CO" sz="3200" b="1" i="1" dirty="0">
                <a:latin typeface="Calibri" pitchFamily="34" charset="0"/>
              </a:rPr>
              <a:t>LO</a:t>
            </a:r>
            <a:r>
              <a:rPr lang="es-CO" altLang="es-CO" sz="1800" i="1" dirty="0">
                <a:latin typeface="Calibri" pitchFamily="34" charset="0"/>
              </a:rPr>
              <a:t> </a:t>
            </a:r>
            <a:r>
              <a:rPr lang="es-CO" altLang="es-CO" sz="3200" b="1" i="1" dirty="0">
                <a:latin typeface="Calibri" pitchFamily="34" charset="0"/>
              </a:rPr>
              <a:t>PÚBLICO</a:t>
            </a:r>
            <a:r>
              <a:rPr lang="es-CO" altLang="es-CO" sz="1800" i="1" dirty="0">
                <a:latin typeface="Calibri" pitchFamily="34" charset="0"/>
              </a:rPr>
              <a:t> ”</a:t>
            </a:r>
          </a:p>
        </p:txBody>
      </p:sp>
      <p:sp>
        <p:nvSpPr>
          <p:cNvPr id="13" name="15 Rectángulo"/>
          <p:cNvSpPr>
            <a:spLocks noChangeArrowheads="1"/>
          </p:cNvSpPr>
          <p:nvPr/>
        </p:nvSpPr>
        <p:spPr bwMode="auto">
          <a:xfrm>
            <a:off x="4541838" y="3810000"/>
            <a:ext cx="1597025"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spcBef>
                <a:spcPct val="20000"/>
              </a:spcBef>
              <a:defRPr sz="2300">
                <a:solidFill>
                  <a:schemeClr val="tx1"/>
                </a:solidFill>
                <a:latin typeface="Arial Narrow" pitchFamily="34" charset="0"/>
              </a:defRPr>
            </a:lvl1pPr>
            <a:lvl2pPr marL="742950" indent="-285750" algn="just" eaLnBrk="0" hangingPunct="0">
              <a:spcBef>
                <a:spcPct val="20000"/>
              </a:spcBef>
              <a:defRPr sz="2300">
                <a:solidFill>
                  <a:schemeClr val="tx1"/>
                </a:solidFill>
                <a:latin typeface="Arial Narrow" pitchFamily="34" charset="0"/>
              </a:defRPr>
            </a:lvl2pPr>
            <a:lvl3pPr marL="1143000" indent="-228600" algn="just" eaLnBrk="0" hangingPunct="0">
              <a:spcBef>
                <a:spcPct val="20000"/>
              </a:spcBef>
              <a:defRPr sz="2300">
                <a:solidFill>
                  <a:schemeClr val="tx1"/>
                </a:solidFill>
                <a:latin typeface="Arial Narrow" pitchFamily="34" charset="0"/>
              </a:defRPr>
            </a:lvl3pPr>
            <a:lvl4pPr marL="1600200" indent="-228600" algn="just" eaLnBrk="0" hangingPunct="0">
              <a:spcBef>
                <a:spcPct val="20000"/>
              </a:spcBef>
              <a:defRPr sz="2300">
                <a:solidFill>
                  <a:schemeClr val="tx1"/>
                </a:solidFill>
                <a:latin typeface="Arial Narrow" pitchFamily="34" charset="0"/>
              </a:defRPr>
            </a:lvl4pPr>
            <a:lvl5pPr marL="2057400" indent="-228600" algn="just" eaLnBrk="0" hangingPunct="0">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pPr>
              <a:defRPr/>
            </a:pPr>
            <a:r>
              <a:rPr lang="es-ES" altLang="es-ES" sz="1400" b="1" dirty="0" err="1">
                <a:latin typeface="Calibri" pitchFamily="34" charset="0"/>
              </a:rPr>
              <a:t>CGNOficial</a:t>
            </a:r>
            <a:endParaRPr lang="es-ES" altLang="es-ES" sz="1400" b="1" dirty="0">
              <a:latin typeface="Calibri" pitchFamily="34" charset="0"/>
            </a:endParaRPr>
          </a:p>
        </p:txBody>
      </p:sp>
      <p:pic>
        <p:nvPicPr>
          <p:cNvPr id="14" name="Picture 12" descr="http://www.ignition-mktg.com/wp-content/uploads/2014/07/Social-Media-Icons.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333875" y="4443413"/>
            <a:ext cx="508000"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 descr="http://www.cartagenacaribe.com/images/boton-contactenos.pn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960438" y="4011613"/>
            <a:ext cx="1668462"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20 Rectángulo"/>
          <p:cNvSpPr>
            <a:spLocks noChangeArrowheads="1"/>
          </p:cNvSpPr>
          <p:nvPr/>
        </p:nvSpPr>
        <p:spPr bwMode="auto">
          <a:xfrm>
            <a:off x="4841875" y="4422775"/>
            <a:ext cx="32591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spcBef>
                <a:spcPct val="20000"/>
              </a:spcBef>
              <a:defRPr sz="2300">
                <a:solidFill>
                  <a:schemeClr val="tx1"/>
                </a:solidFill>
                <a:latin typeface="Arial Narrow" pitchFamily="34" charset="0"/>
              </a:defRPr>
            </a:lvl1pPr>
            <a:lvl2pPr marL="742950" indent="-285750" algn="just" eaLnBrk="0" hangingPunct="0">
              <a:spcBef>
                <a:spcPct val="20000"/>
              </a:spcBef>
              <a:defRPr sz="2300">
                <a:solidFill>
                  <a:schemeClr val="tx1"/>
                </a:solidFill>
                <a:latin typeface="Arial Narrow" pitchFamily="34" charset="0"/>
              </a:defRPr>
            </a:lvl2pPr>
            <a:lvl3pPr marL="1143000" indent="-228600" algn="just" eaLnBrk="0" hangingPunct="0">
              <a:spcBef>
                <a:spcPct val="20000"/>
              </a:spcBef>
              <a:defRPr sz="2300">
                <a:solidFill>
                  <a:schemeClr val="tx1"/>
                </a:solidFill>
                <a:latin typeface="Arial Narrow" pitchFamily="34" charset="0"/>
              </a:defRPr>
            </a:lvl3pPr>
            <a:lvl4pPr marL="1600200" indent="-228600" algn="just" eaLnBrk="0" hangingPunct="0">
              <a:spcBef>
                <a:spcPct val="20000"/>
              </a:spcBef>
              <a:defRPr sz="2300">
                <a:solidFill>
                  <a:schemeClr val="tx1"/>
                </a:solidFill>
                <a:latin typeface="Arial Narrow" pitchFamily="34" charset="0"/>
              </a:defRPr>
            </a:lvl4pPr>
            <a:lvl5pPr marL="2057400" indent="-228600" algn="just" eaLnBrk="0" hangingPunct="0">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pPr>
              <a:defRPr/>
            </a:pPr>
            <a:r>
              <a:rPr lang="es-ES" altLang="es-ES" sz="1400" b="1" dirty="0">
                <a:latin typeface="Calibri" pitchFamily="34" charset="0"/>
              </a:rPr>
              <a:t>Contaduría-General-de-la-Nación</a:t>
            </a:r>
          </a:p>
        </p:txBody>
      </p:sp>
      <p:sp>
        <p:nvSpPr>
          <p:cNvPr id="54" name="18 Marcador de texto"/>
          <p:cNvSpPr>
            <a:spLocks noGrp="1"/>
          </p:cNvSpPr>
          <p:nvPr>
            <p:ph type="body" sz="quarter" idx="11"/>
          </p:nvPr>
        </p:nvSpPr>
        <p:spPr>
          <a:xfrm>
            <a:off x="622632" y="2641476"/>
            <a:ext cx="8081631" cy="350838"/>
          </a:xfrm>
          <a:prstGeom prst="rect">
            <a:avLst/>
          </a:prstGeom>
        </p:spPr>
        <p:txBody>
          <a:bodyPr/>
          <a:lstStyle>
            <a:lvl1pPr marL="0" indent="0" algn="ctr">
              <a:buNone/>
              <a:defRPr lang="es-ES" sz="1800" b="0" baseline="0" dirty="0" smtClean="0">
                <a:solidFill>
                  <a:schemeClr val="bg1">
                    <a:lumMod val="50000"/>
                  </a:schemeClr>
                </a:solidFill>
                <a:latin typeface="Sylfaen"/>
                <a:ea typeface="+mn-ea"/>
                <a:cs typeface="+mn-cs"/>
              </a:defRPr>
            </a:lvl1pPr>
            <a:lvl4pPr marL="1371600" indent="0" algn="ctr">
              <a:buNone/>
              <a:defRPr sz="1600"/>
            </a:lvl4pPr>
          </a:lstStyle>
          <a:p>
            <a:pPr lvl="0"/>
            <a:r>
              <a:rPr lang="es-ES"/>
              <a:t>Haga clic para modificar el estilo de texto del patrón</a:t>
            </a:r>
          </a:p>
        </p:txBody>
      </p:sp>
    </p:spTree>
    <p:extLst>
      <p:ext uri="{BB962C8B-B14F-4D97-AF65-F5344CB8AC3E}">
        <p14:creationId xmlns:p14="http://schemas.microsoft.com/office/powerpoint/2010/main" val="36231747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heel(1)">
                                      <p:cBhvr>
                                        <p:cTn id="11" dur="2000"/>
                                        <p:tgtEl>
                                          <p:spTgt spid="8"/>
                                        </p:tgtEl>
                                      </p:cBhvr>
                                    </p:animEffect>
                                  </p:childTnLst>
                                </p:cTn>
                              </p:par>
                              <p:par>
                                <p:cTn id="12" presetID="6" presetClass="entr" presetSubtype="16" fill="hold" grpId="0" nodeType="withEffect">
                                  <p:stCondLst>
                                    <p:cond delay="750"/>
                                  </p:stCondLst>
                                  <p:childTnLst>
                                    <p:set>
                                      <p:cBhvr>
                                        <p:cTn id="13" dur="1" fill="hold">
                                          <p:stCondLst>
                                            <p:cond delay="0"/>
                                          </p:stCondLst>
                                        </p:cTn>
                                        <p:tgtEl>
                                          <p:spTgt spid="12"/>
                                        </p:tgtEl>
                                        <p:attrNameLst>
                                          <p:attrName>style.visibility</p:attrName>
                                        </p:attrNameLst>
                                      </p:cBhvr>
                                      <p:to>
                                        <p:strVal val="visible"/>
                                      </p:to>
                                    </p:set>
                                    <p:animEffect transition="in" filter="circle(in)">
                                      <p:cBhvr>
                                        <p:cTn id="14" dur="2000"/>
                                        <p:tgtEl>
                                          <p:spTgt spid="12"/>
                                        </p:tgtEl>
                                      </p:cBhvr>
                                    </p:animEffect>
                                  </p:childTnLst>
                                </p:cTn>
                              </p:par>
                              <p:par>
                                <p:cTn id="15" presetID="42" presetClass="entr" presetSubtype="0" fill="hold" nodeType="withEffect">
                                  <p:stCondLst>
                                    <p:cond delay="100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4750"/>
                            </p:stCondLst>
                            <p:childTnLst>
                              <p:par>
                                <p:cTn id="21" presetID="49" presetClass="entr" presetSubtype="0" decel="10000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1500" fill="hold"/>
                                        <p:tgtEl>
                                          <p:spTgt spid="10"/>
                                        </p:tgtEl>
                                        <p:attrNameLst>
                                          <p:attrName>ppt_w</p:attrName>
                                        </p:attrNameLst>
                                      </p:cBhvr>
                                      <p:tavLst>
                                        <p:tav tm="0">
                                          <p:val>
                                            <p:fltVal val="0"/>
                                          </p:val>
                                        </p:tav>
                                        <p:tav tm="100000">
                                          <p:val>
                                            <p:strVal val="#ppt_w"/>
                                          </p:val>
                                        </p:tav>
                                      </p:tavLst>
                                    </p:anim>
                                    <p:anim calcmode="lin" valueType="num">
                                      <p:cBhvr>
                                        <p:cTn id="24" dur="1500" fill="hold"/>
                                        <p:tgtEl>
                                          <p:spTgt spid="10"/>
                                        </p:tgtEl>
                                        <p:attrNameLst>
                                          <p:attrName>ppt_h</p:attrName>
                                        </p:attrNameLst>
                                      </p:cBhvr>
                                      <p:tavLst>
                                        <p:tav tm="0">
                                          <p:val>
                                            <p:fltVal val="0"/>
                                          </p:val>
                                        </p:tav>
                                        <p:tav tm="100000">
                                          <p:val>
                                            <p:strVal val="#ppt_h"/>
                                          </p:val>
                                        </p:tav>
                                      </p:tavLst>
                                    </p:anim>
                                    <p:anim calcmode="lin" valueType="num">
                                      <p:cBhvr>
                                        <p:cTn id="25" dur="1500" fill="hold"/>
                                        <p:tgtEl>
                                          <p:spTgt spid="10"/>
                                        </p:tgtEl>
                                        <p:attrNameLst>
                                          <p:attrName>style.rotation</p:attrName>
                                        </p:attrNameLst>
                                      </p:cBhvr>
                                      <p:tavLst>
                                        <p:tav tm="0">
                                          <p:val>
                                            <p:fltVal val="360"/>
                                          </p:val>
                                        </p:tav>
                                        <p:tav tm="100000">
                                          <p:val>
                                            <p:fltVal val="0"/>
                                          </p:val>
                                        </p:tav>
                                      </p:tavLst>
                                    </p:anim>
                                    <p:animEffect transition="in" filter="fade">
                                      <p:cBhvr>
                                        <p:cTn id="26" dur="1500"/>
                                        <p:tgtEl>
                                          <p:spTgt spid="10"/>
                                        </p:tgtEl>
                                      </p:cBhvr>
                                    </p:animEffect>
                                  </p:childTnLst>
                                </p:cTn>
                              </p:par>
                            </p:childTnLst>
                          </p:cTn>
                        </p:par>
                        <p:par>
                          <p:cTn id="27" fill="hold">
                            <p:stCondLst>
                              <p:cond delay="6250"/>
                            </p:stCondLst>
                            <p:childTnLst>
                              <p:par>
                                <p:cTn id="28" presetID="49" presetClass="entr" presetSubtype="0" decel="10000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1500" fill="hold"/>
                                        <p:tgtEl>
                                          <p:spTgt spid="11"/>
                                        </p:tgtEl>
                                        <p:attrNameLst>
                                          <p:attrName>ppt_w</p:attrName>
                                        </p:attrNameLst>
                                      </p:cBhvr>
                                      <p:tavLst>
                                        <p:tav tm="0">
                                          <p:val>
                                            <p:fltVal val="0"/>
                                          </p:val>
                                        </p:tav>
                                        <p:tav tm="100000">
                                          <p:val>
                                            <p:strVal val="#ppt_w"/>
                                          </p:val>
                                        </p:tav>
                                      </p:tavLst>
                                    </p:anim>
                                    <p:anim calcmode="lin" valueType="num">
                                      <p:cBhvr>
                                        <p:cTn id="31" dur="1500" fill="hold"/>
                                        <p:tgtEl>
                                          <p:spTgt spid="11"/>
                                        </p:tgtEl>
                                        <p:attrNameLst>
                                          <p:attrName>ppt_h</p:attrName>
                                        </p:attrNameLst>
                                      </p:cBhvr>
                                      <p:tavLst>
                                        <p:tav tm="0">
                                          <p:val>
                                            <p:fltVal val="0"/>
                                          </p:val>
                                        </p:tav>
                                        <p:tav tm="100000">
                                          <p:val>
                                            <p:strVal val="#ppt_h"/>
                                          </p:val>
                                        </p:tav>
                                      </p:tavLst>
                                    </p:anim>
                                    <p:anim calcmode="lin" valueType="num">
                                      <p:cBhvr>
                                        <p:cTn id="32" dur="1500" fill="hold"/>
                                        <p:tgtEl>
                                          <p:spTgt spid="11"/>
                                        </p:tgtEl>
                                        <p:attrNameLst>
                                          <p:attrName>style.rotation</p:attrName>
                                        </p:attrNameLst>
                                      </p:cBhvr>
                                      <p:tavLst>
                                        <p:tav tm="0">
                                          <p:val>
                                            <p:fltVal val="360"/>
                                          </p:val>
                                        </p:tav>
                                        <p:tav tm="100000">
                                          <p:val>
                                            <p:fltVal val="0"/>
                                          </p:val>
                                        </p:tav>
                                      </p:tavLst>
                                    </p:anim>
                                    <p:animEffect transition="in" filter="fade">
                                      <p:cBhvr>
                                        <p:cTn id="33" dur="1500"/>
                                        <p:tgtEl>
                                          <p:spTgt spid="11"/>
                                        </p:tgtEl>
                                      </p:cBhvr>
                                    </p:animEffect>
                                  </p:childTnLst>
                                </p:cTn>
                              </p:par>
                            </p:childTnLst>
                          </p:cTn>
                        </p:par>
                        <p:par>
                          <p:cTn id="34" fill="hold">
                            <p:stCondLst>
                              <p:cond delay="7750"/>
                            </p:stCondLst>
                            <p:childTnLst>
                              <p:par>
                                <p:cTn id="35" presetID="49" presetClass="entr" presetSubtype="0" decel="100000"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1500" fill="hold"/>
                                        <p:tgtEl>
                                          <p:spTgt spid="14"/>
                                        </p:tgtEl>
                                        <p:attrNameLst>
                                          <p:attrName>ppt_w</p:attrName>
                                        </p:attrNameLst>
                                      </p:cBhvr>
                                      <p:tavLst>
                                        <p:tav tm="0">
                                          <p:val>
                                            <p:fltVal val="0"/>
                                          </p:val>
                                        </p:tav>
                                        <p:tav tm="100000">
                                          <p:val>
                                            <p:strVal val="#ppt_w"/>
                                          </p:val>
                                        </p:tav>
                                      </p:tavLst>
                                    </p:anim>
                                    <p:anim calcmode="lin" valueType="num">
                                      <p:cBhvr>
                                        <p:cTn id="38" dur="1500" fill="hold"/>
                                        <p:tgtEl>
                                          <p:spTgt spid="14"/>
                                        </p:tgtEl>
                                        <p:attrNameLst>
                                          <p:attrName>ppt_h</p:attrName>
                                        </p:attrNameLst>
                                      </p:cBhvr>
                                      <p:tavLst>
                                        <p:tav tm="0">
                                          <p:val>
                                            <p:fltVal val="0"/>
                                          </p:val>
                                        </p:tav>
                                        <p:tav tm="100000">
                                          <p:val>
                                            <p:strVal val="#ppt_h"/>
                                          </p:val>
                                        </p:tav>
                                      </p:tavLst>
                                    </p:anim>
                                    <p:anim calcmode="lin" valueType="num">
                                      <p:cBhvr>
                                        <p:cTn id="39" dur="1500" fill="hold"/>
                                        <p:tgtEl>
                                          <p:spTgt spid="14"/>
                                        </p:tgtEl>
                                        <p:attrNameLst>
                                          <p:attrName>style.rotation</p:attrName>
                                        </p:attrNameLst>
                                      </p:cBhvr>
                                      <p:tavLst>
                                        <p:tav tm="0">
                                          <p:val>
                                            <p:fltVal val="360"/>
                                          </p:val>
                                        </p:tav>
                                        <p:tav tm="100000">
                                          <p:val>
                                            <p:fltVal val="0"/>
                                          </p:val>
                                        </p:tav>
                                      </p:tavLst>
                                    </p:anim>
                                    <p:animEffect transition="in" filter="fade">
                                      <p:cBhvr>
                                        <p:cTn id="40" dur="1500"/>
                                        <p:tgtEl>
                                          <p:spTgt spid="14"/>
                                        </p:tgtEl>
                                      </p:cBhvr>
                                    </p:animEffect>
                                  </p:childTnLst>
                                </p:cTn>
                              </p:par>
                            </p:childTnLst>
                          </p:cTn>
                        </p:par>
                        <p:par>
                          <p:cTn id="41" fill="hold">
                            <p:stCondLst>
                              <p:cond delay="9250"/>
                            </p:stCondLst>
                            <p:childTnLst>
                              <p:par>
                                <p:cTn id="42" presetID="49" presetClass="entr" presetSubtype="0" decel="100000" fill="hold" grpId="0"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p:cTn id="44" dur="500" fill="hold"/>
                                        <p:tgtEl>
                                          <p:spTgt spid="7"/>
                                        </p:tgtEl>
                                        <p:attrNameLst>
                                          <p:attrName>ppt_w</p:attrName>
                                        </p:attrNameLst>
                                      </p:cBhvr>
                                      <p:tavLst>
                                        <p:tav tm="0">
                                          <p:val>
                                            <p:fltVal val="0"/>
                                          </p:val>
                                        </p:tav>
                                        <p:tav tm="100000">
                                          <p:val>
                                            <p:strVal val="#ppt_w"/>
                                          </p:val>
                                        </p:tav>
                                      </p:tavLst>
                                    </p:anim>
                                    <p:anim calcmode="lin" valueType="num">
                                      <p:cBhvr>
                                        <p:cTn id="45" dur="500" fill="hold"/>
                                        <p:tgtEl>
                                          <p:spTgt spid="7"/>
                                        </p:tgtEl>
                                        <p:attrNameLst>
                                          <p:attrName>ppt_h</p:attrName>
                                        </p:attrNameLst>
                                      </p:cBhvr>
                                      <p:tavLst>
                                        <p:tav tm="0">
                                          <p:val>
                                            <p:fltVal val="0"/>
                                          </p:val>
                                        </p:tav>
                                        <p:tav tm="100000">
                                          <p:val>
                                            <p:strVal val="#ppt_h"/>
                                          </p:val>
                                        </p:tav>
                                      </p:tavLst>
                                    </p:anim>
                                    <p:anim calcmode="lin" valueType="num">
                                      <p:cBhvr>
                                        <p:cTn id="46" dur="500" fill="hold"/>
                                        <p:tgtEl>
                                          <p:spTgt spid="7"/>
                                        </p:tgtEl>
                                        <p:attrNameLst>
                                          <p:attrName>style.rotation</p:attrName>
                                        </p:attrNameLst>
                                      </p:cBhvr>
                                      <p:tavLst>
                                        <p:tav tm="0">
                                          <p:val>
                                            <p:fltVal val="360"/>
                                          </p:val>
                                        </p:tav>
                                        <p:tav tm="100000">
                                          <p:val>
                                            <p:fltVal val="0"/>
                                          </p:val>
                                        </p:tav>
                                      </p:tavLst>
                                    </p:anim>
                                    <p:animEffect transition="in" filter="fade">
                                      <p:cBhvr>
                                        <p:cTn id="47" dur="500"/>
                                        <p:tgtEl>
                                          <p:spTgt spid="7"/>
                                        </p:tgtEl>
                                      </p:cBhvr>
                                    </p:animEffect>
                                  </p:childTnLst>
                                </p:cTn>
                              </p:par>
                            </p:childTnLst>
                          </p:cTn>
                        </p:par>
                        <p:par>
                          <p:cTn id="48" fill="hold">
                            <p:stCondLst>
                              <p:cond delay="9750"/>
                            </p:stCondLst>
                            <p:childTnLst>
                              <p:par>
                                <p:cTn id="49" presetID="49"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500" fill="hold"/>
                                        <p:tgtEl>
                                          <p:spTgt spid="13"/>
                                        </p:tgtEl>
                                        <p:attrNameLst>
                                          <p:attrName>ppt_w</p:attrName>
                                        </p:attrNameLst>
                                      </p:cBhvr>
                                      <p:tavLst>
                                        <p:tav tm="0">
                                          <p:val>
                                            <p:fltVal val="0"/>
                                          </p:val>
                                        </p:tav>
                                        <p:tav tm="100000">
                                          <p:val>
                                            <p:strVal val="#ppt_w"/>
                                          </p:val>
                                        </p:tav>
                                      </p:tavLst>
                                    </p:anim>
                                    <p:anim calcmode="lin" valueType="num">
                                      <p:cBhvr>
                                        <p:cTn id="52" dur="500" fill="hold"/>
                                        <p:tgtEl>
                                          <p:spTgt spid="13"/>
                                        </p:tgtEl>
                                        <p:attrNameLst>
                                          <p:attrName>ppt_h</p:attrName>
                                        </p:attrNameLst>
                                      </p:cBhvr>
                                      <p:tavLst>
                                        <p:tav tm="0">
                                          <p:val>
                                            <p:fltVal val="0"/>
                                          </p:val>
                                        </p:tav>
                                        <p:tav tm="100000">
                                          <p:val>
                                            <p:strVal val="#ppt_h"/>
                                          </p:val>
                                        </p:tav>
                                      </p:tavLst>
                                    </p:anim>
                                    <p:anim calcmode="lin" valueType="num">
                                      <p:cBhvr>
                                        <p:cTn id="53" dur="500" fill="hold"/>
                                        <p:tgtEl>
                                          <p:spTgt spid="13"/>
                                        </p:tgtEl>
                                        <p:attrNameLst>
                                          <p:attrName>style.rotation</p:attrName>
                                        </p:attrNameLst>
                                      </p:cBhvr>
                                      <p:tavLst>
                                        <p:tav tm="0">
                                          <p:val>
                                            <p:fltVal val="360"/>
                                          </p:val>
                                        </p:tav>
                                        <p:tav tm="100000">
                                          <p:val>
                                            <p:fltVal val="0"/>
                                          </p:val>
                                        </p:tav>
                                      </p:tavLst>
                                    </p:anim>
                                    <p:animEffect transition="in" filter="fade">
                                      <p:cBhvr>
                                        <p:cTn id="54" dur="500"/>
                                        <p:tgtEl>
                                          <p:spTgt spid="13"/>
                                        </p:tgtEl>
                                      </p:cBhvr>
                                    </p:animEffect>
                                  </p:childTnLst>
                                </p:cTn>
                              </p:par>
                            </p:childTnLst>
                          </p:cTn>
                        </p:par>
                        <p:par>
                          <p:cTn id="55" fill="hold">
                            <p:stCondLst>
                              <p:cond delay="10250"/>
                            </p:stCondLst>
                            <p:childTnLst>
                              <p:par>
                                <p:cTn id="56" presetID="49" presetClass="entr" presetSubtype="0" decel="10000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p:cTn id="58" dur="500" fill="hold"/>
                                        <p:tgtEl>
                                          <p:spTgt spid="16"/>
                                        </p:tgtEl>
                                        <p:attrNameLst>
                                          <p:attrName>ppt_w</p:attrName>
                                        </p:attrNameLst>
                                      </p:cBhvr>
                                      <p:tavLst>
                                        <p:tav tm="0">
                                          <p:val>
                                            <p:fltVal val="0"/>
                                          </p:val>
                                        </p:tav>
                                        <p:tav tm="100000">
                                          <p:val>
                                            <p:strVal val="#ppt_w"/>
                                          </p:val>
                                        </p:tav>
                                      </p:tavLst>
                                    </p:anim>
                                    <p:anim calcmode="lin" valueType="num">
                                      <p:cBhvr>
                                        <p:cTn id="59" dur="500" fill="hold"/>
                                        <p:tgtEl>
                                          <p:spTgt spid="16"/>
                                        </p:tgtEl>
                                        <p:attrNameLst>
                                          <p:attrName>ppt_h</p:attrName>
                                        </p:attrNameLst>
                                      </p:cBhvr>
                                      <p:tavLst>
                                        <p:tav tm="0">
                                          <p:val>
                                            <p:fltVal val="0"/>
                                          </p:val>
                                        </p:tav>
                                        <p:tav tm="100000">
                                          <p:val>
                                            <p:strVal val="#ppt_h"/>
                                          </p:val>
                                        </p:tav>
                                      </p:tavLst>
                                    </p:anim>
                                    <p:anim calcmode="lin" valueType="num">
                                      <p:cBhvr>
                                        <p:cTn id="60" dur="500" fill="hold"/>
                                        <p:tgtEl>
                                          <p:spTgt spid="16"/>
                                        </p:tgtEl>
                                        <p:attrNameLst>
                                          <p:attrName>style.rotation</p:attrName>
                                        </p:attrNameLst>
                                      </p:cBhvr>
                                      <p:tavLst>
                                        <p:tav tm="0">
                                          <p:val>
                                            <p:fltVal val="360"/>
                                          </p:val>
                                        </p:tav>
                                        <p:tav tm="100000">
                                          <p:val>
                                            <p:fltVal val="0"/>
                                          </p:val>
                                        </p:tav>
                                      </p:tavLst>
                                    </p:anim>
                                    <p:animEffect transition="in" filter="fade">
                                      <p:cBhvr>
                                        <p:cTn id="6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3" grpId="0"/>
      <p:bldP spid="16" grpId="0"/>
    </p:bldLst>
  </p:timing>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ultima">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663703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4"/>
          <p:cNvSpPr>
            <a:spLocks noGrp="1" noChangeArrowheads="1"/>
          </p:cNvSpPr>
          <p:nvPr>
            <p:ph type="dt" sz="half" idx="2"/>
          </p:nvPr>
        </p:nvSpPr>
        <p:spPr bwMode="auto">
          <a:xfrm>
            <a:off x="685800" y="5318125"/>
            <a:ext cx="1905000" cy="2698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defRPr sz="1400">
                <a:latin typeface="+mn-lt"/>
              </a:defRPr>
            </a:lvl1pPr>
          </a:lstStyle>
          <a:p>
            <a:pPr>
              <a:defRPr/>
            </a:pPr>
            <a:endParaRPr lang="es-ES_tradnl"/>
          </a:p>
        </p:txBody>
      </p:sp>
      <p:pic>
        <p:nvPicPr>
          <p:cNvPr id="7" name="1 Imagen"/>
          <p:cNvPicPr>
            <a:picLocks noChangeAspect="1"/>
          </p:cNvPicPr>
          <p:nvPr/>
        </p:nvPicPr>
        <p:blipFill>
          <a:blip r:embed="rId16" cstate="email">
            <a:extLst>
              <a:ext uri="{28A0092B-C50C-407E-A947-70E740481C1C}">
                <a14:useLocalDpi xmlns:a14="http://schemas.microsoft.com/office/drawing/2010/main"/>
              </a:ext>
            </a:extLst>
          </a:blip>
          <a:srcRect/>
          <a:stretch>
            <a:fillRect/>
          </a:stretch>
        </p:blipFill>
        <p:spPr bwMode="auto">
          <a:xfrm>
            <a:off x="2393950" y="520700"/>
            <a:ext cx="4075113" cy="399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7"/>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5964238" y="230188"/>
            <a:ext cx="2759075" cy="677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Rectangle 7"/>
          <p:cNvSpPr txBox="1">
            <a:spLocks noChangeArrowheads="1"/>
          </p:cNvSpPr>
          <p:nvPr/>
        </p:nvSpPr>
        <p:spPr>
          <a:xfrm>
            <a:off x="2747963" y="4310063"/>
            <a:ext cx="3648075" cy="1008062"/>
          </a:xfrm>
          <a:prstGeom prst="rect">
            <a:avLst/>
          </a:prstGeom>
        </p:spPr>
        <p:txBody>
          <a:bodyPr/>
          <a:lst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Narrow" pitchFamily="34" charset="0"/>
              </a:defRPr>
            </a:lvl2pPr>
            <a:lvl3pPr algn="ctr" rtl="0" eaLnBrk="0" fontAlgn="base" hangingPunct="0">
              <a:spcBef>
                <a:spcPct val="0"/>
              </a:spcBef>
              <a:spcAft>
                <a:spcPct val="0"/>
              </a:spcAft>
              <a:defRPr sz="3200" b="1">
                <a:solidFill>
                  <a:schemeClr val="tx2"/>
                </a:solidFill>
                <a:latin typeface="Arial Narrow" pitchFamily="34" charset="0"/>
              </a:defRPr>
            </a:lvl3pPr>
            <a:lvl4pPr algn="ctr" rtl="0" eaLnBrk="0" fontAlgn="base" hangingPunct="0">
              <a:spcBef>
                <a:spcPct val="0"/>
              </a:spcBef>
              <a:spcAft>
                <a:spcPct val="0"/>
              </a:spcAft>
              <a:defRPr sz="3200" b="1">
                <a:solidFill>
                  <a:schemeClr val="tx2"/>
                </a:solidFill>
                <a:latin typeface="Arial Narrow" pitchFamily="34" charset="0"/>
              </a:defRPr>
            </a:lvl4pPr>
            <a:lvl5pPr algn="ctr" rtl="0" eaLnBrk="0" fontAlgn="base" hangingPunct="0">
              <a:spcBef>
                <a:spcPct val="0"/>
              </a:spcBef>
              <a:spcAft>
                <a:spcPct val="0"/>
              </a:spcAft>
              <a:defRPr sz="3200" b="1">
                <a:solidFill>
                  <a:schemeClr val="tx2"/>
                </a:solidFill>
                <a:latin typeface="Arial Narrow" pitchFamily="34" charset="0"/>
              </a:defRPr>
            </a:lvl5pPr>
            <a:lvl6pPr marL="457200" algn="ctr" rtl="0" eaLnBrk="0" fontAlgn="base" hangingPunct="0">
              <a:spcBef>
                <a:spcPct val="0"/>
              </a:spcBef>
              <a:spcAft>
                <a:spcPct val="0"/>
              </a:spcAft>
              <a:defRPr sz="3200" b="1">
                <a:solidFill>
                  <a:schemeClr val="tx2"/>
                </a:solidFill>
                <a:latin typeface="Arial Narrow" pitchFamily="34" charset="0"/>
              </a:defRPr>
            </a:lvl6pPr>
            <a:lvl7pPr marL="914400" algn="ctr" rtl="0" eaLnBrk="0" fontAlgn="base" hangingPunct="0">
              <a:spcBef>
                <a:spcPct val="0"/>
              </a:spcBef>
              <a:spcAft>
                <a:spcPct val="0"/>
              </a:spcAft>
              <a:defRPr sz="3200" b="1">
                <a:solidFill>
                  <a:schemeClr val="tx2"/>
                </a:solidFill>
                <a:latin typeface="Arial Narrow" pitchFamily="34" charset="0"/>
              </a:defRPr>
            </a:lvl7pPr>
            <a:lvl8pPr marL="1371600" algn="ctr" rtl="0" eaLnBrk="0" fontAlgn="base" hangingPunct="0">
              <a:spcBef>
                <a:spcPct val="0"/>
              </a:spcBef>
              <a:spcAft>
                <a:spcPct val="0"/>
              </a:spcAft>
              <a:defRPr sz="3200" b="1">
                <a:solidFill>
                  <a:schemeClr val="tx2"/>
                </a:solidFill>
                <a:latin typeface="Arial Narrow" pitchFamily="34" charset="0"/>
              </a:defRPr>
            </a:lvl8pPr>
            <a:lvl9pPr marL="1828800" algn="ctr" rtl="0" eaLnBrk="0" fontAlgn="base" hangingPunct="0">
              <a:spcBef>
                <a:spcPct val="0"/>
              </a:spcBef>
              <a:spcAft>
                <a:spcPct val="0"/>
              </a:spcAft>
              <a:defRPr sz="3200" b="1">
                <a:solidFill>
                  <a:schemeClr val="tx2"/>
                </a:solidFill>
                <a:latin typeface="Arial Narrow" pitchFamily="34" charset="0"/>
              </a:defRPr>
            </a:lvl9pPr>
          </a:lstStyle>
          <a:p>
            <a:pPr>
              <a:defRPr/>
            </a:pPr>
            <a:r>
              <a:rPr lang="es-CO" sz="2000" b="0" i="1" dirty="0">
                <a:solidFill>
                  <a:schemeClr val="accent1">
                    <a:lumMod val="50000"/>
                  </a:schemeClr>
                </a:solidFill>
              </a:rPr>
              <a:t>Cuentas Claras, </a:t>
            </a:r>
          </a:p>
          <a:p>
            <a:pPr>
              <a:defRPr/>
            </a:pPr>
            <a:r>
              <a:rPr lang="es-CO" sz="2000" b="0" i="1" dirty="0">
                <a:solidFill>
                  <a:schemeClr val="accent1">
                    <a:lumMod val="50000"/>
                  </a:schemeClr>
                </a:solidFill>
              </a:rPr>
              <a:t>Estado Transparente</a:t>
            </a:r>
            <a:endParaRPr lang="es-ES" sz="2000" b="0" i="1" dirty="0">
              <a:solidFill>
                <a:schemeClr val="accent1">
                  <a:lumMod val="50000"/>
                </a:schemeClr>
              </a:solidFill>
            </a:endParaRPr>
          </a:p>
        </p:txBody>
      </p:sp>
    </p:spTree>
  </p:cSld>
  <p:clrMap bg1="lt1" tx1="dk1" bg2="lt2" tx2="dk2" accent1="accent1" accent2="accent2" accent3="accent3" accent4="accent4" accent5="accent5" accent6="accent6" hlink="hlink" folHlink="folHlink"/>
  <p:sldLayoutIdLst>
    <p:sldLayoutId id="2147483892" r:id="rId1"/>
    <p:sldLayoutId id="2147483893" r:id="rId2"/>
    <p:sldLayoutId id="2147483894" r:id="rId3"/>
    <p:sldLayoutId id="2147483895" r:id="rId4"/>
    <p:sldLayoutId id="2147483896" r:id="rId5"/>
    <p:sldLayoutId id="2147483897" r:id="rId6"/>
    <p:sldLayoutId id="2147483898" r:id="rId7"/>
    <p:sldLayoutId id="2147483899" r:id="rId8"/>
    <p:sldLayoutId id="2147483900" r:id="rId9"/>
    <p:sldLayoutId id="2147483902" r:id="rId10"/>
    <p:sldLayoutId id="2147483904" r:id="rId11"/>
    <p:sldLayoutId id="2147483908" r:id="rId12"/>
    <p:sldLayoutId id="2147483912" r:id="rId13"/>
    <p:sldLayoutId id="2147483913" r:id="rId14"/>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150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1000"/>
                                        <p:tgtEl>
                                          <p:spTgt spid="7"/>
                                        </p:tgtEl>
                                      </p:cBhvr>
                                    </p:animEffect>
                                  </p:childTnLst>
                                </p:cTn>
                              </p:par>
                            </p:childTnLst>
                          </p:cTn>
                        </p:par>
                        <p:par>
                          <p:cTn id="8" fill="hold" nodeType="afterGroup">
                            <p:stCondLst>
                              <p:cond delay="2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hf hdr="0" dt="0"/>
  <p:txStyles>
    <p:titleStyle>
      <a:lvl1pPr algn="ctr" rtl="0" eaLnBrk="1" fontAlgn="base" hangingPunct="1">
        <a:spcBef>
          <a:spcPct val="0"/>
        </a:spcBef>
        <a:spcAft>
          <a:spcPct val="0"/>
        </a:spcAft>
        <a:defRPr sz="3200" b="1">
          <a:solidFill>
            <a:schemeClr val="tx2"/>
          </a:solidFill>
          <a:latin typeface="+mj-lt"/>
          <a:ea typeface="+mj-ea"/>
          <a:cs typeface="+mj-cs"/>
        </a:defRPr>
      </a:lvl1pPr>
      <a:lvl2pPr algn="ctr" rtl="0" eaLnBrk="1" fontAlgn="base" hangingPunct="1">
        <a:spcBef>
          <a:spcPct val="0"/>
        </a:spcBef>
        <a:spcAft>
          <a:spcPct val="0"/>
        </a:spcAft>
        <a:defRPr sz="3200" b="1">
          <a:solidFill>
            <a:schemeClr val="tx2"/>
          </a:solidFill>
          <a:latin typeface="Calibri" pitchFamily="34" charset="0"/>
        </a:defRPr>
      </a:lvl2pPr>
      <a:lvl3pPr algn="ctr" rtl="0" eaLnBrk="1" fontAlgn="base" hangingPunct="1">
        <a:spcBef>
          <a:spcPct val="0"/>
        </a:spcBef>
        <a:spcAft>
          <a:spcPct val="0"/>
        </a:spcAft>
        <a:defRPr sz="3200" b="1">
          <a:solidFill>
            <a:schemeClr val="tx2"/>
          </a:solidFill>
          <a:latin typeface="Calibri" pitchFamily="34" charset="0"/>
        </a:defRPr>
      </a:lvl3pPr>
      <a:lvl4pPr algn="ctr" rtl="0" eaLnBrk="1" fontAlgn="base" hangingPunct="1">
        <a:spcBef>
          <a:spcPct val="0"/>
        </a:spcBef>
        <a:spcAft>
          <a:spcPct val="0"/>
        </a:spcAft>
        <a:defRPr sz="3200" b="1">
          <a:solidFill>
            <a:schemeClr val="tx2"/>
          </a:solidFill>
          <a:latin typeface="Calibri" pitchFamily="34" charset="0"/>
        </a:defRPr>
      </a:lvl4pPr>
      <a:lvl5pPr algn="ctr" rtl="0" eaLnBrk="1" fontAlgn="base" hangingPunct="1">
        <a:spcBef>
          <a:spcPct val="0"/>
        </a:spcBef>
        <a:spcAft>
          <a:spcPct val="0"/>
        </a:spcAft>
        <a:defRPr sz="3200" b="1">
          <a:solidFill>
            <a:schemeClr val="tx2"/>
          </a:solidFill>
          <a:latin typeface="Calibri" pitchFamily="34" charset="0"/>
        </a:defRPr>
      </a:lvl5pPr>
      <a:lvl6pPr marL="457200" algn="ctr" rtl="0" eaLnBrk="1" fontAlgn="base" hangingPunct="1">
        <a:spcBef>
          <a:spcPct val="0"/>
        </a:spcBef>
        <a:spcAft>
          <a:spcPct val="0"/>
        </a:spcAft>
        <a:defRPr sz="3200" b="1">
          <a:solidFill>
            <a:schemeClr val="tx2"/>
          </a:solidFill>
          <a:latin typeface="Arial Narrow" pitchFamily="34" charset="0"/>
        </a:defRPr>
      </a:lvl6pPr>
      <a:lvl7pPr marL="914400" algn="ctr" rtl="0" eaLnBrk="1" fontAlgn="base" hangingPunct="1">
        <a:spcBef>
          <a:spcPct val="0"/>
        </a:spcBef>
        <a:spcAft>
          <a:spcPct val="0"/>
        </a:spcAft>
        <a:defRPr sz="3200" b="1">
          <a:solidFill>
            <a:schemeClr val="tx2"/>
          </a:solidFill>
          <a:latin typeface="Arial Narrow" pitchFamily="34" charset="0"/>
        </a:defRPr>
      </a:lvl7pPr>
      <a:lvl8pPr marL="1371600" algn="ctr" rtl="0" eaLnBrk="1" fontAlgn="base" hangingPunct="1">
        <a:spcBef>
          <a:spcPct val="0"/>
        </a:spcBef>
        <a:spcAft>
          <a:spcPct val="0"/>
        </a:spcAft>
        <a:defRPr sz="3200" b="1">
          <a:solidFill>
            <a:schemeClr val="tx2"/>
          </a:solidFill>
          <a:latin typeface="Arial Narrow" pitchFamily="34" charset="0"/>
        </a:defRPr>
      </a:lvl8pPr>
      <a:lvl9pPr marL="1828800" algn="ctr" rtl="0" eaLnBrk="1" fontAlgn="base" hangingPunct="1">
        <a:spcBef>
          <a:spcPct val="0"/>
        </a:spcBef>
        <a:spcAft>
          <a:spcPct val="0"/>
        </a:spcAft>
        <a:defRPr sz="3200" b="1">
          <a:solidFill>
            <a:schemeClr val="tx2"/>
          </a:solidFill>
          <a:latin typeface="Arial Narrow"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diagramLayout" Target="../diagrams/layout3.xml"/><Relationship Id="rId7" Type="http://schemas.openxmlformats.org/officeDocument/2006/relationships/image" Target="../media/image36.jpeg"/><Relationship Id="rId2" Type="http://schemas.openxmlformats.org/officeDocument/2006/relationships/diagramData" Target="../diagrams/data3.xml"/><Relationship Id="rId1" Type="http://schemas.openxmlformats.org/officeDocument/2006/relationships/slideLayout" Target="../slideLayouts/slideLayout1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0.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27.png"/><Relationship Id="rId1" Type="http://schemas.openxmlformats.org/officeDocument/2006/relationships/slideLayout" Target="../slideLayouts/slideLayout10.xml"/><Relationship Id="rId5" Type="http://schemas.openxmlformats.org/officeDocument/2006/relationships/image" Target="../media/image30.gif"/><Relationship Id="rId4" Type="http://schemas.openxmlformats.org/officeDocument/2006/relationships/image" Target="../media/image29.png"/></Relationships>
</file>

<file path=ppt/slides/_rels/slide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9"/>
          </p:nvPr>
        </p:nvSpPr>
        <p:spPr/>
        <p:txBody>
          <a:bodyPr/>
          <a:lstStyle/>
          <a:p>
            <a:fld id="{B2940951-94E0-4D6B-B3E8-14E1C155E8A2}" type="slidenum">
              <a:rPr lang="es-ES_tradnl" smtClean="0"/>
              <a:pPr/>
              <a:t>10</a:t>
            </a:fld>
            <a:endParaRPr lang="es-ES_tradnl"/>
          </a:p>
        </p:txBody>
      </p:sp>
      <p:sp>
        <p:nvSpPr>
          <p:cNvPr id="6" name="8 Título"/>
          <p:cNvSpPr>
            <a:spLocks noGrp="1"/>
          </p:cNvSpPr>
          <p:nvPr>
            <p:ph type="ctrTitle"/>
          </p:nvPr>
        </p:nvSpPr>
        <p:spPr bwMode="auto">
          <a:xfrm>
            <a:off x="107505" y="25186"/>
            <a:ext cx="8814964" cy="384042"/>
          </a:xfrm>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t" anchorCtr="0" compatLnSpc="1">
            <a:prstTxWarp prst="textNoShape">
              <a:avLst/>
            </a:prstTxWarp>
          </a:bodyPr>
          <a:lstStyle/>
          <a:p>
            <a:pPr algn="ctr"/>
            <a:r>
              <a:rPr lang="es-CO" sz="1600" dirty="0">
                <a:solidFill>
                  <a:schemeClr val="tx1"/>
                </a:solidFill>
              </a:rPr>
              <a:t>ESTRUCTURA DEL RÉGIMEN DE CONTABILIDAD PÚBLICA EN CONVERGENCIA CON </a:t>
            </a:r>
            <a:r>
              <a:rPr lang="es-CO" sz="1600" dirty="0" err="1">
                <a:solidFill>
                  <a:schemeClr val="tx1"/>
                </a:solidFill>
              </a:rPr>
              <a:t>NICSP</a:t>
            </a:r>
            <a:r>
              <a:rPr lang="es-CO" sz="1600" dirty="0">
                <a:solidFill>
                  <a:schemeClr val="tx1"/>
                </a:solidFill>
              </a:rPr>
              <a:t>/</a:t>
            </a:r>
            <a:r>
              <a:rPr lang="es-CO" sz="1600" dirty="0" err="1">
                <a:solidFill>
                  <a:schemeClr val="tx1"/>
                </a:solidFill>
              </a:rPr>
              <a:t>NIIF</a:t>
            </a:r>
            <a:br>
              <a:rPr lang="es-CO" sz="1600" dirty="0">
                <a:solidFill>
                  <a:schemeClr val="tx1"/>
                </a:solidFill>
              </a:rPr>
            </a:br>
            <a:endParaRPr lang="es-ES" altLang="es-ES" sz="1600" dirty="0">
              <a:solidFill>
                <a:schemeClr val="tx1"/>
              </a:solidFill>
            </a:endParaRPr>
          </a:p>
        </p:txBody>
      </p:sp>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61078" y="697261"/>
            <a:ext cx="7799354"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72 Llamada con línea 1"/>
          <p:cNvSpPr/>
          <p:nvPr/>
        </p:nvSpPr>
        <p:spPr>
          <a:xfrm>
            <a:off x="1043607" y="1057324"/>
            <a:ext cx="1555359" cy="216000"/>
          </a:xfrm>
          <a:prstGeom prst="borderCallout1">
            <a:avLst>
              <a:gd name="adj1" fmla="val 96064"/>
              <a:gd name="adj2" fmla="val 50002"/>
              <a:gd name="adj3" fmla="val 207639"/>
              <a:gd name="adj4" fmla="val 50629"/>
            </a:avLst>
          </a:prstGeom>
          <a:ln w="38100">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s-CO" sz="1400" b="1" dirty="0"/>
              <a:t>Con base en </a:t>
            </a:r>
            <a:r>
              <a:rPr lang="es-CO" sz="1400" b="1" dirty="0" err="1"/>
              <a:t>NICSP</a:t>
            </a:r>
            <a:endParaRPr lang="es-CO" sz="1400" b="1" dirty="0"/>
          </a:p>
        </p:txBody>
      </p:sp>
      <p:sp>
        <p:nvSpPr>
          <p:cNvPr id="10" name="73 Llamada con línea 1"/>
          <p:cNvSpPr/>
          <p:nvPr/>
        </p:nvSpPr>
        <p:spPr>
          <a:xfrm>
            <a:off x="5148064" y="1057324"/>
            <a:ext cx="763271" cy="216000"/>
          </a:xfrm>
          <a:prstGeom prst="borderCallout1">
            <a:avLst>
              <a:gd name="adj1" fmla="val 101397"/>
              <a:gd name="adj2" fmla="val 51233"/>
              <a:gd name="adj3" fmla="val 187529"/>
              <a:gd name="adj4" fmla="val 51975"/>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s-CO" sz="1400" b="1" dirty="0"/>
              <a:t>NIIF</a:t>
            </a:r>
          </a:p>
        </p:txBody>
      </p:sp>
      <p:sp>
        <p:nvSpPr>
          <p:cNvPr id="11" name="74 Llamada con línea 1"/>
          <p:cNvSpPr/>
          <p:nvPr/>
        </p:nvSpPr>
        <p:spPr>
          <a:xfrm>
            <a:off x="2915816" y="1057324"/>
            <a:ext cx="1430956" cy="216000"/>
          </a:xfrm>
          <a:prstGeom prst="borderCallout1">
            <a:avLst>
              <a:gd name="adj1" fmla="val 101397"/>
              <a:gd name="adj2" fmla="val 51233"/>
              <a:gd name="adj3" fmla="val 178709"/>
              <a:gd name="adj4" fmla="val 51132"/>
            </a:avLst>
          </a:prstGeom>
          <a:ln w="38100">
            <a:solidFill>
              <a:schemeClr val="accent5">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s-CO" sz="1400" b="1" dirty="0"/>
              <a:t>Con base en </a:t>
            </a:r>
            <a:r>
              <a:rPr lang="es-CO" sz="1400" b="1" dirty="0" err="1"/>
              <a:t>NII</a:t>
            </a:r>
            <a:r>
              <a:rPr lang="es-CO" sz="1400" dirty="0" err="1"/>
              <a:t>F</a:t>
            </a:r>
            <a:endParaRPr lang="es-CO" sz="1400" dirty="0"/>
          </a:p>
        </p:txBody>
      </p:sp>
    </p:spTree>
    <p:extLst>
      <p:ext uri="{BB962C8B-B14F-4D97-AF65-F5344CB8AC3E}">
        <p14:creationId xmlns:p14="http://schemas.microsoft.com/office/powerpoint/2010/main" val="10026089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0"/>
          </p:nvPr>
        </p:nvSpPr>
        <p:spPr/>
        <p:txBody>
          <a:bodyPr/>
          <a:lstStyle/>
          <a:p>
            <a:pPr>
              <a:defRPr/>
            </a:pPr>
            <a:fld id="{C7869FFF-0288-4B42-9B48-50D4626F0A8E}" type="slidenum">
              <a:rPr lang="es-ES_tradnl" smtClean="0"/>
              <a:pPr>
                <a:defRPr/>
              </a:pPr>
              <a:t>11</a:t>
            </a:fld>
            <a:endParaRPr lang="es-ES_tradnl" dirty="0"/>
          </a:p>
        </p:txBody>
      </p:sp>
      <p:sp>
        <p:nvSpPr>
          <p:cNvPr id="8" name="18 CuadroTexto"/>
          <p:cNvSpPr txBox="1"/>
          <p:nvPr/>
        </p:nvSpPr>
        <p:spPr>
          <a:xfrm>
            <a:off x="0" y="-429708"/>
            <a:ext cx="9036496" cy="1631024"/>
          </a:xfrm>
          <a:prstGeom prst="rect">
            <a:avLst/>
          </a:prstGeom>
          <a:noFill/>
        </p:spPr>
        <p:txBody>
          <a:bodyPr wrap="square" rtlCol="0">
            <a:spAutoFit/>
          </a:bodyPr>
          <a:lstStyle/>
          <a:p>
            <a:pPr algn="ctr"/>
            <a:endParaRPr lang="es-CO" sz="3333" b="1" dirty="0">
              <a:solidFill>
                <a:schemeClr val="bg1"/>
              </a:solidFill>
              <a:latin typeface="+mn-lt"/>
            </a:endParaRPr>
          </a:p>
          <a:p>
            <a:pPr algn="ctr"/>
            <a:r>
              <a:rPr lang="es-CO" sz="3200" b="1" dirty="0">
                <a:latin typeface="+mn-lt"/>
              </a:rPr>
              <a:t>G E R E N C I A   Y </a:t>
            </a:r>
          </a:p>
          <a:p>
            <a:pPr algn="just"/>
            <a:r>
              <a:rPr lang="es-CO" sz="3200" b="1" dirty="0">
                <a:latin typeface="+mn-lt"/>
              </a:rPr>
              <a:t>             C O N T A B I L I D A D     P Ú B L I C A </a:t>
            </a:r>
          </a:p>
        </p:txBody>
      </p:sp>
      <p:sp>
        <p:nvSpPr>
          <p:cNvPr id="10" name="Flecha abajo 9"/>
          <p:cNvSpPr/>
          <p:nvPr/>
        </p:nvSpPr>
        <p:spPr bwMode="auto">
          <a:xfrm>
            <a:off x="3880108" y="1201316"/>
            <a:ext cx="835908" cy="864096"/>
          </a:xfrm>
          <a:prstGeom prst="downArrow">
            <a:avLst/>
          </a:prstGeom>
          <a:solidFill>
            <a:srgbClr val="008080"/>
          </a:solidFill>
          <a:ln w="9525" cap="flat" cmpd="sng" algn="ctr">
            <a:noFill/>
            <a:prstDash val="solid"/>
            <a:round/>
            <a:headEnd type="none" w="med" len="med"/>
            <a:tailEnd type="none" w="med" len="med"/>
          </a:ln>
          <a:effectLst>
            <a:glow rad="63500">
              <a:schemeClr val="accent6">
                <a:satMod val="175000"/>
                <a:alpha val="40000"/>
              </a:schemeClr>
            </a:glow>
          </a:effectLst>
        </p:spPr>
        <p:txBody>
          <a:bodyPr vert="horz" wrap="square" lIns="76200" tIns="38100" rIns="76200" bIns="38100" numCol="1" rtlCol="0" anchor="t" anchorCtr="0" compatLnSpc="1">
            <a:prstTxWarp prst="textNoShape">
              <a:avLst/>
            </a:prstTxWarp>
          </a:bodyPr>
          <a:lstStyle/>
          <a:p>
            <a:pPr defTabSz="761970" eaLnBrk="0" hangingPunct="0"/>
            <a:endParaRPr lang="es-CO" sz="2000">
              <a:latin typeface="Times New Roman" pitchFamily="18" charset="0"/>
            </a:endParaRPr>
          </a:p>
        </p:txBody>
      </p:sp>
      <p:sp>
        <p:nvSpPr>
          <p:cNvPr id="11" name="3 Rectángulo"/>
          <p:cNvSpPr/>
          <p:nvPr/>
        </p:nvSpPr>
        <p:spPr>
          <a:xfrm>
            <a:off x="0" y="2161227"/>
            <a:ext cx="9108504" cy="1200329"/>
          </a:xfrm>
          <a:prstGeom prst="rect">
            <a:avLst/>
          </a:prstGeom>
        </p:spPr>
        <p:txBody>
          <a:bodyPr wrap="square">
            <a:spAutoFit/>
          </a:bodyPr>
          <a:lstStyle/>
          <a:p>
            <a:pPr algn="ctr">
              <a:spcBef>
                <a:spcPct val="0"/>
              </a:spcBef>
              <a:spcAft>
                <a:spcPct val="25000"/>
              </a:spcAft>
            </a:pPr>
            <a:r>
              <a:rPr lang="en-GB" altLang="es-CO" sz="2400" b="1" dirty="0">
                <a:solidFill>
                  <a:schemeClr val="bg1"/>
                </a:solidFill>
              </a:rPr>
              <a:t>Contabilidad para el </a:t>
            </a:r>
            <a:r>
              <a:rPr lang="en-GB" altLang="es-CO" sz="2400" b="1" u="sng" dirty="0">
                <a:solidFill>
                  <a:schemeClr val="bg1"/>
                </a:solidFill>
              </a:rPr>
              <a:t>Buen Gobierno</a:t>
            </a:r>
            <a:r>
              <a:rPr lang="en-GB" altLang="es-CO" sz="2400" b="1" dirty="0">
                <a:solidFill>
                  <a:schemeClr val="bg1"/>
                </a:solidFill>
              </a:rPr>
              <a:t> de las </a:t>
            </a:r>
            <a:r>
              <a:rPr lang="en-GB" altLang="es-CO" sz="2400" b="1" dirty="0" err="1">
                <a:solidFill>
                  <a:schemeClr val="bg1"/>
                </a:solidFill>
              </a:rPr>
              <a:t>organizaciones</a:t>
            </a:r>
            <a:r>
              <a:rPr lang="en-GB" altLang="es-CO" sz="2400" b="1" dirty="0">
                <a:solidFill>
                  <a:schemeClr val="bg1"/>
                </a:solidFill>
              </a:rPr>
              <a:t> </a:t>
            </a:r>
            <a:r>
              <a:rPr lang="en-GB" altLang="es-CO" sz="2400" b="1" dirty="0" err="1">
                <a:solidFill>
                  <a:schemeClr val="bg1"/>
                </a:solidFill>
              </a:rPr>
              <a:t>adecuación</a:t>
            </a:r>
            <a:r>
              <a:rPr lang="en-GB" altLang="es-CO" sz="2400" b="1" dirty="0">
                <a:solidFill>
                  <a:schemeClr val="bg1"/>
                </a:solidFill>
              </a:rPr>
              <a:t> de la Contabilidad Pública a un </a:t>
            </a:r>
            <a:r>
              <a:rPr lang="en-GB" altLang="es-CO" sz="2400" b="1" u="sng" dirty="0">
                <a:solidFill>
                  <a:schemeClr val="bg1"/>
                </a:solidFill>
              </a:rPr>
              <a:t>nuevo concepto de Rendición de Cuentas</a:t>
            </a:r>
            <a:r>
              <a:rPr lang="en-GB" altLang="es-CO" sz="2400" b="1" dirty="0">
                <a:solidFill>
                  <a:schemeClr val="bg1"/>
                </a:solidFill>
              </a:rPr>
              <a:t> (“Accountability”).</a:t>
            </a:r>
          </a:p>
        </p:txBody>
      </p:sp>
      <p:sp>
        <p:nvSpPr>
          <p:cNvPr id="12" name="Rectangle 2050"/>
          <p:cNvSpPr txBox="1">
            <a:spLocks noChangeArrowheads="1"/>
          </p:cNvSpPr>
          <p:nvPr/>
        </p:nvSpPr>
        <p:spPr>
          <a:xfrm>
            <a:off x="0" y="3145532"/>
            <a:ext cx="9144000" cy="1510412"/>
          </a:xfrm>
          <a:prstGeom prst="rect">
            <a:avLst/>
          </a:prstGeom>
        </p:spPr>
        <p:txBody>
          <a:bodyPr/>
          <a:lstStyle>
            <a:lvl1pPr marL="484188" indent="-484188" algn="l" rtl="0" eaLnBrk="1" fontAlgn="base" hangingPunct="1">
              <a:spcBef>
                <a:spcPct val="0"/>
              </a:spcBef>
              <a:spcAft>
                <a:spcPct val="0"/>
              </a:spcAft>
              <a:defRPr lang="es-ES" sz="1600" kern="1200">
                <a:ln w="6350">
                  <a:noFill/>
                </a:ln>
                <a:solidFill>
                  <a:schemeClr val="tx2"/>
                </a:solidFill>
                <a:latin typeface="Calibri" pitchFamily="34" charset="0"/>
                <a:ea typeface="+mj-ea"/>
                <a:cs typeface="Calibri" pitchFamily="34" charset="0"/>
              </a:defRPr>
            </a:lvl1pPr>
            <a:lvl2pPr marL="484188" indent="-484188" algn="l" rtl="0" eaLnBrk="1" fontAlgn="base" hangingPunct="1">
              <a:spcBef>
                <a:spcPct val="0"/>
              </a:spcBef>
              <a:spcAft>
                <a:spcPct val="0"/>
              </a:spcAft>
              <a:defRPr sz="1600">
                <a:solidFill>
                  <a:schemeClr val="tx2"/>
                </a:solidFill>
                <a:latin typeface="Calibri" pitchFamily="34" charset="0"/>
              </a:defRPr>
            </a:lvl2pPr>
            <a:lvl3pPr marL="484188" indent="-484188" algn="l" rtl="0" eaLnBrk="1" fontAlgn="base" hangingPunct="1">
              <a:spcBef>
                <a:spcPct val="0"/>
              </a:spcBef>
              <a:spcAft>
                <a:spcPct val="0"/>
              </a:spcAft>
              <a:defRPr sz="1600">
                <a:solidFill>
                  <a:schemeClr val="tx2"/>
                </a:solidFill>
                <a:latin typeface="Calibri" pitchFamily="34" charset="0"/>
              </a:defRPr>
            </a:lvl3pPr>
            <a:lvl4pPr marL="484188" indent="-484188" algn="l" rtl="0" eaLnBrk="1" fontAlgn="base" hangingPunct="1">
              <a:spcBef>
                <a:spcPct val="0"/>
              </a:spcBef>
              <a:spcAft>
                <a:spcPct val="0"/>
              </a:spcAft>
              <a:defRPr sz="1600">
                <a:solidFill>
                  <a:schemeClr val="tx2"/>
                </a:solidFill>
                <a:latin typeface="Calibri" pitchFamily="34" charset="0"/>
              </a:defRPr>
            </a:lvl4pPr>
            <a:lvl5pPr marL="484188" indent="-484188" algn="l" rtl="0" eaLnBrk="1" fontAlgn="base" hangingPunct="1">
              <a:spcBef>
                <a:spcPct val="0"/>
              </a:spcBef>
              <a:spcAft>
                <a:spcPct val="0"/>
              </a:spcAft>
              <a:defRPr sz="1600">
                <a:solidFill>
                  <a:schemeClr val="tx2"/>
                </a:solidFill>
                <a:latin typeface="Calibri" pitchFamily="34" charset="0"/>
              </a:defRPr>
            </a:lvl5pPr>
            <a:lvl6pPr marL="941388" indent="-484188" algn="l" rtl="0" eaLnBrk="1" fontAlgn="base" hangingPunct="1">
              <a:spcBef>
                <a:spcPct val="0"/>
              </a:spcBef>
              <a:spcAft>
                <a:spcPct val="0"/>
              </a:spcAft>
              <a:defRPr sz="1600">
                <a:solidFill>
                  <a:schemeClr val="tx2"/>
                </a:solidFill>
                <a:latin typeface="Calibri" pitchFamily="34" charset="0"/>
              </a:defRPr>
            </a:lvl6pPr>
            <a:lvl7pPr marL="1398588" indent="-484188" algn="l" rtl="0" eaLnBrk="1" fontAlgn="base" hangingPunct="1">
              <a:spcBef>
                <a:spcPct val="0"/>
              </a:spcBef>
              <a:spcAft>
                <a:spcPct val="0"/>
              </a:spcAft>
              <a:defRPr sz="1600">
                <a:solidFill>
                  <a:schemeClr val="tx2"/>
                </a:solidFill>
                <a:latin typeface="Calibri" pitchFamily="34" charset="0"/>
              </a:defRPr>
            </a:lvl7pPr>
            <a:lvl8pPr marL="1855788" indent="-484188" algn="l" rtl="0" eaLnBrk="1" fontAlgn="base" hangingPunct="1">
              <a:spcBef>
                <a:spcPct val="0"/>
              </a:spcBef>
              <a:spcAft>
                <a:spcPct val="0"/>
              </a:spcAft>
              <a:defRPr sz="1600">
                <a:solidFill>
                  <a:schemeClr val="tx2"/>
                </a:solidFill>
                <a:latin typeface="Calibri" pitchFamily="34" charset="0"/>
              </a:defRPr>
            </a:lvl8pPr>
            <a:lvl9pPr marL="2312988" indent="-484188" algn="l" rtl="0" eaLnBrk="1" fontAlgn="base" hangingPunct="1">
              <a:spcBef>
                <a:spcPct val="0"/>
              </a:spcBef>
              <a:spcAft>
                <a:spcPct val="0"/>
              </a:spcAft>
              <a:defRPr sz="1600">
                <a:solidFill>
                  <a:schemeClr val="tx2"/>
                </a:solidFill>
                <a:latin typeface="Calibri" pitchFamily="34" charset="0"/>
              </a:defRPr>
            </a:lvl9pPr>
          </a:lstStyle>
          <a:p>
            <a:pPr algn="ctr"/>
            <a:r>
              <a:rPr lang="es-MX" altLang="es-CO" sz="2800" b="1" dirty="0">
                <a:solidFill>
                  <a:schemeClr val="tx1"/>
                </a:solidFill>
              </a:rPr>
              <a:t>A partir de experiencia, en qué consiste “La Nueva Gerencia Pública” ?  (</a:t>
            </a:r>
            <a:r>
              <a:rPr lang="es-MX" altLang="es-CO" sz="2800" b="1" i="1" dirty="0">
                <a:solidFill>
                  <a:schemeClr val="tx1"/>
                </a:solidFill>
              </a:rPr>
              <a:t>New </a:t>
            </a:r>
            <a:r>
              <a:rPr lang="es-MX" altLang="es-CO" sz="2800" b="1" i="1" dirty="0" err="1">
                <a:solidFill>
                  <a:schemeClr val="tx1"/>
                </a:solidFill>
              </a:rPr>
              <a:t>Public</a:t>
            </a:r>
            <a:r>
              <a:rPr lang="es-MX" altLang="es-CO" sz="2800" b="1" i="1" dirty="0">
                <a:solidFill>
                  <a:schemeClr val="tx1"/>
                </a:solidFill>
              </a:rPr>
              <a:t> Management</a:t>
            </a:r>
            <a:r>
              <a:rPr lang="es-MX" altLang="es-CO" sz="2800" b="1" dirty="0">
                <a:solidFill>
                  <a:schemeClr val="tx1"/>
                </a:solidFill>
              </a:rPr>
              <a:t>)</a:t>
            </a:r>
          </a:p>
        </p:txBody>
      </p:sp>
      <p:sp>
        <p:nvSpPr>
          <p:cNvPr id="13" name="Rectangle 2051"/>
          <p:cNvSpPr txBox="1">
            <a:spLocks noChangeArrowheads="1"/>
          </p:cNvSpPr>
          <p:nvPr/>
        </p:nvSpPr>
        <p:spPr>
          <a:xfrm>
            <a:off x="125413" y="4009628"/>
            <a:ext cx="8911083" cy="1648222"/>
          </a:xfrm>
          <a:prstGeom prst="rect">
            <a:avLst/>
          </a:prstGeom>
          <a:effectLst>
            <a:glow rad="228600">
              <a:schemeClr val="accent3">
                <a:satMod val="175000"/>
                <a:alpha val="40000"/>
              </a:schemeClr>
            </a:glow>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lvl1pPr marL="447675" indent="-382588" algn="l" rtl="0" eaLnBrk="1" fontAlgn="base" hangingPunct="1">
              <a:spcBef>
                <a:spcPct val="20000"/>
              </a:spcBef>
              <a:spcAft>
                <a:spcPct val="0"/>
              </a:spcAft>
              <a:buClr>
                <a:schemeClr val="accent1"/>
              </a:buClr>
              <a:buSzPct val="80000"/>
              <a:buFont typeface="Wingdings 2" pitchFamily="18" charset="2"/>
              <a:buChar char=""/>
              <a:defRPr lang="es-ES" sz="3000" kern="1200">
                <a:solidFill>
                  <a:schemeClr val="tx1"/>
                </a:solidFill>
                <a:latin typeface="+mn-lt"/>
                <a:ea typeface="+mn-ea"/>
                <a:cs typeface="+mn-cs"/>
              </a:defRPr>
            </a:lvl1pPr>
            <a:lvl2pPr marL="822325" indent="-285750" algn="l" rtl="0" eaLnBrk="1" fontAlgn="base" hangingPunct="1">
              <a:spcBef>
                <a:spcPct val="20000"/>
              </a:spcBef>
              <a:spcAft>
                <a:spcPct val="0"/>
              </a:spcAft>
              <a:buClr>
                <a:schemeClr val="accent1"/>
              </a:buClr>
              <a:buSzPct val="95000"/>
              <a:buFont typeface="Verdana" pitchFamily="34" charset="0"/>
              <a:buChar char="›"/>
              <a:defRPr lang="es-ES" sz="2600" kern="1200">
                <a:solidFill>
                  <a:schemeClr val="tx1"/>
                </a:solidFill>
                <a:latin typeface="+mn-lt"/>
                <a:ea typeface="+mn-ea"/>
                <a:cs typeface="+mn-cs"/>
              </a:defRPr>
            </a:lvl2pPr>
            <a:lvl3pPr marL="1104900" indent="-228600" algn="l" rtl="0" eaLnBrk="1" fontAlgn="base" hangingPunct="1">
              <a:spcBef>
                <a:spcPct val="20000"/>
              </a:spcBef>
              <a:spcAft>
                <a:spcPct val="0"/>
              </a:spcAft>
              <a:buClr>
                <a:schemeClr val="accent1"/>
              </a:buClr>
              <a:buFont typeface="Wingdings 2" pitchFamily="18" charset="2"/>
              <a:buChar char=""/>
              <a:defRPr lang="es-ES" sz="2400" kern="1200">
                <a:solidFill>
                  <a:schemeClr val="tx1"/>
                </a:solidFill>
                <a:latin typeface="+mn-lt"/>
                <a:ea typeface="+mn-ea"/>
                <a:cs typeface="+mn-cs"/>
              </a:defRPr>
            </a:lvl3pPr>
            <a:lvl4pPr marL="1371600" indent="-209550" algn="l" rtl="0" eaLnBrk="1" fontAlgn="base" hangingPunct="1">
              <a:spcBef>
                <a:spcPct val="20000"/>
              </a:spcBef>
              <a:spcAft>
                <a:spcPct val="0"/>
              </a:spcAft>
              <a:buClr>
                <a:schemeClr val="accent1"/>
              </a:buClr>
              <a:buFont typeface="Wingdings 2" pitchFamily="18" charset="2"/>
              <a:buChar char=""/>
              <a:defRPr lang="es-ES" sz="2000" kern="1200">
                <a:solidFill>
                  <a:schemeClr val="tx1"/>
                </a:solidFill>
                <a:latin typeface="+mn-lt"/>
                <a:ea typeface="+mn-ea"/>
                <a:cs typeface="+mn-cs"/>
              </a:defRPr>
            </a:lvl4pPr>
            <a:lvl5pPr marL="1600200" indent="-209550" algn="l" rtl="0" eaLnBrk="1" fontAlgn="base" hangingPunct="1">
              <a:spcBef>
                <a:spcPct val="20000"/>
              </a:spcBef>
              <a:spcAft>
                <a:spcPct val="0"/>
              </a:spcAft>
              <a:buClr>
                <a:srgbClr val="C1CBB6"/>
              </a:buClr>
              <a:buFont typeface="Wingdings 2" pitchFamily="18" charset="2"/>
              <a:buChar char=""/>
              <a:defRPr lang="es-ES"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lang="es-ES"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lang="es-ES"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lang="es-ES"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lang="es-ES" sz="1600" kern="1200">
                <a:solidFill>
                  <a:schemeClr val="tx1"/>
                </a:solidFill>
                <a:latin typeface="+mn-lt"/>
                <a:ea typeface="+mn-ea"/>
                <a:cs typeface="+mn-cs"/>
              </a:defRPr>
            </a:lvl9pPr>
          </a:lstStyle>
          <a:p>
            <a:pPr algn="just"/>
            <a:r>
              <a:rPr lang="es-CO" altLang="es-CO" sz="2500" b="1" dirty="0">
                <a:solidFill>
                  <a:schemeClr val="bg1"/>
                </a:solidFill>
              </a:rPr>
              <a:t>La  “</a:t>
            </a:r>
            <a:r>
              <a:rPr lang="es-CO" altLang="es-CO" sz="2500" b="1" i="1" u="sng" dirty="0">
                <a:solidFill>
                  <a:schemeClr val="bg1"/>
                </a:solidFill>
              </a:rPr>
              <a:t>Nueva Ger</a:t>
            </a:r>
            <a:r>
              <a:rPr lang="es-CO" altLang="es-CO" sz="2500" b="1" i="1" u="sng" dirty="0">
                <a:solidFill>
                  <a:schemeClr val="bg1"/>
                </a:solidFill>
                <a:cs typeface="Arial" pitchFamily="34" charset="0"/>
              </a:rPr>
              <a:t>e</a:t>
            </a:r>
            <a:r>
              <a:rPr lang="es-CO" altLang="es-CO" sz="2500" b="1" i="1" u="sng" dirty="0">
                <a:solidFill>
                  <a:schemeClr val="bg1"/>
                </a:solidFill>
              </a:rPr>
              <a:t>ncia Pública</a:t>
            </a:r>
            <a:r>
              <a:rPr lang="es-CO" altLang="es-CO" sz="2500" b="1" dirty="0">
                <a:solidFill>
                  <a:schemeClr val="bg1"/>
                </a:solidFill>
              </a:rPr>
              <a:t>” intenta trasladar la cultura de </a:t>
            </a:r>
          </a:p>
          <a:p>
            <a:pPr algn="just"/>
            <a:r>
              <a:rPr lang="es-CO" altLang="es-CO" sz="2500" b="1" dirty="0">
                <a:solidFill>
                  <a:schemeClr val="bg1"/>
                </a:solidFill>
              </a:rPr>
              <a:t>orienta</a:t>
            </a:r>
            <a:r>
              <a:rPr lang="es-CO" altLang="es-CO" sz="2500" b="1" dirty="0">
                <a:solidFill>
                  <a:schemeClr val="bg1"/>
                </a:solidFill>
                <a:cs typeface="Arial" pitchFamily="34" charset="0"/>
              </a:rPr>
              <a:t>ción  de los</a:t>
            </a:r>
            <a:r>
              <a:rPr lang="es-CO" altLang="es-CO" sz="2500" b="1" dirty="0">
                <a:solidFill>
                  <a:schemeClr val="bg1"/>
                </a:solidFill>
              </a:rPr>
              <a:t>  resultados a las organiza</a:t>
            </a:r>
            <a:r>
              <a:rPr lang="es-CO" altLang="es-CO" sz="2500" b="1" dirty="0">
                <a:solidFill>
                  <a:schemeClr val="bg1"/>
                </a:solidFill>
                <a:cs typeface="Arial" pitchFamily="34" charset="0"/>
              </a:rPr>
              <a:t>ciones</a:t>
            </a:r>
            <a:r>
              <a:rPr lang="es-CO" altLang="es-CO" sz="2500" b="1" dirty="0">
                <a:solidFill>
                  <a:schemeClr val="bg1"/>
                </a:solidFill>
              </a:rPr>
              <a:t> del sector público mediante la introducción  de algunas reformas estructurales en la gestión.</a:t>
            </a:r>
          </a:p>
        </p:txBody>
      </p:sp>
    </p:spTree>
    <p:extLst>
      <p:ext uri="{BB962C8B-B14F-4D97-AF65-F5344CB8AC3E}">
        <p14:creationId xmlns:p14="http://schemas.microsoft.com/office/powerpoint/2010/main" val="3089967701"/>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2" presetClass="entr" presetSubtype="8" fill="hold" grpId="0" nodeType="afterEffect">
                                  <p:stCondLst>
                                    <p:cond delay="0"/>
                                  </p:stCondLst>
                                  <p:childTnLst>
                                    <p:set>
                                      <p:cBhvr>
                                        <p:cTn id="12" dur="1" fill="hold">
                                          <p:stCondLst>
                                            <p:cond delay="0"/>
                                          </p:stCondLst>
                                        </p:cTn>
                                        <p:tgtEl>
                                          <p:spTgt spid="13">
                                            <p:txEl>
                                              <p:pRg st="0" end="0"/>
                                            </p:txEl>
                                          </p:spTgt>
                                        </p:tgtEl>
                                        <p:attrNameLst>
                                          <p:attrName>style.visibility</p:attrName>
                                        </p:attrNameLst>
                                      </p:cBhvr>
                                      <p:to>
                                        <p:strVal val="visible"/>
                                      </p:to>
                                    </p:set>
                                    <p:anim calcmode="lin" valueType="num">
                                      <p:cBhvr additive="base">
                                        <p:cTn id="13" dur="500" fill="hold"/>
                                        <p:tgtEl>
                                          <p:spTgt spid="1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2" presetClass="entr" presetSubtype="8" fill="hold" grpId="0" nodeType="afterEffect">
                                  <p:stCondLst>
                                    <p:cond delay="0"/>
                                  </p:stCondLst>
                                  <p:childTnLst>
                                    <p:set>
                                      <p:cBhvr>
                                        <p:cTn id="17" dur="1" fill="hold">
                                          <p:stCondLst>
                                            <p:cond delay="0"/>
                                          </p:stCondLst>
                                        </p:cTn>
                                        <p:tgtEl>
                                          <p:spTgt spid="13">
                                            <p:txEl>
                                              <p:pRg st="1" end="1"/>
                                            </p:txEl>
                                          </p:spTgt>
                                        </p:tgtEl>
                                        <p:attrNameLst>
                                          <p:attrName>style.visibility</p:attrName>
                                        </p:attrNameLst>
                                      </p:cBhvr>
                                      <p:to>
                                        <p:strVal val="visible"/>
                                      </p:to>
                                    </p:set>
                                    <p:anim calcmode="lin" valueType="num">
                                      <p:cBhvr additive="base">
                                        <p:cTn id="18" dur="500" fill="hold"/>
                                        <p:tgtEl>
                                          <p:spTgt spid="13">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1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build="p" bldLvl="2" autoUpdateAnimBg="0" advAuto="1000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9"/>
          </p:nvPr>
        </p:nvSpPr>
        <p:spPr/>
        <p:txBody>
          <a:bodyPr/>
          <a:lstStyle/>
          <a:p>
            <a:pPr>
              <a:defRPr/>
            </a:pPr>
            <a:fld id="{C7869FFF-0288-4B42-9B48-50D4626F0A8E}" type="slidenum">
              <a:rPr lang="es-ES_tradnl" smtClean="0"/>
              <a:pPr>
                <a:defRPr/>
              </a:pPr>
              <a:t>12</a:t>
            </a:fld>
            <a:endParaRPr lang="es-ES_tradnl" dirty="0"/>
          </a:p>
        </p:txBody>
      </p:sp>
      <p:grpSp>
        <p:nvGrpSpPr>
          <p:cNvPr id="4" name="Group 4"/>
          <p:cNvGrpSpPr/>
          <p:nvPr/>
        </p:nvGrpSpPr>
        <p:grpSpPr>
          <a:xfrm>
            <a:off x="3961360" y="913284"/>
            <a:ext cx="4669939" cy="2092163"/>
            <a:chOff x="3996943" y="1585576"/>
            <a:chExt cx="4669939" cy="2092163"/>
          </a:xfrm>
        </p:grpSpPr>
        <p:pic>
          <p:nvPicPr>
            <p:cNvPr id="5" name="Picture 2" descr="D:\BACKUP 03 MARZO 2016\Desktop\descarga.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rot="869656">
              <a:off x="4114438" y="1585576"/>
              <a:ext cx="4552444" cy="209216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6" name="8 CuadroTexto"/>
            <p:cNvSpPr txBox="1"/>
            <p:nvPr/>
          </p:nvSpPr>
          <p:spPr>
            <a:xfrm rot="854476">
              <a:off x="3996943" y="2401309"/>
              <a:ext cx="3137337" cy="400110"/>
            </a:xfrm>
            <a:prstGeom prst="rect">
              <a:avLst/>
            </a:prstGeom>
            <a:noFill/>
          </p:spPr>
          <p:txBody>
            <a:bodyPr wrap="square" rtlCol="0">
              <a:spAutoFit/>
            </a:bodyPr>
            <a:lstStyle/>
            <a:p>
              <a:r>
                <a:rPr lang="es-CO" sz="2000" b="1" dirty="0"/>
                <a:t>      de las cuentas públicas </a:t>
              </a:r>
            </a:p>
          </p:txBody>
        </p:sp>
      </p:grpSp>
      <p:sp>
        <p:nvSpPr>
          <p:cNvPr id="7" name="9 CuadroTexto"/>
          <p:cNvSpPr txBox="1"/>
          <p:nvPr/>
        </p:nvSpPr>
        <p:spPr>
          <a:xfrm>
            <a:off x="179512" y="2713484"/>
            <a:ext cx="8712968" cy="2616101"/>
          </a:xfrm>
          <a:prstGeom prst="rect">
            <a:avLst/>
          </a:prstGeom>
          <a:noFill/>
        </p:spPr>
        <p:txBody>
          <a:bodyPr wrap="square" rtlCol="0">
            <a:spAutoFit/>
          </a:bodyPr>
          <a:lstStyle/>
          <a:p>
            <a:r>
              <a:rPr lang="es-CO" sz="2400" b="1" dirty="0">
                <a:latin typeface="+mn-lt"/>
              </a:rPr>
              <a:t>            </a:t>
            </a:r>
            <a:r>
              <a:rPr lang="es-CO" sz="2800" b="1" dirty="0">
                <a:latin typeface="+mn-lt"/>
              </a:rPr>
              <a:t>más que un </a:t>
            </a:r>
            <a:r>
              <a:rPr lang="es-CO" sz="2800" b="1" u="sng" dirty="0">
                <a:latin typeface="+mn-lt"/>
              </a:rPr>
              <a:t>VALOR</a:t>
            </a:r>
            <a:r>
              <a:rPr lang="es-CO" sz="2800" b="1" dirty="0">
                <a:latin typeface="+mn-lt"/>
              </a:rPr>
              <a:t>…un </a:t>
            </a:r>
            <a:r>
              <a:rPr lang="es-CO" sz="2800" b="1" u="sng" dirty="0">
                <a:latin typeface="+mn-lt"/>
              </a:rPr>
              <a:t>BENEFICIO</a:t>
            </a:r>
            <a:r>
              <a:rPr lang="es-CO" sz="2800" b="1" dirty="0">
                <a:latin typeface="+mn-lt"/>
              </a:rPr>
              <a:t> en términos de:</a:t>
            </a:r>
          </a:p>
          <a:p>
            <a:endParaRPr lang="es-CO" sz="2400" b="1" dirty="0">
              <a:latin typeface="+mn-lt"/>
            </a:endParaRPr>
          </a:p>
          <a:p>
            <a:pPr marL="342900" indent="-342900">
              <a:buFont typeface="Arial" panose="020B0604020202020204" pitchFamily="34" charset="0"/>
              <a:buChar char="•"/>
            </a:pPr>
            <a:r>
              <a:rPr lang="es-CO" sz="2100" b="1" dirty="0">
                <a:latin typeface="+mn-lt"/>
              </a:rPr>
              <a:t> </a:t>
            </a:r>
            <a:r>
              <a:rPr lang="es-MX" sz="2800" b="1" dirty="0">
                <a:solidFill>
                  <a:sysClr val="windowText" lastClr="000000"/>
                </a:solidFill>
                <a:latin typeface="+mn-lt"/>
              </a:rPr>
              <a:t>VISIBILIDAD </a:t>
            </a:r>
          </a:p>
          <a:p>
            <a:pPr marL="457200" lvl="0" indent="-457200">
              <a:buFont typeface="Arial" panose="020B0604020202020204" pitchFamily="34" charset="0"/>
              <a:buChar char="•"/>
            </a:pPr>
            <a:r>
              <a:rPr lang="es-MX" sz="2800" b="1" dirty="0">
                <a:solidFill>
                  <a:sysClr val="windowText" lastClr="000000"/>
                </a:solidFill>
                <a:latin typeface="+mn-lt"/>
              </a:rPr>
              <a:t>TOMA DE DECISIONES </a:t>
            </a:r>
          </a:p>
          <a:p>
            <a:pPr marL="457200" indent="-457200">
              <a:buFont typeface="Arial" panose="020B0604020202020204" pitchFamily="34" charset="0"/>
              <a:buChar char="•"/>
            </a:pPr>
            <a:r>
              <a:rPr lang="es-ES" sz="2800" b="1" dirty="0">
                <a:solidFill>
                  <a:sysClr val="windowText" lastClr="000000"/>
                </a:solidFill>
                <a:latin typeface="+mn-lt"/>
              </a:rPr>
              <a:t>CONTROL</a:t>
            </a:r>
          </a:p>
          <a:p>
            <a:pPr marL="457200" indent="-457200">
              <a:buFont typeface="Arial" panose="020B0604020202020204" pitchFamily="34" charset="0"/>
              <a:buChar char="•"/>
            </a:pPr>
            <a:r>
              <a:rPr lang="es-ES" sz="2800" b="1" dirty="0">
                <a:solidFill>
                  <a:sysClr val="windowText" lastClr="000000"/>
                </a:solidFill>
                <a:latin typeface="+mn-lt"/>
              </a:rPr>
              <a:t>LENGUAJE DE LOS GOBIERNOS </a:t>
            </a:r>
            <a:endParaRPr lang="es-CO" sz="2800" b="1" dirty="0">
              <a:latin typeface="+mn-lt"/>
            </a:endParaRPr>
          </a:p>
        </p:txBody>
      </p:sp>
      <p:sp>
        <p:nvSpPr>
          <p:cNvPr id="8" name="10 CuadroTexto"/>
          <p:cNvSpPr txBox="1"/>
          <p:nvPr/>
        </p:nvSpPr>
        <p:spPr>
          <a:xfrm>
            <a:off x="60104" y="625252"/>
            <a:ext cx="2893144" cy="1569660"/>
          </a:xfrm>
          <a:prstGeom prst="rect">
            <a:avLst/>
          </a:prstGeom>
          <a:noFill/>
          <a:ln>
            <a:solidFill>
              <a:schemeClr val="accent2">
                <a:lumMod val="75000"/>
              </a:schemeClr>
            </a:solidFill>
          </a:ln>
          <a:effectLst>
            <a:glow rad="63500">
              <a:schemeClr val="accent4">
                <a:satMod val="175000"/>
                <a:alpha val="40000"/>
              </a:schemeClr>
            </a:glow>
          </a:effectLst>
          <a:scene3d>
            <a:camera prst="orthographicFront"/>
            <a:lightRig rig="threePt" dir="t"/>
          </a:scene3d>
          <a:sp3d>
            <a:bevelT w="139700" prst="cross"/>
          </a:sp3d>
        </p:spPr>
        <p:txBody>
          <a:bodyPr wrap="square" rtlCol="0">
            <a:spAutoFit/>
          </a:bodyPr>
          <a:lstStyle/>
          <a:p>
            <a:pPr algn="ctr"/>
            <a:r>
              <a:rPr lang="es-CO" sz="3200" b="1" dirty="0"/>
              <a:t>BUEN  GOBIERNO </a:t>
            </a:r>
          </a:p>
          <a:p>
            <a:pPr algn="ctr"/>
            <a:r>
              <a:rPr lang="es-CO" sz="3200" b="1" dirty="0"/>
              <a:t>TAMBIÉN ES</a:t>
            </a:r>
            <a:r>
              <a:rPr lang="es-CO" b="1" dirty="0"/>
              <a:t>: </a:t>
            </a:r>
          </a:p>
        </p:txBody>
      </p:sp>
      <p:sp>
        <p:nvSpPr>
          <p:cNvPr id="9" name="11 Flecha curvada hacia abajo"/>
          <p:cNvSpPr/>
          <p:nvPr/>
        </p:nvSpPr>
        <p:spPr bwMode="auto">
          <a:xfrm rot="555973">
            <a:off x="2449192" y="271600"/>
            <a:ext cx="3744416" cy="1080120"/>
          </a:xfrm>
          <a:prstGeom prst="curvedDownArrow">
            <a:avLst/>
          </a:prstGeom>
          <a:solidFill>
            <a:srgbClr val="1B369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pic>
        <p:nvPicPr>
          <p:cNvPr id="1026" name="Picture 2" descr="H:\RENDICION DE CUENTAS VIGENCIA 2016\LOGO RENDICION DE CUENTAS 2016.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64088" y="3297511"/>
            <a:ext cx="3744416" cy="1720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4166600"/>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fltVal val="0"/>
                                          </p:val>
                                        </p:tav>
                                        <p:tav tm="100000">
                                          <p:val>
                                            <p:strVal val="#ppt_w"/>
                                          </p:val>
                                        </p:tav>
                                      </p:tavLst>
                                    </p:anim>
                                    <p:anim calcmode="lin" valueType="num">
                                      <p:cBhvr>
                                        <p:cTn id="14" dur="1000" fill="hold"/>
                                        <p:tgtEl>
                                          <p:spTgt spid="7"/>
                                        </p:tgtEl>
                                        <p:attrNameLst>
                                          <p:attrName>ppt_h</p:attrName>
                                        </p:attrNameLst>
                                      </p:cBhvr>
                                      <p:tavLst>
                                        <p:tav tm="0">
                                          <p:val>
                                            <p:fltVal val="0"/>
                                          </p:val>
                                        </p:tav>
                                        <p:tav tm="100000">
                                          <p:val>
                                            <p:strVal val="#ppt_h"/>
                                          </p:val>
                                        </p:tav>
                                      </p:tavLst>
                                    </p:anim>
                                    <p:animEffect transition="in" filter="fade">
                                      <p:cBhvr>
                                        <p:cTn id="1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p:cNvSpPr>
            <a:spLocks noGrp="1"/>
          </p:cNvSpPr>
          <p:nvPr>
            <p:ph type="sldNum" sz="quarter" idx="19"/>
          </p:nvPr>
        </p:nvSpPr>
        <p:spPr/>
        <p:txBody>
          <a:bodyPr/>
          <a:lstStyle/>
          <a:p>
            <a:pPr>
              <a:defRPr/>
            </a:pPr>
            <a:fld id="{C7869FFF-0288-4B42-9B48-50D4626F0A8E}" type="slidenum">
              <a:rPr lang="es-ES_tradnl" smtClean="0"/>
              <a:pPr>
                <a:defRPr/>
              </a:pPr>
              <a:t>13</a:t>
            </a:fld>
            <a:endParaRPr lang="es-ES_tradnl" dirty="0"/>
          </a:p>
        </p:txBody>
      </p:sp>
      <p:sp>
        <p:nvSpPr>
          <p:cNvPr id="11" name="Título 1"/>
          <p:cNvSpPr>
            <a:spLocks noGrp="1"/>
          </p:cNvSpPr>
          <p:nvPr>
            <p:ph type="ctrTitle"/>
          </p:nvPr>
        </p:nvSpPr>
        <p:spPr>
          <a:xfrm>
            <a:off x="685800" y="0"/>
            <a:ext cx="7772400" cy="1470025"/>
          </a:xfrm>
        </p:spPr>
        <p:txBody>
          <a:bodyPr/>
          <a:lstStyle/>
          <a:p>
            <a:pPr algn="ctr"/>
            <a:r>
              <a:rPr lang="es-ES" sz="5400" dirty="0"/>
              <a:t>CATEGORIZACIÓN</a:t>
            </a:r>
          </a:p>
        </p:txBody>
      </p:sp>
      <p:sp>
        <p:nvSpPr>
          <p:cNvPr id="12" name="Subtítulo 2"/>
          <p:cNvSpPr txBox="1">
            <a:spLocks/>
          </p:cNvSpPr>
          <p:nvPr/>
        </p:nvSpPr>
        <p:spPr>
          <a:xfrm>
            <a:off x="125413" y="1129308"/>
            <a:ext cx="9018587" cy="4122001"/>
          </a:xfrm>
          <a:prstGeom prst="rect">
            <a:avLst/>
          </a:prstGeom>
        </p:spPr>
        <p:txBody>
          <a:bodyPr>
            <a:noAutofit/>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ctr">
              <a:buNone/>
            </a:pPr>
            <a:r>
              <a:rPr lang="es-ES" b="1" kern="0" dirty="0"/>
              <a:t>MARCO NORMATIVO</a:t>
            </a:r>
          </a:p>
          <a:p>
            <a:endParaRPr lang="es-ES" sz="2400" kern="0" dirty="0"/>
          </a:p>
          <a:p>
            <a:r>
              <a:rPr lang="es-ES" sz="2800" b="1" kern="0" dirty="0"/>
              <a:t>CATEGORIZACIÓN DEPARTAMENTOS:</a:t>
            </a:r>
          </a:p>
          <a:p>
            <a:pPr lvl="1"/>
            <a:r>
              <a:rPr lang="es-CO" sz="2000" b="1" i="1" kern="0" dirty="0"/>
              <a:t>Ley 617 de 2000 parágrafo 4° del artículo 1º</a:t>
            </a:r>
          </a:p>
          <a:p>
            <a:pPr marL="0" indent="0">
              <a:buNone/>
            </a:pPr>
            <a:endParaRPr lang="es-CO" sz="2400" kern="0" dirty="0"/>
          </a:p>
          <a:p>
            <a:r>
              <a:rPr lang="es-ES" sz="2800" b="1" i="1" u="sng" kern="0" dirty="0"/>
              <a:t>CATEGORIZACIÓN MUNICIPIOS:</a:t>
            </a:r>
          </a:p>
          <a:p>
            <a:pPr lvl="1"/>
            <a:r>
              <a:rPr lang="es-CO" sz="2000" b="1" i="1" kern="0" dirty="0"/>
              <a:t>Ley 136 de 1994 parágrafo 4° del artículo 6º </a:t>
            </a:r>
          </a:p>
          <a:p>
            <a:pPr lvl="1"/>
            <a:r>
              <a:rPr lang="es-CO" sz="2000" b="1" i="1" kern="0" dirty="0"/>
              <a:t>Ley 1551 de 2012, reformó parcialmente la Ley 136 de 1994, en lo relativo al artículo 6º</a:t>
            </a:r>
          </a:p>
          <a:p>
            <a:endParaRPr lang="es-CO" sz="2400" kern="0" dirty="0"/>
          </a:p>
          <a:p>
            <a:endParaRPr lang="es-CO" sz="2400" kern="0" dirty="0"/>
          </a:p>
          <a:p>
            <a:endParaRPr lang="es-CO" sz="2400" kern="0" dirty="0"/>
          </a:p>
          <a:p>
            <a:endParaRPr lang="es-CO" sz="2400" kern="0" dirty="0"/>
          </a:p>
          <a:p>
            <a:endParaRPr lang="es-CO" sz="2400" kern="0" dirty="0"/>
          </a:p>
          <a:p>
            <a:endParaRPr lang="es-ES" sz="2400" kern="0" dirty="0"/>
          </a:p>
          <a:p>
            <a:endParaRPr lang="es-ES" sz="2400" kern="0" dirty="0"/>
          </a:p>
          <a:p>
            <a:endParaRPr lang="es-ES" sz="2400" kern="0" dirty="0"/>
          </a:p>
          <a:p>
            <a:endParaRPr lang="es-ES" sz="2400" kern="0" dirty="0"/>
          </a:p>
          <a:p>
            <a:endParaRPr lang="es-ES" sz="2400" kern="0" dirty="0"/>
          </a:p>
          <a:p>
            <a:endParaRPr lang="es-ES" sz="2400" kern="0" dirty="0"/>
          </a:p>
        </p:txBody>
      </p:sp>
    </p:spTree>
    <p:extLst>
      <p:ext uri="{BB962C8B-B14F-4D97-AF65-F5344CB8AC3E}">
        <p14:creationId xmlns:p14="http://schemas.microsoft.com/office/powerpoint/2010/main" val="157627981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0220" y="49188"/>
            <a:ext cx="8742957" cy="1079569"/>
          </a:xfrm>
        </p:spPr>
        <p:txBody>
          <a:bodyPr/>
          <a:lstStyle/>
          <a:p>
            <a:pPr algn="ctr"/>
            <a:r>
              <a:rPr lang="es-ES" sz="4400" dirty="0"/>
              <a:t>PROCESO DE CATEGORIZACIÓN</a:t>
            </a:r>
            <a:endParaRPr lang="es-CO" sz="4400" dirty="0"/>
          </a:p>
        </p:txBody>
      </p:sp>
      <p:sp>
        <p:nvSpPr>
          <p:cNvPr id="5" name="Subtítulo 2"/>
          <p:cNvSpPr txBox="1">
            <a:spLocks/>
          </p:cNvSpPr>
          <p:nvPr/>
        </p:nvSpPr>
        <p:spPr>
          <a:xfrm>
            <a:off x="0" y="1129308"/>
            <a:ext cx="9252520" cy="4354284"/>
          </a:xfrm>
          <a:prstGeom prst="rect">
            <a:avLst/>
          </a:prstGeom>
        </p:spPr>
        <p:txBody>
          <a:bodyPr>
            <a:noAutofit/>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ctr">
              <a:buNone/>
            </a:pPr>
            <a:r>
              <a:rPr lang="es-ES" b="1" kern="0" dirty="0"/>
              <a:t>MARCO NORMATIVO</a:t>
            </a:r>
          </a:p>
          <a:p>
            <a:endParaRPr lang="es-CO" sz="2400" kern="0" dirty="0"/>
          </a:p>
          <a:p>
            <a:r>
              <a:rPr lang="es-CO" sz="2400" kern="0" dirty="0"/>
              <a:t> </a:t>
            </a:r>
            <a:r>
              <a:rPr lang="es-CO" sz="2800" b="1" kern="0" dirty="0"/>
              <a:t>POTESTAD SUBSIDIARÍA CONTADOR GENERAL DE LA NACIÓN:</a:t>
            </a:r>
          </a:p>
          <a:p>
            <a:pPr lvl="1"/>
            <a:r>
              <a:rPr lang="es-CO" sz="2000" b="1" kern="0" dirty="0"/>
              <a:t>Decreto No. 3968 DE 2004 artículo 1º </a:t>
            </a:r>
          </a:p>
          <a:p>
            <a:endParaRPr lang="es-CO" sz="2400" b="1" kern="0" dirty="0"/>
          </a:p>
          <a:p>
            <a:r>
              <a:rPr lang="es-CO" sz="2800" b="1" kern="0" dirty="0"/>
              <a:t>PROCESO DE CATEGORIZACIÓN:</a:t>
            </a:r>
          </a:p>
          <a:p>
            <a:pPr lvl="1"/>
            <a:r>
              <a:rPr lang="es-CO" sz="2000" b="1" kern="0" dirty="0"/>
              <a:t>Resolución 605 DE 2015</a:t>
            </a:r>
          </a:p>
          <a:p>
            <a:endParaRPr lang="es-ES" sz="2400" kern="0" dirty="0"/>
          </a:p>
          <a:p>
            <a:endParaRPr lang="es-ES" sz="2400" kern="0" dirty="0"/>
          </a:p>
          <a:p>
            <a:endParaRPr lang="es-ES" sz="2400" kern="0" dirty="0"/>
          </a:p>
          <a:p>
            <a:endParaRPr lang="es-ES" sz="2400" kern="0" dirty="0"/>
          </a:p>
          <a:p>
            <a:endParaRPr lang="es-ES" sz="2400" kern="0" dirty="0"/>
          </a:p>
          <a:p>
            <a:endParaRPr lang="es-ES" sz="2400" kern="0" dirty="0"/>
          </a:p>
        </p:txBody>
      </p:sp>
    </p:spTree>
    <p:extLst>
      <p:ext uri="{BB962C8B-B14F-4D97-AF65-F5344CB8AC3E}">
        <p14:creationId xmlns:p14="http://schemas.microsoft.com/office/powerpoint/2010/main" val="110595022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pPr algn="ctr"/>
            <a:r>
              <a:rPr lang="es-ES" sz="4000" dirty="0"/>
              <a:t>CRITERIOS DE CATEGORIZACIÓN</a:t>
            </a:r>
            <a:endParaRPr lang="es-CO" sz="4000" dirty="0"/>
          </a:p>
        </p:txBody>
      </p:sp>
      <p:sp>
        <p:nvSpPr>
          <p:cNvPr id="5" name="Flecha derecha 4"/>
          <p:cNvSpPr/>
          <p:nvPr/>
        </p:nvSpPr>
        <p:spPr>
          <a:xfrm>
            <a:off x="35496" y="3065377"/>
            <a:ext cx="2376264" cy="1221701"/>
          </a:xfrm>
          <a:prstGeom prst="rightArrow">
            <a:avLst/>
          </a:prstGeom>
          <a:solidFill>
            <a:schemeClr val="bg1">
              <a:lumMod val="50000"/>
            </a:schemeClr>
          </a:solidFill>
          <a:effectLst>
            <a:glow rad="63500">
              <a:schemeClr val="accent6">
                <a:satMod val="175000"/>
                <a:alpha val="40000"/>
              </a:schemeClr>
            </a:glow>
            <a:outerShdw blurRad="40000" dist="23000" dir="5400000" rotWithShape="0">
              <a:srgbClr val="000000">
                <a:alpha val="35000"/>
              </a:srgbClr>
            </a:outerShdw>
          </a:effectLst>
        </p:spPr>
        <p:style>
          <a:lnRef idx="1">
            <a:schemeClr val="accent6"/>
          </a:lnRef>
          <a:fillRef idx="3">
            <a:schemeClr val="accent6"/>
          </a:fillRef>
          <a:effectRef idx="2">
            <a:schemeClr val="accent6"/>
          </a:effectRef>
          <a:fontRef idx="minor">
            <a:schemeClr val="lt1"/>
          </a:fontRef>
        </p:style>
        <p:txBody>
          <a:bodyPr rtlCol="0" anchor="ctr"/>
          <a:lstStyle/>
          <a:p>
            <a:pPr algn="ctr"/>
            <a:r>
              <a:rPr lang="es-ES" sz="2000" b="1" dirty="0"/>
              <a:t>CATEGORIZACIÓN</a:t>
            </a:r>
          </a:p>
        </p:txBody>
      </p:sp>
      <p:sp>
        <p:nvSpPr>
          <p:cNvPr id="6" name="Rectángulo redondeado 5"/>
          <p:cNvSpPr/>
          <p:nvPr/>
        </p:nvSpPr>
        <p:spPr>
          <a:xfrm>
            <a:off x="1907704" y="1932579"/>
            <a:ext cx="2670986" cy="1070725"/>
          </a:xfrm>
          <a:prstGeom prst="round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2400" b="1" dirty="0"/>
              <a:t>DEPARTAMENTOS</a:t>
            </a:r>
          </a:p>
        </p:txBody>
      </p:sp>
      <p:sp>
        <p:nvSpPr>
          <p:cNvPr id="7" name="Rectángulo redondeado 6"/>
          <p:cNvSpPr/>
          <p:nvPr/>
        </p:nvSpPr>
        <p:spPr>
          <a:xfrm>
            <a:off x="2326184" y="3865613"/>
            <a:ext cx="2160240" cy="1147068"/>
          </a:xfrm>
          <a:prstGeom prst="round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2800" b="1" dirty="0"/>
              <a:t>MUNICIPIOS</a:t>
            </a:r>
          </a:p>
        </p:txBody>
      </p:sp>
      <p:sp>
        <p:nvSpPr>
          <p:cNvPr id="8" name="Rectángulo 7"/>
          <p:cNvSpPr/>
          <p:nvPr/>
        </p:nvSpPr>
        <p:spPr>
          <a:xfrm>
            <a:off x="4808282" y="1932579"/>
            <a:ext cx="4335718" cy="1154162"/>
          </a:xfrm>
          <a:prstGeom prst="rect">
            <a:avLst/>
          </a:prstGeom>
        </p:spPr>
        <p:txBody>
          <a:bodyPr wrap="square">
            <a:spAutoFit/>
          </a:bodyPr>
          <a:lstStyle/>
          <a:p>
            <a:pPr marL="342900" indent="-342900">
              <a:buFont typeface="Arial" panose="020B0604020202020204" pitchFamily="34" charset="0"/>
              <a:buChar char="•"/>
            </a:pPr>
            <a:r>
              <a:rPr lang="es-CO" b="1" dirty="0">
                <a:solidFill>
                  <a:schemeClr val="tx1"/>
                </a:solidFill>
                <a:latin typeface="+mn-lt"/>
              </a:rPr>
              <a:t>Certificado de Ingresos Corrientes de Libre Destinación - ICLD - CGR</a:t>
            </a:r>
          </a:p>
        </p:txBody>
      </p:sp>
      <p:sp>
        <p:nvSpPr>
          <p:cNvPr id="9" name="Rectángulo 8"/>
          <p:cNvSpPr/>
          <p:nvPr/>
        </p:nvSpPr>
        <p:spPr>
          <a:xfrm>
            <a:off x="4825282" y="3419336"/>
            <a:ext cx="4139206" cy="800219"/>
          </a:xfrm>
          <a:prstGeom prst="rect">
            <a:avLst/>
          </a:prstGeom>
        </p:spPr>
        <p:txBody>
          <a:bodyPr wrap="square">
            <a:spAutoFit/>
          </a:bodyPr>
          <a:lstStyle/>
          <a:p>
            <a:pPr marL="342900" indent="-342900">
              <a:buFont typeface="Arial" panose="020B0604020202020204" pitchFamily="34" charset="0"/>
              <a:buChar char="•"/>
            </a:pPr>
            <a:r>
              <a:rPr lang="es-CO" b="1" dirty="0">
                <a:solidFill>
                  <a:schemeClr val="tx1"/>
                </a:solidFill>
                <a:latin typeface="+mn-lt"/>
              </a:rPr>
              <a:t>Certificado de Población - DANE</a:t>
            </a:r>
          </a:p>
        </p:txBody>
      </p:sp>
      <p:sp>
        <p:nvSpPr>
          <p:cNvPr id="10" name="Rectángulo 9"/>
          <p:cNvSpPr/>
          <p:nvPr/>
        </p:nvSpPr>
        <p:spPr>
          <a:xfrm>
            <a:off x="4825282" y="4217521"/>
            <a:ext cx="4211213" cy="800219"/>
          </a:xfrm>
          <a:prstGeom prst="rect">
            <a:avLst/>
          </a:prstGeom>
        </p:spPr>
        <p:txBody>
          <a:bodyPr wrap="square">
            <a:spAutoFit/>
          </a:bodyPr>
          <a:lstStyle/>
          <a:p>
            <a:pPr marL="342900" indent="-342900">
              <a:buFont typeface="Arial" panose="020B0604020202020204" pitchFamily="34" charset="0"/>
              <a:buChar char="•"/>
            </a:pPr>
            <a:r>
              <a:rPr lang="es-CO" b="1" dirty="0">
                <a:solidFill>
                  <a:schemeClr val="tx1"/>
                </a:solidFill>
                <a:latin typeface="+mn-lt"/>
              </a:rPr>
              <a:t>Relación Porcentual de Gastos de Funcionamiento e ICLD</a:t>
            </a:r>
          </a:p>
        </p:txBody>
      </p:sp>
      <p:sp>
        <p:nvSpPr>
          <p:cNvPr id="11" name="Abrir corchete 10"/>
          <p:cNvSpPr/>
          <p:nvPr/>
        </p:nvSpPr>
        <p:spPr>
          <a:xfrm>
            <a:off x="4716016" y="1849389"/>
            <a:ext cx="184897" cy="3512834"/>
          </a:xfrm>
          <a:prstGeom prst="leftBracket">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s-ES"/>
          </a:p>
        </p:txBody>
      </p:sp>
    </p:spTree>
    <p:extLst>
      <p:ext uri="{BB962C8B-B14F-4D97-AF65-F5344CB8AC3E}">
        <p14:creationId xmlns:p14="http://schemas.microsoft.com/office/powerpoint/2010/main" val="60726819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ctrTitle"/>
          </p:nvPr>
        </p:nvSpPr>
        <p:spPr>
          <a:xfrm>
            <a:off x="0" y="-69428"/>
            <a:ext cx="9144000" cy="1079569"/>
          </a:xfrm>
        </p:spPr>
        <p:txBody>
          <a:bodyPr>
            <a:noAutofit/>
          </a:bodyPr>
          <a:lstStyle/>
          <a:p>
            <a:pPr algn="ctr"/>
            <a:r>
              <a:rPr lang="es-ES" sz="3600" dirty="0"/>
              <a:t>PROCESO DE CATEGORIZACIÓN PARA LA VIGENCIA 2018</a:t>
            </a:r>
          </a:p>
        </p:txBody>
      </p:sp>
      <p:sp>
        <p:nvSpPr>
          <p:cNvPr id="8" name="Marcador de contenido 2"/>
          <p:cNvSpPr txBox="1">
            <a:spLocks/>
          </p:cNvSpPr>
          <p:nvPr/>
        </p:nvSpPr>
        <p:spPr>
          <a:xfrm>
            <a:off x="175484" y="1109783"/>
            <a:ext cx="8936711" cy="4525963"/>
          </a:xfrm>
          <a:prstGeom prst="rect">
            <a:avLst/>
          </a:prstGeom>
        </p:spPr>
        <p:txBody>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ctr">
              <a:buFontTx/>
              <a:buNone/>
            </a:pPr>
            <a:r>
              <a:rPr lang="es-ES" b="1" kern="0" dirty="0"/>
              <a:t>Resolución 593 del 28 de noviembre de 2017 </a:t>
            </a:r>
          </a:p>
          <a:p>
            <a:endParaRPr lang="es-ES" kern="0" dirty="0"/>
          </a:p>
        </p:txBody>
      </p:sp>
      <p:sp>
        <p:nvSpPr>
          <p:cNvPr id="9" name="CuadroTexto 8"/>
          <p:cNvSpPr txBox="1"/>
          <p:nvPr/>
        </p:nvSpPr>
        <p:spPr>
          <a:xfrm>
            <a:off x="207288" y="5316805"/>
            <a:ext cx="4776507" cy="276999"/>
          </a:xfrm>
          <a:prstGeom prst="rect">
            <a:avLst/>
          </a:prstGeom>
          <a:noFill/>
        </p:spPr>
        <p:txBody>
          <a:bodyPr wrap="square" rtlCol="0">
            <a:spAutoFit/>
          </a:bodyPr>
          <a:lstStyle/>
          <a:p>
            <a:r>
              <a:rPr lang="es-ES" sz="1200" b="1" dirty="0">
                <a:latin typeface="+mn-lt"/>
              </a:rPr>
              <a:t>FUENTE: </a:t>
            </a:r>
            <a:r>
              <a:rPr lang="es-ES" sz="1200" dirty="0">
                <a:latin typeface="+mn-lt"/>
              </a:rPr>
              <a:t>RESOLUCIÓN 593 del 28 de noviembre de 2017</a:t>
            </a:r>
          </a:p>
        </p:txBody>
      </p:sp>
      <p:graphicFrame>
        <p:nvGraphicFramePr>
          <p:cNvPr id="10" name="Tabla 9"/>
          <p:cNvGraphicFramePr>
            <a:graphicFrameLocks noGrp="1"/>
          </p:cNvGraphicFramePr>
          <p:nvPr>
            <p:extLst>
              <p:ext uri="{D42A27DB-BD31-4B8C-83A1-F6EECF244321}">
                <p14:modId xmlns:p14="http://schemas.microsoft.com/office/powerpoint/2010/main" val="1149439457"/>
              </p:ext>
            </p:extLst>
          </p:nvPr>
        </p:nvGraphicFramePr>
        <p:xfrm>
          <a:off x="107505" y="1777381"/>
          <a:ext cx="8856984" cy="3168352"/>
        </p:xfrm>
        <a:graphic>
          <a:graphicData uri="http://schemas.openxmlformats.org/drawingml/2006/table">
            <a:tbl>
              <a:tblPr/>
              <a:tblGrid>
                <a:gridCol w="1880253">
                  <a:extLst>
                    <a:ext uri="{9D8B030D-6E8A-4147-A177-3AD203B41FA5}">
                      <a16:colId xmlns:a16="http://schemas.microsoft.com/office/drawing/2014/main" val="20000"/>
                    </a:ext>
                  </a:extLst>
                </a:gridCol>
                <a:gridCol w="2210123">
                  <a:extLst>
                    <a:ext uri="{9D8B030D-6E8A-4147-A177-3AD203B41FA5}">
                      <a16:colId xmlns:a16="http://schemas.microsoft.com/office/drawing/2014/main" val="20001"/>
                    </a:ext>
                  </a:extLst>
                </a:gridCol>
                <a:gridCol w="1649345">
                  <a:extLst>
                    <a:ext uri="{9D8B030D-6E8A-4147-A177-3AD203B41FA5}">
                      <a16:colId xmlns:a16="http://schemas.microsoft.com/office/drawing/2014/main" val="20002"/>
                    </a:ext>
                  </a:extLst>
                </a:gridCol>
                <a:gridCol w="2045188">
                  <a:extLst>
                    <a:ext uri="{9D8B030D-6E8A-4147-A177-3AD203B41FA5}">
                      <a16:colId xmlns:a16="http://schemas.microsoft.com/office/drawing/2014/main" val="20003"/>
                    </a:ext>
                  </a:extLst>
                </a:gridCol>
                <a:gridCol w="1072075">
                  <a:extLst>
                    <a:ext uri="{9D8B030D-6E8A-4147-A177-3AD203B41FA5}">
                      <a16:colId xmlns:a16="http://schemas.microsoft.com/office/drawing/2014/main" val="20004"/>
                    </a:ext>
                  </a:extLst>
                </a:gridCol>
              </a:tblGrid>
              <a:tr h="1225356">
                <a:tc>
                  <a:txBody>
                    <a:bodyPr/>
                    <a:lstStyle/>
                    <a:p>
                      <a:pPr algn="ctr" fontAlgn="ctr"/>
                      <a:r>
                        <a:rPr lang="es-ES" sz="1600" b="1" i="0" u="none" strike="noStrike" dirty="0">
                          <a:solidFill>
                            <a:srgbClr val="000000"/>
                          </a:solidFill>
                          <a:effectLst/>
                          <a:latin typeface="Calibri"/>
                        </a:rPr>
                        <a:t>TIPO DE </a:t>
                      </a:r>
                      <a:r>
                        <a:rPr lang="es-ES" sz="1800" b="1" i="0" u="none" strike="noStrike" dirty="0">
                          <a:solidFill>
                            <a:srgbClr val="000000"/>
                          </a:solidFill>
                          <a:effectLst/>
                          <a:latin typeface="Calibri"/>
                        </a:rPr>
                        <a:t>ENTIDAD</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es-ES" sz="1600" b="1" i="0" u="none" strike="noStrike" dirty="0">
                          <a:solidFill>
                            <a:srgbClr val="000000"/>
                          </a:solidFill>
                          <a:effectLst/>
                          <a:latin typeface="Calibri"/>
                        </a:rPr>
                        <a:t>AUTOCATEGORIZACIÓN</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es-ES" sz="1800" b="1" i="0" u="none" strike="noStrike" dirty="0">
                          <a:solidFill>
                            <a:srgbClr val="000000"/>
                          </a:solidFill>
                          <a:effectLst/>
                          <a:latin typeface="Calibri"/>
                        </a:rPr>
                        <a:t>CATEGORIZADOS</a:t>
                      </a:r>
                    </a:p>
                    <a:p>
                      <a:pPr algn="ctr" fontAlgn="ctr"/>
                      <a:r>
                        <a:rPr lang="es-ES" sz="1800" b="1" i="0" u="none" strike="noStrike" dirty="0">
                          <a:solidFill>
                            <a:srgbClr val="000000"/>
                          </a:solidFill>
                          <a:effectLst/>
                          <a:latin typeface="Calibri"/>
                        </a:rPr>
                        <a:t> CGN</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es-ES" sz="1800" b="1" i="0" u="none" strike="noStrike" dirty="0">
                          <a:solidFill>
                            <a:srgbClr val="000000"/>
                          </a:solidFill>
                          <a:effectLst/>
                          <a:latin typeface="Calibri"/>
                        </a:rPr>
                        <a:t>CATEGORIZADOS</a:t>
                      </a:r>
                    </a:p>
                    <a:p>
                      <a:pPr algn="ctr" fontAlgn="ctr"/>
                      <a:r>
                        <a:rPr lang="es-ES" sz="1800" b="1" i="0" u="none" strike="noStrike" dirty="0">
                          <a:solidFill>
                            <a:srgbClr val="000000"/>
                          </a:solidFill>
                          <a:effectLst/>
                          <a:latin typeface="Calibri"/>
                        </a:rPr>
                        <a:t> CGN BASE </a:t>
                      </a:r>
                    </a:p>
                    <a:p>
                      <a:pPr algn="ctr" fontAlgn="ctr"/>
                      <a:r>
                        <a:rPr lang="es-ES" sz="1800" b="1" i="0" u="none" strike="noStrike" dirty="0">
                          <a:solidFill>
                            <a:srgbClr val="000000"/>
                          </a:solidFill>
                          <a:effectLst/>
                          <a:latin typeface="Calibri"/>
                        </a:rPr>
                        <a:t>HISTÓRICA</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es-ES" sz="1800" b="1" i="0" u="none" strike="noStrike" dirty="0">
                          <a:solidFill>
                            <a:srgbClr val="000000"/>
                          </a:solidFill>
                          <a:effectLst/>
                          <a:latin typeface="Calibri"/>
                        </a:rPr>
                        <a:t>T O T A L</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00"/>
                  </a:ext>
                </a:extLst>
              </a:tr>
              <a:tr h="684964">
                <a:tc>
                  <a:txBody>
                    <a:bodyPr/>
                    <a:lstStyle/>
                    <a:p>
                      <a:pPr algn="r" fontAlgn="b"/>
                      <a:r>
                        <a:rPr lang="es-ES" sz="1600" b="1" i="0" u="none" strike="noStrike" dirty="0">
                          <a:solidFill>
                            <a:srgbClr val="000000"/>
                          </a:solidFill>
                          <a:effectLst/>
                          <a:latin typeface="Calibri"/>
                        </a:rPr>
                        <a:t>DEPARTAMENTOS</a:t>
                      </a:r>
                    </a:p>
                  </a:txBody>
                  <a:tcPr marL="12700" marR="12700" marT="12700"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2000" b="0" i="0" u="none" strike="noStrike" dirty="0">
                          <a:solidFill>
                            <a:srgbClr val="000000"/>
                          </a:solidFill>
                          <a:effectLst/>
                          <a:latin typeface="Calibri"/>
                        </a:rPr>
                        <a:t>14</a:t>
                      </a:r>
                    </a:p>
                  </a:txBody>
                  <a:tcPr marL="12700" marR="12700" marT="12700"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2400" b="0" i="0" u="none" strike="noStrike" dirty="0">
                          <a:solidFill>
                            <a:srgbClr val="000000"/>
                          </a:solidFill>
                          <a:effectLst/>
                          <a:latin typeface="Calibri"/>
                        </a:rPr>
                        <a:t>16</a:t>
                      </a:r>
                    </a:p>
                  </a:txBody>
                  <a:tcPr marL="12700" marR="12700" marT="12700"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s-IS" sz="2800" b="0" i="0" u="none" strike="noStrike" dirty="0">
                          <a:solidFill>
                            <a:srgbClr val="000000"/>
                          </a:solidFill>
                          <a:effectLst/>
                          <a:latin typeface="Calibri"/>
                        </a:rPr>
                        <a:t>2</a:t>
                      </a:r>
                    </a:p>
                  </a:txBody>
                  <a:tcPr marL="12700" marR="12700" marT="12700"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s-IS" sz="3200" b="1" i="0" u="none" strike="noStrike" dirty="0">
                          <a:solidFill>
                            <a:srgbClr val="000000"/>
                          </a:solidFill>
                          <a:effectLst/>
                          <a:latin typeface="Calibri"/>
                        </a:rPr>
                        <a:t>32</a:t>
                      </a:r>
                    </a:p>
                  </a:txBody>
                  <a:tcPr marL="12700" marR="12700" marT="12700"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629016">
                <a:tc>
                  <a:txBody>
                    <a:bodyPr/>
                    <a:lstStyle/>
                    <a:p>
                      <a:pPr algn="r" fontAlgn="b"/>
                      <a:r>
                        <a:rPr lang="es-ES" sz="1600" b="1" i="0" u="none" strike="noStrike" dirty="0">
                          <a:solidFill>
                            <a:srgbClr val="000000"/>
                          </a:solidFill>
                          <a:effectLst/>
                          <a:latin typeface="Calibri"/>
                        </a:rPr>
                        <a:t>MUNICIPIOS</a:t>
                      </a:r>
                    </a:p>
                  </a:txBody>
                  <a:tcPr marL="12700" marR="12700" marT="12700"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2000" b="0" i="0" u="none" strike="noStrike" dirty="0">
                          <a:solidFill>
                            <a:srgbClr val="000000"/>
                          </a:solidFill>
                          <a:effectLst/>
                          <a:latin typeface="Calibri"/>
                        </a:rPr>
                        <a:t>354</a:t>
                      </a:r>
                    </a:p>
                  </a:txBody>
                  <a:tcPr marL="12700" marR="12700" marT="12700"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s-IS" sz="2400" b="0" i="0" u="none" strike="noStrike" dirty="0">
                          <a:solidFill>
                            <a:srgbClr val="000000"/>
                          </a:solidFill>
                          <a:effectLst/>
                          <a:latin typeface="Calibri"/>
                        </a:rPr>
                        <a:t>688</a:t>
                      </a:r>
                    </a:p>
                  </a:txBody>
                  <a:tcPr marL="12700" marR="12700" marT="12700"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2800" b="0" i="0" u="none" strike="noStrike" dirty="0">
                          <a:solidFill>
                            <a:srgbClr val="000000"/>
                          </a:solidFill>
                          <a:effectLst/>
                          <a:latin typeface="Calibri"/>
                        </a:rPr>
                        <a:t>59</a:t>
                      </a:r>
                    </a:p>
                  </a:txBody>
                  <a:tcPr marL="12700" marR="12700" marT="12700"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FI" sz="2800" b="1" i="0" u="none" strike="noStrike" dirty="0">
                          <a:solidFill>
                            <a:srgbClr val="000000"/>
                          </a:solidFill>
                          <a:effectLst/>
                          <a:latin typeface="Calibri"/>
                        </a:rPr>
                        <a:t>1101</a:t>
                      </a:r>
                    </a:p>
                  </a:txBody>
                  <a:tcPr marL="12700" marR="12700" marT="12700"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629016">
                <a:tc>
                  <a:txBody>
                    <a:bodyPr/>
                    <a:lstStyle/>
                    <a:p>
                      <a:pPr algn="r" fontAlgn="b"/>
                      <a:r>
                        <a:rPr lang="es-ES" sz="2800" b="1" i="0" u="none" strike="noStrike" dirty="0">
                          <a:solidFill>
                            <a:srgbClr val="000000"/>
                          </a:solidFill>
                          <a:effectLst/>
                          <a:latin typeface="Calibri"/>
                        </a:rPr>
                        <a:t>TOTAL</a:t>
                      </a:r>
                    </a:p>
                  </a:txBody>
                  <a:tcPr marL="12700" marR="12700" marT="12700"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is-IS" sz="2800" b="1" i="0" u="none" strike="noStrike" kern="1200" dirty="0">
                          <a:solidFill>
                            <a:srgbClr val="000000"/>
                          </a:solidFill>
                          <a:effectLst/>
                          <a:latin typeface="Calibri"/>
                          <a:ea typeface="+mn-ea"/>
                          <a:cs typeface="+mn-cs"/>
                        </a:rPr>
                        <a:t>368</a:t>
                      </a:r>
                    </a:p>
                  </a:txBody>
                  <a:tcPr marL="12700" marR="12700" marT="12700"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s-IS" sz="2800" b="1" i="0" u="sng" strike="noStrike" dirty="0">
                          <a:solidFill>
                            <a:srgbClr val="000000"/>
                          </a:solidFill>
                          <a:effectLst/>
                          <a:latin typeface="Calibri"/>
                        </a:rPr>
                        <a:t>704</a:t>
                      </a:r>
                    </a:p>
                  </a:txBody>
                  <a:tcPr marL="12700" marR="12700" marT="12700"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2800" b="1" i="0" u="none" strike="noStrike" dirty="0">
                          <a:solidFill>
                            <a:srgbClr val="000000"/>
                          </a:solidFill>
                          <a:effectLst/>
                          <a:latin typeface="Calibri"/>
                        </a:rPr>
                        <a:t>61</a:t>
                      </a:r>
                    </a:p>
                  </a:txBody>
                  <a:tcPr marL="12700" marR="12700" marT="12700"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s-IS" sz="2800" b="1" i="0" u="sng" strike="noStrike" dirty="0">
                          <a:solidFill>
                            <a:srgbClr val="000000"/>
                          </a:solidFill>
                          <a:effectLst/>
                          <a:latin typeface="Calibri"/>
                        </a:rPr>
                        <a:t>1133</a:t>
                      </a:r>
                    </a:p>
                  </a:txBody>
                  <a:tcPr marL="12700" marR="12700" marT="12700"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75650761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pPr algn="ctr"/>
            <a:r>
              <a:rPr lang="es-CO" sz="5400" dirty="0"/>
              <a:t>Instructivo N° 003 de 2017</a:t>
            </a:r>
          </a:p>
        </p:txBody>
      </p:sp>
      <p:sp>
        <p:nvSpPr>
          <p:cNvPr id="3" name="Marcador de número de diapositiva 2"/>
          <p:cNvSpPr>
            <a:spLocks noGrp="1"/>
          </p:cNvSpPr>
          <p:nvPr>
            <p:ph type="sldNum" sz="quarter" idx="15"/>
          </p:nvPr>
        </p:nvSpPr>
        <p:spPr/>
        <p:txBody>
          <a:bodyPr/>
          <a:lstStyle/>
          <a:p>
            <a:pPr>
              <a:defRPr/>
            </a:pPr>
            <a:fld id="{C7869FFF-0288-4B42-9B48-50D4626F0A8E}" type="slidenum">
              <a:rPr lang="es-ES_tradnl" smtClean="0"/>
              <a:pPr>
                <a:defRPr/>
              </a:pPr>
              <a:t>17</a:t>
            </a:fld>
            <a:endParaRPr lang="es-ES_tradnl" dirty="0"/>
          </a:p>
        </p:txBody>
      </p:sp>
      <p:sp>
        <p:nvSpPr>
          <p:cNvPr id="9" name="CuadroTexto 8"/>
          <p:cNvSpPr txBox="1"/>
          <p:nvPr/>
        </p:nvSpPr>
        <p:spPr>
          <a:xfrm>
            <a:off x="107504" y="2659474"/>
            <a:ext cx="7848872" cy="2862322"/>
          </a:xfrm>
          <a:prstGeom prst="rect">
            <a:avLst/>
          </a:prstGeom>
          <a:noFill/>
        </p:spPr>
        <p:txBody>
          <a:bodyPr wrap="square" rtlCol="0">
            <a:spAutoFit/>
          </a:bodyPr>
          <a:lstStyle/>
          <a:p>
            <a:pPr algn="just"/>
            <a:r>
              <a:rPr lang="es-CO" sz="3600" b="1" dirty="0">
                <a:latin typeface="+mn-lt"/>
              </a:rPr>
              <a:t>Instrucciones relacionadas con el cambio del periodo contable 2017-2018, el reporte de información a la Contaduría General de la Nación y otros asuntos del proceso contable.</a:t>
            </a:r>
          </a:p>
        </p:txBody>
      </p:sp>
      <p:pic>
        <p:nvPicPr>
          <p:cNvPr id="4" name="Imagen 3"/>
          <p:cNvPicPr>
            <a:picLocks noChangeAspect="1"/>
          </p:cNvPicPr>
          <p:nvPr/>
        </p:nvPicPr>
        <p:blipFill>
          <a:blip r:embed="rId2"/>
          <a:stretch>
            <a:fillRect/>
          </a:stretch>
        </p:blipFill>
        <p:spPr>
          <a:xfrm>
            <a:off x="3157537" y="1057300"/>
            <a:ext cx="5878959" cy="1609725"/>
          </a:xfrm>
          <a:prstGeom prst="rect">
            <a:avLst/>
          </a:prstGeom>
        </p:spPr>
      </p:pic>
    </p:spTree>
    <p:extLst>
      <p:ext uri="{BB962C8B-B14F-4D97-AF65-F5344CB8AC3E}">
        <p14:creationId xmlns:p14="http://schemas.microsoft.com/office/powerpoint/2010/main" val="100467369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5"/>
          </p:nvPr>
        </p:nvSpPr>
        <p:spPr/>
        <p:txBody>
          <a:bodyPr/>
          <a:lstStyle/>
          <a:p>
            <a:fld id="{2F152DCA-CD82-48DD-BE7C-A5D938300626}" type="slidenum">
              <a:rPr lang="es-ES_tradnl" smtClean="0"/>
              <a:pPr/>
              <a:t>18</a:t>
            </a:fld>
            <a:endParaRPr lang="es-ES_tradnl"/>
          </a:p>
        </p:txBody>
      </p:sp>
      <p:sp>
        <p:nvSpPr>
          <p:cNvPr id="6" name="2 Título"/>
          <p:cNvSpPr>
            <a:spLocks noGrp="1"/>
          </p:cNvSpPr>
          <p:nvPr>
            <p:ph type="ctrTitle"/>
          </p:nvPr>
        </p:nvSpPr>
        <p:spPr>
          <a:xfrm>
            <a:off x="179512" y="-94828"/>
            <a:ext cx="8742957" cy="1079569"/>
          </a:xfrm>
        </p:spPr>
        <p:txBody>
          <a:bodyPr/>
          <a:lstStyle/>
          <a:p>
            <a:pPr algn="ctr"/>
            <a:r>
              <a:rPr lang="es-CO" sz="3600" dirty="0"/>
              <a:t>Aspectos a observar para el cierre </a:t>
            </a:r>
            <a:br>
              <a:rPr lang="es-CO" sz="3600" dirty="0"/>
            </a:br>
            <a:r>
              <a:rPr lang="es-CO" sz="3600" dirty="0"/>
              <a:t>contable del año 2017</a:t>
            </a:r>
          </a:p>
        </p:txBody>
      </p:sp>
      <p:sp>
        <p:nvSpPr>
          <p:cNvPr id="7" name="7 Rectángulo"/>
          <p:cNvSpPr/>
          <p:nvPr/>
        </p:nvSpPr>
        <p:spPr bwMode="auto">
          <a:xfrm>
            <a:off x="268675" y="1156252"/>
            <a:ext cx="2284328" cy="990106"/>
          </a:xfrm>
          <a:prstGeom prst="rect">
            <a:avLst/>
          </a:prstGeom>
          <a:solidFill>
            <a:schemeClr val="bg1">
              <a:lumMod val="75000"/>
            </a:schemeClr>
          </a:solidFill>
          <a:ln w="28575" cap="flat" cmpd="sng" algn="ctr">
            <a:solidFill>
              <a:srgbClr val="00808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algn="ctr"/>
            <a:r>
              <a:rPr lang="es-CO" sz="2000" b="1" dirty="0"/>
              <a:t>Actividades administrativas</a:t>
            </a:r>
          </a:p>
        </p:txBody>
      </p:sp>
      <p:sp>
        <p:nvSpPr>
          <p:cNvPr id="8" name="9 Rectángulo"/>
          <p:cNvSpPr/>
          <p:nvPr/>
        </p:nvSpPr>
        <p:spPr bwMode="auto">
          <a:xfrm>
            <a:off x="264734" y="2641475"/>
            <a:ext cx="2284328" cy="1377007"/>
          </a:xfrm>
          <a:prstGeom prst="rect">
            <a:avLst/>
          </a:prstGeom>
          <a:solidFill>
            <a:schemeClr val="bg1">
              <a:lumMod val="75000"/>
            </a:schemeClr>
          </a:solidFill>
          <a:ln w="28575" cap="flat" cmpd="sng" algn="ctr">
            <a:solidFill>
              <a:srgbClr val="00808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s-CO" sz="1800" b="1" dirty="0"/>
              <a:t>Actividades operativas y contables con ocasión del cierre del periodo contable</a:t>
            </a:r>
          </a:p>
        </p:txBody>
      </p:sp>
      <p:sp>
        <p:nvSpPr>
          <p:cNvPr id="9" name="10 Rectángulo"/>
          <p:cNvSpPr/>
          <p:nvPr/>
        </p:nvSpPr>
        <p:spPr bwMode="auto">
          <a:xfrm>
            <a:off x="438133" y="4708061"/>
            <a:ext cx="2347618" cy="910148"/>
          </a:xfrm>
          <a:prstGeom prst="rect">
            <a:avLst/>
          </a:prstGeom>
          <a:solidFill>
            <a:schemeClr val="bg1">
              <a:lumMod val="75000"/>
            </a:schemeClr>
          </a:solidFill>
          <a:ln w="28575" cap="flat" cmpd="sng" algn="ctr">
            <a:solidFill>
              <a:srgbClr val="00808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s-CO" sz="2000" b="1" dirty="0"/>
              <a:t>Situaciones especiales del proceso contable</a:t>
            </a:r>
          </a:p>
        </p:txBody>
      </p:sp>
      <p:sp>
        <p:nvSpPr>
          <p:cNvPr id="10" name="11 Rectángulo redondeado"/>
          <p:cNvSpPr/>
          <p:nvPr/>
        </p:nvSpPr>
        <p:spPr bwMode="auto">
          <a:xfrm>
            <a:off x="2525787" y="1129308"/>
            <a:ext cx="6396682" cy="1048585"/>
          </a:xfrm>
          <a:prstGeom prst="roundRect">
            <a:avLst/>
          </a:prstGeom>
          <a:solidFill>
            <a:schemeClr val="accent5">
              <a:lumMod val="40000"/>
              <a:lumOff val="60000"/>
            </a:schemeClr>
          </a:solidFill>
          <a:ln w="28575" cap="flat" cmpd="sng" algn="ctr">
            <a:solidFill>
              <a:srgbClr val="00808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85750" lvl="0" indent="-285750">
              <a:buFont typeface="Arial" panose="020B0604020202020204" pitchFamily="34" charset="0"/>
              <a:buChar char="•"/>
            </a:pPr>
            <a:r>
              <a:rPr lang="es-CO" sz="1400" b="1" dirty="0"/>
              <a:t>Actividades mínimas a desarrollar (cierre de compras, tesorería y presupuesto, legalización de cajas menores, </a:t>
            </a:r>
            <a:r>
              <a:rPr lang="es-CO" sz="1400" b="1" dirty="0" err="1"/>
              <a:t>etc</a:t>
            </a:r>
            <a:r>
              <a:rPr lang="es-CO" sz="1400" b="1" dirty="0"/>
              <a:t>).</a:t>
            </a:r>
          </a:p>
          <a:p>
            <a:pPr marL="285750" lvl="0" indent="-285750">
              <a:buFont typeface="Arial" panose="020B0604020202020204" pitchFamily="34" charset="0"/>
              <a:buChar char="•"/>
            </a:pPr>
            <a:r>
              <a:rPr lang="es-CO" sz="1400" b="1" dirty="0"/>
              <a:t>Acciones y estrategias para un adecuado flujo de información.</a:t>
            </a:r>
          </a:p>
          <a:p>
            <a:pPr marL="285750" lvl="0" indent="-285750">
              <a:buFont typeface="Arial" panose="020B0604020202020204" pitchFamily="34" charset="0"/>
              <a:buChar char="•"/>
            </a:pPr>
            <a:r>
              <a:rPr lang="es-CO" sz="1400" b="1" dirty="0"/>
              <a:t>Actualización de la información básica en el CHIP.</a:t>
            </a:r>
          </a:p>
          <a:p>
            <a:pPr lvl="0"/>
            <a:endParaRPr lang="es-CO" sz="1200" dirty="0"/>
          </a:p>
          <a:p>
            <a:pPr marL="342900" lvl="0" indent="-342900">
              <a:buFont typeface="Arial" panose="020B0604020202020204" pitchFamily="34" charset="0"/>
              <a:buChar char="•"/>
            </a:pPr>
            <a:endParaRPr lang="es-CO" sz="1200" dirty="0"/>
          </a:p>
          <a:p>
            <a:pPr marL="0" marR="0" indent="0" algn="l" defTabSz="914400" rtl="0" eaLnBrk="0" fontAlgn="base" latinLnBrk="0" hangingPunct="0">
              <a:lnSpc>
                <a:spcPct val="100000"/>
              </a:lnSpc>
              <a:spcBef>
                <a:spcPct val="0"/>
              </a:spcBef>
              <a:spcAft>
                <a:spcPct val="0"/>
              </a:spcAft>
              <a:buClrTx/>
              <a:buSzTx/>
              <a:buFontTx/>
              <a:buNone/>
              <a:tabLst/>
            </a:pPr>
            <a:endParaRPr kumimoji="0" lang="es-CO" sz="1200" b="0" i="0" u="none" strike="noStrike" cap="none" normalizeH="0" baseline="0" dirty="0">
              <a:ln>
                <a:noFill/>
              </a:ln>
              <a:solidFill>
                <a:schemeClr val="tx1"/>
              </a:solidFill>
              <a:effectLst/>
              <a:latin typeface="Times New Roman" pitchFamily="18" charset="0"/>
            </a:endParaRPr>
          </a:p>
        </p:txBody>
      </p:sp>
      <p:sp>
        <p:nvSpPr>
          <p:cNvPr id="11" name="12 Rectángulo redondeado"/>
          <p:cNvSpPr/>
          <p:nvPr/>
        </p:nvSpPr>
        <p:spPr bwMode="auto">
          <a:xfrm>
            <a:off x="2549062" y="2353444"/>
            <a:ext cx="6415426" cy="2160240"/>
          </a:xfrm>
          <a:prstGeom prst="roundRect">
            <a:avLst/>
          </a:prstGeom>
          <a:solidFill>
            <a:schemeClr val="accent5">
              <a:lumMod val="40000"/>
              <a:lumOff val="60000"/>
            </a:schemeClr>
          </a:solidFill>
          <a:ln w="28575" cap="flat" cmpd="sng" algn="ctr">
            <a:solidFill>
              <a:srgbClr val="00808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85750" marR="0" indent="-285750" defTabSz="914400" latinLnBrk="0">
              <a:lnSpc>
                <a:spcPct val="100000"/>
              </a:lnSpc>
              <a:buClrTx/>
              <a:buSzTx/>
              <a:buFont typeface="Arial" panose="020B0604020202020204" pitchFamily="34" charset="0"/>
              <a:buChar char="•"/>
              <a:tabLst/>
            </a:pPr>
            <a:r>
              <a:rPr lang="es-CO" sz="1400" b="1" dirty="0"/>
              <a:t>Verificaciones y ajustes (conciliaciones, cálculo y registro de provisiones, depreciaciones, deterioros, procesos judiciales, vidas útiles, </a:t>
            </a:r>
            <a:r>
              <a:rPr lang="es-CO" sz="1400" b="1" dirty="0" err="1"/>
              <a:t>etc</a:t>
            </a:r>
            <a:r>
              <a:rPr lang="es-CO" sz="1400" b="1" dirty="0"/>
              <a:t>).</a:t>
            </a:r>
          </a:p>
          <a:p>
            <a:pPr marL="285750" marR="0" indent="-285750" defTabSz="914400" latinLnBrk="0">
              <a:lnSpc>
                <a:spcPct val="100000"/>
              </a:lnSpc>
              <a:buClrTx/>
              <a:buSzTx/>
              <a:buFont typeface="Arial" panose="020B0604020202020204" pitchFamily="34" charset="0"/>
              <a:buChar char="•"/>
              <a:tabLst/>
            </a:pPr>
            <a:r>
              <a:rPr lang="es-CO" sz="1400" b="1" dirty="0"/>
              <a:t>Conciliaciones entre las áreas de la entidad que generan información contable.</a:t>
            </a:r>
          </a:p>
          <a:p>
            <a:pPr marL="285750" marR="0" indent="-285750" defTabSz="914400" latinLnBrk="0">
              <a:lnSpc>
                <a:spcPct val="100000"/>
              </a:lnSpc>
              <a:buClrTx/>
              <a:buSzTx/>
              <a:buFont typeface="Arial" panose="020B0604020202020204" pitchFamily="34" charset="0"/>
              <a:buChar char="•"/>
              <a:tabLst/>
            </a:pPr>
            <a:r>
              <a:rPr lang="es-CO" sz="1400" b="1" dirty="0"/>
              <a:t>Traslado de bienes entre entidades públicas.</a:t>
            </a:r>
          </a:p>
          <a:p>
            <a:pPr marL="285750" marR="0" indent="-285750" defTabSz="914400" latinLnBrk="0">
              <a:lnSpc>
                <a:spcPct val="100000"/>
              </a:lnSpc>
              <a:buClrTx/>
              <a:buSzTx/>
              <a:buFont typeface="Arial" panose="020B0604020202020204" pitchFamily="34" charset="0"/>
              <a:buChar char="•"/>
              <a:tabLst/>
            </a:pPr>
            <a:r>
              <a:rPr lang="es-CO" sz="1400" b="1" dirty="0"/>
              <a:t>Consolidación de prestaciones sociales.</a:t>
            </a:r>
          </a:p>
          <a:p>
            <a:pPr marL="285750" marR="0" indent="-285750" defTabSz="914400" latinLnBrk="0">
              <a:lnSpc>
                <a:spcPct val="100000"/>
              </a:lnSpc>
              <a:buClrTx/>
              <a:buSzTx/>
              <a:buFont typeface="Arial" panose="020B0604020202020204" pitchFamily="34" charset="0"/>
              <a:buChar char="•"/>
              <a:tabLst/>
            </a:pPr>
            <a:r>
              <a:rPr lang="es-CO" sz="1400" b="1" dirty="0"/>
              <a:t>Existencia real de bienes, derechos, obligaciones y documentos soporte idóneos.</a:t>
            </a:r>
          </a:p>
          <a:p>
            <a:pPr marL="285750" marR="0" indent="-285750" defTabSz="914400" latinLnBrk="0">
              <a:lnSpc>
                <a:spcPct val="100000"/>
              </a:lnSpc>
              <a:buClrTx/>
              <a:buSzTx/>
              <a:buFont typeface="Arial" panose="020B0604020202020204" pitchFamily="34" charset="0"/>
              <a:buChar char="•"/>
              <a:tabLst/>
            </a:pPr>
            <a:r>
              <a:rPr lang="es-CO" sz="1400" b="1" dirty="0"/>
              <a:t>Formalización, soporte y actualización de derechos, </a:t>
            </a:r>
            <a:r>
              <a:rPr lang="es-CO" sz="1400" b="1" dirty="0" err="1"/>
              <a:t>oblig</a:t>
            </a:r>
            <a:r>
              <a:rPr lang="es-CO" sz="1400" b="1" dirty="0"/>
              <a:t>, ingresos, gastos y costos.</a:t>
            </a:r>
          </a:p>
          <a:p>
            <a:pPr marL="285750" marR="0" indent="-285750" defTabSz="914400" latinLnBrk="0">
              <a:lnSpc>
                <a:spcPct val="100000"/>
              </a:lnSpc>
              <a:buClrTx/>
              <a:buSzTx/>
              <a:buFont typeface="Arial" panose="020B0604020202020204" pitchFamily="34" charset="0"/>
              <a:buChar char="•"/>
              <a:tabLst/>
            </a:pPr>
            <a:endParaRPr lang="es-CO" sz="1400" dirty="0"/>
          </a:p>
          <a:p>
            <a:pPr marL="285750" marR="0" indent="-285750" defTabSz="914400" latinLnBrk="0">
              <a:lnSpc>
                <a:spcPct val="100000"/>
              </a:lnSpc>
              <a:buClrTx/>
              <a:buSzTx/>
              <a:buFont typeface="Arial" panose="020B0604020202020204" pitchFamily="34" charset="0"/>
              <a:buChar char="•"/>
              <a:tabLst/>
            </a:pPr>
            <a:endParaRPr lang="es-CO" sz="1400" dirty="0"/>
          </a:p>
          <a:p>
            <a:pPr marL="285750" marR="0" indent="-285750" defTabSz="914400" latinLnBrk="0">
              <a:lnSpc>
                <a:spcPct val="100000"/>
              </a:lnSpc>
              <a:buClrTx/>
              <a:buSzTx/>
              <a:buFont typeface="Arial" panose="020B0604020202020204" pitchFamily="34" charset="0"/>
              <a:buChar char="•"/>
              <a:tabLst/>
            </a:pPr>
            <a:endParaRPr lang="es-CO" sz="1400" dirty="0"/>
          </a:p>
        </p:txBody>
      </p:sp>
      <p:sp>
        <p:nvSpPr>
          <p:cNvPr id="12" name="13 Rectángulo redondeado"/>
          <p:cNvSpPr/>
          <p:nvPr/>
        </p:nvSpPr>
        <p:spPr bwMode="auto">
          <a:xfrm>
            <a:off x="2731247" y="4623850"/>
            <a:ext cx="6233241" cy="1041962"/>
          </a:xfrm>
          <a:prstGeom prst="roundRect">
            <a:avLst/>
          </a:prstGeom>
          <a:solidFill>
            <a:schemeClr val="accent5">
              <a:lumMod val="40000"/>
              <a:lumOff val="60000"/>
            </a:schemeClr>
          </a:solidFill>
          <a:ln w="28575" cap="flat" cmpd="sng" algn="ctr">
            <a:solidFill>
              <a:srgbClr val="00808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s-CO" sz="1400" b="1" dirty="0"/>
              <a:t>Reconocimiento de pasivos pensionales.</a:t>
            </a:r>
          </a:p>
          <a:p>
            <a:pPr marL="342900" marR="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s-CO" sz="1400" b="1" dirty="0"/>
              <a:t>Pasivos financieros.</a:t>
            </a:r>
          </a:p>
          <a:p>
            <a:pPr marL="342900" marR="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s-CO" sz="1400" b="1" dirty="0"/>
              <a:t>Impuestos por pagar.</a:t>
            </a:r>
          </a:p>
          <a:p>
            <a:pPr marL="342900" marR="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s-CO" sz="1400" b="1" dirty="0"/>
              <a:t>Notas a los Estados Financiero</a:t>
            </a:r>
            <a:r>
              <a:rPr lang="es-CO" sz="1400" dirty="0"/>
              <a:t>s.</a:t>
            </a:r>
          </a:p>
        </p:txBody>
      </p:sp>
    </p:spTree>
    <p:extLst>
      <p:ext uri="{BB962C8B-B14F-4D97-AF65-F5344CB8AC3E}">
        <p14:creationId xmlns:p14="http://schemas.microsoft.com/office/powerpoint/2010/main" val="2525920742"/>
      </p:ext>
    </p:extLst>
  </p:cSld>
  <p:clrMapOvr>
    <a:masterClrMapping/>
  </p:clrMapOvr>
  <p:transition spd="slow">
    <p:split orient="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5"/>
          </p:nvPr>
        </p:nvSpPr>
        <p:spPr/>
        <p:txBody>
          <a:bodyPr/>
          <a:lstStyle/>
          <a:p>
            <a:fld id="{2F152DCA-CD82-48DD-BE7C-A5D938300626}" type="slidenum">
              <a:rPr lang="es-ES_tradnl" smtClean="0"/>
              <a:pPr/>
              <a:t>19</a:t>
            </a:fld>
            <a:endParaRPr lang="es-ES_tradnl"/>
          </a:p>
        </p:txBody>
      </p:sp>
      <p:sp>
        <p:nvSpPr>
          <p:cNvPr id="6" name="8 Título"/>
          <p:cNvSpPr>
            <a:spLocks noGrp="1"/>
          </p:cNvSpPr>
          <p:nvPr>
            <p:ph type="ctrTitle"/>
          </p:nvPr>
        </p:nvSpPr>
        <p:spPr bwMode="auto">
          <a:xfrm>
            <a:off x="150813" y="121196"/>
            <a:ext cx="8742362" cy="7317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s-ES" altLang="es-ES" dirty="0"/>
              <a:t>Ámbito de </a:t>
            </a:r>
            <a:r>
              <a:rPr lang="es-ES" altLang="es-ES" sz="3600" dirty="0"/>
              <a:t>Aplicación</a:t>
            </a:r>
          </a:p>
        </p:txBody>
      </p:sp>
      <p:sp>
        <p:nvSpPr>
          <p:cNvPr id="7" name="1 Rectángulo"/>
          <p:cNvSpPr/>
          <p:nvPr/>
        </p:nvSpPr>
        <p:spPr>
          <a:xfrm>
            <a:off x="251519" y="1057300"/>
            <a:ext cx="8641655" cy="830997"/>
          </a:xfrm>
          <a:prstGeom prst="rect">
            <a:avLst/>
          </a:prstGeom>
        </p:spPr>
        <p:txBody>
          <a:bodyPr wrap="square">
            <a:spAutoFit/>
          </a:bodyPr>
          <a:lstStyle/>
          <a:p>
            <a:pPr algn="ctr"/>
            <a:r>
              <a:rPr lang="es-ES" sz="2400" b="1" dirty="0"/>
              <a:t>A las entidades públicas sujetas al Régimen de Contabilidad Pública, de conformidad con lo dispuesto en el respectivo marco normativo:</a:t>
            </a:r>
          </a:p>
        </p:txBody>
      </p:sp>
      <p:graphicFrame>
        <p:nvGraphicFramePr>
          <p:cNvPr id="8" name="3 Diagrama"/>
          <p:cNvGraphicFramePr/>
          <p:nvPr>
            <p:extLst>
              <p:ext uri="{D42A27DB-BD31-4B8C-83A1-F6EECF244321}">
                <p14:modId xmlns:p14="http://schemas.microsoft.com/office/powerpoint/2010/main" val="3179019351"/>
              </p:ext>
            </p:extLst>
          </p:nvPr>
        </p:nvGraphicFramePr>
        <p:xfrm>
          <a:off x="251519" y="1633364"/>
          <a:ext cx="8640960" cy="37345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08528215"/>
      </p:ext>
    </p:extLst>
  </p:cSld>
  <p:clrMapOvr>
    <a:masterClrMapping/>
  </p:clrMapOvr>
  <p:transition spd="slow">
    <p:split orient="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ultado de imagen para encuentro nacional de municipios neiva"/>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6512" y="265212"/>
            <a:ext cx="9185592" cy="4752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4167291"/>
      </p:ext>
    </p:extLst>
  </p:cSld>
  <p:clrMapOvr>
    <a:masterClrMapping/>
  </p:clrMapOvr>
  <mc:AlternateContent xmlns:mc="http://schemas.openxmlformats.org/markup-compatibility/2006" xmlns:p14="http://schemas.microsoft.com/office/powerpoint/2010/main">
    <mc:Choice Requires="p14">
      <p:transition spd="slow" advTm="0">
        <p14:doors dir="vert"/>
      </p:transition>
    </mc:Choice>
    <mc:Fallback xmlns="">
      <p:transition spd="slow" advTm="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9"/>
          </p:nvPr>
        </p:nvSpPr>
        <p:spPr/>
        <p:txBody>
          <a:bodyPr/>
          <a:lstStyle/>
          <a:p>
            <a:pPr>
              <a:defRPr/>
            </a:pPr>
            <a:fld id="{BD78BF63-D6E5-49D8-99EB-4D36175B83F1}" type="slidenum">
              <a:rPr lang="es-ES_tradnl" smtClean="0"/>
              <a:pPr>
                <a:defRPr/>
              </a:pPr>
              <a:t>20</a:t>
            </a:fld>
            <a:endParaRPr lang="es-ES_tradnl" dirty="0"/>
          </a:p>
        </p:txBody>
      </p:sp>
      <p:sp>
        <p:nvSpPr>
          <p:cNvPr id="5" name="Título 1"/>
          <p:cNvSpPr txBox="1">
            <a:spLocks/>
          </p:cNvSpPr>
          <p:nvPr/>
        </p:nvSpPr>
        <p:spPr>
          <a:xfrm>
            <a:off x="-36511" y="-22820"/>
            <a:ext cx="9180512" cy="789542"/>
          </a:xfrm>
          <a:prstGeom prst="rect">
            <a:avLst/>
          </a:prstGeom>
        </p:spPr>
        <p:txBody>
          <a:bodyPr>
            <a:normAutofit fontScale="82500" lnSpcReduction="20000"/>
          </a:bodyPr>
          <a:lstStyle>
            <a:lvl1pPr algn="ctr" rtl="0" eaLnBrk="1" fontAlgn="base" hangingPunct="1">
              <a:spcBef>
                <a:spcPct val="0"/>
              </a:spcBef>
              <a:spcAft>
                <a:spcPct val="0"/>
              </a:spcAft>
              <a:defRPr sz="3200" b="1">
                <a:solidFill>
                  <a:schemeClr val="tx2"/>
                </a:solidFill>
                <a:latin typeface="+mj-lt"/>
                <a:ea typeface="+mj-ea"/>
                <a:cs typeface="+mj-cs"/>
              </a:defRPr>
            </a:lvl1pPr>
            <a:lvl2pPr algn="ctr" rtl="0" eaLnBrk="1" fontAlgn="base" hangingPunct="1">
              <a:spcBef>
                <a:spcPct val="0"/>
              </a:spcBef>
              <a:spcAft>
                <a:spcPct val="0"/>
              </a:spcAft>
              <a:defRPr sz="3200" b="1">
                <a:solidFill>
                  <a:schemeClr val="tx2"/>
                </a:solidFill>
                <a:latin typeface="Calibri" pitchFamily="34" charset="0"/>
              </a:defRPr>
            </a:lvl2pPr>
            <a:lvl3pPr algn="ctr" rtl="0" eaLnBrk="1" fontAlgn="base" hangingPunct="1">
              <a:spcBef>
                <a:spcPct val="0"/>
              </a:spcBef>
              <a:spcAft>
                <a:spcPct val="0"/>
              </a:spcAft>
              <a:defRPr sz="3200" b="1">
                <a:solidFill>
                  <a:schemeClr val="tx2"/>
                </a:solidFill>
                <a:latin typeface="Calibri" pitchFamily="34" charset="0"/>
              </a:defRPr>
            </a:lvl3pPr>
            <a:lvl4pPr algn="ctr" rtl="0" eaLnBrk="1" fontAlgn="base" hangingPunct="1">
              <a:spcBef>
                <a:spcPct val="0"/>
              </a:spcBef>
              <a:spcAft>
                <a:spcPct val="0"/>
              </a:spcAft>
              <a:defRPr sz="3200" b="1">
                <a:solidFill>
                  <a:schemeClr val="tx2"/>
                </a:solidFill>
                <a:latin typeface="Calibri" pitchFamily="34" charset="0"/>
              </a:defRPr>
            </a:lvl4pPr>
            <a:lvl5pPr algn="ctr" rtl="0" eaLnBrk="1" fontAlgn="base" hangingPunct="1">
              <a:spcBef>
                <a:spcPct val="0"/>
              </a:spcBef>
              <a:spcAft>
                <a:spcPct val="0"/>
              </a:spcAft>
              <a:defRPr sz="3200" b="1">
                <a:solidFill>
                  <a:schemeClr val="tx2"/>
                </a:solidFill>
                <a:latin typeface="Calibri" pitchFamily="34" charset="0"/>
              </a:defRPr>
            </a:lvl5pPr>
            <a:lvl6pPr marL="457200" algn="ctr" rtl="0" eaLnBrk="1" fontAlgn="base" hangingPunct="1">
              <a:spcBef>
                <a:spcPct val="0"/>
              </a:spcBef>
              <a:spcAft>
                <a:spcPct val="0"/>
              </a:spcAft>
              <a:defRPr sz="3200" b="1">
                <a:solidFill>
                  <a:schemeClr val="tx2"/>
                </a:solidFill>
                <a:latin typeface="Arial Narrow" pitchFamily="34" charset="0"/>
              </a:defRPr>
            </a:lvl6pPr>
            <a:lvl7pPr marL="914400" algn="ctr" rtl="0" eaLnBrk="1" fontAlgn="base" hangingPunct="1">
              <a:spcBef>
                <a:spcPct val="0"/>
              </a:spcBef>
              <a:spcAft>
                <a:spcPct val="0"/>
              </a:spcAft>
              <a:defRPr sz="3200" b="1">
                <a:solidFill>
                  <a:schemeClr val="tx2"/>
                </a:solidFill>
                <a:latin typeface="Arial Narrow" pitchFamily="34" charset="0"/>
              </a:defRPr>
            </a:lvl7pPr>
            <a:lvl8pPr marL="1371600" algn="ctr" rtl="0" eaLnBrk="1" fontAlgn="base" hangingPunct="1">
              <a:spcBef>
                <a:spcPct val="0"/>
              </a:spcBef>
              <a:spcAft>
                <a:spcPct val="0"/>
              </a:spcAft>
              <a:defRPr sz="3200" b="1">
                <a:solidFill>
                  <a:schemeClr val="tx2"/>
                </a:solidFill>
                <a:latin typeface="Arial Narrow" pitchFamily="34" charset="0"/>
              </a:defRPr>
            </a:lvl8pPr>
            <a:lvl9pPr marL="1828800" algn="ctr" rtl="0" eaLnBrk="1" fontAlgn="base" hangingPunct="1">
              <a:spcBef>
                <a:spcPct val="0"/>
              </a:spcBef>
              <a:spcAft>
                <a:spcPct val="0"/>
              </a:spcAft>
              <a:defRPr sz="3200" b="1">
                <a:solidFill>
                  <a:schemeClr val="tx2"/>
                </a:solidFill>
                <a:latin typeface="Arial Narrow" pitchFamily="34" charset="0"/>
              </a:defRPr>
            </a:lvl9pPr>
          </a:lstStyle>
          <a:p>
            <a:r>
              <a:rPr lang="es-CO" kern="0" dirty="0"/>
              <a:t>¿Por qué se </a:t>
            </a:r>
            <a:r>
              <a:rPr lang="es-CO" kern="0" dirty="0" err="1"/>
              <a:t>dió</a:t>
            </a:r>
            <a:r>
              <a:rPr lang="es-CO" kern="0" dirty="0"/>
              <a:t> la Modificación del Cronograma de Implementación?</a:t>
            </a:r>
          </a:p>
        </p:txBody>
      </p:sp>
      <p:graphicFrame>
        <p:nvGraphicFramePr>
          <p:cNvPr id="6" name="Diagrama 11"/>
          <p:cNvGraphicFramePr/>
          <p:nvPr>
            <p:extLst>
              <p:ext uri="{D42A27DB-BD31-4B8C-83A1-F6EECF244321}">
                <p14:modId xmlns:p14="http://schemas.microsoft.com/office/powerpoint/2010/main" val="4063393894"/>
              </p:ext>
            </p:extLst>
          </p:nvPr>
        </p:nvGraphicFramePr>
        <p:xfrm>
          <a:off x="125413" y="625252"/>
          <a:ext cx="8839075" cy="50019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90076885"/>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9"/>
          </p:nvPr>
        </p:nvSpPr>
        <p:spPr/>
        <p:txBody>
          <a:bodyPr/>
          <a:lstStyle/>
          <a:p>
            <a:pPr>
              <a:defRPr/>
            </a:pPr>
            <a:fld id="{BD78BF63-D6E5-49D8-99EB-4D36175B83F1}" type="slidenum">
              <a:rPr lang="es-ES_tradnl" smtClean="0"/>
              <a:pPr>
                <a:defRPr/>
              </a:pPr>
              <a:t>21</a:t>
            </a:fld>
            <a:endParaRPr lang="es-ES_tradnl" dirty="0"/>
          </a:p>
        </p:txBody>
      </p:sp>
      <p:sp>
        <p:nvSpPr>
          <p:cNvPr id="5" name="Título 1"/>
          <p:cNvSpPr txBox="1">
            <a:spLocks/>
          </p:cNvSpPr>
          <p:nvPr/>
        </p:nvSpPr>
        <p:spPr>
          <a:xfrm>
            <a:off x="-1116632" y="-94828"/>
            <a:ext cx="11443251" cy="789542"/>
          </a:xfrm>
          <a:prstGeom prst="rect">
            <a:avLst/>
          </a:prstGeom>
        </p:spPr>
        <p:txBody>
          <a:bodyPr/>
          <a:lstStyle>
            <a:lvl1pPr algn="ctr" rtl="0" eaLnBrk="1" fontAlgn="base" hangingPunct="1">
              <a:spcBef>
                <a:spcPct val="0"/>
              </a:spcBef>
              <a:spcAft>
                <a:spcPct val="0"/>
              </a:spcAft>
              <a:defRPr sz="3200" b="1">
                <a:solidFill>
                  <a:schemeClr val="tx2"/>
                </a:solidFill>
                <a:latin typeface="+mj-lt"/>
                <a:ea typeface="+mj-ea"/>
                <a:cs typeface="+mj-cs"/>
              </a:defRPr>
            </a:lvl1pPr>
            <a:lvl2pPr algn="ctr" rtl="0" eaLnBrk="1" fontAlgn="base" hangingPunct="1">
              <a:spcBef>
                <a:spcPct val="0"/>
              </a:spcBef>
              <a:spcAft>
                <a:spcPct val="0"/>
              </a:spcAft>
              <a:defRPr sz="3200" b="1">
                <a:solidFill>
                  <a:schemeClr val="tx2"/>
                </a:solidFill>
                <a:latin typeface="Calibri" pitchFamily="34" charset="0"/>
              </a:defRPr>
            </a:lvl2pPr>
            <a:lvl3pPr algn="ctr" rtl="0" eaLnBrk="1" fontAlgn="base" hangingPunct="1">
              <a:spcBef>
                <a:spcPct val="0"/>
              </a:spcBef>
              <a:spcAft>
                <a:spcPct val="0"/>
              </a:spcAft>
              <a:defRPr sz="3200" b="1">
                <a:solidFill>
                  <a:schemeClr val="tx2"/>
                </a:solidFill>
                <a:latin typeface="Calibri" pitchFamily="34" charset="0"/>
              </a:defRPr>
            </a:lvl3pPr>
            <a:lvl4pPr algn="ctr" rtl="0" eaLnBrk="1" fontAlgn="base" hangingPunct="1">
              <a:spcBef>
                <a:spcPct val="0"/>
              </a:spcBef>
              <a:spcAft>
                <a:spcPct val="0"/>
              </a:spcAft>
              <a:defRPr sz="3200" b="1">
                <a:solidFill>
                  <a:schemeClr val="tx2"/>
                </a:solidFill>
                <a:latin typeface="Calibri" pitchFamily="34" charset="0"/>
              </a:defRPr>
            </a:lvl4pPr>
            <a:lvl5pPr algn="ctr" rtl="0" eaLnBrk="1" fontAlgn="base" hangingPunct="1">
              <a:spcBef>
                <a:spcPct val="0"/>
              </a:spcBef>
              <a:spcAft>
                <a:spcPct val="0"/>
              </a:spcAft>
              <a:defRPr sz="3200" b="1">
                <a:solidFill>
                  <a:schemeClr val="tx2"/>
                </a:solidFill>
                <a:latin typeface="Calibri" pitchFamily="34" charset="0"/>
              </a:defRPr>
            </a:lvl5pPr>
            <a:lvl6pPr marL="457200" algn="ctr" rtl="0" eaLnBrk="1" fontAlgn="base" hangingPunct="1">
              <a:spcBef>
                <a:spcPct val="0"/>
              </a:spcBef>
              <a:spcAft>
                <a:spcPct val="0"/>
              </a:spcAft>
              <a:defRPr sz="3200" b="1">
                <a:solidFill>
                  <a:schemeClr val="tx2"/>
                </a:solidFill>
                <a:latin typeface="Arial Narrow" pitchFamily="34" charset="0"/>
              </a:defRPr>
            </a:lvl6pPr>
            <a:lvl7pPr marL="914400" algn="ctr" rtl="0" eaLnBrk="1" fontAlgn="base" hangingPunct="1">
              <a:spcBef>
                <a:spcPct val="0"/>
              </a:spcBef>
              <a:spcAft>
                <a:spcPct val="0"/>
              </a:spcAft>
              <a:defRPr sz="3200" b="1">
                <a:solidFill>
                  <a:schemeClr val="tx2"/>
                </a:solidFill>
                <a:latin typeface="Arial Narrow" pitchFamily="34" charset="0"/>
              </a:defRPr>
            </a:lvl7pPr>
            <a:lvl8pPr marL="1371600" algn="ctr" rtl="0" eaLnBrk="1" fontAlgn="base" hangingPunct="1">
              <a:spcBef>
                <a:spcPct val="0"/>
              </a:spcBef>
              <a:spcAft>
                <a:spcPct val="0"/>
              </a:spcAft>
              <a:defRPr sz="3200" b="1">
                <a:solidFill>
                  <a:schemeClr val="tx2"/>
                </a:solidFill>
                <a:latin typeface="Arial Narrow" pitchFamily="34" charset="0"/>
              </a:defRPr>
            </a:lvl8pPr>
            <a:lvl9pPr marL="1828800" algn="ctr" rtl="0" eaLnBrk="1" fontAlgn="base" hangingPunct="1">
              <a:spcBef>
                <a:spcPct val="0"/>
              </a:spcBef>
              <a:spcAft>
                <a:spcPct val="0"/>
              </a:spcAft>
              <a:defRPr sz="3200" b="1">
                <a:solidFill>
                  <a:schemeClr val="tx2"/>
                </a:solidFill>
                <a:latin typeface="Arial Narrow" pitchFamily="34" charset="0"/>
              </a:defRPr>
            </a:lvl9pPr>
          </a:lstStyle>
          <a:p>
            <a:r>
              <a:rPr lang="es-CO" kern="0" dirty="0"/>
              <a:t>Importancia del Saneamiento Contable</a:t>
            </a:r>
          </a:p>
        </p:txBody>
      </p:sp>
      <p:graphicFrame>
        <p:nvGraphicFramePr>
          <p:cNvPr id="6" name="Diagrama 6"/>
          <p:cNvGraphicFramePr/>
          <p:nvPr>
            <p:extLst>
              <p:ext uri="{D42A27DB-BD31-4B8C-83A1-F6EECF244321}">
                <p14:modId xmlns:p14="http://schemas.microsoft.com/office/powerpoint/2010/main" val="178489187"/>
              </p:ext>
            </p:extLst>
          </p:nvPr>
        </p:nvGraphicFramePr>
        <p:xfrm>
          <a:off x="-468560" y="299943"/>
          <a:ext cx="6156685" cy="57259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3" name="12 Grupo"/>
          <p:cNvGrpSpPr/>
          <p:nvPr/>
        </p:nvGrpSpPr>
        <p:grpSpPr>
          <a:xfrm>
            <a:off x="4211959" y="4513684"/>
            <a:ext cx="4959011" cy="1166742"/>
            <a:chOff x="97678" y="2197045"/>
            <a:chExt cx="5274354" cy="2000973"/>
          </a:xfrm>
        </p:grpSpPr>
        <p:sp>
          <p:nvSpPr>
            <p:cNvPr id="14" name="13 Rectángulo redondeado"/>
            <p:cNvSpPr/>
            <p:nvPr/>
          </p:nvSpPr>
          <p:spPr>
            <a:xfrm>
              <a:off x="1178575" y="2197045"/>
              <a:ext cx="4127021" cy="2000973"/>
            </a:xfrm>
            <a:prstGeom prst="roundRect">
              <a:avLst/>
            </a:prstGeom>
            <a:ln>
              <a:solidFill>
                <a:srgbClr val="C00000"/>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5" name="14 Rectángulo"/>
            <p:cNvSpPr/>
            <p:nvPr/>
          </p:nvSpPr>
          <p:spPr>
            <a:xfrm>
              <a:off x="97678" y="2261248"/>
              <a:ext cx="5274354" cy="180561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23018" tIns="68580" rIns="68580" bIns="68580" numCol="1" spcCol="1270" anchor="ctr" anchorCtr="0">
              <a:noAutofit/>
            </a:bodyPr>
            <a:lstStyle/>
            <a:p>
              <a:pPr lvl="0" algn="l" defTabSz="800100">
                <a:lnSpc>
                  <a:spcPct val="90000"/>
                </a:lnSpc>
                <a:spcBef>
                  <a:spcPct val="0"/>
                </a:spcBef>
                <a:spcAft>
                  <a:spcPct val="35000"/>
                </a:spcAft>
              </a:pPr>
              <a:r>
                <a:rPr lang="es-ES" sz="2100" b="1" kern="1200" dirty="0">
                  <a:solidFill>
                    <a:srgbClr val="C00000"/>
                  </a:solidFill>
                </a:rPr>
                <a:t>Garantizar</a:t>
              </a:r>
              <a:r>
                <a:rPr lang="es-ES" sz="2100" b="1" kern="1200" dirty="0"/>
                <a:t> que la información financiera de los primeros Estados Financieros conforme a la Res. 533 de 2015</a:t>
              </a:r>
            </a:p>
          </p:txBody>
        </p:sp>
      </p:grpSp>
      <p:grpSp>
        <p:nvGrpSpPr>
          <p:cNvPr id="16" name="15 Grupo"/>
          <p:cNvGrpSpPr/>
          <p:nvPr/>
        </p:nvGrpSpPr>
        <p:grpSpPr>
          <a:xfrm>
            <a:off x="4604992" y="1561356"/>
            <a:ext cx="4494643" cy="1545592"/>
            <a:chOff x="-420563" y="2596112"/>
            <a:chExt cx="5726159" cy="1816884"/>
          </a:xfrm>
        </p:grpSpPr>
        <p:sp>
          <p:nvSpPr>
            <p:cNvPr id="17" name="16 Rectángulo redondeado"/>
            <p:cNvSpPr/>
            <p:nvPr/>
          </p:nvSpPr>
          <p:spPr>
            <a:xfrm>
              <a:off x="692505" y="2596112"/>
              <a:ext cx="4613091" cy="1816884"/>
            </a:xfrm>
            <a:prstGeom prst="roundRect">
              <a:avLst>
                <a:gd name="adj" fmla="val 50000"/>
              </a:avLst>
            </a:prstGeom>
            <a:ln>
              <a:solidFill>
                <a:srgbClr val="C00000"/>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8" name="17 Rectángulo"/>
            <p:cNvSpPr/>
            <p:nvPr/>
          </p:nvSpPr>
          <p:spPr>
            <a:xfrm>
              <a:off x="-420563" y="2689456"/>
              <a:ext cx="5685892" cy="168021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23018" tIns="68580" rIns="68580" bIns="68580" numCol="1" spcCol="1270" anchor="ctr" anchorCtr="0">
              <a:noAutofit/>
            </a:bodyPr>
            <a:lstStyle/>
            <a:p>
              <a:pPr lvl="0"/>
              <a:r>
                <a:rPr lang="es-ES" sz="1900" b="1" dirty="0">
                  <a:solidFill>
                    <a:srgbClr val="C00000"/>
                  </a:solidFill>
                </a:rPr>
                <a:t>Cumpla</a:t>
              </a:r>
              <a:r>
                <a:rPr lang="es-ES" sz="1900" b="1" dirty="0"/>
                <a:t> con las características cualitativas fundamentales de la información financiera: </a:t>
              </a:r>
              <a:r>
                <a:rPr lang="es-ES" sz="1900" b="1" dirty="0">
                  <a:solidFill>
                    <a:srgbClr val="C00000"/>
                  </a:solidFill>
                </a:rPr>
                <a:t>Relevancia y Representación fiel</a:t>
              </a:r>
            </a:p>
          </p:txBody>
        </p:sp>
      </p:grpSp>
      <p:sp>
        <p:nvSpPr>
          <p:cNvPr id="8" name="7 Elipse"/>
          <p:cNvSpPr/>
          <p:nvPr/>
        </p:nvSpPr>
        <p:spPr>
          <a:xfrm>
            <a:off x="4788024" y="409228"/>
            <a:ext cx="1595573" cy="1368151"/>
          </a:xfrm>
          <a:prstGeom prst="ellipse">
            <a:avLst/>
          </a:prstGeom>
          <a:blipFill>
            <a:blip r:embed="rId7" cstate="email">
              <a:extLst>
                <a:ext uri="{28A0092B-C50C-407E-A947-70E740481C1C}">
                  <a14:useLocalDpi xmlns:a14="http://schemas.microsoft.com/office/drawing/2010/main"/>
                </a:ext>
              </a:extLst>
            </a:blip>
            <a:srcRect/>
            <a:stretch>
              <a:fillRect/>
            </a:stretch>
          </a:blipFill>
        </p:spPr>
        <p:style>
          <a:lnRef idx="2">
            <a:schemeClr val="accent2">
              <a:shade val="80000"/>
              <a:hueOff val="0"/>
              <a:satOff val="0"/>
              <a:lumOff val="0"/>
              <a:alphaOff val="0"/>
            </a:schemeClr>
          </a:lnRef>
          <a:fillRef idx="1">
            <a:scrgbClr r="0" g="0" b="0"/>
          </a:fillRef>
          <a:effectRef idx="0">
            <a:schemeClr val="accent2">
              <a:tint val="40000"/>
              <a:hueOff val="0"/>
              <a:satOff val="0"/>
              <a:lumOff val="0"/>
              <a:alphaOff val="0"/>
            </a:schemeClr>
          </a:effectRef>
          <a:fontRef idx="minor">
            <a:schemeClr val="lt1">
              <a:hueOff val="0"/>
              <a:satOff val="0"/>
              <a:lumOff val="0"/>
              <a:alphaOff val="0"/>
            </a:schemeClr>
          </a:fontRef>
        </p:style>
      </p:sp>
      <p:sp>
        <p:nvSpPr>
          <p:cNvPr id="12" name="11 Elipse"/>
          <p:cNvSpPr/>
          <p:nvPr/>
        </p:nvSpPr>
        <p:spPr>
          <a:xfrm>
            <a:off x="5076056" y="3217540"/>
            <a:ext cx="1502473" cy="1348188"/>
          </a:xfrm>
          <a:prstGeom prst="ellipse">
            <a:avLst/>
          </a:prstGeom>
          <a:blipFill rotWithShape="1">
            <a:blip r:embed="rId8" cstate="email">
              <a:extLst>
                <a:ext uri="{28A0092B-C50C-407E-A947-70E740481C1C}">
                  <a14:useLocalDpi xmlns:a14="http://schemas.microsoft.com/office/drawing/2010/main"/>
                </a:ext>
              </a:extLst>
            </a:blip>
            <a:stretch>
              <a:fillRect/>
            </a:stretch>
          </a:blipFill>
        </p:spPr>
        <p:style>
          <a:lnRef idx="2">
            <a:schemeClr val="accent2">
              <a:shade val="80000"/>
              <a:hueOff val="0"/>
              <a:satOff val="0"/>
              <a:lumOff val="0"/>
              <a:alphaOff val="0"/>
            </a:schemeClr>
          </a:lnRef>
          <a:fillRef idx="1">
            <a:scrgbClr r="0" g="0" b="0"/>
          </a:fillRef>
          <a:effectRef idx="0">
            <a:schemeClr val="accent2">
              <a:tint val="40000"/>
              <a:hueOff val="0"/>
              <a:satOff val="0"/>
              <a:lumOff val="0"/>
              <a:alphaOff val="0"/>
            </a:schemeClr>
          </a:effectRef>
          <a:fontRef idx="minor">
            <a:schemeClr val="lt1">
              <a:hueOff val="0"/>
              <a:satOff val="0"/>
              <a:lumOff val="0"/>
              <a:alphaOff val="0"/>
            </a:schemeClr>
          </a:fontRef>
        </p:style>
      </p:sp>
      <p:sp>
        <p:nvSpPr>
          <p:cNvPr id="19" name="18 Elipse"/>
          <p:cNvSpPr/>
          <p:nvPr/>
        </p:nvSpPr>
        <p:spPr bwMode="auto">
          <a:xfrm>
            <a:off x="6728160" y="3721596"/>
            <a:ext cx="148096" cy="144016"/>
          </a:xfrm>
          <a:prstGeom prst="ellipse">
            <a:avLst/>
          </a:prstGeom>
          <a:noFill/>
          <a:ln w="2857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
        <p:nvSpPr>
          <p:cNvPr id="20" name="19 Elipse"/>
          <p:cNvSpPr/>
          <p:nvPr/>
        </p:nvSpPr>
        <p:spPr bwMode="auto">
          <a:xfrm>
            <a:off x="6944184" y="3217540"/>
            <a:ext cx="148096" cy="144016"/>
          </a:xfrm>
          <a:prstGeom prst="ellipse">
            <a:avLst/>
          </a:prstGeom>
          <a:noFill/>
          <a:ln w="2857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
        <p:nvSpPr>
          <p:cNvPr id="21" name="20 Elipse"/>
          <p:cNvSpPr/>
          <p:nvPr/>
        </p:nvSpPr>
        <p:spPr bwMode="auto">
          <a:xfrm>
            <a:off x="6836510" y="3481371"/>
            <a:ext cx="148096" cy="144016"/>
          </a:xfrm>
          <a:prstGeom prst="ellipse">
            <a:avLst/>
          </a:prstGeom>
          <a:noFill/>
          <a:ln w="2857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
        <p:nvSpPr>
          <p:cNvPr id="22" name="21 Elipse"/>
          <p:cNvSpPr/>
          <p:nvPr/>
        </p:nvSpPr>
        <p:spPr bwMode="auto">
          <a:xfrm>
            <a:off x="7307987" y="724304"/>
            <a:ext cx="148096" cy="144016"/>
          </a:xfrm>
          <a:prstGeom prst="ellipse">
            <a:avLst/>
          </a:prstGeom>
          <a:noFill/>
          <a:ln w="2857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
        <p:nvSpPr>
          <p:cNvPr id="23" name="22 Elipse"/>
          <p:cNvSpPr/>
          <p:nvPr/>
        </p:nvSpPr>
        <p:spPr bwMode="auto">
          <a:xfrm>
            <a:off x="7261889" y="979982"/>
            <a:ext cx="148096" cy="144016"/>
          </a:xfrm>
          <a:prstGeom prst="ellipse">
            <a:avLst/>
          </a:prstGeom>
          <a:noFill/>
          <a:ln w="2857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
        <p:nvSpPr>
          <p:cNvPr id="25" name="24 Elipse"/>
          <p:cNvSpPr/>
          <p:nvPr/>
        </p:nvSpPr>
        <p:spPr bwMode="auto">
          <a:xfrm>
            <a:off x="7202830" y="1225848"/>
            <a:ext cx="148096" cy="144016"/>
          </a:xfrm>
          <a:prstGeom prst="ellipse">
            <a:avLst/>
          </a:prstGeom>
          <a:noFill/>
          <a:ln w="2857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
        <p:nvSpPr>
          <p:cNvPr id="26" name="25 Elipse"/>
          <p:cNvSpPr/>
          <p:nvPr/>
        </p:nvSpPr>
        <p:spPr bwMode="auto">
          <a:xfrm>
            <a:off x="7460387" y="876704"/>
            <a:ext cx="148096" cy="144016"/>
          </a:xfrm>
          <a:prstGeom prst="ellipse">
            <a:avLst/>
          </a:prstGeom>
          <a:noFill/>
          <a:ln w="2857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
        <p:nvSpPr>
          <p:cNvPr id="27" name="26 Elipse"/>
          <p:cNvSpPr/>
          <p:nvPr/>
        </p:nvSpPr>
        <p:spPr bwMode="auto">
          <a:xfrm>
            <a:off x="7612787" y="1029104"/>
            <a:ext cx="148096" cy="144016"/>
          </a:xfrm>
          <a:prstGeom prst="ellipse">
            <a:avLst/>
          </a:prstGeom>
          <a:noFill/>
          <a:ln w="2857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
        <p:nvSpPr>
          <p:cNvPr id="28" name="27 Elipse"/>
          <p:cNvSpPr/>
          <p:nvPr/>
        </p:nvSpPr>
        <p:spPr bwMode="auto">
          <a:xfrm>
            <a:off x="7087116" y="800950"/>
            <a:ext cx="148096" cy="144016"/>
          </a:xfrm>
          <a:prstGeom prst="ellipse">
            <a:avLst/>
          </a:prstGeom>
          <a:noFill/>
          <a:ln w="2857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
        <p:nvSpPr>
          <p:cNvPr id="29" name="28 Elipse"/>
          <p:cNvSpPr/>
          <p:nvPr/>
        </p:nvSpPr>
        <p:spPr bwMode="auto">
          <a:xfrm>
            <a:off x="6918783" y="944883"/>
            <a:ext cx="148096" cy="144016"/>
          </a:xfrm>
          <a:prstGeom prst="ellipse">
            <a:avLst/>
          </a:prstGeom>
          <a:noFill/>
          <a:ln w="2857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50921230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9"/>
          </p:nvPr>
        </p:nvSpPr>
        <p:spPr/>
        <p:txBody>
          <a:bodyPr/>
          <a:lstStyle/>
          <a:p>
            <a:pPr>
              <a:defRPr/>
            </a:pPr>
            <a:fld id="{BD78BF63-D6E5-49D8-99EB-4D36175B83F1}" type="slidenum">
              <a:rPr lang="es-ES_tradnl" smtClean="0"/>
              <a:pPr>
                <a:defRPr/>
              </a:pPr>
              <a:t>22</a:t>
            </a:fld>
            <a:endParaRPr lang="es-ES_tradnl" dirty="0"/>
          </a:p>
        </p:txBody>
      </p:sp>
      <p:sp>
        <p:nvSpPr>
          <p:cNvPr id="5" name="4 Rectángulo"/>
          <p:cNvSpPr/>
          <p:nvPr/>
        </p:nvSpPr>
        <p:spPr>
          <a:xfrm>
            <a:off x="35496" y="49188"/>
            <a:ext cx="3024336" cy="4493538"/>
          </a:xfrm>
          <a:prstGeom prst="rect">
            <a:avLst/>
          </a:prstGeom>
          <a:solidFill>
            <a:schemeClr val="bg1">
              <a:lumMod val="65000"/>
            </a:schemeClr>
          </a:solidFill>
          <a:ln>
            <a:solidFill>
              <a:schemeClr val="tx1"/>
            </a:solidFill>
          </a:ln>
          <a:effectLst>
            <a:glow rad="63500">
              <a:schemeClr val="accent6">
                <a:satMod val="175000"/>
                <a:alpha val="40000"/>
              </a:schemeClr>
            </a:glow>
          </a:effectLst>
        </p:spPr>
        <p:txBody>
          <a:bodyPr wrap="square">
            <a:spAutoFit/>
          </a:bodyPr>
          <a:lstStyle/>
          <a:p>
            <a:pPr algn="ctr"/>
            <a:r>
              <a:rPr lang="es-CO" sz="2800" b="1" dirty="0"/>
              <a:t>LEY 1819  </a:t>
            </a:r>
          </a:p>
          <a:p>
            <a:pPr algn="ctr"/>
            <a:r>
              <a:rPr lang="es-CO" sz="2800" b="1" dirty="0"/>
              <a:t>(29-12-16)</a:t>
            </a:r>
          </a:p>
          <a:p>
            <a:endParaRPr lang="es-CO" dirty="0"/>
          </a:p>
          <a:p>
            <a:pPr algn="just"/>
            <a:r>
              <a:rPr lang="es-CO" b="1" dirty="0"/>
              <a:t>Por medio de la cual se adopta una reforma tributaria estructural, se fortalecen los mecanismos para la lucha contra la evasión y la elusión fiscal, y se dictan otras disposiciones.</a:t>
            </a:r>
          </a:p>
        </p:txBody>
      </p:sp>
      <p:sp>
        <p:nvSpPr>
          <p:cNvPr id="6" name="5 CuadroTexto"/>
          <p:cNvSpPr txBox="1"/>
          <p:nvPr/>
        </p:nvSpPr>
        <p:spPr>
          <a:xfrm>
            <a:off x="3635896" y="239946"/>
            <a:ext cx="5400600" cy="4647426"/>
          </a:xfrm>
          <a:prstGeom prst="rect">
            <a:avLst/>
          </a:prstGeom>
          <a:solidFill>
            <a:schemeClr val="bg2">
              <a:lumMod val="60000"/>
              <a:lumOff val="40000"/>
            </a:schemeClr>
          </a:solidFill>
          <a:ln>
            <a:solidFill>
              <a:schemeClr val="tx1"/>
            </a:solidFill>
          </a:ln>
          <a:effectLst>
            <a:glow rad="63500">
              <a:schemeClr val="accent6">
                <a:satMod val="175000"/>
                <a:alpha val="40000"/>
              </a:schemeClr>
            </a:glow>
          </a:effectLst>
        </p:spPr>
        <p:txBody>
          <a:bodyPr wrap="square" rtlCol="0">
            <a:spAutoFit/>
          </a:bodyPr>
          <a:lstStyle/>
          <a:p>
            <a:pPr algn="ctr"/>
            <a:r>
              <a:rPr lang="es-CO" sz="2800" b="1" dirty="0"/>
              <a:t>ARTÍCULO 355. SANEAMIENTO </a:t>
            </a:r>
          </a:p>
          <a:p>
            <a:pPr algn="ctr"/>
            <a:r>
              <a:rPr lang="es-CO" sz="2800" b="1" dirty="0"/>
              <a:t>  CONTABLE. </a:t>
            </a:r>
          </a:p>
          <a:p>
            <a:pPr algn="just"/>
            <a:r>
              <a:rPr lang="es-CO" sz="2400" b="1" dirty="0"/>
              <a:t>Las entidades territoriales deberán adelantar el proceso de depuración contable a que se refiere el artículo 59 de la Ley 17 39 de 2014, modificado por el artículo 261 de la Ley  1753 de 2015. El término para adelantar dicho proceso será de dos (2) años contados a partir de la vigencia de la presente ley. El cumplimiento de esta obligación deberá ser verificado por las contralorías territoriales.</a:t>
            </a:r>
          </a:p>
        </p:txBody>
      </p:sp>
      <p:sp>
        <p:nvSpPr>
          <p:cNvPr id="2" name="1 Flecha curvada hacia arriba"/>
          <p:cNvSpPr/>
          <p:nvPr/>
        </p:nvSpPr>
        <p:spPr bwMode="auto">
          <a:xfrm rot="316080">
            <a:off x="1499411" y="4745297"/>
            <a:ext cx="4451564" cy="846323"/>
          </a:xfrm>
          <a:prstGeom prst="curvedUpArrow">
            <a:avLst/>
          </a:prstGeom>
          <a:solidFill>
            <a:schemeClr val="tx1">
              <a:lumMod val="95000"/>
              <a:lumOff val="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056647577"/>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9"/>
          </p:nvPr>
        </p:nvSpPr>
        <p:spPr/>
        <p:txBody>
          <a:bodyPr/>
          <a:lstStyle/>
          <a:p>
            <a:pPr>
              <a:defRPr/>
            </a:pPr>
            <a:fld id="{BD78BF63-D6E5-49D8-99EB-4D36175B83F1}" type="slidenum">
              <a:rPr lang="es-ES_tradnl" smtClean="0"/>
              <a:pPr>
                <a:defRPr/>
              </a:pPr>
              <a:t>23</a:t>
            </a:fld>
            <a:endParaRPr lang="es-ES_tradnl" dirty="0"/>
          </a:p>
        </p:txBody>
      </p:sp>
      <p:sp>
        <p:nvSpPr>
          <p:cNvPr id="5" name="CuadroTexto 4"/>
          <p:cNvSpPr txBox="1"/>
          <p:nvPr/>
        </p:nvSpPr>
        <p:spPr>
          <a:xfrm>
            <a:off x="1187624" y="-22820"/>
            <a:ext cx="6984776" cy="646331"/>
          </a:xfrm>
          <a:prstGeom prst="rect">
            <a:avLst/>
          </a:prstGeom>
          <a:noFill/>
        </p:spPr>
        <p:txBody>
          <a:bodyPr wrap="square" rtlCol="0">
            <a:spAutoFit/>
          </a:bodyPr>
          <a:lstStyle/>
          <a:p>
            <a:r>
              <a:rPr lang="es-CO" sz="3600" b="1" dirty="0"/>
              <a:t>DECRETO 1499 del 11-09-2017</a:t>
            </a:r>
          </a:p>
        </p:txBody>
      </p:sp>
      <p:sp>
        <p:nvSpPr>
          <p:cNvPr id="7" name="CuadroTexto 6"/>
          <p:cNvSpPr txBox="1"/>
          <p:nvPr/>
        </p:nvSpPr>
        <p:spPr>
          <a:xfrm>
            <a:off x="1403648" y="4081636"/>
            <a:ext cx="184731" cy="446276"/>
          </a:xfrm>
          <a:prstGeom prst="rect">
            <a:avLst/>
          </a:prstGeom>
          <a:noFill/>
        </p:spPr>
        <p:txBody>
          <a:bodyPr wrap="none" rtlCol="0">
            <a:spAutoFit/>
          </a:bodyPr>
          <a:lstStyle/>
          <a:p>
            <a:endParaRPr lang="es-CO" dirty="0"/>
          </a:p>
        </p:txBody>
      </p:sp>
      <p:sp>
        <p:nvSpPr>
          <p:cNvPr id="11" name="Rectángulo 10"/>
          <p:cNvSpPr/>
          <p:nvPr/>
        </p:nvSpPr>
        <p:spPr>
          <a:xfrm>
            <a:off x="0" y="481236"/>
            <a:ext cx="9108504" cy="4862870"/>
          </a:xfrm>
          <a:prstGeom prst="rect">
            <a:avLst/>
          </a:prstGeom>
        </p:spPr>
        <p:txBody>
          <a:bodyPr wrap="square">
            <a:spAutoFit/>
          </a:bodyPr>
          <a:lstStyle/>
          <a:p>
            <a:pPr marR="770" algn="ctr"/>
            <a:r>
              <a:rPr lang="es-CO" sz="3200" b="1" i="1" dirty="0">
                <a:latin typeface="Arial" panose="020B0604020202020204" pitchFamily="34" charset="0"/>
              </a:rPr>
              <a:t>Definición del Modelo Integrado de Planeación y Gestión MIPG</a:t>
            </a:r>
          </a:p>
          <a:p>
            <a:pPr marR="770" algn="ctr"/>
            <a:endParaRPr lang="es-CO" sz="2600" dirty="0">
              <a:latin typeface="Arial" panose="020B0604020202020204" pitchFamily="34" charset="0"/>
            </a:endParaRPr>
          </a:p>
          <a:p>
            <a:pPr marR="770" algn="just"/>
            <a:r>
              <a:rPr lang="es-CO" sz="2200" dirty="0">
                <a:latin typeface="Arial" panose="020B0604020202020204" pitchFamily="34" charset="0"/>
              </a:rPr>
              <a:t>El MIPG es un marco de referencia para dirigir, planear, ejecutar, hacer seguimiento, evaluar y controlar la gestión de las entidades y organismos públicos, con el fin de generar resultados que atiendan los planes de desarrollo y resuelvan las necesidades y problemas de los ciudadanos, con integridad y calidad en el servicio.</a:t>
            </a:r>
          </a:p>
          <a:p>
            <a:endParaRPr lang="es-CO" sz="2200" dirty="0"/>
          </a:p>
          <a:p>
            <a:r>
              <a:rPr lang="es-CO" sz="2200" dirty="0">
                <a:latin typeface="Arial" panose="020B0604020202020204" pitchFamily="34" charset="0"/>
              </a:rPr>
              <a:t>Se adoptará por los organismos y entidades de los órdenes nacional y territorial de la Rama Ejecutiva del Poder Público y en entidades descentralizadas con capital público y privado, en que el Estado posea el 90% o más del capital social. </a:t>
            </a:r>
          </a:p>
        </p:txBody>
      </p:sp>
    </p:spTree>
    <p:extLst>
      <p:ext uri="{BB962C8B-B14F-4D97-AF65-F5344CB8AC3E}">
        <p14:creationId xmlns:p14="http://schemas.microsoft.com/office/powerpoint/2010/main" val="1183077465"/>
      </p:ext>
    </p:extLst>
  </p:cSld>
  <p:clrMapOvr>
    <a:masterClrMapping/>
  </p:clrMapOvr>
  <p:transition spd="slow">
    <p:split orient="ver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9"/>
          </p:nvPr>
        </p:nvSpPr>
        <p:spPr/>
        <p:txBody>
          <a:bodyPr/>
          <a:lstStyle/>
          <a:p>
            <a:pPr>
              <a:defRPr/>
            </a:pPr>
            <a:fld id="{BD78BF63-D6E5-49D8-99EB-4D36175B83F1}" type="slidenum">
              <a:rPr lang="es-ES_tradnl" smtClean="0"/>
              <a:pPr>
                <a:defRPr/>
              </a:pPr>
              <a:t>24</a:t>
            </a:fld>
            <a:endParaRPr lang="es-ES_tradnl" dirty="0"/>
          </a:p>
        </p:txBody>
      </p:sp>
      <p:sp>
        <p:nvSpPr>
          <p:cNvPr id="5" name="Rectángulo 4"/>
          <p:cNvSpPr/>
          <p:nvPr/>
        </p:nvSpPr>
        <p:spPr>
          <a:xfrm>
            <a:off x="35496" y="49188"/>
            <a:ext cx="9217024" cy="3847207"/>
          </a:xfrm>
          <a:prstGeom prst="rect">
            <a:avLst/>
          </a:prstGeom>
        </p:spPr>
        <p:txBody>
          <a:bodyPr wrap="square">
            <a:spAutoFit/>
          </a:bodyPr>
          <a:lstStyle/>
          <a:p>
            <a:endParaRPr lang="es-CO" sz="2800" dirty="0">
              <a:solidFill>
                <a:srgbClr val="000000"/>
              </a:solidFill>
              <a:latin typeface="Arial" panose="020B0604020202020204" pitchFamily="34" charset="0"/>
            </a:endParaRPr>
          </a:p>
          <a:p>
            <a:pPr algn="ctr"/>
            <a:r>
              <a:rPr lang="es-CO" sz="2400" b="1" i="1" dirty="0">
                <a:latin typeface="Arial" panose="020B0604020202020204" pitchFamily="34" charset="0"/>
              </a:rPr>
              <a:t>Comités departamentales, distritales y municipales de Gestión y Desempeño. </a:t>
            </a:r>
          </a:p>
          <a:p>
            <a:pPr algn="just"/>
            <a:endParaRPr lang="es-CO" sz="2400" dirty="0">
              <a:latin typeface="Arial" panose="020B0604020202020204" pitchFamily="34" charset="0"/>
            </a:endParaRPr>
          </a:p>
          <a:p>
            <a:pPr algn="just"/>
            <a:r>
              <a:rPr lang="es-CO" sz="2400" dirty="0">
                <a:latin typeface="Arial" panose="020B0604020202020204" pitchFamily="34" charset="0"/>
              </a:rPr>
              <a:t>A nivel departamental, municipal y distrital habrá Comités Departamentales, Distritales y Municipales de Gestión y Desempeño los cuales estarán integrados por el gobernador o alcalde, quienes los </a:t>
            </a:r>
            <a:r>
              <a:rPr lang="es-CO" sz="2400" dirty="0" err="1">
                <a:latin typeface="Arial" panose="020B0604020202020204" pitchFamily="34" charset="0"/>
              </a:rPr>
              <a:t>presidirán</a:t>
            </a:r>
            <a:r>
              <a:rPr lang="es-CO" sz="800" baseline="30000" dirty="0" err="1">
                <a:latin typeface="Arial" panose="020B0604020202020204" pitchFamily="34" charset="0"/>
              </a:rPr>
              <a:t>t</a:t>
            </a:r>
            <a:r>
              <a:rPr lang="es-CO" sz="800" baseline="30000" dirty="0">
                <a:latin typeface="Arial" panose="020B0604020202020204" pitchFamily="34" charset="0"/>
              </a:rPr>
              <a:t> </a:t>
            </a:r>
            <a:r>
              <a:rPr lang="es-CO" sz="2400" dirty="0">
                <a:latin typeface="Arial" panose="020B0604020202020204" pitchFamily="34" charset="0"/>
              </a:rPr>
              <a:t>los miembros de los consejos de gobierno y por los gerentes, presidentes o directores de las entidades descentralizadas de la respectiva jurisdicción territorial. </a:t>
            </a:r>
            <a:endParaRPr lang="es-CO" dirty="0"/>
          </a:p>
        </p:txBody>
      </p:sp>
    </p:spTree>
    <p:extLst>
      <p:ext uri="{BB962C8B-B14F-4D97-AF65-F5344CB8AC3E}">
        <p14:creationId xmlns:p14="http://schemas.microsoft.com/office/powerpoint/2010/main" val="610882899"/>
      </p:ext>
    </p:extLst>
  </p:cSld>
  <p:clrMapOvr>
    <a:masterClrMapping/>
  </p:clrMapOvr>
  <p:transition spd="slow">
    <p:split orient="ver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slow">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468204" y="2137420"/>
            <a:ext cx="8280260" cy="1124686"/>
          </a:xfrm>
        </p:spPr>
        <p:txBody>
          <a:bodyPr/>
          <a:lstStyle/>
          <a:p>
            <a:pPr algn="ctr"/>
            <a:r>
              <a:rPr lang="es-CO" sz="3800" dirty="0"/>
              <a:t>“PAUTAS PARA LA TRANSPARENCIA Y EL BUEN GOBIERNO EN EL 2018” </a:t>
            </a:r>
          </a:p>
        </p:txBody>
      </p:sp>
      <p:sp>
        <p:nvSpPr>
          <p:cNvPr id="3" name="Marcador de número de diapositiva 2"/>
          <p:cNvSpPr>
            <a:spLocks noGrp="1"/>
          </p:cNvSpPr>
          <p:nvPr>
            <p:ph type="sldNum" sz="quarter" idx="10"/>
          </p:nvPr>
        </p:nvSpPr>
        <p:spPr/>
        <p:txBody>
          <a:bodyPr/>
          <a:lstStyle/>
          <a:p>
            <a:pPr>
              <a:defRPr/>
            </a:pPr>
            <a:fld id="{C7869FFF-0288-4B42-9B48-50D4626F0A8E}" type="slidenum">
              <a:rPr lang="es-ES_tradnl" smtClean="0"/>
              <a:pPr>
                <a:defRPr/>
              </a:pPr>
              <a:t>3</a:t>
            </a:fld>
            <a:endParaRPr lang="es-ES_tradnl" dirty="0"/>
          </a:p>
        </p:txBody>
      </p:sp>
      <p:pic>
        <p:nvPicPr>
          <p:cNvPr id="2052" name="Picture 4" descr="Resultado de imagen para Neiva"/>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942" y="0"/>
            <a:ext cx="2952328" cy="220942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Resultado de imagen para neiva mapa politic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86802" y="0"/>
            <a:ext cx="3243063" cy="1898576"/>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Resultado de imagen para Neiva"/>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156177" y="-11833"/>
            <a:ext cx="2987824" cy="2221261"/>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Resultado de imagen para Neiva"/>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6613" y="3376852"/>
            <a:ext cx="4670621" cy="2338147"/>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http://www.lanacion.com.co/wp-content/uploads/2017/04/k2_items_src_a3d1b058b097060876023897dca90396.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644008" y="3376852"/>
            <a:ext cx="4499993" cy="23263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1555248"/>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9"/>
          </p:nvPr>
        </p:nvSpPr>
        <p:spPr/>
        <p:txBody>
          <a:bodyPr/>
          <a:lstStyle/>
          <a:p>
            <a:pPr>
              <a:defRPr/>
            </a:pPr>
            <a:fld id="{BD78BF63-D6E5-49D8-99EB-4D36175B83F1}" type="slidenum">
              <a:rPr lang="es-ES_tradnl" smtClean="0"/>
              <a:pPr>
                <a:defRPr/>
              </a:pPr>
              <a:t>4</a:t>
            </a:fld>
            <a:endParaRPr lang="es-ES_tradnl" dirty="0"/>
          </a:p>
        </p:txBody>
      </p:sp>
      <p:pic>
        <p:nvPicPr>
          <p:cNvPr id="5"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8968" y="33907"/>
            <a:ext cx="7704856" cy="5354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6895229"/>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512" y="1057300"/>
            <a:ext cx="9180512" cy="4657700"/>
          </a:xfrm>
          <a:prstGeom prst="rect">
            <a:avLst/>
          </a:prstGeom>
        </p:spPr>
      </p:pic>
      <p:sp>
        <p:nvSpPr>
          <p:cNvPr id="2" name="Título 1"/>
          <p:cNvSpPr>
            <a:spLocks noGrp="1"/>
          </p:cNvSpPr>
          <p:nvPr>
            <p:ph type="ctrTitle"/>
          </p:nvPr>
        </p:nvSpPr>
        <p:spPr>
          <a:xfrm>
            <a:off x="150218" y="-22820"/>
            <a:ext cx="8742957" cy="1079569"/>
          </a:xfrm>
        </p:spPr>
        <p:txBody>
          <a:bodyPr/>
          <a:lstStyle/>
          <a:p>
            <a:pPr algn="ctr"/>
            <a:r>
              <a:rPr lang="es-CR" altLang="en-US" dirty="0"/>
              <a:t>¿PORQUÉ  LAS  CUENTAS  PÚBLICAS  SON Y </a:t>
            </a:r>
            <a:br>
              <a:rPr lang="es-CR" altLang="en-US" dirty="0"/>
            </a:br>
            <a:r>
              <a:rPr lang="es-CR" altLang="en-US" dirty="0"/>
              <a:t>DEBEN SER PÚBLICAS ?</a:t>
            </a:r>
            <a:br>
              <a:rPr lang="es-CR" altLang="en-US" dirty="0">
                <a:solidFill>
                  <a:schemeClr val="tx1"/>
                </a:solidFill>
              </a:rPr>
            </a:br>
            <a:endParaRPr lang="es-CO" dirty="0"/>
          </a:p>
        </p:txBody>
      </p:sp>
      <p:sp>
        <p:nvSpPr>
          <p:cNvPr id="3" name="2 Marcador de número de diapositiva"/>
          <p:cNvSpPr>
            <a:spLocks noGrp="1"/>
          </p:cNvSpPr>
          <p:nvPr>
            <p:ph type="sldNum" sz="quarter" idx="15"/>
          </p:nvPr>
        </p:nvSpPr>
        <p:spPr/>
        <p:txBody>
          <a:bodyPr/>
          <a:lstStyle/>
          <a:p>
            <a:pPr>
              <a:defRPr/>
            </a:pPr>
            <a:fld id="{C7869FFF-0288-4B42-9B48-50D4626F0A8E}" type="slidenum">
              <a:rPr lang="es-ES_tradnl" smtClean="0"/>
              <a:pPr>
                <a:defRPr/>
              </a:pPr>
              <a:t>5</a:t>
            </a:fld>
            <a:endParaRPr lang="es-ES_tradnl" dirty="0"/>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782" y="1057300"/>
            <a:ext cx="9180512" cy="4646971"/>
          </a:xfrm>
          <a:prstGeom prst="rect">
            <a:avLst/>
          </a:prstGeom>
        </p:spPr>
      </p:pic>
      <p:sp>
        <p:nvSpPr>
          <p:cNvPr id="6" name="4 Rectángulo"/>
          <p:cNvSpPr/>
          <p:nvPr/>
        </p:nvSpPr>
        <p:spPr bwMode="auto">
          <a:xfrm>
            <a:off x="6372200" y="1198230"/>
            <a:ext cx="2627784" cy="1443246"/>
          </a:xfrm>
          <a:prstGeom prst="rect">
            <a:avLst/>
          </a:prstGeom>
          <a:solidFill>
            <a:srgbClr val="00B0F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s-CO" sz="2400" b="1" dirty="0">
                <a:solidFill>
                  <a:prstClr val="black"/>
                </a:solidFill>
                <a:latin typeface="Times New Roman" pitchFamily="18" charset="0"/>
              </a:rPr>
              <a:t>LA CONTABILIDAD </a:t>
            </a:r>
          </a:p>
          <a:p>
            <a:pPr algn="ctr"/>
            <a:r>
              <a:rPr lang="es-CO" sz="2400" b="1" dirty="0">
                <a:solidFill>
                  <a:prstClr val="black"/>
                </a:solidFill>
                <a:latin typeface="Times New Roman" pitchFamily="18" charset="0"/>
              </a:rPr>
              <a:t>    PÚBLICA  TAMBIÉN ES . . .</a:t>
            </a:r>
          </a:p>
        </p:txBody>
      </p:sp>
      <p:sp>
        <p:nvSpPr>
          <p:cNvPr id="9" name="5 Flecha curvada hacia la izquierda"/>
          <p:cNvSpPr/>
          <p:nvPr/>
        </p:nvSpPr>
        <p:spPr bwMode="auto">
          <a:xfrm rot="895883">
            <a:off x="7810873" y="3080783"/>
            <a:ext cx="1136220" cy="2519645"/>
          </a:xfrm>
          <a:prstGeom prst="curvedLeftArrow">
            <a:avLst/>
          </a:prstGeom>
          <a:solidFill>
            <a:srgbClr val="1B369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s-CO" sz="2400" dirty="0">
              <a:solidFill>
                <a:prstClr val="black"/>
              </a:solidFill>
              <a:latin typeface="Times New Roman" pitchFamily="18" charset="0"/>
            </a:endParaRPr>
          </a:p>
        </p:txBody>
      </p:sp>
      <p:sp>
        <p:nvSpPr>
          <p:cNvPr id="10" name="6 Pergamino vertical"/>
          <p:cNvSpPr/>
          <p:nvPr/>
        </p:nvSpPr>
        <p:spPr bwMode="auto">
          <a:xfrm>
            <a:off x="4572000" y="4369668"/>
            <a:ext cx="3133170" cy="1224137"/>
          </a:xfrm>
          <a:prstGeom prst="verticalScroll">
            <a:avLst/>
          </a:prstGeom>
          <a:solidFill>
            <a:srgbClr val="00B0F0"/>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2400" b="1" i="0" u="none" strike="noStrike" kern="0" cap="none" spc="0" normalizeH="0" baseline="0" noProof="0" dirty="0">
                <a:ln>
                  <a:noFill/>
                </a:ln>
                <a:solidFill>
                  <a:prstClr val="black"/>
                </a:solidFill>
                <a:effectLst/>
                <a:uLnTx/>
                <a:uFillTx/>
                <a:latin typeface="Times New Roman" pitchFamily="18" charset="0"/>
              </a:rPr>
              <a:t>CONSTRUCTORA …  DE PAZ</a:t>
            </a:r>
          </a:p>
        </p:txBody>
      </p:sp>
    </p:spTree>
    <p:extLst>
      <p:ext uri="{BB962C8B-B14F-4D97-AF65-F5344CB8AC3E}">
        <p14:creationId xmlns:p14="http://schemas.microsoft.com/office/powerpoint/2010/main" val="112368104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3000"/>
                                        <p:tgtEl>
                                          <p:spTgt spid="8"/>
                                        </p:tgtEl>
                                      </p:cBhvr>
                                    </p:animEffect>
                                    <p:anim calcmode="lin" valueType="num">
                                      <p:cBhvr>
                                        <p:cTn id="8" dur="3000" fill="hold"/>
                                        <p:tgtEl>
                                          <p:spTgt spid="8"/>
                                        </p:tgtEl>
                                        <p:attrNameLst>
                                          <p:attrName>ppt_w</p:attrName>
                                        </p:attrNameLst>
                                      </p:cBhvr>
                                      <p:tavLst>
                                        <p:tav tm="0" fmla="#ppt_w*sin(2.5*pi*$)">
                                          <p:val>
                                            <p:fltVal val="0"/>
                                          </p:val>
                                        </p:tav>
                                        <p:tav tm="100000">
                                          <p:val>
                                            <p:fltVal val="1"/>
                                          </p:val>
                                        </p:tav>
                                      </p:tavLst>
                                    </p:anim>
                                    <p:anim calcmode="lin" valueType="num">
                                      <p:cBhvr>
                                        <p:cTn id="9" dur="3000" fill="hold"/>
                                        <p:tgtEl>
                                          <p:spTgt spid="8"/>
                                        </p:tgtEl>
                                        <p:attrNameLst>
                                          <p:attrName>ppt_h</p:attrName>
                                        </p:attrNameLst>
                                      </p:cBhvr>
                                      <p:tavLst>
                                        <p:tav tm="0">
                                          <p:val>
                                            <p:strVal val="#ppt_h"/>
                                          </p:val>
                                        </p:tav>
                                        <p:tav tm="100000">
                                          <p:val>
                                            <p:strVal val="#ppt_h"/>
                                          </p:val>
                                        </p:tav>
                                      </p:tavLst>
                                    </p:anim>
                                  </p:childTnLst>
                                </p:cTn>
                              </p:par>
                            </p:childTnLst>
                          </p:cTn>
                        </p:par>
                        <p:par>
                          <p:cTn id="10" fill="hold">
                            <p:stCondLst>
                              <p:cond delay="3000"/>
                            </p:stCondLst>
                            <p:childTnLst>
                              <p:par>
                                <p:cTn id="11" presetID="26"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80">
                                          <p:stCondLst>
                                            <p:cond delay="0"/>
                                          </p:stCondLst>
                                        </p:cTn>
                                        <p:tgtEl>
                                          <p:spTgt spid="6"/>
                                        </p:tgtEl>
                                      </p:cBhvr>
                                    </p:animEffect>
                                    <p:anim calcmode="lin" valueType="num">
                                      <p:cBhvr>
                                        <p:cTn id="1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9" dur="26">
                                          <p:stCondLst>
                                            <p:cond delay="650"/>
                                          </p:stCondLst>
                                        </p:cTn>
                                        <p:tgtEl>
                                          <p:spTgt spid="6"/>
                                        </p:tgtEl>
                                      </p:cBhvr>
                                      <p:to x="100000" y="60000"/>
                                    </p:animScale>
                                    <p:animScale>
                                      <p:cBhvr>
                                        <p:cTn id="20" dur="166" decel="50000">
                                          <p:stCondLst>
                                            <p:cond delay="676"/>
                                          </p:stCondLst>
                                        </p:cTn>
                                        <p:tgtEl>
                                          <p:spTgt spid="6"/>
                                        </p:tgtEl>
                                      </p:cBhvr>
                                      <p:to x="100000" y="100000"/>
                                    </p:animScale>
                                    <p:animScale>
                                      <p:cBhvr>
                                        <p:cTn id="21" dur="26">
                                          <p:stCondLst>
                                            <p:cond delay="1312"/>
                                          </p:stCondLst>
                                        </p:cTn>
                                        <p:tgtEl>
                                          <p:spTgt spid="6"/>
                                        </p:tgtEl>
                                      </p:cBhvr>
                                      <p:to x="100000" y="80000"/>
                                    </p:animScale>
                                    <p:animScale>
                                      <p:cBhvr>
                                        <p:cTn id="22" dur="166" decel="50000">
                                          <p:stCondLst>
                                            <p:cond delay="1338"/>
                                          </p:stCondLst>
                                        </p:cTn>
                                        <p:tgtEl>
                                          <p:spTgt spid="6"/>
                                        </p:tgtEl>
                                      </p:cBhvr>
                                      <p:to x="100000" y="100000"/>
                                    </p:animScale>
                                    <p:animScale>
                                      <p:cBhvr>
                                        <p:cTn id="23" dur="26">
                                          <p:stCondLst>
                                            <p:cond delay="1642"/>
                                          </p:stCondLst>
                                        </p:cTn>
                                        <p:tgtEl>
                                          <p:spTgt spid="6"/>
                                        </p:tgtEl>
                                      </p:cBhvr>
                                      <p:to x="100000" y="90000"/>
                                    </p:animScale>
                                    <p:animScale>
                                      <p:cBhvr>
                                        <p:cTn id="24" dur="166" decel="50000">
                                          <p:stCondLst>
                                            <p:cond delay="1668"/>
                                          </p:stCondLst>
                                        </p:cTn>
                                        <p:tgtEl>
                                          <p:spTgt spid="6"/>
                                        </p:tgtEl>
                                      </p:cBhvr>
                                      <p:to x="100000" y="100000"/>
                                    </p:animScale>
                                    <p:animScale>
                                      <p:cBhvr>
                                        <p:cTn id="25" dur="26">
                                          <p:stCondLst>
                                            <p:cond delay="1808"/>
                                          </p:stCondLst>
                                        </p:cTn>
                                        <p:tgtEl>
                                          <p:spTgt spid="6"/>
                                        </p:tgtEl>
                                      </p:cBhvr>
                                      <p:to x="100000" y="95000"/>
                                    </p:animScale>
                                    <p:animScale>
                                      <p:cBhvr>
                                        <p:cTn id="26" dur="166" decel="50000">
                                          <p:stCondLst>
                                            <p:cond delay="1834"/>
                                          </p:stCondLst>
                                        </p:cTn>
                                        <p:tgtEl>
                                          <p:spTgt spid="6"/>
                                        </p:tgtEl>
                                      </p:cBhvr>
                                      <p:to x="100000" y="100000"/>
                                    </p:animScale>
                                  </p:childTnLst>
                                </p:cTn>
                              </p:par>
                            </p:childTnLst>
                          </p:cTn>
                        </p:par>
                        <p:par>
                          <p:cTn id="27" fill="hold">
                            <p:stCondLst>
                              <p:cond delay="5000"/>
                            </p:stCondLst>
                            <p:childTnLst>
                              <p:par>
                                <p:cTn id="28" presetID="21" presetClass="entr" presetSubtype="1"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heel(1)">
                                      <p:cBhvr>
                                        <p:cTn id="30" dur="2000"/>
                                        <p:tgtEl>
                                          <p:spTgt spid="9"/>
                                        </p:tgtEl>
                                      </p:cBhvr>
                                    </p:animEffect>
                                  </p:childTnLst>
                                </p:cTn>
                              </p:par>
                            </p:childTnLst>
                          </p:cTn>
                        </p:par>
                        <p:par>
                          <p:cTn id="31" fill="hold">
                            <p:stCondLst>
                              <p:cond delay="7000"/>
                            </p:stCondLst>
                            <p:childTnLst>
                              <p:par>
                                <p:cTn id="32" presetID="47" presetClass="entr" presetSubtype="0"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1000"/>
                                        <p:tgtEl>
                                          <p:spTgt spid="10"/>
                                        </p:tgtEl>
                                      </p:cBhvr>
                                    </p:animEffect>
                                    <p:anim calcmode="lin" valueType="num">
                                      <p:cBhvr>
                                        <p:cTn id="35" dur="1000" fill="hold"/>
                                        <p:tgtEl>
                                          <p:spTgt spid="10"/>
                                        </p:tgtEl>
                                        <p:attrNameLst>
                                          <p:attrName>ppt_x</p:attrName>
                                        </p:attrNameLst>
                                      </p:cBhvr>
                                      <p:tavLst>
                                        <p:tav tm="0">
                                          <p:val>
                                            <p:strVal val="#ppt_x"/>
                                          </p:val>
                                        </p:tav>
                                        <p:tav tm="100000">
                                          <p:val>
                                            <p:strVal val="#ppt_x"/>
                                          </p:val>
                                        </p:tav>
                                      </p:tavLst>
                                    </p:anim>
                                    <p:anim calcmode="lin" valueType="num">
                                      <p:cBhvr>
                                        <p:cTn id="3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0"/>
          </p:nvPr>
        </p:nvSpPr>
        <p:spPr/>
        <p:txBody>
          <a:bodyPr/>
          <a:lstStyle/>
          <a:p>
            <a:pPr>
              <a:defRPr/>
            </a:pPr>
            <a:fld id="{C7869FFF-0288-4B42-9B48-50D4626F0A8E}" type="slidenum">
              <a:rPr lang="es-ES_tradnl" smtClean="0"/>
              <a:pPr>
                <a:defRPr/>
              </a:pPr>
              <a:t>6</a:t>
            </a:fld>
            <a:endParaRPr lang="es-ES_tradnl" dirty="0"/>
          </a:p>
        </p:txBody>
      </p:sp>
      <p:sp>
        <p:nvSpPr>
          <p:cNvPr id="4" name="3 Rectángulo"/>
          <p:cNvSpPr/>
          <p:nvPr/>
        </p:nvSpPr>
        <p:spPr>
          <a:xfrm>
            <a:off x="125413" y="2273305"/>
            <a:ext cx="9018587" cy="1077218"/>
          </a:xfrm>
          <a:prstGeom prst="rect">
            <a:avLst/>
          </a:prstGeom>
        </p:spPr>
        <p:txBody>
          <a:bodyPr wrap="square">
            <a:spAutoFit/>
          </a:bodyPr>
          <a:lstStyle/>
          <a:p>
            <a:pPr algn="ctr"/>
            <a:r>
              <a:rPr lang="es-CO" sz="3200" b="1" dirty="0">
                <a:solidFill>
                  <a:schemeClr val="bg1"/>
                </a:solidFill>
              </a:rPr>
              <a:t>CONVERGENCIA  CONTABLE   PÚBLICA  Y </a:t>
            </a:r>
          </a:p>
          <a:p>
            <a:pPr algn="ctr"/>
            <a:r>
              <a:rPr lang="es-CO" sz="3200" b="1" dirty="0">
                <a:solidFill>
                  <a:schemeClr val="bg1"/>
                </a:solidFill>
              </a:rPr>
              <a:t>CONTROL  INTERNO  CONTABLE … </a:t>
            </a:r>
          </a:p>
        </p:txBody>
      </p:sp>
      <p:pic>
        <p:nvPicPr>
          <p:cNvPr id="307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14375" y="3289548"/>
            <a:ext cx="3273649" cy="2348706"/>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4 Imagen"/>
          <p:cNvPicPr/>
          <p:nvPr/>
        </p:nvPicPr>
        <p:blipFill>
          <a:blip r:embed="rId3" cstate="email">
            <a:extLst>
              <a:ext uri="{28A0092B-C50C-407E-A947-70E740481C1C}">
                <a14:useLocalDpi xmlns:a14="http://schemas.microsoft.com/office/drawing/2010/main"/>
              </a:ext>
            </a:extLst>
          </a:blip>
          <a:stretch>
            <a:fillRect/>
          </a:stretch>
        </p:blipFill>
        <p:spPr>
          <a:xfrm>
            <a:off x="11667" y="63877"/>
            <a:ext cx="2150885" cy="2145551"/>
          </a:xfrm>
          <a:prstGeom prst="rect">
            <a:avLst/>
          </a:prstGeom>
        </p:spPr>
      </p:pic>
      <p:sp>
        <p:nvSpPr>
          <p:cNvPr id="6" name="Rectángulo 6"/>
          <p:cNvSpPr/>
          <p:nvPr/>
        </p:nvSpPr>
        <p:spPr>
          <a:xfrm>
            <a:off x="4427984" y="3939361"/>
            <a:ext cx="4536504" cy="707886"/>
          </a:xfrm>
          <a:prstGeom prst="rect">
            <a:avLst/>
          </a:prstGeom>
        </p:spPr>
        <p:txBody>
          <a:bodyPr wrap="square">
            <a:spAutoFit/>
          </a:bodyPr>
          <a:lstStyle/>
          <a:p>
            <a:pPr algn="ctr"/>
            <a:r>
              <a:rPr lang="es-CO" sz="4000" b="1" dirty="0"/>
              <a:t>… Una   Realidad</a:t>
            </a:r>
            <a:endParaRPr lang="es-CO" sz="4000" dirty="0"/>
          </a:p>
        </p:txBody>
      </p:sp>
      <p:pic>
        <p:nvPicPr>
          <p:cNvPr id="7" name="Imagen 1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994626">
            <a:off x="1317135" y="221512"/>
            <a:ext cx="4864658" cy="1247884"/>
          </a:xfrm>
          <a:prstGeom prst="rect">
            <a:avLst/>
          </a:prstGeom>
        </p:spPr>
      </p:pic>
      <p:pic>
        <p:nvPicPr>
          <p:cNvPr id="8" name="Imagen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794264" y="-21600"/>
            <a:ext cx="2098216" cy="2159019"/>
          </a:xfrm>
          <a:prstGeom prst="rect">
            <a:avLst/>
          </a:prstGeom>
        </p:spPr>
      </p:pic>
    </p:spTree>
    <p:extLst>
      <p:ext uri="{BB962C8B-B14F-4D97-AF65-F5344CB8AC3E}">
        <p14:creationId xmlns:p14="http://schemas.microsoft.com/office/powerpoint/2010/main" val="435013358"/>
      </p:ext>
    </p:extLst>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wipe(down)">
                                      <p:cBhvr>
                                        <p:cTn id="12" dur="500"/>
                                        <p:tgtEl>
                                          <p:spTgt spid="307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heel(1)">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9"/>
          </p:nvPr>
        </p:nvSpPr>
        <p:spPr/>
        <p:txBody>
          <a:bodyPr/>
          <a:lstStyle/>
          <a:p>
            <a:pPr>
              <a:defRPr/>
            </a:pPr>
            <a:fld id="{C7869FFF-0288-4B42-9B48-50D4626F0A8E}" type="slidenum">
              <a:rPr lang="es-ES_tradnl" smtClean="0"/>
              <a:pPr>
                <a:defRPr/>
              </a:pPr>
              <a:t>7</a:t>
            </a:fld>
            <a:endParaRPr lang="es-ES_tradnl" dirty="0"/>
          </a:p>
        </p:txBody>
      </p:sp>
      <p:sp>
        <p:nvSpPr>
          <p:cNvPr id="5" name="CuadroTexto 4"/>
          <p:cNvSpPr txBox="1"/>
          <p:nvPr/>
        </p:nvSpPr>
        <p:spPr>
          <a:xfrm>
            <a:off x="611560" y="193204"/>
            <a:ext cx="7620000" cy="1261884"/>
          </a:xfrm>
          <a:prstGeom prst="rect">
            <a:avLst/>
          </a:prstGeom>
          <a:noFill/>
        </p:spPr>
        <p:txBody>
          <a:bodyPr wrap="square" rtlCol="0">
            <a:spAutoFit/>
          </a:bodyPr>
          <a:lstStyle/>
          <a:p>
            <a:pPr algn="ctr"/>
            <a:r>
              <a:rPr lang="es-CO" sz="2800" b="1" dirty="0">
                <a:latin typeface="+mn-lt"/>
              </a:rPr>
              <a:t>Estados Contables Consolidados</a:t>
            </a:r>
          </a:p>
          <a:p>
            <a:pPr algn="ctr"/>
            <a:r>
              <a:rPr lang="es-CO" sz="2400" b="1" dirty="0">
                <a:latin typeface="+mn-lt"/>
              </a:rPr>
              <a:t>SECTOR PÚBLICO - NIVEL NACIONAL - NIVEL TERRITORIAL </a:t>
            </a:r>
          </a:p>
          <a:p>
            <a:pPr algn="ctr"/>
            <a:r>
              <a:rPr lang="es-CO" sz="2400" b="1" dirty="0">
                <a:latin typeface="+mn-lt"/>
              </a:rPr>
              <a:t>A 31 de diciembre 2016</a:t>
            </a:r>
          </a:p>
        </p:txBody>
      </p:sp>
      <p:pic>
        <p:nvPicPr>
          <p:cNvPr id="2" name="Imagen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798329"/>
            <a:ext cx="9144000" cy="3939491"/>
          </a:xfrm>
          <a:prstGeom prst="rect">
            <a:avLst/>
          </a:prstGeom>
        </p:spPr>
      </p:pic>
    </p:spTree>
    <p:extLst>
      <p:ext uri="{BB962C8B-B14F-4D97-AF65-F5344CB8AC3E}">
        <p14:creationId xmlns:p14="http://schemas.microsoft.com/office/powerpoint/2010/main" val="1675827545"/>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5"/>
          </p:nvPr>
        </p:nvSpPr>
        <p:spPr/>
        <p:txBody>
          <a:bodyPr/>
          <a:lstStyle/>
          <a:p>
            <a:pPr>
              <a:defRPr/>
            </a:pPr>
            <a:fld id="{8A025F99-1DAF-4D1C-906F-3757E7DA4970}" type="slidenum">
              <a:rPr lang="es-ES_tradnl" smtClean="0"/>
              <a:pPr>
                <a:defRPr/>
              </a:pPr>
              <a:t>8</a:t>
            </a:fld>
            <a:endParaRPr lang="es-ES_tradnl" dirty="0"/>
          </a:p>
        </p:txBody>
      </p:sp>
      <p:sp>
        <p:nvSpPr>
          <p:cNvPr id="6" name="2 Rectángulo"/>
          <p:cNvSpPr/>
          <p:nvPr/>
        </p:nvSpPr>
        <p:spPr>
          <a:xfrm>
            <a:off x="683568" y="2209428"/>
            <a:ext cx="3293832" cy="1025090"/>
          </a:xfrm>
          <a:prstGeom prst="rect">
            <a:avLst/>
          </a:prstGeom>
          <a:solidFill>
            <a:srgbClr val="C0504D">
              <a:hueOff val="0"/>
              <a:satOff val="0"/>
              <a:lumOff val="0"/>
              <a:alphaOff val="0"/>
            </a:srgbClr>
          </a:solidFill>
          <a:ln w="25400" cap="flat" cmpd="sng" algn="ctr">
            <a:solidFill>
              <a:schemeClr val="tx1"/>
            </a:solidFill>
            <a:prstDash val="solid"/>
          </a:ln>
          <a:effectLst>
            <a:glow rad="139700">
              <a:schemeClr val="accent4">
                <a:satMod val="175000"/>
                <a:alpha val="40000"/>
              </a:schemeClr>
            </a:glow>
          </a:effectLst>
        </p:spPr>
        <p:txBody>
          <a:bodyPr lIns="469324" tIns="35560" rIns="398204" bIns="35560" spcCol="1270" anchor="ctr"/>
          <a:lstStyle/>
          <a:p>
            <a:pPr algn="ctr" defTabSz="1185286" fontAlgn="auto">
              <a:lnSpc>
                <a:spcPct val="90000"/>
              </a:lnSpc>
              <a:spcBef>
                <a:spcPts val="0"/>
              </a:spcBef>
              <a:spcAft>
                <a:spcPct val="35000"/>
              </a:spcAft>
              <a:defRPr/>
            </a:pPr>
            <a:r>
              <a:rPr lang="es-CO" sz="2333" b="1" kern="0" dirty="0">
                <a:solidFill>
                  <a:sysClr val="window" lastClr="FFFFFF"/>
                </a:solidFill>
                <a:latin typeface="Calibri"/>
                <a:cs typeface="+mn-cs"/>
              </a:rPr>
              <a:t>PERÍODO DE PREPARACIÓN OBLIGATORIA</a:t>
            </a:r>
          </a:p>
        </p:txBody>
      </p:sp>
      <p:sp>
        <p:nvSpPr>
          <p:cNvPr id="7" name="3 Rectángulo"/>
          <p:cNvSpPr/>
          <p:nvPr/>
        </p:nvSpPr>
        <p:spPr>
          <a:xfrm>
            <a:off x="5052054" y="2186365"/>
            <a:ext cx="3984442" cy="1103183"/>
          </a:xfrm>
          <a:prstGeom prst="rect">
            <a:avLst/>
          </a:prstGeom>
          <a:solidFill>
            <a:srgbClr val="C0504D">
              <a:hueOff val="2340759"/>
              <a:satOff val="-2919"/>
              <a:lumOff val="686"/>
              <a:alphaOff val="0"/>
            </a:srgbClr>
          </a:solidFill>
          <a:ln w="25400" cap="flat" cmpd="sng" algn="ctr">
            <a:solidFill>
              <a:schemeClr val="tx1"/>
            </a:solidFill>
            <a:prstDash val="solid"/>
          </a:ln>
          <a:effectLst>
            <a:glow rad="101600">
              <a:schemeClr val="accent4">
                <a:satMod val="175000"/>
                <a:alpha val="40000"/>
              </a:schemeClr>
            </a:glow>
          </a:effectLst>
        </p:spPr>
        <p:txBody>
          <a:bodyPr lIns="469324" tIns="35560" rIns="398204" bIns="35560" spcCol="1270" anchor="ctr"/>
          <a:lstStyle/>
          <a:p>
            <a:pPr algn="ctr" defTabSz="1185286" fontAlgn="auto">
              <a:lnSpc>
                <a:spcPct val="90000"/>
              </a:lnSpc>
              <a:spcBef>
                <a:spcPts val="0"/>
              </a:spcBef>
              <a:spcAft>
                <a:spcPct val="35000"/>
              </a:spcAft>
              <a:defRPr/>
            </a:pPr>
            <a:r>
              <a:rPr lang="es-CO" sz="2333" b="1" kern="0" dirty="0">
                <a:solidFill>
                  <a:sysClr val="window" lastClr="FFFFFF"/>
                </a:solidFill>
                <a:latin typeface="Calibri"/>
              </a:rPr>
              <a:t>PERÍODO DE APLICACION </a:t>
            </a:r>
          </a:p>
        </p:txBody>
      </p:sp>
      <p:sp>
        <p:nvSpPr>
          <p:cNvPr id="8" name="8 CuadroTexto"/>
          <p:cNvSpPr txBox="1">
            <a:spLocks noChangeArrowheads="1"/>
          </p:cNvSpPr>
          <p:nvPr/>
        </p:nvSpPr>
        <p:spPr bwMode="auto">
          <a:xfrm>
            <a:off x="1259632" y="1634654"/>
            <a:ext cx="2297927"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s-CO" altLang="es-CO" sz="2667" b="1" dirty="0">
                <a:effectLst>
                  <a:outerShdw blurRad="38100" dist="38100" dir="2700000" algn="tl">
                    <a:srgbClr val="000000">
                      <a:alpha val="43137"/>
                    </a:srgbClr>
                  </a:outerShdw>
                </a:effectLst>
                <a:latin typeface="Century Gothic" pitchFamily="34" charset="0"/>
              </a:rPr>
              <a:t>2015  y  2017</a:t>
            </a:r>
          </a:p>
        </p:txBody>
      </p:sp>
      <p:sp>
        <p:nvSpPr>
          <p:cNvPr id="9" name="9 CuadroTexto"/>
          <p:cNvSpPr txBox="1">
            <a:spLocks noChangeArrowheads="1"/>
          </p:cNvSpPr>
          <p:nvPr/>
        </p:nvSpPr>
        <p:spPr bwMode="auto">
          <a:xfrm>
            <a:off x="6156176" y="1634654"/>
            <a:ext cx="1379803"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s-CO" altLang="es-CO" sz="2667" b="1" dirty="0">
                <a:effectLst>
                  <a:outerShdw blurRad="38100" dist="38100" dir="2700000" algn="tl">
                    <a:srgbClr val="000000">
                      <a:alpha val="43137"/>
                    </a:srgbClr>
                  </a:outerShdw>
                </a:effectLst>
                <a:latin typeface="Century Gothic" pitchFamily="34" charset="0"/>
              </a:rPr>
              <a:t>2 0 1 8</a:t>
            </a:r>
          </a:p>
        </p:txBody>
      </p:sp>
      <p:sp>
        <p:nvSpPr>
          <p:cNvPr id="10" name="12 Rectángulo"/>
          <p:cNvSpPr>
            <a:spLocks noChangeArrowheads="1"/>
          </p:cNvSpPr>
          <p:nvPr/>
        </p:nvSpPr>
        <p:spPr bwMode="auto">
          <a:xfrm>
            <a:off x="5016050" y="3906035"/>
            <a:ext cx="4020446" cy="1759777"/>
          </a:xfrm>
          <a:prstGeom prst="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002060"/>
            </a:solidFill>
            <a:prstDash val="solid"/>
            <a:headEnd/>
            <a:tailEnd/>
          </a:ln>
          <a:effectLst>
            <a:glow rad="63500">
              <a:schemeClr val="accent6">
                <a:satMod val="175000"/>
                <a:alpha val="40000"/>
              </a:schemeClr>
            </a:glow>
            <a:outerShdw blurRad="40000" dist="20000" dir="5400000" rotWithShape="0">
              <a:srgbClr val="000000">
                <a:alpha val="38000"/>
              </a:srgbClr>
            </a:outerShdw>
          </a:effectLst>
        </p:spPr>
        <p:txBody>
          <a:bodyPr wrap="square">
            <a:spAutoFit/>
          </a:bodyPr>
          <a:lstStyle/>
          <a:p>
            <a:pPr marL="380985" indent="-380985" fontAlgn="auto">
              <a:spcBef>
                <a:spcPts val="0"/>
              </a:spcBef>
              <a:spcAft>
                <a:spcPts val="0"/>
              </a:spcAft>
              <a:buAutoNum type="arabicPeriod"/>
              <a:defRPr/>
            </a:pPr>
            <a:r>
              <a:rPr lang="es-ES" sz="2167" b="1" kern="0" dirty="0">
                <a:solidFill>
                  <a:sysClr val="windowText" lastClr="000000"/>
                </a:solidFill>
                <a:latin typeface="Calibri"/>
              </a:rPr>
              <a:t>Enero 1: Preparación del estado de situación financiera de apertura</a:t>
            </a:r>
            <a:r>
              <a:rPr lang="es-CO" sz="2167" b="1" kern="0" dirty="0">
                <a:solidFill>
                  <a:sysClr val="windowText" lastClr="000000"/>
                </a:solidFill>
                <a:latin typeface="Calibri"/>
              </a:rPr>
              <a:t>.</a:t>
            </a:r>
          </a:p>
          <a:p>
            <a:pPr marL="380985" indent="-380985" fontAlgn="auto">
              <a:spcBef>
                <a:spcPts val="0"/>
              </a:spcBef>
              <a:spcAft>
                <a:spcPts val="0"/>
              </a:spcAft>
              <a:buAutoNum type="arabicPeriod"/>
              <a:defRPr/>
            </a:pPr>
            <a:r>
              <a:rPr lang="es-CO" sz="2167" b="1" kern="0" dirty="0">
                <a:solidFill>
                  <a:sysClr val="windowText" lastClr="000000"/>
                </a:solidFill>
                <a:latin typeface="Calibri"/>
              </a:rPr>
              <a:t>Aplicación del marco normativo.</a:t>
            </a:r>
            <a:endParaRPr lang="es-ES" sz="2333" b="1" kern="0" dirty="0">
              <a:solidFill>
                <a:sysClr val="windowText" lastClr="000000"/>
              </a:solidFill>
              <a:latin typeface="Calibri"/>
            </a:endParaRPr>
          </a:p>
        </p:txBody>
      </p:sp>
      <p:sp>
        <p:nvSpPr>
          <p:cNvPr id="11" name="20 CuadroTexto"/>
          <p:cNvSpPr txBox="1">
            <a:spLocks noChangeArrowheads="1"/>
          </p:cNvSpPr>
          <p:nvPr/>
        </p:nvSpPr>
        <p:spPr bwMode="auto">
          <a:xfrm>
            <a:off x="683568" y="3906035"/>
            <a:ext cx="3540393" cy="1759777"/>
          </a:xfrm>
          <a:prstGeom prst="rect">
            <a:avLst/>
          </a:prstGeom>
          <a:gradFill rotWithShape="1">
            <a:gsLst>
              <a:gs pos="0">
                <a:srgbClr val="C0504D">
                  <a:lumMod val="20000"/>
                  <a:lumOff val="80000"/>
                </a:srgbClr>
              </a:gs>
              <a:gs pos="35000">
                <a:srgbClr val="C0504D">
                  <a:tint val="37000"/>
                  <a:satMod val="300000"/>
                </a:srgbClr>
              </a:gs>
              <a:gs pos="100000">
                <a:srgbClr val="C0504D">
                  <a:tint val="15000"/>
                  <a:satMod val="350000"/>
                </a:srgbClr>
              </a:gs>
            </a:gsLst>
            <a:lin ang="16200000" scaled="1"/>
          </a:gradFill>
          <a:ln w="9525" cap="flat" cmpd="sng" algn="ctr">
            <a:solidFill>
              <a:srgbClr val="002060"/>
            </a:solidFill>
            <a:prstDash val="solid"/>
            <a:headEnd/>
            <a:tailEnd/>
          </a:ln>
          <a:effectLst>
            <a:glow rad="63500">
              <a:schemeClr val="accent6">
                <a:satMod val="175000"/>
                <a:alpha val="40000"/>
              </a:schemeClr>
            </a:glow>
            <a:outerShdw blurRad="40000" dist="20000" dir="5400000" rotWithShape="0">
              <a:srgbClr val="000000">
                <a:alpha val="38000"/>
              </a:srgbClr>
            </a:outerShdw>
          </a:effectLst>
        </p:spPr>
        <p:txBody>
          <a:bodyPr wrap="square">
            <a:spAutoFit/>
          </a:bodyPr>
          <a:lstStyle>
            <a:lvl1pPr eaLnBrk="0" hangingPunct="0">
              <a:defRPr b="1">
                <a:solidFill>
                  <a:schemeClr val="tx1"/>
                </a:solidFill>
                <a:latin typeface="Century Gothic" pitchFamily="34" charset="0"/>
                <a:cs typeface="Arial" charset="0"/>
              </a:defRPr>
            </a:lvl1pPr>
            <a:lvl2pPr marL="742950" indent="-285750" eaLnBrk="0" hangingPunct="0">
              <a:defRPr b="1">
                <a:solidFill>
                  <a:schemeClr val="tx1"/>
                </a:solidFill>
                <a:latin typeface="Century Gothic" pitchFamily="34" charset="0"/>
                <a:cs typeface="Arial" charset="0"/>
              </a:defRPr>
            </a:lvl2pPr>
            <a:lvl3pPr marL="1143000" indent="-228600" eaLnBrk="0" hangingPunct="0">
              <a:defRPr b="1">
                <a:solidFill>
                  <a:schemeClr val="tx1"/>
                </a:solidFill>
                <a:latin typeface="Century Gothic" pitchFamily="34" charset="0"/>
                <a:cs typeface="Arial" charset="0"/>
              </a:defRPr>
            </a:lvl3pPr>
            <a:lvl4pPr marL="1600200" indent="-228600" eaLnBrk="0" hangingPunct="0">
              <a:defRPr b="1">
                <a:solidFill>
                  <a:schemeClr val="tx1"/>
                </a:solidFill>
                <a:latin typeface="Century Gothic" pitchFamily="34" charset="0"/>
                <a:cs typeface="Arial" charset="0"/>
              </a:defRPr>
            </a:lvl4pPr>
            <a:lvl5pPr marL="2057400" indent="-228600" eaLnBrk="0" hangingPunct="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eaLnBrk="1" fontAlgn="auto" hangingPunct="1">
              <a:spcBef>
                <a:spcPts val="0"/>
              </a:spcBef>
              <a:spcAft>
                <a:spcPts val="0"/>
              </a:spcAft>
              <a:defRPr/>
            </a:pPr>
            <a:r>
              <a:rPr lang="es-CO" sz="2167" kern="0" dirty="0">
                <a:solidFill>
                  <a:sysClr val="windowText" lastClr="000000"/>
                </a:solidFill>
                <a:latin typeface="Calibri" pitchFamily="34" charset="0"/>
              </a:rPr>
              <a:t>Actividades de preparación para la elaboración del balance de apertura y para la a aplicación del nuevo marco normativo.</a:t>
            </a:r>
          </a:p>
        </p:txBody>
      </p:sp>
      <p:sp>
        <p:nvSpPr>
          <p:cNvPr id="12" name="8 Flecha derecha"/>
          <p:cNvSpPr/>
          <p:nvPr/>
        </p:nvSpPr>
        <p:spPr>
          <a:xfrm>
            <a:off x="4151953" y="2518730"/>
            <a:ext cx="720080" cy="338770"/>
          </a:xfrm>
          <a:prstGeom prst="rightArrow">
            <a:avLst/>
          </a:prstGeom>
          <a:solidFill>
            <a:schemeClr val="tx1"/>
          </a:solidFill>
          <a:ln>
            <a:solidFill>
              <a:srgbClr val="FFFF00"/>
            </a:solidFill>
          </a:ln>
          <a:effectLst>
            <a:glow rad="63500">
              <a:schemeClr val="accent6">
                <a:satMod val="175000"/>
                <a:alpha val="40000"/>
              </a:schemeClr>
            </a:glow>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endParaRPr lang="es-CO" sz="1917" kern="0">
              <a:solidFill>
                <a:sysClr val="window" lastClr="FFFFFF"/>
              </a:solidFill>
              <a:latin typeface="Calibri"/>
            </a:endParaRPr>
          </a:p>
        </p:txBody>
      </p:sp>
      <p:sp>
        <p:nvSpPr>
          <p:cNvPr id="13" name="9 Flecha izquierda y derecha"/>
          <p:cNvSpPr/>
          <p:nvPr/>
        </p:nvSpPr>
        <p:spPr>
          <a:xfrm>
            <a:off x="1073610" y="3380519"/>
            <a:ext cx="2760307" cy="413085"/>
          </a:xfrm>
          <a:prstGeom prst="leftRightArrow">
            <a:avLst/>
          </a:prstGeom>
          <a:solidFill>
            <a:srgbClr val="C0504D">
              <a:hueOff val="0"/>
              <a:satOff val="0"/>
              <a:lumOff val="0"/>
              <a:alphaOff val="0"/>
            </a:srgbClr>
          </a:solidFill>
          <a:ln w="25400" cap="flat" cmpd="sng" algn="ctr">
            <a:solidFill>
              <a:schemeClr val="tx1"/>
            </a:solidFill>
            <a:prstDash val="solid"/>
          </a:ln>
          <a:effectLst>
            <a:glow rad="63500">
              <a:schemeClr val="accent6">
                <a:satMod val="175000"/>
                <a:alpha val="40000"/>
              </a:schemeClr>
            </a:glow>
          </a:effectLst>
        </p:spPr>
        <p:txBody>
          <a:bodyPr lIns="469324" tIns="35560" rIns="398204" bIns="35560" spcCol="1270" anchor="ctr"/>
          <a:lstStyle/>
          <a:p>
            <a:pPr algn="ctr" defTabSz="1185286" fontAlgn="auto">
              <a:lnSpc>
                <a:spcPct val="90000"/>
              </a:lnSpc>
              <a:spcBef>
                <a:spcPts val="0"/>
              </a:spcBef>
              <a:spcAft>
                <a:spcPct val="35000"/>
              </a:spcAft>
              <a:defRPr/>
            </a:pPr>
            <a:endParaRPr lang="es-CO" sz="2667" kern="0">
              <a:solidFill>
                <a:sysClr val="window" lastClr="FFFFFF"/>
              </a:solidFill>
              <a:latin typeface="Calibri"/>
              <a:cs typeface="+mn-cs"/>
            </a:endParaRPr>
          </a:p>
        </p:txBody>
      </p:sp>
      <p:sp>
        <p:nvSpPr>
          <p:cNvPr id="14" name="10 Flecha izquierda y derecha"/>
          <p:cNvSpPr/>
          <p:nvPr/>
        </p:nvSpPr>
        <p:spPr>
          <a:xfrm>
            <a:off x="5628117" y="3433771"/>
            <a:ext cx="2760307" cy="359833"/>
          </a:xfrm>
          <a:prstGeom prst="leftRightArrow">
            <a:avLst/>
          </a:prstGeom>
          <a:solidFill>
            <a:srgbClr val="C0504D">
              <a:hueOff val="2340759"/>
              <a:satOff val="-2919"/>
              <a:lumOff val="686"/>
              <a:alphaOff val="0"/>
            </a:srgbClr>
          </a:solidFill>
          <a:ln w="25400" cap="flat" cmpd="sng" algn="ctr">
            <a:solidFill>
              <a:schemeClr val="tx1"/>
            </a:solidFill>
            <a:prstDash val="solid"/>
          </a:ln>
          <a:effectLst>
            <a:glow rad="63500">
              <a:schemeClr val="accent6">
                <a:satMod val="175000"/>
                <a:alpha val="40000"/>
              </a:schemeClr>
            </a:glow>
          </a:effectLst>
        </p:spPr>
        <p:txBody>
          <a:bodyPr lIns="469324" tIns="35560" rIns="398204" bIns="35560" spcCol="1270" anchor="ctr"/>
          <a:lstStyle/>
          <a:p>
            <a:pPr algn="ctr" defTabSz="1185286" fontAlgn="auto">
              <a:lnSpc>
                <a:spcPct val="90000"/>
              </a:lnSpc>
              <a:spcBef>
                <a:spcPts val="0"/>
              </a:spcBef>
              <a:spcAft>
                <a:spcPct val="35000"/>
              </a:spcAft>
              <a:defRPr/>
            </a:pPr>
            <a:endParaRPr lang="es-CO" sz="2667" kern="0">
              <a:solidFill>
                <a:sysClr val="window" lastClr="FFFFFF"/>
              </a:solidFill>
              <a:latin typeface="Calibri"/>
              <a:cs typeface="+mn-cs"/>
            </a:endParaRPr>
          </a:p>
        </p:txBody>
      </p:sp>
      <p:sp>
        <p:nvSpPr>
          <p:cNvPr id="15" name="Rectángulo 14"/>
          <p:cNvSpPr/>
          <p:nvPr/>
        </p:nvSpPr>
        <p:spPr>
          <a:xfrm>
            <a:off x="125413" y="49188"/>
            <a:ext cx="7866967" cy="523220"/>
          </a:xfrm>
          <a:prstGeom prst="rect">
            <a:avLst/>
          </a:prstGeom>
        </p:spPr>
        <p:txBody>
          <a:bodyPr wrap="square">
            <a:spAutoFit/>
          </a:bodyPr>
          <a:lstStyle/>
          <a:p>
            <a:pPr algn="ctr"/>
            <a:r>
              <a:rPr lang="es-ES" sz="2800" b="1" dirty="0">
                <a:solidFill>
                  <a:schemeClr val="bg1"/>
                </a:solidFill>
                <a:latin typeface="+mn-lt"/>
              </a:rPr>
              <a:t>CRONOGRAMA PARA ENTIDADES DE GOBIERNO</a:t>
            </a:r>
            <a:endParaRPr lang="es-CO" sz="2800" dirty="0">
              <a:solidFill>
                <a:schemeClr val="bg1"/>
              </a:solidFill>
              <a:latin typeface="+mn-lt"/>
            </a:endParaRPr>
          </a:p>
        </p:txBody>
      </p:sp>
      <p:sp>
        <p:nvSpPr>
          <p:cNvPr id="16" name="15 Flecha derecha"/>
          <p:cNvSpPr/>
          <p:nvPr/>
        </p:nvSpPr>
        <p:spPr>
          <a:xfrm>
            <a:off x="125413" y="90665"/>
            <a:ext cx="8695059" cy="1974747"/>
          </a:xfrm>
          <a:prstGeom prst="rightArrow">
            <a:avLst/>
          </a:prstGeom>
          <a:ln>
            <a:solidFill>
              <a:schemeClr val="tx1"/>
            </a:solidFill>
          </a:ln>
          <a:effectLst>
            <a:glow rad="63500">
              <a:schemeClr val="accent4">
                <a:satMod val="175000"/>
                <a:alpha val="40000"/>
              </a:schemeClr>
            </a:glow>
          </a:effectLst>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nvGrpSpPr>
          <p:cNvPr id="17" name="16 Grupo"/>
          <p:cNvGrpSpPr/>
          <p:nvPr/>
        </p:nvGrpSpPr>
        <p:grpSpPr>
          <a:xfrm>
            <a:off x="3851920" y="18657"/>
            <a:ext cx="4140460" cy="2838843"/>
            <a:chOff x="3343920" y="647312"/>
            <a:chExt cx="4140460" cy="2725359"/>
          </a:xfrm>
        </p:grpSpPr>
        <p:sp>
          <p:nvSpPr>
            <p:cNvPr id="18" name="17 Rectángulo"/>
            <p:cNvSpPr/>
            <p:nvPr/>
          </p:nvSpPr>
          <p:spPr>
            <a:xfrm>
              <a:off x="4287043" y="2045996"/>
              <a:ext cx="3028156" cy="132667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9" name="18 Rectángulo"/>
            <p:cNvSpPr/>
            <p:nvPr/>
          </p:nvSpPr>
          <p:spPr>
            <a:xfrm>
              <a:off x="3343920" y="647312"/>
              <a:ext cx="4140460" cy="127364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213360" rIns="0" bIns="213360" numCol="1" spcCol="1270" anchor="ctr" anchorCtr="0">
              <a:noAutofit/>
            </a:bodyPr>
            <a:lstStyle/>
            <a:p>
              <a:pPr lvl="0" algn="ctr" defTabSz="933450">
                <a:lnSpc>
                  <a:spcPct val="90000"/>
                </a:lnSpc>
                <a:spcBef>
                  <a:spcPct val="0"/>
                </a:spcBef>
                <a:spcAft>
                  <a:spcPct val="35000"/>
                </a:spcAft>
              </a:pPr>
              <a:endParaRPr lang="es-ES" sz="2400" b="1" kern="1200" dirty="0"/>
            </a:p>
            <a:p>
              <a:pPr lvl="0" algn="ctr" defTabSz="933450">
                <a:lnSpc>
                  <a:spcPct val="90000"/>
                </a:lnSpc>
                <a:spcBef>
                  <a:spcPct val="0"/>
                </a:spcBef>
                <a:spcAft>
                  <a:spcPct val="35000"/>
                </a:spcAft>
              </a:pPr>
              <a:endParaRPr lang="es-ES" sz="2400" b="1" dirty="0"/>
            </a:p>
            <a:p>
              <a:pPr lvl="0" algn="ctr" defTabSz="933450">
                <a:lnSpc>
                  <a:spcPct val="90000"/>
                </a:lnSpc>
                <a:spcBef>
                  <a:spcPct val="0"/>
                </a:spcBef>
                <a:spcAft>
                  <a:spcPct val="35000"/>
                </a:spcAft>
              </a:pPr>
              <a:r>
                <a:rPr lang="es-ES" sz="2400" b="1" kern="1200" dirty="0"/>
                <a:t>Este proceso  involucra  a todas las entidades de Gobierno del Sector </a:t>
              </a:r>
              <a:r>
                <a:rPr lang="es-ES" sz="2400" b="1" dirty="0"/>
                <a:t>P</a:t>
              </a:r>
              <a:r>
                <a:rPr lang="es-ES" sz="2400" b="1" kern="1200" dirty="0"/>
                <a:t>úblico </a:t>
              </a:r>
            </a:p>
          </p:txBody>
        </p:sp>
      </p:grpSp>
      <p:grpSp>
        <p:nvGrpSpPr>
          <p:cNvPr id="20" name="19 Grupo"/>
          <p:cNvGrpSpPr/>
          <p:nvPr/>
        </p:nvGrpSpPr>
        <p:grpSpPr>
          <a:xfrm>
            <a:off x="395535" y="18657"/>
            <a:ext cx="3964261" cy="1326675"/>
            <a:chOff x="-415573" y="2045996"/>
            <a:chExt cx="3964261" cy="1326675"/>
          </a:xfrm>
        </p:grpSpPr>
        <p:sp>
          <p:nvSpPr>
            <p:cNvPr id="21" name="20 Rectángulo"/>
            <p:cNvSpPr/>
            <p:nvPr/>
          </p:nvSpPr>
          <p:spPr>
            <a:xfrm>
              <a:off x="520532" y="2045996"/>
              <a:ext cx="3028156" cy="132667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2" name="21 Rectángulo"/>
            <p:cNvSpPr/>
            <p:nvPr/>
          </p:nvSpPr>
          <p:spPr>
            <a:xfrm>
              <a:off x="-415573" y="2045996"/>
              <a:ext cx="3456385" cy="132667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213360" rIns="0" bIns="213360" numCol="1" spcCol="1270" anchor="ctr" anchorCtr="0">
              <a:noAutofit/>
            </a:bodyPr>
            <a:lstStyle/>
            <a:p>
              <a:pPr lvl="0" algn="ctr" defTabSz="933450">
                <a:lnSpc>
                  <a:spcPct val="90000"/>
                </a:lnSpc>
                <a:spcBef>
                  <a:spcPct val="0"/>
                </a:spcBef>
                <a:spcAft>
                  <a:spcPct val="35000"/>
                </a:spcAft>
              </a:pPr>
              <a:endParaRPr lang="es-ES" sz="2500" b="1" kern="1200" dirty="0">
                <a:solidFill>
                  <a:srgbClr val="C00000"/>
                </a:solidFill>
              </a:endParaRPr>
            </a:p>
            <a:p>
              <a:pPr lvl="0" algn="ctr" defTabSz="933450">
                <a:lnSpc>
                  <a:spcPct val="90000"/>
                </a:lnSpc>
                <a:spcBef>
                  <a:spcPct val="0"/>
                </a:spcBef>
                <a:spcAft>
                  <a:spcPct val="35000"/>
                </a:spcAft>
              </a:pPr>
              <a:r>
                <a:rPr lang="es-ES" sz="2500" b="1" kern="1200" dirty="0">
                  <a:solidFill>
                    <a:srgbClr val="C00000"/>
                  </a:solidFill>
                </a:rPr>
                <a:t>Su entidad no es la única!</a:t>
              </a:r>
            </a:p>
          </p:txBody>
        </p:sp>
      </p:grpSp>
    </p:spTree>
    <p:extLst>
      <p:ext uri="{BB962C8B-B14F-4D97-AF65-F5344CB8AC3E}">
        <p14:creationId xmlns:p14="http://schemas.microsoft.com/office/powerpoint/2010/main" val="1808568873"/>
      </p:ext>
    </p:extLst>
  </p:cSld>
  <p:clrMapOvr>
    <a:masterClrMapping/>
  </p:clrMapOvr>
  <mc:AlternateContent xmlns:mc="http://schemas.openxmlformats.org/markup-compatibility/2006" xmlns:p14="http://schemas.microsoft.com/office/powerpoint/2010/main">
    <mc:Choice Requires="p14">
      <p:transition spd="slow" p14:dur="1200" advTm="0">
        <p14:prism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heel(1)">
                                      <p:cBhvr>
                                        <p:cTn id="21" dur="2000"/>
                                        <p:tgtEl>
                                          <p:spTgt spid="7"/>
                                        </p:tgtEl>
                                      </p:cBhvr>
                                    </p:animEffect>
                                  </p:childTnLst>
                                </p:cTn>
                              </p:par>
                              <p:par>
                                <p:cTn id="22" presetID="21" presetClass="entr" presetSubtype="1"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heel(1)">
                                      <p:cBhvr>
                                        <p:cTn id="24" dur="2000"/>
                                        <p:tgtEl>
                                          <p:spTgt spid="9"/>
                                        </p:tgtEl>
                                      </p:cBhvr>
                                    </p:animEffect>
                                  </p:childTnLst>
                                </p:cTn>
                              </p:par>
                              <p:par>
                                <p:cTn id="25" presetID="21" presetClass="entr" presetSubtype="1"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heel(1)">
                                      <p:cBhvr>
                                        <p:cTn id="27" dur="2000"/>
                                        <p:tgtEl>
                                          <p:spTgt spid="10"/>
                                        </p:tgtEl>
                                      </p:cBhvr>
                                    </p:animEffect>
                                  </p:childTnLst>
                                </p:cTn>
                              </p:par>
                              <p:par>
                                <p:cTn id="28" presetID="21" presetClass="entr" presetSubtype="1"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heel(1)">
                                      <p:cBhvr>
                                        <p:cTn id="30" dur="2000"/>
                                        <p:tgtEl>
                                          <p:spTgt spid="12"/>
                                        </p:tgtEl>
                                      </p:cBhvr>
                                    </p:animEffect>
                                  </p:childTnLst>
                                </p:cTn>
                              </p:par>
                              <p:par>
                                <p:cTn id="31" presetID="21" presetClass="entr" presetSubtype="1"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heel(1)">
                                      <p:cBhvr>
                                        <p:cTn id="33"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9" grpId="0"/>
      <p:bldP spid="10" grpId="0" animBg="1"/>
      <p:bldP spid="11" grpId="0" animBg="1"/>
      <p:bldP spid="12" grpId="0" animBg="1"/>
      <p:bldP spid="13"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9"/>
          </p:nvPr>
        </p:nvSpPr>
        <p:spPr/>
        <p:txBody>
          <a:bodyPr/>
          <a:lstStyle/>
          <a:p>
            <a:pPr>
              <a:defRPr/>
            </a:pPr>
            <a:fld id="{BD78BF63-D6E5-49D8-99EB-4D36175B83F1}" type="slidenum">
              <a:rPr lang="es-ES_tradnl" smtClean="0"/>
              <a:pPr>
                <a:defRPr/>
              </a:pPr>
              <a:t>9</a:t>
            </a:fld>
            <a:endParaRPr lang="es-ES_tradnl" dirty="0"/>
          </a:p>
        </p:txBody>
      </p:sp>
      <p:sp>
        <p:nvSpPr>
          <p:cNvPr id="5" name="Rectángulo 4"/>
          <p:cNvSpPr/>
          <p:nvPr/>
        </p:nvSpPr>
        <p:spPr>
          <a:xfrm>
            <a:off x="971600" y="121196"/>
            <a:ext cx="6696744" cy="584775"/>
          </a:xfrm>
          <a:prstGeom prst="rect">
            <a:avLst/>
          </a:prstGeom>
        </p:spPr>
        <p:txBody>
          <a:bodyPr wrap="square">
            <a:spAutoFit/>
          </a:bodyPr>
          <a:lstStyle/>
          <a:p>
            <a:pPr algn="ctr"/>
            <a:r>
              <a:rPr lang="es-CO" sz="3200" b="1" dirty="0"/>
              <a:t>RESOLUCIÓN 484 de 2017</a:t>
            </a:r>
          </a:p>
        </p:txBody>
      </p:sp>
      <p:sp>
        <p:nvSpPr>
          <p:cNvPr id="6" name="Cinta perforada 5"/>
          <p:cNvSpPr/>
          <p:nvPr/>
        </p:nvSpPr>
        <p:spPr bwMode="auto">
          <a:xfrm rot="10800000" flipV="1">
            <a:off x="683568" y="913284"/>
            <a:ext cx="7776446" cy="4177133"/>
          </a:xfrm>
          <a:prstGeom prst="flowChartPunchedTape">
            <a:avLst/>
          </a:prstGeom>
          <a:solidFill>
            <a:schemeClr val="accent2">
              <a:lumMod val="20000"/>
              <a:lumOff val="80000"/>
            </a:schemeClr>
          </a:solidFill>
          <a:ln w="9525" cap="flat" cmpd="sng" algn="ctr">
            <a:solidFill>
              <a:schemeClr val="tx2"/>
            </a:solidFill>
            <a:prstDash val="solid"/>
            <a:round/>
            <a:headEnd type="none" w="med" len="med"/>
            <a:tailEnd type="none" w="med" len="med"/>
          </a:ln>
          <a:effectLst>
            <a:glow rad="63500">
              <a:schemeClr val="accent6">
                <a:satMod val="175000"/>
                <a:alpha val="40000"/>
              </a:schemeClr>
            </a:glow>
          </a:effectLst>
        </p:spPr>
        <p:txBody>
          <a:bodyPr vert="horz" wrap="square" lIns="91440" tIns="45720" rIns="91440" bIns="45720" numCol="1" rtlCol="0" anchor="t" anchorCtr="0" compatLnSpc="1">
            <a:prstTxWarp prst="textNoShape">
              <a:avLst/>
            </a:prstTxWarp>
          </a:bodyPr>
          <a:lstStyle/>
          <a:p>
            <a:pPr algn="just"/>
            <a:r>
              <a:rPr lang="es-CO" sz="2600" b="1" dirty="0"/>
              <a:t>Por la cual se modifican el anexo de la Resolución 533 de 2015 en lo relacionado con las Normas para el Reconocimiento, Medición, Revelación y Presentación de los Hechos Económicos del Marco Normativo para Entidades de Gobierno y el artículo 4° de la Resolución 533 de 2015, y se dictan otras disposiciones</a:t>
            </a:r>
            <a:r>
              <a:rPr lang="es-CO" sz="2400" b="1" dirty="0"/>
              <a:t> &lt;</a:t>
            </a:r>
            <a:endParaRPr kumimoji="0" lang="es-CO" sz="2400" b="0" i="0" u="none" strike="noStrike" cap="none" normalizeH="0" baseline="0" dirty="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10729416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theme/theme1.xml><?xml version="1.0" encoding="utf-8"?>
<a:theme xmlns:a="http://schemas.openxmlformats.org/drawingml/2006/main" name="CapacitacionesCGN_2016_sepverAnterior">
  <a:themeElements>
    <a:clrScheme name="plantilla_presentacion_MHCP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1B369A"/>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s-ES_tradnl"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rgbClr val="1B369A"/>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s-ES_tradnl"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lantilla_presentacion_MHCP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lantilla_presentacion_MHCP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lantilla_presentacion_MHCP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lantilla_presentacion_MHCP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lantilla_presentacion_MHCP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lantilla_presentacion_MHCP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lantilla_presentacion_MHCP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apacitacionesCGN_2016_sepverAnterior.potx" id="{0DED9202-8BF5-40A2-A8A3-326837358470}" vid="{A2B77EE7-2ECE-438F-B045-B4D63E586711}"/>
    </a:ext>
  </a:ext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CapacitacionesCGN_2016_sepverAnterior</Template>
  <TotalTime>3112</TotalTime>
  <Words>1634</Words>
  <Application>Microsoft Office PowerPoint</Application>
  <PresentationFormat>Presentación en pantalla (16:10)</PresentationFormat>
  <Paragraphs>207</Paragraphs>
  <Slides>25</Slides>
  <Notes>2</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25</vt:i4>
      </vt:variant>
    </vt:vector>
  </HeadingPairs>
  <TitlesOfParts>
    <vt:vector size="34" baseType="lpstr">
      <vt:lpstr>Arial</vt:lpstr>
      <vt:lpstr>Arial Narrow</vt:lpstr>
      <vt:lpstr>Calibri</vt:lpstr>
      <vt:lpstr>Calibri Light</vt:lpstr>
      <vt:lpstr>Century Gothic</vt:lpstr>
      <vt:lpstr>Sylfaen</vt:lpstr>
      <vt:lpstr>Times New Roman</vt:lpstr>
      <vt:lpstr>Wingdings 2</vt:lpstr>
      <vt:lpstr>CapacitacionesCGN_2016_sepverAnterior</vt:lpstr>
      <vt:lpstr>Presentación de PowerPoint</vt:lpstr>
      <vt:lpstr>Presentación de PowerPoint</vt:lpstr>
      <vt:lpstr>“PAUTAS PARA LA TRANSPARENCIA Y EL BUEN GOBIERNO EN EL 2018” </vt:lpstr>
      <vt:lpstr>Presentación de PowerPoint</vt:lpstr>
      <vt:lpstr>¿PORQUÉ  LAS  CUENTAS  PÚBLICAS  SON Y  DEBEN SER PÚBLICAS ? </vt:lpstr>
      <vt:lpstr>Presentación de PowerPoint</vt:lpstr>
      <vt:lpstr>Presentación de PowerPoint</vt:lpstr>
      <vt:lpstr>Presentación de PowerPoint</vt:lpstr>
      <vt:lpstr>Presentación de PowerPoint</vt:lpstr>
      <vt:lpstr>ESTRUCTURA DEL RÉGIMEN DE CONTABILIDAD PÚBLICA EN CONVERGENCIA CON NICSP/NIIF </vt:lpstr>
      <vt:lpstr>Presentación de PowerPoint</vt:lpstr>
      <vt:lpstr>Presentación de PowerPoint</vt:lpstr>
      <vt:lpstr>CATEGORIZACIÓN</vt:lpstr>
      <vt:lpstr>PROCESO DE CATEGORIZACIÓN</vt:lpstr>
      <vt:lpstr>CRITERIOS DE CATEGORIZACIÓN</vt:lpstr>
      <vt:lpstr>PROCESO DE CATEGORIZACIÓN PARA LA VIGENCIA 2018</vt:lpstr>
      <vt:lpstr>Instructivo N° 003 de 2017</vt:lpstr>
      <vt:lpstr>Aspectos a observar para el cierre  contable del año 2017</vt:lpstr>
      <vt:lpstr>Ámbito de Aplicación</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Manager>Juan Carlos Tarazona</Manager>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Luz Alexandra Leon Lozano</dc:creator>
  <cp:keywords>Plantillas, Presentaciones, PowerPoint, Imágen Institucional</cp:keywords>
  <dc:description>Actualizada con Logo 15 años Calidad Agosto 2011</dc:description>
  <cp:lastModifiedBy>Carlos Estrada</cp:lastModifiedBy>
  <cp:revision>337</cp:revision>
  <cp:lastPrinted>2017-07-12T12:15:35Z</cp:lastPrinted>
  <dcterms:created xsi:type="dcterms:W3CDTF">2017-02-16T17:55:54Z</dcterms:created>
  <dcterms:modified xsi:type="dcterms:W3CDTF">2021-05-27T16:36:17Z</dcterms:modified>
</cp:coreProperties>
</file>