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64"/>
  </p:notesMasterIdLst>
  <p:handoutMasterIdLst>
    <p:handoutMasterId r:id="rId65"/>
  </p:handoutMasterIdLst>
  <p:sldIdLst>
    <p:sldId id="327" r:id="rId2"/>
    <p:sldId id="480" r:id="rId3"/>
    <p:sldId id="503" r:id="rId4"/>
    <p:sldId id="497" r:id="rId5"/>
    <p:sldId id="447" r:id="rId6"/>
    <p:sldId id="406" r:id="rId7"/>
    <p:sldId id="417" r:id="rId8"/>
    <p:sldId id="424" r:id="rId9"/>
    <p:sldId id="418" r:id="rId10"/>
    <p:sldId id="489" r:id="rId11"/>
    <p:sldId id="429" r:id="rId12"/>
    <p:sldId id="499" r:id="rId13"/>
    <p:sldId id="500" r:id="rId14"/>
    <p:sldId id="502" r:id="rId15"/>
    <p:sldId id="473" r:id="rId16"/>
    <p:sldId id="490" r:id="rId17"/>
    <p:sldId id="455" r:id="rId18"/>
    <p:sldId id="496" r:id="rId19"/>
    <p:sldId id="436" r:id="rId20"/>
    <p:sldId id="467" r:id="rId21"/>
    <p:sldId id="469" r:id="rId22"/>
    <p:sldId id="470" r:id="rId23"/>
    <p:sldId id="457" r:id="rId24"/>
    <p:sldId id="481" r:id="rId25"/>
    <p:sldId id="482" r:id="rId26"/>
    <p:sldId id="483" r:id="rId27"/>
    <p:sldId id="484" r:id="rId28"/>
    <p:sldId id="485" r:id="rId29"/>
    <p:sldId id="486" r:id="rId30"/>
    <p:sldId id="487" r:id="rId31"/>
    <p:sldId id="488" r:id="rId32"/>
    <p:sldId id="491" r:id="rId33"/>
    <p:sldId id="492" r:id="rId34"/>
    <p:sldId id="493" r:id="rId35"/>
    <p:sldId id="494" r:id="rId36"/>
    <p:sldId id="495" r:id="rId37"/>
    <p:sldId id="449" r:id="rId38"/>
    <p:sldId id="451" r:id="rId39"/>
    <p:sldId id="452" r:id="rId40"/>
    <p:sldId id="458" r:id="rId41"/>
    <p:sldId id="459" r:id="rId42"/>
    <p:sldId id="460" r:id="rId43"/>
    <p:sldId id="461" r:id="rId44"/>
    <p:sldId id="462" r:id="rId45"/>
    <p:sldId id="463" r:id="rId46"/>
    <p:sldId id="466" r:id="rId47"/>
    <p:sldId id="450" r:id="rId48"/>
    <p:sldId id="472" r:id="rId49"/>
    <p:sldId id="381" r:id="rId50"/>
    <p:sldId id="394" r:id="rId51"/>
    <p:sldId id="395" r:id="rId52"/>
    <p:sldId id="396" r:id="rId53"/>
    <p:sldId id="397" r:id="rId54"/>
    <p:sldId id="398" r:id="rId55"/>
    <p:sldId id="456" r:id="rId56"/>
    <p:sldId id="478" r:id="rId57"/>
    <p:sldId id="474" r:id="rId58"/>
    <p:sldId id="475" r:id="rId59"/>
    <p:sldId id="476" r:id="rId60"/>
    <p:sldId id="446" r:id="rId61"/>
    <p:sldId id="389" r:id="rId62"/>
    <p:sldId id="370" r:id="rId63"/>
  </p:sldIdLst>
  <p:sldSz cx="9144000" cy="5715000" type="screen16x10"/>
  <p:notesSz cx="6797675" cy="9928225"/>
  <p:defaultTextStyle>
    <a:defPPr>
      <a:defRPr lang="es-ES_tradnl"/>
    </a:defPPr>
    <a:lvl1pPr algn="l" rtl="0" eaLnBrk="0" fontAlgn="base" hangingPunct="0">
      <a:spcBef>
        <a:spcPct val="0"/>
      </a:spcBef>
      <a:spcAft>
        <a:spcPct val="0"/>
      </a:spcAft>
      <a:defRPr sz="2300" kern="1200">
        <a:solidFill>
          <a:schemeClr val="tx1"/>
        </a:solidFill>
        <a:latin typeface="Arial Narrow" pitchFamily="34" charset="0"/>
        <a:ea typeface="+mn-ea"/>
        <a:cs typeface="+mn-cs"/>
      </a:defRPr>
    </a:lvl1pPr>
    <a:lvl2pPr marL="457200" algn="l" rtl="0" eaLnBrk="0" fontAlgn="base" hangingPunct="0">
      <a:spcBef>
        <a:spcPct val="0"/>
      </a:spcBef>
      <a:spcAft>
        <a:spcPct val="0"/>
      </a:spcAft>
      <a:defRPr sz="2300" kern="1200">
        <a:solidFill>
          <a:schemeClr val="tx1"/>
        </a:solidFill>
        <a:latin typeface="Arial Narrow" pitchFamily="34" charset="0"/>
        <a:ea typeface="+mn-ea"/>
        <a:cs typeface="+mn-cs"/>
      </a:defRPr>
    </a:lvl2pPr>
    <a:lvl3pPr marL="914400" algn="l" rtl="0" eaLnBrk="0" fontAlgn="base" hangingPunct="0">
      <a:spcBef>
        <a:spcPct val="0"/>
      </a:spcBef>
      <a:spcAft>
        <a:spcPct val="0"/>
      </a:spcAft>
      <a:defRPr sz="2300" kern="1200">
        <a:solidFill>
          <a:schemeClr val="tx1"/>
        </a:solidFill>
        <a:latin typeface="Arial Narrow" pitchFamily="34" charset="0"/>
        <a:ea typeface="+mn-ea"/>
        <a:cs typeface="+mn-cs"/>
      </a:defRPr>
    </a:lvl3pPr>
    <a:lvl4pPr marL="1371600" algn="l" rtl="0" eaLnBrk="0" fontAlgn="base" hangingPunct="0">
      <a:spcBef>
        <a:spcPct val="0"/>
      </a:spcBef>
      <a:spcAft>
        <a:spcPct val="0"/>
      </a:spcAft>
      <a:defRPr sz="2300" kern="1200">
        <a:solidFill>
          <a:schemeClr val="tx1"/>
        </a:solidFill>
        <a:latin typeface="Arial Narrow" pitchFamily="34" charset="0"/>
        <a:ea typeface="+mn-ea"/>
        <a:cs typeface="+mn-cs"/>
      </a:defRPr>
    </a:lvl4pPr>
    <a:lvl5pPr marL="1828800" algn="l" rtl="0" eaLnBrk="0" fontAlgn="base" hangingPunct="0">
      <a:spcBef>
        <a:spcPct val="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FF"/>
    <a:srgbClr val="00918E"/>
    <a:srgbClr val="378D7D"/>
    <a:srgbClr val="FF6600"/>
    <a:srgbClr val="008080"/>
    <a:srgbClr val="993366"/>
    <a:srgbClr val="74B230"/>
    <a:srgbClr val="CCFFCC"/>
    <a:srgbClr val="005843"/>
    <a:srgbClr val="3039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13" autoAdjust="0"/>
    <p:restoredTop sz="83017" autoAdjust="0"/>
  </p:normalViewPr>
  <p:slideViewPr>
    <p:cSldViewPr snapToObjects="1">
      <p:cViewPr varScale="1">
        <p:scale>
          <a:sx n="72" d="100"/>
          <a:sy n="72" d="100"/>
        </p:scale>
        <p:origin x="930" y="60"/>
      </p:cViewPr>
      <p:guideLst>
        <p:guide orient="horz" pos="1800"/>
        <p:guide pos="2880"/>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1800" b="0" dirty="0">
              <a:solidFill>
                <a:sysClr val="windowText" lastClr="000000"/>
              </a:solidFill>
              <a:effectLst>
                <a:outerShdw blurRad="38100" dist="38100" dir="2700000" algn="tl">
                  <a:srgbClr val="C0C0C0"/>
                </a:outerShdw>
              </a:effectLst>
              <a:latin typeface="Calibri"/>
              <a:cs typeface="+mn-cs"/>
            </a:rPr>
            <a:t>1</a:t>
          </a:r>
          <a:r>
            <a:rPr lang="es-MX" sz="18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8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18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8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ScaleY="107472"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12950"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ScaleY="83360" custLinFactX="43221" custLinFactNeighborX="100000" custLinFactNeighborY="-30751">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70DC5521-136C-4F46-A737-4BA64EECA9D5}" type="presOf" srcId="{9DF46E10-A583-4C14-BB0E-F78E0980C81E}" destId="{1E02EFE4-F98A-4C9F-8D40-C3EDA9D04BF9}" srcOrd="0" destOrd="0" presId="urn:microsoft.com/office/officeart/2005/8/layout/radial2"/>
    <dgm:cxn modelId="{4C478725-9C5B-46F8-92CF-BCD61DC2F370}" type="presOf" srcId="{AF211E25-4738-4034-A58A-C2733435E09F}" destId="{F6CC1EB0-ABCB-44B4-8579-08A554B2F6CD}"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DC76B370-571D-45A6-B4A2-7BB8A64A83A7}" type="presOf" srcId="{8D52007B-04F7-4809-9EFF-C41160ACC4F1}" destId="{245F6F13-71EA-44A2-A0FE-712885068A4F}" srcOrd="0" destOrd="0" presId="urn:microsoft.com/office/officeart/2005/8/layout/radial2"/>
    <dgm:cxn modelId="{97202190-943D-480F-911B-35FBCD257DC4}" type="presOf" srcId="{036FE566-7592-4280-B2AC-79B6C09B8864}" destId="{E43465F4-A339-482C-87DC-E675E3944F47}" srcOrd="0" destOrd="0" presId="urn:microsoft.com/office/officeart/2005/8/layout/radial2"/>
    <dgm:cxn modelId="{581BB794-CCDF-4A01-A41E-FE3151CEC776}" type="presOf" srcId="{CD02E64A-805D-41E6-9618-D62982B94046}" destId="{4CBEE7F2-FA8F-455D-899D-D2E2389A34C1}" srcOrd="0" destOrd="0" presId="urn:microsoft.com/office/officeart/2005/8/layout/radial2"/>
    <dgm:cxn modelId="{94A2B2A5-52A2-45FF-967F-24395FA5A8C6}" type="presOf" srcId="{C262232D-FAFA-4B8E-8C8C-19FC086DE6A3}" destId="{959930D8-02B3-4AB6-858E-0A8BCB48164F}" srcOrd="0" destOrd="0" presId="urn:microsoft.com/office/officeart/2005/8/layout/radial2"/>
    <dgm:cxn modelId="{8587E6A9-4C9A-4935-B082-2420ADC096D2}" type="presOf" srcId="{A4EB43E1-84F9-4518-8458-6AE7597D75B1}" destId="{FA9F25C7-5FCF-4FFD-86EA-D574DC3E22F3}"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16BBDEBC-75D3-49AD-B75F-23C9325698B5}" type="presParOf" srcId="{959930D8-02B3-4AB6-858E-0A8BCB48164F}" destId="{FCCB4666-85D5-43AB-A3F5-8FF69B0D82EF}" srcOrd="0" destOrd="0" presId="urn:microsoft.com/office/officeart/2005/8/layout/radial2"/>
    <dgm:cxn modelId="{BE1C7BFB-25A7-4097-A229-962E2E308AFA}" type="presParOf" srcId="{FCCB4666-85D5-43AB-A3F5-8FF69B0D82EF}" destId="{052B49CE-7C29-4ADB-8E02-1DEC9A1415EB}" srcOrd="0" destOrd="0" presId="urn:microsoft.com/office/officeart/2005/8/layout/radial2"/>
    <dgm:cxn modelId="{C1B7A4CC-DFEF-47A9-9C61-4A49B3DFA0AC}" type="presParOf" srcId="{052B49CE-7C29-4ADB-8E02-1DEC9A1415EB}" destId="{41CBC5EF-B56F-494A-8939-980D2B9D1EDF}" srcOrd="0" destOrd="0" presId="urn:microsoft.com/office/officeart/2005/8/layout/radial2"/>
    <dgm:cxn modelId="{2C8B4E02-6151-456C-BD16-01C4954ED70D}" type="presParOf" srcId="{052B49CE-7C29-4ADB-8E02-1DEC9A1415EB}" destId="{8CC992E8-A0C8-476F-9F40-4E8F09CEECCF}" srcOrd="1" destOrd="0" presId="urn:microsoft.com/office/officeart/2005/8/layout/radial2"/>
    <dgm:cxn modelId="{F643C85D-5DDC-4BDC-9AD6-AF625BEC2089}" type="presParOf" srcId="{FCCB4666-85D5-43AB-A3F5-8FF69B0D82EF}" destId="{F6CC1EB0-ABCB-44B4-8579-08A554B2F6CD}" srcOrd="1" destOrd="0" presId="urn:microsoft.com/office/officeart/2005/8/layout/radial2"/>
    <dgm:cxn modelId="{0396D123-A555-4B7E-92F9-917D78874223}" type="presParOf" srcId="{FCCB4666-85D5-43AB-A3F5-8FF69B0D82EF}" destId="{1356F96D-77F2-48B3-8353-640EDFF686F7}" srcOrd="2" destOrd="0" presId="urn:microsoft.com/office/officeart/2005/8/layout/radial2"/>
    <dgm:cxn modelId="{2DE7AB78-FE3C-43C6-A007-CAB2E5420BBF}" type="presParOf" srcId="{1356F96D-77F2-48B3-8353-640EDFF686F7}" destId="{1E02EFE4-F98A-4C9F-8D40-C3EDA9D04BF9}" srcOrd="0" destOrd="0" presId="urn:microsoft.com/office/officeart/2005/8/layout/radial2"/>
    <dgm:cxn modelId="{157CAD4D-8060-4072-904E-0E087497039C}" type="presParOf" srcId="{1356F96D-77F2-48B3-8353-640EDFF686F7}" destId="{68493437-8682-438F-97A3-4D236F9B846C}" srcOrd="1" destOrd="0" presId="urn:microsoft.com/office/officeart/2005/8/layout/radial2"/>
    <dgm:cxn modelId="{28C61912-9157-4B31-8633-9F58552001DC}" type="presParOf" srcId="{FCCB4666-85D5-43AB-A3F5-8FF69B0D82EF}" destId="{FA9F25C7-5FCF-4FFD-86EA-D574DC3E22F3}" srcOrd="3" destOrd="0" presId="urn:microsoft.com/office/officeart/2005/8/layout/radial2"/>
    <dgm:cxn modelId="{FE5EA872-6AEE-4F8B-9F04-B04DE44E2268}" type="presParOf" srcId="{FCCB4666-85D5-43AB-A3F5-8FF69B0D82EF}" destId="{19898688-C174-4E10-A236-D6989DE48053}" srcOrd="4" destOrd="0" presId="urn:microsoft.com/office/officeart/2005/8/layout/radial2"/>
    <dgm:cxn modelId="{B20A42EF-885E-4790-BEA5-A084E9131B3D}" type="presParOf" srcId="{19898688-C174-4E10-A236-D6989DE48053}" destId="{4CBEE7F2-FA8F-455D-899D-D2E2389A34C1}" srcOrd="0" destOrd="0" presId="urn:microsoft.com/office/officeart/2005/8/layout/radial2"/>
    <dgm:cxn modelId="{1AD144D6-D26A-400E-860F-8305E3A33D64}" type="presParOf" srcId="{19898688-C174-4E10-A236-D6989DE48053}" destId="{66445095-13CE-4215-A68E-3EADCCD396C6}" srcOrd="1" destOrd="0" presId="urn:microsoft.com/office/officeart/2005/8/layout/radial2"/>
    <dgm:cxn modelId="{5F63F93A-322C-4C08-B3AA-3C68A05CC651}" type="presParOf" srcId="{FCCB4666-85D5-43AB-A3F5-8FF69B0D82EF}" destId="{245F6F13-71EA-44A2-A0FE-712885068A4F}" srcOrd="5" destOrd="0" presId="urn:microsoft.com/office/officeart/2005/8/layout/radial2"/>
    <dgm:cxn modelId="{86160BA9-8B63-4AC4-AC41-F3C73D0171E0}" type="presParOf" srcId="{FCCB4666-85D5-43AB-A3F5-8FF69B0D82EF}" destId="{CD85E822-E639-44B9-A75E-28464151390E}" srcOrd="6" destOrd="0" presId="urn:microsoft.com/office/officeart/2005/8/layout/radial2"/>
    <dgm:cxn modelId="{665480D6-0302-4C9D-8ACB-2BF7C4BF48DD}" type="presParOf" srcId="{CD85E822-E639-44B9-A75E-28464151390E}" destId="{E43465F4-A339-482C-87DC-E675E3944F47}" srcOrd="0" destOrd="0" presId="urn:microsoft.com/office/officeart/2005/8/layout/radial2"/>
    <dgm:cxn modelId="{C9948D5E-1895-44EB-A681-BAC9BEA4DBA0}"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4007A3-0654-4ABA-BF3B-155388876536}" type="doc">
      <dgm:prSet loTypeId="urn:microsoft.com/office/officeart/2009/layout/CircleArrowProcess" loCatId="process" qsTypeId="urn:microsoft.com/office/officeart/2005/8/quickstyle/simple1" qsCatId="simple" csTypeId="urn:microsoft.com/office/officeart/2005/8/colors/accent2_3" csCatId="accent2" phldr="1"/>
      <dgm:spPr/>
      <dgm:t>
        <a:bodyPr/>
        <a:lstStyle/>
        <a:p>
          <a:endParaRPr lang="es-ES"/>
        </a:p>
      </dgm:t>
    </dgm:pt>
    <dgm:pt modelId="{4840AE4D-1D7D-4AB5-A9B3-781829E88A95}">
      <dgm:prSet phldrT="[Texto]" custT="1"/>
      <dgm:spPr/>
      <dgm:t>
        <a:bodyPr/>
        <a:lstStyle/>
        <a:p>
          <a:r>
            <a:rPr lang="es-ES" sz="1600" b="1" dirty="0"/>
            <a:t>Transparencia</a:t>
          </a:r>
        </a:p>
      </dgm:t>
    </dgm:pt>
    <dgm:pt modelId="{2E236AE9-67E8-4987-93E6-753209D63AE3}" type="parTrans" cxnId="{A90B4419-FFCD-4DA9-8FA7-D1CC9A644F55}">
      <dgm:prSet/>
      <dgm:spPr/>
      <dgm:t>
        <a:bodyPr/>
        <a:lstStyle/>
        <a:p>
          <a:endParaRPr lang="es-ES" sz="1600"/>
        </a:p>
      </dgm:t>
    </dgm:pt>
    <dgm:pt modelId="{EAFCD214-92AC-41C2-9E7E-7D6E06AD768F}" type="sibTrans" cxnId="{A90B4419-FFCD-4DA9-8FA7-D1CC9A644F55}">
      <dgm:prSet/>
      <dgm:spPr/>
      <dgm:t>
        <a:bodyPr/>
        <a:lstStyle/>
        <a:p>
          <a:endParaRPr lang="es-ES" sz="1600"/>
        </a:p>
      </dgm:t>
    </dgm:pt>
    <dgm:pt modelId="{E637C795-9186-4D4A-8E69-38AB779BAF4F}">
      <dgm:prSet phldrT="[Texto]" custT="1"/>
      <dgm:spPr/>
      <dgm:t>
        <a:bodyPr/>
        <a:lstStyle/>
        <a:p>
          <a:r>
            <a:rPr lang="es-ES" sz="1600" b="1" dirty="0"/>
            <a:t>Eficiencia</a:t>
          </a:r>
        </a:p>
        <a:p>
          <a:r>
            <a:rPr lang="es-ES" sz="1600" b="1" dirty="0"/>
            <a:t>Eficacia</a:t>
          </a:r>
        </a:p>
        <a:p>
          <a:r>
            <a:rPr lang="es-ES" sz="1600" b="1" dirty="0"/>
            <a:t>     Efectividad</a:t>
          </a:r>
        </a:p>
        <a:p>
          <a:r>
            <a:rPr lang="es-ES" sz="1600" b="1" dirty="0"/>
            <a:t>Ecología</a:t>
          </a:r>
        </a:p>
        <a:p>
          <a:r>
            <a:rPr lang="es-ES" sz="1600" b="1" dirty="0"/>
            <a:t>Equidad</a:t>
          </a:r>
        </a:p>
      </dgm:t>
    </dgm:pt>
    <dgm:pt modelId="{F2F0E7D8-92BE-4026-A6C9-8DDCAFB76865}" type="parTrans" cxnId="{CACA5658-4F1E-4A7D-BAC3-9E008658FEBD}">
      <dgm:prSet/>
      <dgm:spPr/>
      <dgm:t>
        <a:bodyPr/>
        <a:lstStyle/>
        <a:p>
          <a:endParaRPr lang="es-ES" sz="1600"/>
        </a:p>
      </dgm:t>
    </dgm:pt>
    <dgm:pt modelId="{A120CBC4-882D-4226-8805-E474639E7659}" type="sibTrans" cxnId="{CACA5658-4F1E-4A7D-BAC3-9E008658FEBD}">
      <dgm:prSet/>
      <dgm:spPr/>
      <dgm:t>
        <a:bodyPr/>
        <a:lstStyle/>
        <a:p>
          <a:endParaRPr lang="es-ES" sz="1600"/>
        </a:p>
      </dgm:t>
    </dgm:pt>
    <dgm:pt modelId="{9EC8E84A-1642-4E65-B173-8EA696FAE457}">
      <dgm:prSet phldrT="[Texto]" custT="1"/>
      <dgm:spPr/>
      <dgm:t>
        <a:bodyPr/>
        <a:lstStyle/>
        <a:p>
          <a:r>
            <a:rPr lang="es-ES" sz="1800" b="1" dirty="0"/>
            <a:t>Confiabilidad</a:t>
          </a:r>
        </a:p>
      </dgm:t>
    </dgm:pt>
    <dgm:pt modelId="{C0C965EA-6B2D-4F0A-B06F-0EAE39F3F2A6}" type="parTrans" cxnId="{214EDBB7-7065-4908-A845-0393A2AE1148}">
      <dgm:prSet/>
      <dgm:spPr/>
      <dgm:t>
        <a:bodyPr/>
        <a:lstStyle/>
        <a:p>
          <a:endParaRPr lang="es-ES" sz="1600"/>
        </a:p>
      </dgm:t>
    </dgm:pt>
    <dgm:pt modelId="{4627453B-711F-4D6F-A0CF-4583BA397BD3}" type="sibTrans" cxnId="{214EDBB7-7065-4908-A845-0393A2AE1148}">
      <dgm:prSet/>
      <dgm:spPr/>
      <dgm:t>
        <a:bodyPr/>
        <a:lstStyle/>
        <a:p>
          <a:endParaRPr lang="es-ES" sz="1600"/>
        </a:p>
      </dgm:t>
    </dgm:pt>
    <dgm:pt modelId="{CC6AE15B-739E-4E0A-B27A-C7D4E188D27D}" type="pres">
      <dgm:prSet presAssocID="{7F4007A3-0654-4ABA-BF3B-155388876536}" presName="Name0" presStyleCnt="0">
        <dgm:presLayoutVars>
          <dgm:chMax val="7"/>
          <dgm:chPref val="7"/>
          <dgm:dir/>
          <dgm:animLvl val="lvl"/>
        </dgm:presLayoutVars>
      </dgm:prSet>
      <dgm:spPr/>
    </dgm:pt>
    <dgm:pt modelId="{9FFBBF14-B786-4BCB-B015-04AFFBC3112A}" type="pres">
      <dgm:prSet presAssocID="{4840AE4D-1D7D-4AB5-A9B3-781829E88A95}" presName="Accent1" presStyleCnt="0"/>
      <dgm:spPr/>
    </dgm:pt>
    <dgm:pt modelId="{CA3B4310-671E-450B-B6B4-78710C86B2F9}" type="pres">
      <dgm:prSet presAssocID="{4840AE4D-1D7D-4AB5-A9B3-781829E88A95}" presName="Accent" presStyleLbl="node1" presStyleIdx="0" presStyleCnt="3" custScaleX="79430" custScaleY="82965" custLinFactNeighborX="5348" custLinFactNeighborY="12006"/>
      <dgm:spPr/>
    </dgm:pt>
    <dgm:pt modelId="{FAF4EFE4-133C-4BB2-9C3E-771C7CE60EA2}" type="pres">
      <dgm:prSet presAssocID="{4840AE4D-1D7D-4AB5-A9B3-781829E88A95}" presName="Parent1" presStyleLbl="revTx" presStyleIdx="0" presStyleCnt="3" custLinFactNeighborX="9424" custLinFactNeighborY="26731">
        <dgm:presLayoutVars>
          <dgm:chMax val="1"/>
          <dgm:chPref val="1"/>
          <dgm:bulletEnabled val="1"/>
        </dgm:presLayoutVars>
      </dgm:prSet>
      <dgm:spPr/>
    </dgm:pt>
    <dgm:pt modelId="{CDFECCA8-A85E-4B9A-837D-6D8DA3F34297}" type="pres">
      <dgm:prSet presAssocID="{E637C795-9186-4D4A-8E69-38AB779BAF4F}" presName="Accent2" presStyleCnt="0"/>
      <dgm:spPr/>
    </dgm:pt>
    <dgm:pt modelId="{4941C100-3433-49B0-B3AF-A202CE4E5889}" type="pres">
      <dgm:prSet presAssocID="{E637C795-9186-4D4A-8E69-38AB779BAF4F}" presName="Accent" presStyleLbl="node1" presStyleIdx="1" presStyleCnt="3" custScaleX="81451" custLinFactNeighborX="19995" custLinFactNeighborY="-2121"/>
      <dgm:spPr/>
    </dgm:pt>
    <dgm:pt modelId="{B604000A-367A-4AEB-B45B-27830DE9AA40}" type="pres">
      <dgm:prSet presAssocID="{E637C795-9186-4D4A-8E69-38AB779BAF4F}" presName="Parent2" presStyleLbl="revTx" presStyleIdx="1" presStyleCnt="3" custScaleY="207192" custLinFactNeighborX="38206" custLinFactNeighborY="-11476">
        <dgm:presLayoutVars>
          <dgm:chMax val="1"/>
          <dgm:chPref val="1"/>
          <dgm:bulletEnabled val="1"/>
        </dgm:presLayoutVars>
      </dgm:prSet>
      <dgm:spPr/>
    </dgm:pt>
    <dgm:pt modelId="{BB877649-6912-469E-8CFE-EB9FBA6E958B}" type="pres">
      <dgm:prSet presAssocID="{9EC8E84A-1642-4E65-B173-8EA696FAE457}" presName="Accent3" presStyleCnt="0"/>
      <dgm:spPr/>
    </dgm:pt>
    <dgm:pt modelId="{837F266D-A9F4-4559-9FC0-3FE0C8923BC5}" type="pres">
      <dgm:prSet presAssocID="{9EC8E84A-1642-4E65-B173-8EA696FAE457}" presName="Accent" presStyleLbl="node1" presStyleIdx="2" presStyleCnt="3" custScaleX="73483" custScaleY="57924" custLinFactNeighborX="11737" custLinFactNeighborY="-8323"/>
      <dgm:spPr/>
    </dgm:pt>
    <dgm:pt modelId="{77683224-5577-4E2D-A0D0-96FB95776430}" type="pres">
      <dgm:prSet presAssocID="{9EC8E84A-1642-4E65-B173-8EA696FAE457}" presName="Parent3" presStyleLbl="revTx" presStyleIdx="2" presStyleCnt="3" custLinFactNeighborX="14523" custLinFactNeighborY="-36858">
        <dgm:presLayoutVars>
          <dgm:chMax val="1"/>
          <dgm:chPref val="1"/>
          <dgm:bulletEnabled val="1"/>
        </dgm:presLayoutVars>
      </dgm:prSet>
      <dgm:spPr/>
    </dgm:pt>
  </dgm:ptLst>
  <dgm:cxnLst>
    <dgm:cxn modelId="{A90B4419-FFCD-4DA9-8FA7-D1CC9A644F55}" srcId="{7F4007A3-0654-4ABA-BF3B-155388876536}" destId="{4840AE4D-1D7D-4AB5-A9B3-781829E88A95}" srcOrd="0" destOrd="0" parTransId="{2E236AE9-67E8-4987-93E6-753209D63AE3}" sibTransId="{EAFCD214-92AC-41C2-9E7E-7D6E06AD768F}"/>
    <dgm:cxn modelId="{CACA5658-4F1E-4A7D-BAC3-9E008658FEBD}" srcId="{7F4007A3-0654-4ABA-BF3B-155388876536}" destId="{E637C795-9186-4D4A-8E69-38AB779BAF4F}" srcOrd="1" destOrd="0" parTransId="{F2F0E7D8-92BE-4026-A6C9-8DDCAFB76865}" sibTransId="{A120CBC4-882D-4226-8805-E474639E7659}"/>
    <dgm:cxn modelId="{5A248C86-557A-43C5-8FA6-0CB1F9903CCD}" type="presOf" srcId="{7F4007A3-0654-4ABA-BF3B-155388876536}" destId="{CC6AE15B-739E-4E0A-B27A-C7D4E188D27D}" srcOrd="0" destOrd="0" presId="urn:microsoft.com/office/officeart/2009/layout/CircleArrowProcess"/>
    <dgm:cxn modelId="{115146B4-DBD3-46D2-9ECF-92667E086AB1}" type="presOf" srcId="{E637C795-9186-4D4A-8E69-38AB779BAF4F}" destId="{B604000A-367A-4AEB-B45B-27830DE9AA40}" srcOrd="0" destOrd="0" presId="urn:microsoft.com/office/officeart/2009/layout/CircleArrowProcess"/>
    <dgm:cxn modelId="{214EDBB7-7065-4908-A845-0393A2AE1148}" srcId="{7F4007A3-0654-4ABA-BF3B-155388876536}" destId="{9EC8E84A-1642-4E65-B173-8EA696FAE457}" srcOrd="2" destOrd="0" parTransId="{C0C965EA-6B2D-4F0A-B06F-0EAE39F3F2A6}" sibTransId="{4627453B-711F-4D6F-A0CF-4583BA397BD3}"/>
    <dgm:cxn modelId="{704DD4D2-FAF2-4459-9B4A-6C4AE1F3BE1A}" type="presOf" srcId="{9EC8E84A-1642-4E65-B173-8EA696FAE457}" destId="{77683224-5577-4E2D-A0D0-96FB95776430}" srcOrd="0" destOrd="0" presId="urn:microsoft.com/office/officeart/2009/layout/CircleArrowProcess"/>
    <dgm:cxn modelId="{0DF365DF-AB92-4511-80F5-E5D8B6D19559}" type="presOf" srcId="{4840AE4D-1D7D-4AB5-A9B3-781829E88A95}" destId="{FAF4EFE4-133C-4BB2-9C3E-771C7CE60EA2}" srcOrd="0" destOrd="0" presId="urn:microsoft.com/office/officeart/2009/layout/CircleArrowProcess"/>
    <dgm:cxn modelId="{157FA927-272C-451F-9C83-0218D1EF83A1}" type="presParOf" srcId="{CC6AE15B-739E-4E0A-B27A-C7D4E188D27D}" destId="{9FFBBF14-B786-4BCB-B015-04AFFBC3112A}" srcOrd="0" destOrd="0" presId="urn:microsoft.com/office/officeart/2009/layout/CircleArrowProcess"/>
    <dgm:cxn modelId="{9E7F05DA-85BC-4CC8-B03C-A4DFB276581A}" type="presParOf" srcId="{9FFBBF14-B786-4BCB-B015-04AFFBC3112A}" destId="{CA3B4310-671E-450B-B6B4-78710C86B2F9}" srcOrd="0" destOrd="0" presId="urn:microsoft.com/office/officeart/2009/layout/CircleArrowProcess"/>
    <dgm:cxn modelId="{40D96561-D9D3-4492-A1EA-A6F55975D559}" type="presParOf" srcId="{CC6AE15B-739E-4E0A-B27A-C7D4E188D27D}" destId="{FAF4EFE4-133C-4BB2-9C3E-771C7CE60EA2}" srcOrd="1" destOrd="0" presId="urn:microsoft.com/office/officeart/2009/layout/CircleArrowProcess"/>
    <dgm:cxn modelId="{5AD28EBC-1AEA-49D9-8EE2-3AB943286F15}" type="presParOf" srcId="{CC6AE15B-739E-4E0A-B27A-C7D4E188D27D}" destId="{CDFECCA8-A85E-4B9A-837D-6D8DA3F34297}" srcOrd="2" destOrd="0" presId="urn:microsoft.com/office/officeart/2009/layout/CircleArrowProcess"/>
    <dgm:cxn modelId="{605116BD-1767-4858-8903-4139EA4483C2}" type="presParOf" srcId="{CDFECCA8-A85E-4B9A-837D-6D8DA3F34297}" destId="{4941C100-3433-49B0-B3AF-A202CE4E5889}" srcOrd="0" destOrd="0" presId="urn:microsoft.com/office/officeart/2009/layout/CircleArrowProcess"/>
    <dgm:cxn modelId="{542826CD-FE1F-4574-A0FE-D5EB70D0C7EF}" type="presParOf" srcId="{CC6AE15B-739E-4E0A-B27A-C7D4E188D27D}" destId="{B604000A-367A-4AEB-B45B-27830DE9AA40}" srcOrd="3" destOrd="0" presId="urn:microsoft.com/office/officeart/2009/layout/CircleArrowProcess"/>
    <dgm:cxn modelId="{809C6E78-9DAA-402D-93E6-3D0F4D2B6C9A}" type="presParOf" srcId="{CC6AE15B-739E-4E0A-B27A-C7D4E188D27D}" destId="{BB877649-6912-469E-8CFE-EB9FBA6E958B}" srcOrd="4" destOrd="0" presId="urn:microsoft.com/office/officeart/2009/layout/CircleArrowProcess"/>
    <dgm:cxn modelId="{6FE4D9A1-E951-4C98-9897-781D65D58D1C}" type="presParOf" srcId="{BB877649-6912-469E-8CFE-EB9FBA6E958B}" destId="{837F266D-A9F4-4559-9FC0-3FE0C8923BC5}" srcOrd="0" destOrd="0" presId="urn:microsoft.com/office/officeart/2009/layout/CircleArrowProcess"/>
    <dgm:cxn modelId="{F82EF806-428E-40CE-9D07-2890FB3CD130}" type="presParOf" srcId="{CC6AE15B-739E-4E0A-B27A-C7D4E188D27D}" destId="{77683224-5577-4E2D-A0D0-96FB95776430}"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4A0A95-FD30-4D8D-BB75-527E0FA395FD}" type="doc">
      <dgm:prSet loTypeId="urn:microsoft.com/office/officeart/2005/8/layout/lProcess2" loCatId="relationship" qsTypeId="urn:microsoft.com/office/officeart/2005/8/quickstyle/simple1" qsCatId="simple" csTypeId="urn:microsoft.com/office/officeart/2005/8/colors/accent3_1" csCatId="accent3" phldr="1"/>
      <dgm:spPr/>
      <dgm:t>
        <a:bodyPr/>
        <a:lstStyle/>
        <a:p>
          <a:endParaRPr lang="es-ES"/>
        </a:p>
      </dgm:t>
    </dgm:pt>
    <dgm:pt modelId="{640C6E21-7801-4C02-A549-E046BEC2DC94}">
      <dgm:prSet phldrT="[Texto]"/>
      <dgm:spPr/>
      <dgm:t>
        <a:bodyPr/>
        <a:lstStyle/>
        <a:p>
          <a:r>
            <a:rPr lang="es-ES" b="1" dirty="0"/>
            <a:t>Modificación del Cronograma para la implementación incorporado en la Resolución 693 de 2016</a:t>
          </a:r>
        </a:p>
      </dgm:t>
    </dgm:pt>
    <dgm:pt modelId="{FC473E0F-322D-4424-9068-6A6F72D5C828}" type="parTrans" cxnId="{97A60A31-E54C-4378-844F-3E4834517567}">
      <dgm:prSet/>
      <dgm:spPr/>
      <dgm:t>
        <a:bodyPr/>
        <a:lstStyle/>
        <a:p>
          <a:endParaRPr lang="es-ES"/>
        </a:p>
      </dgm:t>
    </dgm:pt>
    <dgm:pt modelId="{54781E23-FDA4-4A92-ACA3-14A27D32C892}" type="sibTrans" cxnId="{97A60A31-E54C-4378-844F-3E4834517567}">
      <dgm:prSet/>
      <dgm:spPr/>
      <dgm:t>
        <a:bodyPr/>
        <a:lstStyle/>
        <a:p>
          <a:endParaRPr lang="es-ES"/>
        </a:p>
      </dgm:t>
    </dgm:pt>
    <dgm:pt modelId="{F5942744-8568-41F5-8B52-A10664082429}">
      <dgm:prSet phldrT="[Texto]"/>
      <dgm:spPr>
        <a:ln>
          <a:solidFill>
            <a:schemeClr val="tx1"/>
          </a:solidFill>
        </a:ln>
      </dgm:spPr>
      <dgm:t>
        <a:bodyPr/>
        <a:lstStyle/>
        <a:p>
          <a:r>
            <a:rPr lang="es-ES" b="1" dirty="0"/>
            <a:t>Oficios y reuniones de las entidades con la CGN solicitando la ampliación del plazo por </a:t>
          </a:r>
          <a:r>
            <a:rPr lang="es-ES" b="1" dirty="0">
              <a:solidFill>
                <a:srgbClr val="C00000"/>
              </a:solidFill>
            </a:rPr>
            <a:t>limitaciones de tipo técnico, operativo, administrativo y presupuestal</a:t>
          </a:r>
        </a:p>
      </dgm:t>
    </dgm:pt>
    <dgm:pt modelId="{9D82D280-ABA8-4C17-9562-3DC575CED335}" type="parTrans" cxnId="{19A049A0-8B2C-437C-A9F0-ECAC6D36CA53}">
      <dgm:prSet/>
      <dgm:spPr/>
      <dgm:t>
        <a:bodyPr/>
        <a:lstStyle/>
        <a:p>
          <a:endParaRPr lang="es-ES"/>
        </a:p>
      </dgm:t>
    </dgm:pt>
    <dgm:pt modelId="{7D3A207F-3FE2-47C8-9AC3-80D25B8D6EAC}" type="sibTrans" cxnId="{19A049A0-8B2C-437C-A9F0-ECAC6D36CA53}">
      <dgm:prSet/>
      <dgm:spPr/>
      <dgm:t>
        <a:bodyPr/>
        <a:lstStyle/>
        <a:p>
          <a:endParaRPr lang="es-ES"/>
        </a:p>
      </dgm:t>
    </dgm:pt>
    <dgm:pt modelId="{3CF6C971-2CA0-49EC-A42C-F955B4D3C4C3}">
      <dgm:prSet phldrT="[Texto]"/>
      <dgm:spPr/>
      <dgm:t>
        <a:bodyPr/>
        <a:lstStyle/>
        <a:p>
          <a:r>
            <a:rPr lang="es-ES" b="1" u="none" dirty="0"/>
            <a:t>Como resultado de las encuestas realizadas a las entidades, en donde se evidenciaron dificultades en:</a:t>
          </a:r>
        </a:p>
      </dgm:t>
    </dgm:pt>
    <dgm:pt modelId="{A1E983F1-BA58-4348-8EF0-4F99BB5C7489}" type="parTrans" cxnId="{AA1032A1-71BB-4D2E-8F8A-6E1F06B758A6}">
      <dgm:prSet/>
      <dgm:spPr/>
      <dgm:t>
        <a:bodyPr/>
        <a:lstStyle/>
        <a:p>
          <a:endParaRPr lang="es-ES"/>
        </a:p>
      </dgm:t>
    </dgm:pt>
    <dgm:pt modelId="{5A8481EF-2227-45A6-AF7A-1245EE7BB7A5}" type="sibTrans" cxnId="{AA1032A1-71BB-4D2E-8F8A-6E1F06B758A6}">
      <dgm:prSet/>
      <dgm:spPr/>
      <dgm:t>
        <a:bodyPr/>
        <a:lstStyle/>
        <a:p>
          <a:endParaRPr lang="es-ES"/>
        </a:p>
      </dgm:t>
    </dgm:pt>
    <dgm:pt modelId="{C72F816F-21E9-4EF0-BC5C-75C628768B2B}">
      <dgm:prSet phldrT="[Texto]" custT="1"/>
      <dgm:spPr>
        <a:ln>
          <a:solidFill>
            <a:schemeClr val="tx1"/>
          </a:solidFill>
        </a:ln>
      </dgm:spPr>
      <dgm:t>
        <a:bodyPr/>
        <a:lstStyle/>
        <a:p>
          <a:r>
            <a:rPr lang="es-ES" sz="1700" b="1" u="none" dirty="0">
              <a:solidFill>
                <a:srgbClr val="C00000"/>
              </a:solidFill>
            </a:rPr>
            <a:t>Reconocimiento y medición</a:t>
          </a:r>
          <a:r>
            <a:rPr lang="es-ES" sz="1700" b="1" u="none" dirty="0"/>
            <a:t>: propiedades, planta y equipo, bienes de uso público, CXC, intangibles e inventarios</a:t>
          </a:r>
        </a:p>
      </dgm:t>
    </dgm:pt>
    <dgm:pt modelId="{BBE34E2C-F9A9-461B-B8F7-CB704667688C}" type="parTrans" cxnId="{7E0DADAF-54FF-4BCF-A467-1CDC1D6722C5}">
      <dgm:prSet/>
      <dgm:spPr/>
      <dgm:t>
        <a:bodyPr/>
        <a:lstStyle/>
        <a:p>
          <a:endParaRPr lang="es-ES"/>
        </a:p>
      </dgm:t>
    </dgm:pt>
    <dgm:pt modelId="{E6A98814-C947-40C0-AE0E-B5F021EB3CB8}" type="sibTrans" cxnId="{7E0DADAF-54FF-4BCF-A467-1CDC1D6722C5}">
      <dgm:prSet/>
      <dgm:spPr/>
      <dgm:t>
        <a:bodyPr/>
        <a:lstStyle/>
        <a:p>
          <a:endParaRPr lang="es-ES"/>
        </a:p>
      </dgm:t>
    </dgm:pt>
    <dgm:pt modelId="{4F6B00D3-F5BE-4840-943D-4B221043270A}">
      <dgm:prSet phldrT="[Texto]" custT="1"/>
      <dgm:spPr>
        <a:ln>
          <a:solidFill>
            <a:schemeClr val="tx1"/>
          </a:solidFill>
        </a:ln>
      </dgm:spPr>
      <dgm:t>
        <a:bodyPr/>
        <a:lstStyle/>
        <a:p>
          <a:r>
            <a:rPr lang="es-ES" sz="1700" b="1" u="none" dirty="0">
              <a:solidFill>
                <a:srgbClr val="C00000"/>
              </a:solidFill>
            </a:rPr>
            <a:t>Sistemas de información</a:t>
          </a:r>
          <a:r>
            <a:rPr lang="es-ES" sz="1700" b="1" u="none" dirty="0"/>
            <a:t>: los aplicativos contables no están preparados para soportar cambios normativos</a:t>
          </a:r>
        </a:p>
      </dgm:t>
    </dgm:pt>
    <dgm:pt modelId="{CB689C97-170C-4255-8A35-835FB4AD9862}" type="parTrans" cxnId="{539A0069-1317-489F-B6D5-541D31F7A1DC}">
      <dgm:prSet/>
      <dgm:spPr/>
      <dgm:t>
        <a:bodyPr/>
        <a:lstStyle/>
        <a:p>
          <a:endParaRPr lang="es-ES"/>
        </a:p>
      </dgm:t>
    </dgm:pt>
    <dgm:pt modelId="{43796D0A-3156-4A49-8C7D-2D605B8007A8}" type="sibTrans" cxnId="{539A0069-1317-489F-B6D5-541D31F7A1DC}">
      <dgm:prSet/>
      <dgm:spPr/>
      <dgm:t>
        <a:bodyPr/>
        <a:lstStyle/>
        <a:p>
          <a:endParaRPr lang="es-ES"/>
        </a:p>
      </dgm:t>
    </dgm:pt>
    <dgm:pt modelId="{9A4A173E-9EAA-4398-87CD-234621DDDDEC}">
      <dgm:prSet phldrT="[Texto]" custT="1"/>
      <dgm:spPr>
        <a:ln>
          <a:solidFill>
            <a:schemeClr val="tx1"/>
          </a:solidFill>
        </a:ln>
      </dgm:spPr>
      <dgm:t>
        <a:bodyPr/>
        <a:lstStyle/>
        <a:p>
          <a:r>
            <a:rPr lang="es-ES" sz="1700" b="1" u="none" dirty="0">
              <a:solidFill>
                <a:srgbClr val="C00000"/>
              </a:solidFill>
            </a:rPr>
            <a:t>Recursos humanos</a:t>
          </a:r>
          <a:r>
            <a:rPr lang="es-ES" sz="1700" b="1" u="none" dirty="0"/>
            <a:t>: no se cuenta con personal suficiente y capacitado</a:t>
          </a:r>
        </a:p>
      </dgm:t>
    </dgm:pt>
    <dgm:pt modelId="{26E548F8-7056-4CBE-A698-4E1C07E3418A}" type="parTrans" cxnId="{714FC502-524C-4706-8CC3-CDAE61147DE6}">
      <dgm:prSet/>
      <dgm:spPr/>
      <dgm:t>
        <a:bodyPr/>
        <a:lstStyle/>
        <a:p>
          <a:endParaRPr lang="es-ES"/>
        </a:p>
      </dgm:t>
    </dgm:pt>
    <dgm:pt modelId="{74FD7035-A7B2-4F1D-BA56-82F2A3D10AA9}" type="sibTrans" cxnId="{714FC502-524C-4706-8CC3-CDAE61147DE6}">
      <dgm:prSet/>
      <dgm:spPr/>
      <dgm:t>
        <a:bodyPr/>
        <a:lstStyle/>
        <a:p>
          <a:endParaRPr lang="es-ES"/>
        </a:p>
      </dgm:t>
    </dgm:pt>
    <dgm:pt modelId="{D4DAFC40-4454-4FF7-A0F7-3FC162CFF86F}">
      <dgm:prSet phldrT="[Texto]" custT="1"/>
      <dgm:spPr>
        <a:ln>
          <a:solidFill>
            <a:schemeClr val="tx1"/>
          </a:solidFill>
        </a:ln>
      </dgm:spPr>
      <dgm:t>
        <a:bodyPr/>
        <a:lstStyle/>
        <a:p>
          <a:r>
            <a:rPr lang="es-ES" sz="1700" b="1" u="none" dirty="0">
              <a:solidFill>
                <a:srgbClr val="C00000"/>
              </a:solidFill>
            </a:rPr>
            <a:t>Depuración contable</a:t>
          </a:r>
          <a:r>
            <a:rPr lang="es-ES" sz="1700" b="1" u="none" dirty="0"/>
            <a:t>: cuentas contables pendientes de depuración que requieren de un tiempo considerable</a:t>
          </a:r>
        </a:p>
      </dgm:t>
    </dgm:pt>
    <dgm:pt modelId="{6DBD313C-F138-4B9C-80B6-B61A365E6A98}" type="parTrans" cxnId="{144B2B81-A36C-4C39-973E-C9E79BFCF7B5}">
      <dgm:prSet/>
      <dgm:spPr/>
      <dgm:t>
        <a:bodyPr/>
        <a:lstStyle/>
        <a:p>
          <a:endParaRPr lang="es-ES"/>
        </a:p>
      </dgm:t>
    </dgm:pt>
    <dgm:pt modelId="{75E68202-8982-4742-AE5B-A8C911230DB3}" type="sibTrans" cxnId="{144B2B81-A36C-4C39-973E-C9E79BFCF7B5}">
      <dgm:prSet/>
      <dgm:spPr/>
      <dgm:t>
        <a:bodyPr/>
        <a:lstStyle/>
        <a:p>
          <a:endParaRPr lang="es-ES"/>
        </a:p>
      </dgm:t>
    </dgm:pt>
    <dgm:pt modelId="{851C2AE9-F7B4-47D7-9076-E5A328EE4FD1}">
      <dgm:prSet phldrT="[Texto]" custT="1"/>
      <dgm:spPr>
        <a:ln>
          <a:solidFill>
            <a:schemeClr val="tx1"/>
          </a:solidFill>
        </a:ln>
      </dgm:spPr>
      <dgm:t>
        <a:bodyPr/>
        <a:lstStyle/>
        <a:p>
          <a:r>
            <a:rPr lang="es-ES" sz="1700" b="1" u="none" dirty="0">
              <a:solidFill>
                <a:srgbClr val="C00000"/>
              </a:solidFill>
            </a:rPr>
            <a:t>Recursos económicos insuficientes:</a:t>
          </a:r>
          <a:r>
            <a:rPr lang="es-ES" sz="1700" b="1" u="none" dirty="0"/>
            <a:t>  presupuestos insuficiente para adelantar el proceso de manera integral</a:t>
          </a:r>
        </a:p>
      </dgm:t>
    </dgm:pt>
    <dgm:pt modelId="{D951C45E-0A52-4B0E-A149-768B129138C1}" type="parTrans" cxnId="{BD8EE666-0633-46FD-BEDA-56DFFC729892}">
      <dgm:prSet/>
      <dgm:spPr/>
      <dgm:t>
        <a:bodyPr/>
        <a:lstStyle/>
        <a:p>
          <a:endParaRPr lang="es-ES"/>
        </a:p>
      </dgm:t>
    </dgm:pt>
    <dgm:pt modelId="{94BC1293-9E0B-4AFE-A332-2081606C8AC8}" type="sibTrans" cxnId="{BD8EE666-0633-46FD-BEDA-56DFFC729892}">
      <dgm:prSet/>
      <dgm:spPr/>
      <dgm:t>
        <a:bodyPr/>
        <a:lstStyle/>
        <a:p>
          <a:endParaRPr lang="es-ES"/>
        </a:p>
      </dgm:t>
    </dgm:pt>
    <dgm:pt modelId="{BE5DAFF1-C5B4-4335-B896-3F5F9FB1E907}" type="pres">
      <dgm:prSet presAssocID="{004A0A95-FD30-4D8D-BB75-527E0FA395FD}" presName="theList" presStyleCnt="0">
        <dgm:presLayoutVars>
          <dgm:dir/>
          <dgm:animLvl val="lvl"/>
          <dgm:resizeHandles val="exact"/>
        </dgm:presLayoutVars>
      </dgm:prSet>
      <dgm:spPr/>
    </dgm:pt>
    <dgm:pt modelId="{68E0CCD5-9641-49A5-AE13-A7ED7F51A5A8}" type="pres">
      <dgm:prSet presAssocID="{640C6E21-7801-4C02-A549-E046BEC2DC94}" presName="compNode" presStyleCnt="0"/>
      <dgm:spPr/>
    </dgm:pt>
    <dgm:pt modelId="{B16F359C-BEA9-4355-9006-A2CA58D89AE1}" type="pres">
      <dgm:prSet presAssocID="{640C6E21-7801-4C02-A549-E046BEC2DC94}" presName="aNode" presStyleLbl="bgShp" presStyleIdx="0" presStyleCnt="2" custLinFactNeighborX="-1611"/>
      <dgm:spPr/>
    </dgm:pt>
    <dgm:pt modelId="{97759C2C-FCDF-496B-8038-3F10B1D703EB}" type="pres">
      <dgm:prSet presAssocID="{640C6E21-7801-4C02-A549-E046BEC2DC94}" presName="textNode" presStyleLbl="bgShp" presStyleIdx="0" presStyleCnt="2"/>
      <dgm:spPr/>
    </dgm:pt>
    <dgm:pt modelId="{A1CBC5B5-FC06-4109-8437-C9BB4307F0B4}" type="pres">
      <dgm:prSet presAssocID="{640C6E21-7801-4C02-A549-E046BEC2DC94}" presName="compChildNode" presStyleCnt="0"/>
      <dgm:spPr/>
    </dgm:pt>
    <dgm:pt modelId="{316B6D2B-2FA1-4CC6-8AB2-8FCA0F05AEF5}" type="pres">
      <dgm:prSet presAssocID="{640C6E21-7801-4C02-A549-E046BEC2DC94}" presName="theInnerList" presStyleCnt="0"/>
      <dgm:spPr/>
    </dgm:pt>
    <dgm:pt modelId="{8251F27B-80C6-4B56-A471-3744BA9295BB}" type="pres">
      <dgm:prSet presAssocID="{F5942744-8568-41F5-8B52-A10664082429}" presName="childNode" presStyleLbl="node1" presStyleIdx="0" presStyleCnt="6">
        <dgm:presLayoutVars>
          <dgm:bulletEnabled val="1"/>
        </dgm:presLayoutVars>
      </dgm:prSet>
      <dgm:spPr/>
    </dgm:pt>
    <dgm:pt modelId="{0CF8F672-A757-4B26-91D5-B3D76DD5829E}" type="pres">
      <dgm:prSet presAssocID="{640C6E21-7801-4C02-A549-E046BEC2DC94}" presName="aSpace" presStyleCnt="0"/>
      <dgm:spPr/>
    </dgm:pt>
    <dgm:pt modelId="{056B1466-7571-441F-921F-5DDC816D51A6}" type="pres">
      <dgm:prSet presAssocID="{3CF6C971-2CA0-49EC-A42C-F955B4D3C4C3}" presName="compNode" presStyleCnt="0"/>
      <dgm:spPr/>
    </dgm:pt>
    <dgm:pt modelId="{45B002B7-33A2-4249-A740-8E8A6C6DE8E5}" type="pres">
      <dgm:prSet presAssocID="{3CF6C971-2CA0-49EC-A42C-F955B4D3C4C3}" presName="aNode" presStyleLbl="bgShp" presStyleIdx="1" presStyleCnt="2"/>
      <dgm:spPr/>
    </dgm:pt>
    <dgm:pt modelId="{B87207B6-25D0-4754-AEAE-F6D66195AE48}" type="pres">
      <dgm:prSet presAssocID="{3CF6C971-2CA0-49EC-A42C-F955B4D3C4C3}" presName="textNode" presStyleLbl="bgShp" presStyleIdx="1" presStyleCnt="2"/>
      <dgm:spPr/>
    </dgm:pt>
    <dgm:pt modelId="{464770AC-1F6C-489C-BA60-493FF628AFA7}" type="pres">
      <dgm:prSet presAssocID="{3CF6C971-2CA0-49EC-A42C-F955B4D3C4C3}" presName="compChildNode" presStyleCnt="0"/>
      <dgm:spPr/>
    </dgm:pt>
    <dgm:pt modelId="{9943C054-8668-4516-9E6C-E777B91B6F16}" type="pres">
      <dgm:prSet presAssocID="{3CF6C971-2CA0-49EC-A42C-F955B4D3C4C3}" presName="theInnerList" presStyleCnt="0"/>
      <dgm:spPr/>
    </dgm:pt>
    <dgm:pt modelId="{FF671B05-52A4-417B-B3AB-298F993DB2D5}" type="pres">
      <dgm:prSet presAssocID="{C72F816F-21E9-4EF0-BC5C-75C628768B2B}" presName="childNode" presStyleLbl="node1" presStyleIdx="1" presStyleCnt="6" custScaleX="117715" custScaleY="182026" custLinFactNeighborY="-78741">
        <dgm:presLayoutVars>
          <dgm:bulletEnabled val="1"/>
        </dgm:presLayoutVars>
      </dgm:prSet>
      <dgm:spPr/>
    </dgm:pt>
    <dgm:pt modelId="{F5FC5AF5-08B6-472B-AF1B-9EE1821B2065}" type="pres">
      <dgm:prSet presAssocID="{C72F816F-21E9-4EF0-BC5C-75C628768B2B}" presName="aSpace2" presStyleCnt="0"/>
      <dgm:spPr/>
    </dgm:pt>
    <dgm:pt modelId="{BACBAB97-6D0E-4836-9CC6-0ABB60A855EE}" type="pres">
      <dgm:prSet presAssocID="{4F6B00D3-F5BE-4840-943D-4B221043270A}" presName="childNode" presStyleLbl="node1" presStyleIdx="2" presStyleCnt="6" custScaleX="117205" custScaleY="173871" custLinFactY="5318" custLinFactNeighborY="100000">
        <dgm:presLayoutVars>
          <dgm:bulletEnabled val="1"/>
        </dgm:presLayoutVars>
      </dgm:prSet>
      <dgm:spPr/>
    </dgm:pt>
    <dgm:pt modelId="{CB7B515D-9CC6-40D6-B8CD-93E8C13D8C42}" type="pres">
      <dgm:prSet presAssocID="{4F6B00D3-F5BE-4840-943D-4B221043270A}" presName="aSpace2" presStyleCnt="0"/>
      <dgm:spPr/>
    </dgm:pt>
    <dgm:pt modelId="{599628B4-ED51-443A-ADB7-CDDF050A989F}" type="pres">
      <dgm:prSet presAssocID="{9A4A173E-9EAA-4398-87CD-234621DDDDEC}" presName="childNode" presStyleLbl="node1" presStyleIdx="3" presStyleCnt="6" custScaleX="115657" custLinFactY="12524" custLinFactNeighborX="-255" custLinFactNeighborY="100000">
        <dgm:presLayoutVars>
          <dgm:bulletEnabled val="1"/>
        </dgm:presLayoutVars>
      </dgm:prSet>
      <dgm:spPr/>
    </dgm:pt>
    <dgm:pt modelId="{7BD9A93E-E1D3-4333-A8EA-6EC6CD94A378}" type="pres">
      <dgm:prSet presAssocID="{9A4A173E-9EAA-4398-87CD-234621DDDDEC}" presName="aSpace2" presStyleCnt="0"/>
      <dgm:spPr/>
    </dgm:pt>
    <dgm:pt modelId="{307F0E6E-2BEB-4FD8-828D-F41F1128A3B9}" type="pres">
      <dgm:prSet presAssocID="{D4DAFC40-4454-4FF7-A0F7-3FC162CFF86F}" presName="childNode" presStyleLbl="node1" presStyleIdx="4" presStyleCnt="6" custScaleX="115167" custScaleY="163942" custLinFactY="25840" custLinFactNeighborY="100000">
        <dgm:presLayoutVars>
          <dgm:bulletEnabled val="1"/>
        </dgm:presLayoutVars>
      </dgm:prSet>
      <dgm:spPr/>
    </dgm:pt>
    <dgm:pt modelId="{31706E26-F28A-49C0-8BB1-BB17B42C0BCC}" type="pres">
      <dgm:prSet presAssocID="{D4DAFC40-4454-4FF7-A0F7-3FC162CFF86F}" presName="aSpace2" presStyleCnt="0"/>
      <dgm:spPr/>
    </dgm:pt>
    <dgm:pt modelId="{D49CDFCE-2219-4A34-9402-953EE3A4D3D3}" type="pres">
      <dgm:prSet presAssocID="{851C2AE9-F7B4-47D7-9076-E5A328EE4FD1}" presName="childNode" presStyleLbl="node1" presStyleIdx="5" presStyleCnt="6" custScaleX="116186" custScaleY="183102" custLinFactY="37509" custLinFactNeighborY="100000">
        <dgm:presLayoutVars>
          <dgm:bulletEnabled val="1"/>
        </dgm:presLayoutVars>
      </dgm:prSet>
      <dgm:spPr/>
    </dgm:pt>
  </dgm:ptLst>
  <dgm:cxnLst>
    <dgm:cxn modelId="{714FC502-524C-4706-8CC3-CDAE61147DE6}" srcId="{3CF6C971-2CA0-49EC-A42C-F955B4D3C4C3}" destId="{9A4A173E-9EAA-4398-87CD-234621DDDDEC}" srcOrd="2" destOrd="0" parTransId="{26E548F8-7056-4CBE-A698-4E1C07E3418A}" sibTransId="{74FD7035-A7B2-4F1D-BA56-82F2A3D10AA9}"/>
    <dgm:cxn modelId="{5FB7D71D-DB41-42D9-9B3A-ACAF0F87F64A}" type="presOf" srcId="{3CF6C971-2CA0-49EC-A42C-F955B4D3C4C3}" destId="{B87207B6-25D0-4754-AEAE-F6D66195AE48}" srcOrd="1" destOrd="0" presId="urn:microsoft.com/office/officeart/2005/8/layout/lProcess2"/>
    <dgm:cxn modelId="{93F3CA2F-B47F-40F6-8B19-B41C2293F893}" type="presOf" srcId="{4F6B00D3-F5BE-4840-943D-4B221043270A}" destId="{BACBAB97-6D0E-4836-9CC6-0ABB60A855EE}" srcOrd="0" destOrd="0" presId="urn:microsoft.com/office/officeart/2005/8/layout/lProcess2"/>
    <dgm:cxn modelId="{97A60A31-E54C-4378-844F-3E4834517567}" srcId="{004A0A95-FD30-4D8D-BB75-527E0FA395FD}" destId="{640C6E21-7801-4C02-A549-E046BEC2DC94}" srcOrd="0" destOrd="0" parTransId="{FC473E0F-322D-4424-9068-6A6F72D5C828}" sibTransId="{54781E23-FDA4-4A92-ACA3-14A27D32C892}"/>
    <dgm:cxn modelId="{6375A73A-73A2-418F-A848-110EDFB18CFC}" type="presOf" srcId="{3CF6C971-2CA0-49EC-A42C-F955B4D3C4C3}" destId="{45B002B7-33A2-4249-A740-8E8A6C6DE8E5}" srcOrd="0" destOrd="0" presId="urn:microsoft.com/office/officeart/2005/8/layout/lProcess2"/>
    <dgm:cxn modelId="{6668755D-14A0-4A97-AC04-B4FEF0AAF184}" type="presOf" srcId="{640C6E21-7801-4C02-A549-E046BEC2DC94}" destId="{97759C2C-FCDF-496B-8038-3F10B1D703EB}" srcOrd="1" destOrd="0" presId="urn:microsoft.com/office/officeart/2005/8/layout/lProcess2"/>
    <dgm:cxn modelId="{C21A4B60-39A4-4DF3-BC01-E35FF410FBD4}" type="presOf" srcId="{640C6E21-7801-4C02-A549-E046BEC2DC94}" destId="{B16F359C-BEA9-4355-9006-A2CA58D89AE1}" srcOrd="0" destOrd="0" presId="urn:microsoft.com/office/officeart/2005/8/layout/lProcess2"/>
    <dgm:cxn modelId="{BD8EE666-0633-46FD-BEDA-56DFFC729892}" srcId="{3CF6C971-2CA0-49EC-A42C-F955B4D3C4C3}" destId="{851C2AE9-F7B4-47D7-9076-E5A328EE4FD1}" srcOrd="4" destOrd="0" parTransId="{D951C45E-0A52-4B0E-A149-768B129138C1}" sibTransId="{94BC1293-9E0B-4AFE-A332-2081606C8AC8}"/>
    <dgm:cxn modelId="{539A0069-1317-489F-B6D5-541D31F7A1DC}" srcId="{3CF6C971-2CA0-49EC-A42C-F955B4D3C4C3}" destId="{4F6B00D3-F5BE-4840-943D-4B221043270A}" srcOrd="1" destOrd="0" parTransId="{CB689C97-170C-4255-8A35-835FB4AD9862}" sibTransId="{43796D0A-3156-4A49-8C7D-2D605B8007A8}"/>
    <dgm:cxn modelId="{144B2B81-A36C-4C39-973E-C9E79BFCF7B5}" srcId="{3CF6C971-2CA0-49EC-A42C-F955B4D3C4C3}" destId="{D4DAFC40-4454-4FF7-A0F7-3FC162CFF86F}" srcOrd="3" destOrd="0" parTransId="{6DBD313C-F138-4B9C-80B6-B61A365E6A98}" sibTransId="{75E68202-8982-4742-AE5B-A8C911230DB3}"/>
    <dgm:cxn modelId="{26F8C984-6B11-4E86-A91A-4A486050C9E3}" type="presOf" srcId="{C72F816F-21E9-4EF0-BC5C-75C628768B2B}" destId="{FF671B05-52A4-417B-B3AB-298F993DB2D5}" srcOrd="0" destOrd="0" presId="urn:microsoft.com/office/officeart/2005/8/layout/lProcess2"/>
    <dgm:cxn modelId="{425E7A9A-DE30-4F6B-8F59-1277CAC964ED}" type="presOf" srcId="{9A4A173E-9EAA-4398-87CD-234621DDDDEC}" destId="{599628B4-ED51-443A-ADB7-CDDF050A989F}" srcOrd="0" destOrd="0" presId="urn:microsoft.com/office/officeart/2005/8/layout/lProcess2"/>
    <dgm:cxn modelId="{B01E839E-DB7D-45BA-98DB-09001434835A}" type="presOf" srcId="{851C2AE9-F7B4-47D7-9076-E5A328EE4FD1}" destId="{D49CDFCE-2219-4A34-9402-953EE3A4D3D3}" srcOrd="0" destOrd="0" presId="urn:microsoft.com/office/officeart/2005/8/layout/lProcess2"/>
    <dgm:cxn modelId="{19A049A0-8B2C-437C-A9F0-ECAC6D36CA53}" srcId="{640C6E21-7801-4C02-A549-E046BEC2DC94}" destId="{F5942744-8568-41F5-8B52-A10664082429}" srcOrd="0" destOrd="0" parTransId="{9D82D280-ABA8-4C17-9562-3DC575CED335}" sibTransId="{7D3A207F-3FE2-47C8-9AC3-80D25B8D6EAC}"/>
    <dgm:cxn modelId="{AA1032A1-71BB-4D2E-8F8A-6E1F06B758A6}" srcId="{004A0A95-FD30-4D8D-BB75-527E0FA395FD}" destId="{3CF6C971-2CA0-49EC-A42C-F955B4D3C4C3}" srcOrd="1" destOrd="0" parTransId="{A1E983F1-BA58-4348-8EF0-4F99BB5C7489}" sibTransId="{5A8481EF-2227-45A6-AF7A-1245EE7BB7A5}"/>
    <dgm:cxn modelId="{7E0DADAF-54FF-4BCF-A467-1CDC1D6722C5}" srcId="{3CF6C971-2CA0-49EC-A42C-F955B4D3C4C3}" destId="{C72F816F-21E9-4EF0-BC5C-75C628768B2B}" srcOrd="0" destOrd="0" parTransId="{BBE34E2C-F9A9-461B-B8F7-CB704667688C}" sibTransId="{E6A98814-C947-40C0-AE0E-B5F021EB3CB8}"/>
    <dgm:cxn modelId="{FD10EBCC-8022-445A-BFC8-9F6636AB5C4C}" type="presOf" srcId="{004A0A95-FD30-4D8D-BB75-527E0FA395FD}" destId="{BE5DAFF1-C5B4-4335-B896-3F5F9FB1E907}" srcOrd="0" destOrd="0" presId="urn:microsoft.com/office/officeart/2005/8/layout/lProcess2"/>
    <dgm:cxn modelId="{D0B74ADC-4716-48BD-9CA5-858F01DD60B1}" type="presOf" srcId="{F5942744-8568-41F5-8B52-A10664082429}" destId="{8251F27B-80C6-4B56-A471-3744BA9295BB}" srcOrd="0" destOrd="0" presId="urn:microsoft.com/office/officeart/2005/8/layout/lProcess2"/>
    <dgm:cxn modelId="{FB1118FF-7CA3-4720-A993-2E73A1EA1E49}" type="presOf" srcId="{D4DAFC40-4454-4FF7-A0F7-3FC162CFF86F}" destId="{307F0E6E-2BEB-4FD8-828D-F41F1128A3B9}" srcOrd="0" destOrd="0" presId="urn:microsoft.com/office/officeart/2005/8/layout/lProcess2"/>
    <dgm:cxn modelId="{26ED6A6B-1348-4915-ADEA-AE85B7C4F0AF}" type="presParOf" srcId="{BE5DAFF1-C5B4-4335-B896-3F5F9FB1E907}" destId="{68E0CCD5-9641-49A5-AE13-A7ED7F51A5A8}" srcOrd="0" destOrd="0" presId="urn:microsoft.com/office/officeart/2005/8/layout/lProcess2"/>
    <dgm:cxn modelId="{9CE27838-C828-45C9-B657-DA5FD91A23A3}" type="presParOf" srcId="{68E0CCD5-9641-49A5-AE13-A7ED7F51A5A8}" destId="{B16F359C-BEA9-4355-9006-A2CA58D89AE1}" srcOrd="0" destOrd="0" presId="urn:microsoft.com/office/officeart/2005/8/layout/lProcess2"/>
    <dgm:cxn modelId="{F9B52573-B14D-4DFF-9D40-82287300F479}" type="presParOf" srcId="{68E0CCD5-9641-49A5-AE13-A7ED7F51A5A8}" destId="{97759C2C-FCDF-496B-8038-3F10B1D703EB}" srcOrd="1" destOrd="0" presId="urn:microsoft.com/office/officeart/2005/8/layout/lProcess2"/>
    <dgm:cxn modelId="{690806FF-90C0-4F72-A92F-B935A2C5B108}" type="presParOf" srcId="{68E0CCD5-9641-49A5-AE13-A7ED7F51A5A8}" destId="{A1CBC5B5-FC06-4109-8437-C9BB4307F0B4}" srcOrd="2" destOrd="0" presId="urn:microsoft.com/office/officeart/2005/8/layout/lProcess2"/>
    <dgm:cxn modelId="{788BA3C3-D610-47AB-9729-9C0110F571CD}" type="presParOf" srcId="{A1CBC5B5-FC06-4109-8437-C9BB4307F0B4}" destId="{316B6D2B-2FA1-4CC6-8AB2-8FCA0F05AEF5}" srcOrd="0" destOrd="0" presId="urn:microsoft.com/office/officeart/2005/8/layout/lProcess2"/>
    <dgm:cxn modelId="{20246A0F-37F4-4CBF-B18F-79495D3C441A}" type="presParOf" srcId="{316B6D2B-2FA1-4CC6-8AB2-8FCA0F05AEF5}" destId="{8251F27B-80C6-4B56-A471-3744BA9295BB}" srcOrd="0" destOrd="0" presId="urn:microsoft.com/office/officeart/2005/8/layout/lProcess2"/>
    <dgm:cxn modelId="{F5623129-B74D-420C-B748-261B8C7D8B37}" type="presParOf" srcId="{BE5DAFF1-C5B4-4335-B896-3F5F9FB1E907}" destId="{0CF8F672-A757-4B26-91D5-B3D76DD5829E}" srcOrd="1" destOrd="0" presId="urn:microsoft.com/office/officeart/2005/8/layout/lProcess2"/>
    <dgm:cxn modelId="{ED1F98EA-4D8E-4095-A0AE-C6F28F598466}" type="presParOf" srcId="{BE5DAFF1-C5B4-4335-B896-3F5F9FB1E907}" destId="{056B1466-7571-441F-921F-5DDC816D51A6}" srcOrd="2" destOrd="0" presId="urn:microsoft.com/office/officeart/2005/8/layout/lProcess2"/>
    <dgm:cxn modelId="{2B9EEC4F-F7EA-4D4E-8202-2FC2ED42EFF9}" type="presParOf" srcId="{056B1466-7571-441F-921F-5DDC816D51A6}" destId="{45B002B7-33A2-4249-A740-8E8A6C6DE8E5}" srcOrd="0" destOrd="0" presId="urn:microsoft.com/office/officeart/2005/8/layout/lProcess2"/>
    <dgm:cxn modelId="{DF525E9D-4B44-49FA-8C6D-CE660A01966D}" type="presParOf" srcId="{056B1466-7571-441F-921F-5DDC816D51A6}" destId="{B87207B6-25D0-4754-AEAE-F6D66195AE48}" srcOrd="1" destOrd="0" presId="urn:microsoft.com/office/officeart/2005/8/layout/lProcess2"/>
    <dgm:cxn modelId="{1301ABCD-3091-4827-89AC-16A1DE828B9A}" type="presParOf" srcId="{056B1466-7571-441F-921F-5DDC816D51A6}" destId="{464770AC-1F6C-489C-BA60-493FF628AFA7}" srcOrd="2" destOrd="0" presId="urn:microsoft.com/office/officeart/2005/8/layout/lProcess2"/>
    <dgm:cxn modelId="{C27F947D-84FC-4BD6-96BF-CA2A4EBEEA16}" type="presParOf" srcId="{464770AC-1F6C-489C-BA60-493FF628AFA7}" destId="{9943C054-8668-4516-9E6C-E777B91B6F16}" srcOrd="0" destOrd="0" presId="urn:microsoft.com/office/officeart/2005/8/layout/lProcess2"/>
    <dgm:cxn modelId="{7CA3BEE8-26D7-4929-9F11-BE3B1CAAFC76}" type="presParOf" srcId="{9943C054-8668-4516-9E6C-E777B91B6F16}" destId="{FF671B05-52A4-417B-B3AB-298F993DB2D5}" srcOrd="0" destOrd="0" presId="urn:microsoft.com/office/officeart/2005/8/layout/lProcess2"/>
    <dgm:cxn modelId="{3BB7E916-C52B-49A4-90B4-649D3EEE2894}" type="presParOf" srcId="{9943C054-8668-4516-9E6C-E777B91B6F16}" destId="{F5FC5AF5-08B6-472B-AF1B-9EE1821B2065}" srcOrd="1" destOrd="0" presId="urn:microsoft.com/office/officeart/2005/8/layout/lProcess2"/>
    <dgm:cxn modelId="{FDB2E0FC-7441-46A8-8E8B-7DC724E246D6}" type="presParOf" srcId="{9943C054-8668-4516-9E6C-E777B91B6F16}" destId="{BACBAB97-6D0E-4836-9CC6-0ABB60A855EE}" srcOrd="2" destOrd="0" presId="urn:microsoft.com/office/officeart/2005/8/layout/lProcess2"/>
    <dgm:cxn modelId="{97EC479A-0B4D-42CF-BD36-322F9D857893}" type="presParOf" srcId="{9943C054-8668-4516-9E6C-E777B91B6F16}" destId="{CB7B515D-9CC6-40D6-B8CD-93E8C13D8C42}" srcOrd="3" destOrd="0" presId="urn:microsoft.com/office/officeart/2005/8/layout/lProcess2"/>
    <dgm:cxn modelId="{01613BB3-C885-4BC5-8D1C-D176AC0D6661}" type="presParOf" srcId="{9943C054-8668-4516-9E6C-E777B91B6F16}" destId="{599628B4-ED51-443A-ADB7-CDDF050A989F}" srcOrd="4" destOrd="0" presId="urn:microsoft.com/office/officeart/2005/8/layout/lProcess2"/>
    <dgm:cxn modelId="{30A1A641-1560-4E23-84F2-F1F4483CC92D}" type="presParOf" srcId="{9943C054-8668-4516-9E6C-E777B91B6F16}" destId="{7BD9A93E-E1D3-4333-A8EA-6EC6CD94A378}" srcOrd="5" destOrd="0" presId="urn:microsoft.com/office/officeart/2005/8/layout/lProcess2"/>
    <dgm:cxn modelId="{DFE544AD-C92A-4069-A5A5-FCBD00D49965}" type="presParOf" srcId="{9943C054-8668-4516-9E6C-E777B91B6F16}" destId="{307F0E6E-2BEB-4FD8-828D-F41F1128A3B9}" srcOrd="6" destOrd="0" presId="urn:microsoft.com/office/officeart/2005/8/layout/lProcess2"/>
    <dgm:cxn modelId="{33C54741-2214-41B2-A6E6-FA66807F153B}" type="presParOf" srcId="{9943C054-8668-4516-9E6C-E777B91B6F16}" destId="{31706E26-F28A-49C0-8BB1-BB17B42C0BCC}" srcOrd="7" destOrd="0" presId="urn:microsoft.com/office/officeart/2005/8/layout/lProcess2"/>
    <dgm:cxn modelId="{A397EE6B-1BC8-404B-8D11-E7FE205CC7AE}" type="presParOf" srcId="{9943C054-8668-4516-9E6C-E777B91B6F16}" destId="{D49CDFCE-2219-4A34-9402-953EE3A4D3D3}" srcOrd="8"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32D894-755B-405B-B6B1-4B3697A701CD}" type="doc">
      <dgm:prSet loTypeId="urn:microsoft.com/office/officeart/2005/8/layout/cycle8" loCatId="cycle" qsTypeId="urn:microsoft.com/office/officeart/2005/8/quickstyle/simple1" qsCatId="simple" csTypeId="urn:microsoft.com/office/officeart/2005/8/colors/accent2_1" csCatId="accent2" phldr="1"/>
      <dgm:spPr/>
      <dgm:t>
        <a:bodyPr/>
        <a:lstStyle/>
        <a:p>
          <a:endParaRPr lang="es-ES"/>
        </a:p>
      </dgm:t>
    </dgm:pt>
    <dgm:pt modelId="{865EA2B2-4591-4161-9A20-0974E19962BD}">
      <dgm:prSet phldrT="[Texto]" custT="1"/>
      <dgm:spPr/>
      <dgm:t>
        <a:bodyPr/>
        <a:lstStyle/>
        <a:p>
          <a:r>
            <a:rPr lang="es-ES" sz="1400" b="1" dirty="0"/>
            <a:t>Articulo 355 de la Ley 1819 de 2016: Requerimiento de proceso de depuración contable para entidades territoriales </a:t>
          </a:r>
        </a:p>
      </dgm:t>
    </dgm:pt>
    <dgm:pt modelId="{77D68D2F-2C4B-404B-81F1-5398A451D59D}" type="parTrans" cxnId="{F2F84F21-41F2-4B85-BD24-4FEFAA8C61F0}">
      <dgm:prSet/>
      <dgm:spPr/>
      <dgm:t>
        <a:bodyPr/>
        <a:lstStyle/>
        <a:p>
          <a:endParaRPr lang="es-ES" sz="1400"/>
        </a:p>
      </dgm:t>
    </dgm:pt>
    <dgm:pt modelId="{62160CC7-C769-4997-B80A-61E387D190EA}" type="sibTrans" cxnId="{F2F84F21-41F2-4B85-BD24-4FEFAA8C61F0}">
      <dgm:prSet/>
      <dgm:spPr/>
      <dgm:t>
        <a:bodyPr/>
        <a:lstStyle/>
        <a:p>
          <a:endParaRPr lang="es-ES" sz="1400"/>
        </a:p>
      </dgm:t>
    </dgm:pt>
    <dgm:pt modelId="{96E80A22-DDC6-47E3-9BA3-352A57300BA6}">
      <dgm:prSet phldrT="[Texto]" custT="1"/>
      <dgm:spPr/>
      <dgm:t>
        <a:bodyPr/>
        <a:lstStyle/>
        <a:p>
          <a:r>
            <a:rPr lang="es-ES" sz="1400" b="1" dirty="0"/>
            <a:t>Resolución  CGN 107 de 2017 Cumplimiento al saneamiento contable requerido en el Art. 355</a:t>
          </a:r>
        </a:p>
      </dgm:t>
    </dgm:pt>
    <dgm:pt modelId="{064EA58E-BFA0-4721-A102-0E84A403BDDF}" type="parTrans" cxnId="{F29E56B2-E67A-46DE-B6FD-E6765137E492}">
      <dgm:prSet/>
      <dgm:spPr/>
      <dgm:t>
        <a:bodyPr/>
        <a:lstStyle/>
        <a:p>
          <a:endParaRPr lang="es-ES" sz="1400"/>
        </a:p>
      </dgm:t>
    </dgm:pt>
    <dgm:pt modelId="{9C04350C-CA52-4402-BC86-F8D3A1E81FC5}" type="sibTrans" cxnId="{F29E56B2-E67A-46DE-B6FD-E6765137E492}">
      <dgm:prSet/>
      <dgm:spPr/>
      <dgm:t>
        <a:bodyPr/>
        <a:lstStyle/>
        <a:p>
          <a:endParaRPr lang="es-ES" sz="1400"/>
        </a:p>
      </dgm:t>
    </dgm:pt>
    <dgm:pt modelId="{F664753A-6EF1-4883-BBA8-8C3394F1C2F2}">
      <dgm:prSet phldrT="[Texto]" custT="1"/>
      <dgm:spPr/>
      <dgm:t>
        <a:bodyPr/>
        <a:lstStyle/>
        <a:p>
          <a:r>
            <a:rPr lang="es-ES" sz="1400" dirty="0"/>
            <a:t>      </a:t>
          </a:r>
          <a:r>
            <a:rPr lang="es-ES" sz="1400" b="1" dirty="0"/>
            <a:t>Circular Conjunta No. 001</a:t>
          </a:r>
        </a:p>
        <a:p>
          <a:r>
            <a:rPr lang="es-ES" sz="1400" b="1" dirty="0"/>
            <a:t> Auditoria General de la República y CGN</a:t>
          </a:r>
        </a:p>
        <a:p>
          <a:r>
            <a:rPr lang="es-ES" sz="1400" b="1" dirty="0"/>
            <a:t>Termino de dos años a partir de la vigencia de la Ley 1819</a:t>
          </a:r>
        </a:p>
      </dgm:t>
    </dgm:pt>
    <dgm:pt modelId="{4FB3036C-90F7-44DA-9825-FA98B101C8CD}" type="parTrans" cxnId="{80ABE614-C102-4671-A7F0-532EA6D30072}">
      <dgm:prSet/>
      <dgm:spPr/>
      <dgm:t>
        <a:bodyPr/>
        <a:lstStyle/>
        <a:p>
          <a:endParaRPr lang="es-ES" sz="1400"/>
        </a:p>
      </dgm:t>
    </dgm:pt>
    <dgm:pt modelId="{9CCFA251-C803-4AA1-ADEC-34B192D9D837}" type="sibTrans" cxnId="{80ABE614-C102-4671-A7F0-532EA6D30072}">
      <dgm:prSet/>
      <dgm:spPr/>
      <dgm:t>
        <a:bodyPr/>
        <a:lstStyle/>
        <a:p>
          <a:endParaRPr lang="es-ES" sz="1400"/>
        </a:p>
      </dgm:t>
    </dgm:pt>
    <dgm:pt modelId="{C8851BE6-2D22-4642-8CF8-642EC35873E3}">
      <dgm:prSet phldrT="[Texto]" custT="1"/>
      <dgm:spPr/>
      <dgm:t>
        <a:bodyPr/>
        <a:lstStyle/>
        <a:p>
          <a:r>
            <a:rPr lang="es-ES" sz="1400" dirty="0"/>
            <a:t>      </a:t>
          </a:r>
          <a:r>
            <a:rPr lang="es-ES" sz="1400" b="1" dirty="0"/>
            <a:t>Circular Conjunta No. 002</a:t>
          </a:r>
        </a:p>
        <a:p>
          <a:r>
            <a:rPr lang="es-ES" sz="1400" b="1" dirty="0"/>
            <a:t>Procuraduría General de la Nación y CGN</a:t>
          </a:r>
        </a:p>
        <a:p>
          <a:r>
            <a:rPr lang="es-ES" sz="1400" b="1" dirty="0"/>
            <a:t>Responsabilidad a cargo del Representante Legal</a:t>
          </a:r>
        </a:p>
      </dgm:t>
    </dgm:pt>
    <dgm:pt modelId="{B1D70FC1-257B-4728-975F-79EF05CD5944}" type="parTrans" cxnId="{B707E190-227C-4782-9284-354880ADC9DC}">
      <dgm:prSet/>
      <dgm:spPr/>
      <dgm:t>
        <a:bodyPr/>
        <a:lstStyle/>
        <a:p>
          <a:endParaRPr lang="es-ES" sz="1400"/>
        </a:p>
      </dgm:t>
    </dgm:pt>
    <dgm:pt modelId="{FDD46BF0-F56F-430B-87D1-68C9AEE85A67}" type="sibTrans" cxnId="{B707E190-227C-4782-9284-354880ADC9DC}">
      <dgm:prSet/>
      <dgm:spPr/>
      <dgm:t>
        <a:bodyPr/>
        <a:lstStyle/>
        <a:p>
          <a:endParaRPr lang="es-ES" sz="1400"/>
        </a:p>
      </dgm:t>
    </dgm:pt>
    <dgm:pt modelId="{7AEEE15B-ED41-49AD-9E6F-9FAD05801FE8}" type="pres">
      <dgm:prSet presAssocID="{F832D894-755B-405B-B6B1-4B3697A701CD}" presName="compositeShape" presStyleCnt="0">
        <dgm:presLayoutVars>
          <dgm:chMax val="7"/>
          <dgm:dir/>
          <dgm:resizeHandles val="exact"/>
        </dgm:presLayoutVars>
      </dgm:prSet>
      <dgm:spPr/>
    </dgm:pt>
    <dgm:pt modelId="{173C8685-A769-464D-876F-6AB3BE432D41}" type="pres">
      <dgm:prSet presAssocID="{F832D894-755B-405B-B6B1-4B3697A701CD}" presName="wedge1" presStyleLbl="node1" presStyleIdx="0" presStyleCnt="4" custLinFactNeighborX="-1047"/>
      <dgm:spPr/>
    </dgm:pt>
    <dgm:pt modelId="{2BBA5DC9-6B35-4D89-AEB5-1024E5DDD76F}" type="pres">
      <dgm:prSet presAssocID="{F832D894-755B-405B-B6B1-4B3697A701CD}" presName="dummy1a" presStyleCnt="0"/>
      <dgm:spPr/>
    </dgm:pt>
    <dgm:pt modelId="{44D1BD7A-D041-491C-9AC4-0F84E24AB2C9}" type="pres">
      <dgm:prSet presAssocID="{F832D894-755B-405B-B6B1-4B3697A701CD}" presName="dummy1b" presStyleCnt="0"/>
      <dgm:spPr/>
    </dgm:pt>
    <dgm:pt modelId="{321207D6-F2DC-4FB3-9B1A-E5E1FD15ACCA}" type="pres">
      <dgm:prSet presAssocID="{F832D894-755B-405B-B6B1-4B3697A701CD}" presName="wedge1Tx" presStyleLbl="node1" presStyleIdx="0" presStyleCnt="4">
        <dgm:presLayoutVars>
          <dgm:chMax val="0"/>
          <dgm:chPref val="0"/>
          <dgm:bulletEnabled val="1"/>
        </dgm:presLayoutVars>
      </dgm:prSet>
      <dgm:spPr/>
    </dgm:pt>
    <dgm:pt modelId="{BAC9C588-960D-421D-8C22-BD2BEE02532B}" type="pres">
      <dgm:prSet presAssocID="{F832D894-755B-405B-B6B1-4B3697A701CD}" presName="wedge2" presStyleLbl="node1" presStyleIdx="1" presStyleCnt="4" custScaleX="95453" custLinFactNeighborX="-1047"/>
      <dgm:spPr/>
    </dgm:pt>
    <dgm:pt modelId="{FA034363-53A4-4494-A2A6-1DF1638711FE}" type="pres">
      <dgm:prSet presAssocID="{F832D894-755B-405B-B6B1-4B3697A701CD}" presName="dummy2a" presStyleCnt="0"/>
      <dgm:spPr/>
    </dgm:pt>
    <dgm:pt modelId="{0C22996A-679B-472E-AE4D-20740E9FB749}" type="pres">
      <dgm:prSet presAssocID="{F832D894-755B-405B-B6B1-4B3697A701CD}" presName="dummy2b" presStyleCnt="0"/>
      <dgm:spPr/>
    </dgm:pt>
    <dgm:pt modelId="{74EA1E1A-DFA5-446F-A2F6-0990534C26F0}" type="pres">
      <dgm:prSet presAssocID="{F832D894-755B-405B-B6B1-4B3697A701CD}" presName="wedge2Tx" presStyleLbl="node1" presStyleIdx="1" presStyleCnt="4">
        <dgm:presLayoutVars>
          <dgm:chMax val="0"/>
          <dgm:chPref val="0"/>
          <dgm:bulletEnabled val="1"/>
        </dgm:presLayoutVars>
      </dgm:prSet>
      <dgm:spPr/>
    </dgm:pt>
    <dgm:pt modelId="{FE8B931D-F21A-4B74-8013-374086A2816D}" type="pres">
      <dgm:prSet presAssocID="{F832D894-755B-405B-B6B1-4B3697A701CD}" presName="wedge3" presStyleLbl="node1" presStyleIdx="2" presStyleCnt="4" custLinFactNeighborX="1777"/>
      <dgm:spPr/>
    </dgm:pt>
    <dgm:pt modelId="{65D1BBA0-D14E-4CE7-896D-E4A4F1BC2746}" type="pres">
      <dgm:prSet presAssocID="{F832D894-755B-405B-B6B1-4B3697A701CD}" presName="dummy3a" presStyleCnt="0"/>
      <dgm:spPr/>
    </dgm:pt>
    <dgm:pt modelId="{11452879-246E-4585-92FD-982CA63BFD2C}" type="pres">
      <dgm:prSet presAssocID="{F832D894-755B-405B-B6B1-4B3697A701CD}" presName="dummy3b" presStyleCnt="0"/>
      <dgm:spPr/>
    </dgm:pt>
    <dgm:pt modelId="{5DDBA853-DE1E-44FD-A92C-2D412C7E9594}" type="pres">
      <dgm:prSet presAssocID="{F832D894-755B-405B-B6B1-4B3697A701CD}" presName="wedge3Tx" presStyleLbl="node1" presStyleIdx="2" presStyleCnt="4">
        <dgm:presLayoutVars>
          <dgm:chMax val="0"/>
          <dgm:chPref val="0"/>
          <dgm:bulletEnabled val="1"/>
        </dgm:presLayoutVars>
      </dgm:prSet>
      <dgm:spPr/>
    </dgm:pt>
    <dgm:pt modelId="{FB5E7DC0-3C1D-4AFA-9849-538A53806CE7}" type="pres">
      <dgm:prSet presAssocID="{F832D894-755B-405B-B6B1-4B3697A701CD}" presName="wedge4" presStyleLbl="node1" presStyleIdx="3" presStyleCnt="4" custLinFactNeighborX="1428"/>
      <dgm:spPr/>
    </dgm:pt>
    <dgm:pt modelId="{C5D28A1C-069B-4FD3-9D79-D332E7E77E84}" type="pres">
      <dgm:prSet presAssocID="{F832D894-755B-405B-B6B1-4B3697A701CD}" presName="dummy4a" presStyleCnt="0"/>
      <dgm:spPr/>
    </dgm:pt>
    <dgm:pt modelId="{8A738EBD-B3A2-4C5F-BBDE-2ED06B039385}" type="pres">
      <dgm:prSet presAssocID="{F832D894-755B-405B-B6B1-4B3697A701CD}" presName="dummy4b" presStyleCnt="0"/>
      <dgm:spPr/>
    </dgm:pt>
    <dgm:pt modelId="{BCED482B-5E1B-4C3E-942C-169C49801877}" type="pres">
      <dgm:prSet presAssocID="{F832D894-755B-405B-B6B1-4B3697A701CD}" presName="wedge4Tx" presStyleLbl="node1" presStyleIdx="3" presStyleCnt="4">
        <dgm:presLayoutVars>
          <dgm:chMax val="0"/>
          <dgm:chPref val="0"/>
          <dgm:bulletEnabled val="1"/>
        </dgm:presLayoutVars>
      </dgm:prSet>
      <dgm:spPr/>
    </dgm:pt>
    <dgm:pt modelId="{AF800124-F8FA-46DA-A299-CD4AA1527617}" type="pres">
      <dgm:prSet presAssocID="{62160CC7-C769-4997-B80A-61E387D190EA}" presName="arrowWedge1" presStyleLbl="fgSibTrans2D1" presStyleIdx="0" presStyleCnt="4"/>
      <dgm:spPr/>
    </dgm:pt>
    <dgm:pt modelId="{728DEB47-9AF4-4452-9458-373425E59A3B}" type="pres">
      <dgm:prSet presAssocID="{9C04350C-CA52-4402-BC86-F8D3A1E81FC5}" presName="arrowWedge2" presStyleLbl="fgSibTrans2D1" presStyleIdx="1" presStyleCnt="4" custScaleX="99456" custLinFactNeighborX="-2006" custLinFactNeighborY="1532"/>
      <dgm:spPr/>
    </dgm:pt>
    <dgm:pt modelId="{01C24F58-E360-4F94-9AEE-82210B5982B9}" type="pres">
      <dgm:prSet presAssocID="{9CCFA251-C803-4AA1-ADEC-34B192D9D837}" presName="arrowWedge3" presStyleLbl="fgSibTrans2D1" presStyleIdx="2" presStyleCnt="4"/>
      <dgm:spPr/>
    </dgm:pt>
    <dgm:pt modelId="{D073F179-984F-4FA7-8C0A-09070BC57607}" type="pres">
      <dgm:prSet presAssocID="{FDD46BF0-F56F-430B-87D1-68C9AEE85A67}" presName="arrowWedge4" presStyleLbl="fgSibTrans2D1" presStyleIdx="3" presStyleCnt="4"/>
      <dgm:spPr/>
    </dgm:pt>
  </dgm:ptLst>
  <dgm:cxnLst>
    <dgm:cxn modelId="{73F08508-B2AE-4E54-AE62-7C8B93F08418}" type="presOf" srcId="{F832D894-755B-405B-B6B1-4B3697A701CD}" destId="{7AEEE15B-ED41-49AD-9E6F-9FAD05801FE8}" srcOrd="0" destOrd="0" presId="urn:microsoft.com/office/officeart/2005/8/layout/cycle8"/>
    <dgm:cxn modelId="{D40C3614-D617-4DB2-BA14-68885C23C690}" type="presOf" srcId="{F664753A-6EF1-4883-BBA8-8C3394F1C2F2}" destId="{FE8B931D-F21A-4B74-8013-374086A2816D}" srcOrd="0" destOrd="0" presId="urn:microsoft.com/office/officeart/2005/8/layout/cycle8"/>
    <dgm:cxn modelId="{80ABE614-C102-4671-A7F0-532EA6D30072}" srcId="{F832D894-755B-405B-B6B1-4B3697A701CD}" destId="{F664753A-6EF1-4883-BBA8-8C3394F1C2F2}" srcOrd="2" destOrd="0" parTransId="{4FB3036C-90F7-44DA-9825-FA98B101C8CD}" sibTransId="{9CCFA251-C803-4AA1-ADEC-34B192D9D837}"/>
    <dgm:cxn modelId="{F2F84F21-41F2-4B85-BD24-4FEFAA8C61F0}" srcId="{F832D894-755B-405B-B6B1-4B3697A701CD}" destId="{865EA2B2-4591-4161-9A20-0974E19962BD}" srcOrd="0" destOrd="0" parTransId="{77D68D2F-2C4B-404B-81F1-5398A451D59D}" sibTransId="{62160CC7-C769-4997-B80A-61E387D190EA}"/>
    <dgm:cxn modelId="{43179540-89E6-4609-98BE-6D0630B2599D}" type="presOf" srcId="{865EA2B2-4591-4161-9A20-0974E19962BD}" destId="{173C8685-A769-464D-876F-6AB3BE432D41}" srcOrd="0" destOrd="0" presId="urn:microsoft.com/office/officeart/2005/8/layout/cycle8"/>
    <dgm:cxn modelId="{62A7FF77-C0CD-4E6C-A2B7-B99375202AC2}" type="presOf" srcId="{F664753A-6EF1-4883-BBA8-8C3394F1C2F2}" destId="{5DDBA853-DE1E-44FD-A92C-2D412C7E9594}" srcOrd="1" destOrd="0" presId="urn:microsoft.com/office/officeart/2005/8/layout/cycle8"/>
    <dgm:cxn modelId="{B707E190-227C-4782-9284-354880ADC9DC}" srcId="{F832D894-755B-405B-B6B1-4B3697A701CD}" destId="{C8851BE6-2D22-4642-8CF8-642EC35873E3}" srcOrd="3" destOrd="0" parTransId="{B1D70FC1-257B-4728-975F-79EF05CD5944}" sibTransId="{FDD46BF0-F56F-430B-87D1-68C9AEE85A67}"/>
    <dgm:cxn modelId="{34EC8F96-C46D-4E8E-A768-4767F48A5ECD}" type="presOf" srcId="{96E80A22-DDC6-47E3-9BA3-352A57300BA6}" destId="{BAC9C588-960D-421D-8C22-BD2BEE02532B}" srcOrd="0" destOrd="0" presId="urn:microsoft.com/office/officeart/2005/8/layout/cycle8"/>
    <dgm:cxn modelId="{704EF79F-2D22-4FD6-9BCC-52BC5BE81019}" type="presOf" srcId="{96E80A22-DDC6-47E3-9BA3-352A57300BA6}" destId="{74EA1E1A-DFA5-446F-A2F6-0990534C26F0}" srcOrd="1" destOrd="0" presId="urn:microsoft.com/office/officeart/2005/8/layout/cycle8"/>
    <dgm:cxn modelId="{10615CB1-8F5C-4B5A-A094-384B8C967FA7}" type="presOf" srcId="{865EA2B2-4591-4161-9A20-0974E19962BD}" destId="{321207D6-F2DC-4FB3-9B1A-E5E1FD15ACCA}" srcOrd="1" destOrd="0" presId="urn:microsoft.com/office/officeart/2005/8/layout/cycle8"/>
    <dgm:cxn modelId="{F29E56B2-E67A-46DE-B6FD-E6765137E492}" srcId="{F832D894-755B-405B-B6B1-4B3697A701CD}" destId="{96E80A22-DDC6-47E3-9BA3-352A57300BA6}" srcOrd="1" destOrd="0" parTransId="{064EA58E-BFA0-4721-A102-0E84A403BDDF}" sibTransId="{9C04350C-CA52-4402-BC86-F8D3A1E81FC5}"/>
    <dgm:cxn modelId="{F65500B6-BF7A-455C-911A-BCBB244FF335}" type="presOf" srcId="{C8851BE6-2D22-4642-8CF8-642EC35873E3}" destId="{BCED482B-5E1B-4C3E-942C-169C49801877}" srcOrd="1" destOrd="0" presId="urn:microsoft.com/office/officeart/2005/8/layout/cycle8"/>
    <dgm:cxn modelId="{E42CF1DA-89FB-45B9-BFFF-1568514F7F05}" type="presOf" srcId="{C8851BE6-2D22-4642-8CF8-642EC35873E3}" destId="{FB5E7DC0-3C1D-4AFA-9849-538A53806CE7}" srcOrd="0" destOrd="0" presId="urn:microsoft.com/office/officeart/2005/8/layout/cycle8"/>
    <dgm:cxn modelId="{345255D4-BBBA-4171-9B4C-E4B38E799904}" type="presParOf" srcId="{7AEEE15B-ED41-49AD-9E6F-9FAD05801FE8}" destId="{173C8685-A769-464D-876F-6AB3BE432D41}" srcOrd="0" destOrd="0" presId="urn:microsoft.com/office/officeart/2005/8/layout/cycle8"/>
    <dgm:cxn modelId="{DD9DFC8E-88B6-45CC-AAF2-6F54BD0D3665}" type="presParOf" srcId="{7AEEE15B-ED41-49AD-9E6F-9FAD05801FE8}" destId="{2BBA5DC9-6B35-4D89-AEB5-1024E5DDD76F}" srcOrd="1" destOrd="0" presId="urn:microsoft.com/office/officeart/2005/8/layout/cycle8"/>
    <dgm:cxn modelId="{177CA80F-F9D0-4794-A251-F3A6E2826FC8}" type="presParOf" srcId="{7AEEE15B-ED41-49AD-9E6F-9FAD05801FE8}" destId="{44D1BD7A-D041-491C-9AC4-0F84E24AB2C9}" srcOrd="2" destOrd="0" presId="urn:microsoft.com/office/officeart/2005/8/layout/cycle8"/>
    <dgm:cxn modelId="{03C3474C-EA1C-4116-86DC-F759A55379F0}" type="presParOf" srcId="{7AEEE15B-ED41-49AD-9E6F-9FAD05801FE8}" destId="{321207D6-F2DC-4FB3-9B1A-E5E1FD15ACCA}" srcOrd="3" destOrd="0" presId="urn:microsoft.com/office/officeart/2005/8/layout/cycle8"/>
    <dgm:cxn modelId="{91C6443E-0C07-4761-9DEA-C4A6630B7735}" type="presParOf" srcId="{7AEEE15B-ED41-49AD-9E6F-9FAD05801FE8}" destId="{BAC9C588-960D-421D-8C22-BD2BEE02532B}" srcOrd="4" destOrd="0" presId="urn:microsoft.com/office/officeart/2005/8/layout/cycle8"/>
    <dgm:cxn modelId="{A3525914-1520-4AD3-895B-3737FEC6E1DD}" type="presParOf" srcId="{7AEEE15B-ED41-49AD-9E6F-9FAD05801FE8}" destId="{FA034363-53A4-4494-A2A6-1DF1638711FE}" srcOrd="5" destOrd="0" presId="urn:microsoft.com/office/officeart/2005/8/layout/cycle8"/>
    <dgm:cxn modelId="{F1D29A14-97AA-4744-A4F7-3A4DA503DCA9}" type="presParOf" srcId="{7AEEE15B-ED41-49AD-9E6F-9FAD05801FE8}" destId="{0C22996A-679B-472E-AE4D-20740E9FB749}" srcOrd="6" destOrd="0" presId="urn:microsoft.com/office/officeart/2005/8/layout/cycle8"/>
    <dgm:cxn modelId="{5E197384-A0E8-45AA-8C0B-A06F799DBE82}" type="presParOf" srcId="{7AEEE15B-ED41-49AD-9E6F-9FAD05801FE8}" destId="{74EA1E1A-DFA5-446F-A2F6-0990534C26F0}" srcOrd="7" destOrd="0" presId="urn:microsoft.com/office/officeart/2005/8/layout/cycle8"/>
    <dgm:cxn modelId="{4820E6BF-35B2-4278-86FE-F54BB036E462}" type="presParOf" srcId="{7AEEE15B-ED41-49AD-9E6F-9FAD05801FE8}" destId="{FE8B931D-F21A-4B74-8013-374086A2816D}" srcOrd="8" destOrd="0" presId="urn:microsoft.com/office/officeart/2005/8/layout/cycle8"/>
    <dgm:cxn modelId="{4087E97C-90AF-4031-B7E1-583CFEFB94F7}" type="presParOf" srcId="{7AEEE15B-ED41-49AD-9E6F-9FAD05801FE8}" destId="{65D1BBA0-D14E-4CE7-896D-E4A4F1BC2746}" srcOrd="9" destOrd="0" presId="urn:microsoft.com/office/officeart/2005/8/layout/cycle8"/>
    <dgm:cxn modelId="{A193A22F-D8A0-4BE3-8378-1A41290B98CA}" type="presParOf" srcId="{7AEEE15B-ED41-49AD-9E6F-9FAD05801FE8}" destId="{11452879-246E-4585-92FD-982CA63BFD2C}" srcOrd="10" destOrd="0" presId="urn:microsoft.com/office/officeart/2005/8/layout/cycle8"/>
    <dgm:cxn modelId="{CD26B3E8-DB9E-41E3-8AB9-A75392C66EBE}" type="presParOf" srcId="{7AEEE15B-ED41-49AD-9E6F-9FAD05801FE8}" destId="{5DDBA853-DE1E-44FD-A92C-2D412C7E9594}" srcOrd="11" destOrd="0" presId="urn:microsoft.com/office/officeart/2005/8/layout/cycle8"/>
    <dgm:cxn modelId="{3074B211-FCA4-451C-9550-F2A5922D892B}" type="presParOf" srcId="{7AEEE15B-ED41-49AD-9E6F-9FAD05801FE8}" destId="{FB5E7DC0-3C1D-4AFA-9849-538A53806CE7}" srcOrd="12" destOrd="0" presId="urn:microsoft.com/office/officeart/2005/8/layout/cycle8"/>
    <dgm:cxn modelId="{4E48725B-A395-4DBF-AB0E-DA89D0759983}" type="presParOf" srcId="{7AEEE15B-ED41-49AD-9E6F-9FAD05801FE8}" destId="{C5D28A1C-069B-4FD3-9D79-D332E7E77E84}" srcOrd="13" destOrd="0" presId="urn:microsoft.com/office/officeart/2005/8/layout/cycle8"/>
    <dgm:cxn modelId="{9B8D4582-B4C1-47C3-8F64-E8D01116477A}" type="presParOf" srcId="{7AEEE15B-ED41-49AD-9E6F-9FAD05801FE8}" destId="{8A738EBD-B3A2-4C5F-BBDE-2ED06B039385}" srcOrd="14" destOrd="0" presId="urn:microsoft.com/office/officeart/2005/8/layout/cycle8"/>
    <dgm:cxn modelId="{BA0717BA-A9F1-4611-81A8-4F4D09B639FD}" type="presParOf" srcId="{7AEEE15B-ED41-49AD-9E6F-9FAD05801FE8}" destId="{BCED482B-5E1B-4C3E-942C-169C49801877}" srcOrd="15" destOrd="0" presId="urn:microsoft.com/office/officeart/2005/8/layout/cycle8"/>
    <dgm:cxn modelId="{AC3E2AD6-E9D6-4DCB-8075-66899C7BC1B7}" type="presParOf" srcId="{7AEEE15B-ED41-49AD-9E6F-9FAD05801FE8}" destId="{AF800124-F8FA-46DA-A299-CD4AA1527617}" srcOrd="16" destOrd="0" presId="urn:microsoft.com/office/officeart/2005/8/layout/cycle8"/>
    <dgm:cxn modelId="{1A449635-D12B-48BC-A32A-F9D5F33EA224}" type="presParOf" srcId="{7AEEE15B-ED41-49AD-9E6F-9FAD05801FE8}" destId="{728DEB47-9AF4-4452-9458-373425E59A3B}" srcOrd="17" destOrd="0" presId="urn:microsoft.com/office/officeart/2005/8/layout/cycle8"/>
    <dgm:cxn modelId="{767B2F5E-69E5-4520-A5A7-3F3AC1589EE4}" type="presParOf" srcId="{7AEEE15B-ED41-49AD-9E6F-9FAD05801FE8}" destId="{01C24F58-E360-4F94-9AEE-82210B5982B9}" srcOrd="18" destOrd="0" presId="urn:microsoft.com/office/officeart/2005/8/layout/cycle8"/>
    <dgm:cxn modelId="{F379CFC3-CC74-47CF-9DE7-6DF64F9239C3}" type="presParOf" srcId="{7AEEE15B-ED41-49AD-9E6F-9FAD05801FE8}" destId="{D073F179-984F-4FA7-8C0A-09070BC57607}" srcOrd="1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E914457-EEFC-45C5-95F2-314C01CDE9A8}" type="doc">
      <dgm:prSet loTypeId="urn:microsoft.com/office/officeart/2009/layout/CircleArrowProcess" loCatId="cycle" qsTypeId="urn:microsoft.com/office/officeart/2005/8/quickstyle/simple1" qsCatId="simple" csTypeId="urn:microsoft.com/office/officeart/2005/8/colors/accent1_3" csCatId="accent1" phldr="1"/>
      <dgm:spPr/>
      <dgm:t>
        <a:bodyPr/>
        <a:lstStyle/>
        <a:p>
          <a:endParaRPr lang="es-ES"/>
        </a:p>
      </dgm:t>
    </dgm:pt>
    <dgm:pt modelId="{FEBE1456-54D7-4382-9ED4-AFEE32BA5E06}">
      <dgm:prSet phldrT="[Texto]"/>
      <dgm:spPr/>
      <dgm:t>
        <a:bodyPr/>
        <a:lstStyle/>
        <a:p>
          <a:r>
            <a:rPr lang="es-ES" dirty="0">
              <a:solidFill>
                <a:schemeClr val="bg1"/>
              </a:solidFill>
            </a:rPr>
            <a:t>.</a:t>
          </a:r>
        </a:p>
      </dgm:t>
    </dgm:pt>
    <dgm:pt modelId="{DCE7925F-874F-486E-811B-26D40F18B8CA}" type="parTrans" cxnId="{21484646-6BEC-4331-ACD8-59CC7BAEED83}">
      <dgm:prSet/>
      <dgm:spPr/>
      <dgm:t>
        <a:bodyPr/>
        <a:lstStyle/>
        <a:p>
          <a:endParaRPr lang="es-ES"/>
        </a:p>
      </dgm:t>
    </dgm:pt>
    <dgm:pt modelId="{41E7DB5F-BF2D-4286-BC7D-64636A3335F7}" type="sibTrans" cxnId="{21484646-6BEC-4331-ACD8-59CC7BAEED83}">
      <dgm:prSet/>
      <dgm:spPr/>
      <dgm:t>
        <a:bodyPr/>
        <a:lstStyle/>
        <a:p>
          <a:endParaRPr lang="es-ES"/>
        </a:p>
      </dgm:t>
    </dgm:pt>
    <dgm:pt modelId="{68622144-08C8-487E-BFBE-6EEBF3FC780C}">
      <dgm:prSet phldrT="[Texto]"/>
      <dgm:spPr/>
      <dgm:t>
        <a:bodyPr/>
        <a:lstStyle/>
        <a:p>
          <a:endParaRPr lang="es-ES" dirty="0"/>
        </a:p>
      </dgm:t>
    </dgm:pt>
    <dgm:pt modelId="{895E0CE4-3E33-4F0B-8AD8-6FA739B2C63C}" type="sibTrans" cxnId="{F12A63B7-D08F-48D3-B211-4818A4DF7FE2}">
      <dgm:prSet/>
      <dgm:spPr/>
      <dgm:t>
        <a:bodyPr/>
        <a:lstStyle/>
        <a:p>
          <a:endParaRPr lang="es-ES"/>
        </a:p>
      </dgm:t>
    </dgm:pt>
    <dgm:pt modelId="{926B1E81-5081-4DE5-B291-98FDE9DBB247}" type="parTrans" cxnId="{F12A63B7-D08F-48D3-B211-4818A4DF7FE2}">
      <dgm:prSet/>
      <dgm:spPr/>
      <dgm:t>
        <a:bodyPr/>
        <a:lstStyle/>
        <a:p>
          <a:endParaRPr lang="es-ES"/>
        </a:p>
      </dgm:t>
    </dgm:pt>
    <dgm:pt modelId="{C8DD1432-358B-4CBE-B6E2-8ADB8D11CCFD}">
      <dgm:prSet phldrT="[Texto]"/>
      <dgm:spPr/>
      <dgm:t>
        <a:bodyPr/>
        <a:lstStyle/>
        <a:p>
          <a:r>
            <a:rPr lang="es-ES" dirty="0">
              <a:solidFill>
                <a:schemeClr val="bg1"/>
              </a:solidFill>
            </a:rPr>
            <a:t>.</a:t>
          </a:r>
        </a:p>
      </dgm:t>
    </dgm:pt>
    <dgm:pt modelId="{AAE95BA3-9092-45E4-BD70-4CFF0873C884}" type="sibTrans" cxnId="{BB19C7C4-E70A-4E8E-BA41-EEA6831F2968}">
      <dgm:prSet/>
      <dgm:spPr/>
      <dgm:t>
        <a:bodyPr/>
        <a:lstStyle/>
        <a:p>
          <a:endParaRPr lang="es-ES"/>
        </a:p>
      </dgm:t>
    </dgm:pt>
    <dgm:pt modelId="{E119A585-766C-4F2D-AC96-3836CDA4FC09}" type="parTrans" cxnId="{BB19C7C4-E70A-4E8E-BA41-EEA6831F2968}">
      <dgm:prSet/>
      <dgm:spPr/>
      <dgm:t>
        <a:bodyPr/>
        <a:lstStyle/>
        <a:p>
          <a:endParaRPr lang="es-ES"/>
        </a:p>
      </dgm:t>
    </dgm:pt>
    <dgm:pt modelId="{7FBCAD2A-BB55-44A9-835F-D4C6AE968C99}" type="pres">
      <dgm:prSet presAssocID="{BE914457-EEFC-45C5-95F2-314C01CDE9A8}" presName="Name0" presStyleCnt="0">
        <dgm:presLayoutVars>
          <dgm:chMax val="7"/>
          <dgm:chPref val="7"/>
          <dgm:dir/>
          <dgm:animLvl val="lvl"/>
        </dgm:presLayoutVars>
      </dgm:prSet>
      <dgm:spPr/>
    </dgm:pt>
    <dgm:pt modelId="{C3859AC1-68D3-40DF-8D6E-D75FDF352159}" type="pres">
      <dgm:prSet presAssocID="{68622144-08C8-487E-BFBE-6EEBF3FC780C}" presName="Accent1" presStyleCnt="0"/>
      <dgm:spPr/>
    </dgm:pt>
    <dgm:pt modelId="{02CA23B9-6001-4DC6-9F10-E367DB1CE5F5}" type="pres">
      <dgm:prSet presAssocID="{68622144-08C8-487E-BFBE-6EEBF3FC780C}" presName="Accent" presStyleLbl="node1" presStyleIdx="0" presStyleCnt="3"/>
      <dgm:spPr>
        <a:ln>
          <a:solidFill>
            <a:schemeClr val="tx1"/>
          </a:solidFill>
        </a:ln>
      </dgm:spPr>
    </dgm:pt>
    <dgm:pt modelId="{BA4ABBD6-2682-4777-8793-23324A09428F}" type="pres">
      <dgm:prSet presAssocID="{68622144-08C8-487E-BFBE-6EEBF3FC780C}" presName="Parent1" presStyleLbl="revTx" presStyleIdx="0" presStyleCnt="3">
        <dgm:presLayoutVars>
          <dgm:chMax val="1"/>
          <dgm:chPref val="1"/>
          <dgm:bulletEnabled val="1"/>
        </dgm:presLayoutVars>
      </dgm:prSet>
      <dgm:spPr/>
    </dgm:pt>
    <dgm:pt modelId="{B8DD3BB1-CD4C-4797-A388-F9BDA3CED6A8}" type="pres">
      <dgm:prSet presAssocID="{C8DD1432-358B-4CBE-B6E2-8ADB8D11CCFD}" presName="Accent2" presStyleCnt="0"/>
      <dgm:spPr/>
    </dgm:pt>
    <dgm:pt modelId="{39568629-B909-464D-A7B7-46FDDAFAAC5B}" type="pres">
      <dgm:prSet presAssocID="{C8DD1432-358B-4CBE-B6E2-8ADB8D11CCFD}" presName="Accent" presStyleLbl="node1" presStyleIdx="1" presStyleCnt="3"/>
      <dgm:spPr>
        <a:ln>
          <a:solidFill>
            <a:schemeClr val="tx1"/>
          </a:solidFill>
        </a:ln>
      </dgm:spPr>
    </dgm:pt>
    <dgm:pt modelId="{823DD6C0-6574-4902-A96B-38433A5B01FB}" type="pres">
      <dgm:prSet presAssocID="{C8DD1432-358B-4CBE-B6E2-8ADB8D11CCFD}" presName="Parent2" presStyleLbl="revTx" presStyleIdx="1" presStyleCnt="3" custLinFactNeighborX="-1377" custLinFactNeighborY="-4793">
        <dgm:presLayoutVars>
          <dgm:chMax val="1"/>
          <dgm:chPref val="1"/>
          <dgm:bulletEnabled val="1"/>
        </dgm:presLayoutVars>
      </dgm:prSet>
      <dgm:spPr/>
    </dgm:pt>
    <dgm:pt modelId="{7C32DC57-BA9F-4EB6-A442-206B763542DB}" type="pres">
      <dgm:prSet presAssocID="{FEBE1456-54D7-4382-9ED4-AFEE32BA5E06}" presName="Accent3" presStyleCnt="0"/>
      <dgm:spPr/>
    </dgm:pt>
    <dgm:pt modelId="{219CA952-AFB6-43F7-BDB4-5BAB92B5C357}" type="pres">
      <dgm:prSet presAssocID="{FEBE1456-54D7-4382-9ED4-AFEE32BA5E06}" presName="Accent" presStyleLbl="node1" presStyleIdx="2" presStyleCnt="3"/>
      <dgm:spPr>
        <a:ln>
          <a:solidFill>
            <a:schemeClr val="tx1"/>
          </a:solidFill>
        </a:ln>
      </dgm:spPr>
    </dgm:pt>
    <dgm:pt modelId="{67C9FCFE-8515-40E8-B5E7-258B13709237}" type="pres">
      <dgm:prSet presAssocID="{FEBE1456-54D7-4382-9ED4-AFEE32BA5E06}" presName="Parent3" presStyleLbl="revTx" presStyleIdx="2" presStyleCnt="3">
        <dgm:presLayoutVars>
          <dgm:chMax val="1"/>
          <dgm:chPref val="1"/>
          <dgm:bulletEnabled val="1"/>
        </dgm:presLayoutVars>
      </dgm:prSet>
      <dgm:spPr/>
    </dgm:pt>
  </dgm:ptLst>
  <dgm:cxnLst>
    <dgm:cxn modelId="{CBB2EF0F-3595-458F-8400-439BA084BFB4}" type="presOf" srcId="{68622144-08C8-487E-BFBE-6EEBF3FC780C}" destId="{BA4ABBD6-2682-4777-8793-23324A09428F}" srcOrd="0" destOrd="0" presId="urn:microsoft.com/office/officeart/2009/layout/CircleArrowProcess"/>
    <dgm:cxn modelId="{21484646-6BEC-4331-ACD8-59CC7BAEED83}" srcId="{BE914457-EEFC-45C5-95F2-314C01CDE9A8}" destId="{FEBE1456-54D7-4382-9ED4-AFEE32BA5E06}" srcOrd="2" destOrd="0" parTransId="{DCE7925F-874F-486E-811B-26D40F18B8CA}" sibTransId="{41E7DB5F-BF2D-4286-BC7D-64636A3335F7}"/>
    <dgm:cxn modelId="{89368C7A-AF7E-44BC-82A1-C935B64C5950}" type="presOf" srcId="{C8DD1432-358B-4CBE-B6E2-8ADB8D11CCFD}" destId="{823DD6C0-6574-4902-A96B-38433A5B01FB}" srcOrd="0" destOrd="0" presId="urn:microsoft.com/office/officeart/2009/layout/CircleArrowProcess"/>
    <dgm:cxn modelId="{F12A63B7-D08F-48D3-B211-4818A4DF7FE2}" srcId="{BE914457-EEFC-45C5-95F2-314C01CDE9A8}" destId="{68622144-08C8-487E-BFBE-6EEBF3FC780C}" srcOrd="0" destOrd="0" parTransId="{926B1E81-5081-4DE5-B291-98FDE9DBB247}" sibTransId="{895E0CE4-3E33-4F0B-8AD8-6FA739B2C63C}"/>
    <dgm:cxn modelId="{BB19C7C4-E70A-4E8E-BA41-EEA6831F2968}" srcId="{BE914457-EEFC-45C5-95F2-314C01CDE9A8}" destId="{C8DD1432-358B-4CBE-B6E2-8ADB8D11CCFD}" srcOrd="1" destOrd="0" parTransId="{E119A585-766C-4F2D-AC96-3836CDA4FC09}" sibTransId="{AAE95BA3-9092-45E4-BD70-4CFF0873C884}"/>
    <dgm:cxn modelId="{FD26B7E0-9540-487A-B5AF-D49226F8C9DD}" type="presOf" srcId="{FEBE1456-54D7-4382-9ED4-AFEE32BA5E06}" destId="{67C9FCFE-8515-40E8-B5E7-258B13709237}" srcOrd="0" destOrd="0" presId="urn:microsoft.com/office/officeart/2009/layout/CircleArrowProcess"/>
    <dgm:cxn modelId="{1F58C3F9-D7D9-4351-BE58-97E2C9B61D75}" type="presOf" srcId="{BE914457-EEFC-45C5-95F2-314C01CDE9A8}" destId="{7FBCAD2A-BB55-44A9-835F-D4C6AE968C99}" srcOrd="0" destOrd="0" presId="urn:microsoft.com/office/officeart/2009/layout/CircleArrowProcess"/>
    <dgm:cxn modelId="{708EE171-0EE7-4F0E-8F9D-FB41C788C7BD}" type="presParOf" srcId="{7FBCAD2A-BB55-44A9-835F-D4C6AE968C99}" destId="{C3859AC1-68D3-40DF-8D6E-D75FDF352159}" srcOrd="0" destOrd="0" presId="urn:microsoft.com/office/officeart/2009/layout/CircleArrowProcess"/>
    <dgm:cxn modelId="{4B0277A8-C7D1-478C-B385-4E209D08B626}" type="presParOf" srcId="{C3859AC1-68D3-40DF-8D6E-D75FDF352159}" destId="{02CA23B9-6001-4DC6-9F10-E367DB1CE5F5}" srcOrd="0" destOrd="0" presId="urn:microsoft.com/office/officeart/2009/layout/CircleArrowProcess"/>
    <dgm:cxn modelId="{E53A97E4-916C-44AB-88AF-A00FF32D3D1B}" type="presParOf" srcId="{7FBCAD2A-BB55-44A9-835F-D4C6AE968C99}" destId="{BA4ABBD6-2682-4777-8793-23324A09428F}" srcOrd="1" destOrd="0" presId="urn:microsoft.com/office/officeart/2009/layout/CircleArrowProcess"/>
    <dgm:cxn modelId="{D659C0FA-332B-4199-9B38-C0E07C536C1B}" type="presParOf" srcId="{7FBCAD2A-BB55-44A9-835F-D4C6AE968C99}" destId="{B8DD3BB1-CD4C-4797-A388-F9BDA3CED6A8}" srcOrd="2" destOrd="0" presId="urn:microsoft.com/office/officeart/2009/layout/CircleArrowProcess"/>
    <dgm:cxn modelId="{A041F4DE-95BF-4EA4-858B-B7AAC4DE363F}" type="presParOf" srcId="{B8DD3BB1-CD4C-4797-A388-F9BDA3CED6A8}" destId="{39568629-B909-464D-A7B7-46FDDAFAAC5B}" srcOrd="0" destOrd="0" presId="urn:microsoft.com/office/officeart/2009/layout/CircleArrowProcess"/>
    <dgm:cxn modelId="{7C77469C-8873-4E1E-87E2-DD9DA6641A44}" type="presParOf" srcId="{7FBCAD2A-BB55-44A9-835F-D4C6AE968C99}" destId="{823DD6C0-6574-4902-A96B-38433A5B01FB}" srcOrd="3" destOrd="0" presId="urn:microsoft.com/office/officeart/2009/layout/CircleArrowProcess"/>
    <dgm:cxn modelId="{65A461F6-2E43-42EC-A49A-12BA105F14C9}" type="presParOf" srcId="{7FBCAD2A-BB55-44A9-835F-D4C6AE968C99}" destId="{7C32DC57-BA9F-4EB6-A442-206B763542DB}" srcOrd="4" destOrd="0" presId="urn:microsoft.com/office/officeart/2009/layout/CircleArrowProcess"/>
    <dgm:cxn modelId="{A27C8E4D-736A-4452-AB18-0209E050BD12}" type="presParOf" srcId="{7C32DC57-BA9F-4EB6-A442-206B763542DB}" destId="{219CA952-AFB6-43F7-BDB4-5BAB92B5C357}" srcOrd="0" destOrd="0" presId="urn:microsoft.com/office/officeart/2009/layout/CircleArrowProcess"/>
    <dgm:cxn modelId="{A94CC5FA-7F42-4B6D-8EE3-36067DC3D86C}" type="presParOf" srcId="{7FBCAD2A-BB55-44A9-835F-D4C6AE968C99}" destId="{67C9FCFE-8515-40E8-B5E7-258B13709237}"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8D1304-5896-4888-99E4-5CEC14684D78}" type="doc">
      <dgm:prSet loTypeId="urn:microsoft.com/office/officeart/2008/layout/VerticalCurvedList" loCatId="list" qsTypeId="urn:microsoft.com/office/officeart/2005/8/quickstyle/simple1" qsCatId="simple" csTypeId="urn:microsoft.com/office/officeart/2005/8/colors/accent1_1" csCatId="accent1" phldr="1"/>
      <dgm:spPr/>
    </dgm:pt>
    <dgm:pt modelId="{AA8AF1C3-B527-4A76-83BF-7DEBF038E347}">
      <dgm:prSet phldrT="[Texto]" custT="1"/>
      <dgm:spPr/>
      <dgm:t>
        <a:bodyPr/>
        <a:lstStyle/>
        <a:p>
          <a:r>
            <a:rPr lang="es-ES" sz="1700" b="1" dirty="0"/>
            <a:t>La </a:t>
          </a:r>
          <a:r>
            <a:rPr lang="es-ES" sz="1700" b="1" dirty="0">
              <a:solidFill>
                <a:srgbClr val="C00000"/>
              </a:solidFill>
            </a:rPr>
            <a:t>relevancia y representación fiel </a:t>
          </a:r>
          <a:r>
            <a:rPr lang="es-ES" sz="1700" b="1" dirty="0"/>
            <a:t>se ven afectadas por la </a:t>
          </a:r>
          <a:r>
            <a:rPr lang="es-ES" sz="1700" b="1" dirty="0">
              <a:solidFill>
                <a:srgbClr val="C00000"/>
              </a:solidFill>
            </a:rPr>
            <a:t>efectividad</a:t>
          </a:r>
          <a:r>
            <a:rPr lang="es-ES" sz="1700" b="1" dirty="0"/>
            <a:t> de los </a:t>
          </a:r>
        </a:p>
        <a:p>
          <a:r>
            <a:rPr lang="es-ES" sz="1700" b="1" dirty="0"/>
            <a:t>Sistemas de Control Interno</a:t>
          </a:r>
        </a:p>
      </dgm:t>
    </dgm:pt>
    <dgm:pt modelId="{76A6C5DF-7AA7-481F-9BBE-F308D71A0321}" type="parTrans" cxnId="{213CA4A2-DB3B-4FC1-8525-D852A34D4A72}">
      <dgm:prSet/>
      <dgm:spPr/>
      <dgm:t>
        <a:bodyPr/>
        <a:lstStyle/>
        <a:p>
          <a:endParaRPr lang="es-ES" sz="1600"/>
        </a:p>
      </dgm:t>
    </dgm:pt>
    <dgm:pt modelId="{705757B6-5871-4BE7-A816-651D8CDB88F3}" type="sibTrans" cxnId="{213CA4A2-DB3B-4FC1-8525-D852A34D4A72}">
      <dgm:prSet/>
      <dgm:spPr/>
      <dgm:t>
        <a:bodyPr/>
        <a:lstStyle/>
        <a:p>
          <a:endParaRPr lang="es-ES" sz="1600"/>
        </a:p>
      </dgm:t>
    </dgm:pt>
    <dgm:pt modelId="{3E80D9B9-62C4-405A-85C4-38E054418FA4}">
      <dgm:prSet phldrT="[Texto]" custT="1"/>
      <dgm:spPr/>
      <dgm:t>
        <a:bodyPr/>
        <a:lstStyle/>
        <a:p>
          <a:r>
            <a:rPr lang="es-ES" sz="1700" b="1" dirty="0"/>
            <a:t>Finalidad: medir las efectividad de las acciones mínimas de control que deben realizar los responsables de la información financiera y </a:t>
          </a:r>
          <a:r>
            <a:rPr lang="es-ES" sz="1700" b="1" dirty="0">
              <a:solidFill>
                <a:srgbClr val="C00000"/>
              </a:solidFill>
            </a:rPr>
            <a:t>garantizar, razonablemente, la producción de información financiera </a:t>
          </a:r>
          <a:r>
            <a:rPr lang="es-ES" sz="1700" b="1" dirty="0"/>
            <a:t>que cumpla con las características fundamentales.</a:t>
          </a:r>
        </a:p>
      </dgm:t>
    </dgm:pt>
    <dgm:pt modelId="{FE73A8FC-D81A-43B1-9CA6-479F01428BF2}" type="parTrans" cxnId="{4B3112C0-1E1A-491B-B1C1-3EBAF41B9193}">
      <dgm:prSet/>
      <dgm:spPr/>
      <dgm:t>
        <a:bodyPr/>
        <a:lstStyle/>
        <a:p>
          <a:endParaRPr lang="es-ES" sz="1600"/>
        </a:p>
      </dgm:t>
    </dgm:pt>
    <dgm:pt modelId="{A519099A-6F1E-49CD-8825-808AAAA78D4A}" type="sibTrans" cxnId="{4B3112C0-1E1A-491B-B1C1-3EBAF41B9193}">
      <dgm:prSet/>
      <dgm:spPr/>
      <dgm:t>
        <a:bodyPr/>
        <a:lstStyle/>
        <a:p>
          <a:endParaRPr lang="es-ES" sz="1600"/>
        </a:p>
      </dgm:t>
    </dgm:pt>
    <dgm:pt modelId="{47387418-CB44-47FC-B3BF-F0EE84A3C1E7}">
      <dgm:prSet phldrT="[Texto]" custT="1"/>
      <dgm:spPr/>
      <dgm:t>
        <a:bodyPr/>
        <a:lstStyle/>
        <a:p>
          <a:r>
            <a:rPr lang="es-ES" sz="1600" b="1" dirty="0"/>
            <a:t>Jefe de la Oficina de Control Interno tiene la </a:t>
          </a:r>
          <a:r>
            <a:rPr lang="es-ES" sz="1600" b="1" dirty="0">
              <a:solidFill>
                <a:srgbClr val="C00000"/>
              </a:solidFill>
            </a:rPr>
            <a:t>responsabilidad de evaluar la efectividad del control interno contable </a:t>
          </a:r>
          <a:r>
            <a:rPr lang="es-ES" sz="1600" b="1" dirty="0"/>
            <a:t>y </a:t>
          </a:r>
          <a:r>
            <a:rPr lang="es-ES" sz="1600" b="1" dirty="0">
              <a:solidFill>
                <a:srgbClr val="C00000"/>
              </a:solidFill>
            </a:rPr>
            <a:t>reportar el resultado de dicha evaluación a la CGN </a:t>
          </a:r>
          <a:r>
            <a:rPr lang="es-ES" sz="1600" b="1" dirty="0"/>
            <a:t>en el informe anual de evaluación del control interno contable, en la fecha y condiciones exigidas por este órgano de inspección, vigilancia y control.</a:t>
          </a:r>
        </a:p>
      </dgm:t>
    </dgm:pt>
    <dgm:pt modelId="{10E73406-FB64-49B1-B6EF-865B6748B9B6}" type="parTrans" cxnId="{D370E738-AAFF-4FFB-BB0A-1254AD6806DF}">
      <dgm:prSet/>
      <dgm:spPr/>
      <dgm:t>
        <a:bodyPr/>
        <a:lstStyle/>
        <a:p>
          <a:endParaRPr lang="es-ES" sz="1600"/>
        </a:p>
      </dgm:t>
    </dgm:pt>
    <dgm:pt modelId="{A8E75080-BE30-4F4E-BBAF-3E90586E293B}" type="sibTrans" cxnId="{D370E738-AAFF-4FFB-BB0A-1254AD6806DF}">
      <dgm:prSet/>
      <dgm:spPr/>
      <dgm:t>
        <a:bodyPr/>
        <a:lstStyle/>
        <a:p>
          <a:endParaRPr lang="es-ES" sz="1600"/>
        </a:p>
      </dgm:t>
    </dgm:pt>
    <dgm:pt modelId="{84B98355-4669-48D4-8012-3BD69E45E0F3}">
      <dgm:prSet phldrT="[Texto]" custT="1"/>
      <dgm:spPr/>
      <dgm:t>
        <a:bodyPr/>
        <a:lstStyle/>
        <a:p>
          <a:r>
            <a:rPr lang="es-ES" sz="1800" b="1" dirty="0"/>
            <a:t>Responsables del Informe anual de evaluación de control interno: </a:t>
          </a:r>
        </a:p>
        <a:p>
          <a:r>
            <a:rPr lang="es-ES" sz="1800" b="1" dirty="0">
              <a:solidFill>
                <a:srgbClr val="C00000"/>
              </a:solidFill>
            </a:rPr>
            <a:t>Representante Legal y Jefe de la Oficina de Control Interno</a:t>
          </a:r>
        </a:p>
      </dgm:t>
    </dgm:pt>
    <dgm:pt modelId="{5C60A8AC-BDB1-4871-9B19-A9E1121C0C16}" type="parTrans" cxnId="{2CA47E03-8AF3-4C8F-8EEC-57ACD8C3FD93}">
      <dgm:prSet/>
      <dgm:spPr/>
      <dgm:t>
        <a:bodyPr/>
        <a:lstStyle/>
        <a:p>
          <a:endParaRPr lang="es-ES" sz="1600"/>
        </a:p>
      </dgm:t>
    </dgm:pt>
    <dgm:pt modelId="{94A82B03-73FC-43FB-BFAA-4BBB39B456D0}" type="sibTrans" cxnId="{2CA47E03-8AF3-4C8F-8EEC-57ACD8C3FD93}">
      <dgm:prSet/>
      <dgm:spPr/>
      <dgm:t>
        <a:bodyPr/>
        <a:lstStyle/>
        <a:p>
          <a:endParaRPr lang="es-ES" sz="1600"/>
        </a:p>
      </dgm:t>
    </dgm:pt>
    <dgm:pt modelId="{17974919-3A72-47B3-A20B-05C1EAB49B79}">
      <dgm:prSet phldrT="[Texto]" custT="1"/>
      <dgm:spPr/>
      <dgm:t>
        <a:bodyPr/>
        <a:lstStyle/>
        <a:p>
          <a:r>
            <a:rPr lang="es-ES" sz="1700" b="1" dirty="0"/>
            <a:t>Cronograma de Aplicación: la aplicación del Procedimiento para la evaluación del control interno contable (anexo a la Res. 193/16) para las </a:t>
          </a:r>
          <a:r>
            <a:rPr lang="es-ES" sz="1700" b="1" u="sng" dirty="0"/>
            <a:t>Entidades de Gobierno</a:t>
          </a:r>
          <a:r>
            <a:rPr lang="es-ES" sz="1700" b="1" u="none" dirty="0"/>
            <a:t>, será entre el </a:t>
          </a:r>
          <a:r>
            <a:rPr lang="es-ES" sz="1700" b="1" u="none" dirty="0">
              <a:solidFill>
                <a:srgbClr val="C00000"/>
              </a:solidFill>
            </a:rPr>
            <a:t>1 de enero y el 31 de diciembre de 2017 </a:t>
          </a:r>
          <a:r>
            <a:rPr lang="es-ES" sz="1700" b="1" u="none" dirty="0"/>
            <a:t>y presentarán el primer informe anual de evaluación en el año 2018</a:t>
          </a:r>
          <a:endParaRPr lang="es-ES" sz="1700" b="1" dirty="0"/>
        </a:p>
      </dgm:t>
    </dgm:pt>
    <dgm:pt modelId="{243C39A9-8B29-447D-8502-3F02302F0A09}" type="parTrans" cxnId="{FCFFD7AD-04BC-41E1-8CB9-D6EC7DC3B4DE}">
      <dgm:prSet/>
      <dgm:spPr/>
      <dgm:t>
        <a:bodyPr/>
        <a:lstStyle/>
        <a:p>
          <a:endParaRPr lang="es-ES" sz="1600"/>
        </a:p>
      </dgm:t>
    </dgm:pt>
    <dgm:pt modelId="{CE972799-6370-47F5-89AE-CAA8979F7A0D}" type="sibTrans" cxnId="{FCFFD7AD-04BC-41E1-8CB9-D6EC7DC3B4DE}">
      <dgm:prSet/>
      <dgm:spPr/>
      <dgm:t>
        <a:bodyPr/>
        <a:lstStyle/>
        <a:p>
          <a:endParaRPr lang="es-ES" sz="1600"/>
        </a:p>
      </dgm:t>
    </dgm:pt>
    <dgm:pt modelId="{753E8A4C-32B1-40FD-8B18-2DD26E8CFDD7}">
      <dgm:prSet phldrT="[Texto]" custT="1"/>
      <dgm:spPr/>
      <dgm:t>
        <a:bodyPr/>
        <a:lstStyle/>
        <a:p>
          <a:r>
            <a:rPr lang="es-ES" sz="1700" b="1" dirty="0"/>
            <a:t>A partir del </a:t>
          </a:r>
          <a:r>
            <a:rPr lang="es-ES" sz="1700" b="1" dirty="0">
              <a:solidFill>
                <a:srgbClr val="C00000"/>
              </a:solidFill>
            </a:rPr>
            <a:t>1 de enero de 2018</a:t>
          </a:r>
          <a:r>
            <a:rPr lang="es-ES" sz="1700" b="1" dirty="0"/>
            <a:t>, el Procedimiento para la evaluación de control interno contable (anexo) será aplicable a </a:t>
          </a:r>
          <a:r>
            <a:rPr lang="es-ES" sz="1700" b="1" dirty="0">
              <a:solidFill>
                <a:srgbClr val="C00000"/>
              </a:solidFill>
            </a:rPr>
            <a:t>TODAS</a:t>
          </a:r>
          <a:r>
            <a:rPr lang="es-ES" sz="1700" b="1" dirty="0"/>
            <a:t> las entidades públicas</a:t>
          </a:r>
        </a:p>
      </dgm:t>
    </dgm:pt>
    <dgm:pt modelId="{DB7EC3A3-4F5B-43DD-8571-66DD45E70E63}" type="parTrans" cxnId="{66033292-1241-48B0-B537-36EF0C476331}">
      <dgm:prSet/>
      <dgm:spPr/>
      <dgm:t>
        <a:bodyPr/>
        <a:lstStyle/>
        <a:p>
          <a:endParaRPr lang="es-ES" sz="1600"/>
        </a:p>
      </dgm:t>
    </dgm:pt>
    <dgm:pt modelId="{8DE38772-AF8F-4B2A-A52E-69E255A53F3E}" type="sibTrans" cxnId="{66033292-1241-48B0-B537-36EF0C476331}">
      <dgm:prSet/>
      <dgm:spPr/>
      <dgm:t>
        <a:bodyPr/>
        <a:lstStyle/>
        <a:p>
          <a:endParaRPr lang="es-ES" sz="1600"/>
        </a:p>
      </dgm:t>
    </dgm:pt>
    <dgm:pt modelId="{17C20FB5-6D0B-4BBF-87C9-46515F161C6D}" type="pres">
      <dgm:prSet presAssocID="{708D1304-5896-4888-99E4-5CEC14684D78}" presName="Name0" presStyleCnt="0">
        <dgm:presLayoutVars>
          <dgm:chMax val="7"/>
          <dgm:chPref val="7"/>
          <dgm:dir/>
        </dgm:presLayoutVars>
      </dgm:prSet>
      <dgm:spPr/>
    </dgm:pt>
    <dgm:pt modelId="{A98FC859-0196-4591-8806-9DB406BB8061}" type="pres">
      <dgm:prSet presAssocID="{708D1304-5896-4888-99E4-5CEC14684D78}" presName="Name1" presStyleCnt="0"/>
      <dgm:spPr/>
    </dgm:pt>
    <dgm:pt modelId="{16F6438D-A5B4-401C-9016-7E189687D20A}" type="pres">
      <dgm:prSet presAssocID="{708D1304-5896-4888-99E4-5CEC14684D78}" presName="cycle" presStyleCnt="0"/>
      <dgm:spPr/>
    </dgm:pt>
    <dgm:pt modelId="{ADD69A33-2A4A-4FAD-98B5-5F941C891D1F}" type="pres">
      <dgm:prSet presAssocID="{708D1304-5896-4888-99E4-5CEC14684D78}" presName="srcNode" presStyleLbl="node1" presStyleIdx="0" presStyleCnt="6"/>
      <dgm:spPr/>
    </dgm:pt>
    <dgm:pt modelId="{22EF06C0-3126-4974-AFFB-903D8AA93D02}" type="pres">
      <dgm:prSet presAssocID="{708D1304-5896-4888-99E4-5CEC14684D78}" presName="conn" presStyleLbl="parChTrans1D2" presStyleIdx="0" presStyleCnt="1"/>
      <dgm:spPr/>
    </dgm:pt>
    <dgm:pt modelId="{EFB18F11-4C47-4A47-8862-0FC81BD2562B}" type="pres">
      <dgm:prSet presAssocID="{708D1304-5896-4888-99E4-5CEC14684D78}" presName="extraNode" presStyleLbl="node1" presStyleIdx="0" presStyleCnt="6"/>
      <dgm:spPr/>
    </dgm:pt>
    <dgm:pt modelId="{AD52459D-E8FD-4D06-8CDD-732A29FDDB80}" type="pres">
      <dgm:prSet presAssocID="{708D1304-5896-4888-99E4-5CEC14684D78}" presName="dstNode" presStyleLbl="node1" presStyleIdx="0" presStyleCnt="6"/>
      <dgm:spPr/>
    </dgm:pt>
    <dgm:pt modelId="{CE9151A9-5761-43A3-9468-872926125B5F}" type="pres">
      <dgm:prSet presAssocID="{AA8AF1C3-B527-4A76-83BF-7DEBF038E347}" presName="text_1" presStyleLbl="node1" presStyleIdx="0" presStyleCnt="6">
        <dgm:presLayoutVars>
          <dgm:bulletEnabled val="1"/>
        </dgm:presLayoutVars>
      </dgm:prSet>
      <dgm:spPr/>
    </dgm:pt>
    <dgm:pt modelId="{1B932434-58A2-4D24-BD9C-880E253BD580}" type="pres">
      <dgm:prSet presAssocID="{AA8AF1C3-B527-4A76-83BF-7DEBF038E347}" presName="accent_1" presStyleCnt="0"/>
      <dgm:spPr/>
    </dgm:pt>
    <dgm:pt modelId="{409D8A6D-9DFB-4FAB-ADF3-3D8EF7B10AF6}" type="pres">
      <dgm:prSet presAssocID="{AA8AF1C3-B527-4A76-83BF-7DEBF038E347}" presName="accentRepeatNode" presStyleLbl="solidFgAcc1" presStyleIdx="0" presStyleCnt="6"/>
      <dgm:spPr/>
    </dgm:pt>
    <dgm:pt modelId="{F9F07CBB-A8AA-40F3-B004-4D796BC051C7}" type="pres">
      <dgm:prSet presAssocID="{3E80D9B9-62C4-405A-85C4-38E054418FA4}" presName="text_2" presStyleLbl="node1" presStyleIdx="1" presStyleCnt="6" custScaleY="163338" custLinFactNeighborY="-19250">
        <dgm:presLayoutVars>
          <dgm:bulletEnabled val="1"/>
        </dgm:presLayoutVars>
      </dgm:prSet>
      <dgm:spPr/>
    </dgm:pt>
    <dgm:pt modelId="{A7A8F633-D43F-47D4-B4F9-4EE14B56161F}" type="pres">
      <dgm:prSet presAssocID="{3E80D9B9-62C4-405A-85C4-38E054418FA4}" presName="accent_2" presStyleCnt="0"/>
      <dgm:spPr/>
    </dgm:pt>
    <dgm:pt modelId="{C0B2D923-9F59-442F-AA8B-C7A3D386CAB2}" type="pres">
      <dgm:prSet presAssocID="{3E80D9B9-62C4-405A-85C4-38E054418FA4}" presName="accentRepeatNode" presStyleLbl="solidFgAcc1" presStyleIdx="1" presStyleCnt="6"/>
      <dgm:spPr/>
    </dgm:pt>
    <dgm:pt modelId="{9CC3D355-C53A-44C8-B501-463A3FB58A77}" type="pres">
      <dgm:prSet presAssocID="{47387418-CB44-47FC-B3BF-F0EE84A3C1E7}" presName="text_3" presStyleLbl="node1" presStyleIdx="2" presStyleCnt="6" custScaleY="175124">
        <dgm:presLayoutVars>
          <dgm:bulletEnabled val="1"/>
        </dgm:presLayoutVars>
      </dgm:prSet>
      <dgm:spPr/>
    </dgm:pt>
    <dgm:pt modelId="{53EA406B-410E-4214-BE09-1BE1B3B1921C}" type="pres">
      <dgm:prSet presAssocID="{47387418-CB44-47FC-B3BF-F0EE84A3C1E7}" presName="accent_3" presStyleCnt="0"/>
      <dgm:spPr/>
    </dgm:pt>
    <dgm:pt modelId="{3FA9750C-CC53-4E96-8D20-ADD3656DA414}" type="pres">
      <dgm:prSet presAssocID="{47387418-CB44-47FC-B3BF-F0EE84A3C1E7}" presName="accentRepeatNode" presStyleLbl="solidFgAcc1" presStyleIdx="2" presStyleCnt="6"/>
      <dgm:spPr/>
    </dgm:pt>
    <dgm:pt modelId="{FD179906-38FE-4017-86CF-E31B303C300E}" type="pres">
      <dgm:prSet presAssocID="{84B98355-4669-48D4-8012-3BD69E45E0F3}" presName="text_4" presStyleLbl="node1" presStyleIdx="3" presStyleCnt="6" custScaleY="107149">
        <dgm:presLayoutVars>
          <dgm:bulletEnabled val="1"/>
        </dgm:presLayoutVars>
      </dgm:prSet>
      <dgm:spPr/>
    </dgm:pt>
    <dgm:pt modelId="{599D5946-5E61-44E3-8BC9-40853E0DC857}" type="pres">
      <dgm:prSet presAssocID="{84B98355-4669-48D4-8012-3BD69E45E0F3}" presName="accent_4" presStyleCnt="0"/>
      <dgm:spPr/>
    </dgm:pt>
    <dgm:pt modelId="{46E0179C-D68E-40CC-8B14-23F363798DBC}" type="pres">
      <dgm:prSet presAssocID="{84B98355-4669-48D4-8012-3BD69E45E0F3}" presName="accentRepeatNode" presStyleLbl="solidFgAcc1" presStyleIdx="3" presStyleCnt="6"/>
      <dgm:spPr/>
    </dgm:pt>
    <dgm:pt modelId="{71BA693A-1B28-4C93-AED0-88165CFE03D3}" type="pres">
      <dgm:prSet presAssocID="{17974919-3A72-47B3-A20B-05C1EAB49B79}" presName="text_5" presStyleLbl="node1" presStyleIdx="4" presStyleCnt="6" custScaleY="141881">
        <dgm:presLayoutVars>
          <dgm:bulletEnabled val="1"/>
        </dgm:presLayoutVars>
      </dgm:prSet>
      <dgm:spPr/>
    </dgm:pt>
    <dgm:pt modelId="{1811A092-42B3-442E-84B2-E39621498EE0}" type="pres">
      <dgm:prSet presAssocID="{17974919-3A72-47B3-A20B-05C1EAB49B79}" presName="accent_5" presStyleCnt="0"/>
      <dgm:spPr/>
    </dgm:pt>
    <dgm:pt modelId="{A311BE96-43E0-4F8C-A385-A2DC7F716C45}" type="pres">
      <dgm:prSet presAssocID="{17974919-3A72-47B3-A20B-05C1EAB49B79}" presName="accentRepeatNode" presStyleLbl="solidFgAcc1" presStyleIdx="4" presStyleCnt="6" custScaleX="112866" custScaleY="109710" custLinFactNeighborX="-1897"/>
      <dgm:spPr/>
    </dgm:pt>
    <dgm:pt modelId="{868803F8-9CAB-463A-B00C-7A22A8415E97}" type="pres">
      <dgm:prSet presAssocID="{753E8A4C-32B1-40FD-8B18-2DD26E8CFDD7}" presName="text_6" presStyleLbl="node1" presStyleIdx="5" presStyleCnt="6">
        <dgm:presLayoutVars>
          <dgm:bulletEnabled val="1"/>
        </dgm:presLayoutVars>
      </dgm:prSet>
      <dgm:spPr/>
    </dgm:pt>
    <dgm:pt modelId="{6EC21325-C928-4E35-8FAB-4E3F0F712545}" type="pres">
      <dgm:prSet presAssocID="{753E8A4C-32B1-40FD-8B18-2DD26E8CFDD7}" presName="accent_6" presStyleCnt="0"/>
      <dgm:spPr/>
    </dgm:pt>
    <dgm:pt modelId="{68DCAB80-C121-4DA3-9DBE-9450A1981CE6}" type="pres">
      <dgm:prSet presAssocID="{753E8A4C-32B1-40FD-8B18-2DD26E8CFDD7}" presName="accentRepeatNode" presStyleLbl="solidFgAcc1" presStyleIdx="5" presStyleCnt="6"/>
      <dgm:spPr/>
    </dgm:pt>
  </dgm:ptLst>
  <dgm:cxnLst>
    <dgm:cxn modelId="{2CA47E03-8AF3-4C8F-8EEC-57ACD8C3FD93}" srcId="{708D1304-5896-4888-99E4-5CEC14684D78}" destId="{84B98355-4669-48D4-8012-3BD69E45E0F3}" srcOrd="3" destOrd="0" parTransId="{5C60A8AC-BDB1-4871-9B19-A9E1121C0C16}" sibTransId="{94A82B03-73FC-43FB-BFAA-4BBB39B456D0}"/>
    <dgm:cxn modelId="{9CB17410-49F2-4AF3-AA51-2982A4827181}" type="presOf" srcId="{3E80D9B9-62C4-405A-85C4-38E054418FA4}" destId="{F9F07CBB-A8AA-40F3-B004-4D796BC051C7}" srcOrd="0" destOrd="0" presId="urn:microsoft.com/office/officeart/2008/layout/VerticalCurvedList"/>
    <dgm:cxn modelId="{D370E738-AAFF-4FFB-BB0A-1254AD6806DF}" srcId="{708D1304-5896-4888-99E4-5CEC14684D78}" destId="{47387418-CB44-47FC-B3BF-F0EE84A3C1E7}" srcOrd="2" destOrd="0" parTransId="{10E73406-FB64-49B1-B6EF-865B6748B9B6}" sibTransId="{A8E75080-BE30-4F4E-BBAF-3E90586E293B}"/>
    <dgm:cxn modelId="{C8E22373-8FAB-48F7-81B7-A9393471C0D0}" type="presOf" srcId="{84B98355-4669-48D4-8012-3BD69E45E0F3}" destId="{FD179906-38FE-4017-86CF-E31B303C300E}" srcOrd="0" destOrd="0" presId="urn:microsoft.com/office/officeart/2008/layout/VerticalCurvedList"/>
    <dgm:cxn modelId="{535FE45A-45C6-4D46-8511-B3900D4B3015}" type="presOf" srcId="{17974919-3A72-47B3-A20B-05C1EAB49B79}" destId="{71BA693A-1B28-4C93-AED0-88165CFE03D3}" srcOrd="0" destOrd="0" presId="urn:microsoft.com/office/officeart/2008/layout/VerticalCurvedList"/>
    <dgm:cxn modelId="{9FEB318B-2FAA-4C03-9AF7-EE3D7825F159}" type="presOf" srcId="{705757B6-5871-4BE7-A816-651D8CDB88F3}" destId="{22EF06C0-3126-4974-AFFB-903D8AA93D02}" srcOrd="0" destOrd="0" presId="urn:microsoft.com/office/officeart/2008/layout/VerticalCurvedList"/>
    <dgm:cxn modelId="{66033292-1241-48B0-B537-36EF0C476331}" srcId="{708D1304-5896-4888-99E4-5CEC14684D78}" destId="{753E8A4C-32B1-40FD-8B18-2DD26E8CFDD7}" srcOrd="5" destOrd="0" parTransId="{DB7EC3A3-4F5B-43DD-8571-66DD45E70E63}" sibTransId="{8DE38772-AF8F-4B2A-A52E-69E255A53F3E}"/>
    <dgm:cxn modelId="{213CA4A2-DB3B-4FC1-8525-D852A34D4A72}" srcId="{708D1304-5896-4888-99E4-5CEC14684D78}" destId="{AA8AF1C3-B527-4A76-83BF-7DEBF038E347}" srcOrd="0" destOrd="0" parTransId="{76A6C5DF-7AA7-481F-9BBE-F308D71A0321}" sibTransId="{705757B6-5871-4BE7-A816-651D8CDB88F3}"/>
    <dgm:cxn modelId="{8D3AD1A7-4F3C-49ED-8568-51AA7ECDBBF4}" type="presOf" srcId="{AA8AF1C3-B527-4A76-83BF-7DEBF038E347}" destId="{CE9151A9-5761-43A3-9468-872926125B5F}" srcOrd="0" destOrd="0" presId="urn:microsoft.com/office/officeart/2008/layout/VerticalCurvedList"/>
    <dgm:cxn modelId="{FCFFD7AD-04BC-41E1-8CB9-D6EC7DC3B4DE}" srcId="{708D1304-5896-4888-99E4-5CEC14684D78}" destId="{17974919-3A72-47B3-A20B-05C1EAB49B79}" srcOrd="4" destOrd="0" parTransId="{243C39A9-8B29-447D-8502-3F02302F0A09}" sibTransId="{CE972799-6370-47F5-89AE-CAA8979F7A0D}"/>
    <dgm:cxn modelId="{4B3112C0-1E1A-491B-B1C1-3EBAF41B9193}" srcId="{708D1304-5896-4888-99E4-5CEC14684D78}" destId="{3E80D9B9-62C4-405A-85C4-38E054418FA4}" srcOrd="1" destOrd="0" parTransId="{FE73A8FC-D81A-43B1-9CA6-479F01428BF2}" sibTransId="{A519099A-6F1E-49CD-8825-808AAAA78D4A}"/>
    <dgm:cxn modelId="{4C8D86C3-2182-48F3-858B-7241D43D56EE}" type="presOf" srcId="{753E8A4C-32B1-40FD-8B18-2DD26E8CFDD7}" destId="{868803F8-9CAB-463A-B00C-7A22A8415E97}" srcOrd="0" destOrd="0" presId="urn:microsoft.com/office/officeart/2008/layout/VerticalCurvedList"/>
    <dgm:cxn modelId="{F3FC8CEA-0905-43B7-B65E-B9F705EF8522}" type="presOf" srcId="{708D1304-5896-4888-99E4-5CEC14684D78}" destId="{17C20FB5-6D0B-4BBF-87C9-46515F161C6D}" srcOrd="0" destOrd="0" presId="urn:microsoft.com/office/officeart/2008/layout/VerticalCurvedList"/>
    <dgm:cxn modelId="{DF5E0DF6-FF85-4223-8ACC-27F5F1A2F27F}" type="presOf" srcId="{47387418-CB44-47FC-B3BF-F0EE84A3C1E7}" destId="{9CC3D355-C53A-44C8-B501-463A3FB58A77}" srcOrd="0" destOrd="0" presId="urn:microsoft.com/office/officeart/2008/layout/VerticalCurvedList"/>
    <dgm:cxn modelId="{2DC59CBC-112C-44B2-B58A-FD97272E41C8}" type="presParOf" srcId="{17C20FB5-6D0B-4BBF-87C9-46515F161C6D}" destId="{A98FC859-0196-4591-8806-9DB406BB8061}" srcOrd="0" destOrd="0" presId="urn:microsoft.com/office/officeart/2008/layout/VerticalCurvedList"/>
    <dgm:cxn modelId="{72888E8D-8698-4D14-8361-68EADD0D69AA}" type="presParOf" srcId="{A98FC859-0196-4591-8806-9DB406BB8061}" destId="{16F6438D-A5B4-401C-9016-7E189687D20A}" srcOrd="0" destOrd="0" presId="urn:microsoft.com/office/officeart/2008/layout/VerticalCurvedList"/>
    <dgm:cxn modelId="{B429F70A-EBEB-47A6-A964-F934E5025EF1}" type="presParOf" srcId="{16F6438D-A5B4-401C-9016-7E189687D20A}" destId="{ADD69A33-2A4A-4FAD-98B5-5F941C891D1F}" srcOrd="0" destOrd="0" presId="urn:microsoft.com/office/officeart/2008/layout/VerticalCurvedList"/>
    <dgm:cxn modelId="{C8E9E53C-674B-436E-BDFB-AC88B5A125EF}" type="presParOf" srcId="{16F6438D-A5B4-401C-9016-7E189687D20A}" destId="{22EF06C0-3126-4974-AFFB-903D8AA93D02}" srcOrd="1" destOrd="0" presId="urn:microsoft.com/office/officeart/2008/layout/VerticalCurvedList"/>
    <dgm:cxn modelId="{14EAEFBB-EE14-4D86-87F8-359F134890F3}" type="presParOf" srcId="{16F6438D-A5B4-401C-9016-7E189687D20A}" destId="{EFB18F11-4C47-4A47-8862-0FC81BD2562B}" srcOrd="2" destOrd="0" presId="urn:microsoft.com/office/officeart/2008/layout/VerticalCurvedList"/>
    <dgm:cxn modelId="{4FB0B778-7AD2-4CE4-BAAC-233F64AA9D6B}" type="presParOf" srcId="{16F6438D-A5B4-401C-9016-7E189687D20A}" destId="{AD52459D-E8FD-4D06-8CDD-732A29FDDB80}" srcOrd="3" destOrd="0" presId="urn:microsoft.com/office/officeart/2008/layout/VerticalCurvedList"/>
    <dgm:cxn modelId="{92F2B323-1C72-4214-9D60-0011F3923C70}" type="presParOf" srcId="{A98FC859-0196-4591-8806-9DB406BB8061}" destId="{CE9151A9-5761-43A3-9468-872926125B5F}" srcOrd="1" destOrd="0" presId="urn:microsoft.com/office/officeart/2008/layout/VerticalCurvedList"/>
    <dgm:cxn modelId="{6B8F452C-65C2-4F35-B89B-9070E4C0D796}" type="presParOf" srcId="{A98FC859-0196-4591-8806-9DB406BB8061}" destId="{1B932434-58A2-4D24-BD9C-880E253BD580}" srcOrd="2" destOrd="0" presId="urn:microsoft.com/office/officeart/2008/layout/VerticalCurvedList"/>
    <dgm:cxn modelId="{24E12B66-6B57-47F2-A059-7DACC8EEDE66}" type="presParOf" srcId="{1B932434-58A2-4D24-BD9C-880E253BD580}" destId="{409D8A6D-9DFB-4FAB-ADF3-3D8EF7B10AF6}" srcOrd="0" destOrd="0" presId="urn:microsoft.com/office/officeart/2008/layout/VerticalCurvedList"/>
    <dgm:cxn modelId="{066CAD56-2989-40D6-A319-E41FEDEE6E18}" type="presParOf" srcId="{A98FC859-0196-4591-8806-9DB406BB8061}" destId="{F9F07CBB-A8AA-40F3-B004-4D796BC051C7}" srcOrd="3" destOrd="0" presId="urn:microsoft.com/office/officeart/2008/layout/VerticalCurvedList"/>
    <dgm:cxn modelId="{BB7F2FB2-FEBF-4A9B-BD67-A28968DC7810}" type="presParOf" srcId="{A98FC859-0196-4591-8806-9DB406BB8061}" destId="{A7A8F633-D43F-47D4-B4F9-4EE14B56161F}" srcOrd="4" destOrd="0" presId="urn:microsoft.com/office/officeart/2008/layout/VerticalCurvedList"/>
    <dgm:cxn modelId="{7D347791-A7A9-4CD4-8FE6-FD211E8D337A}" type="presParOf" srcId="{A7A8F633-D43F-47D4-B4F9-4EE14B56161F}" destId="{C0B2D923-9F59-442F-AA8B-C7A3D386CAB2}" srcOrd="0" destOrd="0" presId="urn:microsoft.com/office/officeart/2008/layout/VerticalCurvedList"/>
    <dgm:cxn modelId="{D5A3BC06-ADEA-4D80-8978-D2F4C48D2ABE}" type="presParOf" srcId="{A98FC859-0196-4591-8806-9DB406BB8061}" destId="{9CC3D355-C53A-44C8-B501-463A3FB58A77}" srcOrd="5" destOrd="0" presId="urn:microsoft.com/office/officeart/2008/layout/VerticalCurvedList"/>
    <dgm:cxn modelId="{31AB9761-A343-4F99-B6D8-70698B74A5AA}" type="presParOf" srcId="{A98FC859-0196-4591-8806-9DB406BB8061}" destId="{53EA406B-410E-4214-BE09-1BE1B3B1921C}" srcOrd="6" destOrd="0" presId="urn:microsoft.com/office/officeart/2008/layout/VerticalCurvedList"/>
    <dgm:cxn modelId="{52E8E0FA-9E69-4A88-87EE-FCF2F10C7FCE}" type="presParOf" srcId="{53EA406B-410E-4214-BE09-1BE1B3B1921C}" destId="{3FA9750C-CC53-4E96-8D20-ADD3656DA414}" srcOrd="0" destOrd="0" presId="urn:microsoft.com/office/officeart/2008/layout/VerticalCurvedList"/>
    <dgm:cxn modelId="{EE5252D1-F218-4D78-9612-8AC3899648C2}" type="presParOf" srcId="{A98FC859-0196-4591-8806-9DB406BB8061}" destId="{FD179906-38FE-4017-86CF-E31B303C300E}" srcOrd="7" destOrd="0" presId="urn:microsoft.com/office/officeart/2008/layout/VerticalCurvedList"/>
    <dgm:cxn modelId="{4BE4E212-3F04-43C0-9F41-19CDBB2A52B7}" type="presParOf" srcId="{A98FC859-0196-4591-8806-9DB406BB8061}" destId="{599D5946-5E61-44E3-8BC9-40853E0DC857}" srcOrd="8" destOrd="0" presId="urn:microsoft.com/office/officeart/2008/layout/VerticalCurvedList"/>
    <dgm:cxn modelId="{820304B6-0873-427B-985A-46745BF21EA6}" type="presParOf" srcId="{599D5946-5E61-44E3-8BC9-40853E0DC857}" destId="{46E0179C-D68E-40CC-8B14-23F363798DBC}" srcOrd="0" destOrd="0" presId="urn:microsoft.com/office/officeart/2008/layout/VerticalCurvedList"/>
    <dgm:cxn modelId="{8DA41239-209F-4803-9BD7-EDA1A1839245}" type="presParOf" srcId="{A98FC859-0196-4591-8806-9DB406BB8061}" destId="{71BA693A-1B28-4C93-AED0-88165CFE03D3}" srcOrd="9" destOrd="0" presId="urn:microsoft.com/office/officeart/2008/layout/VerticalCurvedList"/>
    <dgm:cxn modelId="{F2041773-3DFE-4D0E-A4DC-4A8CDCCF2F5B}" type="presParOf" srcId="{A98FC859-0196-4591-8806-9DB406BB8061}" destId="{1811A092-42B3-442E-84B2-E39621498EE0}" srcOrd="10" destOrd="0" presId="urn:microsoft.com/office/officeart/2008/layout/VerticalCurvedList"/>
    <dgm:cxn modelId="{A40CE93D-BD47-42F0-AECE-D105BC854377}" type="presParOf" srcId="{1811A092-42B3-442E-84B2-E39621498EE0}" destId="{A311BE96-43E0-4F8C-A385-A2DC7F716C45}" srcOrd="0" destOrd="0" presId="urn:microsoft.com/office/officeart/2008/layout/VerticalCurvedList"/>
    <dgm:cxn modelId="{F665568D-2730-457C-9FBF-9A6E5DA39039}" type="presParOf" srcId="{A98FC859-0196-4591-8806-9DB406BB8061}" destId="{868803F8-9CAB-463A-B00C-7A22A8415E97}" srcOrd="11" destOrd="0" presId="urn:microsoft.com/office/officeart/2008/layout/VerticalCurvedList"/>
    <dgm:cxn modelId="{AAB2379D-F270-4B02-B2F9-34424E0BA299}" type="presParOf" srcId="{A98FC859-0196-4591-8806-9DB406BB8061}" destId="{6EC21325-C928-4E35-8FAB-4E3F0F712545}" srcOrd="12" destOrd="0" presId="urn:microsoft.com/office/officeart/2008/layout/VerticalCurvedList"/>
    <dgm:cxn modelId="{438C83DD-7710-42E9-A2AA-7A9345C7DA4D}" type="presParOf" srcId="{6EC21325-C928-4E35-8FAB-4E3F0F712545}" destId="{68DCAB80-C121-4DA3-9DBE-9450A1981CE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196122">
          <a:off x="2072707" y="2928066"/>
          <a:ext cx="1550675" cy="48339"/>
        </a:xfrm>
        <a:custGeom>
          <a:avLst/>
          <a:gdLst/>
          <a:ahLst/>
          <a:cxnLst/>
          <a:rect l="0" t="0" r="0" b="0"/>
          <a:pathLst>
            <a:path>
              <a:moveTo>
                <a:pt x="0" y="24169"/>
              </a:moveTo>
              <a:lnTo>
                <a:pt x="1550675" y="24169"/>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419">
          <a:off x="2118913" y="2336707"/>
          <a:ext cx="683953" cy="48339"/>
        </a:xfrm>
        <a:custGeom>
          <a:avLst/>
          <a:gdLst/>
          <a:ahLst/>
          <a:cxnLst/>
          <a:rect l="0" t="0" r="0" b="0"/>
          <a:pathLst>
            <a:path>
              <a:moveTo>
                <a:pt x="0" y="24169"/>
              </a:moveTo>
              <a:lnTo>
                <a:pt x="683953" y="24169"/>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131">
          <a:off x="2036662" y="1638909"/>
          <a:ext cx="1542083" cy="48339"/>
        </a:xfrm>
        <a:custGeom>
          <a:avLst/>
          <a:gdLst/>
          <a:ahLst/>
          <a:cxnLst/>
          <a:rect l="0" t="0" r="0" b="0"/>
          <a:pathLst>
            <a:path>
              <a:moveTo>
                <a:pt x="0" y="24169"/>
              </a:moveTo>
              <a:lnTo>
                <a:pt x="1542083" y="24169"/>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401016" y="878936"/>
          <a:ext cx="1872234" cy="2788510"/>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806279" y="30024"/>
          <a:ext cx="3624540" cy="1440801"/>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0" kern="1200" dirty="0">
              <a:solidFill>
                <a:sysClr val="windowText" lastClr="000000"/>
              </a:solidFill>
              <a:effectLst>
                <a:outerShdw blurRad="38100" dist="38100" dir="2700000" algn="tl">
                  <a:srgbClr val="C0C0C0"/>
                </a:outerShdw>
              </a:effectLst>
              <a:latin typeface="Calibri"/>
              <a:cs typeface="+mn-cs"/>
            </a:rPr>
            <a:t>1</a:t>
          </a:r>
          <a:r>
            <a:rPr lang="es-MX" sz="18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1800" b="1" kern="1200" dirty="0"/>
        </a:p>
      </dsp:txBody>
      <dsp:txXfrm>
        <a:off x="3337081" y="241024"/>
        <a:ext cx="2562936" cy="1018801"/>
      </dsp:txXfrm>
    </dsp:sp>
    <dsp:sp modelId="{4CBEE7F2-FA8F-455D-899D-D2E2389A34C1}">
      <dsp:nvSpPr>
        <dsp:cNvPr id="0" name=""/>
        <dsp:cNvSpPr/>
      </dsp:nvSpPr>
      <dsp:spPr>
        <a:xfrm>
          <a:off x="2793796" y="1517679"/>
          <a:ext cx="3795819" cy="1514241"/>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1800" b="1" kern="1200" dirty="0"/>
        </a:p>
      </dsp:txBody>
      <dsp:txXfrm>
        <a:off x="3349681" y="1739434"/>
        <a:ext cx="2684049" cy="1070731"/>
      </dsp:txXfrm>
    </dsp:sp>
    <dsp:sp modelId="{E43465F4-A339-482C-87DC-E675E3944F47}">
      <dsp:nvSpPr>
        <dsp:cNvPr id="0" name=""/>
        <dsp:cNvSpPr/>
      </dsp:nvSpPr>
      <dsp:spPr>
        <a:xfrm>
          <a:off x="2923922" y="3085491"/>
          <a:ext cx="3664303" cy="1117549"/>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3460547" y="3249152"/>
        <a:ext cx="2591053" cy="7902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3B4310-671E-450B-B6B4-78710C86B2F9}">
      <dsp:nvSpPr>
        <dsp:cNvPr id="0" name=""/>
        <dsp:cNvSpPr/>
      </dsp:nvSpPr>
      <dsp:spPr>
        <a:xfrm>
          <a:off x="3265565" y="622692"/>
          <a:ext cx="1954317" cy="2041603"/>
        </a:xfrm>
        <a:prstGeom prst="circularArrow">
          <a:avLst>
            <a:gd name="adj1" fmla="val 10980"/>
            <a:gd name="adj2" fmla="val 1142322"/>
            <a:gd name="adj3" fmla="val 4500000"/>
            <a:gd name="adj4" fmla="val 10800000"/>
            <a:gd name="adj5" fmla="val 1250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F4EFE4-133C-4BB2-9C3E-771C7CE60EA2}">
      <dsp:nvSpPr>
        <dsp:cNvPr id="0" name=""/>
        <dsp:cNvSpPr/>
      </dsp:nvSpPr>
      <dsp:spPr>
        <a:xfrm>
          <a:off x="3553608" y="1188764"/>
          <a:ext cx="1367211" cy="683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Transparencia</a:t>
          </a:r>
        </a:p>
      </dsp:txBody>
      <dsp:txXfrm>
        <a:off x="3553608" y="1188764"/>
        <a:ext cx="1367211" cy="683442"/>
      </dsp:txXfrm>
    </dsp:sp>
    <dsp:sp modelId="{4941C100-3433-49B0-B3AF-A202CE4E5889}">
      <dsp:nvSpPr>
        <dsp:cNvPr id="0" name=""/>
        <dsp:cNvSpPr/>
      </dsp:nvSpPr>
      <dsp:spPr>
        <a:xfrm>
          <a:off x="2917706" y="1479368"/>
          <a:ext cx="2004042" cy="2460801"/>
        </a:xfrm>
        <a:prstGeom prst="leftCircularArrow">
          <a:avLst>
            <a:gd name="adj1" fmla="val 10980"/>
            <a:gd name="adj2" fmla="val 1142322"/>
            <a:gd name="adj3" fmla="val 6300000"/>
            <a:gd name="adj4" fmla="val 18900000"/>
            <a:gd name="adj5" fmla="val 12500"/>
          </a:avLst>
        </a:prstGeom>
        <a:solidFill>
          <a:schemeClr val="accent2">
            <a:shade val="80000"/>
            <a:hueOff val="0"/>
            <a:satOff val="-5541"/>
            <a:lumOff val="142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04000A-367A-4AEB-B45B-27830DE9AA40}">
      <dsp:nvSpPr>
        <dsp:cNvPr id="0" name=""/>
        <dsp:cNvSpPr/>
      </dsp:nvSpPr>
      <dsp:spPr>
        <a:xfrm>
          <a:off x="3266516" y="1983435"/>
          <a:ext cx="1367211" cy="14160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Eficiencia</a:t>
          </a:r>
        </a:p>
        <a:p>
          <a:pPr marL="0" lvl="0" indent="0" algn="ctr" defTabSz="711200">
            <a:lnSpc>
              <a:spcPct val="90000"/>
            </a:lnSpc>
            <a:spcBef>
              <a:spcPct val="0"/>
            </a:spcBef>
            <a:spcAft>
              <a:spcPct val="35000"/>
            </a:spcAft>
            <a:buNone/>
          </a:pPr>
          <a:r>
            <a:rPr lang="es-ES" sz="1600" b="1" kern="1200" dirty="0"/>
            <a:t>Eficacia</a:t>
          </a:r>
        </a:p>
        <a:p>
          <a:pPr marL="0" lvl="0" indent="0" algn="ctr" defTabSz="711200">
            <a:lnSpc>
              <a:spcPct val="90000"/>
            </a:lnSpc>
            <a:spcBef>
              <a:spcPct val="0"/>
            </a:spcBef>
            <a:spcAft>
              <a:spcPct val="35000"/>
            </a:spcAft>
            <a:buNone/>
          </a:pPr>
          <a:r>
            <a:rPr lang="es-ES" sz="1600" b="1" kern="1200" dirty="0"/>
            <a:t>     Efectividad</a:t>
          </a:r>
        </a:p>
        <a:p>
          <a:pPr marL="0" lvl="0" indent="0" algn="ctr" defTabSz="711200">
            <a:lnSpc>
              <a:spcPct val="90000"/>
            </a:lnSpc>
            <a:spcBef>
              <a:spcPct val="0"/>
            </a:spcBef>
            <a:spcAft>
              <a:spcPct val="35000"/>
            </a:spcAft>
            <a:buNone/>
          </a:pPr>
          <a:r>
            <a:rPr lang="es-ES" sz="1600" b="1" kern="1200" dirty="0"/>
            <a:t>Ecología</a:t>
          </a:r>
        </a:p>
        <a:p>
          <a:pPr marL="0" lvl="0" indent="0" algn="ctr" defTabSz="711200">
            <a:lnSpc>
              <a:spcPct val="90000"/>
            </a:lnSpc>
            <a:spcBef>
              <a:spcPct val="0"/>
            </a:spcBef>
            <a:spcAft>
              <a:spcPct val="35000"/>
            </a:spcAft>
            <a:buNone/>
          </a:pPr>
          <a:r>
            <a:rPr lang="es-ES" sz="1600" b="1" kern="1200" dirty="0"/>
            <a:t>Equidad</a:t>
          </a:r>
        </a:p>
      </dsp:txBody>
      <dsp:txXfrm>
        <a:off x="3266516" y="1983435"/>
        <a:ext cx="1367211" cy="1416037"/>
      </dsp:txXfrm>
    </dsp:sp>
    <dsp:sp modelId="{837F266D-A9F4-4559-9FC0-3FE0C8923BC5}">
      <dsp:nvSpPr>
        <dsp:cNvPr id="0" name=""/>
        <dsp:cNvSpPr/>
      </dsp:nvSpPr>
      <dsp:spPr>
        <a:xfrm>
          <a:off x="3584421" y="3383563"/>
          <a:ext cx="1553348" cy="1224939"/>
        </a:xfrm>
        <a:prstGeom prst="blockArc">
          <a:avLst>
            <a:gd name="adj1" fmla="val 13500000"/>
            <a:gd name="adj2" fmla="val 10800000"/>
            <a:gd name="adj3" fmla="val 12740"/>
          </a:avLst>
        </a:prstGeom>
        <a:solidFill>
          <a:schemeClr val="accent2">
            <a:shade val="80000"/>
            <a:hueOff val="0"/>
            <a:satOff val="-11081"/>
            <a:lumOff val="284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683224-5577-4E2D-A0D0-96FB95776430}">
      <dsp:nvSpPr>
        <dsp:cNvPr id="0" name=""/>
        <dsp:cNvSpPr/>
      </dsp:nvSpPr>
      <dsp:spPr>
        <a:xfrm>
          <a:off x="3626556" y="3600398"/>
          <a:ext cx="1367211" cy="6834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ES" sz="1800" b="1" kern="1200" dirty="0"/>
            <a:t>Confiabilidad</a:t>
          </a:r>
        </a:p>
      </dsp:txBody>
      <dsp:txXfrm>
        <a:off x="3626556" y="3600398"/>
        <a:ext cx="1367211" cy="6834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6F359C-BEA9-4355-9006-A2CA58D89AE1}">
      <dsp:nvSpPr>
        <dsp:cNvPr id="0" name=""/>
        <dsp:cNvSpPr/>
      </dsp:nvSpPr>
      <dsp:spPr>
        <a:xfrm>
          <a:off x="0" y="0"/>
          <a:ext cx="4255531" cy="50019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b="1" kern="1200" dirty="0"/>
            <a:t>Modificación del Cronograma para la implementación incorporado en la Resolución 693 de 2016</a:t>
          </a:r>
        </a:p>
      </dsp:txBody>
      <dsp:txXfrm>
        <a:off x="0" y="0"/>
        <a:ext cx="4255531" cy="1500580"/>
      </dsp:txXfrm>
    </dsp:sp>
    <dsp:sp modelId="{8251F27B-80C6-4B56-A471-3744BA9295BB}">
      <dsp:nvSpPr>
        <dsp:cNvPr id="0" name=""/>
        <dsp:cNvSpPr/>
      </dsp:nvSpPr>
      <dsp:spPr>
        <a:xfrm>
          <a:off x="429976" y="1500580"/>
          <a:ext cx="3404424" cy="3251257"/>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0" tIns="47625" rIns="63500" bIns="47625" numCol="1" spcCol="1270" anchor="ctr" anchorCtr="0">
          <a:noAutofit/>
        </a:bodyPr>
        <a:lstStyle/>
        <a:p>
          <a:pPr marL="0" lvl="0" indent="0" algn="ctr" defTabSz="1111250">
            <a:lnSpc>
              <a:spcPct val="90000"/>
            </a:lnSpc>
            <a:spcBef>
              <a:spcPct val="0"/>
            </a:spcBef>
            <a:spcAft>
              <a:spcPct val="35000"/>
            </a:spcAft>
            <a:buNone/>
          </a:pPr>
          <a:r>
            <a:rPr lang="es-ES" sz="2500" b="1" kern="1200" dirty="0"/>
            <a:t>Oficios y reuniones de las entidades con la CGN solicitando la ampliación del plazo por </a:t>
          </a:r>
          <a:r>
            <a:rPr lang="es-ES" sz="2500" b="1" kern="1200" dirty="0">
              <a:solidFill>
                <a:srgbClr val="C00000"/>
              </a:solidFill>
            </a:rPr>
            <a:t>limitaciones de tipo técnico, operativo, administrativo y presupuestal</a:t>
          </a:r>
        </a:p>
      </dsp:txBody>
      <dsp:txXfrm>
        <a:off x="525202" y="1595806"/>
        <a:ext cx="3213972" cy="3060805"/>
      </dsp:txXfrm>
    </dsp:sp>
    <dsp:sp modelId="{45B002B7-33A2-4249-A740-8E8A6C6DE8E5}">
      <dsp:nvSpPr>
        <dsp:cNvPr id="0" name=""/>
        <dsp:cNvSpPr/>
      </dsp:nvSpPr>
      <dsp:spPr>
        <a:xfrm>
          <a:off x="4579119" y="0"/>
          <a:ext cx="4255531" cy="5001934"/>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b="1" u="none" kern="1200" dirty="0"/>
            <a:t>Como resultado de las encuestas realizadas a las entidades, en donde se evidenciaron dificultades en:</a:t>
          </a:r>
        </a:p>
      </dsp:txBody>
      <dsp:txXfrm>
        <a:off x="4579119" y="0"/>
        <a:ext cx="4255531" cy="1500580"/>
      </dsp:txXfrm>
    </dsp:sp>
    <dsp:sp modelId="{FF671B05-52A4-417B-B3AB-298F993DB2D5}">
      <dsp:nvSpPr>
        <dsp:cNvPr id="0" name=""/>
        <dsp:cNvSpPr/>
      </dsp:nvSpPr>
      <dsp:spPr>
        <a:xfrm>
          <a:off x="4703126" y="1456117"/>
          <a:ext cx="4007518" cy="684139"/>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Reconocimiento y medición</a:t>
          </a:r>
          <a:r>
            <a:rPr lang="es-ES" sz="1700" b="1" u="none" kern="1200" dirty="0"/>
            <a:t>: propiedades, planta y equipo, bienes de uso público, CXC, intangibles e inventarios</a:t>
          </a:r>
        </a:p>
      </dsp:txBody>
      <dsp:txXfrm>
        <a:off x="4723164" y="1476155"/>
        <a:ext cx="3967442" cy="644063"/>
      </dsp:txXfrm>
    </dsp:sp>
    <dsp:sp modelId="{BACBAB97-6D0E-4836-9CC6-0ABB60A855EE}">
      <dsp:nvSpPr>
        <dsp:cNvPr id="0" name=""/>
        <dsp:cNvSpPr/>
      </dsp:nvSpPr>
      <dsp:spPr>
        <a:xfrm>
          <a:off x="4711807" y="2321420"/>
          <a:ext cx="3990156" cy="653489"/>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Sistemas de información</a:t>
          </a:r>
          <a:r>
            <a:rPr lang="es-ES" sz="1700" b="1" u="none" kern="1200" dirty="0"/>
            <a:t>: los aplicativos contables no están preparados para soportar cambios normativos</a:t>
          </a:r>
        </a:p>
      </dsp:txBody>
      <dsp:txXfrm>
        <a:off x="4730947" y="2340560"/>
        <a:ext cx="3951876" cy="615209"/>
      </dsp:txXfrm>
    </dsp:sp>
    <dsp:sp modelId="{599628B4-ED51-443A-ADB7-CDDF050A989F}">
      <dsp:nvSpPr>
        <dsp:cNvPr id="0" name=""/>
        <dsp:cNvSpPr/>
      </dsp:nvSpPr>
      <dsp:spPr>
        <a:xfrm>
          <a:off x="4729476" y="3059815"/>
          <a:ext cx="3937455" cy="375847"/>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Recursos humanos</a:t>
          </a:r>
          <a:r>
            <a:rPr lang="es-ES" sz="1700" b="1" u="none" kern="1200" dirty="0"/>
            <a:t>: no se cuenta con personal suficiente y capacitado</a:t>
          </a:r>
        </a:p>
      </dsp:txBody>
      <dsp:txXfrm>
        <a:off x="4740484" y="3070823"/>
        <a:ext cx="3915439" cy="353831"/>
      </dsp:txXfrm>
    </dsp:sp>
    <dsp:sp modelId="{307F0E6E-2BEB-4FD8-828D-F41F1128A3B9}">
      <dsp:nvSpPr>
        <dsp:cNvPr id="0" name=""/>
        <dsp:cNvSpPr/>
      </dsp:nvSpPr>
      <dsp:spPr>
        <a:xfrm>
          <a:off x="4746498" y="3543533"/>
          <a:ext cx="3920774" cy="616171"/>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Depuración contable</a:t>
          </a:r>
          <a:r>
            <a:rPr lang="es-ES" sz="1700" b="1" u="none" kern="1200" dirty="0"/>
            <a:t>: cuentas contables pendientes de depuración que requieren de un tiempo considerable</a:t>
          </a:r>
        </a:p>
      </dsp:txBody>
      <dsp:txXfrm>
        <a:off x="4764545" y="3561580"/>
        <a:ext cx="3884680" cy="580077"/>
      </dsp:txXfrm>
    </dsp:sp>
    <dsp:sp modelId="{D49CDFCE-2219-4A34-9402-953EE3A4D3D3}">
      <dsp:nvSpPr>
        <dsp:cNvPr id="0" name=""/>
        <dsp:cNvSpPr/>
      </dsp:nvSpPr>
      <dsp:spPr>
        <a:xfrm>
          <a:off x="4729152" y="4261385"/>
          <a:ext cx="3955465" cy="688183"/>
        </a:xfrm>
        <a:prstGeom prst="roundRect">
          <a:avLst>
            <a:gd name="adj" fmla="val 1000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32385" rIns="43180" bIns="32385" numCol="1" spcCol="1270" anchor="ctr" anchorCtr="0">
          <a:noAutofit/>
        </a:bodyPr>
        <a:lstStyle/>
        <a:p>
          <a:pPr marL="0" lvl="0" indent="0" algn="ctr" defTabSz="755650">
            <a:lnSpc>
              <a:spcPct val="90000"/>
            </a:lnSpc>
            <a:spcBef>
              <a:spcPct val="0"/>
            </a:spcBef>
            <a:spcAft>
              <a:spcPct val="35000"/>
            </a:spcAft>
            <a:buNone/>
          </a:pPr>
          <a:r>
            <a:rPr lang="es-ES" sz="1700" b="1" u="none" kern="1200" dirty="0">
              <a:solidFill>
                <a:srgbClr val="C00000"/>
              </a:solidFill>
            </a:rPr>
            <a:t>Recursos económicos insuficientes:</a:t>
          </a:r>
          <a:r>
            <a:rPr lang="es-ES" sz="1700" b="1" u="none" kern="1200" dirty="0"/>
            <a:t>  presupuestos insuficiente para adelantar el proceso de manera integral</a:t>
          </a:r>
        </a:p>
      </dsp:txBody>
      <dsp:txXfrm>
        <a:off x="4749308" y="4281541"/>
        <a:ext cx="3915153" cy="64787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C8685-A769-464D-876F-6AB3BE432D41}">
      <dsp:nvSpPr>
        <dsp:cNvPr id="0" name=""/>
        <dsp:cNvSpPr/>
      </dsp:nvSpPr>
      <dsp:spPr>
        <a:xfrm>
          <a:off x="685837" y="359337"/>
          <a:ext cx="4809763" cy="4809763"/>
        </a:xfrm>
        <a:prstGeom prst="pie">
          <a:avLst>
            <a:gd name="adj1" fmla="val 16200000"/>
            <a:gd name="adj2" fmla="val 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b="1" kern="1200" dirty="0"/>
            <a:t>Articulo 355 de la Ley 1819 de 2016: Requerimiento de proceso de depuración contable para entidades territoriales </a:t>
          </a:r>
        </a:p>
      </dsp:txBody>
      <dsp:txXfrm>
        <a:off x="3239020" y="1356218"/>
        <a:ext cx="1775031" cy="1316959"/>
      </dsp:txXfrm>
    </dsp:sp>
    <dsp:sp modelId="{BAC9C588-960D-421D-8C22-BD2BEE02532B}">
      <dsp:nvSpPr>
        <dsp:cNvPr id="0" name=""/>
        <dsp:cNvSpPr/>
      </dsp:nvSpPr>
      <dsp:spPr>
        <a:xfrm>
          <a:off x="795187" y="520808"/>
          <a:ext cx="4591063" cy="4809763"/>
        </a:xfrm>
        <a:prstGeom prst="pie">
          <a:avLst>
            <a:gd name="adj1" fmla="val 0"/>
            <a:gd name="adj2" fmla="val 54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b="1" kern="1200" dirty="0"/>
            <a:t>Resolución  CGN 107 de 2017 Cumplimiento al saneamiento contable requerido en el Art. 355</a:t>
          </a:r>
        </a:p>
      </dsp:txBody>
      <dsp:txXfrm>
        <a:off x="3232277" y="3016731"/>
        <a:ext cx="1694321" cy="1316959"/>
      </dsp:txXfrm>
    </dsp:sp>
    <dsp:sp modelId="{FE8B931D-F21A-4B74-8013-374086A2816D}">
      <dsp:nvSpPr>
        <dsp:cNvPr id="0" name=""/>
        <dsp:cNvSpPr/>
      </dsp:nvSpPr>
      <dsp:spPr>
        <a:xfrm>
          <a:off x="660194" y="520808"/>
          <a:ext cx="4809763" cy="4809763"/>
        </a:xfrm>
        <a:prstGeom prst="pie">
          <a:avLst>
            <a:gd name="adj1" fmla="val 5400000"/>
            <a:gd name="adj2" fmla="val 108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      </a:t>
          </a:r>
          <a:r>
            <a:rPr lang="es-ES" sz="1400" b="1" kern="1200" dirty="0"/>
            <a:t>Circular Conjunta No. 001</a:t>
          </a:r>
        </a:p>
        <a:p>
          <a:pPr marL="0" lvl="0" indent="0" algn="ctr" defTabSz="622300">
            <a:lnSpc>
              <a:spcPct val="90000"/>
            </a:lnSpc>
            <a:spcBef>
              <a:spcPct val="0"/>
            </a:spcBef>
            <a:spcAft>
              <a:spcPct val="35000"/>
            </a:spcAft>
            <a:buNone/>
          </a:pPr>
          <a:r>
            <a:rPr lang="es-ES" sz="1400" b="1" kern="1200" dirty="0"/>
            <a:t> Auditoria General de la República y CGN</a:t>
          </a:r>
        </a:p>
        <a:p>
          <a:pPr marL="0" lvl="0" indent="0" algn="ctr" defTabSz="622300">
            <a:lnSpc>
              <a:spcPct val="90000"/>
            </a:lnSpc>
            <a:spcBef>
              <a:spcPct val="0"/>
            </a:spcBef>
            <a:spcAft>
              <a:spcPct val="35000"/>
            </a:spcAft>
            <a:buNone/>
          </a:pPr>
          <a:r>
            <a:rPr lang="es-ES" sz="1400" b="1" kern="1200" dirty="0"/>
            <a:t>Termino de dos años a partir de la vigencia de la Ley 1819</a:t>
          </a:r>
        </a:p>
      </dsp:txBody>
      <dsp:txXfrm>
        <a:off x="1141743" y="3016731"/>
        <a:ext cx="1775031" cy="1316959"/>
      </dsp:txXfrm>
    </dsp:sp>
    <dsp:sp modelId="{FB5E7DC0-3C1D-4AFA-9849-538A53806CE7}">
      <dsp:nvSpPr>
        <dsp:cNvPr id="0" name=""/>
        <dsp:cNvSpPr/>
      </dsp:nvSpPr>
      <dsp:spPr>
        <a:xfrm>
          <a:off x="643408" y="359337"/>
          <a:ext cx="4809763" cy="4809763"/>
        </a:xfrm>
        <a:prstGeom prst="pie">
          <a:avLst>
            <a:gd name="adj1" fmla="val 10800000"/>
            <a:gd name="adj2" fmla="val 16200000"/>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s-ES" sz="1400" kern="1200" dirty="0"/>
            <a:t>      </a:t>
          </a:r>
          <a:r>
            <a:rPr lang="es-ES" sz="1400" b="1" kern="1200" dirty="0"/>
            <a:t>Circular Conjunta No. 002</a:t>
          </a:r>
        </a:p>
        <a:p>
          <a:pPr marL="0" lvl="0" indent="0" algn="ctr" defTabSz="622300">
            <a:lnSpc>
              <a:spcPct val="90000"/>
            </a:lnSpc>
            <a:spcBef>
              <a:spcPct val="0"/>
            </a:spcBef>
            <a:spcAft>
              <a:spcPct val="35000"/>
            </a:spcAft>
            <a:buNone/>
          </a:pPr>
          <a:r>
            <a:rPr lang="es-ES" sz="1400" b="1" kern="1200" dirty="0"/>
            <a:t>Procuraduría General de la Nación y CGN</a:t>
          </a:r>
        </a:p>
        <a:p>
          <a:pPr marL="0" lvl="0" indent="0" algn="ctr" defTabSz="622300">
            <a:lnSpc>
              <a:spcPct val="90000"/>
            </a:lnSpc>
            <a:spcBef>
              <a:spcPct val="0"/>
            </a:spcBef>
            <a:spcAft>
              <a:spcPct val="35000"/>
            </a:spcAft>
            <a:buNone/>
          </a:pPr>
          <a:r>
            <a:rPr lang="es-ES" sz="1400" b="1" kern="1200" dirty="0"/>
            <a:t>Responsabilidad a cargo del Representante Legal</a:t>
          </a:r>
        </a:p>
      </dsp:txBody>
      <dsp:txXfrm>
        <a:off x="1124957" y="1356218"/>
        <a:ext cx="1775031" cy="1316959"/>
      </dsp:txXfrm>
    </dsp:sp>
    <dsp:sp modelId="{AF800124-F8FA-46DA-A299-CD4AA1527617}">
      <dsp:nvSpPr>
        <dsp:cNvPr id="0" name=""/>
        <dsp:cNvSpPr/>
      </dsp:nvSpPr>
      <dsp:spPr>
        <a:xfrm>
          <a:off x="388090" y="61590"/>
          <a:ext cx="5405258" cy="5405258"/>
        </a:xfrm>
        <a:prstGeom prst="circularArrow">
          <a:avLst>
            <a:gd name="adj1" fmla="val 5085"/>
            <a:gd name="adj2" fmla="val 327528"/>
            <a:gd name="adj3" fmla="val 21272472"/>
            <a:gd name="adj4" fmla="val 162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8DEB47-9AF4-4452-9458-373425E59A3B}">
      <dsp:nvSpPr>
        <dsp:cNvPr id="0" name=""/>
        <dsp:cNvSpPr/>
      </dsp:nvSpPr>
      <dsp:spPr>
        <a:xfrm>
          <a:off x="295144" y="305869"/>
          <a:ext cx="5375853" cy="5405258"/>
        </a:xfrm>
        <a:prstGeom prst="circularArrow">
          <a:avLst>
            <a:gd name="adj1" fmla="val 5085"/>
            <a:gd name="adj2" fmla="val 327528"/>
            <a:gd name="adj3" fmla="val 5072472"/>
            <a:gd name="adj4" fmla="val 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C24F58-E360-4F94-9AEE-82210B5982B9}">
      <dsp:nvSpPr>
        <dsp:cNvPr id="0" name=""/>
        <dsp:cNvSpPr/>
      </dsp:nvSpPr>
      <dsp:spPr>
        <a:xfrm>
          <a:off x="362447" y="223060"/>
          <a:ext cx="5405258" cy="5405258"/>
        </a:xfrm>
        <a:prstGeom prst="circularArrow">
          <a:avLst>
            <a:gd name="adj1" fmla="val 5085"/>
            <a:gd name="adj2" fmla="val 327528"/>
            <a:gd name="adj3" fmla="val 10472472"/>
            <a:gd name="adj4" fmla="val 54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73F179-984F-4FA7-8C0A-09070BC57607}">
      <dsp:nvSpPr>
        <dsp:cNvPr id="0" name=""/>
        <dsp:cNvSpPr/>
      </dsp:nvSpPr>
      <dsp:spPr>
        <a:xfrm>
          <a:off x="345661" y="61590"/>
          <a:ext cx="5405258" cy="5405258"/>
        </a:xfrm>
        <a:prstGeom prst="circularArrow">
          <a:avLst>
            <a:gd name="adj1" fmla="val 5085"/>
            <a:gd name="adj2" fmla="val 327528"/>
            <a:gd name="adj3" fmla="val 15872472"/>
            <a:gd name="adj4" fmla="val 108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CA23B9-6001-4DC6-9F10-E367DB1CE5F5}">
      <dsp:nvSpPr>
        <dsp:cNvPr id="0" name=""/>
        <dsp:cNvSpPr/>
      </dsp:nvSpPr>
      <dsp:spPr>
        <a:xfrm>
          <a:off x="2682858" y="0"/>
          <a:ext cx="2044903" cy="2045214"/>
        </a:xfrm>
        <a:prstGeom prst="circularArrow">
          <a:avLst>
            <a:gd name="adj1" fmla="val 10980"/>
            <a:gd name="adj2" fmla="val 1142322"/>
            <a:gd name="adj3" fmla="val 4500000"/>
            <a:gd name="adj4" fmla="val 10800000"/>
            <a:gd name="adj5" fmla="val 12500"/>
          </a:avLst>
        </a:prstGeom>
        <a:solidFill>
          <a:schemeClr val="accent1">
            <a:shade val="8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BA4ABBD6-2682-4777-8793-23324A09428F}">
      <dsp:nvSpPr>
        <dsp:cNvPr id="0" name=""/>
        <dsp:cNvSpPr/>
      </dsp:nvSpPr>
      <dsp:spPr>
        <a:xfrm>
          <a:off x="3134849" y="7383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endParaRPr lang="es-ES" sz="3700" kern="1200" dirty="0"/>
        </a:p>
      </dsp:txBody>
      <dsp:txXfrm>
        <a:off x="3134849" y="738384"/>
        <a:ext cx="1136313" cy="568020"/>
      </dsp:txXfrm>
    </dsp:sp>
    <dsp:sp modelId="{39568629-B909-464D-A7B7-46FDDAFAAC5B}">
      <dsp:nvSpPr>
        <dsp:cNvPr id="0" name=""/>
        <dsp:cNvSpPr/>
      </dsp:nvSpPr>
      <dsp:spPr>
        <a:xfrm>
          <a:off x="2114894" y="1175127"/>
          <a:ext cx="2044903" cy="2045214"/>
        </a:xfrm>
        <a:prstGeom prst="leftCircularArrow">
          <a:avLst>
            <a:gd name="adj1" fmla="val 10980"/>
            <a:gd name="adj2" fmla="val 1142322"/>
            <a:gd name="adj3" fmla="val 6300000"/>
            <a:gd name="adj4" fmla="val 18900000"/>
            <a:gd name="adj5" fmla="val 12500"/>
          </a:avLst>
        </a:prstGeom>
        <a:solidFill>
          <a:schemeClr val="accent1">
            <a:shade val="80000"/>
            <a:hueOff val="-286837"/>
            <a:satOff val="-24292"/>
            <a:lumOff val="18155"/>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823DD6C0-6574-4902-A96B-38433A5B01FB}">
      <dsp:nvSpPr>
        <dsp:cNvPr id="0" name=""/>
        <dsp:cNvSpPr/>
      </dsp:nvSpPr>
      <dsp:spPr>
        <a:xfrm>
          <a:off x="2553541" y="1893084"/>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chemeClr val="bg1"/>
              </a:solidFill>
            </a:rPr>
            <a:t>.</a:t>
          </a:r>
        </a:p>
      </dsp:txBody>
      <dsp:txXfrm>
        <a:off x="2553541" y="1893084"/>
        <a:ext cx="1136313" cy="568020"/>
      </dsp:txXfrm>
    </dsp:sp>
    <dsp:sp modelId="{219CA952-AFB6-43F7-BDB4-5BAB92B5C357}">
      <dsp:nvSpPr>
        <dsp:cNvPr id="0" name=""/>
        <dsp:cNvSpPr/>
      </dsp:nvSpPr>
      <dsp:spPr>
        <a:xfrm>
          <a:off x="2828402" y="2490879"/>
          <a:ext cx="1756888" cy="1757592"/>
        </a:xfrm>
        <a:prstGeom prst="blockArc">
          <a:avLst>
            <a:gd name="adj1" fmla="val 13500000"/>
            <a:gd name="adj2" fmla="val 10800000"/>
            <a:gd name="adj3" fmla="val 12740"/>
          </a:avLst>
        </a:prstGeom>
        <a:solidFill>
          <a:schemeClr val="accent1">
            <a:shade val="80000"/>
            <a:hueOff val="-573673"/>
            <a:satOff val="-48584"/>
            <a:lumOff val="36311"/>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67C9FCFE-8515-40E8-B5E7-258B13709237}">
      <dsp:nvSpPr>
        <dsp:cNvPr id="0" name=""/>
        <dsp:cNvSpPr/>
      </dsp:nvSpPr>
      <dsp:spPr>
        <a:xfrm>
          <a:off x="3137537" y="3103933"/>
          <a:ext cx="1136313" cy="568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s-ES" sz="3700" kern="1200" dirty="0">
              <a:solidFill>
                <a:schemeClr val="bg1"/>
              </a:solidFill>
            </a:rPr>
            <a:t>.</a:t>
          </a:r>
        </a:p>
      </dsp:txBody>
      <dsp:txXfrm>
        <a:off x="3137537" y="3103933"/>
        <a:ext cx="1136313" cy="5680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EF06C0-3126-4974-AFFB-903D8AA93D02}">
      <dsp:nvSpPr>
        <dsp:cNvPr id="0" name=""/>
        <dsp:cNvSpPr/>
      </dsp:nvSpPr>
      <dsp:spPr>
        <a:xfrm>
          <a:off x="-6309103" y="-965098"/>
          <a:ext cx="7509836" cy="7509836"/>
        </a:xfrm>
        <a:prstGeom prst="blockArc">
          <a:avLst>
            <a:gd name="adj1" fmla="val 18900000"/>
            <a:gd name="adj2" fmla="val 2700000"/>
            <a:gd name="adj3" fmla="val 288"/>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9151A9-5761-43A3-9468-872926125B5F}">
      <dsp:nvSpPr>
        <dsp:cNvPr id="0" name=""/>
        <dsp:cNvSpPr/>
      </dsp:nvSpPr>
      <dsp:spPr>
        <a:xfrm>
          <a:off x="447035" y="293823"/>
          <a:ext cx="8540063" cy="587424"/>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268" tIns="43180" rIns="43180" bIns="43180" numCol="1" spcCol="1270" anchor="ctr" anchorCtr="0">
          <a:noAutofit/>
        </a:bodyPr>
        <a:lstStyle/>
        <a:p>
          <a:pPr marL="0" lvl="0" indent="0" algn="l" defTabSz="755650">
            <a:lnSpc>
              <a:spcPct val="90000"/>
            </a:lnSpc>
            <a:spcBef>
              <a:spcPct val="0"/>
            </a:spcBef>
            <a:spcAft>
              <a:spcPct val="35000"/>
            </a:spcAft>
            <a:buNone/>
          </a:pPr>
          <a:r>
            <a:rPr lang="es-ES" sz="1700" b="1" kern="1200" dirty="0"/>
            <a:t>La </a:t>
          </a:r>
          <a:r>
            <a:rPr lang="es-ES" sz="1700" b="1" kern="1200" dirty="0">
              <a:solidFill>
                <a:srgbClr val="C00000"/>
              </a:solidFill>
            </a:rPr>
            <a:t>relevancia y representación fiel </a:t>
          </a:r>
          <a:r>
            <a:rPr lang="es-ES" sz="1700" b="1" kern="1200" dirty="0"/>
            <a:t>se ven afectadas por la </a:t>
          </a:r>
          <a:r>
            <a:rPr lang="es-ES" sz="1700" b="1" kern="1200" dirty="0">
              <a:solidFill>
                <a:srgbClr val="C00000"/>
              </a:solidFill>
            </a:rPr>
            <a:t>efectividad</a:t>
          </a:r>
          <a:r>
            <a:rPr lang="es-ES" sz="1700" b="1" kern="1200" dirty="0"/>
            <a:t> de los </a:t>
          </a:r>
        </a:p>
        <a:p>
          <a:pPr marL="0" lvl="0" indent="0" algn="l" defTabSz="755650">
            <a:lnSpc>
              <a:spcPct val="90000"/>
            </a:lnSpc>
            <a:spcBef>
              <a:spcPct val="0"/>
            </a:spcBef>
            <a:spcAft>
              <a:spcPct val="35000"/>
            </a:spcAft>
            <a:buNone/>
          </a:pPr>
          <a:r>
            <a:rPr lang="es-ES" sz="1700" b="1" kern="1200" dirty="0"/>
            <a:t>Sistemas de Control Interno</a:t>
          </a:r>
        </a:p>
      </dsp:txBody>
      <dsp:txXfrm>
        <a:off x="447035" y="293823"/>
        <a:ext cx="8540063" cy="587424"/>
      </dsp:txXfrm>
    </dsp:sp>
    <dsp:sp modelId="{409D8A6D-9DFB-4FAB-ADF3-3D8EF7B10AF6}">
      <dsp:nvSpPr>
        <dsp:cNvPr id="0" name=""/>
        <dsp:cNvSpPr/>
      </dsp:nvSpPr>
      <dsp:spPr>
        <a:xfrm>
          <a:off x="79895" y="220395"/>
          <a:ext cx="734280" cy="7342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F07CBB-A8AA-40F3-B004-4D796BC051C7}">
      <dsp:nvSpPr>
        <dsp:cNvPr id="0" name=""/>
        <dsp:cNvSpPr/>
      </dsp:nvSpPr>
      <dsp:spPr>
        <a:xfrm>
          <a:off x="930232" y="875738"/>
          <a:ext cx="8056867" cy="959487"/>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268" tIns="43180" rIns="43180" bIns="43180" numCol="1" spcCol="1270" anchor="ctr" anchorCtr="0">
          <a:noAutofit/>
        </a:bodyPr>
        <a:lstStyle/>
        <a:p>
          <a:pPr marL="0" lvl="0" indent="0" algn="l" defTabSz="755650">
            <a:lnSpc>
              <a:spcPct val="90000"/>
            </a:lnSpc>
            <a:spcBef>
              <a:spcPct val="0"/>
            </a:spcBef>
            <a:spcAft>
              <a:spcPct val="35000"/>
            </a:spcAft>
            <a:buNone/>
          </a:pPr>
          <a:r>
            <a:rPr lang="es-ES" sz="1700" b="1" kern="1200" dirty="0"/>
            <a:t>Finalidad: medir las efectividad de las acciones mínimas de control que deben realizar los responsables de la información financiera y </a:t>
          </a:r>
          <a:r>
            <a:rPr lang="es-ES" sz="1700" b="1" kern="1200" dirty="0">
              <a:solidFill>
                <a:srgbClr val="C00000"/>
              </a:solidFill>
            </a:rPr>
            <a:t>garantizar, razonablemente, la producción de información financiera </a:t>
          </a:r>
          <a:r>
            <a:rPr lang="es-ES" sz="1700" b="1" kern="1200" dirty="0"/>
            <a:t>que cumpla con las características fundamentales.</a:t>
          </a:r>
        </a:p>
      </dsp:txBody>
      <dsp:txXfrm>
        <a:off x="930232" y="875738"/>
        <a:ext cx="8056867" cy="959487"/>
      </dsp:txXfrm>
    </dsp:sp>
    <dsp:sp modelId="{C0B2D923-9F59-442F-AA8B-C7A3D386CAB2}">
      <dsp:nvSpPr>
        <dsp:cNvPr id="0" name=""/>
        <dsp:cNvSpPr/>
      </dsp:nvSpPr>
      <dsp:spPr>
        <a:xfrm>
          <a:off x="563092" y="1101420"/>
          <a:ext cx="734280" cy="7342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C3D355-C53A-44C8-B501-463A3FB58A77}">
      <dsp:nvSpPr>
        <dsp:cNvPr id="0" name=""/>
        <dsp:cNvSpPr/>
      </dsp:nvSpPr>
      <dsp:spPr>
        <a:xfrm>
          <a:off x="1151186" y="1835225"/>
          <a:ext cx="7835913" cy="1028721"/>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268" tIns="40640" rIns="40640" bIns="40640" numCol="1" spcCol="1270" anchor="ctr" anchorCtr="0">
          <a:noAutofit/>
        </a:bodyPr>
        <a:lstStyle/>
        <a:p>
          <a:pPr marL="0" lvl="0" indent="0" algn="l" defTabSz="711200">
            <a:lnSpc>
              <a:spcPct val="90000"/>
            </a:lnSpc>
            <a:spcBef>
              <a:spcPct val="0"/>
            </a:spcBef>
            <a:spcAft>
              <a:spcPct val="35000"/>
            </a:spcAft>
            <a:buNone/>
          </a:pPr>
          <a:r>
            <a:rPr lang="es-ES" sz="1600" b="1" kern="1200" dirty="0"/>
            <a:t>Jefe de la Oficina de Control Interno tiene la </a:t>
          </a:r>
          <a:r>
            <a:rPr lang="es-ES" sz="1600" b="1" kern="1200" dirty="0">
              <a:solidFill>
                <a:srgbClr val="C00000"/>
              </a:solidFill>
            </a:rPr>
            <a:t>responsabilidad de evaluar la efectividad del control interno contable </a:t>
          </a:r>
          <a:r>
            <a:rPr lang="es-ES" sz="1600" b="1" kern="1200" dirty="0"/>
            <a:t>y </a:t>
          </a:r>
          <a:r>
            <a:rPr lang="es-ES" sz="1600" b="1" kern="1200" dirty="0">
              <a:solidFill>
                <a:srgbClr val="C00000"/>
              </a:solidFill>
            </a:rPr>
            <a:t>reportar el resultado de dicha evaluación a la CGN </a:t>
          </a:r>
          <a:r>
            <a:rPr lang="es-ES" sz="1600" b="1" kern="1200" dirty="0"/>
            <a:t>en el informe anual de evaluación del control interno contable, en la fecha y condiciones exigidas por este órgano de inspección, vigilancia y control.</a:t>
          </a:r>
        </a:p>
      </dsp:txBody>
      <dsp:txXfrm>
        <a:off x="1151186" y="1835225"/>
        <a:ext cx="7835913" cy="1028721"/>
      </dsp:txXfrm>
    </dsp:sp>
    <dsp:sp modelId="{3FA9750C-CC53-4E96-8D20-ADD3656DA414}">
      <dsp:nvSpPr>
        <dsp:cNvPr id="0" name=""/>
        <dsp:cNvSpPr/>
      </dsp:nvSpPr>
      <dsp:spPr>
        <a:xfrm>
          <a:off x="784045" y="1982446"/>
          <a:ext cx="734280" cy="7342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179906-38FE-4017-86CF-E31B303C300E}">
      <dsp:nvSpPr>
        <dsp:cNvPr id="0" name=""/>
        <dsp:cNvSpPr/>
      </dsp:nvSpPr>
      <dsp:spPr>
        <a:xfrm>
          <a:off x="1151186" y="2915343"/>
          <a:ext cx="7835913" cy="62941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268" tIns="45720" rIns="45720" bIns="45720" numCol="1" spcCol="1270" anchor="ctr" anchorCtr="0">
          <a:noAutofit/>
        </a:bodyPr>
        <a:lstStyle/>
        <a:p>
          <a:pPr marL="0" lvl="0" indent="0" algn="l" defTabSz="800100">
            <a:lnSpc>
              <a:spcPct val="90000"/>
            </a:lnSpc>
            <a:spcBef>
              <a:spcPct val="0"/>
            </a:spcBef>
            <a:spcAft>
              <a:spcPct val="35000"/>
            </a:spcAft>
            <a:buNone/>
          </a:pPr>
          <a:r>
            <a:rPr lang="es-ES" sz="1800" b="1" kern="1200" dirty="0"/>
            <a:t>Responsables del Informe anual de evaluación de control interno: </a:t>
          </a:r>
        </a:p>
        <a:p>
          <a:pPr marL="0" lvl="0" indent="0" algn="l" defTabSz="800100">
            <a:lnSpc>
              <a:spcPct val="90000"/>
            </a:lnSpc>
            <a:spcBef>
              <a:spcPct val="0"/>
            </a:spcBef>
            <a:spcAft>
              <a:spcPct val="35000"/>
            </a:spcAft>
            <a:buNone/>
          </a:pPr>
          <a:r>
            <a:rPr lang="es-ES" sz="1800" b="1" kern="1200" dirty="0">
              <a:solidFill>
                <a:srgbClr val="C00000"/>
              </a:solidFill>
            </a:rPr>
            <a:t>Representante Legal y Jefe de la Oficina de Control Interno</a:t>
          </a:r>
        </a:p>
      </dsp:txBody>
      <dsp:txXfrm>
        <a:off x="1151186" y="2915343"/>
        <a:ext cx="7835913" cy="629419"/>
      </dsp:txXfrm>
    </dsp:sp>
    <dsp:sp modelId="{46E0179C-D68E-40CC-8B14-23F363798DBC}">
      <dsp:nvSpPr>
        <dsp:cNvPr id="0" name=""/>
        <dsp:cNvSpPr/>
      </dsp:nvSpPr>
      <dsp:spPr>
        <a:xfrm>
          <a:off x="784045" y="2862913"/>
          <a:ext cx="734280" cy="7342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BA693A-1B28-4C93-AED0-88165CFE03D3}">
      <dsp:nvSpPr>
        <dsp:cNvPr id="0" name=""/>
        <dsp:cNvSpPr/>
      </dsp:nvSpPr>
      <dsp:spPr>
        <a:xfrm>
          <a:off x="930232" y="3694356"/>
          <a:ext cx="8056867" cy="83344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268" tIns="43180" rIns="43180" bIns="43180" numCol="1" spcCol="1270" anchor="ctr" anchorCtr="0">
          <a:noAutofit/>
        </a:bodyPr>
        <a:lstStyle/>
        <a:p>
          <a:pPr marL="0" lvl="0" indent="0" algn="l" defTabSz="755650">
            <a:lnSpc>
              <a:spcPct val="90000"/>
            </a:lnSpc>
            <a:spcBef>
              <a:spcPct val="0"/>
            </a:spcBef>
            <a:spcAft>
              <a:spcPct val="35000"/>
            </a:spcAft>
            <a:buNone/>
          </a:pPr>
          <a:r>
            <a:rPr lang="es-ES" sz="1700" b="1" kern="1200" dirty="0"/>
            <a:t>Cronograma de Aplicación: la aplicación del Procedimiento para la evaluación del control interno contable (anexo a la Res. 193/16) para las </a:t>
          </a:r>
          <a:r>
            <a:rPr lang="es-ES" sz="1700" b="1" u="sng" kern="1200" dirty="0"/>
            <a:t>Entidades de Gobierno</a:t>
          </a:r>
          <a:r>
            <a:rPr lang="es-ES" sz="1700" b="1" u="none" kern="1200" dirty="0"/>
            <a:t>, será entre el </a:t>
          </a:r>
          <a:r>
            <a:rPr lang="es-ES" sz="1700" b="1" u="none" kern="1200" dirty="0">
              <a:solidFill>
                <a:srgbClr val="C00000"/>
              </a:solidFill>
            </a:rPr>
            <a:t>1 de enero y el 31 de diciembre de 2017 </a:t>
          </a:r>
          <a:r>
            <a:rPr lang="es-ES" sz="1700" b="1" u="none" kern="1200" dirty="0"/>
            <a:t>y presentarán el primer informe anual de evaluación en el año 2018</a:t>
          </a:r>
          <a:endParaRPr lang="es-ES" sz="1700" b="1" kern="1200" dirty="0"/>
        </a:p>
      </dsp:txBody>
      <dsp:txXfrm>
        <a:off x="930232" y="3694356"/>
        <a:ext cx="8056867" cy="833443"/>
      </dsp:txXfrm>
    </dsp:sp>
    <dsp:sp modelId="{A311BE96-43E0-4F8C-A385-A2DC7F716C45}">
      <dsp:nvSpPr>
        <dsp:cNvPr id="0" name=""/>
        <dsp:cNvSpPr/>
      </dsp:nvSpPr>
      <dsp:spPr>
        <a:xfrm>
          <a:off x="501926" y="3708289"/>
          <a:ext cx="828753" cy="80557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8803F8-9CAB-463A-B00C-7A22A8415E97}">
      <dsp:nvSpPr>
        <dsp:cNvPr id="0" name=""/>
        <dsp:cNvSpPr/>
      </dsp:nvSpPr>
      <dsp:spPr>
        <a:xfrm>
          <a:off x="447035" y="4698391"/>
          <a:ext cx="8540063" cy="587424"/>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6268" tIns="43180" rIns="43180" bIns="43180" numCol="1" spcCol="1270" anchor="ctr" anchorCtr="0">
          <a:noAutofit/>
        </a:bodyPr>
        <a:lstStyle/>
        <a:p>
          <a:pPr marL="0" lvl="0" indent="0" algn="l" defTabSz="755650">
            <a:lnSpc>
              <a:spcPct val="90000"/>
            </a:lnSpc>
            <a:spcBef>
              <a:spcPct val="0"/>
            </a:spcBef>
            <a:spcAft>
              <a:spcPct val="35000"/>
            </a:spcAft>
            <a:buNone/>
          </a:pPr>
          <a:r>
            <a:rPr lang="es-ES" sz="1700" b="1" kern="1200" dirty="0"/>
            <a:t>A partir del </a:t>
          </a:r>
          <a:r>
            <a:rPr lang="es-ES" sz="1700" b="1" kern="1200" dirty="0">
              <a:solidFill>
                <a:srgbClr val="C00000"/>
              </a:solidFill>
            </a:rPr>
            <a:t>1 de enero de 2018</a:t>
          </a:r>
          <a:r>
            <a:rPr lang="es-ES" sz="1700" b="1" kern="1200" dirty="0"/>
            <a:t>, el Procedimiento para la evaluación de control interno contable (anexo) será aplicable a </a:t>
          </a:r>
          <a:r>
            <a:rPr lang="es-ES" sz="1700" b="1" kern="1200" dirty="0">
              <a:solidFill>
                <a:srgbClr val="C00000"/>
              </a:solidFill>
            </a:rPr>
            <a:t>TODAS</a:t>
          </a:r>
          <a:r>
            <a:rPr lang="es-ES" sz="1700" b="1" kern="1200" dirty="0"/>
            <a:t> las entidades públicas</a:t>
          </a:r>
        </a:p>
      </dsp:txBody>
      <dsp:txXfrm>
        <a:off x="447035" y="4698391"/>
        <a:ext cx="8540063" cy="587424"/>
      </dsp:txXfrm>
    </dsp:sp>
    <dsp:sp modelId="{68DCAB80-C121-4DA3-9DBE-9450A1981CE6}">
      <dsp:nvSpPr>
        <dsp:cNvPr id="0" name=""/>
        <dsp:cNvSpPr/>
      </dsp:nvSpPr>
      <dsp:spPr>
        <a:xfrm>
          <a:off x="79895" y="4624963"/>
          <a:ext cx="734280" cy="734280"/>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849862"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0"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849862"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BB37836C-5B93-4517-8B97-A71250EA6C41}" type="slidenum">
              <a:rPr lang="es-ES"/>
              <a:pPr/>
              <a:t>‹Nº›</a:t>
            </a:fld>
            <a:endParaRPr lang="es-ES"/>
          </a:p>
        </p:txBody>
      </p:sp>
    </p:spTree>
    <p:extLst>
      <p:ext uri="{BB962C8B-B14F-4D97-AF65-F5344CB8AC3E}">
        <p14:creationId xmlns:p14="http://schemas.microsoft.com/office/powerpoint/2010/main" val="42781612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849862" y="0"/>
            <a:ext cx="2946275" cy="496751"/>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1268" name="Rectangle 4"/>
          <p:cNvSpPr>
            <a:spLocks noGrp="1" noRot="1" noChangeAspect="1" noChangeArrowheads="1" noTextEdit="1"/>
          </p:cNvSpPr>
          <p:nvPr>
            <p:ph type="sldImg" idx="2"/>
          </p:nvPr>
        </p:nvSpPr>
        <p:spPr bwMode="auto">
          <a:xfrm>
            <a:off x="420688" y="744538"/>
            <a:ext cx="59563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680383" y="4716585"/>
            <a:ext cx="5436909" cy="44673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849862" y="9429779"/>
            <a:ext cx="2946275" cy="496751"/>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defRPr sz="1200">
                <a:latin typeface="Times New Roman" pitchFamily="18" charset="0"/>
              </a:defRPr>
            </a:lvl1pPr>
          </a:lstStyle>
          <a:p>
            <a:fld id="{E6C28D9B-47B5-446B-8AB3-B93373AA6363}" type="slidenum">
              <a:rPr lang="es-ES"/>
              <a:pPr/>
              <a:t>‹Nº›</a:t>
            </a:fld>
            <a:endParaRPr lang="es-ES"/>
          </a:p>
        </p:txBody>
      </p:sp>
    </p:spTree>
    <p:extLst>
      <p:ext uri="{BB962C8B-B14F-4D97-AF65-F5344CB8AC3E}">
        <p14:creationId xmlns:p14="http://schemas.microsoft.com/office/powerpoint/2010/main" val="337801424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Marcador de imagen de diapositiva"/>
          <p:cNvSpPr>
            <a:spLocks noGrp="1" noRot="1" noChangeAspect="1" noTextEdit="1"/>
          </p:cNvSpPr>
          <p:nvPr>
            <p:ph type="sldImg"/>
          </p:nvPr>
        </p:nvSpPr>
        <p:spPr>
          <a:ln/>
        </p:spPr>
      </p:sp>
      <p:sp>
        <p:nvSpPr>
          <p:cNvPr id="1331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 En formato presentación en pantalla 16:10</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331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D8CFB95-8DFD-419F-9333-21D71CA7476C}" type="slidenum">
              <a:rPr lang="es-ES" altLang="es-ES"/>
              <a:pPr/>
              <a:t>1</a:t>
            </a:fld>
            <a:endParaRPr lang="es-ES" altLang="es-ES"/>
          </a:p>
        </p:txBody>
      </p:sp>
    </p:spTree>
    <p:extLst>
      <p:ext uri="{BB962C8B-B14F-4D97-AF65-F5344CB8AC3E}">
        <p14:creationId xmlns:p14="http://schemas.microsoft.com/office/powerpoint/2010/main" val="3625839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a:ln/>
        </p:spPr>
      </p:sp>
      <p:sp>
        <p:nvSpPr>
          <p:cNvPr id="2457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finaliza la presentación, SOLO  digitar el correo a quien deben contactar</a:t>
            </a:r>
            <a:endParaRPr/>
          </a:p>
          <a:p>
            <a:pPr eaLnBrk="1" hangingPunct="1"/>
            <a:endParaRPr altLang="es-ES"/>
          </a:p>
        </p:txBody>
      </p:sp>
      <p:sp>
        <p:nvSpPr>
          <p:cNvPr id="2458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BEEB27AC-8A71-4AAB-8A47-2430FFD39FC3}" type="slidenum">
              <a:rPr lang="es-ES" altLang="es-ES"/>
              <a:pPr/>
              <a:t>62</a:t>
            </a:fld>
            <a:endParaRPr lang="es-ES" altLang="es-ES"/>
          </a:p>
        </p:txBody>
      </p:sp>
    </p:spTree>
    <p:extLst>
      <p:ext uri="{BB962C8B-B14F-4D97-AF65-F5344CB8AC3E}">
        <p14:creationId xmlns:p14="http://schemas.microsoft.com/office/powerpoint/2010/main" val="8995336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spcBef>
                <a:spcPct val="20000"/>
              </a:spcBef>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1717B2B-2C40-42C4-B966-D8A6DF67FA31}" type="slidenum">
              <a:rPr lang="es-ES_tradnl"/>
              <a:pPr/>
              <a:t>‹Nº›</a:t>
            </a:fld>
            <a:endParaRPr lang="es-ES_tradnl"/>
          </a:p>
        </p:txBody>
      </p:sp>
    </p:spTree>
    <p:extLst>
      <p:ext uri="{BB962C8B-B14F-4D97-AF65-F5344CB8AC3E}">
        <p14:creationId xmlns:p14="http://schemas.microsoft.com/office/powerpoint/2010/main" val="2920665441"/>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99471451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174593068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751897817"/>
      </p:ext>
    </p:extLst>
  </p:cSld>
  <p:clrMapOvr>
    <a:masterClrMapping/>
  </p:clrMapOvr>
  <p:transition spd="slow">
    <p:split orient="vert"/>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29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Tree>
    <p:extLst>
      <p:ext uri="{BB962C8B-B14F-4D97-AF65-F5344CB8AC3E}">
        <p14:creationId xmlns:p14="http://schemas.microsoft.com/office/powerpoint/2010/main" val="208614462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3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072470463"/>
      </p:ext>
    </p:extLst>
  </p:cSld>
  <p:clrMapOvr>
    <a:masterClrMapping/>
  </p:clrMapOvr>
  <p:transition spd="slow">
    <p:split orient="vert"/>
  </p:transition>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879978279"/>
      </p:ext>
    </p:extLst>
  </p:cSld>
  <p:clrMapOvr>
    <a:masterClrMapping/>
  </p:clrMapOvr>
  <p:transition spd="slow">
    <p:split orient="vert"/>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3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361198797"/>
      </p:ext>
    </p:extLst>
  </p:cSld>
  <p:clrMapOvr>
    <a:masterClrMapping/>
  </p:clrMapOvr>
  <p:transition spd="slow">
    <p:split orient="vert"/>
  </p:transition>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5" name="Marcador de posición de imagen 4"/>
          <p:cNvSpPr>
            <a:spLocks noGrp="1"/>
          </p:cNvSpPr>
          <p:nvPr>
            <p:ph type="pic" sz="quarter" idx="11"/>
          </p:nvPr>
        </p:nvSpPr>
        <p:spPr>
          <a:xfrm>
            <a:off x="1077913" y="1633364"/>
            <a:ext cx="3024187" cy="2808288"/>
          </a:xfrm>
          <a:prstGeom prst="rect">
            <a:avLst/>
          </a:prstGeom>
        </p:spPr>
        <p:txBody>
          <a:bodyPr/>
          <a:lstStyle/>
          <a:p>
            <a:pPr lvl="0"/>
            <a:r>
              <a:rPr lang="es-ES" noProof="0"/>
              <a:t>Haga clic en el icono para agregar una imagen</a:t>
            </a:r>
            <a:endParaRPr lang="es-CO" noProof="0"/>
          </a:p>
        </p:txBody>
      </p:sp>
      <p:sp>
        <p:nvSpPr>
          <p:cNvPr id="10" name="16 Marcador de número de diapositiva"/>
          <p:cNvSpPr>
            <a:spLocks noGrp="1"/>
          </p:cNvSpPr>
          <p:nvPr>
            <p:ph type="sldNum" sz="quarter" idx="12"/>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AC11F118-04AE-4123-BF66-A54CB1F67565}" type="slidenum">
              <a:rPr lang="es-ES_tradnl"/>
              <a:pPr/>
              <a:t>‹Nº›</a:t>
            </a:fld>
            <a:endParaRPr lang="es-ES_tradnl"/>
          </a:p>
        </p:txBody>
      </p:sp>
    </p:spTree>
    <p:extLst>
      <p:ext uri="{BB962C8B-B14F-4D97-AF65-F5344CB8AC3E}">
        <p14:creationId xmlns:p14="http://schemas.microsoft.com/office/powerpoint/2010/main" val="4293035471"/>
      </p:ext>
    </p:extLst>
  </p:cSld>
  <p:clrMapOvr>
    <a:masterClrMapping/>
  </p:clrMapOvr>
  <p:transition spd="slow">
    <p:pull/>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8AE6B4F1-181B-4BE6-BCDA-FEE7F8623787}" type="slidenum">
              <a:rPr lang="es-ES_tradnl"/>
              <a:pPr/>
              <a:t>‹Nº›</a:t>
            </a:fld>
            <a:endParaRPr lang="es-ES_tradnl"/>
          </a:p>
        </p:txBody>
      </p:sp>
    </p:spTree>
    <p:extLst>
      <p:ext uri="{BB962C8B-B14F-4D97-AF65-F5344CB8AC3E}">
        <p14:creationId xmlns:p14="http://schemas.microsoft.com/office/powerpoint/2010/main" val="930540720"/>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745C87DE-AB44-4CC5-8AF9-95C3555EB1E4}" type="slidenum">
              <a:rPr lang="es-ES_tradnl"/>
              <a:pPr/>
              <a:t>‹Nº›</a:t>
            </a:fld>
            <a:endParaRPr lang="es-ES_tradnl"/>
          </a:p>
        </p:txBody>
      </p:sp>
    </p:spTree>
    <p:extLst>
      <p:ext uri="{BB962C8B-B14F-4D97-AF65-F5344CB8AC3E}">
        <p14:creationId xmlns:p14="http://schemas.microsoft.com/office/powerpoint/2010/main" val="36615450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B2940951-94E0-4D6B-B3E8-14E1C155E8A2}" type="slidenum">
              <a:rPr lang="es-ES_tradnl"/>
              <a:pPr/>
              <a:t>‹Nº›</a:t>
            </a:fld>
            <a:endParaRPr lang="es-ES_tradnl"/>
          </a:p>
        </p:txBody>
      </p:sp>
    </p:spTree>
    <p:extLst>
      <p:ext uri="{BB962C8B-B14F-4D97-AF65-F5344CB8AC3E}">
        <p14:creationId xmlns:p14="http://schemas.microsoft.com/office/powerpoint/2010/main" val="420135817"/>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vert="horz" wrap="square" lIns="91440" tIns="45720" rIns="91440" bIns="45720" numCol="1" anchor="t" anchorCtr="0" compatLnSpc="1">
            <a:prstTxWarp prst="textNoShape">
              <a:avLst/>
            </a:prstTxWarp>
          </a:bodyPr>
          <a:lstStyle>
            <a:lvl1pPr>
              <a:spcBef>
                <a:spcPct val="20000"/>
              </a:spcBef>
              <a:defRPr sz="800">
                <a:solidFill>
                  <a:srgbClr val="00918E"/>
                </a:solidFill>
                <a:latin typeface="Calibri" pitchFamily="34" charset="0"/>
              </a:defRPr>
            </a:lvl1pPr>
          </a:lstStyle>
          <a:p>
            <a:fld id="{2F152DCA-CD82-48DD-BE7C-A5D938300626}" type="slidenum">
              <a:rPr lang="es-ES_tradnl"/>
              <a:pPr/>
              <a:t>‹Nº›</a:t>
            </a:fld>
            <a:endParaRPr lang="es-ES_tradnl"/>
          </a:p>
        </p:txBody>
      </p:sp>
    </p:spTree>
    <p:extLst>
      <p:ext uri="{BB962C8B-B14F-4D97-AF65-F5344CB8AC3E}">
        <p14:creationId xmlns:p14="http://schemas.microsoft.com/office/powerpoint/2010/main" val="2533002310"/>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7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19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ct val="20000"/>
              </a:spcBef>
            </a:pPr>
            <a:r>
              <a:rPr lang="es-ES" sz="1800">
                <a:solidFill>
                  <a:schemeClr val="bg1"/>
                </a:solidFill>
                <a:latin typeface="Calibri Light" pitchFamily="34" charset="0"/>
              </a:rPr>
              <a:t>1. Boletín de Deudores Morosos del Estado (BDME)</a:t>
            </a:r>
          </a:p>
          <a:p>
            <a:pPr algn="just">
              <a:spcBef>
                <a:spcPct val="20000"/>
              </a:spcBef>
            </a:pPr>
            <a:r>
              <a:rPr lang="es-ES" sz="1800">
                <a:solidFill>
                  <a:schemeClr val="bg1"/>
                </a:solidFill>
                <a:latin typeface="Calibri Light" pitchFamily="34" charset="0"/>
              </a:rPr>
              <a:t>2. Información financiera, económica, social y ambiental</a:t>
            </a:r>
          </a:p>
          <a:p>
            <a:pPr algn="just">
              <a:spcBef>
                <a:spcPct val="20000"/>
              </a:spcBef>
            </a:pPr>
            <a:r>
              <a:rPr lang="es-ES" sz="1800">
                <a:solidFill>
                  <a:schemeClr val="bg1"/>
                </a:solidFill>
                <a:latin typeface="Calibri Light" pitchFamily="34" charset="0"/>
              </a:rPr>
              <a:t>3. Normatividad contable pública</a:t>
            </a:r>
          </a:p>
          <a:p>
            <a:pPr algn="just">
              <a:spcBef>
                <a:spcPct val="20000"/>
              </a:spcBef>
            </a:pPr>
            <a:r>
              <a:rPr lang="es-ES" sz="1800">
                <a:solidFill>
                  <a:schemeClr val="bg1"/>
                </a:solidFill>
                <a:latin typeface="Calibri Light" pitchFamily="34" charset="0"/>
              </a:rPr>
              <a:t>4. Asistencia y apoyo técnico</a:t>
            </a:r>
          </a:p>
          <a:p>
            <a:pPr algn="just">
              <a:spcBef>
                <a:spcPct val="20000"/>
              </a:spcBef>
            </a:pPr>
            <a:r>
              <a:rPr lang="es-ES" sz="1800">
                <a:solidFill>
                  <a:schemeClr val="bg1"/>
                </a:solidFill>
                <a:latin typeface="Calibri Light" pitchFamily="34" charset="0"/>
              </a:rPr>
              <a:t>5. Solicitud de asignación de código institucional para el envío de la información financiera, económica, social y ambiental</a:t>
            </a:r>
          </a:p>
          <a:p>
            <a:pPr algn="just">
              <a:spcBef>
                <a:spcPct val="20000"/>
              </a:spcBef>
            </a:pPr>
            <a:r>
              <a:rPr lang="es-ES"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pPr algn="just">
              <a:spcBef>
                <a:spcPct val="20000"/>
              </a:spcBef>
            </a:pPr>
            <a:r>
              <a:rPr lang="es-ES" sz="1800">
                <a:solidFill>
                  <a:schemeClr val="bg1"/>
                </a:solidFill>
                <a:latin typeface="Calibri Light" pitchFamily="34" charset="0"/>
              </a:rPr>
              <a:t>7. Emisión de conceptos y soluciones de consultas</a:t>
            </a:r>
          </a:p>
          <a:p>
            <a:pPr algn="just">
              <a:spcBef>
                <a:spcPct val="20000"/>
              </a:spcBef>
            </a:pPr>
            <a:r>
              <a:rPr lang="es-ES" sz="1800">
                <a:solidFill>
                  <a:schemeClr val="bg1"/>
                </a:solidFill>
                <a:latin typeface="Calibri Light" pitchFamily="34" charset="0"/>
              </a:rPr>
              <a:t>8. Solicitudes específicas de capacitación</a:t>
            </a:r>
          </a:p>
        </p:txBody>
      </p:sp>
      <p:sp>
        <p:nvSpPr>
          <p:cNvPr id="5" name="20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Cuentas Claras, Estado Transparente</a:t>
            </a:r>
          </a:p>
        </p:txBody>
      </p:sp>
      <p:sp>
        <p:nvSpPr>
          <p:cNvPr id="6" name="21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spcBef>
                <a:spcPct val="20000"/>
              </a:spcBef>
              <a:defRPr sz="2300">
                <a:solidFill>
                  <a:schemeClr val="tx1"/>
                </a:solidFill>
                <a:latin typeface="Arial Narrow" pitchFamily="34" charset="0"/>
              </a:defRPr>
            </a:lvl1pPr>
            <a:lvl2pPr marL="742950" indent="-285750" algn="just">
              <a:spcBef>
                <a:spcPct val="20000"/>
              </a:spcBef>
              <a:defRPr sz="2300">
                <a:solidFill>
                  <a:schemeClr val="tx1"/>
                </a:solidFill>
                <a:latin typeface="Arial Narrow" pitchFamily="34" charset="0"/>
              </a:defRPr>
            </a:lvl2pPr>
            <a:lvl3pPr marL="1143000" indent="-228600" algn="just">
              <a:spcBef>
                <a:spcPct val="20000"/>
              </a:spcBef>
              <a:defRPr sz="2300">
                <a:solidFill>
                  <a:schemeClr val="tx1"/>
                </a:solidFill>
                <a:latin typeface="Arial Narrow" pitchFamily="34" charset="0"/>
              </a:defRPr>
            </a:lvl3pPr>
            <a:lvl4pPr marL="1600200" indent="-228600" algn="just">
              <a:spcBef>
                <a:spcPct val="20000"/>
              </a:spcBef>
              <a:defRPr sz="2300">
                <a:solidFill>
                  <a:schemeClr val="tx1"/>
                </a:solidFill>
                <a:latin typeface="Arial Narrow" pitchFamily="34" charset="0"/>
              </a:defRPr>
            </a:lvl4pPr>
            <a:lvl5pPr marL="2057400" indent="-228600" algn="just">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sz="1000"/>
              <a:t>www.contaduria.gov.co</a:t>
            </a:r>
          </a:p>
        </p:txBody>
      </p:sp>
    </p:spTree>
    <p:extLst>
      <p:ext uri="{BB962C8B-B14F-4D97-AF65-F5344CB8AC3E}">
        <p14:creationId xmlns:p14="http://schemas.microsoft.com/office/powerpoint/2010/main" val="383147217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4288" y="17463"/>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38 Rectángulo"/>
          <p:cNvSpPr>
            <a:spLocks noChangeArrowheads="1"/>
          </p:cNvSpPr>
          <p:nvPr/>
        </p:nvSpPr>
        <p:spPr bwMode="auto">
          <a:xfrm>
            <a:off x="3979863" y="3309938"/>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 @</a:t>
            </a:r>
            <a:r>
              <a:rPr lang="es-ES" altLang="es-ES" sz="1400" b="1" dirty="0" err="1">
                <a:latin typeface="Calibri" pitchFamily="34" charset="0"/>
              </a:rPr>
              <a:t>Contaduria_CGN</a:t>
            </a:r>
            <a:endParaRPr lang="es-ES" altLang="es-ES" sz="1400" b="1" dirty="0">
              <a:latin typeface="Calibri" pitchFamily="34" charset="0"/>
            </a:endParaRPr>
          </a:p>
        </p:txBody>
      </p:sp>
      <p:sp>
        <p:nvSpPr>
          <p:cNvPr id="8" name="39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a:spcBef>
                <a:spcPct val="20000"/>
              </a:spcBef>
              <a:defRPr/>
            </a:pPr>
            <a:r>
              <a:rPr lang="es-CO" altLang="es-CO" sz="3200" i="1" dirty="0">
                <a:latin typeface="Calibri" pitchFamily="34" charset="0"/>
              </a:rPr>
              <a:t>“POR PERMITIRNOS HACER PÚBLICO </a:t>
            </a:r>
          </a:p>
        </p:txBody>
      </p:sp>
      <p:sp>
        <p:nvSpPr>
          <p:cNvPr id="9" name="40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0" name="Picture 6"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25825" y="3238500"/>
            <a:ext cx="487363"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08425" y="3797300"/>
            <a:ext cx="495300"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45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rPr>
              <a:t>LO</a:t>
            </a:r>
            <a:r>
              <a:rPr lang="es-CO" altLang="es-CO" sz="1800" i="1" dirty="0">
                <a:latin typeface="Calibri" pitchFamily="34" charset="0"/>
              </a:rPr>
              <a:t> </a:t>
            </a:r>
            <a:r>
              <a:rPr lang="es-CO" altLang="es-CO" sz="3200" b="1" i="1" dirty="0">
                <a:latin typeface="Calibri" pitchFamily="34" charset="0"/>
              </a:rPr>
              <a:t>PÚBLICO</a:t>
            </a:r>
            <a:r>
              <a:rPr lang="es-CO" altLang="es-CO" sz="1800" i="1" dirty="0">
                <a:latin typeface="Calibri" pitchFamily="34" charset="0"/>
              </a:rPr>
              <a:t> ”</a:t>
            </a:r>
          </a:p>
        </p:txBody>
      </p:sp>
      <p:sp>
        <p:nvSpPr>
          <p:cNvPr id="13" name="15 Rectángulo"/>
          <p:cNvSpPr>
            <a:spLocks noChangeArrowheads="1"/>
          </p:cNvSpPr>
          <p:nvPr/>
        </p:nvSpPr>
        <p:spPr bwMode="auto">
          <a:xfrm>
            <a:off x="4541838" y="3810000"/>
            <a:ext cx="15970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rPr>
              <a:t>CGNOficial</a:t>
            </a:r>
            <a:endParaRPr lang="es-ES" altLang="es-ES" sz="1400" b="1" dirty="0">
              <a:latin typeface="Calibri" pitchFamily="34" charset="0"/>
            </a:endParaRPr>
          </a:p>
        </p:txBody>
      </p:sp>
      <p:pic>
        <p:nvPicPr>
          <p:cNvPr id="14" name="Picture 12"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333875" y="4443413"/>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 descr="http://www.cartagenacaribe.com/images/boton-contactenos.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20 Rectángulo"/>
          <p:cNvSpPr>
            <a:spLocks noChangeArrowheads="1"/>
          </p:cNvSpPr>
          <p:nvPr/>
        </p:nvSpPr>
        <p:spPr bwMode="auto">
          <a:xfrm>
            <a:off x="4841875" y="4422775"/>
            <a:ext cx="3259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36231747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2"/>
                                        </p:tgtEl>
                                        <p:attrNameLst>
                                          <p:attrName>style.visibility</p:attrName>
                                        </p:attrNameLst>
                                      </p:cBhvr>
                                      <p:to>
                                        <p:strVal val="visible"/>
                                      </p:to>
                                    </p:set>
                                    <p:animEffect transition="in" filter="circle(in)">
                                      <p:cBhvr>
                                        <p:cTn id="14" dur="2000"/>
                                        <p:tgtEl>
                                          <p:spTgt spid="1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500" fill="hold"/>
                                        <p:tgtEl>
                                          <p:spTgt spid="10"/>
                                        </p:tgtEl>
                                        <p:attrNameLst>
                                          <p:attrName>ppt_w</p:attrName>
                                        </p:attrNameLst>
                                      </p:cBhvr>
                                      <p:tavLst>
                                        <p:tav tm="0">
                                          <p:val>
                                            <p:fltVal val="0"/>
                                          </p:val>
                                        </p:tav>
                                        <p:tav tm="100000">
                                          <p:val>
                                            <p:strVal val="#ppt_w"/>
                                          </p:val>
                                        </p:tav>
                                      </p:tavLst>
                                    </p:anim>
                                    <p:anim calcmode="lin" valueType="num">
                                      <p:cBhvr>
                                        <p:cTn id="24" dur="1500" fill="hold"/>
                                        <p:tgtEl>
                                          <p:spTgt spid="10"/>
                                        </p:tgtEl>
                                        <p:attrNameLst>
                                          <p:attrName>ppt_h</p:attrName>
                                        </p:attrNameLst>
                                      </p:cBhvr>
                                      <p:tavLst>
                                        <p:tav tm="0">
                                          <p:val>
                                            <p:fltVal val="0"/>
                                          </p:val>
                                        </p:tav>
                                        <p:tav tm="100000">
                                          <p:val>
                                            <p:strVal val="#ppt_h"/>
                                          </p:val>
                                        </p:tav>
                                      </p:tavLst>
                                    </p:anim>
                                    <p:anim calcmode="lin" valueType="num">
                                      <p:cBhvr>
                                        <p:cTn id="25" dur="1500" fill="hold"/>
                                        <p:tgtEl>
                                          <p:spTgt spid="10"/>
                                        </p:tgtEl>
                                        <p:attrNameLst>
                                          <p:attrName>style.rotation</p:attrName>
                                        </p:attrNameLst>
                                      </p:cBhvr>
                                      <p:tavLst>
                                        <p:tav tm="0">
                                          <p:val>
                                            <p:fltVal val="360"/>
                                          </p:val>
                                        </p:tav>
                                        <p:tav tm="100000">
                                          <p:val>
                                            <p:fltVal val="0"/>
                                          </p:val>
                                        </p:tav>
                                      </p:tavLst>
                                    </p:anim>
                                    <p:animEffect transition="in" filter="fade">
                                      <p:cBhvr>
                                        <p:cTn id="26" dur="1500"/>
                                        <p:tgtEl>
                                          <p:spTgt spid="10"/>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p:cTn id="30" dur="1500" fill="hold"/>
                                        <p:tgtEl>
                                          <p:spTgt spid="11"/>
                                        </p:tgtEl>
                                        <p:attrNameLst>
                                          <p:attrName>ppt_w</p:attrName>
                                        </p:attrNameLst>
                                      </p:cBhvr>
                                      <p:tavLst>
                                        <p:tav tm="0">
                                          <p:val>
                                            <p:fltVal val="0"/>
                                          </p:val>
                                        </p:tav>
                                        <p:tav tm="100000">
                                          <p:val>
                                            <p:strVal val="#ppt_w"/>
                                          </p:val>
                                        </p:tav>
                                      </p:tavLst>
                                    </p:anim>
                                    <p:anim calcmode="lin" valueType="num">
                                      <p:cBhvr>
                                        <p:cTn id="31" dur="1500" fill="hold"/>
                                        <p:tgtEl>
                                          <p:spTgt spid="11"/>
                                        </p:tgtEl>
                                        <p:attrNameLst>
                                          <p:attrName>ppt_h</p:attrName>
                                        </p:attrNameLst>
                                      </p:cBhvr>
                                      <p:tavLst>
                                        <p:tav tm="0">
                                          <p:val>
                                            <p:fltVal val="0"/>
                                          </p:val>
                                        </p:tav>
                                        <p:tav tm="100000">
                                          <p:val>
                                            <p:strVal val="#ppt_h"/>
                                          </p:val>
                                        </p:tav>
                                      </p:tavLst>
                                    </p:anim>
                                    <p:anim calcmode="lin" valueType="num">
                                      <p:cBhvr>
                                        <p:cTn id="32" dur="1500" fill="hold"/>
                                        <p:tgtEl>
                                          <p:spTgt spid="11"/>
                                        </p:tgtEl>
                                        <p:attrNameLst>
                                          <p:attrName>style.rotation</p:attrName>
                                        </p:attrNameLst>
                                      </p:cBhvr>
                                      <p:tavLst>
                                        <p:tav tm="0">
                                          <p:val>
                                            <p:fltVal val="360"/>
                                          </p:val>
                                        </p:tav>
                                        <p:tav tm="100000">
                                          <p:val>
                                            <p:fltVal val="0"/>
                                          </p:val>
                                        </p:tav>
                                      </p:tavLst>
                                    </p:anim>
                                    <p:animEffect transition="in" filter="fade">
                                      <p:cBhvr>
                                        <p:cTn id="33" dur="1500"/>
                                        <p:tgtEl>
                                          <p:spTgt spid="11"/>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 calcmode="lin" valueType="num">
                                      <p:cBhvr>
                                        <p:cTn id="44" dur="500" fill="hold"/>
                                        <p:tgtEl>
                                          <p:spTgt spid="7"/>
                                        </p:tgtEl>
                                        <p:attrNameLst>
                                          <p:attrName>ppt_w</p:attrName>
                                        </p:attrNameLst>
                                      </p:cBhvr>
                                      <p:tavLst>
                                        <p:tav tm="0">
                                          <p:val>
                                            <p:fltVal val="0"/>
                                          </p:val>
                                        </p:tav>
                                        <p:tav tm="100000">
                                          <p:val>
                                            <p:strVal val="#ppt_w"/>
                                          </p:val>
                                        </p:tav>
                                      </p:tavLst>
                                    </p:anim>
                                    <p:anim calcmode="lin" valueType="num">
                                      <p:cBhvr>
                                        <p:cTn id="45" dur="500" fill="hold"/>
                                        <p:tgtEl>
                                          <p:spTgt spid="7"/>
                                        </p:tgtEl>
                                        <p:attrNameLst>
                                          <p:attrName>ppt_h</p:attrName>
                                        </p:attrNameLst>
                                      </p:cBhvr>
                                      <p:tavLst>
                                        <p:tav tm="0">
                                          <p:val>
                                            <p:fltVal val="0"/>
                                          </p:val>
                                        </p:tav>
                                        <p:tav tm="100000">
                                          <p:val>
                                            <p:strVal val="#ppt_h"/>
                                          </p:val>
                                        </p:tav>
                                      </p:tavLst>
                                    </p:anim>
                                    <p:anim calcmode="lin" valueType="num">
                                      <p:cBhvr>
                                        <p:cTn id="46" dur="500" fill="hold"/>
                                        <p:tgtEl>
                                          <p:spTgt spid="7"/>
                                        </p:tgtEl>
                                        <p:attrNameLst>
                                          <p:attrName>style.rotation</p:attrName>
                                        </p:attrNameLst>
                                      </p:cBhvr>
                                      <p:tavLst>
                                        <p:tav tm="0">
                                          <p:val>
                                            <p:fltVal val="360"/>
                                          </p:val>
                                        </p:tav>
                                        <p:tav tm="100000">
                                          <p:val>
                                            <p:fltVal val="0"/>
                                          </p:val>
                                        </p:tav>
                                      </p:tavLst>
                                    </p:anim>
                                    <p:animEffect transition="in" filter="fade">
                                      <p:cBhvr>
                                        <p:cTn id="47" dur="500"/>
                                        <p:tgtEl>
                                          <p:spTgt spid="7"/>
                                        </p:tgtEl>
                                      </p:cBhvr>
                                    </p:animEffect>
                                  </p:childTnLst>
                                </p:cTn>
                              </p:par>
                            </p:childTnLst>
                          </p:cTn>
                        </p:par>
                        <p:par>
                          <p:cTn id="48" fill="hold">
                            <p:stCondLst>
                              <p:cond delay="9750"/>
                            </p:stCondLst>
                            <p:childTnLst>
                              <p:par>
                                <p:cTn id="49" presetID="49" presetClass="entr" presetSubtype="0" decel="100000" fill="hold" grpId="0"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500" fill="hold"/>
                                        <p:tgtEl>
                                          <p:spTgt spid="13"/>
                                        </p:tgtEl>
                                        <p:attrNameLst>
                                          <p:attrName>ppt_w</p:attrName>
                                        </p:attrNameLst>
                                      </p:cBhvr>
                                      <p:tavLst>
                                        <p:tav tm="0">
                                          <p:val>
                                            <p:fltVal val="0"/>
                                          </p:val>
                                        </p:tav>
                                        <p:tav tm="100000">
                                          <p:val>
                                            <p:strVal val="#ppt_w"/>
                                          </p:val>
                                        </p:tav>
                                      </p:tavLst>
                                    </p:anim>
                                    <p:anim calcmode="lin" valueType="num">
                                      <p:cBhvr>
                                        <p:cTn id="52" dur="500" fill="hold"/>
                                        <p:tgtEl>
                                          <p:spTgt spid="13"/>
                                        </p:tgtEl>
                                        <p:attrNameLst>
                                          <p:attrName>ppt_h</p:attrName>
                                        </p:attrNameLst>
                                      </p:cBhvr>
                                      <p:tavLst>
                                        <p:tav tm="0">
                                          <p:val>
                                            <p:fltVal val="0"/>
                                          </p:val>
                                        </p:tav>
                                        <p:tav tm="100000">
                                          <p:val>
                                            <p:strVal val="#ppt_h"/>
                                          </p:val>
                                        </p:tav>
                                      </p:tavLst>
                                    </p:anim>
                                    <p:anim calcmode="lin" valueType="num">
                                      <p:cBhvr>
                                        <p:cTn id="53" dur="500" fill="hold"/>
                                        <p:tgtEl>
                                          <p:spTgt spid="13"/>
                                        </p:tgtEl>
                                        <p:attrNameLst>
                                          <p:attrName>style.rotation</p:attrName>
                                        </p:attrNameLst>
                                      </p:cBhvr>
                                      <p:tavLst>
                                        <p:tav tm="0">
                                          <p:val>
                                            <p:fltVal val="360"/>
                                          </p:val>
                                        </p:tav>
                                        <p:tav tm="100000">
                                          <p:val>
                                            <p:fltVal val="0"/>
                                          </p:val>
                                        </p:tav>
                                      </p:tavLst>
                                    </p:anim>
                                    <p:animEffect transition="in" filter="fade">
                                      <p:cBhvr>
                                        <p:cTn id="54" dur="500"/>
                                        <p:tgtEl>
                                          <p:spTgt spid="13"/>
                                        </p:tgtEl>
                                      </p:cBhvr>
                                    </p:animEffect>
                                  </p:childTnLst>
                                </p:cTn>
                              </p:par>
                            </p:childTnLst>
                          </p:cTn>
                        </p:par>
                        <p:par>
                          <p:cTn id="55" fill="hold">
                            <p:stCondLst>
                              <p:cond delay="10250"/>
                            </p:stCondLst>
                            <p:childTnLst>
                              <p:par>
                                <p:cTn id="56" presetID="49" presetClass="entr" presetSubtype="0" decel="100000" fill="hold" grpId="0"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500" fill="hold"/>
                                        <p:tgtEl>
                                          <p:spTgt spid="16"/>
                                        </p:tgtEl>
                                        <p:attrNameLst>
                                          <p:attrName>ppt_w</p:attrName>
                                        </p:attrNameLst>
                                      </p:cBhvr>
                                      <p:tavLst>
                                        <p:tav tm="0">
                                          <p:val>
                                            <p:fltVal val="0"/>
                                          </p:val>
                                        </p:tav>
                                        <p:tav tm="100000">
                                          <p:val>
                                            <p:strVal val="#ppt_w"/>
                                          </p:val>
                                        </p:tav>
                                      </p:tavLst>
                                    </p:anim>
                                    <p:anim calcmode="lin" valueType="num">
                                      <p:cBhvr>
                                        <p:cTn id="59" dur="500" fill="hold"/>
                                        <p:tgtEl>
                                          <p:spTgt spid="16"/>
                                        </p:tgtEl>
                                        <p:attrNameLst>
                                          <p:attrName>ppt_h</p:attrName>
                                        </p:attrNameLst>
                                      </p:cBhvr>
                                      <p:tavLst>
                                        <p:tav tm="0">
                                          <p:val>
                                            <p:fltVal val="0"/>
                                          </p:val>
                                        </p:tav>
                                        <p:tav tm="100000">
                                          <p:val>
                                            <p:strVal val="#ppt_h"/>
                                          </p:val>
                                        </p:tav>
                                      </p:tavLst>
                                    </p:anim>
                                    <p:anim calcmode="lin" valueType="num">
                                      <p:cBhvr>
                                        <p:cTn id="60" dur="500" fill="hold"/>
                                        <p:tgtEl>
                                          <p:spTgt spid="16"/>
                                        </p:tgtEl>
                                        <p:attrNameLst>
                                          <p:attrName>style.rotation</p:attrName>
                                        </p:attrNameLst>
                                      </p:cBhvr>
                                      <p:tavLst>
                                        <p:tav tm="0">
                                          <p:val>
                                            <p:fltVal val="360"/>
                                          </p:val>
                                        </p:tav>
                                        <p:tav tm="100000">
                                          <p:val>
                                            <p:fltVal val="0"/>
                                          </p:val>
                                        </p:tav>
                                      </p:tavLst>
                                    </p:anim>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P spid="13" grpId="0"/>
      <p:bldP spid="16" grpId="0"/>
    </p:bldLst>
  </p:timing>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66370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5318125"/>
            <a:ext cx="1905000" cy="2698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pic>
        <p:nvPicPr>
          <p:cNvPr id="7" name="1 Imagen"/>
          <p:cNvPicPr>
            <a:picLocks noChangeAspect="1"/>
          </p:cNvPicPr>
          <p:nvPr/>
        </p:nvPicPr>
        <p:blipFill>
          <a:blip r:embed="rId18" cstate="email">
            <a:extLst>
              <a:ext uri="{28A0092B-C50C-407E-A947-70E740481C1C}">
                <a14:useLocalDpi xmlns:a14="http://schemas.microsoft.com/office/drawing/2010/main"/>
              </a:ext>
            </a:extLst>
          </a:blip>
          <a:srcRect/>
          <a:stretch>
            <a:fillRect/>
          </a:stretch>
        </p:blipFill>
        <p:spPr bwMode="auto">
          <a:xfrm>
            <a:off x="2393950" y="520700"/>
            <a:ext cx="4075113" cy="399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7"/>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Rectangle 7"/>
          <p:cNvSpPr txBox="1">
            <a:spLocks noChangeArrowheads="1"/>
          </p:cNvSpPr>
          <p:nvPr/>
        </p:nvSpPr>
        <p:spPr>
          <a:xfrm>
            <a:off x="2747963" y="4310063"/>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2" r:id="rId10"/>
    <p:sldLayoutId id="2147483903" r:id="rId11"/>
    <p:sldLayoutId id="2147483904" r:id="rId12"/>
    <p:sldLayoutId id="2147483908" r:id="rId13"/>
    <p:sldLayoutId id="2147483912" r:id="rId14"/>
    <p:sldLayoutId id="2147483913" r:id="rId15"/>
    <p:sldLayoutId id="2147483914" r:id="rId16"/>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1000"/>
                                        <p:tgtEl>
                                          <p:spTgt spid="7"/>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24.gif"/><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Layout" Target="../slideLayouts/slideLayout10.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5.png"/><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diagramLayout" Target="../diagrams/layout4.xml"/><Relationship Id="rId7" Type="http://schemas.openxmlformats.org/officeDocument/2006/relationships/image" Target="../media/image46.jpeg"/><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diagramLayout" Target="../diagrams/layout5.xml"/><Relationship Id="rId7" Type="http://schemas.openxmlformats.org/officeDocument/2006/relationships/image" Target="../media/image53.png"/><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55.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19.png"/><Relationship Id="rId1" Type="http://schemas.openxmlformats.org/officeDocument/2006/relationships/slideLayout" Target="../slideLayouts/slideLayout10.xml"/><Relationship Id="rId5" Type="http://schemas.openxmlformats.org/officeDocument/2006/relationships/image" Target="../media/image29.png"/><Relationship Id="rId4" Type="http://schemas.openxmlformats.org/officeDocument/2006/relationships/image" Target="../media/image28.gif"/></Relationships>
</file>

<file path=ppt/slides/_rels/slide4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0.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16.xml"/><Relationship Id="rId4" Type="http://schemas.openxmlformats.org/officeDocument/2006/relationships/image" Target="../media/image78.emf"/></Relationships>
</file>

<file path=ppt/slides/_rels/slide5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emf"/><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emf"/><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31.png"/><Relationship Id="rId1" Type="http://schemas.openxmlformats.org/officeDocument/2006/relationships/slideLayout" Target="../slideLayouts/slideLayout10.xml"/><Relationship Id="rId5" Type="http://schemas.openxmlformats.org/officeDocument/2006/relationships/image" Target="../media/image28.gif"/><Relationship Id="rId4" Type="http://schemas.openxmlformats.org/officeDocument/2006/relationships/image" Target="../media/image32.png"/></Relationships>
</file>

<file path=ppt/slides/_rels/slide60.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pn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pn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10</a:t>
            </a:fld>
            <a:endParaRPr lang="es-ES_tradnl"/>
          </a:p>
        </p:txBody>
      </p:sp>
      <p:pic>
        <p:nvPicPr>
          <p:cNvPr id="7" name="2 Imagen"/>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3131840" y="1177669"/>
            <a:ext cx="5581175" cy="4135013"/>
          </a:xfrm>
          <a:prstGeom prst="rect">
            <a:avLst/>
          </a:prstGeom>
          <a:ln>
            <a:noFill/>
          </a:ln>
          <a:extLst>
            <a:ext uri="{53640926-AAD7-44D8-BBD7-CCE9431645EC}">
              <a14:shadowObscured xmlns:a14="http://schemas.microsoft.com/office/drawing/2010/main"/>
            </a:ext>
          </a:extLst>
        </p:spPr>
      </p:pic>
      <p:pic>
        <p:nvPicPr>
          <p:cNvPr id="8" name="Picture 5"/>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07503" y="1461116"/>
            <a:ext cx="3086947" cy="420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3 CuadroTexto"/>
          <p:cNvSpPr txBox="1"/>
          <p:nvPr/>
        </p:nvSpPr>
        <p:spPr>
          <a:xfrm>
            <a:off x="3707904" y="2215491"/>
            <a:ext cx="1576367" cy="353977"/>
          </a:xfrm>
          <a:prstGeom prst="rect">
            <a:avLst/>
          </a:prstGeom>
          <a:noFill/>
        </p:spPr>
        <p:txBody>
          <a:bodyPr wrap="square" lIns="76234" tIns="38117" rIns="76234" bIns="38117" rtlCol="0">
            <a:spAutoFit/>
          </a:bodyPr>
          <a:lstStyle/>
          <a:p>
            <a:r>
              <a:rPr lang="es-CO" sz="1800" b="1" dirty="0"/>
              <a:t>Nivel Nacional</a:t>
            </a:r>
          </a:p>
        </p:txBody>
      </p:sp>
      <p:sp>
        <p:nvSpPr>
          <p:cNvPr id="10" name="14 CuadroTexto"/>
          <p:cNvSpPr txBox="1"/>
          <p:nvPr/>
        </p:nvSpPr>
        <p:spPr>
          <a:xfrm>
            <a:off x="7092280" y="2209428"/>
            <a:ext cx="1620735" cy="353977"/>
          </a:xfrm>
          <a:prstGeom prst="rect">
            <a:avLst/>
          </a:prstGeom>
          <a:noFill/>
        </p:spPr>
        <p:txBody>
          <a:bodyPr wrap="square" lIns="76234" tIns="38117" rIns="76234" bIns="38117" rtlCol="0">
            <a:spAutoFit/>
          </a:bodyPr>
          <a:lstStyle/>
          <a:p>
            <a:r>
              <a:rPr lang="es-CO" sz="1800" b="1" dirty="0"/>
              <a:t>Nivel Territorial</a:t>
            </a:r>
          </a:p>
        </p:txBody>
      </p:sp>
      <p:sp>
        <p:nvSpPr>
          <p:cNvPr id="11" name="15 CuadroTexto"/>
          <p:cNvSpPr txBox="1"/>
          <p:nvPr/>
        </p:nvSpPr>
        <p:spPr>
          <a:xfrm>
            <a:off x="5220072" y="985292"/>
            <a:ext cx="1728192" cy="384755"/>
          </a:xfrm>
          <a:prstGeom prst="rect">
            <a:avLst/>
          </a:prstGeom>
          <a:noFill/>
        </p:spPr>
        <p:txBody>
          <a:bodyPr wrap="square" lIns="76234" tIns="38117" rIns="76234" bIns="38117" rtlCol="0">
            <a:spAutoFit/>
          </a:bodyPr>
          <a:lstStyle/>
          <a:p>
            <a:r>
              <a:rPr lang="es-CO" sz="2000" b="1" dirty="0"/>
              <a:t>Sector Público</a:t>
            </a:r>
          </a:p>
        </p:txBody>
      </p:sp>
      <p:sp>
        <p:nvSpPr>
          <p:cNvPr id="12" name="1 Título"/>
          <p:cNvSpPr>
            <a:spLocks noGrp="1"/>
          </p:cNvSpPr>
          <p:nvPr>
            <p:ph type="ctrTitle"/>
          </p:nvPr>
        </p:nvSpPr>
        <p:spPr>
          <a:xfrm>
            <a:off x="1547664" y="169202"/>
            <a:ext cx="5832648" cy="600066"/>
          </a:xfrm>
        </p:spPr>
        <p:style>
          <a:lnRef idx="1">
            <a:schemeClr val="accent2"/>
          </a:lnRef>
          <a:fillRef idx="2">
            <a:schemeClr val="accent2"/>
          </a:fillRef>
          <a:effectRef idx="1">
            <a:schemeClr val="accent2"/>
          </a:effectRef>
          <a:fontRef idx="minor">
            <a:schemeClr val="dk1"/>
          </a:fontRef>
        </p:style>
        <p:txBody>
          <a:bodyPr/>
          <a:lstStyle/>
          <a:p>
            <a:pPr algn="ctr"/>
            <a:r>
              <a:rPr lang="es-CO" sz="2800" dirty="0">
                <a:solidFill>
                  <a:schemeClr val="tx1"/>
                </a:solidFill>
              </a:rPr>
              <a:t>EL SECTOR PÚBLICO COLOMBIANO</a:t>
            </a:r>
          </a:p>
        </p:txBody>
      </p:sp>
      <p:sp>
        <p:nvSpPr>
          <p:cNvPr id="13" name="12 Rectángulo"/>
          <p:cNvSpPr/>
          <p:nvPr/>
        </p:nvSpPr>
        <p:spPr>
          <a:xfrm>
            <a:off x="3697920" y="1370048"/>
            <a:ext cx="4871079" cy="3566654"/>
          </a:xfrm>
          <a:prstGeom prst="rect">
            <a:avLst/>
          </a:pr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76234" tIns="38117" rIns="76234" bIns="38117" rtlCol="0" anchor="ctr"/>
          <a:lstStyle/>
          <a:p>
            <a:pPr algn="ctr"/>
            <a:endParaRPr lang="es-CO"/>
          </a:p>
        </p:txBody>
      </p:sp>
    </p:spTree>
    <p:extLst>
      <p:ext uri="{BB962C8B-B14F-4D97-AF65-F5344CB8AC3E}">
        <p14:creationId xmlns:p14="http://schemas.microsoft.com/office/powerpoint/2010/main" val="28404560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11</a:t>
            </a:fld>
            <a:endParaRPr lang="es-ES_tradnl" dirty="0"/>
          </a:p>
        </p:txBody>
      </p:sp>
      <p:sp>
        <p:nvSpPr>
          <p:cNvPr id="5" name="CuadroTexto 4"/>
          <p:cNvSpPr txBox="1"/>
          <p:nvPr/>
        </p:nvSpPr>
        <p:spPr>
          <a:xfrm>
            <a:off x="-108520" y="32345"/>
            <a:ext cx="9145016" cy="1508105"/>
          </a:xfrm>
          <a:prstGeom prst="rect">
            <a:avLst/>
          </a:prstGeom>
          <a:noFill/>
        </p:spPr>
        <p:txBody>
          <a:bodyPr wrap="square" rtlCol="0">
            <a:spAutoFit/>
          </a:bodyPr>
          <a:lstStyle/>
          <a:p>
            <a:pPr algn="ctr"/>
            <a:r>
              <a:rPr lang="es-CO" sz="3600" b="1" dirty="0">
                <a:latin typeface="+mn-lt"/>
              </a:rPr>
              <a:t>Estados Contables Consolidados</a:t>
            </a:r>
          </a:p>
          <a:p>
            <a:pPr algn="ctr"/>
            <a:r>
              <a:rPr lang="es-CO" sz="2800" b="1" dirty="0">
                <a:latin typeface="+mn-lt"/>
              </a:rPr>
              <a:t>SECTOR PÚBLICO - NIVEL NACIONAL – NIVEL TERRITORIAL </a:t>
            </a:r>
          </a:p>
          <a:p>
            <a:pPr algn="ctr"/>
            <a:r>
              <a:rPr lang="es-CO" sz="2800" b="1" dirty="0">
                <a:latin typeface="+mn-lt"/>
              </a:rPr>
              <a:t>A 31 de diciembre 2016</a:t>
            </a:r>
          </a:p>
        </p:txBody>
      </p:sp>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798329"/>
            <a:ext cx="9144000" cy="3939491"/>
          </a:xfrm>
          <a:prstGeom prst="rect">
            <a:avLst/>
          </a:prstGeom>
        </p:spPr>
      </p:pic>
    </p:spTree>
    <p:extLst>
      <p:ext uri="{BB962C8B-B14F-4D97-AF65-F5344CB8AC3E}">
        <p14:creationId xmlns:p14="http://schemas.microsoft.com/office/powerpoint/2010/main" val="167582754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12</a:t>
            </a:fld>
            <a:endParaRPr lang="es-ES_tradnl" dirty="0"/>
          </a:p>
        </p:txBody>
      </p:sp>
      <p:pic>
        <p:nvPicPr>
          <p:cNvPr id="6" name="Imagen 1"/>
          <p:cNvPicPr>
            <a:picLocks noChangeAspect="1"/>
          </p:cNvPicPr>
          <p:nvPr/>
        </p:nvPicPr>
        <p:blipFill rotWithShape="1">
          <a:blip r:embed="rId2" cstate="email">
            <a:extLst>
              <a:ext uri="{28A0092B-C50C-407E-A947-70E740481C1C}">
                <a14:useLocalDpi xmlns:a14="http://schemas.microsoft.com/office/drawing/2010/main"/>
              </a:ext>
            </a:extLst>
          </a:blip>
          <a:srcRect t="25048"/>
          <a:stretch/>
        </p:blipFill>
        <p:spPr>
          <a:xfrm>
            <a:off x="14514" y="1417340"/>
            <a:ext cx="9129486" cy="4297659"/>
          </a:xfrm>
          <a:prstGeom prst="rect">
            <a:avLst/>
          </a:prstGeom>
        </p:spPr>
      </p:pic>
      <p:sp>
        <p:nvSpPr>
          <p:cNvPr id="7" name="CuadroTexto 4"/>
          <p:cNvSpPr txBox="1"/>
          <p:nvPr/>
        </p:nvSpPr>
        <p:spPr>
          <a:xfrm>
            <a:off x="0" y="49188"/>
            <a:ext cx="9434286" cy="1323439"/>
          </a:xfrm>
          <a:prstGeom prst="rect">
            <a:avLst/>
          </a:prstGeom>
          <a:noFill/>
        </p:spPr>
        <p:txBody>
          <a:bodyPr wrap="square" rtlCol="0">
            <a:spAutoFit/>
          </a:bodyPr>
          <a:lstStyle/>
          <a:p>
            <a:pPr algn="ctr" defTabSz="457200" eaLnBrk="1" fontAlgn="auto" hangingPunct="1">
              <a:spcBef>
                <a:spcPts val="0"/>
              </a:spcBef>
              <a:spcAft>
                <a:spcPts val="0"/>
              </a:spcAft>
            </a:pPr>
            <a:r>
              <a:rPr lang="es-CO" sz="2800" b="1" dirty="0">
                <a:effectLst>
                  <a:outerShdw blurRad="50800" dist="38100" dir="2700000" algn="tl" rotWithShape="0">
                    <a:prstClr val="black">
                      <a:alpha val="40000"/>
                    </a:prstClr>
                  </a:outerShdw>
                </a:effectLst>
                <a:latin typeface="Calibri" panose="020F0502020204030204"/>
              </a:rPr>
              <a:t>Información Consolidada del Sector Público Colombiano</a:t>
            </a:r>
          </a:p>
          <a:p>
            <a:pPr algn="ctr" defTabSz="457200" eaLnBrk="1" fontAlgn="auto" hangingPunct="1">
              <a:spcBef>
                <a:spcPts val="0"/>
              </a:spcBef>
              <a:spcAft>
                <a:spcPts val="0"/>
              </a:spcAft>
            </a:pPr>
            <a:r>
              <a:rPr lang="es-CO" sz="2800" b="1" dirty="0">
                <a:effectLst>
                  <a:outerShdw blurRad="50800" dist="38100" dir="2700000" algn="tl" rotWithShape="0">
                    <a:prstClr val="black">
                      <a:alpha val="40000"/>
                    </a:prstClr>
                  </a:outerShdw>
                </a:effectLst>
                <a:latin typeface="Calibri" panose="020F0502020204030204"/>
              </a:rPr>
              <a:t>Balance General</a:t>
            </a:r>
          </a:p>
          <a:p>
            <a:pPr algn="ctr" defTabSz="457200" eaLnBrk="1" fontAlgn="auto" hangingPunct="1">
              <a:spcBef>
                <a:spcPts val="0"/>
              </a:spcBef>
              <a:spcAft>
                <a:spcPts val="0"/>
              </a:spcAft>
            </a:pPr>
            <a:r>
              <a:rPr lang="es-CO" sz="2400" b="1" dirty="0">
                <a:effectLst>
                  <a:outerShdw blurRad="50800" dist="38100" dir="2700000" algn="tl" rotWithShape="0">
                    <a:prstClr val="black">
                      <a:alpha val="40000"/>
                    </a:prstClr>
                  </a:outerShdw>
                </a:effectLst>
                <a:latin typeface="Calibri" panose="020F0502020204030204"/>
              </a:rPr>
              <a:t>A 31 de Diciembre de 2016</a:t>
            </a:r>
            <a:endParaRPr lang="es-CO" sz="2000" b="1" dirty="0">
              <a:effectLst>
                <a:outerShdw blurRad="50800" dist="38100" dir="2700000" algn="tl" rotWithShape="0">
                  <a:prstClr val="black">
                    <a:alpha val="40000"/>
                  </a:prstClr>
                </a:outerShdw>
              </a:effectLst>
              <a:latin typeface="Calibri" panose="020F0502020204030204"/>
            </a:endParaRPr>
          </a:p>
        </p:txBody>
      </p:sp>
    </p:spTree>
    <p:extLst>
      <p:ext uri="{BB962C8B-B14F-4D97-AF65-F5344CB8AC3E}">
        <p14:creationId xmlns:p14="http://schemas.microsoft.com/office/powerpoint/2010/main" val="38483985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13</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t="35508"/>
          <a:stretch/>
        </p:blipFill>
        <p:spPr>
          <a:xfrm>
            <a:off x="0" y="1323439"/>
            <a:ext cx="9144000" cy="4416522"/>
          </a:xfrm>
          <a:prstGeom prst="rect">
            <a:avLst/>
          </a:prstGeom>
        </p:spPr>
      </p:pic>
      <p:sp>
        <p:nvSpPr>
          <p:cNvPr id="6" name="CuadroTexto 5"/>
          <p:cNvSpPr txBox="1"/>
          <p:nvPr/>
        </p:nvSpPr>
        <p:spPr>
          <a:xfrm>
            <a:off x="-180528" y="0"/>
            <a:ext cx="9434286" cy="1323439"/>
          </a:xfrm>
          <a:prstGeom prst="rect">
            <a:avLst/>
          </a:prstGeom>
          <a:noFill/>
        </p:spPr>
        <p:txBody>
          <a:bodyPr wrap="square" rtlCol="0">
            <a:spAutoFit/>
          </a:bodyPr>
          <a:lstStyle/>
          <a:p>
            <a:pPr algn="ctr" defTabSz="457200" eaLnBrk="1" fontAlgn="auto" hangingPunct="1">
              <a:spcBef>
                <a:spcPts val="0"/>
              </a:spcBef>
              <a:spcAft>
                <a:spcPts val="0"/>
              </a:spcAft>
            </a:pPr>
            <a:r>
              <a:rPr lang="es-CO" sz="2800" b="1" dirty="0">
                <a:effectLst>
                  <a:outerShdw blurRad="50800" dist="38100" dir="2700000" algn="tl" rotWithShape="0">
                    <a:prstClr val="black">
                      <a:alpha val="40000"/>
                    </a:prstClr>
                  </a:outerShdw>
                </a:effectLst>
                <a:latin typeface="Calibri" panose="020F0502020204030204"/>
              </a:rPr>
              <a:t>Información Consolidada del Sector Público Colombiano</a:t>
            </a:r>
          </a:p>
          <a:p>
            <a:pPr algn="ctr" defTabSz="457200" eaLnBrk="1" fontAlgn="auto" hangingPunct="1">
              <a:spcBef>
                <a:spcPts val="0"/>
              </a:spcBef>
              <a:spcAft>
                <a:spcPts val="0"/>
              </a:spcAft>
            </a:pPr>
            <a:r>
              <a:rPr lang="es-CO" sz="2800" b="1" dirty="0">
                <a:effectLst>
                  <a:outerShdw blurRad="50800" dist="38100" dir="2700000" algn="tl" rotWithShape="0">
                    <a:prstClr val="black">
                      <a:alpha val="40000"/>
                    </a:prstClr>
                  </a:outerShdw>
                </a:effectLst>
                <a:latin typeface="Calibri" panose="020F0502020204030204"/>
              </a:rPr>
              <a:t>Estado de Resultados</a:t>
            </a:r>
          </a:p>
          <a:p>
            <a:pPr algn="ctr" defTabSz="457200" eaLnBrk="1" fontAlgn="auto" hangingPunct="1">
              <a:spcBef>
                <a:spcPts val="0"/>
              </a:spcBef>
              <a:spcAft>
                <a:spcPts val="0"/>
              </a:spcAft>
            </a:pPr>
            <a:r>
              <a:rPr lang="es-CO" sz="2400" b="1" dirty="0">
                <a:effectLst>
                  <a:outerShdw blurRad="50800" dist="38100" dir="2700000" algn="tl" rotWithShape="0">
                    <a:prstClr val="black">
                      <a:alpha val="40000"/>
                    </a:prstClr>
                  </a:outerShdw>
                </a:effectLst>
                <a:latin typeface="Calibri" panose="020F0502020204030204"/>
              </a:rPr>
              <a:t>De 01-01-  al  31 – 12- 2016</a:t>
            </a:r>
            <a:endParaRPr lang="es-CO" sz="2000" b="1" dirty="0">
              <a:effectLst>
                <a:outerShdw blurRad="50800" dist="38100" dir="2700000" algn="tl" rotWithShape="0">
                  <a:prstClr val="black">
                    <a:alpha val="40000"/>
                  </a:prstClr>
                </a:outerShdw>
              </a:effectLst>
              <a:latin typeface="Calibri" panose="020F0502020204030204"/>
            </a:endParaRPr>
          </a:p>
        </p:txBody>
      </p:sp>
    </p:spTree>
    <p:extLst>
      <p:ext uri="{BB962C8B-B14F-4D97-AF65-F5344CB8AC3E}">
        <p14:creationId xmlns:p14="http://schemas.microsoft.com/office/powerpoint/2010/main" val="775697645"/>
      </p:ext>
    </p:extLst>
  </p:cSld>
  <p:clrMapOvr>
    <a:masterClrMapping/>
  </p:clrMapOvr>
  <p:transition spd="slow">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14</a:t>
            </a:fld>
            <a:endParaRPr lang="es-ES_tradnl" dirty="0"/>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t="35508"/>
          <a:stretch/>
        </p:blipFill>
        <p:spPr>
          <a:xfrm>
            <a:off x="0" y="1323439"/>
            <a:ext cx="9144000" cy="4416522"/>
          </a:xfrm>
          <a:prstGeom prst="rect">
            <a:avLst/>
          </a:prstGeom>
        </p:spPr>
      </p:pic>
      <p:sp>
        <p:nvSpPr>
          <p:cNvPr id="6" name="CuadroTexto 5"/>
          <p:cNvSpPr txBox="1"/>
          <p:nvPr/>
        </p:nvSpPr>
        <p:spPr>
          <a:xfrm>
            <a:off x="-180528" y="0"/>
            <a:ext cx="9434286" cy="1323439"/>
          </a:xfrm>
          <a:prstGeom prst="rect">
            <a:avLst/>
          </a:prstGeom>
          <a:noFill/>
        </p:spPr>
        <p:txBody>
          <a:bodyPr wrap="square" rtlCol="0">
            <a:spAutoFit/>
          </a:bodyPr>
          <a:lstStyle/>
          <a:p>
            <a:pPr algn="ctr" defTabSz="457200" eaLnBrk="1" fontAlgn="auto" hangingPunct="1">
              <a:spcBef>
                <a:spcPts val="0"/>
              </a:spcBef>
              <a:spcAft>
                <a:spcPts val="0"/>
              </a:spcAft>
            </a:pPr>
            <a:r>
              <a:rPr lang="es-CO" sz="2800" b="1" dirty="0">
                <a:effectLst>
                  <a:outerShdw blurRad="50800" dist="38100" dir="2700000" algn="tl" rotWithShape="0">
                    <a:prstClr val="black">
                      <a:alpha val="40000"/>
                    </a:prstClr>
                  </a:outerShdw>
                </a:effectLst>
                <a:latin typeface="Calibri" panose="020F0502020204030204"/>
              </a:rPr>
              <a:t>Información Consolidada del Sector Público Colombiano</a:t>
            </a:r>
          </a:p>
          <a:p>
            <a:pPr algn="ctr" defTabSz="457200" eaLnBrk="1" fontAlgn="auto" hangingPunct="1">
              <a:spcBef>
                <a:spcPts val="0"/>
              </a:spcBef>
              <a:spcAft>
                <a:spcPts val="0"/>
              </a:spcAft>
            </a:pPr>
            <a:r>
              <a:rPr lang="es-CO" sz="2800" b="1" dirty="0">
                <a:effectLst>
                  <a:outerShdw blurRad="50800" dist="38100" dir="2700000" algn="tl" rotWithShape="0">
                    <a:prstClr val="black">
                      <a:alpha val="40000"/>
                    </a:prstClr>
                  </a:outerShdw>
                </a:effectLst>
                <a:latin typeface="Calibri" panose="020F0502020204030204"/>
              </a:rPr>
              <a:t>Estado de Resultados</a:t>
            </a:r>
          </a:p>
          <a:p>
            <a:pPr algn="ctr" defTabSz="457200" eaLnBrk="1" fontAlgn="auto" hangingPunct="1">
              <a:spcBef>
                <a:spcPts val="0"/>
              </a:spcBef>
              <a:spcAft>
                <a:spcPts val="0"/>
              </a:spcAft>
            </a:pPr>
            <a:r>
              <a:rPr lang="es-CO" sz="2400" b="1" dirty="0">
                <a:effectLst>
                  <a:outerShdw blurRad="50800" dist="38100" dir="2700000" algn="tl" rotWithShape="0">
                    <a:prstClr val="black">
                      <a:alpha val="40000"/>
                    </a:prstClr>
                  </a:outerShdw>
                </a:effectLst>
                <a:latin typeface="Calibri" panose="020F0502020204030204"/>
              </a:rPr>
              <a:t>De 01-01-  al  31 – 12- 2016</a:t>
            </a:r>
            <a:endParaRPr lang="es-CO" sz="2000" b="1" dirty="0">
              <a:effectLst>
                <a:outerShdw blurRad="50800" dist="38100" dir="2700000" algn="tl" rotWithShape="0">
                  <a:prstClr val="black">
                    <a:alpha val="40000"/>
                  </a:prstClr>
                </a:outerShdw>
              </a:effectLst>
              <a:latin typeface="Calibri" panose="020F0502020204030204"/>
            </a:endParaRPr>
          </a:p>
        </p:txBody>
      </p:sp>
    </p:spTree>
    <p:extLst>
      <p:ext uri="{BB962C8B-B14F-4D97-AF65-F5344CB8AC3E}">
        <p14:creationId xmlns:p14="http://schemas.microsoft.com/office/powerpoint/2010/main" val="2756419451"/>
      </p:ext>
    </p:extLst>
  </p:cSld>
  <p:clrMapOvr>
    <a:masterClrMapping/>
  </p:clrMapOvr>
  <p:transition spd="slow">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15</a:t>
            </a:fld>
            <a:endParaRPr lang="es-ES_tradnl" dirty="0"/>
          </a:p>
        </p:txBody>
      </p:sp>
      <p:sp>
        <p:nvSpPr>
          <p:cNvPr id="5" name="14 Título"/>
          <p:cNvSpPr txBox="1">
            <a:spLocks/>
          </p:cNvSpPr>
          <p:nvPr/>
        </p:nvSpPr>
        <p:spPr>
          <a:xfrm>
            <a:off x="887181" y="-22820"/>
            <a:ext cx="7404861" cy="1020113"/>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3333" kern="0" dirty="0">
                <a:solidFill>
                  <a:schemeClr val="bg1"/>
                </a:solidFill>
                <a:effectLst>
                  <a:outerShdw blurRad="38100" dist="38100" dir="2700000" algn="tl">
                    <a:srgbClr val="000000"/>
                  </a:outerShdw>
                </a:effectLst>
                <a:latin typeface="Calibri" pitchFamily="34" charset="0"/>
                <a:cs typeface="Arial" charset="0"/>
              </a:rPr>
              <a:t>MODELOS DE CONTABILIDAD</a:t>
            </a:r>
            <a:br>
              <a:rPr lang="es-ES" sz="3333" kern="0" dirty="0">
                <a:solidFill>
                  <a:schemeClr val="bg1"/>
                </a:solidFill>
                <a:effectLst>
                  <a:outerShdw blurRad="38100" dist="38100" dir="2700000" algn="tl">
                    <a:srgbClr val="000000"/>
                  </a:outerShdw>
                </a:effectLst>
                <a:latin typeface="Calibri" pitchFamily="34" charset="0"/>
                <a:cs typeface="Arial" charset="0"/>
              </a:rPr>
            </a:br>
            <a:r>
              <a:rPr lang="es-ES" sz="3333" kern="0" dirty="0">
                <a:solidFill>
                  <a:schemeClr val="bg1"/>
                </a:solidFill>
                <a:effectLst>
                  <a:outerShdw blurRad="38100" dist="38100" dir="2700000" algn="tl">
                    <a:srgbClr val="000000"/>
                  </a:outerShdw>
                </a:effectLst>
                <a:latin typeface="Calibri" pitchFamily="34" charset="0"/>
                <a:cs typeface="Arial" charset="0"/>
              </a:rPr>
              <a:t> - CONVERGENCIA -</a:t>
            </a:r>
            <a:br>
              <a:rPr lang="es-ES" sz="3333" kern="0" dirty="0">
                <a:solidFill>
                  <a:schemeClr val="bg1"/>
                </a:solidFill>
                <a:effectLst>
                  <a:outerShdw blurRad="38100" dist="38100" dir="2700000" algn="tl">
                    <a:srgbClr val="000000"/>
                  </a:outerShdw>
                </a:effectLst>
                <a:latin typeface="Calibri" pitchFamily="34" charset="0"/>
                <a:cs typeface="Arial" charset="0"/>
              </a:rPr>
            </a:br>
            <a:endParaRPr lang="es-CO" sz="3333" kern="0" dirty="0">
              <a:solidFill>
                <a:schemeClr val="bg1"/>
              </a:solidFill>
            </a:endParaRPr>
          </a:p>
        </p:txBody>
      </p:sp>
      <p:graphicFrame>
        <p:nvGraphicFramePr>
          <p:cNvPr id="6" name="17 Marcador de SmartArt"/>
          <p:cNvGraphicFramePr>
            <a:graphicFrameLocks/>
          </p:cNvGraphicFramePr>
          <p:nvPr>
            <p:extLst>
              <p:ext uri="{D42A27DB-BD31-4B8C-83A1-F6EECF244321}">
                <p14:modId xmlns:p14="http://schemas.microsoft.com/office/powerpoint/2010/main" val="2832383532"/>
              </p:ext>
            </p:extLst>
          </p:nvPr>
        </p:nvGraphicFramePr>
        <p:xfrm>
          <a:off x="0" y="1068150"/>
          <a:ext cx="8320031" cy="464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395536" y="2781426"/>
            <a:ext cx="2064229" cy="923330"/>
          </a:xfrm>
          <a:prstGeom prst="rect">
            <a:avLst/>
          </a:prstGeom>
          <a:noFill/>
        </p:spPr>
        <p:txBody>
          <a:bodyPr wrap="square" rtlCol="0">
            <a:spAutoFit/>
          </a:bodyPr>
          <a:lstStyle/>
          <a:p>
            <a:pPr algn="ctr"/>
            <a:r>
              <a:rPr lang="es-ES" sz="18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8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800" b="1" spc="25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800" dirty="0">
              <a:solidFill>
                <a:schemeClr val="accent6">
                  <a:lumMod val="75000"/>
                </a:schemeClr>
              </a:solidFill>
            </a:endParaRPr>
          </a:p>
        </p:txBody>
      </p:sp>
      <p:sp>
        <p:nvSpPr>
          <p:cNvPr id="8" name="_s1030"/>
          <p:cNvSpPr>
            <a:spLocks noChangeArrowheads="1"/>
          </p:cNvSpPr>
          <p:nvPr/>
        </p:nvSpPr>
        <p:spPr bwMode="auto">
          <a:xfrm>
            <a:off x="7044966" y="1218627"/>
            <a:ext cx="1775506" cy="109881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743/2013 (D)</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037/2017</a:t>
            </a:r>
          </a:p>
        </p:txBody>
      </p:sp>
      <p:sp>
        <p:nvSpPr>
          <p:cNvPr id="9" name="_s1030"/>
          <p:cNvSpPr>
            <a:spLocks noChangeArrowheads="1"/>
          </p:cNvSpPr>
          <p:nvPr/>
        </p:nvSpPr>
        <p:spPr bwMode="auto">
          <a:xfrm>
            <a:off x="7285710" y="2676440"/>
            <a:ext cx="1534762" cy="108116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defRPr/>
            </a:pPr>
            <a:r>
              <a:rPr lang="es-ES" sz="2667"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583" b="1" dirty="0">
                <a:solidFill>
                  <a:schemeClr val="accent6"/>
                </a:solidFill>
                <a:effectLst>
                  <a:outerShdw blurRad="38100" dist="38100" dir="2700000" algn="tl">
                    <a:srgbClr val="000000">
                      <a:alpha val="43137"/>
                    </a:srgbClr>
                  </a:outerShdw>
                </a:effectLst>
                <a:latin typeface="Calibri" panose="020F0502020204030204" pitchFamily="34" charset="0"/>
              </a:rPr>
              <a:t>414 / 2014</a:t>
            </a:r>
          </a:p>
        </p:txBody>
      </p:sp>
      <p:sp>
        <p:nvSpPr>
          <p:cNvPr id="10" name="_s1030"/>
          <p:cNvSpPr>
            <a:spLocks noChangeArrowheads="1"/>
          </p:cNvSpPr>
          <p:nvPr/>
        </p:nvSpPr>
        <p:spPr bwMode="auto">
          <a:xfrm>
            <a:off x="7243042" y="4116602"/>
            <a:ext cx="1505422" cy="87713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228600">
              <a:schemeClr val="accent6">
                <a:satMod val="175000"/>
                <a:alpha val="40000"/>
              </a:schemeClr>
            </a:glow>
          </a:effectLst>
        </p:spPr>
        <p:txBody>
          <a:bodyPr wrap="none" anchor="ctr"/>
          <a:lstStyle/>
          <a:p>
            <a:pPr algn="ctr" fontAlgn="auto">
              <a:spcBef>
                <a:spcPts val="0"/>
              </a:spcBef>
              <a:spcAft>
                <a:spcPts val="0"/>
              </a:spcAft>
            </a:pPr>
            <a:r>
              <a:rPr lang="es-ES" sz="2600" b="1" dirty="0">
                <a:solidFill>
                  <a:schemeClr val="accent6"/>
                </a:solidFill>
                <a:effectLst>
                  <a:outerShdw blurRad="38100" dist="38100" dir="2700000" algn="tl">
                    <a:srgbClr val="000000">
                      <a:alpha val="43137"/>
                    </a:srgbClr>
                  </a:outerShdw>
                </a:effectLst>
                <a:latin typeface="Calibri" panose="020F0502020204030204" pitchFamily="34" charset="0"/>
              </a:rPr>
              <a:t>NICSP</a:t>
            </a:r>
          </a:p>
          <a:p>
            <a:pPr algn="ctr" fontAlgn="auto">
              <a:spcBef>
                <a:spcPts val="0"/>
              </a:spcBef>
              <a:spcAft>
                <a:spcPts val="0"/>
              </a:spcAft>
            </a:pPr>
            <a:r>
              <a:rPr lang="es-ES" sz="1500" b="1" dirty="0">
                <a:solidFill>
                  <a:schemeClr val="accent6"/>
                </a:solidFill>
                <a:effectLst>
                  <a:outerShdw blurRad="38100" dist="38100" dir="2700000" algn="tl">
                    <a:srgbClr val="000000">
                      <a:alpha val="43137"/>
                    </a:srgbClr>
                  </a:outerShdw>
                </a:effectLst>
                <a:latin typeface="Calibri" panose="020F0502020204030204" pitchFamily="34" charset="0"/>
              </a:rPr>
              <a:t>Resolución</a:t>
            </a:r>
          </a:p>
          <a:p>
            <a:pPr algn="ctr" fontAlgn="auto">
              <a:spcBef>
                <a:spcPts val="0"/>
              </a:spcBef>
              <a:spcAft>
                <a:spcPts val="0"/>
              </a:spcAft>
            </a:pPr>
            <a:r>
              <a:rPr lang="es-ES" sz="1500" b="1" dirty="0">
                <a:solidFill>
                  <a:schemeClr val="accent6"/>
                </a:solidFill>
                <a:effectLst>
                  <a:outerShdw blurRad="38100" dist="38100" dir="2700000" algn="tl">
                    <a:srgbClr val="000000">
                      <a:alpha val="43137"/>
                    </a:srgbClr>
                  </a:outerShdw>
                </a:effectLst>
                <a:latin typeface="Calibri" panose="020F0502020204030204" pitchFamily="34" charset="0"/>
              </a:rPr>
              <a:t> 533 /2015</a:t>
            </a:r>
          </a:p>
        </p:txBody>
      </p:sp>
      <p:cxnSp>
        <p:nvCxnSpPr>
          <p:cNvPr id="11" name="Conector recto 3"/>
          <p:cNvCxnSpPr/>
          <p:nvPr/>
        </p:nvCxnSpPr>
        <p:spPr>
          <a:xfrm>
            <a:off x="6444208" y="1768033"/>
            <a:ext cx="523615" cy="9347"/>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2" name="Conector recto 17"/>
          <p:cNvCxnSpPr/>
          <p:nvPr/>
        </p:nvCxnSpPr>
        <p:spPr>
          <a:xfrm>
            <a:off x="6588224" y="3217540"/>
            <a:ext cx="625478"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3" name="Conector recto 18"/>
          <p:cNvCxnSpPr/>
          <p:nvPr/>
        </p:nvCxnSpPr>
        <p:spPr>
          <a:xfrm>
            <a:off x="6660232" y="4657700"/>
            <a:ext cx="543934"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4" name="Conector recto 17"/>
          <p:cNvCxnSpPr/>
          <p:nvPr/>
        </p:nvCxnSpPr>
        <p:spPr>
          <a:xfrm flipV="1">
            <a:off x="2339752" y="3338274"/>
            <a:ext cx="432048" cy="2"/>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5" name="Conector recto 17"/>
          <p:cNvCxnSpPr/>
          <p:nvPr/>
        </p:nvCxnSpPr>
        <p:spPr>
          <a:xfrm flipV="1">
            <a:off x="2003715" y="2065411"/>
            <a:ext cx="840093" cy="72008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16" name="Conector recto 17"/>
          <p:cNvCxnSpPr/>
          <p:nvPr/>
        </p:nvCxnSpPr>
        <p:spPr>
          <a:xfrm>
            <a:off x="2267744" y="3937620"/>
            <a:ext cx="696077" cy="660073"/>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7692049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9"/>
          </p:nvPr>
        </p:nvSpPr>
        <p:spPr/>
        <p:txBody>
          <a:bodyPr/>
          <a:lstStyle/>
          <a:p>
            <a:fld id="{B2940951-94E0-4D6B-B3E8-14E1C155E8A2}" type="slidenum">
              <a:rPr lang="es-ES_tradnl" smtClean="0"/>
              <a:pPr/>
              <a:t>16</a:t>
            </a:fld>
            <a:endParaRPr lang="es-ES_tradnl"/>
          </a:p>
        </p:txBody>
      </p:sp>
      <p:sp>
        <p:nvSpPr>
          <p:cNvPr id="6" name="8 Título"/>
          <p:cNvSpPr>
            <a:spLocks noGrp="1"/>
          </p:cNvSpPr>
          <p:nvPr>
            <p:ph type="ctrTitle"/>
          </p:nvPr>
        </p:nvSpPr>
        <p:spPr bwMode="auto">
          <a:xfrm>
            <a:off x="107505" y="169202"/>
            <a:ext cx="8814964" cy="384042"/>
          </a:xfrm>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algn="ctr"/>
            <a:r>
              <a:rPr lang="es-CO" sz="1600" dirty="0">
                <a:solidFill>
                  <a:schemeClr val="tx1"/>
                </a:solidFill>
              </a:rPr>
              <a:t>ESTRUCTURA DEL RÉGIMEN DE CONTABILIDAD PÚBLICA EN CONVERGENCIA CON </a:t>
            </a:r>
            <a:r>
              <a:rPr lang="es-CO" sz="1600" dirty="0" err="1">
                <a:solidFill>
                  <a:schemeClr val="tx1"/>
                </a:solidFill>
              </a:rPr>
              <a:t>NICSP</a:t>
            </a:r>
            <a:r>
              <a:rPr lang="es-CO" sz="1600" dirty="0">
                <a:solidFill>
                  <a:schemeClr val="tx1"/>
                </a:solidFill>
              </a:rPr>
              <a:t>/</a:t>
            </a:r>
            <a:r>
              <a:rPr lang="es-CO" sz="1600" dirty="0" err="1">
                <a:solidFill>
                  <a:schemeClr val="tx1"/>
                </a:solidFill>
              </a:rPr>
              <a:t>NIIF</a:t>
            </a:r>
            <a:br>
              <a:rPr lang="es-CO" sz="1600" dirty="0">
                <a:solidFill>
                  <a:schemeClr val="tx1"/>
                </a:solidFill>
              </a:rPr>
            </a:br>
            <a:endParaRPr lang="es-ES" altLang="es-ES" sz="1600" dirty="0">
              <a:solidFill>
                <a:schemeClr val="tx1"/>
              </a:solidFill>
            </a:endParaRPr>
          </a:p>
        </p:txBody>
      </p:sp>
      <p:pic>
        <p:nvPicPr>
          <p:cNvPr id="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511" y="553244"/>
            <a:ext cx="8958980" cy="5184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72 Llamada con línea 1"/>
          <p:cNvSpPr/>
          <p:nvPr/>
        </p:nvSpPr>
        <p:spPr>
          <a:xfrm>
            <a:off x="1043607" y="1057324"/>
            <a:ext cx="1555359" cy="216000"/>
          </a:xfrm>
          <a:prstGeom prst="borderCallout1">
            <a:avLst>
              <a:gd name="adj1" fmla="val 96064"/>
              <a:gd name="adj2" fmla="val 50002"/>
              <a:gd name="adj3" fmla="val 207639"/>
              <a:gd name="adj4" fmla="val 50629"/>
            </a:avLst>
          </a:prstGeom>
          <a:ln w="38100">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s-CO" sz="1400" b="1" dirty="0"/>
              <a:t>Con base en </a:t>
            </a:r>
            <a:r>
              <a:rPr lang="es-CO" sz="1400" b="1" dirty="0" err="1"/>
              <a:t>NICSP</a:t>
            </a:r>
            <a:endParaRPr lang="es-CO" sz="1400" b="1" dirty="0"/>
          </a:p>
        </p:txBody>
      </p:sp>
      <p:sp>
        <p:nvSpPr>
          <p:cNvPr id="10" name="73 Llamada con línea 1"/>
          <p:cNvSpPr/>
          <p:nvPr/>
        </p:nvSpPr>
        <p:spPr>
          <a:xfrm>
            <a:off x="5148064" y="1057324"/>
            <a:ext cx="763271" cy="216000"/>
          </a:xfrm>
          <a:prstGeom prst="borderCallout1">
            <a:avLst>
              <a:gd name="adj1" fmla="val 101397"/>
              <a:gd name="adj2" fmla="val 51233"/>
              <a:gd name="adj3" fmla="val 187529"/>
              <a:gd name="adj4" fmla="val 51975"/>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s-CO" sz="1400" b="1" dirty="0"/>
              <a:t>NIIF</a:t>
            </a:r>
          </a:p>
        </p:txBody>
      </p:sp>
      <p:sp>
        <p:nvSpPr>
          <p:cNvPr id="11" name="74 Llamada con línea 1"/>
          <p:cNvSpPr/>
          <p:nvPr/>
        </p:nvSpPr>
        <p:spPr>
          <a:xfrm>
            <a:off x="2915816" y="1057324"/>
            <a:ext cx="1430956" cy="216000"/>
          </a:xfrm>
          <a:prstGeom prst="borderCallout1">
            <a:avLst>
              <a:gd name="adj1" fmla="val 101397"/>
              <a:gd name="adj2" fmla="val 51233"/>
              <a:gd name="adj3" fmla="val 178709"/>
              <a:gd name="adj4" fmla="val 51132"/>
            </a:avLst>
          </a:prstGeom>
          <a:ln w="38100">
            <a:solidFill>
              <a:schemeClr val="accent5">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s-CO" sz="1400" b="1" dirty="0"/>
              <a:t>Con base en </a:t>
            </a:r>
            <a:r>
              <a:rPr lang="es-CO" sz="1400" b="1" dirty="0" err="1"/>
              <a:t>NII</a:t>
            </a:r>
            <a:r>
              <a:rPr lang="es-CO" sz="1400" dirty="0" err="1"/>
              <a:t>F</a:t>
            </a:r>
            <a:endParaRPr lang="es-CO" sz="1400" dirty="0"/>
          </a:p>
        </p:txBody>
      </p:sp>
    </p:spTree>
    <p:extLst>
      <p:ext uri="{BB962C8B-B14F-4D97-AF65-F5344CB8AC3E}">
        <p14:creationId xmlns:p14="http://schemas.microsoft.com/office/powerpoint/2010/main" val="1002608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17</a:t>
            </a:fld>
            <a:endParaRPr lang="es-ES_tradnl" dirty="0"/>
          </a:p>
        </p:txBody>
      </p:sp>
      <p:pic>
        <p:nvPicPr>
          <p:cNvPr id="5"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03848" y="0"/>
            <a:ext cx="2448272" cy="2065412"/>
          </a:xfrm>
          <a:prstGeom prst="ellipse">
            <a:avLst/>
          </a:prstGeom>
          <a:ln>
            <a:solidFill>
              <a:schemeClr val="tx1"/>
            </a:solidFill>
          </a:ln>
          <a:effectLst>
            <a:glow rad="63500">
              <a:schemeClr val="accent4">
                <a:satMod val="175000"/>
                <a:alpha val="40000"/>
              </a:schemeClr>
            </a:glow>
          </a:effectLst>
        </p:spPr>
      </p:pic>
      <p:sp>
        <p:nvSpPr>
          <p:cNvPr id="7" name="6 Flecha abajo"/>
          <p:cNvSpPr/>
          <p:nvPr/>
        </p:nvSpPr>
        <p:spPr bwMode="auto">
          <a:xfrm>
            <a:off x="5969241" y="841276"/>
            <a:ext cx="690991" cy="1224136"/>
          </a:xfrm>
          <a:prstGeom prst="downArrow">
            <a:avLst>
              <a:gd name="adj1" fmla="val 50000"/>
              <a:gd name="adj2" fmla="val 53605"/>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8" name="7 Rectángulo"/>
          <p:cNvSpPr/>
          <p:nvPr/>
        </p:nvSpPr>
        <p:spPr bwMode="auto">
          <a:xfrm>
            <a:off x="5076056" y="2137420"/>
            <a:ext cx="4032448" cy="3577580"/>
          </a:xfrm>
          <a:prstGeom prst="rect">
            <a:avLst/>
          </a:prstGeom>
          <a:solidFill>
            <a:srgbClr val="378D7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800" b="1" dirty="0">
                <a:solidFill>
                  <a:schemeClr val="bg1"/>
                </a:solidFill>
                <a:latin typeface="Times New Roman" pitchFamily="18" charset="0"/>
              </a:rPr>
              <a:t>RESOLUCIÓN 533</a:t>
            </a:r>
          </a:p>
          <a:p>
            <a:pPr marL="0" marR="0" indent="0" algn="ctr" defTabSz="914400" rtl="0" eaLnBrk="0" fontAlgn="base" latinLnBrk="0" hangingPunct="0">
              <a:lnSpc>
                <a:spcPct val="100000"/>
              </a:lnSpc>
              <a:spcBef>
                <a:spcPct val="0"/>
              </a:spcBef>
              <a:spcAft>
                <a:spcPct val="0"/>
              </a:spcAft>
              <a:buClrTx/>
              <a:buSzTx/>
              <a:buFontTx/>
              <a:buNone/>
              <a:tabLst/>
            </a:pPr>
            <a:r>
              <a:rPr lang="es-CO" sz="2800" b="1" dirty="0">
                <a:solidFill>
                  <a:schemeClr val="bg1"/>
                </a:solidFill>
                <a:latin typeface="Times New Roman" pitchFamily="18" charset="0"/>
              </a:rPr>
              <a:t> </a:t>
            </a:r>
            <a:r>
              <a:rPr lang="es-CO" sz="2000" b="1" dirty="0">
                <a:solidFill>
                  <a:schemeClr val="bg1"/>
                </a:solidFill>
                <a:latin typeface="Times New Roman" pitchFamily="18" charset="0"/>
              </a:rPr>
              <a:t>(8-10-15) </a:t>
            </a:r>
          </a:p>
          <a:p>
            <a:pPr marL="0" marR="0" indent="0" algn="ctr" defTabSz="914400" rtl="0" eaLnBrk="0" fontAlgn="base" latinLnBrk="0" hangingPunct="0">
              <a:lnSpc>
                <a:spcPct val="100000"/>
              </a:lnSpc>
              <a:spcBef>
                <a:spcPct val="0"/>
              </a:spcBef>
              <a:spcAft>
                <a:spcPct val="0"/>
              </a:spcAft>
              <a:buClrTx/>
              <a:buSzTx/>
              <a:buFontTx/>
              <a:buNone/>
              <a:tabLst/>
            </a:pPr>
            <a:r>
              <a:rPr lang="es-CO" sz="3000" b="1" dirty="0">
                <a:solidFill>
                  <a:schemeClr val="bg1"/>
                </a:solidFill>
                <a:latin typeface="Times New Roman" pitchFamily="18" charset="0"/>
              </a:rPr>
              <a:t>Incorpora en el Régimen de Contabilidad Pública, el Marco Normativo Aplicable a Entidades de Gobierno </a:t>
            </a:r>
            <a:endParaRPr kumimoji="0" lang="es-CO" sz="3000" b="1" i="0" u="none" strike="noStrike" cap="none" normalizeH="0" baseline="0" dirty="0">
              <a:ln>
                <a:noFill/>
              </a:ln>
              <a:solidFill>
                <a:schemeClr val="bg1"/>
              </a:solidFill>
              <a:effectLst/>
              <a:latin typeface="Times New Roman" pitchFamily="18" charset="0"/>
            </a:endParaRPr>
          </a:p>
        </p:txBody>
      </p:sp>
      <p:pic>
        <p:nvPicPr>
          <p:cNvPr id="6146" name="Picture 2" descr="D:\BACKUP 03 MARZO 2016\Desktop\Nueva carpeta\Gobierno.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137420"/>
            <a:ext cx="5076056" cy="3577580"/>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sp>
        <p:nvSpPr>
          <p:cNvPr id="11" name="10 Flecha abajo"/>
          <p:cNvSpPr/>
          <p:nvPr/>
        </p:nvSpPr>
        <p:spPr bwMode="auto">
          <a:xfrm>
            <a:off x="2123728" y="841276"/>
            <a:ext cx="720080" cy="1224136"/>
          </a:xfrm>
          <a:prstGeom prst="downArrow">
            <a:avLst>
              <a:gd name="adj1" fmla="val 50000"/>
              <a:gd name="adj2" fmla="val 53605"/>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2479637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18</a:t>
            </a:fld>
            <a:endParaRPr lang="es-ES_tradnl" dirty="0"/>
          </a:p>
        </p:txBody>
      </p:sp>
      <p:sp>
        <p:nvSpPr>
          <p:cNvPr id="5" name="Rectángulo 4"/>
          <p:cNvSpPr/>
          <p:nvPr/>
        </p:nvSpPr>
        <p:spPr>
          <a:xfrm>
            <a:off x="971600" y="121196"/>
            <a:ext cx="6696744" cy="707886"/>
          </a:xfrm>
          <a:prstGeom prst="rect">
            <a:avLst/>
          </a:prstGeom>
        </p:spPr>
        <p:txBody>
          <a:bodyPr wrap="square">
            <a:spAutoFit/>
          </a:bodyPr>
          <a:lstStyle/>
          <a:p>
            <a:pPr algn="ctr"/>
            <a:r>
              <a:rPr lang="es-CO" sz="4000" b="1" dirty="0"/>
              <a:t>RESOLUCIÓN 484 de 2017</a:t>
            </a:r>
          </a:p>
        </p:txBody>
      </p:sp>
      <p:sp>
        <p:nvSpPr>
          <p:cNvPr id="6" name="Cinta perforada 5"/>
          <p:cNvSpPr/>
          <p:nvPr/>
        </p:nvSpPr>
        <p:spPr bwMode="auto">
          <a:xfrm rot="10800000" flipV="1">
            <a:off x="323528" y="984622"/>
            <a:ext cx="8496944" cy="4177133"/>
          </a:xfrm>
          <a:prstGeom prst="flowChartPunchedTape">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algn="ctr"/>
            <a:r>
              <a:rPr lang="es-CO" sz="2600" b="1" dirty="0"/>
              <a:t>Por la cual se modifican el anexo de la Resolución 533 de 2015 en lo relacionado con las Normas para el </a:t>
            </a:r>
            <a:r>
              <a:rPr lang="es-CO" sz="3200" b="1" i="1" u="sng" dirty="0"/>
              <a:t>Reconocimiento</a:t>
            </a:r>
            <a:r>
              <a:rPr lang="es-CO" sz="3200" b="1" i="1" dirty="0"/>
              <a:t>, </a:t>
            </a:r>
            <a:r>
              <a:rPr lang="es-CO" sz="3200" b="1" i="1" u="sng" dirty="0"/>
              <a:t>Medición</a:t>
            </a:r>
            <a:r>
              <a:rPr lang="es-CO" sz="3200" b="1" i="1" dirty="0"/>
              <a:t>, </a:t>
            </a:r>
            <a:r>
              <a:rPr lang="es-CO" sz="3200" b="1" i="1" u="sng" dirty="0"/>
              <a:t>Revelación</a:t>
            </a:r>
            <a:r>
              <a:rPr lang="es-CO" sz="3200" b="1" i="1" dirty="0"/>
              <a:t> y </a:t>
            </a:r>
            <a:r>
              <a:rPr lang="es-CO" sz="3200" b="1" i="1" u="sng" dirty="0"/>
              <a:t>Presentación de los Hechos </a:t>
            </a:r>
            <a:r>
              <a:rPr lang="es-CO" sz="2600" b="1" dirty="0"/>
              <a:t>Económicos del Marco Normativo para Entidades de Gobierno y el artículo 4° de la Resolución 533 de 2015, y se dictan otras disposiciones</a:t>
            </a:r>
            <a:r>
              <a:rPr lang="es-CO" sz="2400" b="1" dirty="0"/>
              <a:t> </a:t>
            </a:r>
            <a:endParaRPr kumimoji="0" lang="es-CO" sz="2400" b="0" i="0" u="none" strike="noStrike" cap="none" normalizeH="0" baseline="0" dirty="0">
              <a:ln>
                <a:noFill/>
              </a:ln>
              <a:solidFill>
                <a:schemeClr val="tx1"/>
              </a:solidFill>
              <a:effectLst/>
              <a:latin typeface="Times New Roman" pitchFamily="18" charset="0"/>
            </a:endParaRPr>
          </a:p>
        </p:txBody>
      </p:sp>
      <p:sp>
        <p:nvSpPr>
          <p:cNvPr id="2" name="Flecha curvada hacia la izquierda 1"/>
          <p:cNvSpPr/>
          <p:nvPr/>
        </p:nvSpPr>
        <p:spPr bwMode="auto">
          <a:xfrm rot="19235115">
            <a:off x="7488065" y="-195080"/>
            <a:ext cx="884585" cy="1954297"/>
          </a:xfrm>
          <a:prstGeom prst="curvedLef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1072941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19</a:t>
            </a:fld>
            <a:endParaRPr lang="es-ES_tradnl" dirty="0"/>
          </a:p>
        </p:txBody>
      </p:sp>
      <p:sp>
        <p:nvSpPr>
          <p:cNvPr id="6" name="2 Rectángulo"/>
          <p:cNvSpPr/>
          <p:nvPr/>
        </p:nvSpPr>
        <p:spPr>
          <a:xfrm>
            <a:off x="683568" y="2209428"/>
            <a:ext cx="3293832" cy="1025090"/>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cs typeface="+mn-cs"/>
              </a:rPr>
              <a:t>PERÍODO DE PREPARACIÓN OBLIGATORIA</a:t>
            </a:r>
          </a:p>
        </p:txBody>
      </p:sp>
      <p:sp>
        <p:nvSpPr>
          <p:cNvPr id="7" name="3 Rectángulo"/>
          <p:cNvSpPr/>
          <p:nvPr/>
        </p:nvSpPr>
        <p:spPr>
          <a:xfrm>
            <a:off x="5052054" y="2186365"/>
            <a:ext cx="3984442" cy="1103183"/>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r>
              <a:rPr lang="es-CO" sz="2333"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1331640" y="1562646"/>
            <a:ext cx="2297927"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2015  y  2017</a:t>
            </a:r>
          </a:p>
        </p:txBody>
      </p:sp>
      <p:sp>
        <p:nvSpPr>
          <p:cNvPr id="9" name="9 CuadroTexto"/>
          <p:cNvSpPr txBox="1">
            <a:spLocks noChangeArrowheads="1"/>
          </p:cNvSpPr>
          <p:nvPr/>
        </p:nvSpPr>
        <p:spPr bwMode="auto">
          <a:xfrm>
            <a:off x="6360549" y="1562646"/>
            <a:ext cx="1379803"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sz="2667" b="1" dirty="0">
                <a:effectLst>
                  <a:outerShdw blurRad="38100" dist="38100" dir="2700000" algn="tl">
                    <a:srgbClr val="000000">
                      <a:alpha val="43137"/>
                    </a:srgbClr>
                  </a:outerShdw>
                </a:effectLst>
                <a:latin typeface="Century Gothic" pitchFamily="34" charset="0"/>
              </a:rPr>
              <a:t>2 0 1 8</a:t>
            </a:r>
          </a:p>
        </p:txBody>
      </p:sp>
      <p:sp>
        <p:nvSpPr>
          <p:cNvPr id="10" name="12 Rectángulo"/>
          <p:cNvSpPr>
            <a:spLocks noChangeArrowheads="1"/>
          </p:cNvSpPr>
          <p:nvPr/>
        </p:nvSpPr>
        <p:spPr bwMode="auto">
          <a:xfrm>
            <a:off x="5016050" y="3906035"/>
            <a:ext cx="4020446" cy="1759777"/>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380985" indent="-380985" fontAlgn="auto">
              <a:spcBef>
                <a:spcPts val="0"/>
              </a:spcBef>
              <a:spcAft>
                <a:spcPts val="0"/>
              </a:spcAft>
              <a:buAutoNum type="arabicPeriod"/>
              <a:defRPr/>
            </a:pPr>
            <a:r>
              <a:rPr lang="es-ES" sz="2167" b="1" kern="0" dirty="0">
                <a:solidFill>
                  <a:sysClr val="windowText" lastClr="000000"/>
                </a:solidFill>
                <a:latin typeface="Calibri"/>
              </a:rPr>
              <a:t>Enero 1: Preparación del estado de situación financiera de apertura</a:t>
            </a:r>
            <a:r>
              <a:rPr lang="es-CO" sz="2167" b="1" kern="0" dirty="0">
                <a:solidFill>
                  <a:sysClr val="windowText" lastClr="000000"/>
                </a:solidFill>
                <a:latin typeface="Calibri"/>
              </a:rPr>
              <a:t>.</a:t>
            </a:r>
          </a:p>
          <a:p>
            <a:pPr marL="380985" indent="-380985" fontAlgn="auto">
              <a:spcBef>
                <a:spcPts val="0"/>
              </a:spcBef>
              <a:spcAft>
                <a:spcPts val="0"/>
              </a:spcAft>
              <a:buAutoNum type="arabicPeriod"/>
              <a:defRPr/>
            </a:pPr>
            <a:r>
              <a:rPr lang="es-CO" sz="2167" b="1" kern="0" dirty="0">
                <a:solidFill>
                  <a:sysClr val="windowText" lastClr="000000"/>
                </a:solidFill>
                <a:latin typeface="Calibri"/>
              </a:rPr>
              <a:t>Aplicación del marco normativo.</a:t>
            </a:r>
            <a:endParaRPr lang="es-ES" sz="2333" b="1" kern="0" dirty="0">
              <a:solidFill>
                <a:sysClr val="windowText" lastClr="000000"/>
              </a:solidFill>
              <a:latin typeface="Calibri"/>
            </a:endParaRPr>
          </a:p>
        </p:txBody>
      </p:sp>
      <p:sp>
        <p:nvSpPr>
          <p:cNvPr id="11" name="20 CuadroTexto"/>
          <p:cNvSpPr txBox="1">
            <a:spLocks noChangeArrowheads="1"/>
          </p:cNvSpPr>
          <p:nvPr/>
        </p:nvSpPr>
        <p:spPr bwMode="auto">
          <a:xfrm>
            <a:off x="683568" y="3906035"/>
            <a:ext cx="3540393" cy="1759777"/>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167"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151953" y="2230698"/>
            <a:ext cx="720080" cy="338770"/>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sz="1917" kern="0">
              <a:solidFill>
                <a:sysClr val="window" lastClr="FFFFFF"/>
              </a:solidFill>
              <a:latin typeface="Calibri"/>
            </a:endParaRPr>
          </a:p>
        </p:txBody>
      </p:sp>
      <p:sp>
        <p:nvSpPr>
          <p:cNvPr id="13" name="9 Flecha izquierda y derecha"/>
          <p:cNvSpPr/>
          <p:nvPr/>
        </p:nvSpPr>
        <p:spPr>
          <a:xfrm>
            <a:off x="1073610" y="3380519"/>
            <a:ext cx="2760307" cy="413085"/>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4" name="10 Flecha izquierda y derecha"/>
          <p:cNvSpPr/>
          <p:nvPr/>
        </p:nvSpPr>
        <p:spPr>
          <a:xfrm>
            <a:off x="5628117" y="3433771"/>
            <a:ext cx="2760307"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469324" tIns="35560" rIns="398204" bIns="35560" spcCol="1270" anchor="ctr"/>
          <a:lstStyle/>
          <a:p>
            <a:pPr algn="ctr" defTabSz="1185286" fontAlgn="auto">
              <a:lnSpc>
                <a:spcPct val="90000"/>
              </a:lnSpc>
              <a:spcBef>
                <a:spcPts val="0"/>
              </a:spcBef>
              <a:spcAft>
                <a:spcPct val="35000"/>
              </a:spcAft>
              <a:defRPr/>
            </a:pPr>
            <a:endParaRPr lang="es-CO" sz="2667" kern="0">
              <a:solidFill>
                <a:sysClr val="window" lastClr="FFFFFF"/>
              </a:solidFill>
              <a:latin typeface="Calibri"/>
              <a:cs typeface="+mn-cs"/>
            </a:endParaRPr>
          </a:p>
        </p:txBody>
      </p:sp>
      <p:sp>
        <p:nvSpPr>
          <p:cNvPr id="15" name="Rectángulo 14"/>
          <p:cNvSpPr/>
          <p:nvPr/>
        </p:nvSpPr>
        <p:spPr>
          <a:xfrm>
            <a:off x="35496" y="-22820"/>
            <a:ext cx="7866967" cy="553998"/>
          </a:xfrm>
          <a:prstGeom prst="rect">
            <a:avLst/>
          </a:prstGeom>
        </p:spPr>
        <p:txBody>
          <a:bodyPr wrap="square">
            <a:spAutoFit/>
          </a:bodyPr>
          <a:lstStyle/>
          <a:p>
            <a:pPr algn="ctr"/>
            <a:r>
              <a:rPr lang="es-ES" sz="3000" b="1" dirty="0">
                <a:solidFill>
                  <a:schemeClr val="bg1"/>
                </a:solidFill>
                <a:latin typeface="+mn-lt"/>
              </a:rPr>
              <a:t>CRONOGRAMA PARA ENTIDADES DE GOBIERNO</a:t>
            </a:r>
            <a:endParaRPr lang="es-CO" sz="3000" dirty="0">
              <a:solidFill>
                <a:schemeClr val="bg1"/>
              </a:solidFill>
              <a:latin typeface="+mn-lt"/>
            </a:endParaRPr>
          </a:p>
        </p:txBody>
      </p:sp>
      <p:sp>
        <p:nvSpPr>
          <p:cNvPr id="16" name="15 Flecha derecha"/>
          <p:cNvSpPr/>
          <p:nvPr/>
        </p:nvSpPr>
        <p:spPr>
          <a:xfrm>
            <a:off x="125413" y="90666"/>
            <a:ext cx="8695059" cy="1926184"/>
          </a:xfrm>
          <a:prstGeom prst="rightArrow">
            <a:avLst/>
          </a:prstGeom>
          <a:ln>
            <a:solidFill>
              <a:schemeClr val="tx1"/>
            </a:solidFill>
          </a:ln>
          <a:effectLst>
            <a:glow rad="63500">
              <a:schemeClr val="accent4">
                <a:satMod val="175000"/>
                <a:alpha val="40000"/>
              </a:schemeClr>
            </a:glow>
          </a:effectLst>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nvGrpSpPr>
          <p:cNvPr id="17" name="16 Grupo"/>
          <p:cNvGrpSpPr/>
          <p:nvPr/>
        </p:nvGrpSpPr>
        <p:grpSpPr>
          <a:xfrm>
            <a:off x="251520" y="90665"/>
            <a:ext cx="7740860" cy="2334787"/>
            <a:chOff x="3343920" y="647312"/>
            <a:chExt cx="4140460" cy="2725359"/>
          </a:xfrm>
        </p:grpSpPr>
        <p:sp>
          <p:nvSpPr>
            <p:cNvPr id="18" name="17 Rectángulo"/>
            <p:cNvSpPr/>
            <p:nvPr/>
          </p:nvSpPr>
          <p:spPr>
            <a:xfrm>
              <a:off x="4287043" y="2045996"/>
              <a:ext cx="3028156" cy="132667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9" name="18 Rectángulo"/>
            <p:cNvSpPr/>
            <p:nvPr/>
          </p:nvSpPr>
          <p:spPr>
            <a:xfrm>
              <a:off x="3343920" y="647312"/>
              <a:ext cx="4140460" cy="1297951"/>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213360" rIns="0" bIns="213360" numCol="1" spcCol="1270" anchor="ctr" anchorCtr="0">
              <a:noAutofit/>
            </a:bodyPr>
            <a:lstStyle/>
            <a:p>
              <a:pPr lvl="0" algn="ctr" defTabSz="933450">
                <a:lnSpc>
                  <a:spcPct val="90000"/>
                </a:lnSpc>
                <a:spcBef>
                  <a:spcPct val="0"/>
                </a:spcBef>
                <a:spcAft>
                  <a:spcPct val="35000"/>
                </a:spcAft>
              </a:pPr>
              <a:endParaRPr lang="es-ES" sz="2400" b="1" kern="1200" dirty="0"/>
            </a:p>
            <a:p>
              <a:pPr lvl="0" algn="ctr" defTabSz="933450">
                <a:lnSpc>
                  <a:spcPct val="90000"/>
                </a:lnSpc>
                <a:spcBef>
                  <a:spcPct val="0"/>
                </a:spcBef>
                <a:spcAft>
                  <a:spcPct val="35000"/>
                </a:spcAft>
              </a:pPr>
              <a:endParaRPr lang="es-ES" sz="2400" b="1" dirty="0"/>
            </a:p>
            <a:p>
              <a:pPr lvl="0" algn="ctr" defTabSz="933450">
                <a:lnSpc>
                  <a:spcPct val="90000"/>
                </a:lnSpc>
                <a:spcBef>
                  <a:spcPct val="0"/>
                </a:spcBef>
                <a:spcAft>
                  <a:spcPct val="35000"/>
                </a:spcAft>
              </a:pPr>
              <a:r>
                <a:rPr lang="es-ES" sz="2800" b="1" kern="1200" dirty="0"/>
                <a:t>Este proceso  involucra  a todas las entidades </a:t>
              </a:r>
            </a:p>
            <a:p>
              <a:pPr lvl="0" algn="ctr" defTabSz="933450">
                <a:lnSpc>
                  <a:spcPct val="90000"/>
                </a:lnSpc>
                <a:spcBef>
                  <a:spcPct val="0"/>
                </a:spcBef>
                <a:spcAft>
                  <a:spcPct val="35000"/>
                </a:spcAft>
              </a:pPr>
              <a:r>
                <a:rPr lang="es-ES" sz="2800" b="1" kern="1200" dirty="0"/>
                <a:t>de Gobierno del Sector </a:t>
              </a:r>
              <a:r>
                <a:rPr lang="es-ES" sz="2800" b="1" dirty="0"/>
                <a:t>P</a:t>
              </a:r>
              <a:r>
                <a:rPr lang="es-ES" sz="2800" b="1" kern="1200" dirty="0"/>
                <a:t>úblico </a:t>
              </a:r>
            </a:p>
          </p:txBody>
        </p:sp>
      </p:grpSp>
      <p:sp>
        <p:nvSpPr>
          <p:cNvPr id="21" name="20 Rectángulo"/>
          <p:cNvSpPr/>
          <p:nvPr/>
        </p:nvSpPr>
        <p:spPr>
          <a:xfrm>
            <a:off x="1331640" y="18657"/>
            <a:ext cx="3028156" cy="132667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Tree>
    <p:extLst>
      <p:ext uri="{BB962C8B-B14F-4D97-AF65-F5344CB8AC3E}">
        <p14:creationId xmlns:p14="http://schemas.microsoft.com/office/powerpoint/2010/main" val="1808568873"/>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0"/>
          </p:nvPr>
        </p:nvSpPr>
        <p:spPr/>
        <p:txBody>
          <a:bodyPr/>
          <a:lstStyle/>
          <a:p>
            <a:pPr>
              <a:defRPr/>
            </a:pPr>
            <a:fld id="{BD78BF63-D6E5-49D8-99EB-4D36175B83F1}" type="slidenum">
              <a:rPr lang="es-ES_tradnl" smtClean="0"/>
              <a:pPr>
                <a:defRPr/>
              </a:pPr>
              <a:t>2</a:t>
            </a:fld>
            <a:endParaRPr lang="es-ES_tradnl" dirty="0"/>
          </a:p>
        </p:txBody>
      </p:sp>
      <p:pic>
        <p:nvPicPr>
          <p:cNvPr id="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35896" y="2209428"/>
            <a:ext cx="1873038" cy="1580698"/>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Imagen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05114" y="109492"/>
            <a:ext cx="1512168" cy="2243952"/>
          </a:xfrm>
          <a:prstGeom prst="rect">
            <a:avLst/>
          </a:prstGeom>
        </p:spPr>
      </p:pic>
      <p:pic>
        <p:nvPicPr>
          <p:cNvPr id="8" name="Picture 2" descr="Resultado de imagen para BARRANQUILLA"/>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450951" y="1"/>
            <a:ext cx="3717275" cy="3239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sultado de imagen para BARRANQUILLA"/>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28750"/>
            <a:ext cx="3635897" cy="32607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n para BARRANQUILLA"/>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507" y="3269569"/>
            <a:ext cx="3687151" cy="247438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esultado de imagen para BARRANQUILLA"/>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508934" y="3269569"/>
            <a:ext cx="3672408" cy="2483737"/>
          </a:xfrm>
          <a:prstGeom prst="rect">
            <a:avLst/>
          </a:prstGeom>
          <a:noFill/>
          <a:extLst>
            <a:ext uri="{909E8E84-426E-40DD-AFC4-6F175D3DCCD1}">
              <a14:hiddenFill xmlns:a14="http://schemas.microsoft.com/office/drawing/2010/main">
                <a:solidFill>
                  <a:srgbClr val="FFFFFF"/>
                </a:solidFill>
              </a14:hiddenFill>
            </a:ext>
          </a:extLst>
        </p:spPr>
      </p:pic>
      <p:pic>
        <p:nvPicPr>
          <p:cNvPr id="10" name="4 Imagen"/>
          <p:cNvPicPr/>
          <p:nvPr/>
        </p:nvPicPr>
        <p:blipFill>
          <a:blip r:embed="rId8" cstate="email">
            <a:extLst>
              <a:ext uri="{28A0092B-C50C-407E-A947-70E740481C1C}">
                <a14:useLocalDpi xmlns:a14="http://schemas.microsoft.com/office/drawing/2010/main"/>
              </a:ext>
            </a:extLst>
          </a:blip>
          <a:stretch>
            <a:fillRect/>
          </a:stretch>
        </p:blipFill>
        <p:spPr>
          <a:xfrm>
            <a:off x="3737439" y="3744416"/>
            <a:ext cx="1698657" cy="1993404"/>
          </a:xfrm>
          <a:prstGeom prst="rect">
            <a:avLst/>
          </a:prstGeom>
        </p:spPr>
      </p:pic>
    </p:spTree>
    <p:extLst>
      <p:ext uri="{BB962C8B-B14F-4D97-AF65-F5344CB8AC3E}">
        <p14:creationId xmlns:p14="http://schemas.microsoft.com/office/powerpoint/2010/main" val="774167291"/>
      </p:ext>
    </p:extLst>
  </p:cSld>
  <p:clrMapOvr>
    <a:masterClrMapping/>
  </p:clrMapOvr>
  <mc:AlternateContent xmlns:mc="http://schemas.openxmlformats.org/markup-compatibility/2006" xmlns:p14="http://schemas.microsoft.com/office/powerpoint/2010/main">
    <mc:Choice Requires="p14">
      <p:transition spd="slow"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20</a:t>
            </a:fld>
            <a:endParaRPr lang="es-ES_tradnl" dirty="0"/>
          </a:p>
        </p:txBody>
      </p:sp>
      <p:graphicFrame>
        <p:nvGraphicFramePr>
          <p:cNvPr id="5" name="Diagrama 6"/>
          <p:cNvGraphicFramePr/>
          <p:nvPr>
            <p:extLst>
              <p:ext uri="{D42A27DB-BD31-4B8C-83A1-F6EECF244321}">
                <p14:modId xmlns:p14="http://schemas.microsoft.com/office/powerpoint/2010/main" val="931837287"/>
              </p:ext>
            </p:extLst>
          </p:nvPr>
        </p:nvGraphicFramePr>
        <p:xfrm>
          <a:off x="2314541" y="193204"/>
          <a:ext cx="7514043" cy="5111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iagrama de flujo: proceso 7"/>
          <p:cNvSpPr/>
          <p:nvPr/>
        </p:nvSpPr>
        <p:spPr>
          <a:xfrm>
            <a:off x="7506222" y="1705372"/>
            <a:ext cx="1584176" cy="2566166"/>
          </a:xfrm>
          <a:prstGeom prst="flowChartProcess">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solidFill>
                  <a:schemeClr val="tx1"/>
                </a:solidFill>
              </a:rPr>
              <a:t>Las cifras </a:t>
            </a:r>
          </a:p>
          <a:p>
            <a:pPr algn="ctr"/>
            <a:r>
              <a:rPr lang="es-CO" b="1" dirty="0">
                <a:solidFill>
                  <a:schemeClr val="tx1"/>
                </a:solidFill>
              </a:rPr>
              <a:t>del País dependen </a:t>
            </a:r>
          </a:p>
          <a:p>
            <a:pPr algn="ctr"/>
            <a:r>
              <a:rPr lang="es-CO" b="1" dirty="0">
                <a:solidFill>
                  <a:schemeClr val="tx1"/>
                </a:solidFill>
              </a:rPr>
              <a:t>de TODOS</a:t>
            </a:r>
            <a:r>
              <a:rPr lang="es-CO" dirty="0">
                <a:solidFill>
                  <a:schemeClr val="tx1"/>
                </a:solidFill>
              </a:rPr>
              <a:t>:</a:t>
            </a:r>
          </a:p>
          <a:p>
            <a:pPr algn="ctr"/>
            <a:r>
              <a:rPr lang="es-CO" b="1" dirty="0">
                <a:solidFill>
                  <a:srgbClr val="C00000"/>
                </a:solidFill>
              </a:rPr>
              <a:t>Incluyendo</a:t>
            </a:r>
          </a:p>
          <a:p>
            <a:pPr algn="ctr"/>
            <a:r>
              <a:rPr lang="es-CO" b="1" dirty="0">
                <a:solidFill>
                  <a:srgbClr val="C00000"/>
                </a:solidFill>
              </a:rPr>
              <a:t> su ENTIDAD!</a:t>
            </a:r>
          </a:p>
        </p:txBody>
      </p:sp>
      <p:pic>
        <p:nvPicPr>
          <p:cNvPr id="1026"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553245"/>
            <a:ext cx="5364088"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27818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21</a:t>
            </a:fld>
            <a:endParaRPr lang="es-ES_tradnl" dirty="0"/>
          </a:p>
        </p:txBody>
      </p:sp>
      <p:sp>
        <p:nvSpPr>
          <p:cNvPr id="5" name="Título 1"/>
          <p:cNvSpPr txBox="1">
            <a:spLocks/>
          </p:cNvSpPr>
          <p:nvPr/>
        </p:nvSpPr>
        <p:spPr>
          <a:xfrm>
            <a:off x="-1" y="49188"/>
            <a:ext cx="9144001" cy="504056"/>
          </a:xfrm>
          <a:prstGeom prst="rect">
            <a:avLst/>
          </a:prstGeom>
          <a:ln>
            <a:solidFill>
              <a:schemeClr val="tx1"/>
            </a:solidFill>
          </a:ln>
          <a:effectLst>
            <a:glow rad="63500">
              <a:schemeClr val="accent4">
                <a:satMod val="175000"/>
                <a:alpha val="40000"/>
              </a:schemeClr>
            </a:glow>
          </a:effectLst>
        </p:spPr>
        <p:txBody>
          <a:bodyPr>
            <a:normAutofit fontScale="75000" lnSpcReduction="20000"/>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kern="0" dirty="0"/>
              <a:t>¿Por qué se </a:t>
            </a:r>
            <a:r>
              <a:rPr lang="es-CO" kern="0" dirty="0" err="1"/>
              <a:t>dió</a:t>
            </a:r>
            <a:r>
              <a:rPr lang="es-CO" kern="0" dirty="0"/>
              <a:t> la Modificación del Cronograma de Implementación?</a:t>
            </a:r>
          </a:p>
        </p:txBody>
      </p:sp>
      <p:graphicFrame>
        <p:nvGraphicFramePr>
          <p:cNvPr id="6" name="Diagrama 11"/>
          <p:cNvGraphicFramePr/>
          <p:nvPr>
            <p:extLst>
              <p:ext uri="{D42A27DB-BD31-4B8C-83A1-F6EECF244321}">
                <p14:modId xmlns:p14="http://schemas.microsoft.com/office/powerpoint/2010/main" val="4063393894"/>
              </p:ext>
            </p:extLst>
          </p:nvPr>
        </p:nvGraphicFramePr>
        <p:xfrm>
          <a:off x="125413" y="625252"/>
          <a:ext cx="8839075" cy="50019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00768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22</a:t>
            </a:fld>
            <a:endParaRPr lang="es-ES_tradnl" dirty="0"/>
          </a:p>
        </p:txBody>
      </p:sp>
      <p:sp>
        <p:nvSpPr>
          <p:cNvPr id="5" name="Título 1"/>
          <p:cNvSpPr txBox="1">
            <a:spLocks/>
          </p:cNvSpPr>
          <p:nvPr/>
        </p:nvSpPr>
        <p:spPr>
          <a:xfrm>
            <a:off x="-1116632" y="-94828"/>
            <a:ext cx="11443251" cy="789542"/>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kern="0" dirty="0"/>
              <a:t>Importancia del Saneamiento Contable</a:t>
            </a:r>
          </a:p>
        </p:txBody>
      </p:sp>
      <p:graphicFrame>
        <p:nvGraphicFramePr>
          <p:cNvPr id="6" name="Diagrama 6"/>
          <p:cNvGraphicFramePr/>
          <p:nvPr>
            <p:extLst>
              <p:ext uri="{D42A27DB-BD31-4B8C-83A1-F6EECF244321}">
                <p14:modId xmlns:p14="http://schemas.microsoft.com/office/powerpoint/2010/main" val="178489187"/>
              </p:ext>
            </p:extLst>
          </p:nvPr>
        </p:nvGraphicFramePr>
        <p:xfrm>
          <a:off x="-468560" y="299943"/>
          <a:ext cx="6156685" cy="5725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3" name="12 Grupo"/>
          <p:cNvGrpSpPr/>
          <p:nvPr/>
        </p:nvGrpSpPr>
        <p:grpSpPr>
          <a:xfrm>
            <a:off x="4211959" y="4513684"/>
            <a:ext cx="4959011" cy="1166742"/>
            <a:chOff x="97678" y="2197045"/>
            <a:chExt cx="5274354" cy="2000973"/>
          </a:xfrm>
        </p:grpSpPr>
        <p:sp>
          <p:nvSpPr>
            <p:cNvPr id="14" name="13 Rectángulo redondeado"/>
            <p:cNvSpPr/>
            <p:nvPr/>
          </p:nvSpPr>
          <p:spPr>
            <a:xfrm>
              <a:off x="1178575" y="2197045"/>
              <a:ext cx="4127021" cy="2000973"/>
            </a:xfrm>
            <a:prstGeom prst="roundRect">
              <a:avLst/>
            </a:prstGeom>
            <a:ln>
              <a:solidFill>
                <a:srgbClr val="C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5" name="14 Rectángulo"/>
            <p:cNvSpPr/>
            <p:nvPr/>
          </p:nvSpPr>
          <p:spPr>
            <a:xfrm>
              <a:off x="97678" y="2261248"/>
              <a:ext cx="5274354" cy="180561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3018" tIns="68580" rIns="68580" bIns="68580" numCol="1" spcCol="1270" anchor="ctr" anchorCtr="0">
              <a:noAutofit/>
            </a:bodyPr>
            <a:lstStyle/>
            <a:p>
              <a:pPr lvl="0" algn="l" defTabSz="800100">
                <a:lnSpc>
                  <a:spcPct val="90000"/>
                </a:lnSpc>
                <a:spcBef>
                  <a:spcPct val="0"/>
                </a:spcBef>
                <a:spcAft>
                  <a:spcPct val="35000"/>
                </a:spcAft>
              </a:pPr>
              <a:r>
                <a:rPr lang="es-ES" sz="2100" b="1" kern="1200" dirty="0">
                  <a:solidFill>
                    <a:srgbClr val="C00000"/>
                  </a:solidFill>
                </a:rPr>
                <a:t>Garantizar</a:t>
              </a:r>
              <a:r>
                <a:rPr lang="es-ES" sz="2100" b="1" kern="1200" dirty="0"/>
                <a:t> que la información financiera de los primeros Estados Financieros conforme a la Res. 533 de 2015</a:t>
              </a:r>
            </a:p>
          </p:txBody>
        </p:sp>
      </p:grpSp>
      <p:grpSp>
        <p:nvGrpSpPr>
          <p:cNvPr id="16" name="15 Grupo"/>
          <p:cNvGrpSpPr/>
          <p:nvPr/>
        </p:nvGrpSpPr>
        <p:grpSpPr>
          <a:xfrm>
            <a:off x="4604992" y="1561356"/>
            <a:ext cx="4494643" cy="1545592"/>
            <a:chOff x="-420563" y="2596112"/>
            <a:chExt cx="5726159" cy="1816884"/>
          </a:xfrm>
        </p:grpSpPr>
        <p:sp>
          <p:nvSpPr>
            <p:cNvPr id="17" name="16 Rectángulo redondeado"/>
            <p:cNvSpPr/>
            <p:nvPr/>
          </p:nvSpPr>
          <p:spPr>
            <a:xfrm>
              <a:off x="692505" y="2596112"/>
              <a:ext cx="4613091" cy="1816884"/>
            </a:xfrm>
            <a:prstGeom prst="roundRect">
              <a:avLst>
                <a:gd name="adj" fmla="val 50000"/>
              </a:avLst>
            </a:prstGeom>
            <a:ln>
              <a:solidFill>
                <a:srgbClr val="C00000"/>
              </a:solidFill>
            </a:ln>
          </p:spPr>
          <p:style>
            <a:lnRef idx="2">
              <a:scrgbClr r="0" g="0" b="0"/>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8" name="17 Rectángulo"/>
            <p:cNvSpPr/>
            <p:nvPr/>
          </p:nvSpPr>
          <p:spPr>
            <a:xfrm>
              <a:off x="-420563" y="2689456"/>
              <a:ext cx="5685892" cy="16802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123018" tIns="68580" rIns="68580" bIns="68580" numCol="1" spcCol="1270" anchor="ctr" anchorCtr="0">
              <a:noAutofit/>
            </a:bodyPr>
            <a:lstStyle/>
            <a:p>
              <a:pPr lvl="0"/>
              <a:r>
                <a:rPr lang="es-ES" sz="1900" b="1" dirty="0">
                  <a:solidFill>
                    <a:srgbClr val="C00000"/>
                  </a:solidFill>
                </a:rPr>
                <a:t>Cumpla</a:t>
              </a:r>
              <a:r>
                <a:rPr lang="es-ES" sz="1900" b="1" dirty="0"/>
                <a:t> con las características cualitativas fundamentales de la información financiera: </a:t>
              </a:r>
              <a:r>
                <a:rPr lang="es-ES" sz="1900" b="1" dirty="0">
                  <a:solidFill>
                    <a:srgbClr val="C00000"/>
                  </a:solidFill>
                </a:rPr>
                <a:t>Relevancia y Representación fiel</a:t>
              </a:r>
            </a:p>
          </p:txBody>
        </p:sp>
      </p:grpSp>
      <p:sp>
        <p:nvSpPr>
          <p:cNvPr id="8" name="7 Elipse"/>
          <p:cNvSpPr/>
          <p:nvPr/>
        </p:nvSpPr>
        <p:spPr>
          <a:xfrm>
            <a:off x="4788024" y="409228"/>
            <a:ext cx="1595573" cy="1368151"/>
          </a:xfrm>
          <a:prstGeom prst="ellipse">
            <a:avLst/>
          </a:prstGeom>
          <a:blipFill>
            <a:blip r:embed="rId7" cstate="email">
              <a:extLst>
                <a:ext uri="{28A0092B-C50C-407E-A947-70E740481C1C}">
                  <a14:useLocalDpi xmlns:a14="http://schemas.microsoft.com/office/drawing/2010/main"/>
                </a:ext>
              </a:extLst>
            </a:blip>
            <a:srcRect/>
            <a:stretch>
              <a:fillRect/>
            </a:stretch>
          </a:blipFill>
        </p:spPr>
        <p:style>
          <a:lnRef idx="2">
            <a:schemeClr val="accent2">
              <a:shade val="80000"/>
              <a:hueOff val="0"/>
              <a:satOff val="0"/>
              <a:lumOff val="0"/>
              <a:alphaOff val="0"/>
            </a:schemeClr>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sp>
      <p:sp>
        <p:nvSpPr>
          <p:cNvPr id="12" name="11 Elipse"/>
          <p:cNvSpPr/>
          <p:nvPr/>
        </p:nvSpPr>
        <p:spPr>
          <a:xfrm>
            <a:off x="5076056" y="3217540"/>
            <a:ext cx="1502473" cy="1348188"/>
          </a:xfrm>
          <a:prstGeom prst="ellipse">
            <a:avLst/>
          </a:prstGeom>
          <a:blipFill rotWithShape="1">
            <a:blip r:embed="rId8" cstate="email">
              <a:extLst>
                <a:ext uri="{28A0092B-C50C-407E-A947-70E740481C1C}">
                  <a14:useLocalDpi xmlns:a14="http://schemas.microsoft.com/office/drawing/2010/main"/>
                </a:ext>
              </a:extLst>
            </a:blip>
            <a:stretch>
              <a:fillRect/>
            </a:stretch>
          </a:blipFill>
        </p:spPr>
        <p:style>
          <a:lnRef idx="2">
            <a:schemeClr val="accent2">
              <a:shade val="80000"/>
              <a:hueOff val="0"/>
              <a:satOff val="0"/>
              <a:lumOff val="0"/>
              <a:alphaOff val="0"/>
            </a:schemeClr>
          </a:lnRef>
          <a:fillRef idx="1">
            <a:scrgbClr r="0" g="0" b="0"/>
          </a:fillRef>
          <a:effectRef idx="0">
            <a:schemeClr val="accent2">
              <a:tint val="40000"/>
              <a:hueOff val="0"/>
              <a:satOff val="0"/>
              <a:lumOff val="0"/>
              <a:alphaOff val="0"/>
            </a:schemeClr>
          </a:effectRef>
          <a:fontRef idx="minor">
            <a:schemeClr val="lt1">
              <a:hueOff val="0"/>
              <a:satOff val="0"/>
              <a:lumOff val="0"/>
              <a:alphaOff val="0"/>
            </a:schemeClr>
          </a:fontRef>
        </p:style>
      </p:sp>
      <p:sp>
        <p:nvSpPr>
          <p:cNvPr id="19" name="18 Elipse"/>
          <p:cNvSpPr/>
          <p:nvPr/>
        </p:nvSpPr>
        <p:spPr bwMode="auto">
          <a:xfrm>
            <a:off x="6728160" y="3721596"/>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0" name="19 Elipse"/>
          <p:cNvSpPr/>
          <p:nvPr/>
        </p:nvSpPr>
        <p:spPr bwMode="auto">
          <a:xfrm>
            <a:off x="6944184" y="3217540"/>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1" name="20 Elipse"/>
          <p:cNvSpPr/>
          <p:nvPr/>
        </p:nvSpPr>
        <p:spPr bwMode="auto">
          <a:xfrm>
            <a:off x="6836510" y="3481371"/>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2" name="21 Elipse"/>
          <p:cNvSpPr/>
          <p:nvPr/>
        </p:nvSpPr>
        <p:spPr bwMode="auto">
          <a:xfrm>
            <a:off x="7307987" y="724304"/>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3" name="22 Elipse"/>
          <p:cNvSpPr/>
          <p:nvPr/>
        </p:nvSpPr>
        <p:spPr bwMode="auto">
          <a:xfrm>
            <a:off x="7261889" y="979982"/>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5" name="24 Elipse"/>
          <p:cNvSpPr/>
          <p:nvPr/>
        </p:nvSpPr>
        <p:spPr bwMode="auto">
          <a:xfrm>
            <a:off x="7202830" y="1225848"/>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6" name="25 Elipse"/>
          <p:cNvSpPr/>
          <p:nvPr/>
        </p:nvSpPr>
        <p:spPr bwMode="auto">
          <a:xfrm>
            <a:off x="7460387" y="876704"/>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7" name="26 Elipse"/>
          <p:cNvSpPr/>
          <p:nvPr/>
        </p:nvSpPr>
        <p:spPr bwMode="auto">
          <a:xfrm>
            <a:off x="7612787" y="1029104"/>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8" name="27 Elipse"/>
          <p:cNvSpPr/>
          <p:nvPr/>
        </p:nvSpPr>
        <p:spPr bwMode="auto">
          <a:xfrm>
            <a:off x="7087116" y="800950"/>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9" name="28 Elipse"/>
          <p:cNvSpPr/>
          <p:nvPr/>
        </p:nvSpPr>
        <p:spPr bwMode="auto">
          <a:xfrm>
            <a:off x="6918783" y="944883"/>
            <a:ext cx="148096" cy="144016"/>
          </a:xfrm>
          <a:prstGeom prst="ellipse">
            <a:avLst/>
          </a:prstGeom>
          <a:no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5092123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23</a:t>
            </a:fld>
            <a:endParaRPr lang="es-ES_tradnl" dirty="0"/>
          </a:p>
        </p:txBody>
      </p:sp>
      <p:sp>
        <p:nvSpPr>
          <p:cNvPr id="5" name="4 Rectángulo"/>
          <p:cNvSpPr/>
          <p:nvPr/>
        </p:nvSpPr>
        <p:spPr>
          <a:xfrm>
            <a:off x="35496" y="49188"/>
            <a:ext cx="3024336" cy="4493538"/>
          </a:xfrm>
          <a:prstGeom prst="rect">
            <a:avLst/>
          </a:prstGeom>
          <a:solidFill>
            <a:schemeClr val="bg1">
              <a:lumMod val="65000"/>
            </a:schemeClr>
          </a:solidFill>
          <a:ln>
            <a:solidFill>
              <a:schemeClr val="tx1"/>
            </a:solidFill>
          </a:ln>
          <a:effectLst>
            <a:glow rad="63500">
              <a:schemeClr val="accent6">
                <a:satMod val="175000"/>
                <a:alpha val="40000"/>
              </a:schemeClr>
            </a:glow>
          </a:effectLst>
        </p:spPr>
        <p:txBody>
          <a:bodyPr wrap="square">
            <a:spAutoFit/>
          </a:bodyPr>
          <a:lstStyle/>
          <a:p>
            <a:pPr algn="ctr"/>
            <a:r>
              <a:rPr lang="es-CO" sz="2800" b="1" dirty="0"/>
              <a:t>LEY 1819  </a:t>
            </a:r>
          </a:p>
          <a:p>
            <a:pPr algn="ctr"/>
            <a:r>
              <a:rPr lang="es-CO" sz="2800" b="1" dirty="0"/>
              <a:t>(29-12-16)</a:t>
            </a:r>
          </a:p>
          <a:p>
            <a:endParaRPr lang="es-CO" dirty="0"/>
          </a:p>
          <a:p>
            <a:pPr algn="just"/>
            <a:r>
              <a:rPr lang="es-CO" b="1" dirty="0"/>
              <a:t>Por medio de la cual se adopta una reforma tributaria estructural, se fortalecen los mecanismos para la lucha contra la evasión y la elusión fiscal, y se dictan otras disposiciones.</a:t>
            </a:r>
          </a:p>
        </p:txBody>
      </p:sp>
      <p:sp>
        <p:nvSpPr>
          <p:cNvPr id="6" name="5 CuadroTexto"/>
          <p:cNvSpPr txBox="1"/>
          <p:nvPr/>
        </p:nvSpPr>
        <p:spPr>
          <a:xfrm>
            <a:off x="3635896" y="239946"/>
            <a:ext cx="5400600" cy="4647426"/>
          </a:xfrm>
          <a:prstGeom prst="rect">
            <a:avLst/>
          </a:prstGeom>
          <a:solidFill>
            <a:schemeClr val="bg2">
              <a:lumMod val="60000"/>
              <a:lumOff val="40000"/>
            </a:schemeClr>
          </a:solidFill>
          <a:ln>
            <a:solidFill>
              <a:schemeClr val="tx1"/>
            </a:solidFill>
          </a:ln>
          <a:effectLst>
            <a:glow rad="63500">
              <a:schemeClr val="accent6">
                <a:satMod val="175000"/>
                <a:alpha val="40000"/>
              </a:schemeClr>
            </a:glow>
          </a:effectLst>
        </p:spPr>
        <p:txBody>
          <a:bodyPr wrap="square" rtlCol="0">
            <a:spAutoFit/>
          </a:bodyPr>
          <a:lstStyle/>
          <a:p>
            <a:pPr algn="ctr"/>
            <a:r>
              <a:rPr lang="es-CO" sz="2800" b="1" dirty="0"/>
              <a:t>ARTÍCULO 355. SANEAMIENTO </a:t>
            </a:r>
          </a:p>
          <a:p>
            <a:pPr algn="ctr"/>
            <a:r>
              <a:rPr lang="es-CO" sz="2800" b="1" dirty="0"/>
              <a:t>  CONTABLE. </a:t>
            </a:r>
          </a:p>
          <a:p>
            <a:pPr algn="just"/>
            <a:r>
              <a:rPr lang="es-CO" sz="2400" b="1" dirty="0"/>
              <a:t>Las entidades territoriales deberán adelantar el proceso de depuración contable a que se refiere el artículo 59 de la Ley 17 39 de 2014, modificado por el artículo 261 de la Ley  1753 de 2015. El término para adelantar dicho proceso será de dos (2) años contados a partir de la vigencia de la presente ley. El cumplimiento de esta obligación deberá ser verificado por las contralorías territoriales.</a:t>
            </a:r>
          </a:p>
        </p:txBody>
      </p:sp>
      <p:sp>
        <p:nvSpPr>
          <p:cNvPr id="2" name="1 Flecha curvada hacia arriba"/>
          <p:cNvSpPr/>
          <p:nvPr/>
        </p:nvSpPr>
        <p:spPr bwMode="auto">
          <a:xfrm rot="316080">
            <a:off x="1499411" y="4745297"/>
            <a:ext cx="4451564" cy="846323"/>
          </a:xfrm>
          <a:prstGeom prst="curvedUpArrow">
            <a:avLst/>
          </a:prstGeom>
          <a:solidFill>
            <a:schemeClr val="tx1">
              <a:lumMod val="95000"/>
              <a:lumOff val="5000"/>
            </a:schemeClr>
          </a:solid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05664757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24</a:t>
            </a:fld>
            <a:endParaRPr lang="es-ES_tradnl"/>
          </a:p>
        </p:txBody>
      </p:sp>
      <p:pic>
        <p:nvPicPr>
          <p:cNvPr id="3"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08305" y="2641476"/>
            <a:ext cx="1835696" cy="1944216"/>
          </a:xfrm>
          <a:prstGeom prst="ellipse">
            <a:avLst/>
          </a:prstGeom>
        </p:spPr>
      </p:pic>
      <p:sp>
        <p:nvSpPr>
          <p:cNvPr id="4" name="Rectángulo 3"/>
          <p:cNvSpPr/>
          <p:nvPr/>
        </p:nvSpPr>
        <p:spPr>
          <a:xfrm>
            <a:off x="25055" y="1345332"/>
            <a:ext cx="7283249" cy="3770297"/>
          </a:xfrm>
          <a:prstGeom prst="rect">
            <a:avLst/>
          </a:prstGeom>
        </p:spPr>
        <p:txBody>
          <a:bodyPr wrap="square" lIns="76234" tIns="38117" rIns="76234" bIns="38117">
            <a:spAutoFit/>
          </a:bodyPr>
          <a:lstStyle/>
          <a:p>
            <a:pPr marL="238230" indent="-238230" algn="just">
              <a:buFont typeface="Arial" panose="020B0604020202020204" pitchFamily="34" charset="0"/>
              <a:buChar char="•"/>
            </a:pPr>
            <a:r>
              <a:rPr lang="es-CO" sz="2400" b="1" dirty="0"/>
              <a:t>Determinar la importancia  de normalizar; </a:t>
            </a:r>
            <a:r>
              <a:rPr lang="es-CO" sz="2400" b="1" dirty="0">
                <a:solidFill>
                  <a:srgbClr val="0033FF"/>
                </a:solidFill>
              </a:rPr>
              <a:t>línea del tiempo de la conversión total esperada con las nuevas normas contables en el nivel de gobiernos centrales latinoamericanos</a:t>
            </a:r>
          </a:p>
          <a:p>
            <a:pPr algn="just"/>
            <a:endParaRPr lang="es-CO" sz="2400" b="1" dirty="0">
              <a:solidFill>
                <a:srgbClr val="0070C0"/>
              </a:solidFill>
            </a:endParaRPr>
          </a:p>
          <a:p>
            <a:pPr marL="238230" indent="-238230" algn="just">
              <a:buFont typeface="Arial" panose="020B0604020202020204" pitchFamily="34" charset="0"/>
              <a:buChar char="•"/>
            </a:pPr>
            <a:r>
              <a:rPr lang="es-CO" sz="2400" b="1" dirty="0"/>
              <a:t>En la </a:t>
            </a:r>
            <a:r>
              <a:rPr lang="es-CO" sz="2400" b="1" dirty="0">
                <a:solidFill>
                  <a:srgbClr val="0033FF"/>
                </a:solidFill>
              </a:rPr>
              <a:t>legislación </a:t>
            </a:r>
            <a:r>
              <a:rPr lang="es-CO" sz="2400" b="1" dirty="0"/>
              <a:t>y adopción en los respectivos países y en la agenda</a:t>
            </a:r>
          </a:p>
          <a:p>
            <a:pPr algn="just"/>
            <a:endParaRPr lang="es-CO" sz="2400" b="1" dirty="0"/>
          </a:p>
          <a:p>
            <a:pPr marL="238230" indent="-238230" algn="just">
              <a:buFont typeface="Arial" panose="020B0604020202020204" pitchFamily="34" charset="0"/>
              <a:buChar char="•"/>
            </a:pPr>
            <a:r>
              <a:rPr lang="es-CO" sz="2400" b="1" dirty="0">
                <a:solidFill>
                  <a:srgbClr val="0033FF"/>
                </a:solidFill>
              </a:rPr>
              <a:t>Comparación </a:t>
            </a:r>
            <a:r>
              <a:rPr lang="es-CO" sz="2400" b="1" dirty="0"/>
              <a:t>a nivel mundial y especialmente a nivel Latinoamericano </a:t>
            </a:r>
          </a:p>
        </p:txBody>
      </p:sp>
      <p:sp>
        <p:nvSpPr>
          <p:cNvPr id="6" name="CuadroTexto 4"/>
          <p:cNvSpPr txBox="1"/>
          <p:nvPr/>
        </p:nvSpPr>
        <p:spPr>
          <a:xfrm>
            <a:off x="1259632" y="49188"/>
            <a:ext cx="5832648" cy="858160"/>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defPPr>
              <a:defRPr lang="es-ES_tradnl"/>
            </a:defPPr>
            <a:lvl1pPr algn="ctr" eaLnBrk="1" hangingPunct="1">
              <a:defRPr sz="2400" b="1" kern="0">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defRPr>
            </a:lvl6pPr>
            <a:lvl7pPr marL="914400" algn="ctr" fontAlgn="base">
              <a:spcBef>
                <a:spcPct val="0"/>
              </a:spcBef>
              <a:spcAft>
                <a:spcPct val="0"/>
              </a:spcAft>
              <a:defRPr sz="3200" b="1">
                <a:solidFill>
                  <a:schemeClr val="tx2"/>
                </a:solidFill>
              </a:defRPr>
            </a:lvl7pPr>
            <a:lvl8pPr marL="1371600" algn="ctr" fontAlgn="base">
              <a:spcBef>
                <a:spcPct val="0"/>
              </a:spcBef>
              <a:spcAft>
                <a:spcPct val="0"/>
              </a:spcAft>
              <a:defRPr sz="3200" b="1">
                <a:solidFill>
                  <a:schemeClr val="tx2"/>
                </a:solidFill>
              </a:defRPr>
            </a:lvl8pPr>
            <a:lvl9pPr marL="1828800" algn="ctr" fontAlgn="base">
              <a:spcBef>
                <a:spcPct val="0"/>
              </a:spcBef>
              <a:spcAft>
                <a:spcPct val="0"/>
              </a:spcAft>
              <a:defRPr sz="3200" b="1">
                <a:solidFill>
                  <a:schemeClr val="tx2"/>
                </a:solidFill>
              </a:defRPr>
            </a:lvl9pPr>
          </a:lstStyle>
          <a:p>
            <a:r>
              <a:rPr lang="es-CO" sz="2800" dirty="0"/>
              <a:t>Desafíos</a:t>
            </a:r>
          </a:p>
          <a:p>
            <a:r>
              <a:rPr lang="es-CO" sz="2800" dirty="0"/>
              <a:t>Normalizadores &amp; Reguladores</a:t>
            </a:r>
          </a:p>
        </p:txBody>
      </p:sp>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6296" y="49189"/>
            <a:ext cx="864096" cy="936103"/>
          </a:xfrm>
          <a:prstGeom prst="rect">
            <a:avLst/>
          </a:prstGeom>
        </p:spPr>
      </p:pic>
    </p:spTree>
    <p:extLst>
      <p:ext uri="{BB962C8B-B14F-4D97-AF65-F5344CB8AC3E}">
        <p14:creationId xmlns:p14="http://schemas.microsoft.com/office/powerpoint/2010/main" val="25313652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25</a:t>
            </a:fld>
            <a:endParaRPr lang="es-ES_tradnl"/>
          </a:p>
        </p:txBody>
      </p:sp>
      <p:pic>
        <p:nvPicPr>
          <p:cNvPr id="3" name="Imagen 2"/>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0" y="4055195"/>
            <a:ext cx="7884368" cy="1034553"/>
          </a:xfrm>
          <a:prstGeom prst="rect">
            <a:avLst/>
          </a:prstGeom>
        </p:spPr>
      </p:pic>
      <p:sp>
        <p:nvSpPr>
          <p:cNvPr id="4" name="Rectángulo 3"/>
          <p:cNvSpPr/>
          <p:nvPr/>
        </p:nvSpPr>
        <p:spPr>
          <a:xfrm>
            <a:off x="127335" y="1129308"/>
            <a:ext cx="6172857" cy="3016210"/>
          </a:xfrm>
          <a:prstGeom prst="rect">
            <a:avLst/>
          </a:prstGeom>
        </p:spPr>
        <p:txBody>
          <a:bodyPr wrap="square">
            <a:spAutoFit/>
          </a:bodyPr>
          <a:lstStyle/>
          <a:p>
            <a:pPr algn="just" defTabSz="457200" eaLnBrk="1" fontAlgn="auto" hangingPunct="1">
              <a:spcBef>
                <a:spcPts val="0"/>
              </a:spcBef>
              <a:spcAft>
                <a:spcPts val="0"/>
              </a:spcAft>
            </a:pPr>
            <a:r>
              <a:rPr lang="es-CO" sz="1900" b="1" dirty="0">
                <a:solidFill>
                  <a:srgbClr val="0033FF"/>
                </a:solidFill>
                <a:latin typeface="Calibri" panose="020F0502020204030204"/>
              </a:rPr>
              <a:t>14 países de América Latina </a:t>
            </a:r>
            <a:r>
              <a:rPr lang="es-CO" sz="1900" b="1" dirty="0">
                <a:solidFill>
                  <a:prstClr val="black"/>
                </a:solidFill>
                <a:latin typeface="Calibri" panose="020F0502020204030204"/>
              </a:rPr>
              <a:t>avanzan hacia las NICSP. La mayoría tiene como objetivo lograr la conversión total a </a:t>
            </a:r>
            <a:r>
              <a:rPr lang="es-CO" sz="1900" b="1" dirty="0">
                <a:solidFill>
                  <a:srgbClr val="0033FF"/>
                </a:solidFill>
                <a:latin typeface="Calibri" panose="020F0502020204030204"/>
              </a:rPr>
              <a:t>nuevos marcos contables dentro de los próximos 5 años</a:t>
            </a:r>
          </a:p>
          <a:p>
            <a:pPr algn="just" defTabSz="457200" eaLnBrk="1" fontAlgn="auto" hangingPunct="1">
              <a:spcBef>
                <a:spcPts val="0"/>
              </a:spcBef>
              <a:spcAft>
                <a:spcPts val="0"/>
              </a:spcAft>
            </a:pPr>
            <a:endParaRPr lang="es-CO" sz="1900" b="1" dirty="0">
              <a:solidFill>
                <a:srgbClr val="0033FF"/>
              </a:solidFill>
              <a:latin typeface="Calibri" panose="020F0502020204030204"/>
            </a:endParaRPr>
          </a:p>
          <a:p>
            <a:pPr algn="just" defTabSz="457200" eaLnBrk="1" fontAlgn="auto" hangingPunct="1">
              <a:spcBef>
                <a:spcPts val="0"/>
              </a:spcBef>
              <a:spcAft>
                <a:spcPts val="0"/>
              </a:spcAft>
            </a:pPr>
            <a:r>
              <a:rPr lang="es-CO" sz="1900" b="1" dirty="0">
                <a:solidFill>
                  <a:prstClr val="black"/>
                </a:solidFill>
                <a:latin typeface="Calibri" panose="020F0502020204030204"/>
              </a:rPr>
              <a:t>Los avances y planes de reforma se deben considerar cuando se examinan los resultados del </a:t>
            </a:r>
            <a:r>
              <a:rPr lang="es-CO" sz="1900" b="1" dirty="0">
                <a:solidFill>
                  <a:srgbClr val="0033FF"/>
                </a:solidFill>
                <a:latin typeface="Calibri" panose="020F0502020204030204"/>
              </a:rPr>
              <a:t>análisis de brechas. </a:t>
            </a:r>
          </a:p>
          <a:p>
            <a:pPr algn="just" defTabSz="457200" eaLnBrk="1" fontAlgn="auto" hangingPunct="1">
              <a:spcBef>
                <a:spcPts val="0"/>
              </a:spcBef>
              <a:spcAft>
                <a:spcPts val="0"/>
              </a:spcAft>
            </a:pPr>
            <a:endParaRPr lang="es-CO" sz="1900" b="1" dirty="0">
              <a:solidFill>
                <a:srgbClr val="0033FF"/>
              </a:solidFill>
              <a:latin typeface="Calibri" panose="020F0502020204030204"/>
            </a:endParaRPr>
          </a:p>
          <a:p>
            <a:pPr algn="just" defTabSz="457200" eaLnBrk="1" fontAlgn="auto" hangingPunct="1">
              <a:spcBef>
                <a:spcPts val="0"/>
              </a:spcBef>
              <a:spcAft>
                <a:spcPts val="0"/>
              </a:spcAft>
            </a:pPr>
            <a:r>
              <a:rPr lang="es-CO" sz="1900" b="1" dirty="0">
                <a:solidFill>
                  <a:prstClr val="black"/>
                </a:solidFill>
                <a:latin typeface="Calibri" panose="020F0502020204030204"/>
              </a:rPr>
              <a:t>Los </a:t>
            </a:r>
            <a:r>
              <a:rPr lang="es-CO" sz="1900" b="1" dirty="0">
                <a:solidFill>
                  <a:srgbClr val="0033FF"/>
                </a:solidFill>
                <a:latin typeface="Calibri" panose="020F0502020204030204"/>
              </a:rPr>
              <a:t>3 países más avanzados de América Latina y el Caribe, </a:t>
            </a:r>
            <a:r>
              <a:rPr lang="es-CO" sz="1900" b="1" dirty="0">
                <a:solidFill>
                  <a:prstClr val="black"/>
                </a:solidFill>
                <a:latin typeface="Calibri" panose="020F0502020204030204"/>
              </a:rPr>
              <a:t>en  términos del siguiente cronograma,  aún no han completado sus reformas. </a:t>
            </a:r>
          </a:p>
        </p:txBody>
      </p:sp>
      <p:sp>
        <p:nvSpPr>
          <p:cNvPr id="6" name="Rectángulo 5"/>
          <p:cNvSpPr/>
          <p:nvPr/>
        </p:nvSpPr>
        <p:spPr>
          <a:xfrm>
            <a:off x="107504" y="5377780"/>
            <a:ext cx="2376264" cy="223269"/>
          </a:xfrm>
          <a:prstGeom prst="rect">
            <a:avLst/>
          </a:prstGeom>
          <a:no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700" i="0" u="none" strike="noStrike" kern="0" cap="none" spc="0" normalizeH="0" baseline="0" noProof="0" dirty="0">
                <a:ln>
                  <a:noFill/>
                </a:ln>
                <a:solidFill>
                  <a:prstClr val="black"/>
                </a:solidFill>
                <a:effectLst/>
                <a:uLnTx/>
                <a:uFillTx/>
                <a:latin typeface="Calibri" panose="020F0502020204030204"/>
                <a:ea typeface="+mn-ea"/>
                <a:cs typeface="+mn-cs"/>
              </a:rPr>
              <a:t>Fuente: Encuesta BID- E&amp;Y. IV FOCAL Panamá 2017</a:t>
            </a:r>
          </a:p>
        </p:txBody>
      </p:sp>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16216" y="1369412"/>
            <a:ext cx="2592288" cy="3648328"/>
          </a:xfrm>
          <a:prstGeom prst="rect">
            <a:avLst/>
          </a:prstGeom>
        </p:spPr>
      </p:pic>
      <p:sp>
        <p:nvSpPr>
          <p:cNvPr id="8" name="Rectángulo 7"/>
          <p:cNvSpPr/>
          <p:nvPr/>
        </p:nvSpPr>
        <p:spPr>
          <a:xfrm>
            <a:off x="683568" y="4967218"/>
            <a:ext cx="6480720" cy="338554"/>
          </a:xfrm>
          <a:prstGeom prst="rect">
            <a:avLst/>
          </a:prstGeom>
        </p:spPr>
        <p:txBody>
          <a:bodyPr wrap="square">
            <a:spAutoFit/>
          </a:bodyPr>
          <a:lstStyle/>
          <a:p>
            <a:pPr defTabSz="457200" eaLnBrk="1" fontAlgn="auto" hangingPunct="1">
              <a:spcBef>
                <a:spcPts val="0"/>
              </a:spcBef>
              <a:spcAft>
                <a:spcPts val="0"/>
              </a:spcAft>
            </a:pPr>
            <a:r>
              <a:rPr lang="es-CO" sz="1600" b="1" dirty="0">
                <a:solidFill>
                  <a:srgbClr val="0033FF"/>
                </a:solidFill>
                <a:latin typeface="Calibri" panose="020F0502020204030204"/>
              </a:rPr>
              <a:t>Cronograma de conversión según los planes de reforma actuales</a:t>
            </a:r>
          </a:p>
        </p:txBody>
      </p:sp>
      <p:sp>
        <p:nvSpPr>
          <p:cNvPr id="9" name="CuadroTexto 4"/>
          <p:cNvSpPr txBox="1"/>
          <p:nvPr/>
        </p:nvSpPr>
        <p:spPr>
          <a:xfrm>
            <a:off x="1259632" y="49188"/>
            <a:ext cx="5832648" cy="858160"/>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defPPr>
              <a:defRPr lang="es-ES_tradnl"/>
            </a:defPPr>
            <a:lvl1pPr algn="ctr" eaLnBrk="1" hangingPunct="1">
              <a:defRPr sz="2400" b="1" kern="0">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defRPr>
            </a:lvl6pPr>
            <a:lvl7pPr marL="914400" algn="ctr" fontAlgn="base">
              <a:spcBef>
                <a:spcPct val="0"/>
              </a:spcBef>
              <a:spcAft>
                <a:spcPct val="0"/>
              </a:spcAft>
              <a:defRPr sz="3200" b="1">
                <a:solidFill>
                  <a:schemeClr val="tx2"/>
                </a:solidFill>
              </a:defRPr>
            </a:lvl7pPr>
            <a:lvl8pPr marL="1371600" algn="ctr" fontAlgn="base">
              <a:spcBef>
                <a:spcPct val="0"/>
              </a:spcBef>
              <a:spcAft>
                <a:spcPct val="0"/>
              </a:spcAft>
              <a:defRPr sz="3200" b="1">
                <a:solidFill>
                  <a:schemeClr val="tx2"/>
                </a:solidFill>
              </a:defRPr>
            </a:lvl8pPr>
            <a:lvl9pPr marL="1828800" algn="ctr" fontAlgn="base">
              <a:spcBef>
                <a:spcPct val="0"/>
              </a:spcBef>
              <a:spcAft>
                <a:spcPct val="0"/>
              </a:spcAft>
              <a:defRPr sz="3200" b="1">
                <a:solidFill>
                  <a:schemeClr val="tx2"/>
                </a:solidFill>
              </a:defRPr>
            </a:lvl9pPr>
          </a:lstStyle>
          <a:p>
            <a:r>
              <a:rPr lang="es-CO" sz="2800" dirty="0"/>
              <a:t>Desafíos</a:t>
            </a:r>
          </a:p>
          <a:p>
            <a:r>
              <a:rPr lang="es-CO" sz="2800" dirty="0"/>
              <a:t>Normalizadores &amp; Reguladores</a:t>
            </a:r>
          </a:p>
        </p:txBody>
      </p:sp>
    </p:spTree>
    <p:extLst>
      <p:ext uri="{BB962C8B-B14F-4D97-AF65-F5344CB8AC3E}">
        <p14:creationId xmlns:p14="http://schemas.microsoft.com/office/powerpoint/2010/main" val="16577634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26</a:t>
            </a:fld>
            <a:endParaRPr lang="es-ES_tradnl"/>
          </a:p>
        </p:txBody>
      </p:sp>
      <p:sp>
        <p:nvSpPr>
          <p:cNvPr id="3" name="Rectángulo 2"/>
          <p:cNvSpPr/>
          <p:nvPr/>
        </p:nvSpPr>
        <p:spPr>
          <a:xfrm>
            <a:off x="1331640" y="49189"/>
            <a:ext cx="6592641" cy="864095"/>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800" b="1" kern="0" dirty="0">
                <a:solidFill>
                  <a:schemeClr val="dk1"/>
                </a:solidFill>
                <a:latin typeface="+mn-lt"/>
                <a:ea typeface="+mj-ea"/>
                <a:cs typeface="+mj-cs"/>
              </a:rPr>
              <a:t>NIVEL GENERAL DE ARMONIZACIÓN CON </a:t>
            </a:r>
          </a:p>
          <a:p>
            <a:pPr algn="ctr" eaLnBrk="1" hangingPunct="1"/>
            <a:r>
              <a:rPr lang="es-CO" sz="2800" b="1" kern="0" dirty="0">
                <a:solidFill>
                  <a:schemeClr val="dk1"/>
                </a:solidFill>
                <a:latin typeface="+mn-lt"/>
                <a:ea typeface="+mj-ea"/>
                <a:cs typeface="+mj-cs"/>
              </a:rPr>
              <a:t>LAS NICSP POR PAÍS </a:t>
            </a:r>
          </a:p>
        </p:txBody>
      </p:sp>
      <p:pic>
        <p:nvPicPr>
          <p:cNvPr id="4" name="Imagen 3"/>
          <p:cNvPicPr>
            <a:picLocks noChangeAspect="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7504" y="1057300"/>
            <a:ext cx="8856984" cy="3960440"/>
          </a:xfrm>
          <a:prstGeom prst="rect">
            <a:avLst/>
          </a:prstGeom>
        </p:spPr>
      </p:pic>
      <p:sp>
        <p:nvSpPr>
          <p:cNvPr id="6" name="Rectángulo 5"/>
          <p:cNvSpPr/>
          <p:nvPr/>
        </p:nvSpPr>
        <p:spPr>
          <a:xfrm>
            <a:off x="-36512" y="5305772"/>
            <a:ext cx="2088232" cy="2644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6234" tIns="38117" rIns="76234" bIns="38117" rtlCol="0" anchor="ctr"/>
          <a:lstStyle/>
          <a:p>
            <a:pPr algn="ctr"/>
            <a:r>
              <a:rPr lang="es-CO" sz="700" b="1" dirty="0">
                <a:solidFill>
                  <a:schemeClr val="tx1"/>
                </a:solidFill>
              </a:rPr>
              <a:t>Fuente: </a:t>
            </a:r>
            <a:r>
              <a:rPr lang="es-CO" sz="700" dirty="0">
                <a:solidFill>
                  <a:schemeClr val="tx1"/>
                </a:solidFill>
              </a:rPr>
              <a:t>Encuesta BID- E&amp;Y.  IV FOCAL Panamá 2017</a:t>
            </a:r>
          </a:p>
        </p:txBody>
      </p:sp>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56376" y="49189"/>
            <a:ext cx="864096" cy="1008112"/>
          </a:xfrm>
          <a:prstGeom prst="rect">
            <a:avLst/>
          </a:prstGeom>
        </p:spPr>
      </p:pic>
    </p:spTree>
    <p:extLst>
      <p:ext uri="{BB962C8B-B14F-4D97-AF65-F5344CB8AC3E}">
        <p14:creationId xmlns:p14="http://schemas.microsoft.com/office/powerpoint/2010/main" val="16208412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27</a:t>
            </a:fld>
            <a:endParaRPr lang="es-ES_tradnl"/>
          </a:p>
        </p:txBody>
      </p:sp>
      <p:sp>
        <p:nvSpPr>
          <p:cNvPr id="3" name="Rectángulo 2"/>
          <p:cNvSpPr/>
          <p:nvPr/>
        </p:nvSpPr>
        <p:spPr>
          <a:xfrm>
            <a:off x="3923928" y="1083682"/>
            <a:ext cx="5220072" cy="4078074"/>
          </a:xfrm>
          <a:prstGeom prst="rect">
            <a:avLst/>
          </a:prstGeom>
        </p:spPr>
        <p:txBody>
          <a:bodyPr wrap="square" lIns="76234" tIns="38117" rIns="76234" bIns="38117">
            <a:spAutoFit/>
          </a:bodyPr>
          <a:lstStyle/>
          <a:p>
            <a:pPr algn="just"/>
            <a:r>
              <a:rPr lang="es-CO" sz="2000" b="1" dirty="0"/>
              <a:t>Al comparar los sistemas contables actuales de los países con los requerimientos de las NICSP objeto del estudio</a:t>
            </a:r>
            <a:r>
              <a:rPr lang="es-CO" sz="2000" dirty="0"/>
              <a:t>**</a:t>
            </a:r>
            <a:r>
              <a:rPr lang="es-CO" sz="2000" b="1" dirty="0"/>
              <a:t>, </a:t>
            </a:r>
            <a:r>
              <a:rPr lang="es-CO" sz="2000" b="1" dirty="0">
                <a:solidFill>
                  <a:srgbClr val="0033FF"/>
                </a:solidFill>
              </a:rPr>
              <a:t>se puede observar una amplia gama de niveles globales de alineación que oscilan entre el 11% y un 84%. </a:t>
            </a:r>
          </a:p>
          <a:p>
            <a:pPr algn="just"/>
            <a:endParaRPr lang="es-CO" sz="2000" b="1" dirty="0"/>
          </a:p>
          <a:p>
            <a:pPr algn="just"/>
            <a:r>
              <a:rPr lang="es-CO" sz="2000" b="1" dirty="0"/>
              <a:t>Mientras que algunos países todavía operan con un sistema de base de efectivo modificado, algunos ya han logrado un estado avanzado de implementación de las NICSP </a:t>
            </a:r>
            <a:r>
              <a:rPr lang="es-CO" sz="2000" b="1" i="1" dirty="0">
                <a:solidFill>
                  <a:srgbClr val="0033FF"/>
                </a:solidFill>
              </a:rPr>
              <a:t>(Colombia, Perú, Chile)</a:t>
            </a:r>
            <a:r>
              <a:rPr lang="es-CO" sz="2000" b="1" i="1" dirty="0"/>
              <a:t> </a:t>
            </a:r>
            <a:r>
              <a:rPr lang="es-CO" sz="2000" b="1" dirty="0"/>
              <a:t>y a la fecha están en el período de transición provisto por la disposición transitoria de la NICSP individual o por la NICSP 33. </a:t>
            </a:r>
          </a:p>
        </p:txBody>
      </p:sp>
      <p:sp>
        <p:nvSpPr>
          <p:cNvPr id="4" name="CuadroTexto 3"/>
          <p:cNvSpPr txBox="1"/>
          <p:nvPr/>
        </p:nvSpPr>
        <p:spPr>
          <a:xfrm>
            <a:off x="1513360" y="164272"/>
            <a:ext cx="5866951" cy="60499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r>
              <a:rPr lang="es-CO" sz="2800" dirty="0"/>
              <a:t>Nivel Global de Alineación por País</a:t>
            </a:r>
          </a:p>
        </p:txBody>
      </p:sp>
      <p:pic>
        <p:nvPicPr>
          <p:cNvPr id="6" name="Imagen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4385" y="1246764"/>
            <a:ext cx="3932471" cy="3842984"/>
          </a:xfrm>
          <a:prstGeom prst="rect">
            <a:avLst/>
          </a:prstGeom>
        </p:spPr>
      </p:pic>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391520" y="-1442"/>
            <a:ext cx="1068912" cy="1058742"/>
          </a:xfrm>
          <a:prstGeom prst="rect">
            <a:avLst/>
          </a:prstGeom>
        </p:spPr>
      </p:pic>
      <p:sp>
        <p:nvSpPr>
          <p:cNvPr id="8" name="Elipse 7"/>
          <p:cNvSpPr/>
          <p:nvPr/>
        </p:nvSpPr>
        <p:spPr bwMode="auto">
          <a:xfrm>
            <a:off x="460800" y="1749601"/>
            <a:ext cx="438791" cy="243804"/>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 name="Rectángulo 1"/>
          <p:cNvSpPr/>
          <p:nvPr/>
        </p:nvSpPr>
        <p:spPr bwMode="auto">
          <a:xfrm>
            <a:off x="179512" y="2065412"/>
            <a:ext cx="504056" cy="160432"/>
          </a:xfrm>
          <a:prstGeom prst="rect">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9" name="Pentágono regular 8"/>
          <p:cNvSpPr/>
          <p:nvPr/>
        </p:nvSpPr>
        <p:spPr bwMode="auto">
          <a:xfrm>
            <a:off x="3059832" y="4081636"/>
            <a:ext cx="432048" cy="288032"/>
          </a:xfrm>
          <a:prstGeom prst="pentagon">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0" name="Pentágono regular 9"/>
          <p:cNvSpPr/>
          <p:nvPr/>
        </p:nvSpPr>
        <p:spPr bwMode="auto">
          <a:xfrm>
            <a:off x="2411760" y="1561356"/>
            <a:ext cx="432048" cy="216024"/>
          </a:xfrm>
          <a:prstGeom prst="pentagon">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1726114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28</a:t>
            </a:fld>
            <a:endParaRPr lang="es-ES_tradnl"/>
          </a:p>
        </p:txBody>
      </p:sp>
      <p:sp>
        <p:nvSpPr>
          <p:cNvPr id="3" name="Rectángulo 2"/>
          <p:cNvSpPr/>
          <p:nvPr/>
        </p:nvSpPr>
        <p:spPr>
          <a:xfrm>
            <a:off x="107504" y="1129308"/>
            <a:ext cx="8751257" cy="4139629"/>
          </a:xfrm>
          <a:prstGeom prst="rect">
            <a:avLst/>
          </a:prstGeom>
        </p:spPr>
        <p:txBody>
          <a:bodyPr wrap="square" lIns="76234" tIns="38117" rIns="76234" bIns="38117">
            <a:spAutoFit/>
          </a:bodyPr>
          <a:lstStyle/>
          <a:p>
            <a:pPr algn="just"/>
            <a:r>
              <a:rPr lang="es-CO" sz="2200" b="1" dirty="0">
                <a:solidFill>
                  <a:srgbClr val="0033FF"/>
                </a:solidFill>
              </a:rPr>
              <a:t>La conversión completa no significa necesariamente un 100% de armonización con las NICSP de devengo. </a:t>
            </a:r>
            <a:r>
              <a:rPr lang="es-CO" sz="2200" b="1" dirty="0"/>
              <a:t>A nivel mundial, la mayoría de los países no solo planifican un enfoque gradual, sino que también permiten una cierta adaptación nacional de las NICSP de devengo, por ejemplo, elección de políticas, simplificación de criterios y metodologías pragmáticas para la determinación de bases de medición.</a:t>
            </a:r>
          </a:p>
          <a:p>
            <a:pPr algn="just"/>
            <a:endParaRPr lang="es-CO" sz="2200" b="1" dirty="0"/>
          </a:p>
          <a:p>
            <a:pPr algn="just"/>
            <a:r>
              <a:rPr lang="es-CO" sz="2200" b="1" dirty="0">
                <a:solidFill>
                  <a:srgbClr val="0033FF"/>
                </a:solidFill>
              </a:rPr>
              <a:t>Gradualismo:</a:t>
            </a:r>
            <a:r>
              <a:rPr lang="es-CO" sz="2200" b="1" dirty="0"/>
              <a:t> En América Latina, algunos países como Chile han dividido el calendario de la reforma en etapas posteriores para los diferentes niveles de gobierno. Otros países, como Brasil, han priorizado las áreas de contabilidad y han implementado estándares seleccionados antes que otros. Otro enfoque es el uso de entidades piloto de diferentes niveles de gobierno. </a:t>
            </a:r>
          </a:p>
        </p:txBody>
      </p:sp>
      <p:sp>
        <p:nvSpPr>
          <p:cNvPr id="4" name="Rectángulo 3"/>
          <p:cNvSpPr/>
          <p:nvPr/>
        </p:nvSpPr>
        <p:spPr>
          <a:xfrm>
            <a:off x="34778" y="5377780"/>
            <a:ext cx="2593006" cy="2644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6234" tIns="38117" rIns="76234" bIns="38117" rtlCol="0" anchor="ctr"/>
          <a:lstStyle/>
          <a:p>
            <a:pPr algn="ctr"/>
            <a:r>
              <a:rPr lang="es-CO" sz="700" b="1" dirty="0">
                <a:solidFill>
                  <a:schemeClr val="tx1"/>
                </a:solidFill>
              </a:rPr>
              <a:t>Fuente: </a:t>
            </a:r>
            <a:r>
              <a:rPr lang="es-CO" sz="700" dirty="0">
                <a:solidFill>
                  <a:schemeClr val="tx1"/>
                </a:solidFill>
              </a:rPr>
              <a:t>Encuesta BID- E&amp;Y.  IV FOCAL Panamá 2017</a:t>
            </a:r>
          </a:p>
        </p:txBody>
      </p:sp>
      <p:pic>
        <p:nvPicPr>
          <p:cNvPr id="6" name="Imagen 5"/>
          <p:cNvPicPr>
            <a:picLocks noChangeAspect="1"/>
          </p:cNvPicPr>
          <p:nvPr/>
        </p:nvPicPr>
        <p:blipFill>
          <a:blip r:embed="rId2"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36512" y="0"/>
            <a:ext cx="3168352" cy="1057300"/>
          </a:xfrm>
          <a:prstGeom prst="rect">
            <a:avLst/>
          </a:prstGeom>
        </p:spPr>
      </p:pic>
      <p:sp>
        <p:nvSpPr>
          <p:cNvPr id="7" name="CuadroTexto 4"/>
          <p:cNvSpPr txBox="1"/>
          <p:nvPr/>
        </p:nvSpPr>
        <p:spPr>
          <a:xfrm>
            <a:off x="3275856" y="193204"/>
            <a:ext cx="4896544" cy="576064"/>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latin typeface="+mn-lt"/>
              </a:defRPr>
            </a:lvl6pPr>
            <a:lvl7pPr marL="914400" algn="ctr" fontAlgn="base">
              <a:spcBef>
                <a:spcPct val="0"/>
              </a:spcBef>
              <a:spcAft>
                <a:spcPct val="0"/>
              </a:spcAft>
              <a:defRPr sz="3200" b="1">
                <a:solidFill>
                  <a:schemeClr val="tx2"/>
                </a:solidFill>
                <a:latin typeface="+mn-lt"/>
              </a:defRPr>
            </a:lvl7pPr>
            <a:lvl8pPr marL="1371600" algn="ctr" fontAlgn="base">
              <a:spcBef>
                <a:spcPct val="0"/>
              </a:spcBef>
              <a:spcAft>
                <a:spcPct val="0"/>
              </a:spcAft>
              <a:defRPr sz="3200" b="1">
                <a:solidFill>
                  <a:schemeClr val="tx2"/>
                </a:solidFill>
                <a:latin typeface="+mn-lt"/>
              </a:defRPr>
            </a:lvl8pPr>
            <a:lvl9pPr marL="1828800" algn="ctr" fontAlgn="base">
              <a:spcBef>
                <a:spcPct val="0"/>
              </a:spcBef>
              <a:spcAft>
                <a:spcPct val="0"/>
              </a:spcAft>
              <a:defRPr sz="3200" b="1">
                <a:solidFill>
                  <a:schemeClr val="tx2"/>
                </a:solidFill>
                <a:latin typeface="+mn-lt"/>
              </a:defRPr>
            </a:lvl9pPr>
          </a:lstStyle>
          <a:p>
            <a:r>
              <a:rPr lang="es-CO" sz="2800" dirty="0"/>
              <a:t>Prácticas de Transición a NICSP</a:t>
            </a:r>
          </a:p>
        </p:txBody>
      </p:sp>
    </p:spTree>
    <p:extLst>
      <p:ext uri="{BB962C8B-B14F-4D97-AF65-F5344CB8AC3E}">
        <p14:creationId xmlns:p14="http://schemas.microsoft.com/office/powerpoint/2010/main" val="42922791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29</a:t>
            </a:fld>
            <a:endParaRPr lang="es-ES_tradnl"/>
          </a:p>
        </p:txBody>
      </p:sp>
      <p:sp>
        <p:nvSpPr>
          <p:cNvPr id="6" name="Rectángulo 5"/>
          <p:cNvSpPr/>
          <p:nvPr/>
        </p:nvSpPr>
        <p:spPr>
          <a:xfrm>
            <a:off x="107504" y="1114908"/>
            <a:ext cx="9001000" cy="3924186"/>
          </a:xfrm>
          <a:prstGeom prst="rect">
            <a:avLst/>
          </a:prstGeom>
        </p:spPr>
        <p:txBody>
          <a:bodyPr wrap="square" lIns="76234" tIns="38117" rIns="76234" bIns="38117">
            <a:spAutoFit/>
          </a:bodyPr>
          <a:lstStyle/>
          <a:p>
            <a:pPr>
              <a:spcAft>
                <a:spcPts val="1200"/>
              </a:spcAft>
            </a:pPr>
            <a:r>
              <a:rPr lang="es-CO" sz="1800" b="1" dirty="0"/>
              <a:t>1.    </a:t>
            </a:r>
            <a:r>
              <a:rPr lang="es-CO" sz="1800" b="1" dirty="0">
                <a:solidFill>
                  <a:srgbClr val="0033FF"/>
                </a:solidFill>
              </a:rPr>
              <a:t>Cambio de gobierno: </a:t>
            </a:r>
            <a:r>
              <a:rPr lang="es-CO" sz="1800" b="1" dirty="0"/>
              <a:t>Más un potencial de retraso, toda vez que el tema no es partidista</a:t>
            </a:r>
          </a:p>
          <a:p>
            <a:pPr>
              <a:spcAft>
                <a:spcPts val="1200"/>
              </a:spcAft>
            </a:pPr>
            <a:r>
              <a:rPr lang="es-CO" sz="1800" b="1" dirty="0"/>
              <a:t>2.   </a:t>
            </a:r>
            <a:r>
              <a:rPr lang="es-CO" sz="1800" b="1" dirty="0">
                <a:solidFill>
                  <a:srgbClr val="0033FF"/>
                </a:solidFill>
              </a:rPr>
              <a:t>Duración y Complejidad: </a:t>
            </a:r>
            <a:r>
              <a:rPr lang="es-CO" sz="1800" b="1" dirty="0"/>
              <a:t>5-8 años</a:t>
            </a:r>
          </a:p>
          <a:p>
            <a:pPr>
              <a:spcAft>
                <a:spcPts val="1200"/>
              </a:spcAft>
            </a:pPr>
            <a:r>
              <a:rPr lang="es-CO" sz="1800" b="1" dirty="0"/>
              <a:t>3.    </a:t>
            </a:r>
            <a:r>
              <a:rPr lang="es-CO" sz="1800" b="1" dirty="0">
                <a:solidFill>
                  <a:srgbClr val="0033FF"/>
                </a:solidFill>
              </a:rPr>
              <a:t>Costos: </a:t>
            </a:r>
            <a:r>
              <a:rPr lang="es-CO" sz="1800" b="1" dirty="0"/>
              <a:t>Costos del proyecto, para herramientas y capacitación</a:t>
            </a:r>
          </a:p>
          <a:p>
            <a:pPr>
              <a:spcAft>
                <a:spcPts val="1200"/>
              </a:spcAft>
            </a:pPr>
            <a:r>
              <a:rPr lang="es-CO" sz="1800" b="1" dirty="0"/>
              <a:t>4.    </a:t>
            </a:r>
            <a:r>
              <a:rPr lang="es-CO" sz="1800" b="1" dirty="0">
                <a:solidFill>
                  <a:srgbClr val="0033FF"/>
                </a:solidFill>
              </a:rPr>
              <a:t>Resistencia al Cambio: </a:t>
            </a:r>
            <a:r>
              <a:rPr lang="es-CO" sz="1800" b="1" dirty="0"/>
              <a:t>Normalmente aislada, caso  algunos ministerios </a:t>
            </a:r>
          </a:p>
          <a:p>
            <a:pPr>
              <a:spcAft>
                <a:spcPts val="1200"/>
              </a:spcAft>
            </a:pPr>
            <a:r>
              <a:rPr lang="es-CO" sz="1800" b="1" dirty="0"/>
              <a:t>5.    </a:t>
            </a:r>
            <a:r>
              <a:rPr lang="es-CO" sz="1800" b="1" dirty="0">
                <a:solidFill>
                  <a:srgbClr val="0033FF"/>
                </a:solidFill>
              </a:rPr>
              <a:t>EEFF: </a:t>
            </a:r>
            <a:r>
              <a:rPr lang="es-CO" sz="1800" b="1" dirty="0"/>
              <a:t>En algunos países todavía base efectivo (MEFP86) </a:t>
            </a:r>
          </a:p>
          <a:p>
            <a:pPr marL="381168" indent="-381168">
              <a:spcAft>
                <a:spcPts val="1200"/>
              </a:spcAft>
              <a:buAutoNum type="arabicPeriod" startAt="6"/>
            </a:pPr>
            <a:r>
              <a:rPr lang="es-CO" sz="1800" b="1" dirty="0">
                <a:solidFill>
                  <a:srgbClr val="0033FF"/>
                </a:solidFill>
              </a:rPr>
              <a:t>Presupuesto: </a:t>
            </a:r>
            <a:r>
              <a:rPr lang="es-CO" sz="1800" b="1" dirty="0"/>
              <a:t>Base Efectivo -  Contabilidad Base Devengo </a:t>
            </a:r>
          </a:p>
          <a:p>
            <a:pPr marL="268288">
              <a:spcAft>
                <a:spcPts val="1200"/>
              </a:spcAft>
            </a:pPr>
            <a:r>
              <a:rPr lang="es-CO" sz="1800" b="1" dirty="0"/>
              <a:t>• Alrededor de 90 países tienen un sistema devengado, incluyendo casi 50  que siguen las NICSP  o tienen un plan de implementación </a:t>
            </a:r>
          </a:p>
          <a:p>
            <a:pPr marL="268288">
              <a:spcAft>
                <a:spcPts val="1200"/>
              </a:spcAft>
            </a:pPr>
            <a:r>
              <a:rPr lang="es-CO" sz="1800" b="1" dirty="0"/>
              <a:t>• Solo 7 países tienen el sistema presupuestario de base devengado completo (AUS, NZ,CDN, </a:t>
            </a:r>
            <a:r>
              <a:rPr lang="es-CO" sz="1800" b="1" dirty="0" err="1"/>
              <a:t>UK,CH</a:t>
            </a:r>
            <a:r>
              <a:rPr lang="es-CO" sz="1800" b="1" dirty="0"/>
              <a:t>, A, EE), en tanto que algunos tienen una forma mixta (Escandinavia, USA, Chile) </a:t>
            </a:r>
          </a:p>
        </p:txBody>
      </p:sp>
      <p:sp>
        <p:nvSpPr>
          <p:cNvPr id="8" name="Rectángulo 7"/>
          <p:cNvSpPr/>
          <p:nvPr/>
        </p:nvSpPr>
        <p:spPr>
          <a:xfrm>
            <a:off x="72008" y="250812"/>
            <a:ext cx="8964488" cy="50405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800" b="1" kern="0" dirty="0">
                <a:solidFill>
                  <a:schemeClr val="dk1"/>
                </a:solidFill>
                <a:latin typeface="+mn-lt"/>
                <a:ea typeface="+mj-ea"/>
                <a:cs typeface="+mj-cs"/>
              </a:rPr>
              <a:t>Principales Barreras - Desafíos: A NIVEL POLÍTICO</a:t>
            </a:r>
          </a:p>
        </p:txBody>
      </p:sp>
      <p:sp>
        <p:nvSpPr>
          <p:cNvPr id="9" name="Rectángulo 8"/>
          <p:cNvSpPr/>
          <p:nvPr/>
        </p:nvSpPr>
        <p:spPr>
          <a:xfrm>
            <a:off x="424800" y="5407200"/>
            <a:ext cx="4219208" cy="1866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6234" tIns="38117" rIns="76234" bIns="38117" rtlCol="0" anchor="ctr"/>
          <a:lstStyle/>
          <a:p>
            <a:pPr algn="ctr"/>
            <a:r>
              <a:rPr lang="es-CO" sz="900" b="1" dirty="0">
                <a:solidFill>
                  <a:schemeClr val="tx1"/>
                </a:solidFill>
              </a:rPr>
              <a:t>Fuente: </a:t>
            </a:r>
            <a:r>
              <a:rPr lang="es-CO" sz="700" b="1" dirty="0">
                <a:solidFill>
                  <a:schemeClr val="tx1"/>
                </a:solidFill>
              </a:rPr>
              <a:t>Andreas Bergman</a:t>
            </a:r>
            <a:r>
              <a:rPr lang="es-CO" sz="700" dirty="0">
                <a:solidFill>
                  <a:schemeClr val="tx1"/>
                </a:solidFill>
              </a:rPr>
              <a:t>. IV FOCAL Panamá 2017/ X Congreso Contabilidad Pública . Bogotá 2017 </a:t>
            </a:r>
          </a:p>
        </p:txBody>
      </p:sp>
    </p:spTree>
    <p:extLst>
      <p:ext uri="{BB962C8B-B14F-4D97-AF65-F5344CB8AC3E}">
        <p14:creationId xmlns:p14="http://schemas.microsoft.com/office/powerpoint/2010/main" val="8615270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0"/>
          </p:nvPr>
        </p:nvSpPr>
        <p:spPr/>
        <p:txBody>
          <a:bodyPr/>
          <a:lstStyle/>
          <a:p>
            <a:pPr>
              <a:defRPr/>
            </a:pPr>
            <a:fld id="{C7869FFF-0288-4B42-9B48-50D4626F0A8E}" type="slidenum">
              <a:rPr lang="es-ES_tradnl" smtClean="0"/>
              <a:pPr>
                <a:defRPr/>
              </a:pPr>
              <a:t>3</a:t>
            </a:fld>
            <a:endParaRPr lang="es-ES_tradnl" dirty="0"/>
          </a:p>
        </p:txBody>
      </p:sp>
      <p:pic>
        <p:nvPicPr>
          <p:cNvPr id="4" name="Imagen 3"/>
          <p:cNvPicPr>
            <a:picLocks noChangeAspect="1"/>
          </p:cNvPicPr>
          <p:nvPr/>
        </p:nvPicPr>
        <p:blipFill>
          <a:blip r:embed="rId2"/>
          <a:stretch>
            <a:fillRect/>
          </a:stretch>
        </p:blipFill>
        <p:spPr>
          <a:xfrm>
            <a:off x="2195339" y="0"/>
            <a:ext cx="3744813" cy="3300692"/>
          </a:xfrm>
          <a:prstGeom prst="rect">
            <a:avLst/>
          </a:prstGeom>
        </p:spPr>
      </p:pic>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381" y="3300692"/>
            <a:ext cx="4716016" cy="2378705"/>
          </a:xfrm>
          <a:prstGeom prst="rect">
            <a:avLst/>
          </a:prstGeom>
        </p:spPr>
      </p:pic>
      <p:pic>
        <p:nvPicPr>
          <p:cNvPr id="6" name="Imagen 5"/>
          <p:cNvPicPr>
            <a:picLocks noChangeAspect="1"/>
          </p:cNvPicPr>
          <p:nvPr/>
        </p:nvPicPr>
        <p:blipFill>
          <a:blip r:embed="rId4"/>
          <a:stretch>
            <a:fillRect/>
          </a:stretch>
        </p:blipFill>
        <p:spPr>
          <a:xfrm>
            <a:off x="4716016" y="3289549"/>
            <a:ext cx="4427984" cy="2368300"/>
          </a:xfrm>
          <a:prstGeom prst="rect">
            <a:avLst/>
          </a:prstGeom>
        </p:spPr>
      </p:pic>
    </p:spTree>
    <p:extLst>
      <p:ext uri="{BB962C8B-B14F-4D97-AF65-F5344CB8AC3E}">
        <p14:creationId xmlns:p14="http://schemas.microsoft.com/office/powerpoint/2010/main" val="203937088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30</a:t>
            </a:fld>
            <a:endParaRPr lang="es-ES_tradnl"/>
          </a:p>
        </p:txBody>
      </p:sp>
      <p:sp>
        <p:nvSpPr>
          <p:cNvPr id="3" name="Rectángulo 2"/>
          <p:cNvSpPr/>
          <p:nvPr/>
        </p:nvSpPr>
        <p:spPr>
          <a:xfrm>
            <a:off x="107504" y="1057300"/>
            <a:ext cx="8928992" cy="3954963"/>
          </a:xfrm>
          <a:prstGeom prst="rect">
            <a:avLst/>
          </a:prstGeom>
        </p:spPr>
        <p:txBody>
          <a:bodyPr wrap="square" lIns="76234" tIns="38117" rIns="76234" bIns="38117">
            <a:spAutoFit/>
          </a:bodyPr>
          <a:lstStyle/>
          <a:p>
            <a:pPr marL="285876" indent="-285876">
              <a:buFont typeface="Arial" panose="020B0604020202020204" pitchFamily="34" charset="0"/>
              <a:buChar char="•"/>
            </a:pPr>
            <a:r>
              <a:rPr lang="es-CO" sz="1800" b="1" dirty="0">
                <a:solidFill>
                  <a:srgbClr val="0033FF"/>
                </a:solidFill>
              </a:rPr>
              <a:t>Materialidad: </a:t>
            </a:r>
            <a:r>
              <a:rPr lang="es-CO" sz="1800" b="1" i="1" dirty="0"/>
              <a:t>¿Cómo definirla? ¿Quién decide? </a:t>
            </a:r>
          </a:p>
          <a:p>
            <a:pPr lvl="1"/>
            <a:r>
              <a:rPr lang="es-CO" sz="1800" dirty="0"/>
              <a:t>Existencia de </a:t>
            </a:r>
            <a:r>
              <a:rPr lang="es-CO" sz="1800" b="1" dirty="0">
                <a:solidFill>
                  <a:srgbClr val="002060"/>
                </a:solidFill>
              </a:rPr>
              <a:t>nuevo documento del IPSASB* </a:t>
            </a:r>
            <a:r>
              <a:rPr lang="es-CO" sz="1800" dirty="0"/>
              <a:t>para clarificar y orientar  este  tema:</a:t>
            </a:r>
          </a:p>
          <a:p>
            <a:pPr lvl="1"/>
            <a:r>
              <a:rPr lang="es-CO" sz="1800" dirty="0"/>
              <a:t>La inquietud mas importante: ¿Debo o tengo que seguir los requisitos de Reconocimiento,	Medición y Revelación, si NO son materiales? </a:t>
            </a:r>
          </a:p>
          <a:p>
            <a:pPr lvl="1"/>
            <a:r>
              <a:rPr lang="es-CO" sz="1800" b="1" i="1" dirty="0">
                <a:solidFill>
                  <a:srgbClr val="002060"/>
                </a:solidFill>
              </a:rPr>
              <a:t>Respuesta</a:t>
            </a:r>
            <a:r>
              <a:rPr lang="es-CO" sz="1800" dirty="0"/>
              <a:t>: No, el principio de materialidad es predominante (</a:t>
            </a:r>
            <a:r>
              <a:rPr lang="es-CO" sz="1800" dirty="0" err="1"/>
              <a:t>overarching</a:t>
            </a:r>
            <a:r>
              <a:rPr lang="es-CO" sz="1800" dirty="0"/>
              <a:t>)</a:t>
            </a:r>
          </a:p>
          <a:p>
            <a:endParaRPr lang="es-CO" sz="1800" dirty="0">
              <a:solidFill>
                <a:srgbClr val="0033FF"/>
              </a:solidFill>
            </a:endParaRPr>
          </a:p>
          <a:p>
            <a:pPr algn="just"/>
            <a:r>
              <a:rPr lang="es-CO" sz="1800" dirty="0">
                <a:solidFill>
                  <a:srgbClr val="0033FF"/>
                </a:solidFill>
              </a:rPr>
              <a:t>• </a:t>
            </a:r>
            <a:r>
              <a:rPr lang="es-CO" sz="1800" b="1" dirty="0">
                <a:solidFill>
                  <a:srgbClr val="0033FF"/>
                </a:solidFill>
              </a:rPr>
              <a:t>Juicio profesional vs Base Legal</a:t>
            </a:r>
            <a:r>
              <a:rPr lang="es-CO" sz="1800" dirty="0">
                <a:solidFill>
                  <a:srgbClr val="0033FF"/>
                </a:solidFill>
              </a:rPr>
              <a:t>:</a:t>
            </a:r>
            <a:r>
              <a:rPr lang="es-CO" sz="1800" dirty="0"/>
              <a:t>	</a:t>
            </a:r>
          </a:p>
          <a:p>
            <a:pPr lvl="1" algn="just"/>
            <a:r>
              <a:rPr lang="es-CO" sz="1800" dirty="0"/>
              <a:t>Principio  de legalidad y de codificación muy  arraigado y firme en América Latina.</a:t>
            </a:r>
          </a:p>
          <a:p>
            <a:pPr lvl="1" algn="just"/>
            <a:r>
              <a:rPr lang="es-CO" sz="1800" dirty="0"/>
              <a:t>Estimaciones y Juicios Profesionales en la aplicación de </a:t>
            </a:r>
            <a:r>
              <a:rPr lang="es-CO" sz="1800" dirty="0" err="1"/>
              <a:t>NICSP</a:t>
            </a:r>
            <a:r>
              <a:rPr lang="es-CO" sz="1800" dirty="0"/>
              <a:t>.</a:t>
            </a:r>
          </a:p>
          <a:p>
            <a:pPr lvl="1" algn="just"/>
            <a:r>
              <a:rPr lang="es-CO" sz="1800" dirty="0"/>
              <a:t>Estimación </a:t>
            </a:r>
            <a:r>
              <a:rPr lang="es-CO" sz="1800" b="1" dirty="0"/>
              <a:t>≠</a:t>
            </a:r>
            <a:r>
              <a:rPr lang="es-CO" sz="1800" dirty="0"/>
              <a:t> determinación de valores exactos (preparador y auditor).</a:t>
            </a:r>
          </a:p>
          <a:p>
            <a:pPr algn="just"/>
            <a:endParaRPr lang="es-CO" sz="1800" dirty="0"/>
          </a:p>
          <a:p>
            <a:pPr algn="just"/>
            <a:r>
              <a:rPr lang="es-CO" sz="1800" dirty="0">
                <a:solidFill>
                  <a:srgbClr val="0033FF"/>
                </a:solidFill>
              </a:rPr>
              <a:t>• </a:t>
            </a:r>
            <a:r>
              <a:rPr lang="es-CO" sz="1800" b="1" dirty="0">
                <a:solidFill>
                  <a:srgbClr val="0033FF"/>
                </a:solidFill>
              </a:rPr>
              <a:t>Necesidad de una base legal</a:t>
            </a:r>
            <a:r>
              <a:rPr lang="es-CO" sz="1800" dirty="0">
                <a:solidFill>
                  <a:srgbClr val="0033FF"/>
                </a:solidFill>
              </a:rPr>
              <a:t>:</a:t>
            </a:r>
          </a:p>
          <a:p>
            <a:pPr lvl="1" algn="just"/>
            <a:r>
              <a:rPr lang="es-CO" sz="1800" dirty="0"/>
              <a:t>Con el propósito de poder  justificar el juicio profesional (de preferencia en una Ley o  en la propia Regulación Contable)</a:t>
            </a:r>
          </a:p>
        </p:txBody>
      </p:sp>
      <p:sp>
        <p:nvSpPr>
          <p:cNvPr id="6" name="Rectángulo 5"/>
          <p:cNvSpPr/>
          <p:nvPr/>
        </p:nvSpPr>
        <p:spPr>
          <a:xfrm>
            <a:off x="179512" y="5017740"/>
            <a:ext cx="8282153" cy="384755"/>
          </a:xfrm>
          <a:prstGeom prst="rect">
            <a:avLst/>
          </a:prstGeom>
        </p:spPr>
        <p:txBody>
          <a:bodyPr wrap="square" lIns="76234" tIns="38117" rIns="76234" bIns="38117">
            <a:spAutoFit/>
          </a:bodyPr>
          <a:lstStyle/>
          <a:p>
            <a:r>
              <a:rPr lang="es-CO" sz="1000" b="1" dirty="0">
                <a:solidFill>
                  <a:srgbClr val="002060"/>
                </a:solidFill>
              </a:rPr>
              <a:t>*Documento Disponible en:</a:t>
            </a:r>
          </a:p>
          <a:p>
            <a:r>
              <a:rPr lang="es-CO" sz="1000" b="1" dirty="0">
                <a:solidFill>
                  <a:srgbClr val="002060"/>
                </a:solidFill>
              </a:rPr>
              <a:t>http://www.ifac.org/publications-resources/ipsasb - </a:t>
            </a:r>
            <a:r>
              <a:rPr lang="es-CO" sz="1000" b="1" u="sng" dirty="0">
                <a:solidFill>
                  <a:srgbClr val="002060"/>
                </a:solidFill>
              </a:rPr>
              <a:t>staff-</a:t>
            </a:r>
            <a:r>
              <a:rPr lang="es-CO" sz="1000" b="1" u="sng" dirty="0" err="1">
                <a:solidFill>
                  <a:srgbClr val="002060"/>
                </a:solidFill>
              </a:rPr>
              <a:t>questions</a:t>
            </a:r>
            <a:r>
              <a:rPr lang="es-CO" sz="1000" b="1" u="sng" dirty="0">
                <a:solidFill>
                  <a:srgbClr val="002060"/>
                </a:solidFill>
              </a:rPr>
              <a:t>-and-</a:t>
            </a:r>
            <a:r>
              <a:rPr lang="es-CO" sz="1000" b="1" u="sng" dirty="0" err="1">
                <a:solidFill>
                  <a:srgbClr val="002060"/>
                </a:solidFill>
              </a:rPr>
              <a:t>answersmateriality</a:t>
            </a:r>
            <a:r>
              <a:rPr lang="es-CO" sz="1000" b="1" dirty="0">
                <a:solidFill>
                  <a:srgbClr val="002060"/>
                </a:solidFill>
              </a:rPr>
              <a:t> </a:t>
            </a:r>
          </a:p>
        </p:txBody>
      </p:sp>
      <p:sp>
        <p:nvSpPr>
          <p:cNvPr id="7" name="Rectángulo 5"/>
          <p:cNvSpPr/>
          <p:nvPr/>
        </p:nvSpPr>
        <p:spPr>
          <a:xfrm>
            <a:off x="179512" y="193204"/>
            <a:ext cx="8640960" cy="50405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800" b="1" kern="0" dirty="0">
                <a:solidFill>
                  <a:schemeClr val="dk1"/>
                </a:solidFill>
                <a:latin typeface="+mn-lt"/>
                <a:ea typeface="+mj-ea"/>
                <a:cs typeface="+mj-cs"/>
              </a:rPr>
              <a:t>Principales Barreras - Desafíos: A NIVEL DE PRINCIPIOS</a:t>
            </a:r>
          </a:p>
        </p:txBody>
      </p:sp>
      <p:sp>
        <p:nvSpPr>
          <p:cNvPr id="8" name="Rectángulo 7"/>
          <p:cNvSpPr/>
          <p:nvPr/>
        </p:nvSpPr>
        <p:spPr>
          <a:xfrm>
            <a:off x="424800" y="5407200"/>
            <a:ext cx="4219208" cy="1866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6234" tIns="38117" rIns="76234" bIns="38117" rtlCol="0" anchor="ctr"/>
          <a:lstStyle/>
          <a:p>
            <a:pPr algn="ctr"/>
            <a:r>
              <a:rPr lang="es-CO" sz="900" b="1" dirty="0">
                <a:solidFill>
                  <a:schemeClr val="tx1"/>
                </a:solidFill>
              </a:rPr>
              <a:t>Fuente: </a:t>
            </a:r>
            <a:r>
              <a:rPr lang="es-CO" sz="700" b="1" dirty="0">
                <a:solidFill>
                  <a:schemeClr val="tx1"/>
                </a:solidFill>
              </a:rPr>
              <a:t>Andreas Bergman</a:t>
            </a:r>
            <a:r>
              <a:rPr lang="es-CO" sz="700" dirty="0">
                <a:solidFill>
                  <a:schemeClr val="tx1"/>
                </a:solidFill>
              </a:rPr>
              <a:t>. IV FOCAL Panamá 2017/ X Congreso Contabilidad Pública . Bogotá 2017 </a:t>
            </a:r>
          </a:p>
        </p:txBody>
      </p:sp>
    </p:spTree>
    <p:extLst>
      <p:ext uri="{BB962C8B-B14F-4D97-AF65-F5344CB8AC3E}">
        <p14:creationId xmlns:p14="http://schemas.microsoft.com/office/powerpoint/2010/main" val="18891048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31</a:t>
            </a:fld>
            <a:endParaRPr lang="es-ES_tradnl"/>
          </a:p>
        </p:txBody>
      </p:sp>
      <p:sp>
        <p:nvSpPr>
          <p:cNvPr id="6" name="Rectángulo 5"/>
          <p:cNvSpPr/>
          <p:nvPr/>
        </p:nvSpPr>
        <p:spPr>
          <a:xfrm>
            <a:off x="35496" y="913284"/>
            <a:ext cx="9069008" cy="4185796"/>
          </a:xfrm>
          <a:prstGeom prst="rect">
            <a:avLst/>
          </a:prstGeom>
        </p:spPr>
        <p:txBody>
          <a:bodyPr wrap="square" lIns="76234" tIns="38117" rIns="76234" bIns="38117">
            <a:spAutoFit/>
          </a:bodyPr>
          <a:lstStyle/>
          <a:p>
            <a:endParaRPr lang="es-CO" sz="700" b="1" dirty="0"/>
          </a:p>
          <a:p>
            <a:pPr marL="238230" indent="-238230">
              <a:buFont typeface="Arial" panose="020B0604020202020204" pitchFamily="34" charset="0"/>
              <a:buChar char="•"/>
            </a:pPr>
            <a:r>
              <a:rPr lang="es-CO" sz="2000" i="1" dirty="0">
                <a:solidFill>
                  <a:srgbClr val="0033FF"/>
                </a:solidFill>
              </a:rPr>
              <a:t>Magnitud de objetos: </a:t>
            </a:r>
            <a:r>
              <a:rPr lang="es-CO" sz="2000" dirty="0"/>
              <a:t>Bienes en un amplio sentido </a:t>
            </a:r>
            <a:r>
              <a:rPr lang="es-CO" sz="2000" dirty="0">
                <a:solidFill>
                  <a:srgbClr val="0033FF"/>
                </a:solidFill>
              </a:rPr>
              <a:t>(NICSP 12, 17 y 31)</a:t>
            </a:r>
          </a:p>
          <a:p>
            <a:pPr marL="285876" indent="-285876">
              <a:buFont typeface="Arial" panose="020B0604020202020204" pitchFamily="34" charset="0"/>
              <a:buChar char="•"/>
            </a:pPr>
            <a:endParaRPr lang="es-CO" sz="2000" i="1" dirty="0">
              <a:solidFill>
                <a:srgbClr val="00B0F0"/>
              </a:solidFill>
            </a:endParaRPr>
          </a:p>
          <a:p>
            <a:pPr marL="285876" indent="-285876">
              <a:buFont typeface="Arial" panose="020B0604020202020204" pitchFamily="34" charset="0"/>
              <a:buChar char="•"/>
            </a:pPr>
            <a:r>
              <a:rPr lang="es-CO" sz="2000" i="1" dirty="0">
                <a:solidFill>
                  <a:srgbClr val="0033FF"/>
                </a:solidFill>
              </a:rPr>
              <a:t>Deterioro del valor de los activos (</a:t>
            </a:r>
            <a:r>
              <a:rPr lang="es-CO" sz="2000" i="1" dirty="0" err="1">
                <a:solidFill>
                  <a:srgbClr val="0033FF"/>
                </a:solidFill>
              </a:rPr>
              <a:t>NICSP</a:t>
            </a:r>
            <a:r>
              <a:rPr lang="es-CO" sz="2000" i="1" dirty="0">
                <a:solidFill>
                  <a:srgbClr val="0033FF"/>
                </a:solidFill>
              </a:rPr>
              <a:t> 21 y 26): </a:t>
            </a:r>
            <a:r>
              <a:rPr lang="es-CO" sz="2000" i="1" dirty="0"/>
              <a:t>D</a:t>
            </a:r>
            <a:r>
              <a:rPr lang="es-CO" sz="2000" dirty="0"/>
              <a:t>istinción entre activo generador y no generador de efectivo para el deterioro, y complejidad en la aplicación de las normas (flujos de efectivo futuros, tasa de descuento, valor de mercado o costo de reposición para activos únicos)</a:t>
            </a:r>
          </a:p>
          <a:p>
            <a:pPr marL="285876" indent="-285876">
              <a:buFont typeface="Arial" panose="020B0604020202020204" pitchFamily="34" charset="0"/>
              <a:buChar char="•"/>
            </a:pPr>
            <a:endParaRPr lang="es-CO" sz="2000" i="1" dirty="0">
              <a:solidFill>
                <a:srgbClr val="0033FF"/>
              </a:solidFill>
            </a:endParaRPr>
          </a:p>
          <a:p>
            <a:pPr marL="285876" indent="-285876">
              <a:buFont typeface="Arial" panose="020B0604020202020204" pitchFamily="34" charset="0"/>
              <a:buChar char="•"/>
            </a:pPr>
            <a:r>
              <a:rPr lang="es-CO" sz="2000" i="1" dirty="0">
                <a:solidFill>
                  <a:srgbClr val="0033FF"/>
                </a:solidFill>
              </a:rPr>
              <a:t>Complejidad de los contratos/objetos:  </a:t>
            </a:r>
            <a:r>
              <a:rPr lang="es-CO" sz="2000" dirty="0"/>
              <a:t>Concesiones/APP </a:t>
            </a:r>
            <a:r>
              <a:rPr lang="es-CO" sz="2000" dirty="0">
                <a:solidFill>
                  <a:srgbClr val="0033FF"/>
                </a:solidFill>
              </a:rPr>
              <a:t>(NICSP 32)</a:t>
            </a:r>
          </a:p>
          <a:p>
            <a:endParaRPr lang="es-CO" sz="2000" i="1" dirty="0">
              <a:solidFill>
                <a:srgbClr val="0033FF"/>
              </a:solidFill>
            </a:endParaRPr>
          </a:p>
          <a:p>
            <a:pPr marL="285876" indent="-285876">
              <a:buFont typeface="Arial" panose="020B0604020202020204" pitchFamily="34" charset="0"/>
              <a:buChar char="•"/>
            </a:pPr>
            <a:r>
              <a:rPr lang="es-CO" sz="2000" i="1" dirty="0">
                <a:solidFill>
                  <a:srgbClr val="0033FF"/>
                </a:solidFill>
              </a:rPr>
              <a:t>Complejidad  institucional y conflicto de norma: </a:t>
            </a:r>
            <a:r>
              <a:rPr lang="es-CO" sz="2000" dirty="0"/>
              <a:t>Consolidación, asociadas, acuerdos conjuntos </a:t>
            </a:r>
            <a:r>
              <a:rPr lang="es-CO" sz="2000" dirty="0">
                <a:solidFill>
                  <a:srgbClr val="0033FF"/>
                </a:solidFill>
              </a:rPr>
              <a:t>(NICSP 34-38)</a:t>
            </a:r>
          </a:p>
          <a:p>
            <a:pPr marL="285876" indent="-285876">
              <a:buFont typeface="Arial" panose="020B0604020202020204" pitchFamily="34" charset="0"/>
              <a:buChar char="•"/>
            </a:pPr>
            <a:endParaRPr lang="es-CO" sz="2000" i="1" dirty="0">
              <a:solidFill>
                <a:srgbClr val="00B0F0"/>
              </a:solidFill>
            </a:endParaRPr>
          </a:p>
          <a:p>
            <a:pPr marL="285876" indent="-285876">
              <a:buFont typeface="Arial" panose="020B0604020202020204" pitchFamily="34" charset="0"/>
              <a:buChar char="•"/>
            </a:pPr>
            <a:r>
              <a:rPr lang="es-CO" sz="2000" i="1" dirty="0">
                <a:solidFill>
                  <a:srgbClr val="0033FF"/>
                </a:solidFill>
              </a:rPr>
              <a:t>Complejidad de la norma y en parte materialidad: </a:t>
            </a:r>
            <a:r>
              <a:rPr lang="es-CO" sz="2000" dirty="0"/>
              <a:t>Instrumentos financieros </a:t>
            </a:r>
            <a:r>
              <a:rPr lang="es-CO" sz="2000" dirty="0">
                <a:solidFill>
                  <a:srgbClr val="0033FF"/>
                </a:solidFill>
              </a:rPr>
              <a:t>(</a:t>
            </a:r>
            <a:r>
              <a:rPr lang="es-CO" sz="2000" dirty="0" err="1">
                <a:solidFill>
                  <a:srgbClr val="0033FF"/>
                </a:solidFill>
              </a:rPr>
              <a:t>NICSP</a:t>
            </a:r>
            <a:r>
              <a:rPr lang="es-CO" sz="2000" dirty="0">
                <a:solidFill>
                  <a:srgbClr val="0033FF"/>
                </a:solidFill>
              </a:rPr>
              <a:t> 28-30)</a:t>
            </a:r>
          </a:p>
        </p:txBody>
      </p:sp>
      <p:sp>
        <p:nvSpPr>
          <p:cNvPr id="7" name="Rectángulo 6"/>
          <p:cNvSpPr/>
          <p:nvPr/>
        </p:nvSpPr>
        <p:spPr>
          <a:xfrm>
            <a:off x="424800" y="5407200"/>
            <a:ext cx="4219208" cy="1866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6234" tIns="38117" rIns="76234" bIns="38117" rtlCol="0" anchor="ctr"/>
          <a:lstStyle/>
          <a:p>
            <a:pPr algn="ctr"/>
            <a:r>
              <a:rPr lang="es-CO" sz="900" b="1" dirty="0">
                <a:solidFill>
                  <a:schemeClr val="tx1"/>
                </a:solidFill>
              </a:rPr>
              <a:t>Fuente: </a:t>
            </a:r>
            <a:r>
              <a:rPr lang="es-CO" sz="700" b="1" dirty="0">
                <a:solidFill>
                  <a:schemeClr val="tx1"/>
                </a:solidFill>
              </a:rPr>
              <a:t>Andreas Bergman</a:t>
            </a:r>
            <a:r>
              <a:rPr lang="es-CO" sz="700" dirty="0">
                <a:solidFill>
                  <a:schemeClr val="tx1"/>
                </a:solidFill>
              </a:rPr>
              <a:t>. IV FOCAL Panamá 2017/ X Congreso Contabilidad Pública . Bogotá 2017 </a:t>
            </a:r>
          </a:p>
        </p:txBody>
      </p:sp>
      <p:sp>
        <p:nvSpPr>
          <p:cNvPr id="8" name="Rectángulo 5"/>
          <p:cNvSpPr/>
          <p:nvPr/>
        </p:nvSpPr>
        <p:spPr>
          <a:xfrm>
            <a:off x="539552" y="265212"/>
            <a:ext cx="8208912" cy="50405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800" b="1" kern="0" dirty="0">
                <a:solidFill>
                  <a:schemeClr val="dk1"/>
                </a:solidFill>
                <a:latin typeface="+mn-lt"/>
                <a:ea typeface="+mj-ea"/>
                <a:cs typeface="+mj-cs"/>
              </a:rPr>
              <a:t>Principales Barreras - Desafíos: A NIVEL DE NORMAS </a:t>
            </a:r>
          </a:p>
        </p:txBody>
      </p:sp>
    </p:spTree>
    <p:extLst>
      <p:ext uri="{BB962C8B-B14F-4D97-AF65-F5344CB8AC3E}">
        <p14:creationId xmlns:p14="http://schemas.microsoft.com/office/powerpoint/2010/main" val="21584772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32</a:t>
            </a:fld>
            <a:endParaRPr lang="es-ES_tradnl"/>
          </a:p>
        </p:txBody>
      </p:sp>
      <p:sp>
        <p:nvSpPr>
          <p:cNvPr id="9" name="Rectángulo 8"/>
          <p:cNvSpPr/>
          <p:nvPr/>
        </p:nvSpPr>
        <p:spPr>
          <a:xfrm>
            <a:off x="35496" y="913284"/>
            <a:ext cx="9069008" cy="4616683"/>
          </a:xfrm>
          <a:prstGeom prst="rect">
            <a:avLst/>
          </a:prstGeom>
        </p:spPr>
        <p:txBody>
          <a:bodyPr wrap="square" lIns="76234" tIns="38117" rIns="76234" bIns="38117">
            <a:spAutoFit/>
          </a:bodyPr>
          <a:lstStyle/>
          <a:p>
            <a:endParaRPr lang="es-CO" sz="700" b="1" dirty="0">
              <a:latin typeface="+mn-lt"/>
            </a:endParaRPr>
          </a:p>
          <a:p>
            <a:pPr marL="285876" indent="-285876">
              <a:buFont typeface="Arial" panose="020B0604020202020204" pitchFamily="34" charset="0"/>
              <a:buChar char="•"/>
            </a:pPr>
            <a:r>
              <a:rPr lang="es-CO" sz="2200" i="1" dirty="0">
                <a:solidFill>
                  <a:srgbClr val="0033FF"/>
                </a:solidFill>
                <a:latin typeface="+mn-lt"/>
              </a:rPr>
              <a:t>Perspectiva sistemática y dimensión del pasivo</a:t>
            </a:r>
            <a:r>
              <a:rPr lang="es-CO" sz="2000" i="1" dirty="0">
                <a:solidFill>
                  <a:srgbClr val="0033FF"/>
                </a:solidFill>
                <a:latin typeface="+mn-lt"/>
              </a:rPr>
              <a:t>: </a:t>
            </a:r>
            <a:r>
              <a:rPr lang="es-CO" sz="2000" dirty="0">
                <a:latin typeface="+mn-lt"/>
              </a:rPr>
              <a:t>Beneficios a empleados (en particular reconocimiento pleno de beneficios post-empleo, </a:t>
            </a:r>
            <a:r>
              <a:rPr lang="es-CO" sz="2000" dirty="0">
                <a:solidFill>
                  <a:srgbClr val="0033FF"/>
                </a:solidFill>
                <a:latin typeface="+mn-lt"/>
              </a:rPr>
              <a:t>(NICSP 25)</a:t>
            </a:r>
          </a:p>
          <a:p>
            <a:endParaRPr lang="es-CO" sz="2000" i="1" dirty="0">
              <a:solidFill>
                <a:srgbClr val="00B0F0"/>
              </a:solidFill>
              <a:latin typeface="+mn-lt"/>
            </a:endParaRPr>
          </a:p>
          <a:p>
            <a:pPr marL="285876" indent="-285876">
              <a:buFont typeface="Arial" panose="020B0604020202020204" pitchFamily="34" charset="0"/>
              <a:buChar char="•"/>
            </a:pPr>
            <a:r>
              <a:rPr lang="es-CO" sz="2200" i="1" dirty="0">
                <a:solidFill>
                  <a:srgbClr val="0033FF"/>
                </a:solidFill>
                <a:latin typeface="+mn-lt"/>
              </a:rPr>
              <a:t>Utilidad y disponibilidad de información Costo  / Beneficio</a:t>
            </a:r>
            <a:r>
              <a:rPr lang="es-CO" sz="2200" i="1" dirty="0">
                <a:solidFill>
                  <a:schemeClr val="accent6"/>
                </a:solidFill>
                <a:latin typeface="+mn-lt"/>
              </a:rPr>
              <a:t>: </a:t>
            </a:r>
            <a:r>
              <a:rPr lang="es-CO" sz="2000" dirty="0">
                <a:latin typeface="+mn-lt"/>
              </a:rPr>
              <a:t>Información	de segmentos </a:t>
            </a:r>
            <a:r>
              <a:rPr lang="es-CO" sz="2000" dirty="0">
                <a:solidFill>
                  <a:srgbClr val="0033FF"/>
                </a:solidFill>
                <a:latin typeface="+mn-lt"/>
              </a:rPr>
              <a:t>(NICSP 18), </a:t>
            </a:r>
            <a:r>
              <a:rPr lang="es-CO" sz="2000" dirty="0">
                <a:latin typeface="+mn-lt"/>
              </a:rPr>
              <a:t>estimación de ingresos por impuestos desde el hecho imponible </a:t>
            </a:r>
            <a:r>
              <a:rPr lang="es-CO" sz="2000" dirty="0">
                <a:solidFill>
                  <a:srgbClr val="0033FF"/>
                </a:solidFill>
                <a:latin typeface="+mn-lt"/>
              </a:rPr>
              <a:t>(NICSP 23), </a:t>
            </a:r>
            <a:r>
              <a:rPr lang="es-CO" sz="2000" dirty="0">
                <a:latin typeface="+mn-lt"/>
              </a:rPr>
              <a:t>deterioro del valor de los activos no generadores de efectivo </a:t>
            </a:r>
            <a:r>
              <a:rPr lang="es-CO" sz="2000" dirty="0">
                <a:solidFill>
                  <a:srgbClr val="0033FF"/>
                </a:solidFill>
                <a:latin typeface="+mn-lt"/>
              </a:rPr>
              <a:t>(NICSP 21)</a:t>
            </a:r>
          </a:p>
          <a:p>
            <a:endParaRPr lang="es-CO" sz="2000" i="1" dirty="0">
              <a:solidFill>
                <a:srgbClr val="00B0F0"/>
              </a:solidFill>
              <a:latin typeface="+mn-lt"/>
            </a:endParaRPr>
          </a:p>
          <a:p>
            <a:pPr marL="285876" indent="-285876">
              <a:buFont typeface="Arial" panose="020B0604020202020204" pitchFamily="34" charset="0"/>
              <a:buChar char="•"/>
            </a:pPr>
            <a:r>
              <a:rPr lang="es-CO" sz="2200" i="1" dirty="0">
                <a:solidFill>
                  <a:srgbClr val="0033FF"/>
                </a:solidFill>
                <a:latin typeface="+mn-lt"/>
              </a:rPr>
              <a:t>Prioridad, materialidad y gerencia de proyecto: </a:t>
            </a:r>
            <a:r>
              <a:rPr lang="es-CO" sz="2000" dirty="0">
                <a:latin typeface="+mn-lt"/>
              </a:rPr>
              <a:t>Normas que frecuentemente no se aplican, pero que distraen la atención y demandan demasiados recursos (</a:t>
            </a:r>
            <a:r>
              <a:rPr lang="es-CO" sz="2000" dirty="0" err="1">
                <a:latin typeface="+mn-lt"/>
              </a:rPr>
              <a:t>NICSP</a:t>
            </a:r>
            <a:r>
              <a:rPr lang="es-CO" sz="2000" dirty="0">
                <a:latin typeface="+mn-lt"/>
              </a:rPr>
              <a:t> 5, 10, 11, 16, 22, 27)</a:t>
            </a:r>
          </a:p>
          <a:p>
            <a:endParaRPr lang="es-CO" sz="2000" i="1" dirty="0">
              <a:solidFill>
                <a:srgbClr val="FF0000"/>
              </a:solidFill>
              <a:latin typeface="+mn-lt"/>
            </a:endParaRPr>
          </a:p>
          <a:p>
            <a:pPr marL="285876" indent="-285876">
              <a:buFont typeface="Arial" panose="020B0604020202020204" pitchFamily="34" charset="0"/>
              <a:buChar char="•"/>
            </a:pPr>
            <a:r>
              <a:rPr lang="es-CO" sz="2200" i="1" dirty="0">
                <a:solidFill>
                  <a:srgbClr val="0033FF"/>
                </a:solidFill>
                <a:latin typeface="+mn-lt"/>
              </a:rPr>
              <a:t>Las NICSP no abordan el detalle: </a:t>
            </a:r>
            <a:r>
              <a:rPr lang="es-CO" sz="2000" dirty="0">
                <a:latin typeface="+mn-lt"/>
              </a:rPr>
              <a:t>Estructura compleja del sector público en los distintos países, necesidad de registros uniformes</a:t>
            </a:r>
          </a:p>
        </p:txBody>
      </p:sp>
      <p:sp>
        <p:nvSpPr>
          <p:cNvPr id="11" name="Rectángulo 5"/>
          <p:cNvSpPr/>
          <p:nvPr/>
        </p:nvSpPr>
        <p:spPr>
          <a:xfrm>
            <a:off x="467544" y="265212"/>
            <a:ext cx="8280920" cy="50405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800" b="1" kern="0" dirty="0">
                <a:solidFill>
                  <a:schemeClr val="dk1"/>
                </a:solidFill>
                <a:latin typeface="+mn-lt"/>
                <a:ea typeface="+mj-ea"/>
                <a:cs typeface="+mj-cs"/>
              </a:rPr>
              <a:t>Principales Barreras - Desafíos: A  NIVEL DE NORMAS </a:t>
            </a:r>
          </a:p>
        </p:txBody>
      </p:sp>
      <p:sp>
        <p:nvSpPr>
          <p:cNvPr id="12" name="Rectángulo 11"/>
          <p:cNvSpPr/>
          <p:nvPr/>
        </p:nvSpPr>
        <p:spPr>
          <a:xfrm>
            <a:off x="424800" y="5500212"/>
            <a:ext cx="4219208" cy="165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6234" tIns="38117" rIns="76234" bIns="38117" rtlCol="0" anchor="ctr"/>
          <a:lstStyle/>
          <a:p>
            <a:pPr algn="ctr"/>
            <a:r>
              <a:rPr lang="es-CO" sz="900" b="1" dirty="0">
                <a:solidFill>
                  <a:schemeClr val="tx1"/>
                </a:solidFill>
              </a:rPr>
              <a:t>Fuente: </a:t>
            </a:r>
            <a:r>
              <a:rPr lang="es-CO" sz="700" b="1" dirty="0">
                <a:solidFill>
                  <a:schemeClr val="tx1"/>
                </a:solidFill>
              </a:rPr>
              <a:t>Andreas Bergman</a:t>
            </a:r>
            <a:r>
              <a:rPr lang="es-CO" sz="700" dirty="0">
                <a:solidFill>
                  <a:schemeClr val="tx1"/>
                </a:solidFill>
              </a:rPr>
              <a:t>. IV FOCAL Panamá 2017/ X Congreso Contabilidad Pública . Bogotá 2017 </a:t>
            </a:r>
          </a:p>
        </p:txBody>
      </p:sp>
    </p:spTree>
    <p:extLst>
      <p:ext uri="{BB962C8B-B14F-4D97-AF65-F5344CB8AC3E}">
        <p14:creationId xmlns:p14="http://schemas.microsoft.com/office/powerpoint/2010/main" val="2138382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33</a:t>
            </a:fld>
            <a:endParaRPr lang="es-ES_tradnl"/>
          </a:p>
        </p:txBody>
      </p:sp>
      <p:sp>
        <p:nvSpPr>
          <p:cNvPr id="6" name="CuadroTexto 5"/>
          <p:cNvSpPr txBox="1"/>
          <p:nvPr/>
        </p:nvSpPr>
        <p:spPr>
          <a:xfrm>
            <a:off x="179512" y="228505"/>
            <a:ext cx="8830780" cy="612771"/>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defRPr>
                <a:solidFill>
                  <a:schemeClr val="dk1"/>
                </a:solidFill>
                <a:latin typeface="+mn-lt"/>
              </a:defRPr>
            </a:lvl2pPr>
            <a:lvl3pPr>
              <a:defRPr>
                <a:solidFill>
                  <a:schemeClr val="dk1"/>
                </a:solidFill>
                <a:latin typeface="+mn-lt"/>
              </a:defRPr>
            </a:lvl3pPr>
            <a:lvl4pPr>
              <a:defRPr>
                <a:solidFill>
                  <a:schemeClr val="dk1"/>
                </a:solidFill>
                <a:latin typeface="+mn-lt"/>
              </a:defRPr>
            </a:lvl4pPr>
            <a:lvl5pPr>
              <a:defRPr>
                <a:solidFill>
                  <a:schemeClr val="dk1"/>
                </a:solidFill>
                <a:latin typeface="+mn-lt"/>
              </a:defRPr>
            </a:lvl5pPr>
            <a:lvl6pPr>
              <a:defRPr>
                <a:solidFill>
                  <a:schemeClr val="dk1"/>
                </a:solidFill>
                <a:latin typeface="+mn-lt"/>
              </a:defRPr>
            </a:lvl6pPr>
            <a:lvl7pPr>
              <a:defRPr>
                <a:solidFill>
                  <a:schemeClr val="dk1"/>
                </a:solidFill>
                <a:latin typeface="+mn-lt"/>
              </a:defRPr>
            </a:lvl7pPr>
            <a:lvl8pPr>
              <a:defRPr>
                <a:solidFill>
                  <a:schemeClr val="dk1"/>
                </a:solidFill>
                <a:latin typeface="+mn-lt"/>
              </a:defRPr>
            </a:lvl8pPr>
            <a:lvl9pPr>
              <a:defRPr>
                <a:solidFill>
                  <a:schemeClr val="dk1"/>
                </a:solidFill>
                <a:latin typeface="+mn-lt"/>
              </a:defRPr>
            </a:lvl9pPr>
          </a:lstStyle>
          <a:p>
            <a:r>
              <a:rPr lang="es-CO" sz="2800" dirty="0"/>
              <a:t>Dimensiones del Desarrollo y Aplicación de las NICSP</a:t>
            </a:r>
          </a:p>
        </p:txBody>
      </p:sp>
      <p:graphicFrame>
        <p:nvGraphicFramePr>
          <p:cNvPr id="7" name="Diagrama 6"/>
          <p:cNvGraphicFramePr/>
          <p:nvPr>
            <p:extLst>
              <p:ext uri="{D42A27DB-BD31-4B8C-83A1-F6EECF244321}">
                <p14:modId xmlns:p14="http://schemas.microsoft.com/office/powerpoint/2010/main" val="2801826032"/>
              </p:ext>
            </p:extLst>
          </p:nvPr>
        </p:nvGraphicFramePr>
        <p:xfrm>
          <a:off x="1115617" y="974208"/>
          <a:ext cx="6842656"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uadroTexto 7"/>
          <p:cNvSpPr txBox="1"/>
          <p:nvPr/>
        </p:nvSpPr>
        <p:spPr>
          <a:xfrm>
            <a:off x="5475574" y="1406255"/>
            <a:ext cx="3488914" cy="938753"/>
          </a:xfrm>
          <a:prstGeom prst="rect">
            <a:avLst/>
          </a:prstGeom>
          <a:noFill/>
        </p:spPr>
        <p:txBody>
          <a:bodyPr wrap="square" lIns="76234" tIns="38117" rIns="76234" bIns="38117" rtlCol="0">
            <a:spAutoFit/>
          </a:bodyPr>
          <a:lstStyle/>
          <a:p>
            <a:pPr algn="ctr"/>
            <a:r>
              <a:rPr lang="es-CO" sz="2800" b="1" dirty="0">
                <a:solidFill>
                  <a:srgbClr val="0033FF"/>
                </a:solidFill>
              </a:rPr>
              <a:t>Implementación y Capacitación</a:t>
            </a:r>
          </a:p>
        </p:txBody>
      </p:sp>
      <p:sp>
        <p:nvSpPr>
          <p:cNvPr id="9" name="CuadroTexto 8"/>
          <p:cNvSpPr txBox="1"/>
          <p:nvPr/>
        </p:nvSpPr>
        <p:spPr>
          <a:xfrm>
            <a:off x="-108520" y="2281436"/>
            <a:ext cx="3488914" cy="1369640"/>
          </a:xfrm>
          <a:prstGeom prst="rect">
            <a:avLst/>
          </a:prstGeom>
          <a:noFill/>
        </p:spPr>
        <p:txBody>
          <a:bodyPr wrap="square" lIns="76234" tIns="38117" rIns="76234" bIns="38117" rtlCol="0">
            <a:spAutoFit/>
          </a:bodyPr>
          <a:lstStyle/>
          <a:p>
            <a:pPr algn="ctr"/>
            <a:r>
              <a:rPr lang="es-CO" sz="2800" b="1" dirty="0">
                <a:solidFill>
                  <a:srgbClr val="0033FF"/>
                </a:solidFill>
              </a:rPr>
              <a:t>Mantenimiento y Cualificación en la Capacidad Regulatoria</a:t>
            </a:r>
          </a:p>
        </p:txBody>
      </p:sp>
      <p:sp>
        <p:nvSpPr>
          <p:cNvPr id="10" name="CuadroTexto 9"/>
          <p:cNvSpPr txBox="1"/>
          <p:nvPr/>
        </p:nvSpPr>
        <p:spPr>
          <a:xfrm>
            <a:off x="5724128" y="3933758"/>
            <a:ext cx="3271267" cy="938753"/>
          </a:xfrm>
          <a:prstGeom prst="rect">
            <a:avLst/>
          </a:prstGeom>
          <a:noFill/>
        </p:spPr>
        <p:txBody>
          <a:bodyPr wrap="square" lIns="76234" tIns="38117" rIns="76234" bIns="38117" rtlCol="0">
            <a:spAutoFit/>
          </a:bodyPr>
          <a:lstStyle/>
          <a:p>
            <a:pPr algn="ctr"/>
            <a:r>
              <a:rPr lang="es-CO" sz="2800" b="1" dirty="0">
                <a:solidFill>
                  <a:srgbClr val="0033FF"/>
                </a:solidFill>
              </a:rPr>
              <a:t>Desarrollo y Práctica de juicio profesional</a:t>
            </a:r>
          </a:p>
        </p:txBody>
      </p:sp>
      <p:pic>
        <p:nvPicPr>
          <p:cNvPr id="11" name="Imagen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283968" y="1605536"/>
            <a:ext cx="1110382" cy="592808"/>
          </a:xfrm>
          <a:prstGeom prst="rect">
            <a:avLst/>
          </a:prstGeom>
        </p:spPr>
      </p:pic>
      <p:pic>
        <p:nvPicPr>
          <p:cNvPr id="12" name="Imagen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635896" y="2576568"/>
            <a:ext cx="1174704" cy="972670"/>
          </a:xfrm>
          <a:prstGeom prst="rect">
            <a:avLst/>
          </a:prstGeom>
        </p:spPr>
      </p:pic>
      <p:pic>
        <p:nvPicPr>
          <p:cNvPr id="13" name="Imagen 12"/>
          <p:cNvPicPr>
            <a:picLocks noChangeAspect="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499992" y="3861487"/>
            <a:ext cx="789808" cy="857137"/>
          </a:xfrm>
          <a:prstGeom prst="rect">
            <a:avLst/>
          </a:prstGeom>
        </p:spPr>
      </p:pic>
      <p:sp>
        <p:nvSpPr>
          <p:cNvPr id="14" name="2 Rectángulo"/>
          <p:cNvSpPr/>
          <p:nvPr/>
        </p:nvSpPr>
        <p:spPr>
          <a:xfrm>
            <a:off x="107504" y="4067035"/>
            <a:ext cx="3313463" cy="1443677"/>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rtlCol="0" anchor="ctr"/>
          <a:lstStyle/>
          <a:p>
            <a:pPr algn="ctr"/>
            <a:r>
              <a:rPr lang="es-CO" sz="1800" b="1" dirty="0">
                <a:solidFill>
                  <a:schemeClr val="tx1"/>
                </a:solidFill>
              </a:rPr>
              <a:t>Necesidad de complementar las NICSP con regulación nacional (Procedimientos Contables, Guías  de Aplicación y Catálogos Generales de Cuentas y Doctrina)</a:t>
            </a:r>
          </a:p>
        </p:txBody>
      </p:sp>
      <p:sp>
        <p:nvSpPr>
          <p:cNvPr id="15" name="3 Flecha arriba"/>
          <p:cNvSpPr/>
          <p:nvPr/>
        </p:nvSpPr>
        <p:spPr>
          <a:xfrm>
            <a:off x="1518832" y="3638504"/>
            <a:ext cx="316864" cy="356523"/>
          </a:xfrm>
          <a:prstGeom prst="upArrow">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lIns="76234" tIns="38117" rIns="76234" bIns="38117" rtlCol="0" anchor="ctr"/>
          <a:lstStyle/>
          <a:p>
            <a:pPr algn="ctr"/>
            <a:endParaRPr lang="es-CO"/>
          </a:p>
        </p:txBody>
      </p:sp>
      <p:sp>
        <p:nvSpPr>
          <p:cNvPr id="16" name="15 Flecha arriba"/>
          <p:cNvSpPr/>
          <p:nvPr/>
        </p:nvSpPr>
        <p:spPr>
          <a:xfrm rot="5400000">
            <a:off x="3538416" y="4477128"/>
            <a:ext cx="333000" cy="438023"/>
          </a:xfrm>
          <a:prstGeom prst="upArrow">
            <a:avLst/>
          </a:prstGeom>
          <a:ln>
            <a:solidFill>
              <a:schemeClr val="tx1"/>
            </a:solidFill>
          </a:ln>
        </p:spPr>
        <p:style>
          <a:lnRef idx="1">
            <a:schemeClr val="accent2"/>
          </a:lnRef>
          <a:fillRef idx="2">
            <a:schemeClr val="accent2"/>
          </a:fillRef>
          <a:effectRef idx="1">
            <a:schemeClr val="accent2"/>
          </a:effectRef>
          <a:fontRef idx="minor">
            <a:schemeClr val="dk1"/>
          </a:fontRef>
        </p:style>
        <p:txBody>
          <a:bodyPr lIns="76234" tIns="38117" rIns="76234" bIns="38117" rtlCol="0" anchor="ctr"/>
          <a:lstStyle/>
          <a:p>
            <a:pPr algn="ctr"/>
            <a:endParaRPr lang="es-CO"/>
          </a:p>
        </p:txBody>
      </p:sp>
    </p:spTree>
    <p:extLst>
      <p:ext uri="{BB962C8B-B14F-4D97-AF65-F5344CB8AC3E}">
        <p14:creationId xmlns:p14="http://schemas.microsoft.com/office/powerpoint/2010/main" val="7326652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34</a:t>
            </a:fld>
            <a:endParaRPr lang="es-ES_tradnl"/>
          </a:p>
        </p:txBody>
      </p:sp>
      <p:sp>
        <p:nvSpPr>
          <p:cNvPr id="6" name="Rectángulo 5"/>
          <p:cNvSpPr/>
          <p:nvPr/>
        </p:nvSpPr>
        <p:spPr>
          <a:xfrm>
            <a:off x="107504" y="1057300"/>
            <a:ext cx="8997000" cy="4508961"/>
          </a:xfrm>
          <a:prstGeom prst="rect">
            <a:avLst/>
          </a:prstGeom>
        </p:spPr>
        <p:txBody>
          <a:bodyPr wrap="square" lIns="76234" tIns="38117" rIns="76234" bIns="38117">
            <a:spAutoFit/>
          </a:bodyPr>
          <a:lstStyle/>
          <a:p>
            <a:pPr>
              <a:spcAft>
                <a:spcPts val="1200"/>
              </a:spcAft>
            </a:pPr>
            <a:r>
              <a:rPr lang="es-CO" sz="2800" b="1" dirty="0">
                <a:solidFill>
                  <a:srgbClr val="0033FF"/>
                </a:solidFill>
                <a:latin typeface="+mn-lt"/>
              </a:rPr>
              <a:t>Bienes históricos y culturales</a:t>
            </a:r>
          </a:p>
          <a:p>
            <a:pPr marL="285876" indent="-285876">
              <a:spcAft>
                <a:spcPts val="1200"/>
              </a:spcAft>
              <a:buFont typeface="Arial" panose="020B0604020202020204" pitchFamily="34" charset="0"/>
              <a:buChar char="•"/>
            </a:pPr>
            <a:r>
              <a:rPr lang="es-CO" sz="1800" b="1" dirty="0">
                <a:latin typeface="+mn-lt"/>
              </a:rPr>
              <a:t>Exigencia de un acto administrativo que lo declare como tal y que tenga medición fiable,</a:t>
            </a:r>
          </a:p>
          <a:p>
            <a:pPr marL="285876" indent="-285876">
              <a:spcAft>
                <a:spcPts val="1200"/>
              </a:spcAft>
              <a:buFont typeface="Arial" panose="020B0604020202020204" pitchFamily="34" charset="0"/>
              <a:buChar char="•"/>
            </a:pPr>
            <a:r>
              <a:rPr lang="es-CO" sz="1800" b="1" dirty="0">
                <a:latin typeface="+mn-lt"/>
              </a:rPr>
              <a:t>Solo activos tangibles, no los intangibles:</a:t>
            </a:r>
          </a:p>
          <a:p>
            <a:pPr marL="743076" lvl="1" indent="-285876">
              <a:spcAft>
                <a:spcPts val="1200"/>
              </a:spcAft>
              <a:buFont typeface="Arial" panose="020B0604020202020204" pitchFamily="34" charset="0"/>
              <a:buChar char="•"/>
            </a:pPr>
            <a:r>
              <a:rPr lang="es-CO" sz="1800" b="1" dirty="0">
                <a:latin typeface="+mn-lt"/>
              </a:rPr>
              <a:t>El conocimiento en acción no puede ser controlado por la entidad.</a:t>
            </a:r>
          </a:p>
          <a:p>
            <a:pPr marL="743076" lvl="1" indent="-285876">
              <a:spcAft>
                <a:spcPts val="1200"/>
              </a:spcAft>
              <a:buFont typeface="Arial" panose="020B0604020202020204" pitchFamily="34" charset="0"/>
              <a:buChar char="•"/>
            </a:pPr>
            <a:r>
              <a:rPr lang="es-CO" sz="1800" b="1" dirty="0">
                <a:latin typeface="+mn-lt"/>
              </a:rPr>
              <a:t>La propiedad intelectual aplicaría la NICSP  31 - Activos intangibles.</a:t>
            </a:r>
          </a:p>
          <a:p>
            <a:pPr marL="285876" indent="-285876">
              <a:spcAft>
                <a:spcPts val="1200"/>
              </a:spcAft>
              <a:buFont typeface="Arial" panose="020B0604020202020204" pitchFamily="34" charset="0"/>
              <a:buChar char="•"/>
            </a:pPr>
            <a:r>
              <a:rPr lang="es-CO" sz="1800" b="1" dirty="0">
                <a:latin typeface="+mn-lt"/>
              </a:rPr>
              <a:t>Prima su uso como </a:t>
            </a:r>
            <a:r>
              <a:rPr lang="es-CO" sz="1800" b="1" dirty="0" err="1">
                <a:latin typeface="+mn-lt"/>
              </a:rPr>
              <a:t>PPyE</a:t>
            </a:r>
            <a:r>
              <a:rPr lang="es-CO" sz="1800" b="1" dirty="0">
                <a:latin typeface="+mn-lt"/>
              </a:rPr>
              <a:t>, Propiedad de Inversión o Bien de Uso Público sobre su condición de histórico y cultural.</a:t>
            </a:r>
          </a:p>
          <a:p>
            <a:pPr marL="285876" indent="-285876">
              <a:spcAft>
                <a:spcPts val="1200"/>
              </a:spcAft>
              <a:buFont typeface="Arial" panose="020B0604020202020204" pitchFamily="34" charset="0"/>
              <a:buChar char="•"/>
            </a:pPr>
            <a:r>
              <a:rPr lang="es-CO" sz="1800" b="1" dirty="0">
                <a:latin typeface="+mn-lt"/>
              </a:rPr>
              <a:t>Su valor se aprecia con el paso del tiempo y este no se pierde incluso si hay un daño físico parcial, por ello, no son objeto de depreciación ni deterioro.</a:t>
            </a:r>
          </a:p>
          <a:p>
            <a:pPr marL="285876" indent="-285876">
              <a:spcAft>
                <a:spcPts val="1200"/>
              </a:spcAft>
              <a:buFont typeface="Arial" panose="020B0604020202020204" pitchFamily="34" charset="0"/>
              <a:buChar char="•"/>
            </a:pPr>
            <a:r>
              <a:rPr lang="es-CO" sz="1800" b="1" dirty="0">
                <a:latin typeface="+mn-lt"/>
              </a:rPr>
              <a:t>No se exige la actualización dado su costo/beneficio.</a:t>
            </a:r>
          </a:p>
          <a:p>
            <a:pPr marL="285876" indent="-285876">
              <a:spcAft>
                <a:spcPts val="1200"/>
              </a:spcAft>
              <a:buFont typeface="Arial" panose="020B0604020202020204" pitchFamily="34" charset="0"/>
              <a:buChar char="•"/>
            </a:pPr>
            <a:r>
              <a:rPr lang="es-CO" sz="1800" b="1" dirty="0">
                <a:latin typeface="+mn-lt"/>
              </a:rPr>
              <a:t>Si no es posible su medición son objeto de revelación.</a:t>
            </a:r>
          </a:p>
        </p:txBody>
      </p:sp>
      <p:sp>
        <p:nvSpPr>
          <p:cNvPr id="7" name="Rectángulo 5"/>
          <p:cNvSpPr/>
          <p:nvPr/>
        </p:nvSpPr>
        <p:spPr>
          <a:xfrm>
            <a:off x="323528" y="49189"/>
            <a:ext cx="7632848" cy="86409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800" b="1" kern="0" dirty="0">
                <a:solidFill>
                  <a:schemeClr val="dk1"/>
                </a:solidFill>
                <a:latin typeface="+mn-lt"/>
                <a:ea typeface="+mj-ea"/>
                <a:cs typeface="+mj-cs"/>
              </a:rPr>
              <a:t>Aportes de Colombia a la regulación contable</a:t>
            </a:r>
          </a:p>
          <a:p>
            <a:pPr algn="ctr" eaLnBrk="1" hangingPunct="1"/>
            <a:r>
              <a:rPr lang="es-CO" sz="2800" b="1" kern="0" dirty="0">
                <a:solidFill>
                  <a:schemeClr val="dk1"/>
                </a:solidFill>
                <a:latin typeface="+mn-lt"/>
                <a:ea typeface="+mj-ea"/>
                <a:cs typeface="+mj-cs"/>
              </a:rPr>
              <a:t> del sector público</a:t>
            </a:r>
          </a:p>
        </p:txBody>
      </p:sp>
    </p:spTree>
    <p:extLst>
      <p:ext uri="{BB962C8B-B14F-4D97-AF65-F5344CB8AC3E}">
        <p14:creationId xmlns:p14="http://schemas.microsoft.com/office/powerpoint/2010/main" val="21064144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35</a:t>
            </a:fld>
            <a:endParaRPr lang="es-ES_tradnl"/>
          </a:p>
        </p:txBody>
      </p:sp>
      <p:sp>
        <p:nvSpPr>
          <p:cNvPr id="6" name="Rectángulo 5"/>
          <p:cNvSpPr/>
          <p:nvPr/>
        </p:nvSpPr>
        <p:spPr>
          <a:xfrm>
            <a:off x="35496" y="985292"/>
            <a:ext cx="5398376" cy="4816738"/>
          </a:xfrm>
          <a:prstGeom prst="rect">
            <a:avLst/>
          </a:prstGeom>
        </p:spPr>
        <p:txBody>
          <a:bodyPr wrap="square" lIns="76234" tIns="38117" rIns="76234" bIns="38117">
            <a:spAutoFit/>
          </a:bodyPr>
          <a:lstStyle/>
          <a:p>
            <a:pPr algn="just">
              <a:spcAft>
                <a:spcPts val="1200"/>
              </a:spcAft>
            </a:pPr>
            <a:r>
              <a:rPr lang="es-CO" sz="2800" b="1" dirty="0">
                <a:solidFill>
                  <a:srgbClr val="0033FF"/>
                </a:solidFill>
                <a:latin typeface="+mn-lt"/>
              </a:rPr>
              <a:t>Recursos naturales no renovables</a:t>
            </a:r>
          </a:p>
          <a:p>
            <a:pPr marL="285876" indent="-285876" algn="just">
              <a:spcAft>
                <a:spcPts val="1200"/>
              </a:spcAft>
              <a:buFont typeface="Arial" panose="020B0604020202020204" pitchFamily="34" charset="0"/>
              <a:buChar char="•"/>
            </a:pPr>
            <a:r>
              <a:rPr lang="es-CO" sz="2400" b="1" dirty="0">
                <a:latin typeface="+mn-lt"/>
              </a:rPr>
              <a:t>Reservas probadas de estos recursos (comercialmente recuperables).</a:t>
            </a:r>
          </a:p>
          <a:p>
            <a:pPr marL="285876" indent="-285876" algn="just">
              <a:spcAft>
                <a:spcPts val="1200"/>
              </a:spcAft>
              <a:buFont typeface="Arial" panose="020B0604020202020204" pitchFamily="34" charset="0"/>
              <a:buChar char="•"/>
            </a:pPr>
            <a:r>
              <a:rPr lang="es-CO" sz="2400" b="1" dirty="0">
                <a:latin typeface="+mn-lt"/>
              </a:rPr>
              <a:t>Se miden por el valor presente neto de los beneficios económicos futuros que se esperan percibir por la explotación del recurso (regalías).</a:t>
            </a:r>
          </a:p>
          <a:p>
            <a:pPr marL="285876" indent="-285876" algn="just">
              <a:spcAft>
                <a:spcPts val="1200"/>
              </a:spcAft>
              <a:buFont typeface="Arial" panose="020B0604020202020204" pitchFamily="34" charset="0"/>
              <a:buChar char="•"/>
            </a:pPr>
            <a:r>
              <a:rPr lang="es-CO" sz="2400" b="1" dirty="0">
                <a:latin typeface="+mn-lt"/>
              </a:rPr>
              <a:t>Son objeto de agotamiento.</a:t>
            </a:r>
          </a:p>
          <a:p>
            <a:pPr marL="285876" indent="-285876" algn="just">
              <a:spcAft>
                <a:spcPts val="1200"/>
              </a:spcAft>
              <a:buFont typeface="Arial" panose="020B0604020202020204" pitchFamily="34" charset="0"/>
              <a:buChar char="•"/>
            </a:pPr>
            <a:r>
              <a:rPr lang="es-CO" sz="2400" b="1" dirty="0">
                <a:latin typeface="+mn-lt"/>
              </a:rPr>
              <a:t>Afectación del reconocimiento, variación y agotamiento en el patrimonio.</a:t>
            </a:r>
          </a:p>
        </p:txBody>
      </p:sp>
      <p:sp>
        <p:nvSpPr>
          <p:cNvPr id="7" name="Rectángulo 5"/>
          <p:cNvSpPr/>
          <p:nvPr/>
        </p:nvSpPr>
        <p:spPr>
          <a:xfrm>
            <a:off x="283830" y="121196"/>
            <a:ext cx="7312506" cy="86409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700" b="1" kern="0" dirty="0">
                <a:solidFill>
                  <a:schemeClr val="dk1"/>
                </a:solidFill>
                <a:latin typeface="+mn-lt"/>
                <a:ea typeface="+mj-ea"/>
                <a:cs typeface="+mj-cs"/>
              </a:rPr>
              <a:t>Aportes desde Colombia a la regulación contable </a:t>
            </a:r>
          </a:p>
          <a:p>
            <a:pPr algn="ctr" eaLnBrk="1" hangingPunct="1"/>
            <a:r>
              <a:rPr lang="es-CO" sz="2700" b="1" kern="0" dirty="0">
                <a:solidFill>
                  <a:schemeClr val="dk1"/>
                </a:solidFill>
                <a:latin typeface="+mn-lt"/>
                <a:ea typeface="+mj-ea"/>
                <a:cs typeface="+mj-cs"/>
              </a:rPr>
              <a:t>del sector público</a:t>
            </a:r>
          </a:p>
        </p:txBody>
      </p:sp>
      <p:pic>
        <p:nvPicPr>
          <p:cNvPr id="8" name="Picture 2" descr="Resultado de imagen para mapa de colombi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96336" y="121196"/>
            <a:ext cx="864096" cy="864096"/>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3"/>
          <a:stretch>
            <a:fillRect/>
          </a:stretch>
        </p:blipFill>
        <p:spPr>
          <a:xfrm>
            <a:off x="5594784" y="1921396"/>
            <a:ext cx="3441712" cy="2160240"/>
          </a:xfrm>
          <a:prstGeom prst="rect">
            <a:avLst/>
          </a:prstGeom>
          <a:ln>
            <a:solidFill>
              <a:schemeClr val="tx1"/>
            </a:solidFill>
          </a:ln>
          <a:effectLst>
            <a:glow rad="63500">
              <a:schemeClr val="accent6">
                <a:satMod val="175000"/>
                <a:alpha val="40000"/>
              </a:schemeClr>
            </a:glow>
          </a:effectLst>
        </p:spPr>
      </p:pic>
    </p:spTree>
    <p:extLst>
      <p:ext uri="{BB962C8B-B14F-4D97-AF65-F5344CB8AC3E}">
        <p14:creationId xmlns:p14="http://schemas.microsoft.com/office/powerpoint/2010/main" val="1546983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fld id="{2F152DCA-CD82-48DD-BE7C-A5D938300626}" type="slidenum">
              <a:rPr lang="es-ES_tradnl" smtClean="0"/>
              <a:pPr/>
              <a:t>36</a:t>
            </a:fld>
            <a:endParaRPr lang="es-ES_tradnl"/>
          </a:p>
        </p:txBody>
      </p:sp>
      <p:sp>
        <p:nvSpPr>
          <p:cNvPr id="6" name="Rectángulo 5"/>
          <p:cNvSpPr/>
          <p:nvPr/>
        </p:nvSpPr>
        <p:spPr>
          <a:xfrm>
            <a:off x="-36512" y="985292"/>
            <a:ext cx="8997000" cy="4632072"/>
          </a:xfrm>
          <a:prstGeom prst="rect">
            <a:avLst/>
          </a:prstGeom>
        </p:spPr>
        <p:txBody>
          <a:bodyPr wrap="square" lIns="76234" tIns="38117" rIns="76234" bIns="38117">
            <a:spAutoFit/>
          </a:bodyPr>
          <a:lstStyle/>
          <a:p>
            <a:pPr>
              <a:spcAft>
                <a:spcPts val="1200"/>
              </a:spcAft>
            </a:pPr>
            <a:r>
              <a:rPr lang="es-CO" sz="2800" b="1" dirty="0">
                <a:solidFill>
                  <a:schemeClr val="accent6"/>
                </a:solidFill>
                <a:latin typeface="+mn-lt"/>
              </a:rPr>
              <a:t>Marco Normativo para Entidades en Liquidación</a:t>
            </a:r>
          </a:p>
          <a:p>
            <a:pPr marL="285876" indent="-285876">
              <a:spcAft>
                <a:spcPts val="1200"/>
              </a:spcAft>
              <a:buFont typeface="Arial" panose="020B0604020202020204" pitchFamily="34" charset="0"/>
              <a:buChar char="•"/>
            </a:pPr>
            <a:r>
              <a:rPr lang="es-CO" sz="1800" b="1" dirty="0">
                <a:latin typeface="+mn-lt"/>
              </a:rPr>
              <a:t>Principio de Entidad en Liquidación</a:t>
            </a:r>
          </a:p>
          <a:p>
            <a:pPr marL="285876" indent="-285876">
              <a:spcAft>
                <a:spcPts val="1200"/>
              </a:spcAft>
              <a:buFont typeface="Arial" panose="020B0604020202020204" pitchFamily="34" charset="0"/>
              <a:buChar char="•"/>
            </a:pPr>
            <a:r>
              <a:rPr lang="es-CO" sz="1800" b="1" dirty="0">
                <a:latin typeface="+mn-lt"/>
              </a:rPr>
              <a:t>Principio de Legalidad.</a:t>
            </a:r>
          </a:p>
          <a:p>
            <a:pPr marL="285876" indent="-285876">
              <a:spcAft>
                <a:spcPts val="1200"/>
              </a:spcAft>
              <a:buFont typeface="Arial" panose="020B0604020202020204" pitchFamily="34" charset="0"/>
              <a:buChar char="•"/>
            </a:pPr>
            <a:r>
              <a:rPr lang="es-CO" sz="1800" b="1" dirty="0">
                <a:latin typeface="+mn-lt"/>
              </a:rPr>
              <a:t>Algunas entidades en liquidación deben continuar desarrollando la función de cometido estatal hasta tanto esta sea asumida por otra entidad pública.</a:t>
            </a:r>
          </a:p>
          <a:p>
            <a:pPr marL="285876" indent="-285876">
              <a:spcAft>
                <a:spcPts val="1200"/>
              </a:spcAft>
              <a:buFont typeface="Arial" panose="020B0604020202020204" pitchFamily="34" charset="0"/>
              <a:buChar char="•"/>
            </a:pPr>
            <a:r>
              <a:rPr lang="es-CO" sz="1800" b="1" dirty="0">
                <a:latin typeface="+mn-lt"/>
              </a:rPr>
              <a:t>No todos los activos y pasivos se liquidan, algunos son objeto de traslado a otra entidad pública (distinción entre activos y pasivos para liquidar y para trasladar).</a:t>
            </a:r>
          </a:p>
          <a:p>
            <a:pPr marL="285876" indent="-285876">
              <a:spcAft>
                <a:spcPts val="1200"/>
              </a:spcAft>
              <a:buFont typeface="Arial" panose="020B0604020202020204" pitchFamily="34" charset="0"/>
              <a:buChar char="•"/>
            </a:pPr>
            <a:r>
              <a:rPr lang="es-CO" sz="1800" b="1" dirty="0">
                <a:latin typeface="+mn-lt"/>
              </a:rPr>
              <a:t>Valor neto de liquidación como base de medición para los activos para liquidar, pasivos para liquidar y pasivos para trasladar.</a:t>
            </a:r>
          </a:p>
          <a:p>
            <a:pPr marL="285876" indent="-285876">
              <a:spcAft>
                <a:spcPts val="1200"/>
              </a:spcAft>
              <a:buFont typeface="Arial" panose="020B0604020202020204" pitchFamily="34" charset="0"/>
              <a:buChar char="•"/>
            </a:pPr>
            <a:r>
              <a:rPr lang="es-CO" sz="1800" b="1" dirty="0">
                <a:latin typeface="+mn-lt"/>
              </a:rPr>
              <a:t>Los activos para trasladar se miden al valor neto en libros (costo/beneficio).</a:t>
            </a:r>
          </a:p>
          <a:p>
            <a:pPr marL="285876" indent="-285876">
              <a:spcAft>
                <a:spcPts val="1200"/>
              </a:spcAft>
              <a:buFont typeface="Arial" panose="020B0604020202020204" pitchFamily="34" charset="0"/>
              <a:buChar char="•"/>
            </a:pPr>
            <a:r>
              <a:rPr lang="es-CO" sz="1800" b="1" dirty="0">
                <a:latin typeface="+mn-lt"/>
              </a:rPr>
              <a:t>Estados financieros: estado de situación financiera y el estado de la gestión de la liquidación.</a:t>
            </a:r>
          </a:p>
        </p:txBody>
      </p:sp>
      <p:sp>
        <p:nvSpPr>
          <p:cNvPr id="7" name="Rectángulo 5"/>
          <p:cNvSpPr/>
          <p:nvPr/>
        </p:nvSpPr>
        <p:spPr>
          <a:xfrm>
            <a:off x="125413" y="49188"/>
            <a:ext cx="7326907" cy="864096"/>
          </a:xfrm>
          <a:prstGeom prst="rect">
            <a:avLst/>
          </a:prstGeom>
        </p:spPr>
        <p:style>
          <a:lnRef idx="1">
            <a:schemeClr val="accent2"/>
          </a:lnRef>
          <a:fillRef idx="2">
            <a:schemeClr val="accent2"/>
          </a:fillRef>
          <a:effectRef idx="1">
            <a:schemeClr val="accent2"/>
          </a:effectRef>
          <a:fontRef idx="minor">
            <a:schemeClr val="dk1"/>
          </a:fontRef>
        </p:style>
        <p:txBody>
          <a:bodyPr lIns="76234" tIns="38117" rIns="76234" bIns="38117"/>
          <a:lstStyle/>
          <a:p>
            <a:pPr algn="ctr" eaLnBrk="1" hangingPunct="1"/>
            <a:r>
              <a:rPr lang="es-CO" sz="2700" b="1" kern="0" dirty="0">
                <a:solidFill>
                  <a:schemeClr val="dk1"/>
                </a:solidFill>
                <a:latin typeface="+mn-lt"/>
                <a:ea typeface="+mj-ea"/>
                <a:cs typeface="+mj-cs"/>
              </a:rPr>
              <a:t>Aportes desde Colombia a la Regulación </a:t>
            </a:r>
          </a:p>
          <a:p>
            <a:pPr algn="ctr" eaLnBrk="1" hangingPunct="1"/>
            <a:r>
              <a:rPr lang="es-CO" sz="2700" b="1" kern="0" dirty="0">
                <a:ea typeface="+mj-ea"/>
                <a:cs typeface="+mj-cs"/>
              </a:rPr>
              <a:t>C</a:t>
            </a:r>
            <a:r>
              <a:rPr lang="es-CO" sz="2700" b="1" kern="0" dirty="0">
                <a:solidFill>
                  <a:schemeClr val="dk1"/>
                </a:solidFill>
                <a:latin typeface="+mn-lt"/>
                <a:ea typeface="+mj-ea"/>
                <a:cs typeface="+mj-cs"/>
              </a:rPr>
              <a:t>ontable del Sector </a:t>
            </a:r>
            <a:r>
              <a:rPr lang="es-CO" sz="2700" b="1" kern="0" dirty="0">
                <a:ea typeface="+mj-ea"/>
                <a:cs typeface="+mj-cs"/>
              </a:rPr>
              <a:t>P</a:t>
            </a:r>
            <a:r>
              <a:rPr lang="es-CO" sz="2700" b="1" kern="0" dirty="0">
                <a:solidFill>
                  <a:schemeClr val="dk1"/>
                </a:solidFill>
                <a:latin typeface="+mn-lt"/>
                <a:ea typeface="+mj-ea"/>
                <a:cs typeface="+mj-cs"/>
              </a:rPr>
              <a:t>úblico</a:t>
            </a:r>
          </a:p>
        </p:txBody>
      </p:sp>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52320" y="49188"/>
            <a:ext cx="864096" cy="864096"/>
          </a:xfrm>
          <a:prstGeom prst="rect">
            <a:avLst/>
          </a:prstGeom>
        </p:spPr>
      </p:pic>
      <p:pic>
        <p:nvPicPr>
          <p:cNvPr id="9" name="Imagen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36296" y="1129307"/>
            <a:ext cx="1800200" cy="1296145"/>
          </a:xfrm>
          <a:prstGeom prst="rect">
            <a:avLst/>
          </a:prstGeom>
          <a:ln>
            <a:solidFill>
              <a:schemeClr val="tx1"/>
            </a:solidFill>
          </a:ln>
          <a:effectLst>
            <a:glow rad="101600">
              <a:schemeClr val="accent6">
                <a:satMod val="175000"/>
                <a:alpha val="40000"/>
              </a:schemeClr>
            </a:glow>
          </a:effectLst>
        </p:spPr>
      </p:pic>
    </p:spTree>
    <p:extLst>
      <p:ext uri="{BB962C8B-B14F-4D97-AF65-F5344CB8AC3E}">
        <p14:creationId xmlns:p14="http://schemas.microsoft.com/office/powerpoint/2010/main" val="3228285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37</a:t>
            </a:fld>
            <a:endParaRPr lang="es-ES_tradnl"/>
          </a:p>
        </p:txBody>
      </p:sp>
      <p:pic>
        <p:nvPicPr>
          <p:cNvPr id="1026" name="Picture 2" descr="C:\Users\pbohorquez\Downloads\Pregunta1.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4980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38844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38</a:t>
            </a:fld>
            <a:endParaRPr lang="es-ES_tradnl"/>
          </a:p>
        </p:txBody>
      </p:sp>
      <p:pic>
        <p:nvPicPr>
          <p:cNvPr id="2050" name="Picture 2" descr="C:\Users\pbohorquez\Downloads\Pregunta2.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3999" cy="5089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3487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39</a:t>
            </a:fld>
            <a:endParaRPr lang="es-ES_tradnl"/>
          </a:p>
        </p:txBody>
      </p:sp>
      <p:pic>
        <p:nvPicPr>
          <p:cNvPr id="3074" name="Picture 2" descr="C:\Users\pbohorquez\Downloads\Pregunta3.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22820"/>
            <a:ext cx="9144000" cy="504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5452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ctrTitle"/>
          </p:nvPr>
        </p:nvSpPr>
        <p:spPr>
          <a:xfrm>
            <a:off x="-13795" y="2209428"/>
            <a:ext cx="9172420" cy="988133"/>
          </a:xfrm>
        </p:spPr>
        <p:txBody>
          <a:bodyPr/>
          <a:lstStyle/>
          <a:p>
            <a:pPr algn="ctr"/>
            <a:r>
              <a:rPr lang="es-CO" sz="3200" dirty="0">
                <a:effectLst/>
              </a:rPr>
              <a:t>SITUACIÓN ACTUAL DEL ESTADO DE CONVERGENCIA </a:t>
            </a:r>
            <a:br>
              <a:rPr lang="es-CO" sz="3200" dirty="0">
                <a:effectLst/>
              </a:rPr>
            </a:br>
            <a:r>
              <a:rPr lang="es-CO" sz="3200" dirty="0">
                <a:effectLst/>
              </a:rPr>
              <a:t>CONTABLE  EN COLOMBIA Y AMÉRICA LATINA</a:t>
            </a:r>
            <a:endParaRPr lang="es-CO" sz="3200" dirty="0"/>
          </a:p>
        </p:txBody>
      </p:sp>
      <p:sp>
        <p:nvSpPr>
          <p:cNvPr id="4" name="Marcador de número de diapositiva 3"/>
          <p:cNvSpPr>
            <a:spLocks noGrp="1"/>
          </p:cNvSpPr>
          <p:nvPr>
            <p:ph type="sldNum" sz="quarter" idx="10"/>
          </p:nvPr>
        </p:nvSpPr>
        <p:spPr/>
        <p:txBody>
          <a:bodyPr/>
          <a:lstStyle/>
          <a:p>
            <a:pPr>
              <a:defRPr/>
            </a:pPr>
            <a:fld id="{BD78BF63-D6E5-49D8-99EB-4D36175B83F1}" type="slidenum">
              <a:rPr lang="es-ES_tradnl" smtClean="0"/>
              <a:pPr>
                <a:defRPr/>
              </a:pPr>
              <a:t>4</a:t>
            </a:fld>
            <a:endParaRPr lang="es-ES_tradnl" dirty="0"/>
          </a:p>
        </p:txBody>
      </p:sp>
      <p:pic>
        <p:nvPicPr>
          <p:cNvPr id="3" name="Imagen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31840" y="0"/>
            <a:ext cx="2160240" cy="2189449"/>
          </a:xfrm>
          <a:prstGeom prst="rect">
            <a:avLst/>
          </a:prstGeom>
        </p:spPr>
      </p:pic>
      <p:pic>
        <p:nvPicPr>
          <p:cNvPr id="10" name="4 Imagen"/>
          <p:cNvPicPr/>
          <p:nvPr/>
        </p:nvPicPr>
        <p:blipFill>
          <a:blip r:embed="rId3" cstate="email">
            <a:extLst>
              <a:ext uri="{28A0092B-C50C-407E-A947-70E740481C1C}">
                <a14:useLocalDpi xmlns:a14="http://schemas.microsoft.com/office/drawing/2010/main"/>
              </a:ext>
            </a:extLst>
          </a:blip>
          <a:stretch>
            <a:fillRect/>
          </a:stretch>
        </p:blipFill>
        <p:spPr>
          <a:xfrm>
            <a:off x="44851" y="121196"/>
            <a:ext cx="2150885" cy="2088232"/>
          </a:xfrm>
          <a:prstGeom prst="rect">
            <a:avLst/>
          </a:prstGeom>
        </p:spPr>
      </p:pic>
      <p:pic>
        <p:nvPicPr>
          <p:cNvPr id="11" name="Imagen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16217" y="19014"/>
            <a:ext cx="2304255" cy="2170435"/>
          </a:xfrm>
          <a:prstGeom prst="rect">
            <a:avLst/>
          </a:prstGeom>
        </p:spPr>
      </p:pic>
      <p:pic>
        <p:nvPicPr>
          <p:cNvPr id="2" name="Imagen 1"/>
          <p:cNvPicPr>
            <a:picLocks noChangeAspect="1"/>
          </p:cNvPicPr>
          <p:nvPr/>
        </p:nvPicPr>
        <p:blipFill>
          <a:blip r:embed="rId5"/>
          <a:stretch>
            <a:fillRect/>
          </a:stretch>
        </p:blipFill>
        <p:spPr>
          <a:xfrm>
            <a:off x="2792354" y="4034149"/>
            <a:ext cx="3663092" cy="969348"/>
          </a:xfrm>
          <a:prstGeom prst="rect">
            <a:avLst/>
          </a:prstGeom>
        </p:spPr>
      </p:pic>
      <p:sp>
        <p:nvSpPr>
          <p:cNvPr id="6" name="Rectángulo 5"/>
          <p:cNvSpPr/>
          <p:nvPr/>
        </p:nvSpPr>
        <p:spPr>
          <a:xfrm>
            <a:off x="548907" y="3673395"/>
            <a:ext cx="7335461" cy="1200329"/>
          </a:xfrm>
          <a:prstGeom prst="rect">
            <a:avLst/>
          </a:prstGeom>
        </p:spPr>
        <p:txBody>
          <a:bodyPr wrap="square">
            <a:spAutoFit/>
          </a:bodyPr>
          <a:lstStyle/>
          <a:p>
            <a:pPr lvl="0" algn="ctr"/>
            <a:r>
              <a:rPr lang="es-CO" sz="3600" b="1" dirty="0"/>
              <a:t>UNIVERSIDAD   DE   LA   COSTA</a:t>
            </a:r>
          </a:p>
          <a:p>
            <a:pPr lvl="0" algn="ctr"/>
            <a:r>
              <a:rPr lang="es-CO" sz="3600" b="1" dirty="0"/>
              <a:t>CUC</a:t>
            </a:r>
          </a:p>
        </p:txBody>
      </p:sp>
    </p:spTree>
    <p:extLst>
      <p:ext uri="{BB962C8B-B14F-4D97-AF65-F5344CB8AC3E}">
        <p14:creationId xmlns:p14="http://schemas.microsoft.com/office/powerpoint/2010/main" val="4234356743"/>
      </p:ext>
    </p:extLst>
  </p:cSld>
  <p:clrMapOvr>
    <a:masterClrMapping/>
  </p:clrMapOvr>
  <mc:AlternateContent xmlns:mc="http://schemas.openxmlformats.org/markup-compatibility/2006" xmlns:p14="http://schemas.microsoft.com/office/powerpoint/2010/main">
    <mc:Choice Requires="p14">
      <p:transition spd="slow"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40</a:t>
            </a:fld>
            <a:endParaRPr lang="es-ES_tradnl"/>
          </a:p>
        </p:txBody>
      </p:sp>
      <p:pic>
        <p:nvPicPr>
          <p:cNvPr id="4098" name="Picture 2" descr="C:\Users\pbohorquez\Downloads\Pregunta4.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
            <a:ext cx="9144000" cy="5017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31541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41</a:t>
            </a:fld>
            <a:endParaRPr lang="es-ES_tradnl"/>
          </a:p>
        </p:txBody>
      </p:sp>
      <p:pic>
        <p:nvPicPr>
          <p:cNvPr id="5122" name="Picture 2" descr="C:\Users\pbohorquez\Downloads\Pregunta5.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5017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5044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42</a:t>
            </a:fld>
            <a:endParaRPr lang="es-ES_tradnl"/>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3999" cy="4994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591419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43</a:t>
            </a:fld>
            <a:endParaRPr lang="es-ES_tradnl"/>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512" y="-22820"/>
            <a:ext cx="9205563"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23322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44</a:t>
            </a:fld>
            <a:endParaRPr lang="es-ES_tradnl"/>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22820"/>
            <a:ext cx="9144000"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532645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45</a:t>
            </a:fld>
            <a:endParaRPr lang="es-ES_tradnl"/>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22820"/>
            <a:ext cx="9143999" cy="5187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50507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46</a:t>
            </a:fld>
            <a:endParaRPr lang="es-ES_tradnl"/>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94827"/>
            <a:ext cx="9144000"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649829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p:txBody>
          <a:bodyPr/>
          <a:lstStyle/>
          <a:p>
            <a:fld id="{2F152DCA-CD82-48DD-BE7C-A5D938300626}" type="slidenum">
              <a:rPr lang="es-ES_tradnl" smtClean="0"/>
              <a:pPr/>
              <a:t>47</a:t>
            </a:fld>
            <a:endParaRPr lang="es-ES_tradnl"/>
          </a:p>
        </p:txBody>
      </p:sp>
      <p:sp>
        <p:nvSpPr>
          <p:cNvPr id="9" name="8 Rectángulo"/>
          <p:cNvSpPr/>
          <p:nvPr/>
        </p:nvSpPr>
        <p:spPr bwMode="auto">
          <a:xfrm>
            <a:off x="35495" y="3289548"/>
            <a:ext cx="9001001" cy="1800200"/>
          </a:xfrm>
          <a:prstGeom prst="rect">
            <a:avLst/>
          </a:pr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800" b="1" dirty="0">
                <a:solidFill>
                  <a:schemeClr val="bg1"/>
                </a:solidFill>
                <a:latin typeface="Times New Roman" pitchFamily="18" charset="0"/>
              </a:rPr>
              <a:t>RESOLUCIÓN 193 </a:t>
            </a:r>
            <a:r>
              <a:rPr lang="es-CO" sz="2000" b="1" dirty="0">
                <a:solidFill>
                  <a:schemeClr val="bg1"/>
                </a:solidFill>
                <a:latin typeface="Times New Roman" pitchFamily="18" charset="0"/>
              </a:rPr>
              <a:t>(5-05-16)</a:t>
            </a:r>
            <a:endParaRPr lang="es-CO" sz="2800" dirty="0">
              <a:solidFill>
                <a:schemeClr val="bg1"/>
              </a:solidFill>
            </a:endParaRPr>
          </a:p>
          <a:p>
            <a:pPr algn="ctr"/>
            <a:r>
              <a:rPr lang="es-CO" sz="2600" b="1" dirty="0">
                <a:solidFill>
                  <a:schemeClr val="bg1"/>
                </a:solidFill>
                <a:latin typeface="Times New Roman" pitchFamily="18" charset="0"/>
              </a:rPr>
              <a:t>Incorpora en los Procedimientos Transversales del Régimen de Contabilidad Pública, el Procedimiento para la Evaluación del Control Interno Contable</a:t>
            </a:r>
          </a:p>
        </p:txBody>
      </p:sp>
      <p:sp>
        <p:nvSpPr>
          <p:cNvPr id="12" name="Rectángulo 3"/>
          <p:cNvSpPr/>
          <p:nvPr/>
        </p:nvSpPr>
        <p:spPr>
          <a:xfrm>
            <a:off x="35495" y="1"/>
            <a:ext cx="3248827" cy="1057299"/>
          </a:xfrm>
          <a:prstGeom prst="rect">
            <a:avLst/>
          </a:prstGeom>
          <a:solidFill>
            <a:schemeClr val="bg2">
              <a:lumMod val="60000"/>
              <a:lumOff val="40000"/>
            </a:schemeClr>
          </a:solidFill>
          <a:ln>
            <a:solidFill>
              <a:schemeClr val="tx1"/>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CO" sz="4000" b="1" dirty="0">
                <a:solidFill>
                  <a:schemeClr val="tx1"/>
                </a:solidFill>
              </a:rPr>
              <a:t> </a:t>
            </a:r>
            <a:r>
              <a:rPr lang="es-CO" sz="3600" b="1" dirty="0">
                <a:solidFill>
                  <a:schemeClr val="tx1"/>
                </a:solidFill>
              </a:rPr>
              <a:t>CONTROL   INTERNO </a:t>
            </a:r>
          </a:p>
        </p:txBody>
      </p:sp>
      <p:sp>
        <p:nvSpPr>
          <p:cNvPr id="13" name="Cinta perforada 9"/>
          <p:cNvSpPr/>
          <p:nvPr/>
        </p:nvSpPr>
        <p:spPr>
          <a:xfrm>
            <a:off x="1907704" y="1633364"/>
            <a:ext cx="6205918" cy="1512168"/>
          </a:xfrm>
          <a:prstGeom prst="flowChartPunchedTape">
            <a:avLst/>
          </a:prstGeom>
          <a:solidFill>
            <a:schemeClr val="bg1">
              <a:lumMod val="65000"/>
            </a:schemeClr>
          </a:solidFill>
          <a:ln>
            <a:solidFill>
              <a:schemeClr val="tx1"/>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s-CO" sz="2800" b="1" i="1" dirty="0">
                <a:solidFill>
                  <a:schemeClr val="bg1"/>
                </a:solidFill>
              </a:rPr>
              <a:t>RESPONSABILIDAD Y COMPROMISO DE  TODOS  Y  PARA  …  T  O  D  O  S</a:t>
            </a:r>
          </a:p>
        </p:txBody>
      </p:sp>
      <p:sp>
        <p:nvSpPr>
          <p:cNvPr id="6" name="5 Flecha curvada hacia la derecha"/>
          <p:cNvSpPr/>
          <p:nvPr/>
        </p:nvSpPr>
        <p:spPr bwMode="auto">
          <a:xfrm>
            <a:off x="125413" y="1201315"/>
            <a:ext cx="1721723" cy="1800201"/>
          </a:xfrm>
          <a:prstGeom prst="curvedRightArrow">
            <a:avLst/>
          </a:prstGeom>
          <a:solidFill>
            <a:schemeClr val="accent4">
              <a:lumMod val="50000"/>
              <a:lumOff val="50000"/>
            </a:schemeClr>
          </a:solidFill>
          <a:ln w="9525" cap="flat" cmpd="sng" algn="ctr">
            <a:solidFill>
              <a:srgbClr val="00918E"/>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4099"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72308" y="0"/>
            <a:ext cx="3663941" cy="1489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63927" y="25567"/>
            <a:ext cx="1873038" cy="157985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96221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fld id="{2F152DCA-CD82-48DD-BE7C-A5D938300626}" type="slidenum">
              <a:rPr lang="es-ES_tradnl" smtClean="0"/>
              <a:pPr/>
              <a:t>48</a:t>
            </a:fld>
            <a:endParaRPr lang="es-ES_tradnl"/>
          </a:p>
        </p:txBody>
      </p:sp>
      <p:sp>
        <p:nvSpPr>
          <p:cNvPr id="6" name="Título 1"/>
          <p:cNvSpPr txBox="1">
            <a:spLocks/>
          </p:cNvSpPr>
          <p:nvPr/>
        </p:nvSpPr>
        <p:spPr>
          <a:xfrm>
            <a:off x="865335" y="49188"/>
            <a:ext cx="8819233" cy="733791"/>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kern="0" dirty="0"/>
              <a:t>Importancia de la Resolución 193 de 2016</a:t>
            </a:r>
          </a:p>
        </p:txBody>
      </p:sp>
      <p:graphicFrame>
        <p:nvGraphicFramePr>
          <p:cNvPr id="7" name="Marcador de contenido 4"/>
          <p:cNvGraphicFramePr>
            <a:graphicFrameLocks/>
          </p:cNvGraphicFramePr>
          <p:nvPr>
            <p:extLst>
              <p:ext uri="{D42A27DB-BD31-4B8C-83A1-F6EECF244321}">
                <p14:modId xmlns:p14="http://schemas.microsoft.com/office/powerpoint/2010/main" val="376689405"/>
              </p:ext>
            </p:extLst>
          </p:nvPr>
        </p:nvGraphicFramePr>
        <p:xfrm>
          <a:off x="107504" y="374204"/>
          <a:ext cx="9066224" cy="5579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74274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9050" y="2161227"/>
            <a:ext cx="9144000" cy="1200329"/>
          </a:xfrm>
          <a:prstGeom prst="rect">
            <a:avLst/>
          </a:prstGeom>
          <a:noFill/>
        </p:spPr>
        <p:txBody>
          <a:bodyPr wrap="square" rtlCol="0">
            <a:spAutoFit/>
          </a:bodyPr>
          <a:lstStyle/>
          <a:p>
            <a:pPr algn="ctr"/>
            <a:r>
              <a:rPr lang="es-CO" sz="3600" b="1" dirty="0">
                <a:solidFill>
                  <a:schemeClr val="bg1"/>
                </a:solidFill>
                <a:latin typeface="+mn-lt"/>
              </a:rPr>
              <a:t>EVALUACIÓN DEL CONTROL INTERNO CONTABLE</a:t>
            </a:r>
          </a:p>
        </p:txBody>
      </p:sp>
      <p:sp>
        <p:nvSpPr>
          <p:cNvPr id="6" name="WordArt 5"/>
          <p:cNvSpPr>
            <a:spLocks noChangeArrowheads="1" noChangeShapeType="1" noTextEdit="1"/>
          </p:cNvSpPr>
          <p:nvPr/>
        </p:nvSpPr>
        <p:spPr bwMode="auto">
          <a:xfrm>
            <a:off x="1280368" y="913284"/>
            <a:ext cx="6604000" cy="5254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2400" kern="10" dirty="0">
                <a:effectLst>
                  <a:outerShdw blurRad="38100" dist="19049" dir="2700000" algn="tl" rotWithShape="0">
                    <a:schemeClr val="tx1">
                      <a:alpha val="39998"/>
                    </a:schemeClr>
                  </a:outerShdw>
                </a:effectLst>
                <a:latin typeface="Impact"/>
              </a:rPr>
              <a:t>RIESGO CONTABLE</a:t>
            </a:r>
          </a:p>
        </p:txBody>
      </p:sp>
      <p:sp>
        <p:nvSpPr>
          <p:cNvPr id="7" name="6 CuadroTexto"/>
          <p:cNvSpPr txBox="1"/>
          <p:nvPr/>
        </p:nvSpPr>
        <p:spPr>
          <a:xfrm>
            <a:off x="179512" y="133390"/>
            <a:ext cx="8496944" cy="707886"/>
          </a:xfrm>
          <a:prstGeom prst="rect">
            <a:avLst/>
          </a:prstGeom>
          <a:noFill/>
        </p:spPr>
        <p:txBody>
          <a:bodyPr wrap="square" rtlCol="0">
            <a:spAutoFit/>
          </a:bodyPr>
          <a:lstStyle/>
          <a:p>
            <a:pPr algn="ctr"/>
            <a:r>
              <a:rPr lang="es-CO" sz="4000" b="1" dirty="0"/>
              <a:t>CONTROL INTERNO CONTABLE  </a:t>
            </a:r>
          </a:p>
        </p:txBody>
      </p:sp>
      <p:sp>
        <p:nvSpPr>
          <p:cNvPr id="8" name="7 Flecha curvada hacia la izquierda"/>
          <p:cNvSpPr/>
          <p:nvPr/>
        </p:nvSpPr>
        <p:spPr bwMode="auto">
          <a:xfrm>
            <a:off x="7884368" y="337220"/>
            <a:ext cx="1163568" cy="1101525"/>
          </a:xfrm>
          <a:prstGeom prst="curvedLeftArrow">
            <a:avLst/>
          </a:prstGeom>
          <a:solidFill>
            <a:schemeClr val="bg1">
              <a:lumMod val="65000"/>
            </a:scheme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11267"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512" y="1033493"/>
            <a:ext cx="2444750" cy="1175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36512" y="3428915"/>
            <a:ext cx="9180512" cy="2169825"/>
          </a:xfrm>
          <a:prstGeom prst="rect">
            <a:avLst/>
          </a:prstGeom>
        </p:spPr>
        <p:txBody>
          <a:bodyPr wrap="square">
            <a:spAutoFit/>
          </a:bodyPr>
          <a:lstStyle/>
          <a:p>
            <a:pPr algn="just"/>
            <a:r>
              <a:rPr lang="es-ES" altLang="es-CO" sz="2600" b="1" dirty="0">
                <a:solidFill>
                  <a:srgbClr val="000000"/>
                </a:solidFill>
                <a:latin typeface="Arial" panose="020B0604020202020204" pitchFamily="34" charset="0"/>
              </a:rPr>
              <a:t>Representa la posibilidad de ocurrencia de eventos, tanto internos como externos, </a:t>
            </a:r>
            <a:r>
              <a:rPr lang="es-ES" altLang="es-CO" sz="2600" b="1" i="1" u="sng" dirty="0">
                <a:solidFill>
                  <a:srgbClr val="002060"/>
                </a:solidFill>
                <a:latin typeface="Arial" panose="020B0604020202020204" pitchFamily="34" charset="0"/>
              </a:rPr>
              <a:t>que tienen la probabilidad de afectar o impedir el logro de información contable con las características de</a:t>
            </a:r>
            <a:r>
              <a:rPr lang="es-ES" altLang="es-CO" sz="2600" b="1" dirty="0">
                <a:solidFill>
                  <a:schemeClr val="accent5">
                    <a:lumMod val="50000"/>
                  </a:schemeClr>
                </a:solidFill>
                <a:latin typeface="Arial" panose="020B0604020202020204" pitchFamily="34" charset="0"/>
              </a:rPr>
              <a:t> </a:t>
            </a:r>
            <a:r>
              <a:rPr lang="es-ES" altLang="es-CO" sz="2600" b="1" dirty="0">
                <a:latin typeface="Arial" panose="020B0604020202020204" pitchFamily="34" charset="0"/>
              </a:rPr>
              <a:t>confiabilidad, relevancia y comprensibilidad</a:t>
            </a:r>
            <a:r>
              <a:rPr lang="es-ES" altLang="es-CO" sz="2600" b="1" dirty="0">
                <a:solidFill>
                  <a:srgbClr val="000000"/>
                </a:solidFill>
                <a:latin typeface="Arial" panose="020B0604020202020204" pitchFamily="34" charset="0"/>
              </a:rPr>
              <a:t>.</a:t>
            </a:r>
            <a:r>
              <a:rPr lang="es-ES" altLang="es-CO" sz="2600" b="1" dirty="0">
                <a:solidFill>
                  <a:srgbClr val="000000"/>
                </a:solidFill>
                <a:latin typeface="Tahoma" panose="020B0604030504040204" pitchFamily="34" charset="0"/>
              </a:rPr>
              <a:t> </a:t>
            </a:r>
            <a:endParaRPr lang="es-CO" sz="2600" b="1" dirty="0"/>
          </a:p>
        </p:txBody>
      </p:sp>
    </p:spTree>
    <p:extLst>
      <p:ext uri="{BB962C8B-B14F-4D97-AF65-F5344CB8AC3E}">
        <p14:creationId xmlns:p14="http://schemas.microsoft.com/office/powerpoint/2010/main" val="4293313231"/>
      </p:ext>
    </p:extLst>
  </p:cSld>
  <p:clrMapOvr>
    <a:masterClrMapping/>
  </p:clrMapOvr>
  <mc:AlternateContent xmlns:mc="http://schemas.openxmlformats.org/markup-compatibility/2006" xmlns:p14="http://schemas.microsoft.com/office/powerpoint/2010/main">
    <mc:Choice Requires="p14">
      <p:transition spd="slow" advTm="0">
        <p14:doors dir="vert"/>
      </p:transition>
    </mc:Choice>
    <mc:Fallback xmlns="">
      <p:transition spd="slow"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528" y="33907"/>
            <a:ext cx="8424936" cy="5559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138964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50</a:t>
            </a:fld>
            <a:endParaRPr lang="es-ES_tradnl" dirty="0"/>
          </a:p>
        </p:txBody>
      </p:sp>
      <p:pic>
        <p:nvPicPr>
          <p:cNvPr id="5" name="4 Imagen"/>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9512" y="1209011"/>
            <a:ext cx="3384376" cy="4456801"/>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6 Proceso"/>
          <p:cNvSpPr/>
          <p:nvPr/>
        </p:nvSpPr>
        <p:spPr bwMode="auto">
          <a:xfrm>
            <a:off x="179512" y="121196"/>
            <a:ext cx="3384376"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357 de 2008</a:t>
            </a:r>
          </a:p>
        </p:txBody>
      </p:sp>
      <p:sp>
        <p:nvSpPr>
          <p:cNvPr id="8" name="7 Flecha abajo"/>
          <p:cNvSpPr/>
          <p:nvPr/>
        </p:nvSpPr>
        <p:spPr bwMode="auto">
          <a:xfrm>
            <a:off x="1547664" y="769268"/>
            <a:ext cx="484632" cy="360040"/>
          </a:xfrm>
          <a:prstGeom prst="downArrow">
            <a:avLst/>
          </a:prstGeom>
          <a:solidFill>
            <a:schemeClr val="bg2">
              <a:lumMod val="60000"/>
              <a:lumOff val="40000"/>
            </a:schemeClr>
          </a:solidFill>
          <a:ln w="9525" cap="flat" cmpd="sng" algn="ctr">
            <a:solidFill>
              <a:srgbClr val="FFFF00"/>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9" name="8 Proceso"/>
          <p:cNvSpPr/>
          <p:nvPr/>
        </p:nvSpPr>
        <p:spPr bwMode="auto">
          <a:xfrm>
            <a:off x="5436096" y="121196"/>
            <a:ext cx="3558508" cy="504056"/>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pic>
        <p:nvPicPr>
          <p:cNvPr id="10"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rot="5400000">
            <a:off x="4992403" y="1645008"/>
            <a:ext cx="4445893" cy="3558509"/>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5 Flecha derecha"/>
          <p:cNvSpPr/>
          <p:nvPr/>
        </p:nvSpPr>
        <p:spPr bwMode="auto">
          <a:xfrm>
            <a:off x="3707904" y="2785492"/>
            <a:ext cx="1584176" cy="720080"/>
          </a:xfrm>
          <a:prstGeom prst="rightArrow">
            <a:avLst/>
          </a:prstGeom>
          <a:solidFill>
            <a:schemeClr val="bg2">
              <a:lumMod val="40000"/>
              <a:lumOff val="60000"/>
            </a:schemeClr>
          </a:solidFill>
          <a:ln w="9525" cap="flat" cmpd="sng" algn="ctr">
            <a:solidFill>
              <a:srgbClr val="FF6600"/>
            </a:solidFill>
            <a:prstDash val="solid"/>
            <a:round/>
            <a:headEnd type="none" w="med" len="med"/>
            <a:tailEnd type="none" w="med" len="med"/>
          </a:ln>
          <a:effectLst>
            <a:glow rad="63500">
              <a:schemeClr val="accent6">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2" name="7 Flecha abajo"/>
          <p:cNvSpPr/>
          <p:nvPr/>
        </p:nvSpPr>
        <p:spPr bwMode="auto">
          <a:xfrm>
            <a:off x="6967688" y="769268"/>
            <a:ext cx="484632" cy="360040"/>
          </a:xfrm>
          <a:prstGeom prst="downArrow">
            <a:avLst/>
          </a:prstGeom>
          <a:solidFill>
            <a:schemeClr val="bg2">
              <a:lumMod val="60000"/>
              <a:lumOff val="40000"/>
            </a:schemeClr>
          </a:solidFill>
          <a:ln w="9525" cap="flat" cmpd="sng" algn="ctr">
            <a:solidFill>
              <a:srgbClr val="FFFF00"/>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7071288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par>
                          <p:cTn id="22" fill="hold">
                            <p:stCondLst>
                              <p:cond delay="1500"/>
                            </p:stCondLst>
                            <p:childTnLst>
                              <p:par>
                                <p:cTn id="23" presetID="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0-#ppt_w/2"/>
                                          </p:val>
                                        </p:tav>
                                        <p:tav tm="100000">
                                          <p:val>
                                            <p:strVal val="#ppt_x"/>
                                          </p:val>
                                        </p:tav>
                                      </p:tavLst>
                                    </p:anim>
                                    <p:anim calcmode="lin" valueType="num">
                                      <p:cBhvr additive="base">
                                        <p:cTn id="26" dur="500" fill="hold"/>
                                        <p:tgtEl>
                                          <p:spTgt spid="6"/>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31" presetClass="entr" presetSubtype="0"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1000" fill="hold"/>
                                        <p:tgtEl>
                                          <p:spTgt spid="9"/>
                                        </p:tgtEl>
                                        <p:attrNameLst>
                                          <p:attrName>ppt_w</p:attrName>
                                        </p:attrNameLst>
                                      </p:cBhvr>
                                      <p:tavLst>
                                        <p:tav tm="0">
                                          <p:val>
                                            <p:fltVal val="0"/>
                                          </p:val>
                                        </p:tav>
                                        <p:tav tm="100000">
                                          <p:val>
                                            <p:strVal val="#ppt_w"/>
                                          </p:val>
                                        </p:tav>
                                      </p:tavLst>
                                    </p:anim>
                                    <p:anim calcmode="lin" valueType="num">
                                      <p:cBhvr>
                                        <p:cTn id="31" dur="1000" fill="hold"/>
                                        <p:tgtEl>
                                          <p:spTgt spid="9"/>
                                        </p:tgtEl>
                                        <p:attrNameLst>
                                          <p:attrName>ppt_h</p:attrName>
                                        </p:attrNameLst>
                                      </p:cBhvr>
                                      <p:tavLst>
                                        <p:tav tm="0">
                                          <p:val>
                                            <p:fltVal val="0"/>
                                          </p:val>
                                        </p:tav>
                                        <p:tav tm="100000">
                                          <p:val>
                                            <p:strVal val="#ppt_h"/>
                                          </p:val>
                                        </p:tav>
                                      </p:tavLst>
                                    </p:anim>
                                    <p:anim calcmode="lin" valueType="num">
                                      <p:cBhvr>
                                        <p:cTn id="32" dur="1000" fill="hold"/>
                                        <p:tgtEl>
                                          <p:spTgt spid="9"/>
                                        </p:tgtEl>
                                        <p:attrNameLst>
                                          <p:attrName>style.rotation</p:attrName>
                                        </p:attrNameLst>
                                      </p:cBhvr>
                                      <p:tavLst>
                                        <p:tav tm="0">
                                          <p:val>
                                            <p:fltVal val="90"/>
                                          </p:val>
                                        </p:tav>
                                        <p:tav tm="100000">
                                          <p:val>
                                            <p:fltVal val="0"/>
                                          </p:val>
                                        </p:tav>
                                      </p:tavLst>
                                    </p:anim>
                                    <p:animEffect transition="in" filter="fade">
                                      <p:cBhvr>
                                        <p:cTn id="33" dur="1000"/>
                                        <p:tgtEl>
                                          <p:spTgt spid="9"/>
                                        </p:tgtEl>
                                      </p:cBhvr>
                                    </p:animEffect>
                                  </p:childTnLst>
                                </p:cTn>
                              </p:par>
                            </p:childTnLst>
                          </p:cTn>
                        </p:par>
                        <p:par>
                          <p:cTn id="34" fill="hold">
                            <p:stCondLst>
                              <p:cond delay="3000"/>
                            </p:stCondLst>
                            <p:childTnLst>
                              <p:par>
                                <p:cTn id="35" presetID="31" presetClass="entr" presetSubtype="0"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1000" fill="hold"/>
                                        <p:tgtEl>
                                          <p:spTgt spid="10"/>
                                        </p:tgtEl>
                                        <p:attrNameLst>
                                          <p:attrName>ppt_w</p:attrName>
                                        </p:attrNameLst>
                                      </p:cBhvr>
                                      <p:tavLst>
                                        <p:tav tm="0">
                                          <p:val>
                                            <p:fltVal val="0"/>
                                          </p:val>
                                        </p:tav>
                                        <p:tav tm="100000">
                                          <p:val>
                                            <p:strVal val="#ppt_w"/>
                                          </p:val>
                                        </p:tav>
                                      </p:tavLst>
                                    </p:anim>
                                    <p:anim calcmode="lin" valueType="num">
                                      <p:cBhvr>
                                        <p:cTn id="38" dur="1000" fill="hold"/>
                                        <p:tgtEl>
                                          <p:spTgt spid="10"/>
                                        </p:tgtEl>
                                        <p:attrNameLst>
                                          <p:attrName>ppt_h</p:attrName>
                                        </p:attrNameLst>
                                      </p:cBhvr>
                                      <p:tavLst>
                                        <p:tav tm="0">
                                          <p:val>
                                            <p:fltVal val="0"/>
                                          </p:val>
                                        </p:tav>
                                        <p:tav tm="100000">
                                          <p:val>
                                            <p:strVal val="#ppt_h"/>
                                          </p:val>
                                        </p:tav>
                                      </p:tavLst>
                                    </p:anim>
                                    <p:anim calcmode="lin" valueType="num">
                                      <p:cBhvr>
                                        <p:cTn id="39" dur="1000" fill="hold"/>
                                        <p:tgtEl>
                                          <p:spTgt spid="10"/>
                                        </p:tgtEl>
                                        <p:attrNameLst>
                                          <p:attrName>style.rotation</p:attrName>
                                        </p:attrNameLst>
                                      </p:cBhvr>
                                      <p:tavLst>
                                        <p:tav tm="0">
                                          <p:val>
                                            <p:fltVal val="90"/>
                                          </p:val>
                                        </p:tav>
                                        <p:tav tm="100000">
                                          <p:val>
                                            <p:fltVal val="0"/>
                                          </p:val>
                                        </p:tav>
                                      </p:tavLst>
                                    </p:anim>
                                    <p:animEffect transition="in" filter="fade">
                                      <p:cBhvr>
                                        <p:cTn id="40" dur="1000"/>
                                        <p:tgtEl>
                                          <p:spTgt spid="10"/>
                                        </p:tgtEl>
                                      </p:cBhvr>
                                    </p:animEffect>
                                  </p:childTnLst>
                                </p:cTn>
                              </p:par>
                            </p:childTnLst>
                          </p:cTn>
                        </p:par>
                        <p:par>
                          <p:cTn id="41" fill="hold">
                            <p:stCondLst>
                              <p:cond delay="4000"/>
                            </p:stCondLst>
                            <p:childTnLst>
                              <p:par>
                                <p:cTn id="42" presetID="53" presetClass="entr" presetSubtype="16"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fltVal val="0"/>
                                          </p:val>
                                        </p:tav>
                                        <p:tav tm="100000">
                                          <p:val>
                                            <p:strVal val="#ppt_w"/>
                                          </p:val>
                                        </p:tav>
                                      </p:tavLst>
                                    </p:anim>
                                    <p:anim calcmode="lin" valueType="num">
                                      <p:cBhvr>
                                        <p:cTn id="45" dur="500" fill="hold"/>
                                        <p:tgtEl>
                                          <p:spTgt spid="12"/>
                                        </p:tgtEl>
                                        <p:attrNameLst>
                                          <p:attrName>ppt_h</p:attrName>
                                        </p:attrNameLst>
                                      </p:cBhvr>
                                      <p:tavLst>
                                        <p:tav tm="0">
                                          <p:val>
                                            <p:fltVal val="0"/>
                                          </p:val>
                                        </p:tav>
                                        <p:tav tm="100000">
                                          <p:val>
                                            <p:strVal val="#ppt_h"/>
                                          </p:val>
                                        </p:tav>
                                      </p:tavLst>
                                    </p:anim>
                                    <p:animEffect transition="in" filter="fade">
                                      <p:cBhvr>
                                        <p:cTn id="4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6" grpId="0" animBg="1"/>
      <p:bldP spid="1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51</a:t>
            </a:fld>
            <a:endParaRPr lang="es-ES_tradnl" dirty="0"/>
          </a:p>
        </p:txBody>
      </p:sp>
      <p:sp>
        <p:nvSpPr>
          <p:cNvPr id="6" name="CuadroTexto 5"/>
          <p:cNvSpPr txBox="1"/>
          <p:nvPr/>
        </p:nvSpPr>
        <p:spPr>
          <a:xfrm>
            <a:off x="3563888" y="468744"/>
            <a:ext cx="5400600" cy="4524315"/>
          </a:xfrm>
          <a:prstGeom prst="rect">
            <a:avLst/>
          </a:prstGeom>
          <a:noFill/>
        </p:spPr>
        <p:txBody>
          <a:bodyPr wrap="square" rtlCol="0" anchor="ctr">
            <a:spAutoFit/>
          </a:bodyPr>
          <a:lstStyle/>
          <a:p>
            <a:pPr algn="just"/>
            <a:r>
              <a:rPr lang="es-CO" sz="2400" b="1" dirty="0">
                <a:latin typeface="+mn-lt"/>
              </a:rPr>
              <a:t>“Este Procedimiento orienta a los responsables de la información financiera de las entidades en la realización de las gestiones administrativas necesarias para garantizar la producción de información financiera que cumpla con las características fundamentales de relevancia y representación fiel a que se refieren los marcos conceptuales de los marcos normativos incorporados en el Régimen de Contabilidad Pública.”</a:t>
            </a:r>
          </a:p>
        </p:txBody>
      </p:sp>
      <p:sp>
        <p:nvSpPr>
          <p:cNvPr id="8" name="7 Proceso"/>
          <p:cNvSpPr/>
          <p:nvPr/>
        </p:nvSpPr>
        <p:spPr bwMode="auto">
          <a:xfrm>
            <a:off x="125413" y="326317"/>
            <a:ext cx="3294459" cy="442951"/>
          </a:xfrm>
          <a:prstGeom prst="flowChartProcess">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dirty="0">
                <a:latin typeface="+mn-lt"/>
              </a:rPr>
              <a:t>Resolución 193 de 2016</a:t>
            </a:r>
          </a:p>
        </p:txBody>
      </p:sp>
      <p:pic>
        <p:nvPicPr>
          <p:cNvPr id="102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rot="5400000">
            <a:off x="-228477" y="1825329"/>
            <a:ext cx="3840313" cy="2736304"/>
          </a:xfrm>
          <a:prstGeom prst="rect">
            <a:avLst/>
          </a:prstGeom>
          <a:no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7" name="7 Flecha abajo"/>
          <p:cNvSpPr/>
          <p:nvPr/>
        </p:nvSpPr>
        <p:spPr bwMode="auto">
          <a:xfrm>
            <a:off x="1495080" y="841276"/>
            <a:ext cx="484632" cy="360040"/>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5312159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31"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p:cTn id="11" dur="1000" fill="hold"/>
                                        <p:tgtEl>
                                          <p:spTgt spid="1026"/>
                                        </p:tgtEl>
                                        <p:attrNameLst>
                                          <p:attrName>ppt_w</p:attrName>
                                        </p:attrNameLst>
                                      </p:cBhvr>
                                      <p:tavLst>
                                        <p:tav tm="0">
                                          <p:val>
                                            <p:fltVal val="0"/>
                                          </p:val>
                                        </p:tav>
                                        <p:tav tm="100000">
                                          <p:val>
                                            <p:strVal val="#ppt_w"/>
                                          </p:val>
                                        </p:tav>
                                      </p:tavLst>
                                    </p:anim>
                                    <p:anim calcmode="lin" valueType="num">
                                      <p:cBhvr>
                                        <p:cTn id="12" dur="1000" fill="hold"/>
                                        <p:tgtEl>
                                          <p:spTgt spid="1026"/>
                                        </p:tgtEl>
                                        <p:attrNameLst>
                                          <p:attrName>ppt_h</p:attrName>
                                        </p:attrNameLst>
                                      </p:cBhvr>
                                      <p:tavLst>
                                        <p:tav tm="0">
                                          <p:val>
                                            <p:fltVal val="0"/>
                                          </p:val>
                                        </p:tav>
                                        <p:tav tm="100000">
                                          <p:val>
                                            <p:strVal val="#ppt_h"/>
                                          </p:val>
                                        </p:tav>
                                      </p:tavLst>
                                    </p:anim>
                                    <p:anim calcmode="lin" valueType="num">
                                      <p:cBhvr>
                                        <p:cTn id="13" dur="1000" fill="hold"/>
                                        <p:tgtEl>
                                          <p:spTgt spid="1026"/>
                                        </p:tgtEl>
                                        <p:attrNameLst>
                                          <p:attrName>style.rotation</p:attrName>
                                        </p:attrNameLst>
                                      </p:cBhvr>
                                      <p:tavLst>
                                        <p:tav tm="0">
                                          <p:val>
                                            <p:fltVal val="90"/>
                                          </p:val>
                                        </p:tav>
                                        <p:tav tm="100000">
                                          <p:val>
                                            <p:fltVal val="0"/>
                                          </p:val>
                                        </p:tav>
                                      </p:tavLst>
                                    </p:anim>
                                    <p:animEffect transition="in" filter="fade">
                                      <p:cBhvr>
                                        <p:cTn id="14" dur="1000"/>
                                        <p:tgtEl>
                                          <p:spTgt spid="1026"/>
                                        </p:tgtEl>
                                      </p:cBhvr>
                                    </p:animEffect>
                                  </p:childTnLst>
                                </p:cTn>
                              </p:par>
                            </p:childTnLst>
                          </p:cTn>
                        </p:par>
                        <p:par>
                          <p:cTn id="15" fill="hold">
                            <p:stCondLst>
                              <p:cond delay="3000"/>
                            </p:stCondLst>
                            <p:childTnLst>
                              <p:par>
                                <p:cTn id="16" presetID="8" presetClass="entr" presetSubtype="16"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amond(in)">
                                      <p:cBhvr>
                                        <p:cTn id="18" dur="2000"/>
                                        <p:tgtEl>
                                          <p:spTgt spid="6"/>
                                        </p:tgtEl>
                                      </p:cBhvr>
                                    </p:animEffect>
                                  </p:childTnLst>
                                </p:cTn>
                              </p:par>
                            </p:childTnLst>
                          </p:cTn>
                        </p:par>
                        <p:par>
                          <p:cTn id="19" fill="hold">
                            <p:stCondLst>
                              <p:cond delay="5000"/>
                            </p:stCondLst>
                            <p:childTnLst>
                              <p:par>
                                <p:cTn id="20" presetID="53" presetClass="entr" presetSubtype="16"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Título"/>
          <p:cNvSpPr txBox="1">
            <a:spLocks/>
          </p:cNvSpPr>
          <p:nvPr/>
        </p:nvSpPr>
        <p:spPr bwMode="auto">
          <a:xfrm>
            <a:off x="887098" y="276722"/>
            <a:ext cx="7285302" cy="56455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altLang="es-ES" kern="0" dirty="0">
                <a:latin typeface="+mn-lt"/>
              </a:rPr>
              <a:t>ETAPAS    DEL    PROCESO   CONTABLE</a:t>
            </a:r>
          </a:p>
        </p:txBody>
      </p:sp>
      <p:sp>
        <p:nvSpPr>
          <p:cNvPr id="10" name="1 Rectángulo"/>
          <p:cNvSpPr/>
          <p:nvPr/>
        </p:nvSpPr>
        <p:spPr bwMode="auto">
          <a:xfrm>
            <a:off x="683569" y="2559517"/>
            <a:ext cx="2520280" cy="450050"/>
          </a:xfrm>
          <a:prstGeom prst="rect">
            <a:avLst/>
          </a:prstGeom>
          <a:noFill/>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Identificación</a:t>
            </a:r>
            <a:endParaRPr lang="es-CO" sz="2100" b="1" u="sng" dirty="0">
              <a:solidFill>
                <a:schemeClr val="tx1"/>
              </a:solidFill>
            </a:endParaRPr>
          </a:p>
        </p:txBody>
      </p:sp>
      <p:sp>
        <p:nvSpPr>
          <p:cNvPr id="14" name="12 Rectángulo"/>
          <p:cNvSpPr/>
          <p:nvPr/>
        </p:nvSpPr>
        <p:spPr bwMode="auto">
          <a:xfrm>
            <a:off x="683568" y="3127530"/>
            <a:ext cx="2520280"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Clasificación</a:t>
            </a:r>
            <a:endParaRPr lang="es-CO" sz="2100" b="1" u="sng" dirty="0">
              <a:solidFill>
                <a:schemeClr val="tx1"/>
              </a:solidFill>
            </a:endParaRPr>
          </a:p>
        </p:txBody>
      </p:sp>
      <p:sp>
        <p:nvSpPr>
          <p:cNvPr id="15" name="13 Rectángulo"/>
          <p:cNvSpPr/>
          <p:nvPr/>
        </p:nvSpPr>
        <p:spPr bwMode="auto">
          <a:xfrm>
            <a:off x="683568" y="3695543"/>
            <a:ext cx="2520280" cy="45810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Medición Inicial</a:t>
            </a:r>
            <a:endParaRPr lang="es-CO" sz="2100" b="1" u="sng" dirty="0">
              <a:solidFill>
                <a:schemeClr val="tx1"/>
              </a:solidFill>
            </a:endParaRPr>
          </a:p>
        </p:txBody>
      </p:sp>
      <p:sp>
        <p:nvSpPr>
          <p:cNvPr id="16" name="14 Rectángulo"/>
          <p:cNvSpPr/>
          <p:nvPr/>
        </p:nvSpPr>
        <p:spPr bwMode="auto">
          <a:xfrm>
            <a:off x="683568" y="4297660"/>
            <a:ext cx="2520280" cy="409989"/>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Registro</a:t>
            </a:r>
            <a:endParaRPr lang="es-CO" sz="2100" b="1" u="sng" dirty="0">
              <a:solidFill>
                <a:schemeClr val="tx1"/>
              </a:solidFill>
            </a:endParaRPr>
          </a:p>
        </p:txBody>
      </p:sp>
      <p:sp>
        <p:nvSpPr>
          <p:cNvPr id="17" name="15 Rectángulo"/>
          <p:cNvSpPr/>
          <p:nvPr/>
        </p:nvSpPr>
        <p:spPr bwMode="auto">
          <a:xfrm>
            <a:off x="3511083" y="2551466"/>
            <a:ext cx="2141038" cy="450050"/>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Evaluación</a:t>
            </a:r>
            <a:endParaRPr lang="es-CO" sz="2100" b="1" u="sng" dirty="0">
              <a:solidFill>
                <a:schemeClr val="tx1"/>
              </a:solidFill>
            </a:endParaRPr>
          </a:p>
        </p:txBody>
      </p:sp>
      <p:sp>
        <p:nvSpPr>
          <p:cNvPr id="18" name="16 Rectángulo"/>
          <p:cNvSpPr/>
          <p:nvPr/>
        </p:nvSpPr>
        <p:spPr bwMode="auto">
          <a:xfrm>
            <a:off x="3511083" y="3115529"/>
            <a:ext cx="2141038" cy="46205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Registro Ajustes</a:t>
            </a:r>
            <a:endParaRPr lang="es-CO" sz="2100" b="1" u="sng" dirty="0">
              <a:solidFill>
                <a:schemeClr val="tx1"/>
              </a:solidFill>
            </a:endParaRPr>
          </a:p>
        </p:txBody>
      </p:sp>
      <p:sp>
        <p:nvSpPr>
          <p:cNvPr id="19" name="17 Rectángulo"/>
          <p:cNvSpPr/>
          <p:nvPr/>
        </p:nvSpPr>
        <p:spPr bwMode="auto">
          <a:xfrm>
            <a:off x="6000159" y="2557467"/>
            <a:ext cx="2100233" cy="102011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Presentación Estados Financieros</a:t>
            </a:r>
            <a:endParaRPr lang="es-CO" sz="2100" b="1" u="sng" dirty="0">
              <a:solidFill>
                <a:schemeClr val="tx1"/>
              </a:solidFill>
            </a:endParaRPr>
          </a:p>
        </p:txBody>
      </p:sp>
      <p:sp>
        <p:nvSpPr>
          <p:cNvPr id="20" name="18 Rectángulo"/>
          <p:cNvSpPr/>
          <p:nvPr/>
        </p:nvSpPr>
        <p:spPr bwMode="auto">
          <a:xfrm>
            <a:off x="6012160" y="3649588"/>
            <a:ext cx="2100233" cy="1058061"/>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2100" b="1" dirty="0">
                <a:solidFill>
                  <a:schemeClr val="tx1"/>
                </a:solidFill>
              </a:rPr>
              <a:t>Presentación Notas Estados Financieros</a:t>
            </a:r>
            <a:endParaRPr lang="es-CO" sz="2100" b="1" u="sng" dirty="0">
              <a:solidFill>
                <a:schemeClr val="tx1"/>
              </a:solidFill>
            </a:endParaRPr>
          </a:p>
        </p:txBody>
      </p:sp>
      <p:sp>
        <p:nvSpPr>
          <p:cNvPr id="24" name="7 Flecha abajo"/>
          <p:cNvSpPr/>
          <p:nvPr/>
        </p:nvSpPr>
        <p:spPr bwMode="auto">
          <a:xfrm>
            <a:off x="1516834" y="859770"/>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5" name="7 Flecha abajo"/>
          <p:cNvSpPr/>
          <p:nvPr/>
        </p:nvSpPr>
        <p:spPr bwMode="auto">
          <a:xfrm>
            <a:off x="4251042" y="870992"/>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6" name="7 Flecha abajo"/>
          <p:cNvSpPr/>
          <p:nvPr/>
        </p:nvSpPr>
        <p:spPr bwMode="auto">
          <a:xfrm>
            <a:off x="6732240" y="870992"/>
            <a:ext cx="484632" cy="439265"/>
          </a:xfrm>
          <a:prstGeom prst="downArrow">
            <a:avLst/>
          </a:prstGeom>
          <a:solidFill>
            <a:schemeClr val="bg2">
              <a:lumMod val="60000"/>
              <a:lumOff val="40000"/>
            </a:scheme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27" name="6 CuadroTexto"/>
          <p:cNvSpPr txBox="1"/>
          <p:nvPr/>
        </p:nvSpPr>
        <p:spPr>
          <a:xfrm>
            <a:off x="661440" y="1635106"/>
            <a:ext cx="2520280" cy="430887"/>
          </a:xfrm>
          <a:prstGeom prst="rect">
            <a:avLst/>
          </a:prstGeom>
          <a:solidFill>
            <a:schemeClr val="accent3">
              <a:lumMod val="75000"/>
            </a:schemeClr>
          </a:solidFill>
          <a:ln>
            <a:solidFill>
              <a:schemeClr val="bg2">
                <a:lumMod val="75000"/>
              </a:schemeClr>
            </a:solidFill>
          </a:ln>
          <a:scene3d>
            <a:camera prst="orthographicFront"/>
            <a:lightRig rig="threePt" dir="t"/>
          </a:scene3d>
          <a:sp3d prstMaterial="dkEdge"/>
        </p:spPr>
        <p:txBody>
          <a:bodyPr wrap="square" rtlCol="0">
            <a:spAutoFit/>
          </a:bodyPr>
          <a:lstStyle/>
          <a:p>
            <a:pPr algn="ctr"/>
            <a:r>
              <a:rPr lang="es-CO" sz="2200" b="1" dirty="0">
                <a:latin typeface="+mn-lt"/>
              </a:rPr>
              <a:t>RECONOCIMIENTO</a:t>
            </a:r>
          </a:p>
        </p:txBody>
      </p:sp>
      <p:sp>
        <p:nvSpPr>
          <p:cNvPr id="28" name="10 CuadroTexto"/>
          <p:cNvSpPr txBox="1"/>
          <p:nvPr/>
        </p:nvSpPr>
        <p:spPr>
          <a:xfrm>
            <a:off x="3511082" y="1475990"/>
            <a:ext cx="2141038" cy="769441"/>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200" b="1" dirty="0">
                <a:latin typeface="+mn-lt"/>
              </a:rPr>
              <a:t>MEDICIÓN POSTERIOR</a:t>
            </a:r>
          </a:p>
        </p:txBody>
      </p:sp>
      <p:sp>
        <p:nvSpPr>
          <p:cNvPr id="29" name="11 CuadroTexto"/>
          <p:cNvSpPr txBox="1"/>
          <p:nvPr/>
        </p:nvSpPr>
        <p:spPr>
          <a:xfrm>
            <a:off x="5978030" y="1634525"/>
            <a:ext cx="2100233" cy="430887"/>
          </a:xfrm>
          <a:prstGeom prst="rect">
            <a:avLst/>
          </a:prstGeom>
          <a:solidFill>
            <a:schemeClr val="accent3">
              <a:lumMod val="75000"/>
            </a:schemeClr>
          </a:solidFill>
          <a:ln>
            <a:solidFill>
              <a:schemeClr val="bg2">
                <a:lumMod val="75000"/>
              </a:schemeClr>
            </a:solidFill>
          </a:ln>
        </p:spPr>
        <p:txBody>
          <a:bodyPr wrap="square" rtlCol="0">
            <a:spAutoFit/>
          </a:bodyPr>
          <a:lstStyle/>
          <a:p>
            <a:pPr algn="ctr"/>
            <a:r>
              <a:rPr lang="es-CO" sz="2200" b="1" dirty="0">
                <a:latin typeface="+mn-lt"/>
              </a:rPr>
              <a:t>REVELACIÓN</a:t>
            </a:r>
          </a:p>
        </p:txBody>
      </p:sp>
    </p:spTree>
    <p:extLst>
      <p:ext uri="{BB962C8B-B14F-4D97-AF65-F5344CB8AC3E}">
        <p14:creationId xmlns:p14="http://schemas.microsoft.com/office/powerpoint/2010/main" val="18044955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p:cTn id="13" dur="500" fill="hold"/>
                                        <p:tgtEl>
                                          <p:spTgt spid="25"/>
                                        </p:tgtEl>
                                        <p:attrNameLst>
                                          <p:attrName>ppt_w</p:attrName>
                                        </p:attrNameLst>
                                      </p:cBhvr>
                                      <p:tavLst>
                                        <p:tav tm="0">
                                          <p:val>
                                            <p:fltVal val="0"/>
                                          </p:val>
                                        </p:tav>
                                        <p:tav tm="100000">
                                          <p:val>
                                            <p:strVal val="#ppt_w"/>
                                          </p:val>
                                        </p:tav>
                                      </p:tavLst>
                                    </p:anim>
                                    <p:anim calcmode="lin" valueType="num">
                                      <p:cBhvr>
                                        <p:cTn id="14" dur="500" fill="hold"/>
                                        <p:tgtEl>
                                          <p:spTgt spid="25"/>
                                        </p:tgtEl>
                                        <p:attrNameLst>
                                          <p:attrName>ppt_h</p:attrName>
                                        </p:attrNameLst>
                                      </p:cBhvr>
                                      <p:tavLst>
                                        <p:tav tm="0">
                                          <p:val>
                                            <p:fltVal val="0"/>
                                          </p:val>
                                        </p:tav>
                                        <p:tav tm="100000">
                                          <p:val>
                                            <p:strVal val="#ppt_h"/>
                                          </p:val>
                                        </p:tav>
                                      </p:tavLst>
                                    </p:anim>
                                    <p:animEffect transition="in" filter="fade">
                                      <p:cBhvr>
                                        <p:cTn id="15" dur="500"/>
                                        <p:tgtEl>
                                          <p:spTgt spid="25"/>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20" y="193755"/>
            <a:ext cx="8742957" cy="1079569"/>
          </a:xfrm>
        </p:spPr>
        <p:txBody>
          <a:bodyPr/>
          <a:lstStyle/>
          <a:p>
            <a:pPr algn="ctr"/>
            <a:r>
              <a:rPr lang="es-CO" dirty="0"/>
              <a:t>RANGOS  DE  LA  CALIFICACIÓN</a:t>
            </a:r>
          </a:p>
        </p:txBody>
      </p:sp>
      <p:sp>
        <p:nvSpPr>
          <p:cNvPr id="4" name="6 Rectángulo"/>
          <p:cNvSpPr/>
          <p:nvPr/>
        </p:nvSpPr>
        <p:spPr bwMode="auto">
          <a:xfrm>
            <a:off x="3599277" y="2274879"/>
            <a:ext cx="2844930" cy="822887"/>
          </a:xfrm>
          <a:prstGeom prst="rect">
            <a:avLst/>
          </a:prstGeom>
          <a:solidFill>
            <a:schemeClr val="accent2">
              <a:lumMod val="40000"/>
              <a:lumOff val="6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2100" b="1" dirty="0">
                <a:latin typeface="Times New Roman" pitchFamily="18" charset="0"/>
              </a:rPr>
              <a:t>RANGO  DE CALIFICACIÓN </a:t>
            </a:r>
          </a:p>
        </p:txBody>
      </p:sp>
      <p:sp>
        <p:nvSpPr>
          <p:cNvPr id="5" name="4 Rectángulo"/>
          <p:cNvSpPr/>
          <p:nvPr/>
        </p:nvSpPr>
        <p:spPr bwMode="auto">
          <a:xfrm>
            <a:off x="3599278" y="3421991"/>
            <a:ext cx="2916938" cy="509072"/>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1.0 &lt;CALIFICACIÓN &lt; 3.0</a:t>
            </a:r>
          </a:p>
        </p:txBody>
      </p:sp>
      <p:sp>
        <p:nvSpPr>
          <p:cNvPr id="6" name="19 Rectángulo"/>
          <p:cNvSpPr/>
          <p:nvPr/>
        </p:nvSpPr>
        <p:spPr bwMode="auto">
          <a:xfrm>
            <a:off x="3599277" y="4147087"/>
            <a:ext cx="2916938" cy="471140"/>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3.0 &lt;CALIFICACIÓN &lt; 4.0</a:t>
            </a:r>
            <a:endParaRPr lang="es-CO" sz="2000" b="1" dirty="0">
              <a:latin typeface="Times New Roman" pitchFamily="18" charset="0"/>
            </a:endParaRPr>
          </a:p>
        </p:txBody>
      </p:sp>
      <p:sp>
        <p:nvSpPr>
          <p:cNvPr id="7" name="20 Rectángulo"/>
          <p:cNvSpPr/>
          <p:nvPr/>
        </p:nvSpPr>
        <p:spPr bwMode="auto">
          <a:xfrm>
            <a:off x="3599269" y="4771320"/>
            <a:ext cx="2916946" cy="455887"/>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1800" b="1" dirty="0">
                <a:latin typeface="Times New Roman" pitchFamily="18" charset="0"/>
              </a:rPr>
              <a:t>4.0 &lt;CALIFICACIÓN &lt; 5.0</a:t>
            </a:r>
          </a:p>
        </p:txBody>
      </p:sp>
      <p:sp>
        <p:nvSpPr>
          <p:cNvPr id="8" name="21 Rectángulo"/>
          <p:cNvSpPr/>
          <p:nvPr/>
        </p:nvSpPr>
        <p:spPr bwMode="auto">
          <a:xfrm>
            <a:off x="6588224" y="2274879"/>
            <a:ext cx="2304257" cy="822887"/>
          </a:xfrm>
          <a:prstGeom prst="rect">
            <a:avLst/>
          </a:prstGeom>
          <a:solidFill>
            <a:schemeClr val="accent2">
              <a:lumMod val="40000"/>
              <a:lumOff val="6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sz="2100" b="1" dirty="0">
                <a:latin typeface="Times New Roman" pitchFamily="18" charset="0"/>
              </a:rPr>
              <a:t>CALIFICACIÓN CUALITATIVA  </a:t>
            </a:r>
          </a:p>
        </p:txBody>
      </p:sp>
      <p:sp>
        <p:nvSpPr>
          <p:cNvPr id="9" name="22 Rectángulo"/>
          <p:cNvSpPr/>
          <p:nvPr/>
        </p:nvSpPr>
        <p:spPr bwMode="auto">
          <a:xfrm>
            <a:off x="6588225" y="3421991"/>
            <a:ext cx="2303513" cy="509072"/>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DEFICIENTE</a:t>
            </a:r>
          </a:p>
        </p:txBody>
      </p:sp>
      <p:sp>
        <p:nvSpPr>
          <p:cNvPr id="10" name="23 Rectángulo"/>
          <p:cNvSpPr/>
          <p:nvPr/>
        </p:nvSpPr>
        <p:spPr bwMode="auto">
          <a:xfrm>
            <a:off x="6588225" y="4114654"/>
            <a:ext cx="2303513" cy="464481"/>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ADECUADO</a:t>
            </a:r>
          </a:p>
        </p:txBody>
      </p:sp>
      <p:sp>
        <p:nvSpPr>
          <p:cNvPr id="11" name="24 Rectángulo"/>
          <p:cNvSpPr/>
          <p:nvPr/>
        </p:nvSpPr>
        <p:spPr bwMode="auto">
          <a:xfrm>
            <a:off x="6588227" y="4752222"/>
            <a:ext cx="2303512" cy="474985"/>
          </a:xfrm>
          <a:prstGeom prst="rect">
            <a:avLst/>
          </a:prstGeom>
          <a:solidFill>
            <a:schemeClr val="accent2">
              <a:lumMod val="20000"/>
              <a:lumOff val="80000"/>
            </a:schemeClr>
          </a:solidFill>
          <a:ln w="9525" cap="flat" cmpd="sng" algn="ctr">
            <a:solidFill>
              <a:schemeClr val="tx2"/>
            </a:solidFill>
            <a:prstDash val="solid"/>
            <a:round/>
            <a:headEnd type="none" w="med" len="med"/>
            <a:tailEnd type="none" w="med" len="med"/>
          </a:ln>
          <a:effectLst/>
        </p:spPr>
        <p:txBody>
          <a:bodyPr vert="horz" wrap="square" lIns="76200" tIns="38100" rIns="76200" bIns="38100" numCol="1" rtlCol="0" anchor="ctr" anchorCtr="0" compatLnSpc="1">
            <a:prstTxWarp prst="textNoShape">
              <a:avLst/>
            </a:prstTxWarp>
          </a:bodyPr>
          <a:lstStyle/>
          <a:p>
            <a:pPr algn="ctr" defTabSz="761970" eaLnBrk="0" hangingPunct="0"/>
            <a:r>
              <a:rPr lang="es-CO" b="1" dirty="0">
                <a:latin typeface="Times New Roman" pitchFamily="18" charset="0"/>
              </a:rPr>
              <a:t>EFICIENTE</a:t>
            </a:r>
          </a:p>
        </p:txBody>
      </p:sp>
      <p:graphicFrame>
        <p:nvGraphicFramePr>
          <p:cNvPr id="12" name="Tabla 11"/>
          <p:cNvGraphicFramePr>
            <a:graphicFrameLocks noGrp="1"/>
          </p:cNvGraphicFramePr>
          <p:nvPr>
            <p:extLst>
              <p:ext uri="{D42A27DB-BD31-4B8C-83A1-F6EECF244321}">
                <p14:modId xmlns:p14="http://schemas.microsoft.com/office/powerpoint/2010/main" val="3963907397"/>
              </p:ext>
            </p:extLst>
          </p:nvPr>
        </p:nvGraphicFramePr>
        <p:xfrm>
          <a:off x="179512" y="2137421"/>
          <a:ext cx="3008596" cy="3456383"/>
        </p:xfrm>
        <a:graphic>
          <a:graphicData uri="http://schemas.openxmlformats.org/drawingml/2006/table">
            <a:tbl>
              <a:tblPr>
                <a:tableStyleId>{BC89EF96-8CEA-46FF-86C4-4CE0E7609802}</a:tableStyleId>
              </a:tblPr>
              <a:tblGrid>
                <a:gridCol w="1497486">
                  <a:extLst>
                    <a:ext uri="{9D8B030D-6E8A-4147-A177-3AD203B41FA5}">
                      <a16:colId xmlns:a16="http://schemas.microsoft.com/office/drawing/2014/main" val="664774815"/>
                    </a:ext>
                  </a:extLst>
                </a:gridCol>
                <a:gridCol w="41276">
                  <a:extLst>
                    <a:ext uri="{9D8B030D-6E8A-4147-A177-3AD203B41FA5}">
                      <a16:colId xmlns:a16="http://schemas.microsoft.com/office/drawing/2014/main" val="20001"/>
                    </a:ext>
                  </a:extLst>
                </a:gridCol>
                <a:gridCol w="1469834">
                  <a:extLst>
                    <a:ext uri="{9D8B030D-6E8A-4147-A177-3AD203B41FA5}">
                      <a16:colId xmlns:a16="http://schemas.microsoft.com/office/drawing/2014/main" val="2110246816"/>
                    </a:ext>
                  </a:extLst>
                </a:gridCol>
              </a:tblGrid>
              <a:tr h="777463">
                <a:tc gridSpan="3">
                  <a:txBody>
                    <a:bodyPr/>
                    <a:lstStyle/>
                    <a:p>
                      <a:pPr algn="ctr" fontAlgn="ctr"/>
                      <a:r>
                        <a:rPr lang="es-CO" sz="1700" b="1" u="none" strike="noStrike" dirty="0">
                          <a:effectLst/>
                        </a:rPr>
                        <a:t>RANGOS DE INTERPRETACIÓN DE LOS RESULTADOS OBTENIDOS</a:t>
                      </a:r>
                      <a:endParaRPr lang="es-CO" sz="17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06997530"/>
                  </a:ext>
                </a:extLst>
              </a:tr>
              <a:tr h="472860">
                <a:tc>
                  <a:txBody>
                    <a:bodyPr/>
                    <a:lstStyle/>
                    <a:p>
                      <a:pPr algn="ctr" fontAlgn="ctr"/>
                      <a:r>
                        <a:rPr lang="es-CO" sz="2400" b="1" u="none" strike="noStrike" dirty="0">
                          <a:effectLst/>
                        </a:rPr>
                        <a:t>CRITERIO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 </a:t>
                      </a:r>
                      <a:endParaRPr lang="es-CO" sz="1500" b="1" i="0" u="none" strike="noStrike" dirty="0">
                        <a:solidFill>
                          <a:srgbClr val="FFFFFF"/>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2400" b="1" u="none" strike="noStrike" dirty="0">
                          <a:effectLst/>
                        </a:rPr>
                        <a:t>RANGO</a:t>
                      </a:r>
                      <a:endParaRPr lang="es-CO" sz="2400" b="1" i="0" u="none" strike="noStrike" dirty="0">
                        <a:solidFill>
                          <a:srgbClr val="000000"/>
                        </a:solidFill>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6051951"/>
                  </a:ext>
                </a:extLst>
              </a:tr>
              <a:tr h="636574">
                <a:tc>
                  <a:txBody>
                    <a:bodyPr/>
                    <a:lstStyle/>
                    <a:p>
                      <a:pPr algn="ctr" fontAlgn="ctr"/>
                      <a:r>
                        <a:rPr lang="es-CO" sz="2200" b="1" u="none" strike="noStrike" dirty="0">
                          <a:effectLst/>
                        </a:rPr>
                        <a:t>Adecuado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4,0 - 5,0</a:t>
                      </a:r>
                      <a:br>
                        <a:rPr lang="es-CO" sz="1500" b="1" u="none" strike="noStrike" dirty="0">
                          <a:effectLst/>
                        </a:rPr>
                      </a:br>
                      <a:r>
                        <a:rPr lang="es-CO" sz="1500" b="1" u="none" strike="noStrike" dirty="0">
                          <a:effectLst/>
                        </a:rPr>
                        <a:t>(No incluye el 4,0)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8009733"/>
                  </a:ext>
                </a:extLst>
              </a:tr>
              <a:tr h="636574">
                <a:tc>
                  <a:txBody>
                    <a:bodyPr/>
                    <a:lstStyle/>
                    <a:p>
                      <a:pPr algn="ctr" fontAlgn="ctr"/>
                      <a:r>
                        <a:rPr lang="es-CO" sz="2200" b="1" u="none" strike="noStrike" dirty="0">
                          <a:effectLst/>
                        </a:rPr>
                        <a:t>Satisfactorio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dirty="0">
                          <a:effectLst/>
                        </a:rPr>
                        <a:t> </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3,0 - 4,0</a:t>
                      </a:r>
                      <a:br>
                        <a:rPr lang="es-CO" sz="1500" b="1" u="none" strike="noStrike" dirty="0">
                          <a:effectLst/>
                        </a:rPr>
                      </a:br>
                      <a:r>
                        <a:rPr lang="es-CO" sz="1500" b="1" u="none" strike="noStrike" dirty="0">
                          <a:effectLst/>
                        </a:rPr>
                        <a:t>(No incluye el 3,0)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79038434"/>
                  </a:ext>
                </a:extLst>
              </a:tr>
              <a:tr h="565844">
                <a:tc>
                  <a:txBody>
                    <a:bodyPr/>
                    <a:lstStyle/>
                    <a:p>
                      <a:pPr algn="ctr" fontAlgn="ctr"/>
                      <a:r>
                        <a:rPr lang="es-CO" sz="2200" b="1" u="none" strike="noStrike" dirty="0">
                          <a:effectLst/>
                        </a:rPr>
                        <a:t>Deficiente</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s-CO" sz="1500" b="1" u="none" strike="noStrike" dirty="0">
                          <a:effectLst/>
                        </a:rPr>
                        <a:t>2,0 - 3,0</a:t>
                      </a:r>
                      <a:br>
                        <a:rPr lang="es-CO" sz="1500" b="1" u="none" strike="noStrike" dirty="0">
                          <a:effectLst/>
                        </a:rPr>
                      </a:br>
                      <a:r>
                        <a:rPr lang="es-CO" sz="1500" b="1" u="none" strike="noStrike" dirty="0">
                          <a:effectLst/>
                        </a:rPr>
                        <a:t>(No incluye el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79511963"/>
                  </a:ext>
                </a:extLst>
              </a:tr>
              <a:tr h="367068">
                <a:tc>
                  <a:txBody>
                    <a:bodyPr/>
                    <a:lstStyle/>
                    <a:p>
                      <a:pPr algn="ctr" fontAlgn="ctr"/>
                      <a:r>
                        <a:rPr lang="es-CO" sz="2200" b="1" u="none" strike="noStrike" dirty="0">
                          <a:effectLst/>
                        </a:rPr>
                        <a:t>Inadecuado</a:t>
                      </a:r>
                      <a:endParaRPr lang="es-CO" sz="22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u="none" strike="noStrike">
                          <a:effectLst/>
                        </a:rPr>
                        <a:t> </a:t>
                      </a:r>
                      <a:endParaRPr lang="es-CO" sz="1500" b="1" i="0" u="none" strike="noStrike">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s-CO" sz="1500" b="1" u="none" strike="noStrike" dirty="0">
                          <a:effectLst/>
                        </a:rPr>
                        <a:t>1,0 - 2,0</a:t>
                      </a:r>
                      <a:endParaRPr lang="es-CO" sz="1500" b="1" i="0" u="none" strike="noStrike" dirty="0">
                        <a:effectLst/>
                        <a:latin typeface="Calibri" panose="020F0502020204030204" pitchFamily="34" charset="0"/>
                      </a:endParaRPr>
                    </a:p>
                  </a:txBody>
                  <a:tcPr marL="7938" marR="7938" marT="793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7755608"/>
                  </a:ext>
                </a:extLst>
              </a:tr>
            </a:tbl>
          </a:graphicData>
        </a:graphic>
      </p:graphicFrame>
      <p:sp>
        <p:nvSpPr>
          <p:cNvPr id="13" name="16 Proceso"/>
          <p:cNvSpPr/>
          <p:nvPr/>
        </p:nvSpPr>
        <p:spPr bwMode="auto">
          <a:xfrm>
            <a:off x="35496" y="1129308"/>
            <a:ext cx="3600400" cy="576064"/>
          </a:xfrm>
          <a:prstGeom prst="flowChartProcess">
            <a:avLst/>
          </a:prstGeom>
          <a:solidFill>
            <a:schemeClr val="bg1">
              <a:lumMod val="85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600" b="1" dirty="0">
                <a:latin typeface="+mn-lt"/>
              </a:rPr>
              <a:t>Resolución 357 de 2008</a:t>
            </a:r>
          </a:p>
        </p:txBody>
      </p:sp>
      <p:sp>
        <p:nvSpPr>
          <p:cNvPr id="14" name="17 Proceso"/>
          <p:cNvSpPr/>
          <p:nvPr/>
        </p:nvSpPr>
        <p:spPr bwMode="auto">
          <a:xfrm>
            <a:off x="3976670" y="1083498"/>
            <a:ext cx="4752528" cy="576064"/>
          </a:xfrm>
          <a:prstGeom prst="flowChartProcess">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a:glow rad="63500">
              <a:schemeClr val="accent4">
                <a:satMod val="175000"/>
                <a:alpha val="40000"/>
              </a:schemeClr>
            </a:glow>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800" b="1" dirty="0">
                <a:latin typeface="+mn-lt"/>
              </a:rPr>
              <a:t>Resolución 193 de 2016</a:t>
            </a:r>
          </a:p>
        </p:txBody>
      </p:sp>
      <p:sp>
        <p:nvSpPr>
          <p:cNvPr id="15" name="1 Flecha abajo"/>
          <p:cNvSpPr/>
          <p:nvPr/>
        </p:nvSpPr>
        <p:spPr bwMode="auto">
          <a:xfrm>
            <a:off x="1475656" y="1777380"/>
            <a:ext cx="484632" cy="288032"/>
          </a:xfrm>
          <a:prstGeom prst="downArrow">
            <a:avLst/>
          </a:prstGeom>
          <a:solidFill>
            <a:schemeClr val="accent1">
              <a:lumMod val="75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6" name="18 Flecha abajo"/>
          <p:cNvSpPr/>
          <p:nvPr/>
        </p:nvSpPr>
        <p:spPr bwMode="auto">
          <a:xfrm>
            <a:off x="6031584" y="1777380"/>
            <a:ext cx="484632" cy="358281"/>
          </a:xfrm>
          <a:prstGeom prst="downArrow">
            <a:avLst/>
          </a:prstGeom>
          <a:solidFill>
            <a:schemeClr val="accent1">
              <a:lumMod val="75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17630091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54</a:t>
            </a:fld>
            <a:endParaRPr lang="es-ES_tradnl" dirty="0"/>
          </a:p>
        </p:txBody>
      </p:sp>
      <p:sp>
        <p:nvSpPr>
          <p:cNvPr id="5" name="1 Rectángulo"/>
          <p:cNvSpPr/>
          <p:nvPr/>
        </p:nvSpPr>
        <p:spPr bwMode="auto">
          <a:xfrm>
            <a:off x="611559" y="265212"/>
            <a:ext cx="7356818" cy="1080120"/>
          </a:xfrm>
          <a:prstGeom prst="rect">
            <a:avLst/>
          </a:prstGeom>
          <a:solidFill>
            <a:schemeClr val="bg2">
              <a:lumMod val="40000"/>
              <a:lumOff val="60000"/>
            </a:schemeClr>
          </a:solidFill>
          <a:ln>
            <a:solidFill>
              <a:schemeClr val="bg2">
                <a:lumMod val="75000"/>
              </a:schemeClr>
            </a:solid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76200" tIns="38100" rIns="76200" bIns="38100" numCol="1" rtlCol="0" anchor="t" anchorCtr="0" compatLnSpc="1">
            <a:prstTxWarp prst="textNoShape">
              <a:avLst/>
            </a:prstTxWarp>
          </a:bodyPr>
          <a:lstStyle/>
          <a:p>
            <a:pPr algn="ctr" defTabSz="761970" eaLnBrk="0" hangingPunct="0"/>
            <a:r>
              <a:rPr lang="es-CO" sz="3200" b="1" dirty="0">
                <a:solidFill>
                  <a:schemeClr val="tx1"/>
                </a:solidFill>
                <a:latin typeface="Times New Roman" pitchFamily="18" charset="0"/>
              </a:rPr>
              <a:t>Valoración Cuantitativa CIC</a:t>
            </a:r>
          </a:p>
          <a:p>
            <a:pPr algn="ctr" defTabSz="761970" eaLnBrk="0" hangingPunct="0"/>
            <a:r>
              <a:rPr lang="es-CO" sz="3200" b="1" dirty="0">
                <a:solidFill>
                  <a:schemeClr val="tx1"/>
                </a:solidFill>
                <a:latin typeface="Times New Roman" pitchFamily="18" charset="0"/>
              </a:rPr>
              <a:t>Existencia y Efectividad de Controles</a:t>
            </a:r>
          </a:p>
        </p:txBody>
      </p:sp>
      <p:sp>
        <p:nvSpPr>
          <p:cNvPr id="6" name="2 CuadroTexto"/>
          <p:cNvSpPr txBox="1"/>
          <p:nvPr/>
        </p:nvSpPr>
        <p:spPr>
          <a:xfrm>
            <a:off x="914822" y="1993404"/>
            <a:ext cx="7008779" cy="584775"/>
          </a:xfrm>
          <a:prstGeom prst="rect">
            <a:avLst/>
          </a:prstGeom>
          <a:noFill/>
        </p:spPr>
        <p:txBody>
          <a:bodyPr wrap="square" rtlCol="0">
            <a:spAutoFit/>
          </a:bodyPr>
          <a:lstStyle/>
          <a:p>
            <a:pPr algn="ctr"/>
            <a:r>
              <a:rPr lang="es-CO" sz="3200" b="1" kern="0" dirty="0">
                <a:solidFill>
                  <a:schemeClr val="accent6">
                    <a:lumMod val="75000"/>
                  </a:schemeClr>
                </a:solidFill>
                <a:latin typeface="+mj-lt"/>
                <a:ea typeface="+mj-ea"/>
                <a:cs typeface="+mj-cs"/>
              </a:rPr>
              <a:t>32    CRITERIOS  DE  GESTIÓN </a:t>
            </a:r>
          </a:p>
        </p:txBody>
      </p:sp>
      <p:sp>
        <p:nvSpPr>
          <p:cNvPr id="7" name="3 Rectángulo"/>
          <p:cNvSpPr/>
          <p:nvPr/>
        </p:nvSpPr>
        <p:spPr bwMode="auto">
          <a:xfrm>
            <a:off x="626790" y="2641478"/>
            <a:ext cx="3480387" cy="440758"/>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EXISTENCIA</a:t>
            </a:r>
          </a:p>
        </p:txBody>
      </p:sp>
      <p:sp>
        <p:nvSpPr>
          <p:cNvPr id="8" name="6 Rectángulo"/>
          <p:cNvSpPr/>
          <p:nvPr/>
        </p:nvSpPr>
        <p:spPr bwMode="auto">
          <a:xfrm>
            <a:off x="626791" y="3304835"/>
            <a:ext cx="1728192"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RESPUESTA</a:t>
            </a:r>
          </a:p>
        </p:txBody>
      </p:sp>
      <p:sp>
        <p:nvSpPr>
          <p:cNvPr id="9" name="8 Rectángulo"/>
          <p:cNvSpPr/>
          <p:nvPr/>
        </p:nvSpPr>
        <p:spPr bwMode="auto">
          <a:xfrm>
            <a:off x="2571006" y="3304835"/>
            <a:ext cx="1536171"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VALOR</a:t>
            </a:r>
          </a:p>
        </p:txBody>
      </p:sp>
      <p:sp>
        <p:nvSpPr>
          <p:cNvPr id="10" name="4 Rectángulo"/>
          <p:cNvSpPr/>
          <p:nvPr/>
        </p:nvSpPr>
        <p:spPr bwMode="auto">
          <a:xfrm>
            <a:off x="626790" y="3793604"/>
            <a:ext cx="1728194" cy="115212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2000" b="1" dirty="0">
                <a:latin typeface="Times New Roman" pitchFamily="18" charset="0"/>
              </a:rPr>
              <a:t>  </a:t>
            </a:r>
            <a:r>
              <a:rPr lang="es-CO" sz="2400" b="1" dirty="0">
                <a:latin typeface="Times New Roman" pitchFamily="18" charset="0"/>
              </a:rPr>
              <a:t>SI</a:t>
            </a:r>
          </a:p>
          <a:p>
            <a:pPr defTabSz="761970" eaLnBrk="0" hangingPunct="0"/>
            <a:r>
              <a:rPr lang="es-CO" sz="2400" b="1" dirty="0">
                <a:latin typeface="Times New Roman" pitchFamily="18" charset="0"/>
              </a:rPr>
              <a:t>  PARCIAL</a:t>
            </a:r>
          </a:p>
          <a:p>
            <a:pPr defTabSz="761970" eaLnBrk="0" hangingPunct="0"/>
            <a:r>
              <a:rPr lang="es-CO" sz="2400" b="1" dirty="0">
                <a:latin typeface="Times New Roman" pitchFamily="18" charset="0"/>
              </a:rPr>
              <a:t>  NO</a:t>
            </a:r>
          </a:p>
        </p:txBody>
      </p:sp>
      <p:sp>
        <p:nvSpPr>
          <p:cNvPr id="11" name="9 Rectángulo"/>
          <p:cNvSpPr/>
          <p:nvPr/>
        </p:nvSpPr>
        <p:spPr bwMode="auto">
          <a:xfrm>
            <a:off x="2571006" y="3793604"/>
            <a:ext cx="1536171" cy="115212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0,3</a:t>
            </a:r>
          </a:p>
          <a:p>
            <a:pPr algn="ctr" defTabSz="761970" eaLnBrk="0" hangingPunct="0"/>
            <a:r>
              <a:rPr lang="es-CO" sz="2400" b="1" dirty="0">
                <a:latin typeface="Times New Roman" pitchFamily="18" charset="0"/>
              </a:rPr>
              <a:t> 0,18</a:t>
            </a:r>
          </a:p>
          <a:p>
            <a:pPr algn="ctr" defTabSz="761970" eaLnBrk="0" hangingPunct="0"/>
            <a:r>
              <a:rPr lang="es-CO" sz="2400" b="1" dirty="0">
                <a:latin typeface="Times New Roman" pitchFamily="18" charset="0"/>
              </a:rPr>
              <a:t> 0,06</a:t>
            </a:r>
          </a:p>
        </p:txBody>
      </p:sp>
      <p:sp>
        <p:nvSpPr>
          <p:cNvPr id="12" name="10 Rectángulo"/>
          <p:cNvSpPr/>
          <p:nvPr/>
        </p:nvSpPr>
        <p:spPr bwMode="auto">
          <a:xfrm>
            <a:off x="4716017" y="2641477"/>
            <a:ext cx="3267590" cy="440759"/>
          </a:xfrm>
          <a:prstGeom prst="rect">
            <a:avLst/>
          </a:prstGeom>
          <a:solidFill>
            <a:schemeClr val="accent3">
              <a:lumMod val="75000"/>
            </a:schemeClr>
          </a:solidFill>
          <a:ln w="9525" cap="flat" cmpd="sng" algn="ctr">
            <a:solidFill>
              <a:schemeClr val="tx1"/>
            </a:solidFill>
            <a:prstDash val="solid"/>
            <a:round/>
            <a:headEnd type="none" w="med" len="med"/>
            <a:tailEnd type="none" w="med" len="med"/>
          </a:ln>
          <a:effectLst>
            <a:reflection blurRad="6350" stA="52000" endA="300" endPos="35000" dir="5400000" sy="-100000" algn="bl" rotWithShape="0"/>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EFECTIVIDAD</a:t>
            </a:r>
          </a:p>
        </p:txBody>
      </p:sp>
      <p:sp>
        <p:nvSpPr>
          <p:cNvPr id="13" name="11 Rectángulo"/>
          <p:cNvSpPr/>
          <p:nvPr/>
        </p:nvSpPr>
        <p:spPr bwMode="auto">
          <a:xfrm>
            <a:off x="4716017" y="3304835"/>
            <a:ext cx="1782425"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RESPUESTA</a:t>
            </a:r>
          </a:p>
        </p:txBody>
      </p:sp>
      <p:sp>
        <p:nvSpPr>
          <p:cNvPr id="14" name="12 Rectángulo"/>
          <p:cNvSpPr/>
          <p:nvPr/>
        </p:nvSpPr>
        <p:spPr bwMode="auto">
          <a:xfrm>
            <a:off x="6603455" y="3304835"/>
            <a:ext cx="1380154" cy="344753"/>
          </a:xfrm>
          <a:prstGeom prst="rect">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000" b="1" dirty="0">
                <a:latin typeface="Times New Roman" pitchFamily="18" charset="0"/>
              </a:rPr>
              <a:t>VALOR</a:t>
            </a:r>
          </a:p>
        </p:txBody>
      </p:sp>
      <p:sp>
        <p:nvSpPr>
          <p:cNvPr id="15" name="13 Rectángulo"/>
          <p:cNvSpPr/>
          <p:nvPr/>
        </p:nvSpPr>
        <p:spPr bwMode="auto">
          <a:xfrm>
            <a:off x="4716017" y="3887862"/>
            <a:ext cx="1782426" cy="112987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defTabSz="761970" eaLnBrk="0" hangingPunct="0"/>
            <a:r>
              <a:rPr lang="es-CO" sz="1833" b="1" dirty="0">
                <a:latin typeface="Times New Roman" pitchFamily="18" charset="0"/>
              </a:rPr>
              <a:t>  </a:t>
            </a:r>
            <a:r>
              <a:rPr lang="es-CO" sz="2400" b="1" dirty="0">
                <a:latin typeface="Times New Roman" pitchFamily="18" charset="0"/>
              </a:rPr>
              <a:t>SI</a:t>
            </a:r>
          </a:p>
          <a:p>
            <a:pPr defTabSz="761970" eaLnBrk="0" hangingPunct="0"/>
            <a:r>
              <a:rPr lang="es-CO" sz="2400" b="1" dirty="0">
                <a:latin typeface="Times New Roman" pitchFamily="18" charset="0"/>
              </a:rPr>
              <a:t>  PARCIAL</a:t>
            </a:r>
          </a:p>
          <a:p>
            <a:pPr defTabSz="761970" eaLnBrk="0" hangingPunct="0"/>
            <a:r>
              <a:rPr lang="es-CO" sz="2400" b="1" dirty="0">
                <a:latin typeface="Times New Roman" pitchFamily="18" charset="0"/>
              </a:rPr>
              <a:t>  NO</a:t>
            </a:r>
          </a:p>
        </p:txBody>
      </p:sp>
      <p:sp>
        <p:nvSpPr>
          <p:cNvPr id="16" name="14 Rectángulo"/>
          <p:cNvSpPr/>
          <p:nvPr/>
        </p:nvSpPr>
        <p:spPr bwMode="auto">
          <a:xfrm>
            <a:off x="6660232" y="3887862"/>
            <a:ext cx="1368152" cy="1129878"/>
          </a:xfrm>
          <a:prstGeom prst="rect">
            <a:avLst/>
          </a:prstGeom>
          <a:solidFill>
            <a:srgbClr val="72CFFE"/>
          </a:solidFill>
          <a:ln w="9525" cap="flat" cmpd="sng" algn="ctr">
            <a:noFill/>
            <a:prstDash val="solid"/>
            <a:round/>
            <a:headEnd type="none" w="med" len="med"/>
            <a:tailEnd type="none" w="med" len="med"/>
          </a:ln>
          <a:effectLst/>
        </p:spPr>
        <p:txBody>
          <a:bodyPr vert="horz" wrap="square" lIns="76200" tIns="38100" rIns="76200" bIns="38100" numCol="1" rtlCol="0" anchor="t" anchorCtr="0" compatLnSpc="1">
            <a:prstTxWarp prst="textNoShape">
              <a:avLst/>
            </a:prstTxWarp>
          </a:bodyPr>
          <a:lstStyle/>
          <a:p>
            <a:pPr algn="ctr" defTabSz="761970" eaLnBrk="0" hangingPunct="0"/>
            <a:r>
              <a:rPr lang="es-CO" sz="2400" b="1" dirty="0">
                <a:latin typeface="Times New Roman" pitchFamily="18" charset="0"/>
              </a:rPr>
              <a:t>0,7</a:t>
            </a:r>
          </a:p>
          <a:p>
            <a:pPr algn="ctr" defTabSz="761970" eaLnBrk="0" hangingPunct="0"/>
            <a:r>
              <a:rPr lang="es-CO" sz="2400" b="1" dirty="0">
                <a:latin typeface="Times New Roman" pitchFamily="18" charset="0"/>
              </a:rPr>
              <a:t>  0,42</a:t>
            </a:r>
          </a:p>
          <a:p>
            <a:pPr algn="ctr" defTabSz="761970" eaLnBrk="0" hangingPunct="0"/>
            <a:r>
              <a:rPr lang="es-CO" sz="2400" b="1" dirty="0">
                <a:latin typeface="Times New Roman" pitchFamily="18" charset="0"/>
              </a:rPr>
              <a:t>  0,14</a:t>
            </a:r>
          </a:p>
        </p:txBody>
      </p:sp>
      <p:sp>
        <p:nvSpPr>
          <p:cNvPr id="2" name="1 Flecha abajo"/>
          <p:cNvSpPr/>
          <p:nvPr/>
        </p:nvSpPr>
        <p:spPr bwMode="auto">
          <a:xfrm>
            <a:off x="4139952" y="1417341"/>
            <a:ext cx="504056" cy="675073"/>
          </a:xfrm>
          <a:prstGeom prst="downArrow">
            <a:avLst/>
          </a:prstGeom>
          <a:solidFill>
            <a:schemeClr val="bg1">
              <a:lumMod val="5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859384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55</a:t>
            </a:fld>
            <a:endParaRPr lang="es-ES_tradnl" dirty="0"/>
          </a:p>
        </p:txBody>
      </p:sp>
      <p:pic>
        <p:nvPicPr>
          <p:cNvPr id="5122" name="Picture 2" descr="F:\INFORME CONTROL INTERNO CARATULAS\portada consolidado control interno final ya-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720" y="128894"/>
            <a:ext cx="9114559" cy="5536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477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56</a:t>
            </a:fld>
            <a:endParaRPr lang="es-ES_tradnl" dirty="0"/>
          </a:p>
        </p:txBody>
      </p:sp>
      <p:sp>
        <p:nvSpPr>
          <p:cNvPr id="5" name="8 Título"/>
          <p:cNvSpPr txBox="1">
            <a:spLocks/>
          </p:cNvSpPr>
          <p:nvPr/>
        </p:nvSpPr>
        <p:spPr bwMode="auto">
          <a:xfrm>
            <a:off x="1496519" y="-94828"/>
            <a:ext cx="6036152" cy="62525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ES" sz="2667" kern="0" dirty="0"/>
              <a:t>Nivel Nacional y Territorial</a:t>
            </a:r>
            <a:br>
              <a:rPr lang="es-ES" sz="2667" kern="0" dirty="0"/>
            </a:br>
            <a:r>
              <a:rPr lang="es-ES" sz="2667" kern="0" dirty="0"/>
              <a:t>Entidades Reportantes y Omisas</a:t>
            </a:r>
            <a:endParaRPr lang="es-ES" altLang="es-ES" sz="2667" kern="0"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7096" y="697260"/>
            <a:ext cx="8995456" cy="1515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5496" y="2348623"/>
            <a:ext cx="9018587" cy="1592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5496" y="3658091"/>
            <a:ext cx="9018587" cy="1575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09420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57</a:t>
            </a:fld>
            <a:endParaRPr lang="es-ES_tradnl" dirty="0"/>
          </a:p>
        </p:txBody>
      </p:sp>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35697" y="0"/>
            <a:ext cx="7344816" cy="3073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30413" y="3001516"/>
            <a:ext cx="6862067" cy="2641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rot="16200000">
            <a:off x="-1379151" y="2072671"/>
            <a:ext cx="4572000" cy="1569660"/>
          </a:xfrm>
          <a:prstGeom prst="rect">
            <a:avLst/>
          </a:prstGeom>
          <a:ln>
            <a:solidFill>
              <a:schemeClr val="tx1"/>
            </a:solidFill>
          </a:ln>
          <a:effectLst>
            <a:glow rad="63500">
              <a:schemeClr val="accent6">
                <a:satMod val="175000"/>
                <a:alpha val="40000"/>
              </a:schemeClr>
            </a:glow>
          </a:effectLst>
        </p:spPr>
        <p:txBody>
          <a:bodyPr>
            <a:spAutoFit/>
          </a:bodyPr>
          <a:lstStyle/>
          <a:p>
            <a:pPr algn="ctr"/>
            <a:r>
              <a:rPr lang="es-ES" sz="3200" b="1" kern="0" dirty="0"/>
              <a:t>Calificación Gobernaciones</a:t>
            </a:r>
            <a:br>
              <a:rPr lang="es-ES" sz="3200" b="1" kern="0" dirty="0"/>
            </a:br>
            <a:r>
              <a:rPr lang="es-ES" sz="3200" b="1" kern="0" dirty="0"/>
              <a:t>Control Interno Contable 2015 -2016</a:t>
            </a:r>
            <a:endParaRPr lang="es-ES" altLang="es-ES" sz="3200" b="1" kern="0" dirty="0"/>
          </a:p>
        </p:txBody>
      </p:sp>
    </p:spTree>
    <p:extLst>
      <p:ext uri="{BB962C8B-B14F-4D97-AF65-F5344CB8AC3E}">
        <p14:creationId xmlns:p14="http://schemas.microsoft.com/office/powerpoint/2010/main" val="332098649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58</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35696" y="113153"/>
            <a:ext cx="7200800" cy="2672339"/>
          </a:xfrm>
          <a:prstGeom prst="rect">
            <a:avLst/>
          </a:prstGeom>
          <a:ln>
            <a:noFill/>
          </a:ln>
          <a:effectLst>
            <a:outerShdw blurRad="292100" dist="139700" dir="2700000" algn="tl" rotWithShape="0">
              <a:srgbClr val="333333">
                <a:alpha val="65000"/>
              </a:srgbClr>
            </a:outerShdw>
          </a:effectLst>
        </p:spPr>
      </p:pic>
      <p:sp>
        <p:nvSpPr>
          <p:cNvPr id="6" name="5 Rectángulo"/>
          <p:cNvSpPr/>
          <p:nvPr/>
        </p:nvSpPr>
        <p:spPr>
          <a:xfrm rot="16200000">
            <a:off x="-1574850" y="2165003"/>
            <a:ext cx="4572000" cy="1384995"/>
          </a:xfrm>
          <a:prstGeom prst="rect">
            <a:avLst/>
          </a:prstGeom>
        </p:spPr>
        <p:txBody>
          <a:bodyPr>
            <a:spAutoFit/>
          </a:bodyPr>
          <a:lstStyle/>
          <a:p>
            <a:pPr algn="ctr"/>
            <a:r>
              <a:rPr lang="es-ES" sz="2800" b="1" kern="0" dirty="0"/>
              <a:t>Calificación Capitales </a:t>
            </a:r>
            <a:r>
              <a:rPr lang="es-ES" sz="2800" b="1" kern="0" dirty="0" err="1"/>
              <a:t>Dptos</a:t>
            </a:r>
            <a:br>
              <a:rPr lang="es-ES" sz="2800" b="1" kern="0" dirty="0"/>
            </a:br>
            <a:r>
              <a:rPr lang="es-ES" sz="2800" b="1" kern="0" dirty="0"/>
              <a:t>Control Interno Contable </a:t>
            </a:r>
          </a:p>
          <a:p>
            <a:pPr algn="ctr"/>
            <a:r>
              <a:rPr lang="es-ES" sz="2800" b="1" kern="0" dirty="0"/>
              <a:t>2015 -2016</a:t>
            </a:r>
            <a:endParaRPr lang="es-ES" altLang="es-ES" sz="2800" b="1" kern="0" dirty="0"/>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35696" y="2857500"/>
            <a:ext cx="7184504" cy="2800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52126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59</a:t>
            </a:fld>
            <a:endParaRPr lang="es-ES_tradnl" dirty="0"/>
          </a:p>
        </p:txBody>
      </p:sp>
      <p:pic>
        <p:nvPicPr>
          <p:cNvPr id="5" name="Imagen 4"/>
          <p:cNvPicPr>
            <a:picLocks noChangeAspect="1"/>
          </p:cNvPicPr>
          <p:nvPr/>
        </p:nvPicPr>
        <p:blipFill>
          <a:blip r:embed="rId2"/>
          <a:stretch>
            <a:fillRect/>
          </a:stretch>
        </p:blipFill>
        <p:spPr>
          <a:xfrm>
            <a:off x="1835696" y="121196"/>
            <a:ext cx="7272808" cy="2749475"/>
          </a:xfrm>
          <a:prstGeom prst="rect">
            <a:avLst/>
          </a:prstGeom>
          <a:ln>
            <a:noFill/>
          </a:ln>
          <a:effectLst>
            <a:outerShdw blurRad="292100" dist="139700" dir="2700000" algn="tl" rotWithShape="0">
              <a:srgbClr val="333333">
                <a:alpha val="65000"/>
              </a:srgbClr>
            </a:outerShdw>
          </a:effectLst>
        </p:spPr>
      </p:pic>
      <p:sp>
        <p:nvSpPr>
          <p:cNvPr id="6" name="5 Rectángulo"/>
          <p:cNvSpPr/>
          <p:nvPr/>
        </p:nvSpPr>
        <p:spPr>
          <a:xfrm rot="16200000">
            <a:off x="-1414570" y="1967815"/>
            <a:ext cx="4572000" cy="1815882"/>
          </a:xfrm>
          <a:prstGeom prst="rect">
            <a:avLst/>
          </a:prstGeom>
        </p:spPr>
        <p:txBody>
          <a:bodyPr>
            <a:spAutoFit/>
          </a:bodyPr>
          <a:lstStyle/>
          <a:p>
            <a:pPr algn="ctr"/>
            <a:r>
              <a:rPr lang="es-ES" sz="2800" b="1" dirty="0"/>
              <a:t>Calificación Promedio por Categorías de e Municipios Control Interno Contable</a:t>
            </a:r>
          </a:p>
          <a:p>
            <a:pPr algn="ctr"/>
            <a:r>
              <a:rPr lang="es-ES" sz="2800" b="1" dirty="0"/>
              <a:t> 2015 - 2016</a:t>
            </a:r>
            <a:endParaRPr lang="es-CO" sz="2800" b="1" dirty="0"/>
          </a:p>
        </p:txBody>
      </p:sp>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35697" y="3001516"/>
            <a:ext cx="7272808"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2520950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6</a:t>
            </a:fld>
            <a:endParaRPr lang="es-ES_tradnl" dirty="0"/>
          </a:p>
        </p:txBody>
      </p:sp>
      <p:sp>
        <p:nvSpPr>
          <p:cNvPr id="4" name="3 Rectángulo"/>
          <p:cNvSpPr/>
          <p:nvPr/>
        </p:nvSpPr>
        <p:spPr>
          <a:xfrm>
            <a:off x="125413" y="2273305"/>
            <a:ext cx="9018587" cy="1077218"/>
          </a:xfrm>
          <a:prstGeom prst="rect">
            <a:avLst/>
          </a:prstGeom>
        </p:spPr>
        <p:txBody>
          <a:bodyPr wrap="square">
            <a:spAutoFit/>
          </a:bodyPr>
          <a:lstStyle/>
          <a:p>
            <a:pPr algn="ctr"/>
            <a:r>
              <a:rPr lang="es-CO" sz="3200" b="1" dirty="0">
                <a:solidFill>
                  <a:schemeClr val="bg1"/>
                </a:solidFill>
              </a:rPr>
              <a:t>CONVERGENCIA  CONTABLE   PÚBLICA  Y </a:t>
            </a:r>
          </a:p>
          <a:p>
            <a:pPr algn="ctr"/>
            <a:r>
              <a:rPr lang="es-CO" sz="3200" b="1" dirty="0">
                <a:solidFill>
                  <a:schemeClr val="bg1"/>
                </a:solidFill>
              </a:rPr>
              <a:t>CONTROL  INTERNO  CONTABLE … </a:t>
            </a:r>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31640" y="3317106"/>
            <a:ext cx="3108514" cy="2348706"/>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4 Imagen"/>
          <p:cNvPicPr/>
          <p:nvPr/>
        </p:nvPicPr>
        <p:blipFill>
          <a:blip r:embed="rId3" cstate="email">
            <a:extLst>
              <a:ext uri="{28A0092B-C50C-407E-A947-70E740481C1C}">
                <a14:useLocalDpi xmlns:a14="http://schemas.microsoft.com/office/drawing/2010/main"/>
              </a:ext>
            </a:extLst>
          </a:blip>
          <a:stretch>
            <a:fillRect/>
          </a:stretch>
        </p:blipFill>
        <p:spPr>
          <a:xfrm>
            <a:off x="38712" y="63877"/>
            <a:ext cx="2150885" cy="2145551"/>
          </a:xfrm>
          <a:prstGeom prst="rect">
            <a:avLst/>
          </a:prstGeom>
        </p:spPr>
      </p:pic>
      <p:sp>
        <p:nvSpPr>
          <p:cNvPr id="6" name="Rectángulo 6"/>
          <p:cNvSpPr/>
          <p:nvPr/>
        </p:nvSpPr>
        <p:spPr>
          <a:xfrm>
            <a:off x="4499992" y="3939361"/>
            <a:ext cx="4533867" cy="923330"/>
          </a:xfrm>
          <a:prstGeom prst="rect">
            <a:avLst/>
          </a:prstGeom>
        </p:spPr>
        <p:txBody>
          <a:bodyPr wrap="square">
            <a:spAutoFit/>
          </a:bodyPr>
          <a:lstStyle/>
          <a:p>
            <a:pPr algn="ctr"/>
            <a:r>
              <a:rPr lang="es-CO" sz="5400" b="1" dirty="0"/>
              <a:t>… Una Realidad</a:t>
            </a:r>
            <a:endParaRPr lang="es-CO" sz="5400" dirty="0"/>
          </a:p>
        </p:txBody>
      </p:sp>
      <p:pic>
        <p:nvPicPr>
          <p:cNvPr id="7" name="Imagen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994626">
            <a:off x="1436678" y="305560"/>
            <a:ext cx="5206636" cy="1135444"/>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16215" y="-21600"/>
            <a:ext cx="2517643" cy="2231028"/>
          </a:xfrm>
          <a:prstGeom prst="rect">
            <a:avLst/>
          </a:prstGeom>
        </p:spPr>
      </p:pic>
    </p:spTree>
    <p:extLst>
      <p:ext uri="{BB962C8B-B14F-4D97-AF65-F5344CB8AC3E}">
        <p14:creationId xmlns:p14="http://schemas.microsoft.com/office/powerpoint/2010/main" val="435013358"/>
      </p:ext>
    </p:extLst>
  </p:cSld>
  <p:clrMapOvr>
    <a:masterClrMapping/>
  </p:clrMapOvr>
  <mc:AlternateContent xmlns:mc="http://schemas.openxmlformats.org/markup-compatibility/2006" xmlns:p14="http://schemas.microsoft.com/office/powerpoint/2010/main">
    <mc:Choice Requires="p14">
      <p:transition spd="slow" p14:dur="1400" advTm="0">
        <p14:doors dir="vert"/>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down)">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702660" y="1489348"/>
            <a:ext cx="2549860" cy="2015552"/>
          </a:xfrm>
          <a:prstGeom prst="rect">
            <a:avLst/>
          </a:prstGeom>
        </p:spPr>
        <p:txBody>
          <a:bodyPr wrap="square">
            <a:spAutoFit/>
          </a:bodyPr>
          <a:lstStyle/>
          <a:p>
            <a:pPr algn="ctr"/>
            <a:r>
              <a:rPr lang="es-CO" sz="2083" b="1" dirty="0">
                <a:solidFill>
                  <a:srgbClr val="000000"/>
                </a:solidFill>
                <a:latin typeface="Calibri" panose="020F0502020204030204" pitchFamily="34" charset="0"/>
              </a:rPr>
              <a:t>Res. 357 de 2008</a:t>
            </a:r>
          </a:p>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2016</a:t>
            </a:r>
            <a:endParaRPr lang="es-CO" sz="2083" dirty="0"/>
          </a:p>
        </p:txBody>
      </p:sp>
      <p:sp>
        <p:nvSpPr>
          <p:cNvPr id="2" name="1 Flecha derecha"/>
          <p:cNvSpPr/>
          <p:nvPr/>
        </p:nvSpPr>
        <p:spPr bwMode="auto">
          <a:xfrm rot="10800000">
            <a:off x="5940152" y="2353445"/>
            <a:ext cx="864096" cy="564654"/>
          </a:xfrm>
          <a:prstGeom prst="rightArrow">
            <a:avLst/>
          </a:prstGeom>
          <a:solidFill>
            <a:schemeClr val="accent1">
              <a:lumMod val="50000"/>
            </a:scheme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6150" name="Picture 6"/>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1563"/>
          <a:stretch/>
        </p:blipFill>
        <p:spPr bwMode="auto">
          <a:xfrm>
            <a:off x="5892130" y="3793604"/>
            <a:ext cx="3288382" cy="1034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Imagen 5"/>
          <p:cNvPicPr>
            <a:picLocks noChangeAspect="1"/>
          </p:cNvPicPr>
          <p:nvPr/>
        </p:nvPicPr>
        <p:blipFill rotWithShape="1">
          <a:blip r:embed="rId3" cstate="email">
            <a:extLst>
              <a:ext uri="{28A0092B-C50C-407E-A947-70E740481C1C}">
                <a14:useLocalDpi xmlns:a14="http://schemas.microsoft.com/office/drawing/2010/main"/>
              </a:ext>
            </a:extLst>
          </a:blip>
          <a:srcRect r="2516"/>
          <a:stretch/>
        </p:blipFill>
        <p:spPr>
          <a:xfrm>
            <a:off x="0" y="-22820"/>
            <a:ext cx="5940152" cy="5814399"/>
          </a:xfrm>
          <a:prstGeom prst="rect">
            <a:avLst/>
          </a:prstGeom>
        </p:spPr>
      </p:pic>
    </p:spTree>
    <p:extLst>
      <p:ext uri="{BB962C8B-B14F-4D97-AF65-F5344CB8AC3E}">
        <p14:creationId xmlns:p14="http://schemas.microsoft.com/office/powerpoint/2010/main" val="7195880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6660232" y="1489348"/>
            <a:ext cx="2549860" cy="2015552"/>
          </a:xfrm>
          <a:prstGeom prst="rect">
            <a:avLst/>
          </a:prstGeom>
        </p:spPr>
        <p:txBody>
          <a:bodyPr wrap="square">
            <a:spAutoFit/>
          </a:bodyPr>
          <a:lstStyle/>
          <a:p>
            <a:pPr algn="ctr"/>
            <a:r>
              <a:rPr lang="es-CO" sz="2083" b="1" dirty="0">
                <a:solidFill>
                  <a:srgbClr val="000000"/>
                </a:solidFill>
                <a:latin typeface="Calibri" panose="020F0502020204030204" pitchFamily="34" charset="0"/>
              </a:rPr>
              <a:t>Res. 193 de 2016</a:t>
            </a:r>
          </a:p>
          <a:p>
            <a:pPr algn="ctr"/>
            <a:r>
              <a:rPr lang="es-CO" sz="2083" b="1" dirty="0">
                <a:solidFill>
                  <a:srgbClr val="000000"/>
                </a:solidFill>
                <a:latin typeface="Calibri" panose="020F0502020204030204" pitchFamily="34" charset="0"/>
              </a:rPr>
              <a:t>Número de Entidades Omisas por Departamento del Nivel Territorial a </a:t>
            </a:r>
          </a:p>
          <a:p>
            <a:pPr algn="ctr"/>
            <a:r>
              <a:rPr lang="es-CO" sz="2083" b="1" dirty="0">
                <a:solidFill>
                  <a:srgbClr val="000000"/>
                </a:solidFill>
                <a:latin typeface="Calibri" panose="020F0502020204030204" pitchFamily="34" charset="0"/>
              </a:rPr>
              <a:t>31/ 12 / 2016</a:t>
            </a:r>
            <a:endParaRPr lang="es-CO" sz="2083" dirty="0"/>
          </a:p>
        </p:txBody>
      </p:sp>
      <p:sp>
        <p:nvSpPr>
          <p:cNvPr id="2" name="1 Flecha derecha"/>
          <p:cNvSpPr/>
          <p:nvPr/>
        </p:nvSpPr>
        <p:spPr bwMode="auto">
          <a:xfrm rot="10800000">
            <a:off x="5717668" y="2353445"/>
            <a:ext cx="870555" cy="564654"/>
          </a:xfrm>
          <a:prstGeom prst="rightArrow">
            <a:avLst/>
          </a:prstGeom>
          <a:solidFill>
            <a:schemeClr val="bg2">
              <a:lumMod val="75000"/>
            </a:scheme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5127" name="Picture 7"/>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5717669" y="4009629"/>
            <a:ext cx="3462843" cy="576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n 3"/>
          <p:cNvPicPr>
            <a:picLocks noChangeAspect="1"/>
          </p:cNvPicPr>
          <p:nvPr/>
        </p:nvPicPr>
        <p:blipFill rotWithShape="1">
          <a:blip r:embed="rId3" cstate="email">
            <a:extLst>
              <a:ext uri="{28A0092B-C50C-407E-A947-70E740481C1C}">
                <a14:useLocalDpi xmlns:a14="http://schemas.microsoft.com/office/drawing/2010/main"/>
              </a:ext>
            </a:extLst>
          </a:blip>
          <a:srcRect t="1050" r="3178" b="1050"/>
          <a:stretch/>
        </p:blipFill>
        <p:spPr>
          <a:xfrm>
            <a:off x="0" y="-22820"/>
            <a:ext cx="5868144" cy="5635986"/>
          </a:xfrm>
          <a:prstGeom prst="rect">
            <a:avLst/>
          </a:prstGeom>
        </p:spPr>
      </p:pic>
    </p:spTree>
    <p:extLst>
      <p:ext uri="{BB962C8B-B14F-4D97-AF65-F5344CB8AC3E}">
        <p14:creationId xmlns:p14="http://schemas.microsoft.com/office/powerpoint/2010/main" val="485149678"/>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0"/>
          </p:nvPr>
        </p:nvSpPr>
        <p:spPr/>
        <p:txBody>
          <a:bodyPr/>
          <a:lstStyle/>
          <a:p>
            <a:pPr>
              <a:defRPr/>
            </a:pPr>
            <a:fld id="{C7869FFF-0288-4B42-9B48-50D4626F0A8E}" type="slidenum">
              <a:rPr lang="es-ES_tradnl" smtClean="0"/>
              <a:pPr>
                <a:defRPr/>
              </a:pPr>
              <a:t>7</a:t>
            </a:fld>
            <a:endParaRPr lang="es-ES_tradnl" dirty="0"/>
          </a:p>
        </p:txBody>
      </p:sp>
      <p:sp>
        <p:nvSpPr>
          <p:cNvPr id="8" name="18 CuadroTexto"/>
          <p:cNvSpPr txBox="1"/>
          <p:nvPr/>
        </p:nvSpPr>
        <p:spPr>
          <a:xfrm>
            <a:off x="0" y="-429708"/>
            <a:ext cx="9036496" cy="1631024"/>
          </a:xfrm>
          <a:prstGeom prst="rect">
            <a:avLst/>
          </a:prstGeom>
          <a:noFill/>
        </p:spPr>
        <p:txBody>
          <a:bodyPr wrap="square" rtlCol="0">
            <a:spAutoFit/>
          </a:bodyPr>
          <a:lstStyle/>
          <a:p>
            <a:pPr algn="ctr"/>
            <a:endParaRPr lang="es-CO" sz="3333" b="1" dirty="0">
              <a:solidFill>
                <a:schemeClr val="bg1"/>
              </a:solidFill>
              <a:latin typeface="+mn-lt"/>
            </a:endParaRPr>
          </a:p>
          <a:p>
            <a:pPr algn="ctr"/>
            <a:r>
              <a:rPr lang="es-CO" sz="3200" b="1" dirty="0">
                <a:latin typeface="+mn-lt"/>
              </a:rPr>
              <a:t>G E R E N C I A   Y </a:t>
            </a:r>
          </a:p>
          <a:p>
            <a:pPr algn="just"/>
            <a:r>
              <a:rPr lang="es-CO" sz="3200" b="1" dirty="0">
                <a:latin typeface="+mn-lt"/>
              </a:rPr>
              <a:t>             C O N T A B I L I D A D     P Ú B L I C A </a:t>
            </a:r>
          </a:p>
        </p:txBody>
      </p:sp>
      <p:sp>
        <p:nvSpPr>
          <p:cNvPr id="10" name="Flecha abajo 9"/>
          <p:cNvSpPr/>
          <p:nvPr/>
        </p:nvSpPr>
        <p:spPr bwMode="auto">
          <a:xfrm>
            <a:off x="3880108" y="1201316"/>
            <a:ext cx="835908" cy="864096"/>
          </a:xfrm>
          <a:prstGeom prst="downArrow">
            <a:avLst/>
          </a:prstGeom>
          <a:solidFill>
            <a:srgbClr val="008080"/>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76200" tIns="38100" rIns="76200" bIns="38100" numCol="1" rtlCol="0" anchor="t" anchorCtr="0" compatLnSpc="1">
            <a:prstTxWarp prst="textNoShape">
              <a:avLst/>
            </a:prstTxWarp>
          </a:bodyPr>
          <a:lstStyle/>
          <a:p>
            <a:pPr defTabSz="761970" eaLnBrk="0" hangingPunct="0"/>
            <a:endParaRPr lang="es-CO" sz="2000">
              <a:latin typeface="Times New Roman" pitchFamily="18" charset="0"/>
            </a:endParaRPr>
          </a:p>
        </p:txBody>
      </p:sp>
      <p:sp>
        <p:nvSpPr>
          <p:cNvPr id="11" name="3 Rectángulo"/>
          <p:cNvSpPr/>
          <p:nvPr/>
        </p:nvSpPr>
        <p:spPr>
          <a:xfrm>
            <a:off x="0" y="2161227"/>
            <a:ext cx="9108504" cy="1200329"/>
          </a:xfrm>
          <a:prstGeom prst="rect">
            <a:avLst/>
          </a:prstGeom>
        </p:spPr>
        <p:txBody>
          <a:bodyPr wrap="square">
            <a:spAutoFit/>
          </a:bodyPr>
          <a:lstStyle/>
          <a:p>
            <a:pPr algn="ctr">
              <a:spcBef>
                <a:spcPct val="0"/>
              </a:spcBef>
              <a:spcAft>
                <a:spcPct val="25000"/>
              </a:spcAft>
            </a:pPr>
            <a:r>
              <a:rPr lang="en-GB" altLang="es-CO" sz="2400" b="1" dirty="0">
                <a:solidFill>
                  <a:schemeClr val="bg1"/>
                </a:solidFill>
              </a:rPr>
              <a:t>Contabilidad para el </a:t>
            </a:r>
            <a:r>
              <a:rPr lang="en-GB" altLang="es-CO" sz="2400" b="1" u="sng" dirty="0">
                <a:solidFill>
                  <a:schemeClr val="bg1"/>
                </a:solidFill>
              </a:rPr>
              <a:t>Buen Gobierno</a:t>
            </a:r>
            <a:r>
              <a:rPr lang="en-GB" altLang="es-CO" sz="2400" b="1" dirty="0">
                <a:solidFill>
                  <a:schemeClr val="bg1"/>
                </a:solidFill>
              </a:rPr>
              <a:t> de las </a:t>
            </a:r>
            <a:r>
              <a:rPr lang="en-GB" altLang="es-CO" sz="2400" b="1" dirty="0" err="1">
                <a:solidFill>
                  <a:schemeClr val="bg1"/>
                </a:solidFill>
              </a:rPr>
              <a:t>organizaciones</a:t>
            </a:r>
            <a:r>
              <a:rPr lang="en-GB" altLang="es-CO" sz="2400" b="1" dirty="0">
                <a:solidFill>
                  <a:schemeClr val="bg1"/>
                </a:solidFill>
              </a:rPr>
              <a:t> </a:t>
            </a:r>
            <a:r>
              <a:rPr lang="en-GB" altLang="es-CO" sz="2400" b="1" dirty="0" err="1">
                <a:solidFill>
                  <a:schemeClr val="bg1"/>
                </a:solidFill>
              </a:rPr>
              <a:t>adecuación</a:t>
            </a:r>
            <a:r>
              <a:rPr lang="en-GB" altLang="es-CO" sz="2400" b="1" dirty="0">
                <a:solidFill>
                  <a:schemeClr val="bg1"/>
                </a:solidFill>
              </a:rPr>
              <a:t> de la Contabilidad Pública a un </a:t>
            </a:r>
            <a:r>
              <a:rPr lang="en-GB" altLang="es-CO" sz="2400" b="1" u="sng" dirty="0">
                <a:solidFill>
                  <a:schemeClr val="bg1"/>
                </a:solidFill>
              </a:rPr>
              <a:t>nuevo concepto de Rendición de Cuentas</a:t>
            </a:r>
            <a:r>
              <a:rPr lang="en-GB" altLang="es-CO" sz="2400" b="1" dirty="0">
                <a:solidFill>
                  <a:schemeClr val="bg1"/>
                </a:solidFill>
              </a:rPr>
              <a:t> (“Accountability”).</a:t>
            </a:r>
          </a:p>
        </p:txBody>
      </p:sp>
      <p:sp>
        <p:nvSpPr>
          <p:cNvPr id="12" name="Rectangle 2050"/>
          <p:cNvSpPr txBox="1">
            <a:spLocks noChangeArrowheads="1"/>
          </p:cNvSpPr>
          <p:nvPr/>
        </p:nvSpPr>
        <p:spPr>
          <a:xfrm>
            <a:off x="0" y="3145532"/>
            <a:ext cx="9144000" cy="1510412"/>
          </a:xfrm>
          <a:prstGeom prst="rect">
            <a:avLst/>
          </a:prstGeom>
        </p:spPr>
        <p:txBody>
          <a:bodyPr/>
          <a:lstStyle>
            <a:lvl1pPr marL="484188" indent="-484188" algn="l" rtl="0" eaLnBrk="1" fontAlgn="base" hangingPunct="1">
              <a:spcBef>
                <a:spcPct val="0"/>
              </a:spcBef>
              <a:spcAft>
                <a:spcPct val="0"/>
              </a:spcAft>
              <a:defRPr lang="es-ES" sz="1600" kern="1200">
                <a:ln w="6350">
                  <a:noFill/>
                </a:ln>
                <a:solidFill>
                  <a:schemeClr val="tx2"/>
                </a:solidFill>
                <a:latin typeface="Calibri" pitchFamily="34" charset="0"/>
                <a:ea typeface="+mj-ea"/>
                <a:cs typeface="Calibri" pitchFamily="34" charset="0"/>
              </a:defRPr>
            </a:lvl1pPr>
            <a:lvl2pPr marL="484188" indent="-484188" algn="l" rtl="0" eaLnBrk="1" fontAlgn="base" hangingPunct="1">
              <a:spcBef>
                <a:spcPct val="0"/>
              </a:spcBef>
              <a:spcAft>
                <a:spcPct val="0"/>
              </a:spcAft>
              <a:defRPr sz="1600">
                <a:solidFill>
                  <a:schemeClr val="tx2"/>
                </a:solidFill>
                <a:latin typeface="Calibri" pitchFamily="34" charset="0"/>
              </a:defRPr>
            </a:lvl2pPr>
            <a:lvl3pPr marL="484188" indent="-484188" algn="l" rtl="0" eaLnBrk="1" fontAlgn="base" hangingPunct="1">
              <a:spcBef>
                <a:spcPct val="0"/>
              </a:spcBef>
              <a:spcAft>
                <a:spcPct val="0"/>
              </a:spcAft>
              <a:defRPr sz="1600">
                <a:solidFill>
                  <a:schemeClr val="tx2"/>
                </a:solidFill>
                <a:latin typeface="Calibri" pitchFamily="34" charset="0"/>
              </a:defRPr>
            </a:lvl3pPr>
            <a:lvl4pPr marL="484188" indent="-484188" algn="l" rtl="0" eaLnBrk="1" fontAlgn="base" hangingPunct="1">
              <a:spcBef>
                <a:spcPct val="0"/>
              </a:spcBef>
              <a:spcAft>
                <a:spcPct val="0"/>
              </a:spcAft>
              <a:defRPr sz="1600">
                <a:solidFill>
                  <a:schemeClr val="tx2"/>
                </a:solidFill>
                <a:latin typeface="Calibri" pitchFamily="34" charset="0"/>
              </a:defRPr>
            </a:lvl4pPr>
            <a:lvl5pPr marL="484188" indent="-484188" algn="l" rtl="0" eaLnBrk="1" fontAlgn="base" hangingPunct="1">
              <a:spcBef>
                <a:spcPct val="0"/>
              </a:spcBef>
              <a:spcAft>
                <a:spcPct val="0"/>
              </a:spcAft>
              <a:defRPr sz="1600">
                <a:solidFill>
                  <a:schemeClr val="tx2"/>
                </a:solidFill>
                <a:latin typeface="Calibri" pitchFamily="34" charset="0"/>
              </a:defRPr>
            </a:lvl5pPr>
            <a:lvl6pPr marL="941388" indent="-484188" algn="l" rtl="0" eaLnBrk="1" fontAlgn="base" hangingPunct="1">
              <a:spcBef>
                <a:spcPct val="0"/>
              </a:spcBef>
              <a:spcAft>
                <a:spcPct val="0"/>
              </a:spcAft>
              <a:defRPr sz="1600">
                <a:solidFill>
                  <a:schemeClr val="tx2"/>
                </a:solidFill>
                <a:latin typeface="Calibri" pitchFamily="34" charset="0"/>
              </a:defRPr>
            </a:lvl6pPr>
            <a:lvl7pPr marL="1398588" indent="-484188" algn="l" rtl="0" eaLnBrk="1" fontAlgn="base" hangingPunct="1">
              <a:spcBef>
                <a:spcPct val="0"/>
              </a:spcBef>
              <a:spcAft>
                <a:spcPct val="0"/>
              </a:spcAft>
              <a:defRPr sz="1600">
                <a:solidFill>
                  <a:schemeClr val="tx2"/>
                </a:solidFill>
                <a:latin typeface="Calibri" pitchFamily="34" charset="0"/>
              </a:defRPr>
            </a:lvl7pPr>
            <a:lvl8pPr marL="1855788" indent="-484188" algn="l" rtl="0" eaLnBrk="1" fontAlgn="base" hangingPunct="1">
              <a:spcBef>
                <a:spcPct val="0"/>
              </a:spcBef>
              <a:spcAft>
                <a:spcPct val="0"/>
              </a:spcAft>
              <a:defRPr sz="1600">
                <a:solidFill>
                  <a:schemeClr val="tx2"/>
                </a:solidFill>
                <a:latin typeface="Calibri" pitchFamily="34" charset="0"/>
              </a:defRPr>
            </a:lvl8pPr>
            <a:lvl9pPr marL="2312988" indent="-484188" algn="l" rtl="0" eaLnBrk="1" fontAlgn="base" hangingPunct="1">
              <a:spcBef>
                <a:spcPct val="0"/>
              </a:spcBef>
              <a:spcAft>
                <a:spcPct val="0"/>
              </a:spcAft>
              <a:defRPr sz="1600">
                <a:solidFill>
                  <a:schemeClr val="tx2"/>
                </a:solidFill>
                <a:latin typeface="Calibri" pitchFamily="34" charset="0"/>
              </a:defRPr>
            </a:lvl9pPr>
          </a:lstStyle>
          <a:p>
            <a:pPr algn="ctr"/>
            <a:r>
              <a:rPr lang="es-MX" altLang="es-CO" sz="2800" b="1" dirty="0">
                <a:solidFill>
                  <a:schemeClr val="tx1"/>
                </a:solidFill>
              </a:rPr>
              <a:t>A partir de experiencia, en qué consiste “La Nueva Gerencia Pública” ?  (</a:t>
            </a:r>
            <a:r>
              <a:rPr lang="es-MX" altLang="es-CO" sz="2800" b="1" i="1" dirty="0">
                <a:solidFill>
                  <a:schemeClr val="tx1"/>
                </a:solidFill>
              </a:rPr>
              <a:t>New </a:t>
            </a:r>
            <a:r>
              <a:rPr lang="es-MX" altLang="es-CO" sz="2800" b="1" i="1" dirty="0" err="1">
                <a:solidFill>
                  <a:schemeClr val="tx1"/>
                </a:solidFill>
              </a:rPr>
              <a:t>Public</a:t>
            </a:r>
            <a:r>
              <a:rPr lang="es-MX" altLang="es-CO" sz="2800" b="1" i="1" dirty="0">
                <a:solidFill>
                  <a:schemeClr val="tx1"/>
                </a:solidFill>
              </a:rPr>
              <a:t> Management</a:t>
            </a:r>
            <a:r>
              <a:rPr lang="es-MX" altLang="es-CO" sz="2800" b="1" dirty="0">
                <a:solidFill>
                  <a:schemeClr val="tx1"/>
                </a:solidFill>
              </a:rPr>
              <a:t>)</a:t>
            </a:r>
          </a:p>
        </p:txBody>
      </p:sp>
      <p:sp>
        <p:nvSpPr>
          <p:cNvPr id="13" name="Rectangle 2051"/>
          <p:cNvSpPr txBox="1">
            <a:spLocks noChangeArrowheads="1"/>
          </p:cNvSpPr>
          <p:nvPr/>
        </p:nvSpPr>
        <p:spPr>
          <a:xfrm>
            <a:off x="125413" y="4009628"/>
            <a:ext cx="8911083" cy="1648222"/>
          </a:xfrm>
          <a:prstGeom prst="rect">
            <a:avLst/>
          </a:prstGeom>
          <a:effectLst>
            <a:glow rad="228600">
              <a:schemeClr val="accent3">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lvl1pPr marL="447675" indent="-382588" algn="l" rtl="0" eaLnBrk="1" fontAlgn="base" hangingPunct="1">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1" fontAlgn="base" hangingPunct="1">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1" fontAlgn="base" hangingPunct="1">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1" fontAlgn="base" hangingPunct="1">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1" fontAlgn="base" hangingPunct="1">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algn="just"/>
            <a:r>
              <a:rPr lang="es-CO" altLang="es-CO" sz="2500" b="1" dirty="0">
                <a:solidFill>
                  <a:schemeClr val="bg1"/>
                </a:solidFill>
              </a:rPr>
              <a:t>La  “</a:t>
            </a:r>
            <a:r>
              <a:rPr lang="es-CO" altLang="es-CO" sz="2500" b="1" i="1" u="sng" dirty="0">
                <a:solidFill>
                  <a:schemeClr val="bg1"/>
                </a:solidFill>
              </a:rPr>
              <a:t>Nueva Ger</a:t>
            </a:r>
            <a:r>
              <a:rPr lang="es-CO" altLang="es-CO" sz="2500" b="1" i="1" u="sng" dirty="0">
                <a:solidFill>
                  <a:schemeClr val="bg1"/>
                </a:solidFill>
                <a:cs typeface="Arial" pitchFamily="34" charset="0"/>
              </a:rPr>
              <a:t>e</a:t>
            </a:r>
            <a:r>
              <a:rPr lang="es-CO" altLang="es-CO" sz="2500" b="1" i="1" u="sng" dirty="0">
                <a:solidFill>
                  <a:schemeClr val="bg1"/>
                </a:solidFill>
              </a:rPr>
              <a:t>ncia Pública</a:t>
            </a:r>
            <a:r>
              <a:rPr lang="es-CO" altLang="es-CO" sz="2500" b="1" dirty="0">
                <a:solidFill>
                  <a:schemeClr val="bg1"/>
                </a:solidFill>
              </a:rPr>
              <a:t>” intenta trasladar la cultura de </a:t>
            </a:r>
          </a:p>
          <a:p>
            <a:pPr algn="just"/>
            <a:r>
              <a:rPr lang="es-CO" altLang="es-CO" sz="2500" b="1" dirty="0">
                <a:solidFill>
                  <a:schemeClr val="bg1"/>
                </a:solidFill>
              </a:rPr>
              <a:t>orienta</a:t>
            </a:r>
            <a:r>
              <a:rPr lang="es-CO" altLang="es-CO" sz="2500" b="1" dirty="0">
                <a:solidFill>
                  <a:schemeClr val="bg1"/>
                </a:solidFill>
                <a:cs typeface="Arial" pitchFamily="34" charset="0"/>
              </a:rPr>
              <a:t>ción  de los</a:t>
            </a:r>
            <a:r>
              <a:rPr lang="es-CO" altLang="es-CO" sz="2500" b="1" dirty="0">
                <a:solidFill>
                  <a:schemeClr val="bg1"/>
                </a:solidFill>
              </a:rPr>
              <a:t>  resultados a las organiza</a:t>
            </a:r>
            <a:r>
              <a:rPr lang="es-CO" altLang="es-CO" sz="2500" b="1" dirty="0">
                <a:solidFill>
                  <a:schemeClr val="bg1"/>
                </a:solidFill>
                <a:cs typeface="Arial" pitchFamily="34" charset="0"/>
              </a:rPr>
              <a:t>ciones</a:t>
            </a:r>
            <a:r>
              <a:rPr lang="es-CO" altLang="es-CO" sz="2500" b="1" dirty="0">
                <a:solidFill>
                  <a:schemeClr val="bg1"/>
                </a:solidFill>
              </a:rPr>
              <a:t> del sector público mediante la introducción  de algunas reformas estructurales en la gestión.</a:t>
            </a:r>
          </a:p>
        </p:txBody>
      </p:sp>
    </p:spTree>
    <p:extLst>
      <p:ext uri="{BB962C8B-B14F-4D97-AF65-F5344CB8AC3E}">
        <p14:creationId xmlns:p14="http://schemas.microsoft.com/office/powerpoint/2010/main" val="3089967701"/>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additive="base">
                                        <p:cTn id="13" dur="500" fill="hold"/>
                                        <p:tgtEl>
                                          <p:spTgt spid="1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
                                            <p:txEl>
                                              <p:pRg st="0" end="0"/>
                                            </p:txEl>
                                          </p:spTgt>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grpId="0" nodeType="afterEffect">
                                  <p:stCondLst>
                                    <p:cond delay="0"/>
                                  </p:stCondLst>
                                  <p:childTnLst>
                                    <p:set>
                                      <p:cBhvr>
                                        <p:cTn id="17" dur="1" fill="hold">
                                          <p:stCondLst>
                                            <p:cond delay="0"/>
                                          </p:stCondLst>
                                        </p:cTn>
                                        <p:tgtEl>
                                          <p:spTgt spid="13">
                                            <p:txEl>
                                              <p:pRg st="1" end="1"/>
                                            </p:txEl>
                                          </p:spTgt>
                                        </p:tgtEl>
                                        <p:attrNameLst>
                                          <p:attrName>style.visibility</p:attrName>
                                        </p:attrNameLst>
                                      </p:cBhvr>
                                      <p:to>
                                        <p:strVal val="visible"/>
                                      </p:to>
                                    </p:set>
                                    <p:anim calcmode="lin" valueType="num">
                                      <p:cBhvr additive="base">
                                        <p:cTn id="18" dur="500" fill="hold"/>
                                        <p:tgtEl>
                                          <p:spTgt spid="13">
                                            <p:txEl>
                                              <p:pRg st="1" end="1"/>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1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build="p" bldLvl="2" autoUpdateAnimBg="0" advAuto="1000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C7869FFF-0288-4B42-9B48-50D4626F0A8E}" type="slidenum">
              <a:rPr lang="es-ES_tradnl" smtClean="0"/>
              <a:pPr>
                <a:defRPr/>
              </a:pPr>
              <a:t>8</a:t>
            </a:fld>
            <a:endParaRPr lang="es-ES_tradnl" dirty="0"/>
          </a:p>
        </p:txBody>
      </p:sp>
      <p:grpSp>
        <p:nvGrpSpPr>
          <p:cNvPr id="4" name="Group 4"/>
          <p:cNvGrpSpPr/>
          <p:nvPr/>
        </p:nvGrpSpPr>
        <p:grpSpPr>
          <a:xfrm>
            <a:off x="3961360" y="913284"/>
            <a:ext cx="4669939" cy="2092163"/>
            <a:chOff x="3996943" y="1585576"/>
            <a:chExt cx="4669939" cy="2092163"/>
          </a:xfrm>
        </p:grpSpPr>
        <p:pic>
          <p:nvPicPr>
            <p:cNvPr id="5" name="Picture 2" descr="D:\BACKUP 03 MARZO 2016\Desktop\descarga.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8 CuadroTexto"/>
            <p:cNvSpPr txBox="1"/>
            <p:nvPr/>
          </p:nvSpPr>
          <p:spPr>
            <a:xfrm rot="854476">
              <a:off x="3996943" y="2401309"/>
              <a:ext cx="3137337" cy="400110"/>
            </a:xfrm>
            <a:prstGeom prst="rect">
              <a:avLst/>
            </a:prstGeom>
            <a:noFill/>
          </p:spPr>
          <p:txBody>
            <a:bodyPr wrap="square" rtlCol="0">
              <a:spAutoFit/>
            </a:bodyPr>
            <a:lstStyle/>
            <a:p>
              <a:r>
                <a:rPr lang="es-CO" sz="2000" b="1" dirty="0"/>
                <a:t>      de las cuentas públicas </a:t>
              </a:r>
            </a:p>
          </p:txBody>
        </p:sp>
      </p:grpSp>
      <p:sp>
        <p:nvSpPr>
          <p:cNvPr id="7" name="9 CuadroTexto"/>
          <p:cNvSpPr txBox="1"/>
          <p:nvPr/>
        </p:nvSpPr>
        <p:spPr>
          <a:xfrm>
            <a:off x="179512" y="2713484"/>
            <a:ext cx="8712968" cy="2616101"/>
          </a:xfrm>
          <a:prstGeom prst="rect">
            <a:avLst/>
          </a:prstGeom>
          <a:noFill/>
        </p:spPr>
        <p:txBody>
          <a:bodyPr wrap="square" rtlCol="0">
            <a:spAutoFit/>
          </a:bodyPr>
          <a:lstStyle/>
          <a:p>
            <a:r>
              <a:rPr lang="es-CO" sz="2800" b="1" dirty="0">
                <a:latin typeface="+mn-lt"/>
              </a:rPr>
              <a:t>más que un </a:t>
            </a:r>
            <a:r>
              <a:rPr lang="es-CO" sz="2800" b="1" u="sng" dirty="0">
                <a:latin typeface="+mn-lt"/>
              </a:rPr>
              <a:t>VALOR</a:t>
            </a:r>
            <a:r>
              <a:rPr lang="es-CO" sz="2800" b="1" dirty="0">
                <a:latin typeface="+mn-lt"/>
              </a:rPr>
              <a:t>…un </a:t>
            </a:r>
            <a:r>
              <a:rPr lang="es-CO" sz="2800" b="1" u="sng" dirty="0">
                <a:latin typeface="+mn-lt"/>
              </a:rPr>
              <a:t>BENEFICIO</a:t>
            </a:r>
            <a:r>
              <a:rPr lang="es-CO" sz="2800" b="1" dirty="0">
                <a:latin typeface="+mn-lt"/>
              </a:rPr>
              <a:t> en términos de:</a:t>
            </a:r>
          </a:p>
          <a:p>
            <a:endParaRPr lang="es-CO" sz="2400" b="1" dirty="0">
              <a:latin typeface="+mn-lt"/>
            </a:endParaRPr>
          </a:p>
          <a:p>
            <a:pPr marL="342900" indent="-342900">
              <a:buFont typeface="Arial" panose="020B0604020202020204" pitchFamily="34" charset="0"/>
              <a:buChar char="•"/>
            </a:pPr>
            <a:r>
              <a:rPr lang="es-CO" sz="2100" b="1" dirty="0">
                <a:latin typeface="+mn-lt"/>
              </a:rPr>
              <a:t> </a:t>
            </a:r>
            <a:r>
              <a:rPr lang="es-MX" sz="2800" b="1" dirty="0">
                <a:solidFill>
                  <a:sysClr val="windowText" lastClr="000000"/>
                </a:solidFill>
                <a:latin typeface="+mn-lt"/>
              </a:rPr>
              <a:t>VISIBILIDAD </a:t>
            </a:r>
          </a:p>
          <a:p>
            <a:pPr marL="457200" lvl="0" indent="-457200">
              <a:buFont typeface="Arial" panose="020B0604020202020204" pitchFamily="34" charset="0"/>
              <a:buChar char="•"/>
            </a:pPr>
            <a:r>
              <a:rPr lang="es-MX" sz="2800" b="1" dirty="0">
                <a:solidFill>
                  <a:sysClr val="windowText" lastClr="000000"/>
                </a:solidFill>
                <a:latin typeface="+mn-lt"/>
              </a:rPr>
              <a:t>TOMA DE DECISIONES </a:t>
            </a:r>
          </a:p>
          <a:p>
            <a:pPr marL="457200" indent="-457200">
              <a:buFont typeface="Arial" panose="020B0604020202020204" pitchFamily="34" charset="0"/>
              <a:buChar char="•"/>
            </a:pPr>
            <a:r>
              <a:rPr lang="es-ES" sz="2800" b="1" dirty="0">
                <a:solidFill>
                  <a:sysClr val="windowText" lastClr="000000"/>
                </a:solidFill>
                <a:latin typeface="+mn-lt"/>
              </a:rPr>
              <a:t>CONTROL</a:t>
            </a:r>
          </a:p>
          <a:p>
            <a:pPr marL="457200" indent="-457200">
              <a:buFont typeface="Arial" panose="020B0604020202020204" pitchFamily="34" charset="0"/>
              <a:buChar char="•"/>
            </a:pPr>
            <a:r>
              <a:rPr lang="es-ES" sz="2800" b="1" dirty="0">
                <a:solidFill>
                  <a:sysClr val="windowText" lastClr="000000"/>
                </a:solidFill>
                <a:latin typeface="+mn-lt"/>
              </a:rPr>
              <a:t>LENGUAJE DE LOS GOBIERNOS </a:t>
            </a:r>
            <a:endParaRPr lang="es-CO" sz="2800" b="1" dirty="0">
              <a:latin typeface="+mn-lt"/>
            </a:endParaRPr>
          </a:p>
        </p:txBody>
      </p:sp>
      <p:sp>
        <p:nvSpPr>
          <p:cNvPr id="8" name="10 CuadroTexto"/>
          <p:cNvSpPr txBox="1"/>
          <p:nvPr/>
        </p:nvSpPr>
        <p:spPr>
          <a:xfrm>
            <a:off x="60104" y="625252"/>
            <a:ext cx="2893144" cy="1569660"/>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rtlCol="0">
            <a:spAutoFit/>
          </a:bodyPr>
          <a:lstStyle/>
          <a:p>
            <a:pPr algn="ctr"/>
            <a:r>
              <a:rPr lang="es-CO" sz="3200" b="1" dirty="0"/>
              <a:t>BUEN  GOBIERNO </a:t>
            </a:r>
          </a:p>
          <a:p>
            <a:pPr algn="ctr"/>
            <a:r>
              <a:rPr lang="es-CO" sz="3200" b="1" dirty="0"/>
              <a:t>TAMBIÉN ES</a:t>
            </a:r>
            <a:r>
              <a:rPr lang="es-CO" b="1" dirty="0"/>
              <a:t>: </a:t>
            </a:r>
          </a:p>
        </p:txBody>
      </p:sp>
      <p:sp>
        <p:nvSpPr>
          <p:cNvPr id="9" name="11 Flecha curvada hacia abajo"/>
          <p:cNvSpPr/>
          <p:nvPr/>
        </p:nvSpPr>
        <p:spPr bwMode="auto">
          <a:xfrm rot="555973">
            <a:off x="2449192" y="271600"/>
            <a:ext cx="3744416" cy="1080120"/>
          </a:xfrm>
          <a:prstGeom prst="curvedDown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1026" name="Picture 2" descr="H:\RENDICION DE CUENTAS VIGENCIA 2016\LOGO RENDICION DE CUENTAS 201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60032" y="3297511"/>
            <a:ext cx="4248472" cy="1720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16660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Effect transition="in" filter="fade">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12" y="1057300"/>
            <a:ext cx="9180512" cy="4657700"/>
          </a:xfrm>
          <a:prstGeom prst="rect">
            <a:avLst/>
          </a:prstGeom>
        </p:spPr>
      </p:pic>
      <p:sp>
        <p:nvSpPr>
          <p:cNvPr id="2" name="Título 1"/>
          <p:cNvSpPr>
            <a:spLocks noGrp="1"/>
          </p:cNvSpPr>
          <p:nvPr>
            <p:ph type="ctrTitle"/>
          </p:nvPr>
        </p:nvSpPr>
        <p:spPr/>
        <p:txBody>
          <a:bodyPr/>
          <a:lstStyle/>
          <a:p>
            <a:pPr algn="ctr"/>
            <a:r>
              <a:rPr lang="es-CR" altLang="en-US"/>
              <a:t>¿POR QUÉ </a:t>
            </a:r>
            <a:r>
              <a:rPr lang="es-CR" altLang="en-US" dirty="0"/>
              <a:t>LAS CUENTAS PÚBLICAS SON Y DEBEN SER PÚBLICAS ?</a:t>
            </a:r>
            <a:br>
              <a:rPr lang="es-CR" altLang="en-US" dirty="0">
                <a:solidFill>
                  <a:schemeClr val="tx1"/>
                </a:solidFill>
              </a:rPr>
            </a:br>
            <a:endParaRPr lang="es-CO" dirty="0"/>
          </a:p>
        </p:txBody>
      </p:sp>
      <p:sp>
        <p:nvSpPr>
          <p:cNvPr id="3" name="2 Marcador de número de diapositiva"/>
          <p:cNvSpPr>
            <a:spLocks noGrp="1"/>
          </p:cNvSpPr>
          <p:nvPr>
            <p:ph type="sldNum" sz="quarter" idx="15"/>
          </p:nvPr>
        </p:nvSpPr>
        <p:spPr/>
        <p:txBody>
          <a:bodyPr/>
          <a:lstStyle/>
          <a:p>
            <a:pPr>
              <a:defRPr/>
            </a:pPr>
            <a:fld id="{C7869FFF-0288-4B42-9B48-50D4626F0A8E}" type="slidenum">
              <a:rPr lang="es-ES_tradnl" smtClean="0"/>
              <a:pPr>
                <a:defRPr/>
              </a:pPr>
              <a:t>9</a:t>
            </a:fld>
            <a:endParaRPr lang="es-ES_tradnl" dirty="0"/>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82" y="1057300"/>
            <a:ext cx="9180512" cy="4646971"/>
          </a:xfrm>
          <a:prstGeom prst="rect">
            <a:avLst/>
          </a:prstGeom>
        </p:spPr>
      </p:pic>
      <p:sp>
        <p:nvSpPr>
          <p:cNvPr id="6" name="4 Rectángulo"/>
          <p:cNvSpPr/>
          <p:nvPr/>
        </p:nvSpPr>
        <p:spPr bwMode="auto">
          <a:xfrm>
            <a:off x="6515946" y="1198230"/>
            <a:ext cx="2627784" cy="1443246"/>
          </a:xfrm>
          <a:prstGeom prst="rect">
            <a:avLst/>
          </a:prstGeom>
          <a:solidFill>
            <a:srgbClr val="00B0F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r>
              <a:rPr lang="es-CO" sz="2400" b="1" dirty="0">
                <a:solidFill>
                  <a:prstClr val="black"/>
                </a:solidFill>
                <a:latin typeface="Times New Roman" pitchFamily="18" charset="0"/>
              </a:rPr>
              <a:t>LA CONTABILIDAD </a:t>
            </a:r>
          </a:p>
          <a:p>
            <a:pPr algn="ctr"/>
            <a:r>
              <a:rPr lang="es-CO" sz="2400" b="1" dirty="0">
                <a:solidFill>
                  <a:prstClr val="black"/>
                </a:solidFill>
                <a:latin typeface="Times New Roman" pitchFamily="18" charset="0"/>
              </a:rPr>
              <a:t>    PÚBLICA  TAMBIÉN ES . . .</a:t>
            </a:r>
          </a:p>
        </p:txBody>
      </p:sp>
      <p:sp>
        <p:nvSpPr>
          <p:cNvPr id="9" name="5 Flecha curvada hacia la izquierda"/>
          <p:cNvSpPr/>
          <p:nvPr/>
        </p:nvSpPr>
        <p:spPr bwMode="auto">
          <a:xfrm rot="895883">
            <a:off x="7882881" y="3080783"/>
            <a:ext cx="1136220" cy="2519645"/>
          </a:xfrm>
          <a:prstGeom prst="curvedLeftArrow">
            <a:avLst/>
          </a:prstGeom>
          <a:solidFill>
            <a:srgbClr val="1B36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s-CO" sz="2400" dirty="0">
              <a:solidFill>
                <a:prstClr val="black"/>
              </a:solidFill>
              <a:latin typeface="Times New Roman" pitchFamily="18" charset="0"/>
            </a:endParaRPr>
          </a:p>
        </p:txBody>
      </p:sp>
      <p:sp>
        <p:nvSpPr>
          <p:cNvPr id="10" name="6 Pergamino vertical"/>
          <p:cNvSpPr/>
          <p:nvPr/>
        </p:nvSpPr>
        <p:spPr bwMode="auto">
          <a:xfrm>
            <a:off x="4644008" y="4369668"/>
            <a:ext cx="3120635" cy="1224137"/>
          </a:xfrm>
          <a:prstGeom prst="verticalScroll">
            <a:avLst/>
          </a:prstGeom>
          <a:solidFill>
            <a:srgbClr val="00B0F0"/>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prstClr val="black"/>
                </a:solidFill>
                <a:effectLst/>
                <a:uLnTx/>
                <a:uFillTx/>
                <a:latin typeface="Times New Roman" pitchFamily="18" charset="0"/>
              </a:rPr>
              <a:t>CONSTRUCTORA …  DE PAZ</a:t>
            </a:r>
          </a:p>
        </p:txBody>
      </p:sp>
    </p:spTree>
    <p:extLst>
      <p:ext uri="{BB962C8B-B14F-4D97-AF65-F5344CB8AC3E}">
        <p14:creationId xmlns:p14="http://schemas.microsoft.com/office/powerpoint/2010/main" val="1123681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0"/>
                                        <p:tgtEl>
                                          <p:spTgt spid="8"/>
                                        </p:tgtEl>
                                      </p:cBhvr>
                                    </p:animEffect>
                                    <p:anim calcmode="lin" valueType="num">
                                      <p:cBhvr>
                                        <p:cTn id="8" dur="3000" fill="hold"/>
                                        <p:tgtEl>
                                          <p:spTgt spid="8"/>
                                        </p:tgtEl>
                                        <p:attrNameLst>
                                          <p:attrName>ppt_w</p:attrName>
                                        </p:attrNameLst>
                                      </p:cBhvr>
                                      <p:tavLst>
                                        <p:tav tm="0" fmla="#ppt_w*sin(2.5*pi*$)">
                                          <p:val>
                                            <p:fltVal val="0"/>
                                          </p:val>
                                        </p:tav>
                                        <p:tav tm="100000">
                                          <p:val>
                                            <p:fltVal val="1"/>
                                          </p:val>
                                        </p:tav>
                                      </p:tavLst>
                                    </p:anim>
                                    <p:anim calcmode="lin" valueType="num">
                                      <p:cBhvr>
                                        <p:cTn id="9" dur="3000" fill="hold"/>
                                        <p:tgtEl>
                                          <p:spTgt spid="8"/>
                                        </p:tgtEl>
                                        <p:attrNameLst>
                                          <p:attrName>ppt_h</p:attrName>
                                        </p:attrNameLst>
                                      </p:cBhvr>
                                      <p:tavLst>
                                        <p:tav tm="0">
                                          <p:val>
                                            <p:strVal val="#ppt_h"/>
                                          </p:val>
                                        </p:tav>
                                        <p:tav tm="100000">
                                          <p:val>
                                            <p:strVal val="#ppt_h"/>
                                          </p:val>
                                        </p:tav>
                                      </p:tavLst>
                                    </p:anim>
                                  </p:childTnLst>
                                </p:cTn>
                              </p:par>
                            </p:childTnLst>
                          </p:cTn>
                        </p:par>
                        <p:par>
                          <p:cTn id="10" fill="hold">
                            <p:stCondLst>
                              <p:cond delay="3000"/>
                            </p:stCondLst>
                            <p:childTnLst>
                              <p:par>
                                <p:cTn id="11" presetID="26"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80">
                                          <p:stCondLst>
                                            <p:cond delay="0"/>
                                          </p:stCondLst>
                                        </p:cTn>
                                        <p:tgtEl>
                                          <p:spTgt spid="6"/>
                                        </p:tgtEl>
                                      </p:cBhvr>
                                    </p:animEffect>
                                    <p:anim calcmode="lin" valueType="num">
                                      <p:cBhvr>
                                        <p:cTn id="1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9" dur="26">
                                          <p:stCondLst>
                                            <p:cond delay="650"/>
                                          </p:stCondLst>
                                        </p:cTn>
                                        <p:tgtEl>
                                          <p:spTgt spid="6"/>
                                        </p:tgtEl>
                                      </p:cBhvr>
                                      <p:to x="100000" y="60000"/>
                                    </p:animScale>
                                    <p:animScale>
                                      <p:cBhvr>
                                        <p:cTn id="20" dur="166" decel="50000">
                                          <p:stCondLst>
                                            <p:cond delay="676"/>
                                          </p:stCondLst>
                                        </p:cTn>
                                        <p:tgtEl>
                                          <p:spTgt spid="6"/>
                                        </p:tgtEl>
                                      </p:cBhvr>
                                      <p:to x="100000" y="100000"/>
                                    </p:animScale>
                                    <p:animScale>
                                      <p:cBhvr>
                                        <p:cTn id="21" dur="26">
                                          <p:stCondLst>
                                            <p:cond delay="1312"/>
                                          </p:stCondLst>
                                        </p:cTn>
                                        <p:tgtEl>
                                          <p:spTgt spid="6"/>
                                        </p:tgtEl>
                                      </p:cBhvr>
                                      <p:to x="100000" y="80000"/>
                                    </p:animScale>
                                    <p:animScale>
                                      <p:cBhvr>
                                        <p:cTn id="22" dur="166" decel="50000">
                                          <p:stCondLst>
                                            <p:cond delay="1338"/>
                                          </p:stCondLst>
                                        </p:cTn>
                                        <p:tgtEl>
                                          <p:spTgt spid="6"/>
                                        </p:tgtEl>
                                      </p:cBhvr>
                                      <p:to x="100000" y="100000"/>
                                    </p:animScale>
                                    <p:animScale>
                                      <p:cBhvr>
                                        <p:cTn id="23" dur="26">
                                          <p:stCondLst>
                                            <p:cond delay="1642"/>
                                          </p:stCondLst>
                                        </p:cTn>
                                        <p:tgtEl>
                                          <p:spTgt spid="6"/>
                                        </p:tgtEl>
                                      </p:cBhvr>
                                      <p:to x="100000" y="90000"/>
                                    </p:animScale>
                                    <p:animScale>
                                      <p:cBhvr>
                                        <p:cTn id="24" dur="166" decel="50000">
                                          <p:stCondLst>
                                            <p:cond delay="1668"/>
                                          </p:stCondLst>
                                        </p:cTn>
                                        <p:tgtEl>
                                          <p:spTgt spid="6"/>
                                        </p:tgtEl>
                                      </p:cBhvr>
                                      <p:to x="100000" y="100000"/>
                                    </p:animScale>
                                    <p:animScale>
                                      <p:cBhvr>
                                        <p:cTn id="25" dur="26">
                                          <p:stCondLst>
                                            <p:cond delay="1808"/>
                                          </p:stCondLst>
                                        </p:cTn>
                                        <p:tgtEl>
                                          <p:spTgt spid="6"/>
                                        </p:tgtEl>
                                      </p:cBhvr>
                                      <p:to x="100000" y="95000"/>
                                    </p:animScale>
                                    <p:animScale>
                                      <p:cBhvr>
                                        <p:cTn id="26" dur="166" decel="50000">
                                          <p:stCondLst>
                                            <p:cond delay="1834"/>
                                          </p:stCondLst>
                                        </p:cTn>
                                        <p:tgtEl>
                                          <p:spTgt spid="6"/>
                                        </p:tgtEl>
                                      </p:cBhvr>
                                      <p:to x="100000" y="100000"/>
                                    </p:animScale>
                                  </p:childTnLst>
                                </p:cTn>
                              </p:par>
                            </p:childTnLst>
                          </p:cTn>
                        </p:par>
                        <p:par>
                          <p:cTn id="27" fill="hold">
                            <p:stCondLst>
                              <p:cond delay="5000"/>
                            </p:stCondLst>
                            <p:childTnLst>
                              <p:par>
                                <p:cTn id="28" presetID="21" presetClass="entr" presetSubtype="1"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heel(1)">
                                      <p:cBhvr>
                                        <p:cTn id="30" dur="2000"/>
                                        <p:tgtEl>
                                          <p:spTgt spid="9"/>
                                        </p:tgtEl>
                                      </p:cBhvr>
                                    </p:animEffect>
                                  </p:childTnLst>
                                </p:cTn>
                              </p:par>
                            </p:childTnLst>
                          </p:cTn>
                        </p:par>
                        <p:par>
                          <p:cTn id="31" fill="hold">
                            <p:stCondLst>
                              <p:cond delay="7000"/>
                            </p:stCondLst>
                            <p:childTnLst>
                              <p:par>
                                <p:cTn id="32" presetID="47"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Lst>
  </p:timing>
</p:sld>
</file>

<file path=ppt/theme/theme1.xml><?xml version="1.0" encoding="utf-8"?>
<a:theme xmlns:a="http://schemas.openxmlformats.org/drawingml/2006/main" name="CapacitacionesCGN_2016_sepverAnterior">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apacitacionesCGN_2016_sepverAnterior.potx" id="{0DED9202-8BF5-40A2-A8A3-326837358470}" vid="{A2B77EE7-2ECE-438F-B045-B4D63E586711}"/>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CapacitacionesCGN_2016_sepverAnterior</Template>
  <TotalTime>2745</TotalTime>
  <Words>3210</Words>
  <Application>Microsoft Office PowerPoint</Application>
  <PresentationFormat>Presentación en pantalla (16:10)</PresentationFormat>
  <Paragraphs>394</Paragraphs>
  <Slides>62</Slides>
  <Notes>2</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62</vt:i4>
      </vt:variant>
    </vt:vector>
  </HeadingPairs>
  <TitlesOfParts>
    <vt:vector size="73" baseType="lpstr">
      <vt:lpstr>Arial</vt:lpstr>
      <vt:lpstr>Arial Narrow</vt:lpstr>
      <vt:lpstr>Calibri</vt:lpstr>
      <vt:lpstr>Calibri Light</vt:lpstr>
      <vt:lpstr>Century Gothic</vt:lpstr>
      <vt:lpstr>Impact</vt:lpstr>
      <vt:lpstr>Sylfaen</vt:lpstr>
      <vt:lpstr>Tahoma</vt:lpstr>
      <vt:lpstr>Times New Roman</vt:lpstr>
      <vt:lpstr>Wingdings 2</vt:lpstr>
      <vt:lpstr>CapacitacionesCGN_2016_sepverAnterior</vt:lpstr>
      <vt:lpstr>Presentación de PowerPoint</vt:lpstr>
      <vt:lpstr>Presentación de PowerPoint</vt:lpstr>
      <vt:lpstr>Presentación de PowerPoint</vt:lpstr>
      <vt:lpstr>SITUACIÓN ACTUAL DEL ESTADO DE CONVERGENCIA  CONTABLE  EN COLOMBIA Y AMÉRICA LATINA</vt:lpstr>
      <vt:lpstr>Presentación de PowerPoint</vt:lpstr>
      <vt:lpstr>Presentación de PowerPoint</vt:lpstr>
      <vt:lpstr>Presentación de PowerPoint</vt:lpstr>
      <vt:lpstr>Presentación de PowerPoint</vt:lpstr>
      <vt:lpstr>¿POR QUÉ LAS CUENTAS PÚBLICAS SON Y DEBEN SER PÚBLICAS ? </vt:lpstr>
      <vt:lpstr>EL SECTOR PÚBLICO COLOMBIANO</vt:lpstr>
      <vt:lpstr>Presentación de PowerPoint</vt:lpstr>
      <vt:lpstr>Presentación de PowerPoint</vt:lpstr>
      <vt:lpstr>Presentación de PowerPoint</vt:lpstr>
      <vt:lpstr>Presentación de PowerPoint</vt:lpstr>
      <vt:lpstr>Presentación de PowerPoint</vt:lpstr>
      <vt:lpstr>ESTRUCTURA DEL RÉGIMEN DE CONTABILIDAD PÚBLICA EN CONVERGENCIA CON NICSP/NIIF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RANGOS  DE  LA  CALIFICACIÓN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Luz Alexandra Leon Lozano</dc:creator>
  <cp:keywords>Plantillas, Presentaciones, PowerPoint, Imágen Institucional</cp:keywords>
  <dc:description>Actualizada con Logo 15 años Calidad Agosto 2011</dc:description>
  <cp:lastModifiedBy>Carlos Estrada</cp:lastModifiedBy>
  <cp:revision>275</cp:revision>
  <cp:lastPrinted>2017-07-12T12:15:35Z</cp:lastPrinted>
  <dcterms:created xsi:type="dcterms:W3CDTF">2017-02-16T17:55:54Z</dcterms:created>
  <dcterms:modified xsi:type="dcterms:W3CDTF">2021-05-27T16:37:34Z</dcterms:modified>
</cp:coreProperties>
</file>