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327" r:id="rId2"/>
    <p:sldId id="480" r:id="rId3"/>
    <p:sldId id="503" r:id="rId4"/>
    <p:sldId id="497" r:id="rId5"/>
    <p:sldId id="447" r:id="rId6"/>
    <p:sldId id="406" r:id="rId7"/>
    <p:sldId id="417" r:id="rId8"/>
    <p:sldId id="424" r:id="rId9"/>
    <p:sldId id="418" r:id="rId10"/>
    <p:sldId id="489" r:id="rId11"/>
    <p:sldId id="429" r:id="rId12"/>
    <p:sldId id="499" r:id="rId13"/>
    <p:sldId id="500" r:id="rId14"/>
    <p:sldId id="502" r:id="rId15"/>
    <p:sldId id="473" r:id="rId16"/>
    <p:sldId id="490" r:id="rId17"/>
    <p:sldId id="455" r:id="rId18"/>
    <p:sldId id="496" r:id="rId19"/>
    <p:sldId id="436" r:id="rId20"/>
    <p:sldId id="467" r:id="rId21"/>
    <p:sldId id="469" r:id="rId22"/>
    <p:sldId id="470" r:id="rId23"/>
    <p:sldId id="457" r:id="rId24"/>
    <p:sldId id="481" r:id="rId25"/>
    <p:sldId id="482" r:id="rId26"/>
    <p:sldId id="483" r:id="rId27"/>
    <p:sldId id="484" r:id="rId28"/>
    <p:sldId id="485" r:id="rId29"/>
    <p:sldId id="486" r:id="rId30"/>
    <p:sldId id="487" r:id="rId31"/>
    <p:sldId id="488" r:id="rId32"/>
    <p:sldId id="491" r:id="rId33"/>
    <p:sldId id="492" r:id="rId34"/>
    <p:sldId id="493" r:id="rId35"/>
    <p:sldId id="494" r:id="rId36"/>
    <p:sldId id="495" r:id="rId37"/>
    <p:sldId id="449" r:id="rId38"/>
    <p:sldId id="451" r:id="rId39"/>
    <p:sldId id="452" r:id="rId40"/>
    <p:sldId id="458" r:id="rId41"/>
    <p:sldId id="459" r:id="rId42"/>
    <p:sldId id="460" r:id="rId43"/>
    <p:sldId id="461" r:id="rId44"/>
    <p:sldId id="462" r:id="rId45"/>
    <p:sldId id="463" r:id="rId46"/>
    <p:sldId id="466" r:id="rId47"/>
    <p:sldId id="450" r:id="rId48"/>
    <p:sldId id="472" r:id="rId49"/>
    <p:sldId id="381" r:id="rId50"/>
    <p:sldId id="394" r:id="rId51"/>
    <p:sldId id="395" r:id="rId52"/>
    <p:sldId id="396" r:id="rId53"/>
    <p:sldId id="397" r:id="rId54"/>
    <p:sldId id="398" r:id="rId55"/>
    <p:sldId id="456" r:id="rId56"/>
    <p:sldId id="478" r:id="rId57"/>
    <p:sldId id="474" r:id="rId58"/>
    <p:sldId id="475" r:id="rId59"/>
    <p:sldId id="476" r:id="rId60"/>
    <p:sldId id="446" r:id="rId61"/>
    <p:sldId id="389" r:id="rId62"/>
    <p:sldId id="370" r:id="rId63"/>
  </p:sldIdLst>
  <p:sldSz cx="9144000" cy="5715000" type="screen16x10"/>
  <p:notesSz cx="6797675" cy="9928225"/>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FF"/>
    <a:srgbClr val="00918E"/>
    <a:srgbClr val="378D7D"/>
    <a:srgbClr val="FF6600"/>
    <a:srgbClr val="008080"/>
    <a:srgbClr val="993366"/>
    <a:srgbClr val="74B230"/>
    <a:srgbClr val="CCFFCC"/>
    <a:srgbClr val="005843"/>
    <a:srgbClr val="303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13" autoAdjust="0"/>
    <p:restoredTop sz="83017" autoAdjust="0"/>
  </p:normalViewPr>
  <p:slideViewPr>
    <p:cSldViewPr snapToObjects="1">
      <p:cViewPr varScale="1">
        <p:scale>
          <a:sx n="72" d="100"/>
          <a:sy n="72" d="100"/>
        </p:scale>
        <p:origin x="930" y="60"/>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7472"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2950"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3221" custLinFactNeighborX="100000" custLinFactNeighborY="-30751">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007A3-0654-4ABA-BF3B-155388876536}"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S"/>
        </a:p>
      </dgm:t>
    </dgm:pt>
    <dgm:pt modelId="{4840AE4D-1D7D-4AB5-A9B3-781829E88A95}">
      <dgm:prSet phldrT="[Texto]" custT="1"/>
      <dgm:spPr/>
      <dgm:t>
        <a:bodyPr/>
        <a:lstStyle/>
        <a:p>
          <a:r>
            <a:rPr lang="es-ES" sz="1600" b="1" dirty="0"/>
            <a:t>Transparencia</a:t>
          </a:r>
        </a:p>
      </dgm:t>
    </dgm:pt>
    <dgm:pt modelId="{2E236AE9-67E8-4987-93E6-753209D63AE3}" type="parTrans" cxnId="{A90B4419-FFCD-4DA9-8FA7-D1CC9A644F55}">
      <dgm:prSet/>
      <dgm:spPr/>
      <dgm:t>
        <a:bodyPr/>
        <a:lstStyle/>
        <a:p>
          <a:endParaRPr lang="es-ES" sz="1600"/>
        </a:p>
      </dgm:t>
    </dgm:pt>
    <dgm:pt modelId="{EAFCD214-92AC-41C2-9E7E-7D6E06AD768F}" type="sibTrans" cxnId="{A90B4419-FFCD-4DA9-8FA7-D1CC9A644F55}">
      <dgm:prSet/>
      <dgm:spPr/>
      <dgm:t>
        <a:bodyPr/>
        <a:lstStyle/>
        <a:p>
          <a:endParaRPr lang="es-ES" sz="1600"/>
        </a:p>
      </dgm:t>
    </dgm:pt>
    <dgm:pt modelId="{E637C795-9186-4D4A-8E69-38AB779BAF4F}">
      <dgm:prSet phldrT="[Texto]" custT="1"/>
      <dgm:spPr/>
      <dgm:t>
        <a:bodyPr/>
        <a:lstStyle/>
        <a:p>
          <a:r>
            <a:rPr lang="es-ES" sz="1600" b="1" dirty="0"/>
            <a:t>Eficiencia</a:t>
          </a:r>
        </a:p>
        <a:p>
          <a:r>
            <a:rPr lang="es-ES" sz="1600" b="1" dirty="0"/>
            <a:t>Eficacia</a:t>
          </a:r>
        </a:p>
        <a:p>
          <a:r>
            <a:rPr lang="es-ES" sz="1600" b="1" dirty="0"/>
            <a:t>     Efectividad</a:t>
          </a:r>
        </a:p>
        <a:p>
          <a:r>
            <a:rPr lang="es-ES" sz="1600" b="1" dirty="0"/>
            <a:t>Ecología</a:t>
          </a:r>
        </a:p>
        <a:p>
          <a:r>
            <a:rPr lang="es-ES" sz="1600" b="1" dirty="0"/>
            <a:t>Equidad</a:t>
          </a:r>
        </a:p>
      </dgm:t>
    </dgm:pt>
    <dgm:pt modelId="{F2F0E7D8-92BE-4026-A6C9-8DDCAFB76865}" type="parTrans" cxnId="{CACA5658-4F1E-4A7D-BAC3-9E008658FEBD}">
      <dgm:prSet/>
      <dgm:spPr/>
      <dgm:t>
        <a:bodyPr/>
        <a:lstStyle/>
        <a:p>
          <a:endParaRPr lang="es-ES" sz="1600"/>
        </a:p>
      </dgm:t>
    </dgm:pt>
    <dgm:pt modelId="{A120CBC4-882D-4226-8805-E474639E7659}" type="sibTrans" cxnId="{CACA5658-4F1E-4A7D-BAC3-9E008658FEBD}">
      <dgm:prSet/>
      <dgm:spPr/>
      <dgm:t>
        <a:bodyPr/>
        <a:lstStyle/>
        <a:p>
          <a:endParaRPr lang="es-ES" sz="1600"/>
        </a:p>
      </dgm:t>
    </dgm:pt>
    <dgm:pt modelId="{9EC8E84A-1642-4E65-B173-8EA696FAE457}">
      <dgm:prSet phldrT="[Texto]" custT="1"/>
      <dgm:spPr/>
      <dgm:t>
        <a:bodyPr/>
        <a:lstStyle/>
        <a:p>
          <a:r>
            <a:rPr lang="es-ES" sz="1800" b="1" dirty="0"/>
            <a:t>Confiabilidad</a:t>
          </a:r>
        </a:p>
      </dgm:t>
    </dgm:pt>
    <dgm:pt modelId="{C0C965EA-6B2D-4F0A-B06F-0EAE39F3F2A6}" type="parTrans" cxnId="{214EDBB7-7065-4908-A845-0393A2AE1148}">
      <dgm:prSet/>
      <dgm:spPr/>
      <dgm:t>
        <a:bodyPr/>
        <a:lstStyle/>
        <a:p>
          <a:endParaRPr lang="es-ES" sz="1600"/>
        </a:p>
      </dgm:t>
    </dgm:pt>
    <dgm:pt modelId="{4627453B-711F-4D6F-A0CF-4583BA397BD3}" type="sibTrans" cxnId="{214EDBB7-7065-4908-A845-0393A2AE1148}">
      <dgm:prSet/>
      <dgm:spPr/>
      <dgm:t>
        <a:bodyPr/>
        <a:lstStyle/>
        <a:p>
          <a:endParaRPr lang="es-ES" sz="1600"/>
        </a:p>
      </dgm:t>
    </dgm:pt>
    <dgm:pt modelId="{CC6AE15B-739E-4E0A-B27A-C7D4E188D27D}" type="pres">
      <dgm:prSet presAssocID="{7F4007A3-0654-4ABA-BF3B-155388876536}" presName="Name0" presStyleCnt="0">
        <dgm:presLayoutVars>
          <dgm:chMax val="7"/>
          <dgm:chPref val="7"/>
          <dgm:dir/>
          <dgm:animLvl val="lvl"/>
        </dgm:presLayoutVars>
      </dgm:prSet>
      <dgm:spPr/>
    </dgm:pt>
    <dgm:pt modelId="{9FFBBF14-B786-4BCB-B015-04AFFBC3112A}" type="pres">
      <dgm:prSet presAssocID="{4840AE4D-1D7D-4AB5-A9B3-781829E88A95}" presName="Accent1" presStyleCnt="0"/>
      <dgm:spPr/>
    </dgm:pt>
    <dgm:pt modelId="{CA3B4310-671E-450B-B6B4-78710C86B2F9}" type="pres">
      <dgm:prSet presAssocID="{4840AE4D-1D7D-4AB5-A9B3-781829E88A95}" presName="Accent" presStyleLbl="node1" presStyleIdx="0" presStyleCnt="3" custScaleX="79430" custScaleY="82965" custLinFactNeighborX="5348" custLinFactNeighborY="12006"/>
      <dgm:spPr/>
    </dgm:pt>
    <dgm:pt modelId="{FAF4EFE4-133C-4BB2-9C3E-771C7CE60EA2}" type="pres">
      <dgm:prSet presAssocID="{4840AE4D-1D7D-4AB5-A9B3-781829E88A95}" presName="Parent1" presStyleLbl="revTx" presStyleIdx="0" presStyleCnt="3" custLinFactNeighborX="9424" custLinFactNeighborY="26731">
        <dgm:presLayoutVars>
          <dgm:chMax val="1"/>
          <dgm:chPref val="1"/>
          <dgm:bulletEnabled val="1"/>
        </dgm:presLayoutVars>
      </dgm:prSet>
      <dgm:spPr/>
    </dgm:pt>
    <dgm:pt modelId="{CDFECCA8-A85E-4B9A-837D-6D8DA3F34297}" type="pres">
      <dgm:prSet presAssocID="{E637C795-9186-4D4A-8E69-38AB779BAF4F}" presName="Accent2" presStyleCnt="0"/>
      <dgm:spPr/>
    </dgm:pt>
    <dgm:pt modelId="{4941C100-3433-49B0-B3AF-A202CE4E5889}" type="pres">
      <dgm:prSet presAssocID="{E637C795-9186-4D4A-8E69-38AB779BAF4F}" presName="Accent" presStyleLbl="node1" presStyleIdx="1" presStyleCnt="3" custScaleX="81451" custLinFactNeighborX="19995" custLinFactNeighborY="-2121"/>
      <dgm:spPr/>
    </dgm:pt>
    <dgm:pt modelId="{B604000A-367A-4AEB-B45B-27830DE9AA40}" type="pres">
      <dgm:prSet presAssocID="{E637C795-9186-4D4A-8E69-38AB779BAF4F}" presName="Parent2" presStyleLbl="revTx" presStyleIdx="1" presStyleCnt="3" custScaleY="207192" custLinFactNeighborX="38206" custLinFactNeighborY="-11476">
        <dgm:presLayoutVars>
          <dgm:chMax val="1"/>
          <dgm:chPref val="1"/>
          <dgm:bulletEnabled val="1"/>
        </dgm:presLayoutVars>
      </dgm:prSet>
      <dgm:spPr/>
    </dgm:pt>
    <dgm:pt modelId="{BB877649-6912-469E-8CFE-EB9FBA6E958B}" type="pres">
      <dgm:prSet presAssocID="{9EC8E84A-1642-4E65-B173-8EA696FAE457}" presName="Accent3" presStyleCnt="0"/>
      <dgm:spPr/>
    </dgm:pt>
    <dgm:pt modelId="{837F266D-A9F4-4559-9FC0-3FE0C8923BC5}" type="pres">
      <dgm:prSet presAssocID="{9EC8E84A-1642-4E65-B173-8EA696FAE457}" presName="Accent" presStyleLbl="node1" presStyleIdx="2" presStyleCnt="3" custScaleX="73483" custScaleY="57924" custLinFactNeighborX="11737" custLinFactNeighborY="-8323"/>
      <dgm:spPr/>
    </dgm:pt>
    <dgm:pt modelId="{77683224-5577-4E2D-A0D0-96FB95776430}" type="pres">
      <dgm:prSet presAssocID="{9EC8E84A-1642-4E65-B173-8EA696FAE457}" presName="Parent3" presStyleLbl="revTx" presStyleIdx="2" presStyleCnt="3" custLinFactNeighborX="14523" custLinFactNeighborY="-36858">
        <dgm:presLayoutVars>
          <dgm:chMax val="1"/>
          <dgm:chPref val="1"/>
          <dgm:bulletEnabled val="1"/>
        </dgm:presLayoutVars>
      </dgm:prSet>
      <dgm:spPr/>
    </dgm:pt>
  </dgm:ptLst>
  <dgm:cxnLst>
    <dgm:cxn modelId="{A90B4419-FFCD-4DA9-8FA7-D1CC9A644F55}" srcId="{7F4007A3-0654-4ABA-BF3B-155388876536}" destId="{4840AE4D-1D7D-4AB5-A9B3-781829E88A95}" srcOrd="0" destOrd="0" parTransId="{2E236AE9-67E8-4987-93E6-753209D63AE3}" sibTransId="{EAFCD214-92AC-41C2-9E7E-7D6E06AD768F}"/>
    <dgm:cxn modelId="{CACA5658-4F1E-4A7D-BAC3-9E008658FEBD}" srcId="{7F4007A3-0654-4ABA-BF3B-155388876536}" destId="{E637C795-9186-4D4A-8E69-38AB779BAF4F}" srcOrd="1" destOrd="0" parTransId="{F2F0E7D8-92BE-4026-A6C9-8DDCAFB76865}" sibTransId="{A120CBC4-882D-4226-8805-E474639E7659}"/>
    <dgm:cxn modelId="{5A248C86-557A-43C5-8FA6-0CB1F9903CCD}" type="presOf" srcId="{7F4007A3-0654-4ABA-BF3B-155388876536}" destId="{CC6AE15B-739E-4E0A-B27A-C7D4E188D27D}" srcOrd="0" destOrd="0" presId="urn:microsoft.com/office/officeart/2009/layout/CircleArrowProcess"/>
    <dgm:cxn modelId="{115146B4-DBD3-46D2-9ECF-92667E086AB1}" type="presOf" srcId="{E637C795-9186-4D4A-8E69-38AB779BAF4F}" destId="{B604000A-367A-4AEB-B45B-27830DE9AA40}" srcOrd="0" destOrd="0" presId="urn:microsoft.com/office/officeart/2009/layout/CircleArrowProcess"/>
    <dgm:cxn modelId="{214EDBB7-7065-4908-A845-0393A2AE1148}" srcId="{7F4007A3-0654-4ABA-BF3B-155388876536}" destId="{9EC8E84A-1642-4E65-B173-8EA696FAE457}" srcOrd="2" destOrd="0" parTransId="{C0C965EA-6B2D-4F0A-B06F-0EAE39F3F2A6}" sibTransId="{4627453B-711F-4D6F-A0CF-4583BA397BD3}"/>
    <dgm:cxn modelId="{704DD4D2-FAF2-4459-9B4A-6C4AE1F3BE1A}" type="presOf" srcId="{9EC8E84A-1642-4E65-B173-8EA696FAE457}" destId="{77683224-5577-4E2D-A0D0-96FB95776430}" srcOrd="0" destOrd="0" presId="urn:microsoft.com/office/officeart/2009/layout/CircleArrowProcess"/>
    <dgm:cxn modelId="{0DF365DF-AB92-4511-80F5-E5D8B6D19559}" type="presOf" srcId="{4840AE4D-1D7D-4AB5-A9B3-781829E88A95}" destId="{FAF4EFE4-133C-4BB2-9C3E-771C7CE60EA2}" srcOrd="0" destOrd="0" presId="urn:microsoft.com/office/officeart/2009/layout/CircleArrowProcess"/>
    <dgm:cxn modelId="{157FA927-272C-451F-9C83-0218D1EF83A1}" type="presParOf" srcId="{CC6AE15B-739E-4E0A-B27A-C7D4E188D27D}" destId="{9FFBBF14-B786-4BCB-B015-04AFFBC3112A}" srcOrd="0" destOrd="0" presId="urn:microsoft.com/office/officeart/2009/layout/CircleArrowProcess"/>
    <dgm:cxn modelId="{9E7F05DA-85BC-4CC8-B03C-A4DFB276581A}" type="presParOf" srcId="{9FFBBF14-B786-4BCB-B015-04AFFBC3112A}" destId="{CA3B4310-671E-450B-B6B4-78710C86B2F9}" srcOrd="0" destOrd="0" presId="urn:microsoft.com/office/officeart/2009/layout/CircleArrowProcess"/>
    <dgm:cxn modelId="{40D96561-D9D3-4492-A1EA-A6F55975D559}" type="presParOf" srcId="{CC6AE15B-739E-4E0A-B27A-C7D4E188D27D}" destId="{FAF4EFE4-133C-4BB2-9C3E-771C7CE60EA2}" srcOrd="1" destOrd="0" presId="urn:microsoft.com/office/officeart/2009/layout/CircleArrowProcess"/>
    <dgm:cxn modelId="{5AD28EBC-1AEA-49D9-8EE2-3AB943286F15}" type="presParOf" srcId="{CC6AE15B-739E-4E0A-B27A-C7D4E188D27D}" destId="{CDFECCA8-A85E-4B9A-837D-6D8DA3F34297}" srcOrd="2" destOrd="0" presId="urn:microsoft.com/office/officeart/2009/layout/CircleArrowProcess"/>
    <dgm:cxn modelId="{605116BD-1767-4858-8903-4139EA4483C2}" type="presParOf" srcId="{CDFECCA8-A85E-4B9A-837D-6D8DA3F34297}" destId="{4941C100-3433-49B0-B3AF-A202CE4E5889}" srcOrd="0" destOrd="0" presId="urn:microsoft.com/office/officeart/2009/layout/CircleArrowProcess"/>
    <dgm:cxn modelId="{542826CD-FE1F-4574-A0FE-D5EB70D0C7EF}" type="presParOf" srcId="{CC6AE15B-739E-4E0A-B27A-C7D4E188D27D}" destId="{B604000A-367A-4AEB-B45B-27830DE9AA40}" srcOrd="3" destOrd="0" presId="urn:microsoft.com/office/officeart/2009/layout/CircleArrowProcess"/>
    <dgm:cxn modelId="{809C6E78-9DAA-402D-93E6-3D0F4D2B6C9A}" type="presParOf" srcId="{CC6AE15B-739E-4E0A-B27A-C7D4E188D27D}" destId="{BB877649-6912-469E-8CFE-EB9FBA6E958B}" srcOrd="4" destOrd="0" presId="urn:microsoft.com/office/officeart/2009/layout/CircleArrowProcess"/>
    <dgm:cxn modelId="{6FE4D9A1-E951-4C98-9897-781D65D58D1C}" type="presParOf" srcId="{BB877649-6912-469E-8CFE-EB9FBA6E958B}" destId="{837F266D-A9F4-4559-9FC0-3FE0C8923BC5}" srcOrd="0" destOrd="0" presId="urn:microsoft.com/office/officeart/2009/layout/CircleArrowProcess"/>
    <dgm:cxn modelId="{F82EF806-428E-40CE-9D07-2890FB3CD130}" type="presParOf" srcId="{CC6AE15B-739E-4E0A-B27A-C7D4E188D27D}" destId="{77683224-5577-4E2D-A0D0-96FB957764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700" b="1" u="none" dirty="0">
              <a:solidFill>
                <a:srgbClr val="C00000"/>
              </a:solidFill>
            </a:rPr>
            <a:t>Reconocimiento y medición</a:t>
          </a:r>
          <a:r>
            <a:rPr lang="es-ES" sz="17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700" b="1" u="none" dirty="0">
              <a:solidFill>
                <a:srgbClr val="C00000"/>
              </a:solidFill>
            </a:rPr>
            <a:t>Sistemas de información</a:t>
          </a:r>
          <a:r>
            <a:rPr lang="es-ES" sz="17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700" b="1" u="none" dirty="0">
              <a:solidFill>
                <a:srgbClr val="C00000"/>
              </a:solidFill>
            </a:rPr>
            <a:t>Recursos humanos</a:t>
          </a:r>
          <a:r>
            <a:rPr lang="es-ES" sz="17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700" b="1" u="none" dirty="0">
              <a:solidFill>
                <a:srgbClr val="C00000"/>
              </a:solidFill>
            </a:rPr>
            <a:t>Depuración contable</a:t>
          </a:r>
          <a:r>
            <a:rPr lang="es-ES" sz="17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700" b="1" u="none" dirty="0">
              <a:solidFill>
                <a:srgbClr val="C00000"/>
              </a:solidFill>
            </a:rPr>
            <a:t>Recursos económicos insuficientes:</a:t>
          </a:r>
          <a:r>
            <a:rPr lang="es-ES" sz="17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182026" custLinFactNeighborY="-78741">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173871" custLinFactY="5318"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LinFactY="1252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163942" custLinFactY="25840"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400" b="1" dirty="0"/>
            <a:t>Articulo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400" b="1" dirty="0"/>
            <a:t>Resolución  CGN 107 de 2017 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r>
            <a:rPr lang="es-ES" sz="1400" dirty="0"/>
            <a:t>      </a:t>
          </a:r>
          <a:r>
            <a:rPr lang="es-ES" sz="1400" b="1" dirty="0"/>
            <a:t>Circular Conjunta No. 001</a:t>
          </a:r>
        </a:p>
        <a:p>
          <a:r>
            <a:rPr lang="es-ES" sz="1400" b="1" dirty="0"/>
            <a:t> Auditoria General de la República y CGN</a:t>
          </a:r>
        </a:p>
        <a:p>
          <a:r>
            <a:rPr lang="es-ES" sz="14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400" b="1" dirty="0"/>
            <a:t>Circular Conjunta No. 002</a:t>
          </a:r>
        </a:p>
        <a:p>
          <a:r>
            <a:rPr lang="es-ES" sz="1400" b="1" dirty="0"/>
            <a:t>Procuraduría General de la Nación y CGN</a:t>
          </a:r>
        </a:p>
        <a:p>
          <a:r>
            <a:rPr lang="es-ES" sz="14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99456" custLinFactNeighborX="-2006" custLinFactNeighborY="1532"/>
      <dgm:spPr/>
    </dgm:pt>
    <dgm:pt modelId="{01C24F58-E360-4F94-9AEE-82210B5982B9}" type="pres">
      <dgm:prSet presAssocID="{9CCFA251-C803-4AA1-ADEC-34B192D9D837}" presName="arrowWedge3" presStyleLbl="fgSibTrans2D1" presStyleIdx="2" presStyleCnt="4"/>
      <dgm:spPr/>
    </dgm:pt>
    <dgm:pt modelId="{D073F179-984F-4FA7-8C0A-09070BC57607}" type="pres">
      <dgm:prSet presAssocID="{FDD46BF0-F56F-430B-87D1-68C9AEE85A67}" presName="arrowWedge4" presStyleLbl="fgSibTrans2D1" presStyleIdx="3" presStyleCnt="4"/>
      <dgm:spPr/>
    </dgm:pt>
  </dgm:ptLst>
  <dgm:cxnLst>
    <dgm:cxn modelId="{73F08508-B2AE-4E54-AE62-7C8B93F08418}" type="presOf" srcId="{F832D894-755B-405B-B6B1-4B3697A701CD}" destId="{7AEEE15B-ED41-49AD-9E6F-9FAD05801FE8}" srcOrd="0" destOrd="0" presId="urn:microsoft.com/office/officeart/2005/8/layout/cycle8"/>
    <dgm:cxn modelId="{D40C3614-D617-4DB2-BA14-68885C23C690}" type="presOf" srcId="{F664753A-6EF1-4883-BBA8-8C3394F1C2F2}" destId="{FE8B931D-F21A-4B74-8013-374086A2816D}"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F2F84F21-41F2-4B85-BD24-4FEFAA8C61F0}" srcId="{F832D894-755B-405B-B6B1-4B3697A701CD}" destId="{865EA2B2-4591-4161-9A20-0974E19962BD}" srcOrd="0" destOrd="0" parTransId="{77D68D2F-2C4B-404B-81F1-5398A451D59D}" sibTransId="{62160CC7-C769-4997-B80A-61E387D190EA}"/>
    <dgm:cxn modelId="{43179540-89E6-4609-98BE-6D0630B2599D}" type="presOf" srcId="{865EA2B2-4591-4161-9A20-0974E19962BD}" destId="{173C8685-A769-464D-876F-6AB3BE432D41}" srcOrd="0" destOrd="0" presId="urn:microsoft.com/office/officeart/2005/8/layout/cycle8"/>
    <dgm:cxn modelId="{62A7FF77-C0CD-4E6C-A2B7-B99375202AC2}"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34EC8F96-C46D-4E8E-A768-4767F48A5ECD}" type="presOf" srcId="{96E80A22-DDC6-47E3-9BA3-352A57300BA6}" destId="{BAC9C588-960D-421D-8C22-BD2BEE02532B}" srcOrd="0" destOrd="0" presId="urn:microsoft.com/office/officeart/2005/8/layout/cycle8"/>
    <dgm:cxn modelId="{704EF79F-2D22-4FD6-9BCC-52BC5BE81019}" type="presOf" srcId="{96E80A22-DDC6-47E3-9BA3-352A57300BA6}" destId="{74EA1E1A-DFA5-446F-A2F6-0990534C26F0}" srcOrd="1" destOrd="0" presId="urn:microsoft.com/office/officeart/2005/8/layout/cycle8"/>
    <dgm:cxn modelId="{10615CB1-8F5C-4B5A-A094-384B8C967FA7}" type="presOf" srcId="{865EA2B2-4591-4161-9A20-0974E19962BD}" destId="{321207D6-F2DC-4FB3-9B1A-E5E1FD15ACCA}" srcOrd="1"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F65500B6-BF7A-455C-911A-BCBB244FF335}" type="presOf" srcId="{C8851BE6-2D22-4642-8CF8-642EC35873E3}" destId="{BCED482B-5E1B-4C3E-942C-169C49801877}" srcOrd="1" destOrd="0" presId="urn:microsoft.com/office/officeart/2005/8/layout/cycle8"/>
    <dgm:cxn modelId="{E42CF1DA-89FB-45B9-BFFF-1568514F7F05}" type="presOf" srcId="{C8851BE6-2D22-4642-8CF8-642EC35873E3}" destId="{FB5E7DC0-3C1D-4AFA-9849-538A53806CE7}" srcOrd="0" destOrd="0" presId="urn:microsoft.com/office/officeart/2005/8/layout/cycle8"/>
    <dgm:cxn modelId="{345255D4-BBBA-4171-9B4C-E4B38E799904}" type="presParOf" srcId="{7AEEE15B-ED41-49AD-9E6F-9FAD05801FE8}" destId="{173C8685-A769-464D-876F-6AB3BE432D41}" srcOrd="0" destOrd="0" presId="urn:microsoft.com/office/officeart/2005/8/layout/cycle8"/>
    <dgm:cxn modelId="{DD9DFC8E-88B6-45CC-AAF2-6F54BD0D3665}" type="presParOf" srcId="{7AEEE15B-ED41-49AD-9E6F-9FAD05801FE8}" destId="{2BBA5DC9-6B35-4D89-AEB5-1024E5DDD76F}" srcOrd="1" destOrd="0" presId="urn:microsoft.com/office/officeart/2005/8/layout/cycle8"/>
    <dgm:cxn modelId="{177CA80F-F9D0-4794-A251-F3A6E2826FC8}" type="presParOf" srcId="{7AEEE15B-ED41-49AD-9E6F-9FAD05801FE8}" destId="{44D1BD7A-D041-491C-9AC4-0F84E24AB2C9}" srcOrd="2" destOrd="0" presId="urn:microsoft.com/office/officeart/2005/8/layout/cycle8"/>
    <dgm:cxn modelId="{03C3474C-EA1C-4116-86DC-F759A55379F0}" type="presParOf" srcId="{7AEEE15B-ED41-49AD-9E6F-9FAD05801FE8}" destId="{321207D6-F2DC-4FB3-9B1A-E5E1FD15ACCA}" srcOrd="3" destOrd="0" presId="urn:microsoft.com/office/officeart/2005/8/layout/cycle8"/>
    <dgm:cxn modelId="{91C6443E-0C07-4761-9DEA-C4A6630B7735}" type="presParOf" srcId="{7AEEE15B-ED41-49AD-9E6F-9FAD05801FE8}" destId="{BAC9C588-960D-421D-8C22-BD2BEE02532B}" srcOrd="4" destOrd="0" presId="urn:microsoft.com/office/officeart/2005/8/layout/cycle8"/>
    <dgm:cxn modelId="{A3525914-1520-4AD3-895B-3737FEC6E1DD}" type="presParOf" srcId="{7AEEE15B-ED41-49AD-9E6F-9FAD05801FE8}" destId="{FA034363-53A4-4494-A2A6-1DF1638711FE}" srcOrd="5" destOrd="0" presId="urn:microsoft.com/office/officeart/2005/8/layout/cycle8"/>
    <dgm:cxn modelId="{F1D29A14-97AA-4744-A4F7-3A4DA503DCA9}" type="presParOf" srcId="{7AEEE15B-ED41-49AD-9E6F-9FAD05801FE8}" destId="{0C22996A-679B-472E-AE4D-20740E9FB749}" srcOrd="6" destOrd="0" presId="urn:microsoft.com/office/officeart/2005/8/layout/cycle8"/>
    <dgm:cxn modelId="{5E197384-A0E8-45AA-8C0B-A06F799DBE82}" type="presParOf" srcId="{7AEEE15B-ED41-49AD-9E6F-9FAD05801FE8}" destId="{74EA1E1A-DFA5-446F-A2F6-0990534C26F0}" srcOrd="7" destOrd="0" presId="urn:microsoft.com/office/officeart/2005/8/layout/cycle8"/>
    <dgm:cxn modelId="{4820E6BF-35B2-4278-86FE-F54BB036E462}" type="presParOf" srcId="{7AEEE15B-ED41-49AD-9E6F-9FAD05801FE8}" destId="{FE8B931D-F21A-4B74-8013-374086A2816D}" srcOrd="8" destOrd="0" presId="urn:microsoft.com/office/officeart/2005/8/layout/cycle8"/>
    <dgm:cxn modelId="{4087E97C-90AF-4031-B7E1-583CFEFB94F7}" type="presParOf" srcId="{7AEEE15B-ED41-49AD-9E6F-9FAD05801FE8}" destId="{65D1BBA0-D14E-4CE7-896D-E4A4F1BC2746}" srcOrd="9" destOrd="0" presId="urn:microsoft.com/office/officeart/2005/8/layout/cycle8"/>
    <dgm:cxn modelId="{A193A22F-D8A0-4BE3-8378-1A41290B98CA}" type="presParOf" srcId="{7AEEE15B-ED41-49AD-9E6F-9FAD05801FE8}" destId="{11452879-246E-4585-92FD-982CA63BFD2C}" srcOrd="10" destOrd="0" presId="urn:microsoft.com/office/officeart/2005/8/layout/cycle8"/>
    <dgm:cxn modelId="{CD26B3E8-DB9E-41E3-8AB9-A75392C66EBE}" type="presParOf" srcId="{7AEEE15B-ED41-49AD-9E6F-9FAD05801FE8}" destId="{5DDBA853-DE1E-44FD-A92C-2D412C7E9594}" srcOrd="11" destOrd="0" presId="urn:microsoft.com/office/officeart/2005/8/layout/cycle8"/>
    <dgm:cxn modelId="{3074B211-FCA4-451C-9550-F2A5922D892B}" type="presParOf" srcId="{7AEEE15B-ED41-49AD-9E6F-9FAD05801FE8}" destId="{FB5E7DC0-3C1D-4AFA-9849-538A53806CE7}" srcOrd="12" destOrd="0" presId="urn:microsoft.com/office/officeart/2005/8/layout/cycle8"/>
    <dgm:cxn modelId="{4E48725B-A395-4DBF-AB0E-DA89D0759983}" type="presParOf" srcId="{7AEEE15B-ED41-49AD-9E6F-9FAD05801FE8}" destId="{C5D28A1C-069B-4FD3-9D79-D332E7E77E84}" srcOrd="13" destOrd="0" presId="urn:microsoft.com/office/officeart/2005/8/layout/cycle8"/>
    <dgm:cxn modelId="{9B8D4582-B4C1-47C3-8F64-E8D01116477A}" type="presParOf" srcId="{7AEEE15B-ED41-49AD-9E6F-9FAD05801FE8}" destId="{8A738EBD-B3A2-4C5F-BBDE-2ED06B039385}" srcOrd="14" destOrd="0" presId="urn:microsoft.com/office/officeart/2005/8/layout/cycle8"/>
    <dgm:cxn modelId="{BA0717BA-A9F1-4611-81A8-4F4D09B639FD}" type="presParOf" srcId="{7AEEE15B-ED41-49AD-9E6F-9FAD05801FE8}" destId="{BCED482B-5E1B-4C3E-942C-169C49801877}" srcOrd="15" destOrd="0" presId="urn:microsoft.com/office/officeart/2005/8/layout/cycle8"/>
    <dgm:cxn modelId="{AC3E2AD6-E9D6-4DCB-8075-66899C7BC1B7}" type="presParOf" srcId="{7AEEE15B-ED41-49AD-9E6F-9FAD05801FE8}" destId="{AF800124-F8FA-46DA-A299-CD4AA1527617}" srcOrd="16" destOrd="0" presId="urn:microsoft.com/office/officeart/2005/8/layout/cycle8"/>
    <dgm:cxn modelId="{1A449635-D12B-48BC-A32A-F9D5F33EA224}" type="presParOf" srcId="{7AEEE15B-ED41-49AD-9E6F-9FAD05801FE8}" destId="{728DEB47-9AF4-4452-9458-373425E59A3B}" srcOrd="17" destOrd="0" presId="urn:microsoft.com/office/officeart/2005/8/layout/cycle8"/>
    <dgm:cxn modelId="{767B2F5E-69E5-4520-A5A7-3F3AC1589EE4}" type="presParOf" srcId="{7AEEE15B-ED41-49AD-9E6F-9FAD05801FE8}" destId="{01C24F58-E360-4F94-9AEE-82210B5982B9}" srcOrd="18" destOrd="0" presId="urn:microsoft.com/office/officeart/2005/8/layout/cycle8"/>
    <dgm:cxn modelId="{F379CFC3-CC74-47CF-9DE7-6DF64F9239C3}"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dgm:t>
        <a:bodyPr/>
        <a:lstStyle/>
        <a:p>
          <a:r>
            <a:rPr lang="es-ES" dirty="0">
              <a:solidFill>
                <a:schemeClr val="bg1"/>
              </a:solidFill>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dgm:t>
        <a:bodyPr/>
        <a:lstStyle/>
        <a:p>
          <a:endParaRPr lang="es-ES" dirty="0"/>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dgm:t>
        <a:bodyPr/>
        <a:lstStyle/>
        <a:p>
          <a:r>
            <a:rPr lang="es-ES" dirty="0">
              <a:solidFill>
                <a:schemeClr val="bg1"/>
              </a:solidFill>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ln>
          <a:solidFill>
            <a:schemeClr val="tx1"/>
          </a:solidFill>
        </a:ln>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ln>
          <a:solidFill>
            <a:schemeClr val="tx1"/>
          </a:solidFill>
        </a:ln>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ln>
          <a:solidFill>
            <a:schemeClr val="tx1"/>
          </a:solidFill>
        </a:ln>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8D1304-5896-4888-99E4-5CEC14684D78}" type="doc">
      <dgm:prSet loTypeId="urn:microsoft.com/office/officeart/2008/layout/VerticalCurvedList" loCatId="list" qsTypeId="urn:microsoft.com/office/officeart/2005/8/quickstyle/simple1" qsCatId="simple" csTypeId="urn:microsoft.com/office/officeart/2005/8/colors/accent1_1" csCatId="accent1" phldr="1"/>
      <dgm:spPr/>
    </dgm:pt>
    <dgm:pt modelId="{AA8AF1C3-B527-4A76-83BF-7DEBF038E347}">
      <dgm:prSet phldrT="[Texto]" custT="1"/>
      <dgm:spPr/>
      <dgm:t>
        <a:bodyPr/>
        <a:lstStyle/>
        <a:p>
          <a:r>
            <a:rPr lang="es-ES" sz="1700" b="1" dirty="0"/>
            <a:t>La </a:t>
          </a:r>
          <a:r>
            <a:rPr lang="es-ES" sz="1700" b="1" dirty="0">
              <a:solidFill>
                <a:srgbClr val="C00000"/>
              </a:solidFill>
            </a:rPr>
            <a:t>relevancia y representación fiel </a:t>
          </a:r>
          <a:r>
            <a:rPr lang="es-ES" sz="1700" b="1" dirty="0"/>
            <a:t>se ven afectadas por la </a:t>
          </a:r>
          <a:r>
            <a:rPr lang="es-ES" sz="1700" b="1" dirty="0">
              <a:solidFill>
                <a:srgbClr val="C00000"/>
              </a:solidFill>
            </a:rPr>
            <a:t>efectividad</a:t>
          </a:r>
          <a:r>
            <a:rPr lang="es-ES" sz="1700" b="1" dirty="0"/>
            <a:t> de los </a:t>
          </a:r>
        </a:p>
        <a:p>
          <a:r>
            <a:rPr lang="es-ES" sz="1700" b="1" dirty="0"/>
            <a:t>Sistemas de Control Interno</a:t>
          </a:r>
        </a:p>
      </dgm:t>
    </dgm:pt>
    <dgm:pt modelId="{76A6C5DF-7AA7-481F-9BBE-F308D71A0321}" type="parTrans" cxnId="{213CA4A2-DB3B-4FC1-8525-D852A34D4A72}">
      <dgm:prSet/>
      <dgm:spPr/>
      <dgm:t>
        <a:bodyPr/>
        <a:lstStyle/>
        <a:p>
          <a:endParaRPr lang="es-ES" sz="1600"/>
        </a:p>
      </dgm:t>
    </dgm:pt>
    <dgm:pt modelId="{705757B6-5871-4BE7-A816-651D8CDB88F3}" type="sibTrans" cxnId="{213CA4A2-DB3B-4FC1-8525-D852A34D4A72}">
      <dgm:prSet/>
      <dgm:spPr/>
      <dgm:t>
        <a:bodyPr/>
        <a:lstStyle/>
        <a:p>
          <a:endParaRPr lang="es-ES" sz="1600"/>
        </a:p>
      </dgm:t>
    </dgm:pt>
    <dgm:pt modelId="{3E80D9B9-62C4-405A-85C4-38E054418FA4}">
      <dgm:prSet phldrT="[Texto]" custT="1"/>
      <dgm:spPr/>
      <dgm:t>
        <a:bodyPr/>
        <a:lstStyle/>
        <a:p>
          <a:r>
            <a:rPr lang="es-ES" sz="1700" b="1" dirty="0"/>
            <a:t>Finalidad: medir las efectividad de las acciones mínimas de control que deben realizar los responsables de la información financiera y </a:t>
          </a:r>
          <a:r>
            <a:rPr lang="es-ES" sz="1700" b="1" dirty="0">
              <a:solidFill>
                <a:srgbClr val="C00000"/>
              </a:solidFill>
            </a:rPr>
            <a:t>garantizar, razonablemente, la producción de información financiera </a:t>
          </a:r>
          <a:r>
            <a:rPr lang="es-ES" sz="1700" b="1" dirty="0"/>
            <a:t>que cumpla con las características fundamentales.</a:t>
          </a:r>
        </a:p>
      </dgm:t>
    </dgm:pt>
    <dgm:pt modelId="{FE73A8FC-D81A-43B1-9CA6-479F01428BF2}" type="parTrans" cxnId="{4B3112C0-1E1A-491B-B1C1-3EBAF41B9193}">
      <dgm:prSet/>
      <dgm:spPr/>
      <dgm:t>
        <a:bodyPr/>
        <a:lstStyle/>
        <a:p>
          <a:endParaRPr lang="es-ES" sz="1600"/>
        </a:p>
      </dgm:t>
    </dgm:pt>
    <dgm:pt modelId="{A519099A-6F1E-49CD-8825-808AAAA78D4A}" type="sibTrans" cxnId="{4B3112C0-1E1A-491B-B1C1-3EBAF41B9193}">
      <dgm:prSet/>
      <dgm:spPr/>
      <dgm:t>
        <a:bodyPr/>
        <a:lstStyle/>
        <a:p>
          <a:endParaRPr lang="es-ES" sz="1600"/>
        </a:p>
      </dgm:t>
    </dgm:pt>
    <dgm:pt modelId="{47387418-CB44-47FC-B3BF-F0EE84A3C1E7}">
      <dgm:prSet phldrT="[Texto]" custT="1"/>
      <dgm:spPr/>
      <dgm:t>
        <a:bodyPr/>
        <a:lstStyle/>
        <a:p>
          <a:r>
            <a:rPr lang="es-ES" sz="1600" b="1" dirty="0"/>
            <a:t>Jefe de la Oficina de Control Interno tiene la </a:t>
          </a:r>
          <a:r>
            <a:rPr lang="es-ES" sz="1600" b="1" dirty="0">
              <a:solidFill>
                <a:srgbClr val="C00000"/>
              </a:solidFill>
            </a:rPr>
            <a:t>responsabilidad de evaluar la efectividad del control interno contable </a:t>
          </a:r>
          <a:r>
            <a:rPr lang="es-ES" sz="1600" b="1" dirty="0"/>
            <a:t>y </a:t>
          </a:r>
          <a:r>
            <a:rPr lang="es-ES" sz="1600" b="1" dirty="0">
              <a:solidFill>
                <a:srgbClr val="C00000"/>
              </a:solidFill>
            </a:rPr>
            <a:t>reportar el resultado de dicha evaluación a la CGN </a:t>
          </a:r>
          <a:r>
            <a:rPr lang="es-ES" sz="1600" b="1" dirty="0"/>
            <a:t>en el informe anual de evaluación del control interno contable, en la fecha y condiciones exigidas por este órgano de inspección, vigilancia y control.</a:t>
          </a:r>
        </a:p>
      </dgm:t>
    </dgm:pt>
    <dgm:pt modelId="{10E73406-FB64-49B1-B6EF-865B6748B9B6}" type="parTrans" cxnId="{D370E738-AAFF-4FFB-BB0A-1254AD6806DF}">
      <dgm:prSet/>
      <dgm:spPr/>
      <dgm:t>
        <a:bodyPr/>
        <a:lstStyle/>
        <a:p>
          <a:endParaRPr lang="es-ES" sz="1600"/>
        </a:p>
      </dgm:t>
    </dgm:pt>
    <dgm:pt modelId="{A8E75080-BE30-4F4E-BBAF-3E90586E293B}" type="sibTrans" cxnId="{D370E738-AAFF-4FFB-BB0A-1254AD6806DF}">
      <dgm:prSet/>
      <dgm:spPr/>
      <dgm:t>
        <a:bodyPr/>
        <a:lstStyle/>
        <a:p>
          <a:endParaRPr lang="es-ES" sz="1600"/>
        </a:p>
      </dgm:t>
    </dgm:pt>
    <dgm:pt modelId="{84B98355-4669-48D4-8012-3BD69E45E0F3}">
      <dgm:prSet phldrT="[Texto]" custT="1"/>
      <dgm:spPr/>
      <dgm:t>
        <a:bodyPr/>
        <a:lstStyle/>
        <a:p>
          <a:r>
            <a:rPr lang="es-ES" sz="1800" b="1" dirty="0"/>
            <a:t>Responsables del Informe anual de evaluación de control interno: </a:t>
          </a:r>
        </a:p>
        <a:p>
          <a:r>
            <a:rPr lang="es-ES" sz="1800" b="1" dirty="0">
              <a:solidFill>
                <a:srgbClr val="C00000"/>
              </a:solidFill>
            </a:rPr>
            <a:t>Representante Legal y Jefe de la Oficina de Control Interno</a:t>
          </a:r>
        </a:p>
      </dgm:t>
    </dgm:pt>
    <dgm:pt modelId="{5C60A8AC-BDB1-4871-9B19-A9E1121C0C16}" type="parTrans" cxnId="{2CA47E03-8AF3-4C8F-8EEC-57ACD8C3FD93}">
      <dgm:prSet/>
      <dgm:spPr/>
      <dgm:t>
        <a:bodyPr/>
        <a:lstStyle/>
        <a:p>
          <a:endParaRPr lang="es-ES" sz="1600"/>
        </a:p>
      </dgm:t>
    </dgm:pt>
    <dgm:pt modelId="{94A82B03-73FC-43FB-BFAA-4BBB39B456D0}" type="sibTrans" cxnId="{2CA47E03-8AF3-4C8F-8EEC-57ACD8C3FD93}">
      <dgm:prSet/>
      <dgm:spPr/>
      <dgm:t>
        <a:bodyPr/>
        <a:lstStyle/>
        <a:p>
          <a:endParaRPr lang="es-ES" sz="1600"/>
        </a:p>
      </dgm:t>
    </dgm:pt>
    <dgm:pt modelId="{17974919-3A72-47B3-A20B-05C1EAB49B79}">
      <dgm:prSet phldrT="[Texto]" custT="1"/>
      <dgm:spPr/>
      <dgm:t>
        <a:bodyPr/>
        <a:lstStyle/>
        <a:p>
          <a:r>
            <a:rPr lang="es-ES" sz="1700" b="1" dirty="0"/>
            <a:t>Cronograma de Aplicación: la aplicación del Procedimiento para la evaluación del control interno contable (anexo a la Res. 193/16) para las </a:t>
          </a:r>
          <a:r>
            <a:rPr lang="es-ES" sz="1700" b="1" u="sng" dirty="0"/>
            <a:t>Entidades de Gobierno</a:t>
          </a:r>
          <a:r>
            <a:rPr lang="es-ES" sz="1700" b="1" u="none" dirty="0"/>
            <a:t>, será entre el </a:t>
          </a:r>
          <a:r>
            <a:rPr lang="es-ES" sz="1700" b="1" u="none" dirty="0">
              <a:solidFill>
                <a:srgbClr val="C00000"/>
              </a:solidFill>
            </a:rPr>
            <a:t>1 de enero y el 31 de diciembre de 2017 </a:t>
          </a:r>
          <a:r>
            <a:rPr lang="es-ES" sz="1700" b="1" u="none" dirty="0"/>
            <a:t>y presentarán el primer informe anual de evaluación en el año 2018</a:t>
          </a:r>
          <a:endParaRPr lang="es-ES" sz="1700" b="1" dirty="0"/>
        </a:p>
      </dgm:t>
    </dgm:pt>
    <dgm:pt modelId="{243C39A9-8B29-447D-8502-3F02302F0A09}" type="parTrans" cxnId="{FCFFD7AD-04BC-41E1-8CB9-D6EC7DC3B4DE}">
      <dgm:prSet/>
      <dgm:spPr/>
      <dgm:t>
        <a:bodyPr/>
        <a:lstStyle/>
        <a:p>
          <a:endParaRPr lang="es-ES" sz="1600"/>
        </a:p>
      </dgm:t>
    </dgm:pt>
    <dgm:pt modelId="{CE972799-6370-47F5-89AE-CAA8979F7A0D}" type="sibTrans" cxnId="{FCFFD7AD-04BC-41E1-8CB9-D6EC7DC3B4DE}">
      <dgm:prSet/>
      <dgm:spPr/>
      <dgm:t>
        <a:bodyPr/>
        <a:lstStyle/>
        <a:p>
          <a:endParaRPr lang="es-ES" sz="1600"/>
        </a:p>
      </dgm:t>
    </dgm:pt>
    <dgm:pt modelId="{753E8A4C-32B1-40FD-8B18-2DD26E8CFDD7}">
      <dgm:prSet phldrT="[Texto]" custT="1"/>
      <dgm:spPr/>
      <dgm:t>
        <a:bodyPr/>
        <a:lstStyle/>
        <a:p>
          <a:r>
            <a:rPr lang="es-ES" sz="1700" b="1" dirty="0"/>
            <a:t>A partir del </a:t>
          </a:r>
          <a:r>
            <a:rPr lang="es-ES" sz="1700" b="1" dirty="0">
              <a:solidFill>
                <a:srgbClr val="C00000"/>
              </a:solidFill>
            </a:rPr>
            <a:t>1 de enero de 2018</a:t>
          </a:r>
          <a:r>
            <a:rPr lang="es-ES" sz="1700" b="1" dirty="0"/>
            <a:t>, el Procedimiento para la evaluación de control interno contable (anexo) será aplicable a </a:t>
          </a:r>
          <a:r>
            <a:rPr lang="es-ES" sz="1700" b="1" dirty="0">
              <a:solidFill>
                <a:srgbClr val="C00000"/>
              </a:solidFill>
            </a:rPr>
            <a:t>TODAS</a:t>
          </a:r>
          <a:r>
            <a:rPr lang="es-ES" sz="1700" b="1" dirty="0"/>
            <a:t> las entidades públicas</a:t>
          </a:r>
        </a:p>
      </dgm:t>
    </dgm:pt>
    <dgm:pt modelId="{DB7EC3A3-4F5B-43DD-8571-66DD45E70E63}" type="parTrans" cxnId="{66033292-1241-48B0-B537-36EF0C476331}">
      <dgm:prSet/>
      <dgm:spPr/>
      <dgm:t>
        <a:bodyPr/>
        <a:lstStyle/>
        <a:p>
          <a:endParaRPr lang="es-ES" sz="1600"/>
        </a:p>
      </dgm:t>
    </dgm:pt>
    <dgm:pt modelId="{8DE38772-AF8F-4B2A-A52E-69E255A53F3E}" type="sibTrans" cxnId="{66033292-1241-48B0-B537-36EF0C476331}">
      <dgm:prSet/>
      <dgm:spPr/>
      <dgm:t>
        <a:bodyPr/>
        <a:lstStyle/>
        <a:p>
          <a:endParaRPr lang="es-ES" sz="1600"/>
        </a:p>
      </dgm:t>
    </dgm:pt>
    <dgm:pt modelId="{17C20FB5-6D0B-4BBF-87C9-46515F161C6D}" type="pres">
      <dgm:prSet presAssocID="{708D1304-5896-4888-99E4-5CEC14684D78}" presName="Name0" presStyleCnt="0">
        <dgm:presLayoutVars>
          <dgm:chMax val="7"/>
          <dgm:chPref val="7"/>
          <dgm:dir/>
        </dgm:presLayoutVars>
      </dgm:prSet>
      <dgm:spPr/>
    </dgm:pt>
    <dgm:pt modelId="{A98FC859-0196-4591-8806-9DB406BB8061}" type="pres">
      <dgm:prSet presAssocID="{708D1304-5896-4888-99E4-5CEC14684D78}" presName="Name1" presStyleCnt="0"/>
      <dgm:spPr/>
    </dgm:pt>
    <dgm:pt modelId="{16F6438D-A5B4-401C-9016-7E189687D20A}" type="pres">
      <dgm:prSet presAssocID="{708D1304-5896-4888-99E4-5CEC14684D78}" presName="cycle" presStyleCnt="0"/>
      <dgm:spPr/>
    </dgm:pt>
    <dgm:pt modelId="{ADD69A33-2A4A-4FAD-98B5-5F941C891D1F}" type="pres">
      <dgm:prSet presAssocID="{708D1304-5896-4888-99E4-5CEC14684D78}" presName="srcNode" presStyleLbl="node1" presStyleIdx="0" presStyleCnt="6"/>
      <dgm:spPr/>
    </dgm:pt>
    <dgm:pt modelId="{22EF06C0-3126-4974-AFFB-903D8AA93D02}" type="pres">
      <dgm:prSet presAssocID="{708D1304-5896-4888-99E4-5CEC14684D78}" presName="conn" presStyleLbl="parChTrans1D2" presStyleIdx="0" presStyleCnt="1"/>
      <dgm:spPr/>
    </dgm:pt>
    <dgm:pt modelId="{EFB18F11-4C47-4A47-8862-0FC81BD2562B}" type="pres">
      <dgm:prSet presAssocID="{708D1304-5896-4888-99E4-5CEC14684D78}" presName="extraNode" presStyleLbl="node1" presStyleIdx="0" presStyleCnt="6"/>
      <dgm:spPr/>
    </dgm:pt>
    <dgm:pt modelId="{AD52459D-E8FD-4D06-8CDD-732A29FDDB80}" type="pres">
      <dgm:prSet presAssocID="{708D1304-5896-4888-99E4-5CEC14684D78}" presName="dstNode" presStyleLbl="node1" presStyleIdx="0" presStyleCnt="6"/>
      <dgm:spPr/>
    </dgm:pt>
    <dgm:pt modelId="{CE9151A9-5761-43A3-9468-872926125B5F}" type="pres">
      <dgm:prSet presAssocID="{AA8AF1C3-B527-4A76-83BF-7DEBF038E347}" presName="text_1" presStyleLbl="node1" presStyleIdx="0" presStyleCnt="6">
        <dgm:presLayoutVars>
          <dgm:bulletEnabled val="1"/>
        </dgm:presLayoutVars>
      </dgm:prSet>
      <dgm:spPr/>
    </dgm:pt>
    <dgm:pt modelId="{1B932434-58A2-4D24-BD9C-880E253BD580}" type="pres">
      <dgm:prSet presAssocID="{AA8AF1C3-B527-4A76-83BF-7DEBF038E347}" presName="accent_1" presStyleCnt="0"/>
      <dgm:spPr/>
    </dgm:pt>
    <dgm:pt modelId="{409D8A6D-9DFB-4FAB-ADF3-3D8EF7B10AF6}" type="pres">
      <dgm:prSet presAssocID="{AA8AF1C3-B527-4A76-83BF-7DEBF038E347}" presName="accentRepeatNode" presStyleLbl="solidFgAcc1" presStyleIdx="0" presStyleCnt="6"/>
      <dgm:spPr/>
    </dgm:pt>
    <dgm:pt modelId="{F9F07CBB-A8AA-40F3-B004-4D796BC051C7}" type="pres">
      <dgm:prSet presAssocID="{3E80D9B9-62C4-405A-85C4-38E054418FA4}" presName="text_2" presStyleLbl="node1" presStyleIdx="1" presStyleCnt="6" custScaleY="163338" custLinFactNeighborY="-19250">
        <dgm:presLayoutVars>
          <dgm:bulletEnabled val="1"/>
        </dgm:presLayoutVars>
      </dgm:prSet>
      <dgm:spPr/>
    </dgm:pt>
    <dgm:pt modelId="{A7A8F633-D43F-47D4-B4F9-4EE14B56161F}" type="pres">
      <dgm:prSet presAssocID="{3E80D9B9-62C4-405A-85C4-38E054418FA4}" presName="accent_2" presStyleCnt="0"/>
      <dgm:spPr/>
    </dgm:pt>
    <dgm:pt modelId="{C0B2D923-9F59-442F-AA8B-C7A3D386CAB2}" type="pres">
      <dgm:prSet presAssocID="{3E80D9B9-62C4-405A-85C4-38E054418FA4}" presName="accentRepeatNode" presStyleLbl="solidFgAcc1" presStyleIdx="1" presStyleCnt="6"/>
      <dgm:spPr/>
    </dgm:pt>
    <dgm:pt modelId="{9CC3D355-C53A-44C8-B501-463A3FB58A77}" type="pres">
      <dgm:prSet presAssocID="{47387418-CB44-47FC-B3BF-F0EE84A3C1E7}" presName="text_3" presStyleLbl="node1" presStyleIdx="2" presStyleCnt="6" custScaleY="175124">
        <dgm:presLayoutVars>
          <dgm:bulletEnabled val="1"/>
        </dgm:presLayoutVars>
      </dgm:prSet>
      <dgm:spPr/>
    </dgm:pt>
    <dgm:pt modelId="{53EA406B-410E-4214-BE09-1BE1B3B1921C}" type="pres">
      <dgm:prSet presAssocID="{47387418-CB44-47FC-B3BF-F0EE84A3C1E7}" presName="accent_3" presStyleCnt="0"/>
      <dgm:spPr/>
    </dgm:pt>
    <dgm:pt modelId="{3FA9750C-CC53-4E96-8D20-ADD3656DA414}" type="pres">
      <dgm:prSet presAssocID="{47387418-CB44-47FC-B3BF-F0EE84A3C1E7}" presName="accentRepeatNode" presStyleLbl="solidFgAcc1" presStyleIdx="2" presStyleCnt="6"/>
      <dgm:spPr/>
    </dgm:pt>
    <dgm:pt modelId="{FD179906-38FE-4017-86CF-E31B303C300E}" type="pres">
      <dgm:prSet presAssocID="{84B98355-4669-48D4-8012-3BD69E45E0F3}" presName="text_4" presStyleLbl="node1" presStyleIdx="3" presStyleCnt="6" custScaleY="107149">
        <dgm:presLayoutVars>
          <dgm:bulletEnabled val="1"/>
        </dgm:presLayoutVars>
      </dgm:prSet>
      <dgm:spPr/>
    </dgm:pt>
    <dgm:pt modelId="{599D5946-5E61-44E3-8BC9-40853E0DC857}" type="pres">
      <dgm:prSet presAssocID="{84B98355-4669-48D4-8012-3BD69E45E0F3}" presName="accent_4" presStyleCnt="0"/>
      <dgm:spPr/>
    </dgm:pt>
    <dgm:pt modelId="{46E0179C-D68E-40CC-8B14-23F363798DBC}" type="pres">
      <dgm:prSet presAssocID="{84B98355-4669-48D4-8012-3BD69E45E0F3}" presName="accentRepeatNode" presStyleLbl="solidFgAcc1" presStyleIdx="3" presStyleCnt="6"/>
      <dgm:spPr/>
    </dgm:pt>
    <dgm:pt modelId="{71BA693A-1B28-4C93-AED0-88165CFE03D3}" type="pres">
      <dgm:prSet presAssocID="{17974919-3A72-47B3-A20B-05C1EAB49B79}" presName="text_5" presStyleLbl="node1" presStyleIdx="4" presStyleCnt="6" custScaleY="141881">
        <dgm:presLayoutVars>
          <dgm:bulletEnabled val="1"/>
        </dgm:presLayoutVars>
      </dgm:prSet>
      <dgm:spPr/>
    </dgm:pt>
    <dgm:pt modelId="{1811A092-42B3-442E-84B2-E39621498EE0}" type="pres">
      <dgm:prSet presAssocID="{17974919-3A72-47B3-A20B-05C1EAB49B79}" presName="accent_5" presStyleCnt="0"/>
      <dgm:spPr/>
    </dgm:pt>
    <dgm:pt modelId="{A311BE96-43E0-4F8C-A385-A2DC7F716C45}" type="pres">
      <dgm:prSet presAssocID="{17974919-3A72-47B3-A20B-05C1EAB49B79}" presName="accentRepeatNode" presStyleLbl="solidFgAcc1" presStyleIdx="4" presStyleCnt="6" custScaleX="112866" custScaleY="109710" custLinFactNeighborX="-1897"/>
      <dgm:spPr/>
    </dgm:pt>
    <dgm:pt modelId="{868803F8-9CAB-463A-B00C-7A22A8415E97}" type="pres">
      <dgm:prSet presAssocID="{753E8A4C-32B1-40FD-8B18-2DD26E8CFDD7}" presName="text_6" presStyleLbl="node1" presStyleIdx="5" presStyleCnt="6">
        <dgm:presLayoutVars>
          <dgm:bulletEnabled val="1"/>
        </dgm:presLayoutVars>
      </dgm:prSet>
      <dgm:spPr/>
    </dgm:pt>
    <dgm:pt modelId="{6EC21325-C928-4E35-8FAB-4E3F0F712545}" type="pres">
      <dgm:prSet presAssocID="{753E8A4C-32B1-40FD-8B18-2DD26E8CFDD7}" presName="accent_6" presStyleCnt="0"/>
      <dgm:spPr/>
    </dgm:pt>
    <dgm:pt modelId="{68DCAB80-C121-4DA3-9DBE-9450A1981CE6}" type="pres">
      <dgm:prSet presAssocID="{753E8A4C-32B1-40FD-8B18-2DD26E8CFDD7}" presName="accentRepeatNode" presStyleLbl="solidFgAcc1" presStyleIdx="5" presStyleCnt="6"/>
      <dgm:spPr/>
    </dgm:pt>
  </dgm:ptLst>
  <dgm:cxnLst>
    <dgm:cxn modelId="{2CA47E03-8AF3-4C8F-8EEC-57ACD8C3FD93}" srcId="{708D1304-5896-4888-99E4-5CEC14684D78}" destId="{84B98355-4669-48D4-8012-3BD69E45E0F3}" srcOrd="3" destOrd="0" parTransId="{5C60A8AC-BDB1-4871-9B19-A9E1121C0C16}" sibTransId="{94A82B03-73FC-43FB-BFAA-4BBB39B456D0}"/>
    <dgm:cxn modelId="{9CB17410-49F2-4AF3-AA51-2982A4827181}" type="presOf" srcId="{3E80D9B9-62C4-405A-85C4-38E054418FA4}" destId="{F9F07CBB-A8AA-40F3-B004-4D796BC051C7}" srcOrd="0" destOrd="0" presId="urn:microsoft.com/office/officeart/2008/layout/VerticalCurvedList"/>
    <dgm:cxn modelId="{D370E738-AAFF-4FFB-BB0A-1254AD6806DF}" srcId="{708D1304-5896-4888-99E4-5CEC14684D78}" destId="{47387418-CB44-47FC-B3BF-F0EE84A3C1E7}" srcOrd="2" destOrd="0" parTransId="{10E73406-FB64-49B1-B6EF-865B6748B9B6}" sibTransId="{A8E75080-BE30-4F4E-BBAF-3E90586E293B}"/>
    <dgm:cxn modelId="{C8E22373-8FAB-48F7-81B7-A9393471C0D0}" type="presOf" srcId="{84B98355-4669-48D4-8012-3BD69E45E0F3}" destId="{FD179906-38FE-4017-86CF-E31B303C300E}" srcOrd="0" destOrd="0" presId="urn:microsoft.com/office/officeart/2008/layout/VerticalCurvedList"/>
    <dgm:cxn modelId="{535FE45A-45C6-4D46-8511-B3900D4B3015}" type="presOf" srcId="{17974919-3A72-47B3-A20B-05C1EAB49B79}" destId="{71BA693A-1B28-4C93-AED0-88165CFE03D3}" srcOrd="0" destOrd="0" presId="urn:microsoft.com/office/officeart/2008/layout/VerticalCurvedList"/>
    <dgm:cxn modelId="{9FEB318B-2FAA-4C03-9AF7-EE3D7825F159}" type="presOf" srcId="{705757B6-5871-4BE7-A816-651D8CDB88F3}" destId="{22EF06C0-3126-4974-AFFB-903D8AA93D02}" srcOrd="0" destOrd="0" presId="urn:microsoft.com/office/officeart/2008/layout/VerticalCurvedList"/>
    <dgm:cxn modelId="{66033292-1241-48B0-B537-36EF0C476331}" srcId="{708D1304-5896-4888-99E4-5CEC14684D78}" destId="{753E8A4C-32B1-40FD-8B18-2DD26E8CFDD7}" srcOrd="5" destOrd="0" parTransId="{DB7EC3A3-4F5B-43DD-8571-66DD45E70E63}" sibTransId="{8DE38772-AF8F-4B2A-A52E-69E255A53F3E}"/>
    <dgm:cxn modelId="{213CA4A2-DB3B-4FC1-8525-D852A34D4A72}" srcId="{708D1304-5896-4888-99E4-5CEC14684D78}" destId="{AA8AF1C3-B527-4A76-83BF-7DEBF038E347}" srcOrd="0" destOrd="0" parTransId="{76A6C5DF-7AA7-481F-9BBE-F308D71A0321}" sibTransId="{705757B6-5871-4BE7-A816-651D8CDB88F3}"/>
    <dgm:cxn modelId="{8D3AD1A7-4F3C-49ED-8568-51AA7ECDBBF4}" type="presOf" srcId="{AA8AF1C3-B527-4A76-83BF-7DEBF038E347}" destId="{CE9151A9-5761-43A3-9468-872926125B5F}" srcOrd="0" destOrd="0" presId="urn:microsoft.com/office/officeart/2008/layout/VerticalCurvedList"/>
    <dgm:cxn modelId="{FCFFD7AD-04BC-41E1-8CB9-D6EC7DC3B4DE}" srcId="{708D1304-5896-4888-99E4-5CEC14684D78}" destId="{17974919-3A72-47B3-A20B-05C1EAB49B79}" srcOrd="4" destOrd="0" parTransId="{243C39A9-8B29-447D-8502-3F02302F0A09}" sibTransId="{CE972799-6370-47F5-89AE-CAA8979F7A0D}"/>
    <dgm:cxn modelId="{4B3112C0-1E1A-491B-B1C1-3EBAF41B9193}" srcId="{708D1304-5896-4888-99E4-5CEC14684D78}" destId="{3E80D9B9-62C4-405A-85C4-38E054418FA4}" srcOrd="1" destOrd="0" parTransId="{FE73A8FC-D81A-43B1-9CA6-479F01428BF2}" sibTransId="{A519099A-6F1E-49CD-8825-808AAAA78D4A}"/>
    <dgm:cxn modelId="{4C8D86C3-2182-48F3-858B-7241D43D56EE}" type="presOf" srcId="{753E8A4C-32B1-40FD-8B18-2DD26E8CFDD7}" destId="{868803F8-9CAB-463A-B00C-7A22A8415E97}" srcOrd="0" destOrd="0" presId="urn:microsoft.com/office/officeart/2008/layout/VerticalCurvedList"/>
    <dgm:cxn modelId="{F3FC8CEA-0905-43B7-B65E-B9F705EF8522}" type="presOf" srcId="{708D1304-5896-4888-99E4-5CEC14684D78}" destId="{17C20FB5-6D0B-4BBF-87C9-46515F161C6D}" srcOrd="0" destOrd="0" presId="urn:microsoft.com/office/officeart/2008/layout/VerticalCurvedList"/>
    <dgm:cxn modelId="{DF5E0DF6-FF85-4223-8ACC-27F5F1A2F27F}" type="presOf" srcId="{47387418-CB44-47FC-B3BF-F0EE84A3C1E7}" destId="{9CC3D355-C53A-44C8-B501-463A3FB58A77}" srcOrd="0" destOrd="0" presId="urn:microsoft.com/office/officeart/2008/layout/VerticalCurvedList"/>
    <dgm:cxn modelId="{2DC59CBC-112C-44B2-B58A-FD97272E41C8}" type="presParOf" srcId="{17C20FB5-6D0B-4BBF-87C9-46515F161C6D}" destId="{A98FC859-0196-4591-8806-9DB406BB8061}" srcOrd="0" destOrd="0" presId="urn:microsoft.com/office/officeart/2008/layout/VerticalCurvedList"/>
    <dgm:cxn modelId="{72888E8D-8698-4D14-8361-68EADD0D69AA}" type="presParOf" srcId="{A98FC859-0196-4591-8806-9DB406BB8061}" destId="{16F6438D-A5B4-401C-9016-7E189687D20A}" srcOrd="0" destOrd="0" presId="urn:microsoft.com/office/officeart/2008/layout/VerticalCurvedList"/>
    <dgm:cxn modelId="{B429F70A-EBEB-47A6-A964-F934E5025EF1}" type="presParOf" srcId="{16F6438D-A5B4-401C-9016-7E189687D20A}" destId="{ADD69A33-2A4A-4FAD-98B5-5F941C891D1F}" srcOrd="0" destOrd="0" presId="urn:microsoft.com/office/officeart/2008/layout/VerticalCurvedList"/>
    <dgm:cxn modelId="{C8E9E53C-674B-436E-BDFB-AC88B5A125EF}" type="presParOf" srcId="{16F6438D-A5B4-401C-9016-7E189687D20A}" destId="{22EF06C0-3126-4974-AFFB-903D8AA93D02}" srcOrd="1" destOrd="0" presId="urn:microsoft.com/office/officeart/2008/layout/VerticalCurvedList"/>
    <dgm:cxn modelId="{14EAEFBB-EE14-4D86-87F8-359F134890F3}" type="presParOf" srcId="{16F6438D-A5B4-401C-9016-7E189687D20A}" destId="{EFB18F11-4C47-4A47-8862-0FC81BD2562B}" srcOrd="2" destOrd="0" presId="urn:microsoft.com/office/officeart/2008/layout/VerticalCurvedList"/>
    <dgm:cxn modelId="{4FB0B778-7AD2-4CE4-BAAC-233F64AA9D6B}" type="presParOf" srcId="{16F6438D-A5B4-401C-9016-7E189687D20A}" destId="{AD52459D-E8FD-4D06-8CDD-732A29FDDB80}" srcOrd="3" destOrd="0" presId="urn:microsoft.com/office/officeart/2008/layout/VerticalCurvedList"/>
    <dgm:cxn modelId="{92F2B323-1C72-4214-9D60-0011F3923C70}" type="presParOf" srcId="{A98FC859-0196-4591-8806-9DB406BB8061}" destId="{CE9151A9-5761-43A3-9468-872926125B5F}" srcOrd="1" destOrd="0" presId="urn:microsoft.com/office/officeart/2008/layout/VerticalCurvedList"/>
    <dgm:cxn modelId="{6B8F452C-65C2-4F35-B89B-9070E4C0D796}" type="presParOf" srcId="{A98FC859-0196-4591-8806-9DB406BB8061}" destId="{1B932434-58A2-4D24-BD9C-880E253BD580}" srcOrd="2" destOrd="0" presId="urn:microsoft.com/office/officeart/2008/layout/VerticalCurvedList"/>
    <dgm:cxn modelId="{24E12B66-6B57-47F2-A059-7DACC8EEDE66}" type="presParOf" srcId="{1B932434-58A2-4D24-BD9C-880E253BD580}" destId="{409D8A6D-9DFB-4FAB-ADF3-3D8EF7B10AF6}" srcOrd="0" destOrd="0" presId="urn:microsoft.com/office/officeart/2008/layout/VerticalCurvedList"/>
    <dgm:cxn modelId="{066CAD56-2989-40D6-A319-E41FEDEE6E18}" type="presParOf" srcId="{A98FC859-0196-4591-8806-9DB406BB8061}" destId="{F9F07CBB-A8AA-40F3-B004-4D796BC051C7}" srcOrd="3" destOrd="0" presId="urn:microsoft.com/office/officeart/2008/layout/VerticalCurvedList"/>
    <dgm:cxn modelId="{BB7F2FB2-FEBF-4A9B-BD67-A28968DC7810}" type="presParOf" srcId="{A98FC859-0196-4591-8806-9DB406BB8061}" destId="{A7A8F633-D43F-47D4-B4F9-4EE14B56161F}" srcOrd="4" destOrd="0" presId="urn:microsoft.com/office/officeart/2008/layout/VerticalCurvedList"/>
    <dgm:cxn modelId="{7D347791-A7A9-4CD4-8FE6-FD211E8D337A}" type="presParOf" srcId="{A7A8F633-D43F-47D4-B4F9-4EE14B56161F}" destId="{C0B2D923-9F59-442F-AA8B-C7A3D386CAB2}" srcOrd="0" destOrd="0" presId="urn:microsoft.com/office/officeart/2008/layout/VerticalCurvedList"/>
    <dgm:cxn modelId="{D5A3BC06-ADEA-4D80-8978-D2F4C48D2ABE}" type="presParOf" srcId="{A98FC859-0196-4591-8806-9DB406BB8061}" destId="{9CC3D355-C53A-44C8-B501-463A3FB58A77}" srcOrd="5" destOrd="0" presId="urn:microsoft.com/office/officeart/2008/layout/VerticalCurvedList"/>
    <dgm:cxn modelId="{31AB9761-A343-4F99-B6D8-70698B74A5AA}" type="presParOf" srcId="{A98FC859-0196-4591-8806-9DB406BB8061}" destId="{53EA406B-410E-4214-BE09-1BE1B3B1921C}" srcOrd="6" destOrd="0" presId="urn:microsoft.com/office/officeart/2008/layout/VerticalCurvedList"/>
    <dgm:cxn modelId="{52E8E0FA-9E69-4A88-87EE-FCF2F10C7FCE}" type="presParOf" srcId="{53EA406B-410E-4214-BE09-1BE1B3B1921C}" destId="{3FA9750C-CC53-4E96-8D20-ADD3656DA414}" srcOrd="0" destOrd="0" presId="urn:microsoft.com/office/officeart/2008/layout/VerticalCurvedList"/>
    <dgm:cxn modelId="{EE5252D1-F218-4D78-9612-8AC3899648C2}" type="presParOf" srcId="{A98FC859-0196-4591-8806-9DB406BB8061}" destId="{FD179906-38FE-4017-86CF-E31B303C300E}" srcOrd="7" destOrd="0" presId="urn:microsoft.com/office/officeart/2008/layout/VerticalCurvedList"/>
    <dgm:cxn modelId="{4BE4E212-3F04-43C0-9F41-19CDBB2A52B7}" type="presParOf" srcId="{A98FC859-0196-4591-8806-9DB406BB8061}" destId="{599D5946-5E61-44E3-8BC9-40853E0DC857}" srcOrd="8" destOrd="0" presId="urn:microsoft.com/office/officeart/2008/layout/VerticalCurvedList"/>
    <dgm:cxn modelId="{820304B6-0873-427B-985A-46745BF21EA6}" type="presParOf" srcId="{599D5946-5E61-44E3-8BC9-40853E0DC857}" destId="{46E0179C-D68E-40CC-8B14-23F363798DBC}" srcOrd="0" destOrd="0" presId="urn:microsoft.com/office/officeart/2008/layout/VerticalCurvedList"/>
    <dgm:cxn modelId="{8DA41239-209F-4803-9BD7-EDA1A1839245}" type="presParOf" srcId="{A98FC859-0196-4591-8806-9DB406BB8061}" destId="{71BA693A-1B28-4C93-AED0-88165CFE03D3}" srcOrd="9" destOrd="0" presId="urn:microsoft.com/office/officeart/2008/layout/VerticalCurvedList"/>
    <dgm:cxn modelId="{F2041773-3DFE-4D0E-A4DC-4A8CDCCF2F5B}" type="presParOf" srcId="{A98FC859-0196-4591-8806-9DB406BB8061}" destId="{1811A092-42B3-442E-84B2-E39621498EE0}" srcOrd="10" destOrd="0" presId="urn:microsoft.com/office/officeart/2008/layout/VerticalCurvedList"/>
    <dgm:cxn modelId="{A40CE93D-BD47-42F0-AECE-D105BC854377}" type="presParOf" srcId="{1811A092-42B3-442E-84B2-E39621498EE0}" destId="{A311BE96-43E0-4F8C-A385-A2DC7F716C45}" srcOrd="0" destOrd="0" presId="urn:microsoft.com/office/officeart/2008/layout/VerticalCurvedList"/>
    <dgm:cxn modelId="{F665568D-2730-457C-9FBF-9A6E5DA39039}" type="presParOf" srcId="{A98FC859-0196-4591-8806-9DB406BB8061}" destId="{868803F8-9CAB-463A-B00C-7A22A8415E97}" srcOrd="11" destOrd="0" presId="urn:microsoft.com/office/officeart/2008/layout/VerticalCurvedList"/>
    <dgm:cxn modelId="{AAB2379D-F270-4B02-B2F9-34424E0BA299}" type="presParOf" srcId="{A98FC859-0196-4591-8806-9DB406BB8061}" destId="{6EC21325-C928-4E35-8FAB-4E3F0F712545}" srcOrd="12" destOrd="0" presId="urn:microsoft.com/office/officeart/2008/layout/VerticalCurvedList"/>
    <dgm:cxn modelId="{438C83DD-7710-42E9-A2AA-7A9345C7DA4D}" type="presParOf" srcId="{6EC21325-C928-4E35-8FAB-4E3F0F712545}" destId="{68DCAB80-C121-4DA3-9DBE-9450A1981CE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196122">
          <a:off x="2072707" y="2928066"/>
          <a:ext cx="1550675" cy="48339"/>
        </a:xfrm>
        <a:custGeom>
          <a:avLst/>
          <a:gdLst/>
          <a:ahLst/>
          <a:cxnLst/>
          <a:rect l="0" t="0" r="0" b="0"/>
          <a:pathLst>
            <a:path>
              <a:moveTo>
                <a:pt x="0" y="24169"/>
              </a:moveTo>
              <a:lnTo>
                <a:pt x="1550675"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419">
          <a:off x="2118913" y="2336707"/>
          <a:ext cx="683953" cy="48339"/>
        </a:xfrm>
        <a:custGeom>
          <a:avLst/>
          <a:gdLst/>
          <a:ahLst/>
          <a:cxnLst/>
          <a:rect l="0" t="0" r="0" b="0"/>
          <a:pathLst>
            <a:path>
              <a:moveTo>
                <a:pt x="0" y="24169"/>
              </a:moveTo>
              <a:lnTo>
                <a:pt x="68395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31">
          <a:off x="2036662" y="1638909"/>
          <a:ext cx="1542083" cy="48339"/>
        </a:xfrm>
        <a:custGeom>
          <a:avLst/>
          <a:gdLst/>
          <a:ahLst/>
          <a:cxnLst/>
          <a:rect l="0" t="0" r="0" b="0"/>
          <a:pathLst>
            <a:path>
              <a:moveTo>
                <a:pt x="0" y="24169"/>
              </a:moveTo>
              <a:lnTo>
                <a:pt x="154208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78936"/>
          <a:ext cx="1872234" cy="2788510"/>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30024"/>
          <a:ext cx="3624540" cy="1440801"/>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3337081" y="241024"/>
        <a:ext cx="2562936" cy="1018801"/>
      </dsp:txXfrm>
    </dsp:sp>
    <dsp:sp modelId="{4CBEE7F2-FA8F-455D-899D-D2E2389A34C1}">
      <dsp:nvSpPr>
        <dsp:cNvPr id="0" name=""/>
        <dsp:cNvSpPr/>
      </dsp:nvSpPr>
      <dsp:spPr>
        <a:xfrm>
          <a:off x="2793796" y="1517679"/>
          <a:ext cx="3795819" cy="151424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3349681" y="1739434"/>
        <a:ext cx="2684049" cy="1070731"/>
      </dsp:txXfrm>
    </dsp:sp>
    <dsp:sp modelId="{E43465F4-A339-482C-87DC-E675E3944F47}">
      <dsp:nvSpPr>
        <dsp:cNvPr id="0" name=""/>
        <dsp:cNvSpPr/>
      </dsp:nvSpPr>
      <dsp:spPr>
        <a:xfrm>
          <a:off x="2923922" y="3085491"/>
          <a:ext cx="3664303" cy="1117549"/>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460547" y="3249152"/>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4310-671E-450B-B6B4-78710C86B2F9}">
      <dsp:nvSpPr>
        <dsp:cNvPr id="0" name=""/>
        <dsp:cNvSpPr/>
      </dsp:nvSpPr>
      <dsp:spPr>
        <a:xfrm>
          <a:off x="3265565" y="622692"/>
          <a:ext cx="1954317" cy="2041603"/>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4EFE4-133C-4BB2-9C3E-771C7CE60EA2}">
      <dsp:nvSpPr>
        <dsp:cNvPr id="0" name=""/>
        <dsp:cNvSpPr/>
      </dsp:nvSpPr>
      <dsp:spPr>
        <a:xfrm>
          <a:off x="3553608" y="1188764"/>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Transparencia</a:t>
          </a:r>
        </a:p>
      </dsp:txBody>
      <dsp:txXfrm>
        <a:off x="3553608" y="1188764"/>
        <a:ext cx="1367211" cy="683442"/>
      </dsp:txXfrm>
    </dsp:sp>
    <dsp:sp modelId="{4941C100-3433-49B0-B3AF-A202CE4E5889}">
      <dsp:nvSpPr>
        <dsp:cNvPr id="0" name=""/>
        <dsp:cNvSpPr/>
      </dsp:nvSpPr>
      <dsp:spPr>
        <a:xfrm>
          <a:off x="2917706" y="1479368"/>
          <a:ext cx="2004042" cy="2460801"/>
        </a:xfrm>
        <a:prstGeom prst="leftCircularArrow">
          <a:avLst>
            <a:gd name="adj1" fmla="val 10980"/>
            <a:gd name="adj2" fmla="val 1142322"/>
            <a:gd name="adj3" fmla="val 6300000"/>
            <a:gd name="adj4" fmla="val 18900000"/>
            <a:gd name="adj5" fmla="val 12500"/>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4000A-367A-4AEB-B45B-27830DE9AA40}">
      <dsp:nvSpPr>
        <dsp:cNvPr id="0" name=""/>
        <dsp:cNvSpPr/>
      </dsp:nvSpPr>
      <dsp:spPr>
        <a:xfrm>
          <a:off x="3266516" y="1983435"/>
          <a:ext cx="1367211" cy="1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Eficiencia</a:t>
          </a:r>
        </a:p>
        <a:p>
          <a:pPr marL="0" lvl="0" indent="0" algn="ctr" defTabSz="711200">
            <a:lnSpc>
              <a:spcPct val="90000"/>
            </a:lnSpc>
            <a:spcBef>
              <a:spcPct val="0"/>
            </a:spcBef>
            <a:spcAft>
              <a:spcPct val="35000"/>
            </a:spcAft>
            <a:buNone/>
          </a:pPr>
          <a:r>
            <a:rPr lang="es-ES" sz="1600" b="1" kern="1200" dirty="0"/>
            <a:t>Eficacia</a:t>
          </a:r>
        </a:p>
        <a:p>
          <a:pPr marL="0" lvl="0" indent="0" algn="ctr" defTabSz="711200">
            <a:lnSpc>
              <a:spcPct val="90000"/>
            </a:lnSpc>
            <a:spcBef>
              <a:spcPct val="0"/>
            </a:spcBef>
            <a:spcAft>
              <a:spcPct val="35000"/>
            </a:spcAft>
            <a:buNone/>
          </a:pPr>
          <a:r>
            <a:rPr lang="es-ES" sz="1600" b="1" kern="1200" dirty="0"/>
            <a:t>     Efectividad</a:t>
          </a:r>
        </a:p>
        <a:p>
          <a:pPr marL="0" lvl="0" indent="0" algn="ctr" defTabSz="711200">
            <a:lnSpc>
              <a:spcPct val="90000"/>
            </a:lnSpc>
            <a:spcBef>
              <a:spcPct val="0"/>
            </a:spcBef>
            <a:spcAft>
              <a:spcPct val="35000"/>
            </a:spcAft>
            <a:buNone/>
          </a:pPr>
          <a:r>
            <a:rPr lang="es-ES" sz="1600" b="1" kern="1200" dirty="0"/>
            <a:t>Ecología</a:t>
          </a:r>
        </a:p>
        <a:p>
          <a:pPr marL="0" lvl="0" indent="0" algn="ctr" defTabSz="711200">
            <a:lnSpc>
              <a:spcPct val="90000"/>
            </a:lnSpc>
            <a:spcBef>
              <a:spcPct val="0"/>
            </a:spcBef>
            <a:spcAft>
              <a:spcPct val="35000"/>
            </a:spcAft>
            <a:buNone/>
          </a:pPr>
          <a:r>
            <a:rPr lang="es-ES" sz="1600" b="1" kern="1200" dirty="0"/>
            <a:t>Equidad</a:t>
          </a:r>
        </a:p>
      </dsp:txBody>
      <dsp:txXfrm>
        <a:off x="3266516" y="1983435"/>
        <a:ext cx="1367211" cy="1416037"/>
      </dsp:txXfrm>
    </dsp:sp>
    <dsp:sp modelId="{837F266D-A9F4-4559-9FC0-3FE0C8923BC5}">
      <dsp:nvSpPr>
        <dsp:cNvPr id="0" name=""/>
        <dsp:cNvSpPr/>
      </dsp:nvSpPr>
      <dsp:spPr>
        <a:xfrm>
          <a:off x="3584421" y="3383563"/>
          <a:ext cx="1553348" cy="1224939"/>
        </a:xfrm>
        <a:prstGeom prst="blockArc">
          <a:avLst>
            <a:gd name="adj1" fmla="val 13500000"/>
            <a:gd name="adj2" fmla="val 10800000"/>
            <a:gd name="adj3" fmla="val 1274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83224-5577-4E2D-A0D0-96FB95776430}">
      <dsp:nvSpPr>
        <dsp:cNvPr id="0" name=""/>
        <dsp:cNvSpPr/>
      </dsp:nvSpPr>
      <dsp:spPr>
        <a:xfrm>
          <a:off x="3626556" y="3600398"/>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Confiabilidad</a:t>
          </a:r>
        </a:p>
      </dsp:txBody>
      <dsp:txXfrm>
        <a:off x="3626556" y="3600398"/>
        <a:ext cx="1367211" cy="683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Modificación del Cronograma para la implementación incorporado en la Resolución 693 de 2016</a:t>
          </a:r>
        </a:p>
      </dsp:txBody>
      <dsp:txXfrm>
        <a:off x="0" y="0"/>
        <a:ext cx="4255531" cy="1500580"/>
      </dsp:txXfrm>
    </dsp:sp>
    <dsp:sp modelId="{8251F27B-80C6-4B56-A471-3744BA9295BB}">
      <dsp:nvSpPr>
        <dsp:cNvPr id="0" name=""/>
        <dsp:cNvSpPr/>
      </dsp:nvSpPr>
      <dsp:spPr>
        <a:xfrm>
          <a:off x="429976" y="1500580"/>
          <a:ext cx="3404424" cy="325125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s-ES" sz="2500" b="1" kern="1200" dirty="0"/>
            <a:t>Oficios y reuniones de las entidades con la CGN solicitando la ampliación del plazo por </a:t>
          </a:r>
          <a:r>
            <a:rPr lang="es-ES" sz="2500" b="1" kern="1200" dirty="0">
              <a:solidFill>
                <a:srgbClr val="C00000"/>
              </a:solidFill>
            </a:rPr>
            <a:t>limitaciones de tipo técnico, operativo, administrativo y presupuestal</a:t>
          </a:r>
        </a:p>
      </dsp:txBody>
      <dsp:txXfrm>
        <a:off x="525202" y="1595806"/>
        <a:ext cx="3213972" cy="3060805"/>
      </dsp:txXfrm>
    </dsp:sp>
    <dsp:sp modelId="{45B002B7-33A2-4249-A740-8E8A6C6DE8E5}">
      <dsp:nvSpPr>
        <dsp:cNvPr id="0" name=""/>
        <dsp:cNvSpPr/>
      </dsp:nvSpPr>
      <dsp:spPr>
        <a:xfrm>
          <a:off x="4579119"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u="none" kern="1200" dirty="0"/>
            <a:t>Como resultado de las encuestas realizadas a las entidades, en donde se evidenciaron dificultades en:</a:t>
          </a:r>
        </a:p>
      </dsp:txBody>
      <dsp:txXfrm>
        <a:off x="4579119" y="0"/>
        <a:ext cx="4255531" cy="1500580"/>
      </dsp:txXfrm>
    </dsp:sp>
    <dsp:sp modelId="{FF671B05-52A4-417B-B3AB-298F993DB2D5}">
      <dsp:nvSpPr>
        <dsp:cNvPr id="0" name=""/>
        <dsp:cNvSpPr/>
      </dsp:nvSpPr>
      <dsp:spPr>
        <a:xfrm>
          <a:off x="4703126" y="1456117"/>
          <a:ext cx="4007518" cy="68413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Reconocimiento y medición</a:t>
          </a:r>
          <a:r>
            <a:rPr lang="es-ES" sz="1700" b="1" u="none" kern="1200" dirty="0"/>
            <a:t>: propiedades, planta y equipo, bienes de uso público, CXC, intangibles e inventarios</a:t>
          </a:r>
        </a:p>
      </dsp:txBody>
      <dsp:txXfrm>
        <a:off x="4723164" y="1476155"/>
        <a:ext cx="3967442" cy="644063"/>
      </dsp:txXfrm>
    </dsp:sp>
    <dsp:sp modelId="{BACBAB97-6D0E-4836-9CC6-0ABB60A855EE}">
      <dsp:nvSpPr>
        <dsp:cNvPr id="0" name=""/>
        <dsp:cNvSpPr/>
      </dsp:nvSpPr>
      <dsp:spPr>
        <a:xfrm>
          <a:off x="4711807" y="2321420"/>
          <a:ext cx="3990156" cy="65348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Sistemas de información</a:t>
          </a:r>
          <a:r>
            <a:rPr lang="es-ES" sz="1700" b="1" u="none" kern="1200" dirty="0"/>
            <a:t>: los aplicativos contables no están preparados para soportar cambios normativos</a:t>
          </a:r>
        </a:p>
      </dsp:txBody>
      <dsp:txXfrm>
        <a:off x="4730947" y="2340560"/>
        <a:ext cx="3951876" cy="615209"/>
      </dsp:txXfrm>
    </dsp:sp>
    <dsp:sp modelId="{599628B4-ED51-443A-ADB7-CDDF050A989F}">
      <dsp:nvSpPr>
        <dsp:cNvPr id="0" name=""/>
        <dsp:cNvSpPr/>
      </dsp:nvSpPr>
      <dsp:spPr>
        <a:xfrm>
          <a:off x="4729476" y="3059815"/>
          <a:ext cx="3937455" cy="37584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humanos</a:t>
          </a:r>
          <a:r>
            <a:rPr lang="es-ES" sz="1700" b="1" u="none" kern="1200" dirty="0"/>
            <a:t>: no se cuenta con personal suficiente y capacitado</a:t>
          </a:r>
        </a:p>
      </dsp:txBody>
      <dsp:txXfrm>
        <a:off x="4740484" y="3070823"/>
        <a:ext cx="3915439" cy="353831"/>
      </dsp:txXfrm>
    </dsp:sp>
    <dsp:sp modelId="{307F0E6E-2BEB-4FD8-828D-F41F1128A3B9}">
      <dsp:nvSpPr>
        <dsp:cNvPr id="0" name=""/>
        <dsp:cNvSpPr/>
      </dsp:nvSpPr>
      <dsp:spPr>
        <a:xfrm>
          <a:off x="4746498" y="3543533"/>
          <a:ext cx="3920774" cy="616171"/>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Depuración contable</a:t>
          </a:r>
          <a:r>
            <a:rPr lang="es-ES" sz="1700" b="1" u="none" kern="1200" dirty="0"/>
            <a:t>: cuentas contables pendientes de depuración que requieren de un tiempo considerable</a:t>
          </a:r>
        </a:p>
      </dsp:txBody>
      <dsp:txXfrm>
        <a:off x="4764545" y="3561580"/>
        <a:ext cx="3884680" cy="580077"/>
      </dsp:txXfrm>
    </dsp:sp>
    <dsp:sp modelId="{D49CDFCE-2219-4A34-9402-953EE3A4D3D3}">
      <dsp:nvSpPr>
        <dsp:cNvPr id="0" name=""/>
        <dsp:cNvSpPr/>
      </dsp:nvSpPr>
      <dsp:spPr>
        <a:xfrm>
          <a:off x="4729152" y="4261385"/>
          <a:ext cx="3955465" cy="688183"/>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económicos insuficientes:</a:t>
          </a:r>
          <a:r>
            <a:rPr lang="es-ES" sz="1700" b="1" u="none" kern="1200" dirty="0"/>
            <a:t>  presupuestos insuficiente para adelantar el proceso de manera integral</a:t>
          </a:r>
        </a:p>
      </dsp:txBody>
      <dsp:txXfrm>
        <a:off x="4749308" y="4281541"/>
        <a:ext cx="3915153" cy="64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685837" y="359337"/>
          <a:ext cx="4809763" cy="4809763"/>
        </a:xfrm>
        <a:prstGeom prst="pie">
          <a:avLst>
            <a:gd name="adj1" fmla="val 162000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Articulo 355 de la Ley 1819 de 2016: Requerimiento de proceso de depuración contable para entidades territoriales </a:t>
          </a:r>
        </a:p>
      </dsp:txBody>
      <dsp:txXfrm>
        <a:off x="3239020" y="1356218"/>
        <a:ext cx="1775031" cy="1316959"/>
      </dsp:txXfrm>
    </dsp:sp>
    <dsp:sp modelId="{BAC9C588-960D-421D-8C22-BD2BEE02532B}">
      <dsp:nvSpPr>
        <dsp:cNvPr id="0" name=""/>
        <dsp:cNvSpPr/>
      </dsp:nvSpPr>
      <dsp:spPr>
        <a:xfrm>
          <a:off x="795187" y="520808"/>
          <a:ext cx="4591063" cy="4809763"/>
        </a:xfrm>
        <a:prstGeom prst="pie">
          <a:avLst>
            <a:gd name="adj1" fmla="val 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Resolución  CGN 107 de 2017 Cumplimiento al saneamiento contable requerido en el Art. 355</a:t>
          </a:r>
        </a:p>
      </dsp:txBody>
      <dsp:txXfrm>
        <a:off x="3232277" y="3016731"/>
        <a:ext cx="1694321" cy="1316959"/>
      </dsp:txXfrm>
    </dsp:sp>
    <dsp:sp modelId="{FE8B931D-F21A-4B74-8013-374086A2816D}">
      <dsp:nvSpPr>
        <dsp:cNvPr id="0" name=""/>
        <dsp:cNvSpPr/>
      </dsp:nvSpPr>
      <dsp:spPr>
        <a:xfrm>
          <a:off x="660194" y="520808"/>
          <a:ext cx="4809763" cy="4809763"/>
        </a:xfrm>
        <a:prstGeom prst="pie">
          <a:avLst>
            <a:gd name="adj1" fmla="val 5400000"/>
            <a:gd name="adj2" fmla="val 10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001</a:t>
          </a:r>
        </a:p>
        <a:p>
          <a:pPr marL="0" lvl="0" indent="0" algn="ctr" defTabSz="622300">
            <a:lnSpc>
              <a:spcPct val="90000"/>
            </a:lnSpc>
            <a:spcBef>
              <a:spcPct val="0"/>
            </a:spcBef>
            <a:spcAft>
              <a:spcPct val="35000"/>
            </a:spcAft>
            <a:buNone/>
          </a:pPr>
          <a:r>
            <a:rPr lang="es-ES" sz="1400" b="1" kern="1200" dirty="0"/>
            <a:t> Auditoria General de la República y CGN</a:t>
          </a:r>
        </a:p>
        <a:p>
          <a:pPr marL="0" lvl="0" indent="0" algn="ctr" defTabSz="622300">
            <a:lnSpc>
              <a:spcPct val="90000"/>
            </a:lnSpc>
            <a:spcBef>
              <a:spcPct val="0"/>
            </a:spcBef>
            <a:spcAft>
              <a:spcPct val="35000"/>
            </a:spcAft>
            <a:buNone/>
          </a:pPr>
          <a:r>
            <a:rPr lang="es-ES" sz="1400" b="1" kern="1200" dirty="0"/>
            <a:t>Termino de dos años a partir de la vigencia de la Ley 1819</a:t>
          </a:r>
        </a:p>
      </dsp:txBody>
      <dsp:txXfrm>
        <a:off x="1141743" y="3016731"/>
        <a:ext cx="1775031" cy="1316959"/>
      </dsp:txXfrm>
    </dsp:sp>
    <dsp:sp modelId="{FB5E7DC0-3C1D-4AFA-9849-538A53806CE7}">
      <dsp:nvSpPr>
        <dsp:cNvPr id="0" name=""/>
        <dsp:cNvSpPr/>
      </dsp:nvSpPr>
      <dsp:spPr>
        <a:xfrm>
          <a:off x="643408" y="359337"/>
          <a:ext cx="4809763" cy="4809763"/>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400" b="1" kern="1200" dirty="0"/>
            <a:t>Circular Conjunta No. 002</a:t>
          </a:r>
        </a:p>
        <a:p>
          <a:pPr marL="0" lvl="0" indent="0" algn="ctr" defTabSz="622300">
            <a:lnSpc>
              <a:spcPct val="90000"/>
            </a:lnSpc>
            <a:spcBef>
              <a:spcPct val="0"/>
            </a:spcBef>
            <a:spcAft>
              <a:spcPct val="35000"/>
            </a:spcAft>
            <a:buNone/>
          </a:pPr>
          <a:r>
            <a:rPr lang="es-ES" sz="1400" b="1" kern="1200" dirty="0"/>
            <a:t>Procuraduría General de la Nación y CGN</a:t>
          </a:r>
        </a:p>
        <a:p>
          <a:pPr marL="0" lvl="0" indent="0" algn="ctr" defTabSz="622300">
            <a:lnSpc>
              <a:spcPct val="90000"/>
            </a:lnSpc>
            <a:spcBef>
              <a:spcPct val="0"/>
            </a:spcBef>
            <a:spcAft>
              <a:spcPct val="35000"/>
            </a:spcAft>
            <a:buNone/>
          </a:pPr>
          <a:r>
            <a:rPr lang="es-ES" sz="1400" b="1" kern="1200" dirty="0"/>
            <a:t>Responsabilidad a cargo del Representante Legal</a:t>
          </a:r>
        </a:p>
      </dsp:txBody>
      <dsp:txXfrm>
        <a:off x="1124957" y="1356218"/>
        <a:ext cx="1775031" cy="1316959"/>
      </dsp:txXfrm>
    </dsp:sp>
    <dsp:sp modelId="{AF800124-F8FA-46DA-A299-CD4AA1527617}">
      <dsp:nvSpPr>
        <dsp:cNvPr id="0" name=""/>
        <dsp:cNvSpPr/>
      </dsp:nvSpPr>
      <dsp:spPr>
        <a:xfrm>
          <a:off x="388090" y="61590"/>
          <a:ext cx="5405258" cy="5405258"/>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295144" y="305869"/>
          <a:ext cx="5375853" cy="5405258"/>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362447" y="223060"/>
          <a:ext cx="5405258" cy="5405258"/>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345661" y="61590"/>
          <a:ext cx="5405258" cy="5405258"/>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chemeClr val="accent1">
            <a:shade val="80000"/>
            <a:hueOff val="-286837"/>
            <a:satOff val="-24292"/>
            <a:lumOff val="18155"/>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chemeClr val="bg1"/>
              </a:solidFill>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chemeClr val="accent1">
            <a:shade val="80000"/>
            <a:hueOff val="-573673"/>
            <a:satOff val="-48584"/>
            <a:lumOff val="3631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chemeClr val="bg1"/>
              </a:solidFill>
            </a:rPr>
            <a:t>.</a:t>
          </a:r>
        </a:p>
      </dsp:txBody>
      <dsp:txXfrm>
        <a:off x="3137537" y="3103933"/>
        <a:ext cx="1136313" cy="568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F06C0-3126-4974-AFFB-903D8AA93D02}">
      <dsp:nvSpPr>
        <dsp:cNvPr id="0" name=""/>
        <dsp:cNvSpPr/>
      </dsp:nvSpPr>
      <dsp:spPr>
        <a:xfrm>
          <a:off x="-6309103" y="-965098"/>
          <a:ext cx="7509836" cy="7509836"/>
        </a:xfrm>
        <a:prstGeom prst="blockArc">
          <a:avLst>
            <a:gd name="adj1" fmla="val 18900000"/>
            <a:gd name="adj2" fmla="val 2700000"/>
            <a:gd name="adj3" fmla="val 2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151A9-5761-43A3-9468-872926125B5F}">
      <dsp:nvSpPr>
        <dsp:cNvPr id="0" name=""/>
        <dsp:cNvSpPr/>
      </dsp:nvSpPr>
      <dsp:spPr>
        <a:xfrm>
          <a:off x="447035" y="293823"/>
          <a:ext cx="8540063" cy="5874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La </a:t>
          </a:r>
          <a:r>
            <a:rPr lang="es-ES" sz="1700" b="1" kern="1200" dirty="0">
              <a:solidFill>
                <a:srgbClr val="C00000"/>
              </a:solidFill>
            </a:rPr>
            <a:t>relevancia y representación fiel </a:t>
          </a:r>
          <a:r>
            <a:rPr lang="es-ES" sz="1700" b="1" kern="1200" dirty="0"/>
            <a:t>se ven afectadas por la </a:t>
          </a:r>
          <a:r>
            <a:rPr lang="es-ES" sz="1700" b="1" kern="1200" dirty="0">
              <a:solidFill>
                <a:srgbClr val="C00000"/>
              </a:solidFill>
            </a:rPr>
            <a:t>efectividad</a:t>
          </a:r>
          <a:r>
            <a:rPr lang="es-ES" sz="1700" b="1" kern="1200" dirty="0"/>
            <a:t> de los </a:t>
          </a:r>
        </a:p>
        <a:p>
          <a:pPr marL="0" lvl="0" indent="0" algn="l" defTabSz="755650">
            <a:lnSpc>
              <a:spcPct val="90000"/>
            </a:lnSpc>
            <a:spcBef>
              <a:spcPct val="0"/>
            </a:spcBef>
            <a:spcAft>
              <a:spcPct val="35000"/>
            </a:spcAft>
            <a:buNone/>
          </a:pPr>
          <a:r>
            <a:rPr lang="es-ES" sz="1700" b="1" kern="1200" dirty="0"/>
            <a:t>Sistemas de Control Interno</a:t>
          </a:r>
        </a:p>
      </dsp:txBody>
      <dsp:txXfrm>
        <a:off x="447035" y="293823"/>
        <a:ext cx="8540063" cy="587424"/>
      </dsp:txXfrm>
    </dsp:sp>
    <dsp:sp modelId="{409D8A6D-9DFB-4FAB-ADF3-3D8EF7B10AF6}">
      <dsp:nvSpPr>
        <dsp:cNvPr id="0" name=""/>
        <dsp:cNvSpPr/>
      </dsp:nvSpPr>
      <dsp:spPr>
        <a:xfrm>
          <a:off x="79895" y="220395"/>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07CBB-A8AA-40F3-B004-4D796BC051C7}">
      <dsp:nvSpPr>
        <dsp:cNvPr id="0" name=""/>
        <dsp:cNvSpPr/>
      </dsp:nvSpPr>
      <dsp:spPr>
        <a:xfrm>
          <a:off x="930232" y="875738"/>
          <a:ext cx="8056867" cy="9594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Finalidad: medir las efectividad de las acciones mínimas de control que deben realizar los responsables de la información financiera y </a:t>
          </a:r>
          <a:r>
            <a:rPr lang="es-ES" sz="1700" b="1" kern="1200" dirty="0">
              <a:solidFill>
                <a:srgbClr val="C00000"/>
              </a:solidFill>
            </a:rPr>
            <a:t>garantizar, razonablemente, la producción de información financiera </a:t>
          </a:r>
          <a:r>
            <a:rPr lang="es-ES" sz="1700" b="1" kern="1200" dirty="0"/>
            <a:t>que cumpla con las características fundamentales.</a:t>
          </a:r>
        </a:p>
      </dsp:txBody>
      <dsp:txXfrm>
        <a:off x="930232" y="875738"/>
        <a:ext cx="8056867" cy="959487"/>
      </dsp:txXfrm>
    </dsp:sp>
    <dsp:sp modelId="{C0B2D923-9F59-442F-AA8B-C7A3D386CAB2}">
      <dsp:nvSpPr>
        <dsp:cNvPr id="0" name=""/>
        <dsp:cNvSpPr/>
      </dsp:nvSpPr>
      <dsp:spPr>
        <a:xfrm>
          <a:off x="563092" y="1101420"/>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C3D355-C53A-44C8-B501-463A3FB58A77}">
      <dsp:nvSpPr>
        <dsp:cNvPr id="0" name=""/>
        <dsp:cNvSpPr/>
      </dsp:nvSpPr>
      <dsp:spPr>
        <a:xfrm>
          <a:off x="1151186" y="1835225"/>
          <a:ext cx="7835913" cy="102872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Jefe de la Oficina de Control Interno tiene la </a:t>
          </a:r>
          <a:r>
            <a:rPr lang="es-ES" sz="1600" b="1" kern="1200" dirty="0">
              <a:solidFill>
                <a:srgbClr val="C00000"/>
              </a:solidFill>
            </a:rPr>
            <a:t>responsabilidad de evaluar la efectividad del control interno contable </a:t>
          </a:r>
          <a:r>
            <a:rPr lang="es-ES" sz="1600" b="1" kern="1200" dirty="0"/>
            <a:t>y </a:t>
          </a:r>
          <a:r>
            <a:rPr lang="es-ES" sz="1600" b="1" kern="1200" dirty="0">
              <a:solidFill>
                <a:srgbClr val="C00000"/>
              </a:solidFill>
            </a:rPr>
            <a:t>reportar el resultado de dicha evaluación a la CGN </a:t>
          </a:r>
          <a:r>
            <a:rPr lang="es-ES" sz="1600" b="1" kern="1200" dirty="0"/>
            <a:t>en el informe anual de evaluación del control interno contable, en la fecha y condiciones exigidas por este órgano de inspección, vigilancia y control.</a:t>
          </a:r>
        </a:p>
      </dsp:txBody>
      <dsp:txXfrm>
        <a:off x="1151186" y="1835225"/>
        <a:ext cx="7835913" cy="1028721"/>
      </dsp:txXfrm>
    </dsp:sp>
    <dsp:sp modelId="{3FA9750C-CC53-4E96-8D20-ADD3656DA414}">
      <dsp:nvSpPr>
        <dsp:cNvPr id="0" name=""/>
        <dsp:cNvSpPr/>
      </dsp:nvSpPr>
      <dsp:spPr>
        <a:xfrm>
          <a:off x="784045" y="1982446"/>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79906-38FE-4017-86CF-E31B303C300E}">
      <dsp:nvSpPr>
        <dsp:cNvPr id="0" name=""/>
        <dsp:cNvSpPr/>
      </dsp:nvSpPr>
      <dsp:spPr>
        <a:xfrm>
          <a:off x="1151186" y="2915343"/>
          <a:ext cx="7835913" cy="62941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t>Responsables del Informe anual de evaluación de control interno: </a:t>
          </a:r>
        </a:p>
        <a:p>
          <a:pPr marL="0" lvl="0" indent="0" algn="l" defTabSz="800100">
            <a:lnSpc>
              <a:spcPct val="90000"/>
            </a:lnSpc>
            <a:spcBef>
              <a:spcPct val="0"/>
            </a:spcBef>
            <a:spcAft>
              <a:spcPct val="35000"/>
            </a:spcAft>
            <a:buNone/>
          </a:pPr>
          <a:r>
            <a:rPr lang="es-ES" sz="1800" b="1" kern="1200" dirty="0">
              <a:solidFill>
                <a:srgbClr val="C00000"/>
              </a:solidFill>
            </a:rPr>
            <a:t>Representante Legal y Jefe de la Oficina de Control Interno</a:t>
          </a:r>
        </a:p>
      </dsp:txBody>
      <dsp:txXfrm>
        <a:off x="1151186" y="2915343"/>
        <a:ext cx="7835913" cy="629419"/>
      </dsp:txXfrm>
    </dsp:sp>
    <dsp:sp modelId="{46E0179C-D68E-40CC-8B14-23F363798DBC}">
      <dsp:nvSpPr>
        <dsp:cNvPr id="0" name=""/>
        <dsp:cNvSpPr/>
      </dsp:nvSpPr>
      <dsp:spPr>
        <a:xfrm>
          <a:off x="784045" y="2862913"/>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A693A-1B28-4C93-AED0-88165CFE03D3}">
      <dsp:nvSpPr>
        <dsp:cNvPr id="0" name=""/>
        <dsp:cNvSpPr/>
      </dsp:nvSpPr>
      <dsp:spPr>
        <a:xfrm>
          <a:off x="930232" y="3694356"/>
          <a:ext cx="8056867" cy="83344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Cronograma de Aplicación: la aplicación del Procedimiento para la evaluación del control interno contable (anexo a la Res. 193/16) para las </a:t>
          </a:r>
          <a:r>
            <a:rPr lang="es-ES" sz="1700" b="1" u="sng" kern="1200" dirty="0"/>
            <a:t>Entidades de Gobierno</a:t>
          </a:r>
          <a:r>
            <a:rPr lang="es-ES" sz="1700" b="1" u="none" kern="1200" dirty="0"/>
            <a:t>, será entre el </a:t>
          </a:r>
          <a:r>
            <a:rPr lang="es-ES" sz="1700" b="1" u="none" kern="1200" dirty="0">
              <a:solidFill>
                <a:srgbClr val="C00000"/>
              </a:solidFill>
            </a:rPr>
            <a:t>1 de enero y el 31 de diciembre de 2017 </a:t>
          </a:r>
          <a:r>
            <a:rPr lang="es-ES" sz="1700" b="1" u="none" kern="1200" dirty="0"/>
            <a:t>y presentarán el primer informe anual de evaluación en el año 2018</a:t>
          </a:r>
          <a:endParaRPr lang="es-ES" sz="1700" b="1" kern="1200" dirty="0"/>
        </a:p>
      </dsp:txBody>
      <dsp:txXfrm>
        <a:off x="930232" y="3694356"/>
        <a:ext cx="8056867" cy="833443"/>
      </dsp:txXfrm>
    </dsp:sp>
    <dsp:sp modelId="{A311BE96-43E0-4F8C-A385-A2DC7F716C45}">
      <dsp:nvSpPr>
        <dsp:cNvPr id="0" name=""/>
        <dsp:cNvSpPr/>
      </dsp:nvSpPr>
      <dsp:spPr>
        <a:xfrm>
          <a:off x="501926" y="3708289"/>
          <a:ext cx="828753" cy="8055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803F8-9CAB-463A-B00C-7A22A8415E97}">
      <dsp:nvSpPr>
        <dsp:cNvPr id="0" name=""/>
        <dsp:cNvSpPr/>
      </dsp:nvSpPr>
      <dsp:spPr>
        <a:xfrm>
          <a:off x="447035" y="4698391"/>
          <a:ext cx="8540063" cy="58742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268"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A partir del </a:t>
          </a:r>
          <a:r>
            <a:rPr lang="es-ES" sz="1700" b="1" kern="1200" dirty="0">
              <a:solidFill>
                <a:srgbClr val="C00000"/>
              </a:solidFill>
            </a:rPr>
            <a:t>1 de enero de 2018</a:t>
          </a:r>
          <a:r>
            <a:rPr lang="es-ES" sz="1700" b="1" kern="1200" dirty="0"/>
            <a:t>, el Procedimiento para la evaluación de control interno contable (anexo) será aplicable a </a:t>
          </a:r>
          <a:r>
            <a:rPr lang="es-ES" sz="1700" b="1" kern="1200" dirty="0">
              <a:solidFill>
                <a:srgbClr val="C00000"/>
              </a:solidFill>
            </a:rPr>
            <a:t>TODAS</a:t>
          </a:r>
          <a:r>
            <a:rPr lang="es-ES" sz="1700" b="1" kern="1200" dirty="0"/>
            <a:t> las entidades públicas</a:t>
          </a:r>
        </a:p>
      </dsp:txBody>
      <dsp:txXfrm>
        <a:off x="447035" y="4698391"/>
        <a:ext cx="8540063" cy="587424"/>
      </dsp:txXfrm>
    </dsp:sp>
    <dsp:sp modelId="{68DCAB80-C121-4DA3-9DBE-9450A1981CE6}">
      <dsp:nvSpPr>
        <dsp:cNvPr id="0" name=""/>
        <dsp:cNvSpPr/>
      </dsp:nvSpPr>
      <dsp:spPr>
        <a:xfrm>
          <a:off x="79895" y="4624963"/>
          <a:ext cx="734280" cy="7342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0383" y="4716585"/>
            <a:ext cx="5436909" cy="44673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62</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8" r:id="rId13"/>
    <p:sldLayoutId id="2147483912" r:id="rId14"/>
    <p:sldLayoutId id="2147483913" r:id="rId15"/>
    <p:sldLayoutId id="2147483914"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5.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4.xml"/><Relationship Id="rId7" Type="http://schemas.openxmlformats.org/officeDocument/2006/relationships/image" Target="../media/image46.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5.xml"/><Relationship Id="rId7" Type="http://schemas.openxmlformats.org/officeDocument/2006/relationships/image" Target="../media/image53.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5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gif"/></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6.xml"/><Relationship Id="rId4" Type="http://schemas.openxmlformats.org/officeDocument/2006/relationships/image" Target="../media/image78.emf"/></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emf"/><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28.gif"/><Relationship Id="rId4" Type="http://schemas.openxmlformats.org/officeDocument/2006/relationships/image" Target="../media/image32.png"/></Relationships>
</file>

<file path=ppt/slides/_rels/slide6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10</a:t>
            </a:fld>
            <a:endParaRPr lang="es-ES_tradnl"/>
          </a:p>
        </p:txBody>
      </p:sp>
      <p:pic>
        <p:nvPicPr>
          <p:cNvPr id="7" name="2 Imagen"/>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131840" y="1177669"/>
            <a:ext cx="5581175" cy="4135013"/>
          </a:xfrm>
          <a:prstGeom prst="rect">
            <a:avLst/>
          </a:prstGeom>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503" y="1461116"/>
            <a:ext cx="3086947" cy="42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3 CuadroTexto"/>
          <p:cNvSpPr txBox="1"/>
          <p:nvPr/>
        </p:nvSpPr>
        <p:spPr>
          <a:xfrm>
            <a:off x="3707904" y="2215491"/>
            <a:ext cx="1576367" cy="353977"/>
          </a:xfrm>
          <a:prstGeom prst="rect">
            <a:avLst/>
          </a:prstGeom>
          <a:noFill/>
        </p:spPr>
        <p:txBody>
          <a:bodyPr wrap="square" lIns="76234" tIns="38117" rIns="76234" bIns="38117" rtlCol="0">
            <a:spAutoFit/>
          </a:bodyPr>
          <a:lstStyle/>
          <a:p>
            <a:r>
              <a:rPr lang="es-CO" sz="1800" b="1" dirty="0"/>
              <a:t>Nivel Nacional</a:t>
            </a:r>
          </a:p>
        </p:txBody>
      </p:sp>
      <p:sp>
        <p:nvSpPr>
          <p:cNvPr id="10" name="14 CuadroTexto"/>
          <p:cNvSpPr txBox="1"/>
          <p:nvPr/>
        </p:nvSpPr>
        <p:spPr>
          <a:xfrm>
            <a:off x="7092280" y="2209428"/>
            <a:ext cx="1620735" cy="353977"/>
          </a:xfrm>
          <a:prstGeom prst="rect">
            <a:avLst/>
          </a:prstGeom>
          <a:noFill/>
        </p:spPr>
        <p:txBody>
          <a:bodyPr wrap="square" lIns="76234" tIns="38117" rIns="76234" bIns="38117" rtlCol="0">
            <a:spAutoFit/>
          </a:bodyPr>
          <a:lstStyle/>
          <a:p>
            <a:r>
              <a:rPr lang="es-CO" sz="1800" b="1" dirty="0"/>
              <a:t>Nivel Territorial</a:t>
            </a:r>
          </a:p>
        </p:txBody>
      </p:sp>
      <p:sp>
        <p:nvSpPr>
          <p:cNvPr id="11" name="15 CuadroTexto"/>
          <p:cNvSpPr txBox="1"/>
          <p:nvPr/>
        </p:nvSpPr>
        <p:spPr>
          <a:xfrm>
            <a:off x="5220072" y="985292"/>
            <a:ext cx="1728192" cy="384755"/>
          </a:xfrm>
          <a:prstGeom prst="rect">
            <a:avLst/>
          </a:prstGeom>
          <a:noFill/>
        </p:spPr>
        <p:txBody>
          <a:bodyPr wrap="square" lIns="76234" tIns="38117" rIns="76234" bIns="38117" rtlCol="0">
            <a:spAutoFit/>
          </a:bodyPr>
          <a:lstStyle/>
          <a:p>
            <a:r>
              <a:rPr lang="es-CO" sz="2000" b="1" dirty="0"/>
              <a:t>Sector Público</a:t>
            </a:r>
          </a:p>
        </p:txBody>
      </p:sp>
      <p:sp>
        <p:nvSpPr>
          <p:cNvPr id="12" name="1 Título"/>
          <p:cNvSpPr>
            <a:spLocks noGrp="1"/>
          </p:cNvSpPr>
          <p:nvPr>
            <p:ph type="ctrTitle"/>
          </p:nvPr>
        </p:nvSpPr>
        <p:spPr>
          <a:xfrm>
            <a:off x="1547664" y="169202"/>
            <a:ext cx="5832648" cy="600066"/>
          </a:xfrm>
        </p:spPr>
        <p:style>
          <a:lnRef idx="1">
            <a:schemeClr val="accent2"/>
          </a:lnRef>
          <a:fillRef idx="2">
            <a:schemeClr val="accent2"/>
          </a:fillRef>
          <a:effectRef idx="1">
            <a:schemeClr val="accent2"/>
          </a:effectRef>
          <a:fontRef idx="minor">
            <a:schemeClr val="dk1"/>
          </a:fontRef>
        </p:style>
        <p:txBody>
          <a:bodyPr/>
          <a:lstStyle/>
          <a:p>
            <a:pPr algn="ctr"/>
            <a:r>
              <a:rPr lang="es-CO" sz="2800" dirty="0">
                <a:solidFill>
                  <a:schemeClr val="tx1"/>
                </a:solidFill>
              </a:rPr>
              <a:t>EL SECTOR PÚBLICO COLOMBIANO</a:t>
            </a:r>
          </a:p>
        </p:txBody>
      </p:sp>
      <p:sp>
        <p:nvSpPr>
          <p:cNvPr id="13" name="12 Rectángulo"/>
          <p:cNvSpPr/>
          <p:nvPr/>
        </p:nvSpPr>
        <p:spPr>
          <a:xfrm>
            <a:off x="3697920" y="1370048"/>
            <a:ext cx="4871079" cy="356665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endParaRPr lang="es-CO"/>
          </a:p>
        </p:txBody>
      </p:sp>
    </p:spTree>
    <p:extLst>
      <p:ext uri="{BB962C8B-B14F-4D97-AF65-F5344CB8AC3E}">
        <p14:creationId xmlns:p14="http://schemas.microsoft.com/office/powerpoint/2010/main" val="284045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11</a:t>
            </a:fld>
            <a:endParaRPr lang="es-ES_tradnl" dirty="0"/>
          </a:p>
        </p:txBody>
      </p:sp>
      <p:sp>
        <p:nvSpPr>
          <p:cNvPr id="5" name="CuadroTexto 4"/>
          <p:cNvSpPr txBox="1"/>
          <p:nvPr/>
        </p:nvSpPr>
        <p:spPr>
          <a:xfrm>
            <a:off x="-108520" y="32345"/>
            <a:ext cx="9145016" cy="1508105"/>
          </a:xfrm>
          <a:prstGeom prst="rect">
            <a:avLst/>
          </a:prstGeom>
          <a:noFill/>
        </p:spPr>
        <p:txBody>
          <a:bodyPr wrap="square" rtlCol="0">
            <a:spAutoFit/>
          </a:bodyPr>
          <a:lstStyle/>
          <a:p>
            <a:pPr algn="ctr"/>
            <a:r>
              <a:rPr lang="es-CO" sz="3600" b="1" dirty="0">
                <a:latin typeface="+mn-lt"/>
              </a:rPr>
              <a:t>Estados Contables Consolidados</a:t>
            </a:r>
          </a:p>
          <a:p>
            <a:pPr algn="ctr"/>
            <a:r>
              <a:rPr lang="es-CO" sz="2800" b="1" dirty="0">
                <a:latin typeface="+mn-lt"/>
              </a:rPr>
              <a:t>SECTOR PÚBLICO - NIVEL NACIONAL – NIVEL TERRITORIAL </a:t>
            </a:r>
          </a:p>
          <a:p>
            <a:pPr algn="ctr"/>
            <a:r>
              <a:rPr lang="es-CO" sz="2800" b="1" dirty="0">
                <a:latin typeface="+mn-lt"/>
              </a:rPr>
              <a:t>A 31 de diciembre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798329"/>
            <a:ext cx="9144000" cy="3939491"/>
          </a:xfrm>
          <a:prstGeom prst="rect">
            <a:avLst/>
          </a:prstGeom>
        </p:spPr>
      </p:pic>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pic>
        <p:nvPicPr>
          <p:cNvPr id="6" name="Imagen 1"/>
          <p:cNvPicPr>
            <a:picLocks noChangeAspect="1"/>
          </p:cNvPicPr>
          <p:nvPr/>
        </p:nvPicPr>
        <p:blipFill rotWithShape="1">
          <a:blip r:embed="rId2" cstate="email">
            <a:extLst>
              <a:ext uri="{28A0092B-C50C-407E-A947-70E740481C1C}">
                <a14:useLocalDpi xmlns:a14="http://schemas.microsoft.com/office/drawing/2010/main"/>
              </a:ext>
            </a:extLst>
          </a:blip>
          <a:srcRect t="25048"/>
          <a:stretch/>
        </p:blipFill>
        <p:spPr>
          <a:xfrm>
            <a:off x="14514" y="1417340"/>
            <a:ext cx="9129486" cy="4297659"/>
          </a:xfrm>
          <a:prstGeom prst="rect">
            <a:avLst/>
          </a:prstGeom>
        </p:spPr>
      </p:pic>
      <p:sp>
        <p:nvSpPr>
          <p:cNvPr id="7" name="CuadroTexto 4"/>
          <p:cNvSpPr txBox="1"/>
          <p:nvPr/>
        </p:nvSpPr>
        <p:spPr>
          <a:xfrm>
            <a:off x="0" y="49188"/>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Balance General</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A 31 de Diciembre de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3848398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13</a:t>
            </a:fld>
            <a:endParaRPr lang="es-ES_tradnl" dirty="0"/>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t="35508"/>
          <a:stretch/>
        </p:blipFill>
        <p:spPr>
          <a:xfrm>
            <a:off x="0" y="1323439"/>
            <a:ext cx="9144000" cy="4416522"/>
          </a:xfrm>
          <a:prstGeom prst="rect">
            <a:avLst/>
          </a:prstGeom>
        </p:spPr>
      </p:pic>
      <p:sp>
        <p:nvSpPr>
          <p:cNvPr id="6" name="CuadroTexto 5"/>
          <p:cNvSpPr txBox="1"/>
          <p:nvPr/>
        </p:nvSpPr>
        <p:spPr>
          <a:xfrm>
            <a:off x="-180528" y="0"/>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Estado de Resultados</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De 01-01-  al  31 – 12- 2016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775697645"/>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14</a:t>
            </a:fld>
            <a:endParaRPr lang="es-ES_tradnl" dirty="0"/>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t="35508"/>
          <a:stretch/>
        </p:blipFill>
        <p:spPr>
          <a:xfrm>
            <a:off x="0" y="1323439"/>
            <a:ext cx="9144000" cy="4416522"/>
          </a:xfrm>
          <a:prstGeom prst="rect">
            <a:avLst/>
          </a:prstGeom>
        </p:spPr>
      </p:pic>
      <p:sp>
        <p:nvSpPr>
          <p:cNvPr id="6" name="CuadroTexto 5"/>
          <p:cNvSpPr txBox="1"/>
          <p:nvPr/>
        </p:nvSpPr>
        <p:spPr>
          <a:xfrm>
            <a:off x="-180528" y="0"/>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Estado de Resultados</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De 01-01-  al  31 – 12- 2016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2756419451"/>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sp>
        <p:nvSpPr>
          <p:cNvPr id="5" name="14 Título"/>
          <p:cNvSpPr txBox="1">
            <a:spLocks/>
          </p:cNvSpPr>
          <p:nvPr/>
        </p:nvSpPr>
        <p:spPr>
          <a:xfrm>
            <a:off x="887181" y="-22820"/>
            <a:ext cx="7404861" cy="102011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333" kern="0" dirty="0">
                <a:solidFill>
                  <a:schemeClr val="bg1"/>
                </a:solidFill>
                <a:effectLst>
                  <a:outerShdw blurRad="38100" dist="38100" dir="2700000" algn="tl">
                    <a:srgbClr val="000000"/>
                  </a:outerShdw>
                </a:effectLst>
                <a:latin typeface="Calibri" pitchFamily="34" charset="0"/>
                <a:cs typeface="Arial" charset="0"/>
              </a:rPr>
              <a:t>MODELOS DE CONTABILIDAD</a:t>
            </a:r>
            <a:br>
              <a:rPr lang="es-ES" sz="3333" kern="0" dirty="0">
                <a:solidFill>
                  <a:schemeClr val="bg1"/>
                </a:solidFill>
                <a:effectLst>
                  <a:outerShdw blurRad="38100" dist="38100" dir="2700000" algn="tl">
                    <a:srgbClr val="000000"/>
                  </a:outerShdw>
                </a:effectLst>
                <a:latin typeface="Calibri" pitchFamily="34" charset="0"/>
                <a:cs typeface="Arial" charset="0"/>
              </a:rPr>
            </a:br>
            <a:r>
              <a:rPr lang="es-ES" sz="3333" kern="0" dirty="0">
                <a:solidFill>
                  <a:schemeClr val="bg1"/>
                </a:solidFill>
                <a:effectLst>
                  <a:outerShdw blurRad="38100" dist="38100" dir="2700000" algn="tl">
                    <a:srgbClr val="000000"/>
                  </a:outerShdw>
                </a:effectLst>
                <a:latin typeface="Calibri" pitchFamily="34" charset="0"/>
                <a:cs typeface="Arial" charset="0"/>
              </a:rPr>
              <a:t> - CONVERGENCIA -</a:t>
            </a:r>
            <a:br>
              <a:rPr lang="es-ES" sz="3333" kern="0" dirty="0">
                <a:solidFill>
                  <a:schemeClr val="bg1"/>
                </a:solidFill>
                <a:effectLst>
                  <a:outerShdw blurRad="38100" dist="38100" dir="2700000" algn="tl">
                    <a:srgbClr val="000000"/>
                  </a:outerShdw>
                </a:effectLst>
                <a:latin typeface="Calibri" pitchFamily="34" charset="0"/>
                <a:cs typeface="Arial" charset="0"/>
              </a:rPr>
            </a:br>
            <a:endParaRPr lang="es-CO" sz="3333" kern="0" dirty="0">
              <a:solidFill>
                <a:schemeClr val="bg1"/>
              </a:solidFill>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3238353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800" dirty="0">
              <a:solidFill>
                <a:schemeClr val="accent6">
                  <a:lumMod val="75000"/>
                </a:schemeClr>
              </a:solidFill>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743/2013 (D)</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pPr>
            <a:r>
              <a:rPr lang="es-ES" sz="2600"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pPr>
            <a:r>
              <a:rPr lang="es-ES" sz="1500"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pPr>
            <a:r>
              <a:rPr lang="es-ES" sz="1500" b="1" dirty="0">
                <a:solidFill>
                  <a:schemeClr val="accent6"/>
                </a:solidFill>
                <a:effectLst>
                  <a:outerShdw blurRad="38100" dist="38100" dir="2700000" algn="tl">
                    <a:srgbClr val="000000">
                      <a:alpha val="43137"/>
                    </a:srgbClr>
                  </a:outerShdw>
                </a:effectLst>
                <a:latin typeface="Calibri" panose="020F0502020204030204" pitchFamily="34" charset="0"/>
              </a:rPr>
              <a:t> 533 /2015</a:t>
            </a:r>
          </a:p>
        </p:txBody>
      </p:sp>
      <p:cxnSp>
        <p:nvCxnSpPr>
          <p:cNvPr id="11" name="Conector recto 3"/>
          <p:cNvCxnSpPr/>
          <p:nvPr/>
        </p:nvCxnSpPr>
        <p:spPr>
          <a:xfrm>
            <a:off x="6444208" y="1768033"/>
            <a:ext cx="523615" cy="934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Conector recto 17"/>
          <p:cNvCxnSpPr/>
          <p:nvPr/>
        </p:nvCxnSpPr>
        <p:spPr>
          <a:xfrm>
            <a:off x="6588224" y="3217540"/>
            <a:ext cx="625478"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Conector recto 18"/>
          <p:cNvCxnSpPr/>
          <p:nvPr/>
        </p:nvCxnSpPr>
        <p:spPr>
          <a:xfrm>
            <a:off x="6660232" y="4657700"/>
            <a:ext cx="543934"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4" name="Conector recto 17"/>
          <p:cNvCxnSpPr/>
          <p:nvPr/>
        </p:nvCxnSpPr>
        <p:spPr>
          <a:xfrm flipV="1">
            <a:off x="2339752" y="3338274"/>
            <a:ext cx="432048" cy="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Conector recto 17"/>
          <p:cNvCxnSpPr/>
          <p:nvPr/>
        </p:nvCxnSpPr>
        <p:spPr>
          <a:xfrm flipV="1">
            <a:off x="2003715" y="2065411"/>
            <a:ext cx="840093" cy="72008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6" name="Conector recto 17"/>
          <p:cNvCxnSpPr/>
          <p:nvPr/>
        </p:nvCxnSpPr>
        <p:spPr>
          <a:xfrm>
            <a:off x="2267744" y="3937620"/>
            <a:ext cx="696077"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69204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9"/>
          </p:nvPr>
        </p:nvSpPr>
        <p:spPr/>
        <p:txBody>
          <a:bodyPr/>
          <a:lstStyle/>
          <a:p>
            <a:fld id="{B2940951-94E0-4D6B-B3E8-14E1C155E8A2}" type="slidenum">
              <a:rPr lang="es-ES_tradnl" smtClean="0"/>
              <a:pPr/>
              <a:t>16</a:t>
            </a:fld>
            <a:endParaRPr lang="es-ES_tradnl"/>
          </a:p>
        </p:txBody>
      </p:sp>
      <p:sp>
        <p:nvSpPr>
          <p:cNvPr id="6" name="8 Título"/>
          <p:cNvSpPr>
            <a:spLocks noGrp="1"/>
          </p:cNvSpPr>
          <p:nvPr>
            <p:ph type="ctrTitle"/>
          </p:nvPr>
        </p:nvSpPr>
        <p:spPr bwMode="auto">
          <a:xfrm>
            <a:off x="107505" y="169202"/>
            <a:ext cx="8814964" cy="384042"/>
          </a:xfr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s-CO" sz="1600" dirty="0">
                <a:solidFill>
                  <a:schemeClr val="tx1"/>
                </a:solidFill>
              </a:rPr>
              <a:t>ESTRUCTURA DEL RÉGIMEN DE CONTABILIDAD PÚBLICA EN CONVERGENCIA CON </a:t>
            </a:r>
            <a:r>
              <a:rPr lang="es-CO" sz="1600" dirty="0" err="1">
                <a:solidFill>
                  <a:schemeClr val="tx1"/>
                </a:solidFill>
              </a:rPr>
              <a:t>NICSP</a:t>
            </a:r>
            <a:r>
              <a:rPr lang="es-CO" sz="1600" dirty="0">
                <a:solidFill>
                  <a:schemeClr val="tx1"/>
                </a:solidFill>
              </a:rPr>
              <a:t>/</a:t>
            </a:r>
            <a:r>
              <a:rPr lang="es-CO" sz="1600" dirty="0" err="1">
                <a:solidFill>
                  <a:schemeClr val="tx1"/>
                </a:solidFill>
              </a:rPr>
              <a:t>NIIF</a:t>
            </a:r>
            <a:br>
              <a:rPr lang="es-CO" sz="1600" dirty="0">
                <a:solidFill>
                  <a:schemeClr val="tx1"/>
                </a:solidFill>
              </a:rPr>
            </a:br>
            <a:endParaRPr lang="es-ES" altLang="es-ES" sz="1600" dirty="0">
              <a:solidFill>
                <a:schemeClr val="tx1"/>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1" y="553244"/>
            <a:ext cx="8958980" cy="5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72 Llamada con línea 1"/>
          <p:cNvSpPr/>
          <p:nvPr/>
        </p:nvSpPr>
        <p:spPr>
          <a:xfrm>
            <a:off x="1043607" y="1057324"/>
            <a:ext cx="1555359" cy="216000"/>
          </a:xfrm>
          <a:prstGeom prst="borderCallout1">
            <a:avLst>
              <a:gd name="adj1" fmla="val 96064"/>
              <a:gd name="adj2" fmla="val 50002"/>
              <a:gd name="adj3" fmla="val 207639"/>
              <a:gd name="adj4" fmla="val 50629"/>
            </a:avLst>
          </a:prstGeom>
          <a:ln w="381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t>Con base en </a:t>
            </a:r>
            <a:r>
              <a:rPr lang="es-CO" sz="1400" b="1" dirty="0" err="1"/>
              <a:t>NICSP</a:t>
            </a:r>
            <a:endParaRPr lang="es-CO" sz="1400" b="1" dirty="0"/>
          </a:p>
        </p:txBody>
      </p:sp>
      <p:sp>
        <p:nvSpPr>
          <p:cNvPr id="10" name="73 Llamada con línea 1"/>
          <p:cNvSpPr/>
          <p:nvPr/>
        </p:nvSpPr>
        <p:spPr>
          <a:xfrm>
            <a:off x="5148064" y="1057324"/>
            <a:ext cx="763271" cy="216000"/>
          </a:xfrm>
          <a:prstGeom prst="borderCallout1">
            <a:avLst>
              <a:gd name="adj1" fmla="val 101397"/>
              <a:gd name="adj2" fmla="val 51233"/>
              <a:gd name="adj3" fmla="val 187529"/>
              <a:gd name="adj4" fmla="val 5197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t>NIIF</a:t>
            </a:r>
          </a:p>
        </p:txBody>
      </p:sp>
      <p:sp>
        <p:nvSpPr>
          <p:cNvPr id="11" name="74 Llamada con línea 1"/>
          <p:cNvSpPr/>
          <p:nvPr/>
        </p:nvSpPr>
        <p:spPr>
          <a:xfrm>
            <a:off x="2915816" y="1057324"/>
            <a:ext cx="1430956" cy="216000"/>
          </a:xfrm>
          <a:prstGeom prst="borderCallout1">
            <a:avLst>
              <a:gd name="adj1" fmla="val 101397"/>
              <a:gd name="adj2" fmla="val 51233"/>
              <a:gd name="adj3" fmla="val 178709"/>
              <a:gd name="adj4" fmla="val 51132"/>
            </a:avLst>
          </a:prstGeom>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t>Con base en </a:t>
            </a:r>
            <a:r>
              <a:rPr lang="es-CO" sz="1400" b="1" dirty="0" err="1"/>
              <a:t>NII</a:t>
            </a:r>
            <a:r>
              <a:rPr lang="es-CO" sz="1400" dirty="0" err="1"/>
              <a:t>F</a:t>
            </a:r>
            <a:endParaRPr lang="es-CO" sz="1400" dirty="0"/>
          </a:p>
        </p:txBody>
      </p:sp>
    </p:spTree>
    <p:extLst>
      <p:ext uri="{BB962C8B-B14F-4D97-AF65-F5344CB8AC3E}">
        <p14:creationId xmlns:p14="http://schemas.microsoft.com/office/powerpoint/2010/main" val="100260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pic>
        <p:nvPicPr>
          <p:cNvPr id="5"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0"/>
            <a:ext cx="2448272" cy="2065412"/>
          </a:xfrm>
          <a:prstGeom prst="ellipse">
            <a:avLst/>
          </a:prstGeom>
          <a:ln>
            <a:solidFill>
              <a:schemeClr val="tx1"/>
            </a:solidFill>
          </a:ln>
          <a:effectLst>
            <a:glow rad="63500">
              <a:schemeClr val="accent4">
                <a:satMod val="175000"/>
                <a:alpha val="40000"/>
              </a:schemeClr>
            </a:glow>
          </a:effectLst>
        </p:spPr>
      </p:pic>
      <p:sp>
        <p:nvSpPr>
          <p:cNvPr id="7" name="6 Flecha abajo"/>
          <p:cNvSpPr/>
          <p:nvPr/>
        </p:nvSpPr>
        <p:spPr bwMode="auto">
          <a:xfrm>
            <a:off x="5969241" y="841276"/>
            <a:ext cx="690991" cy="1224136"/>
          </a:xfrm>
          <a:prstGeom prst="downArrow">
            <a:avLst>
              <a:gd name="adj1" fmla="val 50000"/>
              <a:gd name="adj2" fmla="val 53605"/>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8" name="7 Rectángulo"/>
          <p:cNvSpPr/>
          <p:nvPr/>
        </p:nvSpPr>
        <p:spPr bwMode="auto">
          <a:xfrm>
            <a:off x="5076056" y="2137420"/>
            <a:ext cx="4032448" cy="3577580"/>
          </a:xfrm>
          <a:prstGeom prst="rect">
            <a:avLst/>
          </a:prstGeom>
          <a:solidFill>
            <a:srgbClr val="378D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RESOLUCIÓN 533</a:t>
            </a:r>
          </a:p>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 </a:t>
            </a:r>
            <a:r>
              <a:rPr lang="es-CO" sz="2000" b="1" dirty="0">
                <a:solidFill>
                  <a:schemeClr val="bg1"/>
                </a:solidFill>
                <a:latin typeface="Times New Roman" pitchFamily="18" charset="0"/>
              </a:rPr>
              <a:t>(8-10-15) </a:t>
            </a:r>
          </a:p>
          <a:p>
            <a:pPr marL="0" marR="0" indent="0" algn="ctr" defTabSz="914400" rtl="0" eaLnBrk="0" fontAlgn="base" latinLnBrk="0" hangingPunct="0">
              <a:lnSpc>
                <a:spcPct val="100000"/>
              </a:lnSpc>
              <a:spcBef>
                <a:spcPct val="0"/>
              </a:spcBef>
              <a:spcAft>
                <a:spcPct val="0"/>
              </a:spcAft>
              <a:buClrTx/>
              <a:buSzTx/>
              <a:buFontTx/>
              <a:buNone/>
              <a:tabLst/>
            </a:pPr>
            <a:r>
              <a:rPr lang="es-CO" sz="3000" b="1" dirty="0">
                <a:solidFill>
                  <a:schemeClr val="bg1"/>
                </a:solidFill>
                <a:latin typeface="Times New Roman" pitchFamily="18" charset="0"/>
              </a:rPr>
              <a:t>Incorpora en el Régimen de Contabilidad Pública, el Marco Normativo Aplicable a Entidades de Gobierno </a:t>
            </a:r>
            <a:endParaRPr kumimoji="0" lang="es-CO" sz="3000" b="1" i="0" u="none" strike="noStrike" cap="none" normalizeH="0" baseline="0" dirty="0">
              <a:ln>
                <a:noFill/>
              </a:ln>
              <a:solidFill>
                <a:schemeClr val="bg1"/>
              </a:solidFill>
              <a:effectLst/>
              <a:latin typeface="Times New Roman" pitchFamily="18" charset="0"/>
            </a:endParaRPr>
          </a:p>
        </p:txBody>
      </p:sp>
      <p:pic>
        <p:nvPicPr>
          <p:cNvPr id="6146" name="Picture 2" descr="D:\BACKUP 03 MARZO 2016\Desktop\Nueva carpeta\Gobier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37420"/>
            <a:ext cx="5076056" cy="35775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1" name="10 Flecha abajo"/>
          <p:cNvSpPr/>
          <p:nvPr/>
        </p:nvSpPr>
        <p:spPr bwMode="auto">
          <a:xfrm>
            <a:off x="2123728" y="841276"/>
            <a:ext cx="720080" cy="1224136"/>
          </a:xfrm>
          <a:prstGeom prst="downArrow">
            <a:avLst>
              <a:gd name="adj1" fmla="val 50000"/>
              <a:gd name="adj2" fmla="val 53605"/>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7963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18</a:t>
            </a:fld>
            <a:endParaRPr lang="es-ES_tradnl" dirty="0"/>
          </a:p>
        </p:txBody>
      </p:sp>
      <p:sp>
        <p:nvSpPr>
          <p:cNvPr id="5" name="Rectángulo 4"/>
          <p:cNvSpPr/>
          <p:nvPr/>
        </p:nvSpPr>
        <p:spPr>
          <a:xfrm>
            <a:off x="971600" y="121196"/>
            <a:ext cx="6696744" cy="707886"/>
          </a:xfrm>
          <a:prstGeom prst="rect">
            <a:avLst/>
          </a:prstGeom>
        </p:spPr>
        <p:txBody>
          <a:bodyPr wrap="square">
            <a:spAutoFit/>
          </a:bodyPr>
          <a:lstStyle/>
          <a:p>
            <a:pPr algn="ctr"/>
            <a:r>
              <a:rPr lang="es-CO" sz="4000" b="1" dirty="0"/>
              <a:t>RESOLUCIÓN 484 de 2017</a:t>
            </a:r>
          </a:p>
        </p:txBody>
      </p:sp>
      <p:sp>
        <p:nvSpPr>
          <p:cNvPr id="6" name="Cinta perforada 5"/>
          <p:cNvSpPr/>
          <p:nvPr/>
        </p:nvSpPr>
        <p:spPr bwMode="auto">
          <a:xfrm rot="10800000" flipV="1">
            <a:off x="323528" y="984622"/>
            <a:ext cx="8496944" cy="4177133"/>
          </a:xfrm>
          <a:prstGeom prst="flowChartPunchedTape">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algn="ctr"/>
            <a:r>
              <a:rPr lang="es-CO" sz="2600" b="1" dirty="0"/>
              <a:t>Por la cual se modifican el anexo de la Resolución 533 de 2015 en lo relacionado con las Normas para el </a:t>
            </a:r>
            <a:r>
              <a:rPr lang="es-CO" sz="3200" b="1" i="1" u="sng" dirty="0"/>
              <a:t>Reconocimiento</a:t>
            </a:r>
            <a:r>
              <a:rPr lang="es-CO" sz="3200" b="1" i="1" dirty="0"/>
              <a:t>, </a:t>
            </a:r>
            <a:r>
              <a:rPr lang="es-CO" sz="3200" b="1" i="1" u="sng" dirty="0"/>
              <a:t>Medición</a:t>
            </a:r>
            <a:r>
              <a:rPr lang="es-CO" sz="3200" b="1" i="1" dirty="0"/>
              <a:t>, </a:t>
            </a:r>
            <a:r>
              <a:rPr lang="es-CO" sz="3200" b="1" i="1" u="sng" dirty="0"/>
              <a:t>Revelación</a:t>
            </a:r>
            <a:r>
              <a:rPr lang="es-CO" sz="3200" b="1" i="1" dirty="0"/>
              <a:t> y </a:t>
            </a:r>
            <a:r>
              <a:rPr lang="es-CO" sz="3200" b="1" i="1" u="sng" dirty="0"/>
              <a:t>Presentación de los Hechos </a:t>
            </a:r>
            <a:r>
              <a:rPr lang="es-CO" sz="2600" b="1" dirty="0"/>
              <a:t>Económicos del Marco Normativo para Entidades de Gobierno y el artículo 4° de la Resolución 533 de 2015, y se dictan otras disposiciones</a:t>
            </a:r>
            <a:r>
              <a:rPr lang="es-CO" sz="2400" b="1" dirty="0"/>
              <a:t> </a:t>
            </a:r>
            <a:endParaRPr kumimoji="0" lang="es-CO" sz="2400" b="0" i="0" u="none" strike="noStrike" cap="none" normalizeH="0" baseline="0" dirty="0">
              <a:ln>
                <a:noFill/>
              </a:ln>
              <a:solidFill>
                <a:schemeClr val="tx1"/>
              </a:solidFill>
              <a:effectLst/>
              <a:latin typeface="Times New Roman" pitchFamily="18" charset="0"/>
            </a:endParaRPr>
          </a:p>
        </p:txBody>
      </p:sp>
      <p:sp>
        <p:nvSpPr>
          <p:cNvPr id="2" name="Flecha curvada hacia la izquierda 1"/>
          <p:cNvSpPr/>
          <p:nvPr/>
        </p:nvSpPr>
        <p:spPr bwMode="auto">
          <a:xfrm rot="19235115">
            <a:off x="7488065" y="-195080"/>
            <a:ext cx="884585" cy="1954297"/>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72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19</a:t>
            </a:fld>
            <a:endParaRPr lang="es-ES_tradnl" dirty="0"/>
          </a:p>
        </p:txBody>
      </p:sp>
      <p:sp>
        <p:nvSpPr>
          <p:cNvPr id="6" name="2 Rectángulo"/>
          <p:cNvSpPr/>
          <p:nvPr/>
        </p:nvSpPr>
        <p:spPr>
          <a:xfrm>
            <a:off x="683568" y="2209428"/>
            <a:ext cx="3293832"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2186365"/>
            <a:ext cx="3984442"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562646"/>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6360549" y="1562646"/>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2230698"/>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73610" y="3380519"/>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628117" y="343377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35496" y="-22820"/>
            <a:ext cx="7866967" cy="553998"/>
          </a:xfrm>
          <a:prstGeom prst="rect">
            <a:avLst/>
          </a:prstGeom>
        </p:spPr>
        <p:txBody>
          <a:bodyPr wrap="square">
            <a:spAutoFit/>
          </a:bodyPr>
          <a:lstStyle/>
          <a:p>
            <a:pPr algn="ctr"/>
            <a:r>
              <a:rPr lang="es-ES" sz="3000" b="1" dirty="0">
                <a:solidFill>
                  <a:schemeClr val="bg1"/>
                </a:solidFill>
                <a:latin typeface="+mn-lt"/>
              </a:rPr>
              <a:t>CRONOGRAMA PARA ENTIDADES DE GOBIERNO</a:t>
            </a:r>
            <a:endParaRPr lang="es-CO" sz="3000" dirty="0">
              <a:solidFill>
                <a:schemeClr val="bg1"/>
              </a:solidFill>
              <a:latin typeface="+mn-lt"/>
            </a:endParaRPr>
          </a:p>
        </p:txBody>
      </p:sp>
      <p:sp>
        <p:nvSpPr>
          <p:cNvPr id="16" name="15 Flecha derecha"/>
          <p:cNvSpPr/>
          <p:nvPr/>
        </p:nvSpPr>
        <p:spPr>
          <a:xfrm>
            <a:off x="125413" y="90666"/>
            <a:ext cx="8695059" cy="1926184"/>
          </a:xfrm>
          <a:prstGeom prst="rightArrow">
            <a:avLst/>
          </a:prstGeom>
          <a:ln>
            <a:solidFill>
              <a:schemeClr val="tx1"/>
            </a:solidFill>
          </a:ln>
          <a:effectLst>
            <a:glow rad="63500">
              <a:schemeClr val="accent4">
                <a:satMod val="175000"/>
                <a:alpha val="40000"/>
              </a:schemeClr>
            </a:glo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7" name="16 Grupo"/>
          <p:cNvGrpSpPr/>
          <p:nvPr/>
        </p:nvGrpSpPr>
        <p:grpSpPr>
          <a:xfrm>
            <a:off x="251520" y="90665"/>
            <a:ext cx="7740860" cy="2334787"/>
            <a:chOff x="3343920" y="647312"/>
            <a:chExt cx="4140460" cy="2725359"/>
          </a:xfrm>
        </p:grpSpPr>
        <p:sp>
          <p:nvSpPr>
            <p:cNvPr id="18" name="17 Rectángulo"/>
            <p:cNvSpPr/>
            <p:nvPr/>
          </p:nvSpPr>
          <p:spPr>
            <a:xfrm>
              <a:off x="4287043"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Rectángulo"/>
            <p:cNvSpPr/>
            <p:nvPr/>
          </p:nvSpPr>
          <p:spPr>
            <a:xfrm>
              <a:off x="3343920" y="647312"/>
              <a:ext cx="4140460" cy="12979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400" b="1" kern="1200" dirty="0"/>
            </a:p>
            <a:p>
              <a:pPr lvl="0" algn="ctr" defTabSz="933450">
                <a:lnSpc>
                  <a:spcPct val="90000"/>
                </a:lnSpc>
                <a:spcBef>
                  <a:spcPct val="0"/>
                </a:spcBef>
                <a:spcAft>
                  <a:spcPct val="35000"/>
                </a:spcAft>
              </a:pPr>
              <a:endParaRPr lang="es-ES" sz="2400" b="1" dirty="0"/>
            </a:p>
            <a:p>
              <a:pPr lvl="0" algn="ctr" defTabSz="933450">
                <a:lnSpc>
                  <a:spcPct val="90000"/>
                </a:lnSpc>
                <a:spcBef>
                  <a:spcPct val="0"/>
                </a:spcBef>
                <a:spcAft>
                  <a:spcPct val="35000"/>
                </a:spcAft>
              </a:pPr>
              <a:r>
                <a:rPr lang="es-ES" sz="2800" b="1" kern="1200" dirty="0"/>
                <a:t>Este proceso  involucra  a todas las entidades </a:t>
              </a:r>
            </a:p>
            <a:p>
              <a:pPr lvl="0" algn="ctr" defTabSz="933450">
                <a:lnSpc>
                  <a:spcPct val="90000"/>
                </a:lnSpc>
                <a:spcBef>
                  <a:spcPct val="0"/>
                </a:spcBef>
                <a:spcAft>
                  <a:spcPct val="35000"/>
                </a:spcAft>
              </a:pPr>
              <a:r>
                <a:rPr lang="es-ES" sz="2800" b="1" kern="1200" dirty="0"/>
                <a:t>de Gobierno del Sector </a:t>
              </a:r>
              <a:r>
                <a:rPr lang="es-ES" sz="2800" b="1" dirty="0"/>
                <a:t>P</a:t>
              </a:r>
              <a:r>
                <a:rPr lang="es-ES" sz="2800" b="1" kern="1200" dirty="0"/>
                <a:t>úblico </a:t>
              </a:r>
            </a:p>
          </p:txBody>
        </p:sp>
      </p:grpSp>
      <p:sp>
        <p:nvSpPr>
          <p:cNvPr id="21" name="20 Rectángulo"/>
          <p:cNvSpPr/>
          <p:nvPr/>
        </p:nvSpPr>
        <p:spPr>
          <a:xfrm>
            <a:off x="1331640" y="18657"/>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pPr>
              <a:defRPr/>
            </a:pPr>
            <a:fld id="{BD78BF63-D6E5-49D8-99EB-4D36175B83F1}" type="slidenum">
              <a:rPr lang="es-ES_tradnl" smtClean="0"/>
              <a:pPr>
                <a:defRPr/>
              </a:pPr>
              <a:t>2</a:t>
            </a:fld>
            <a:endParaRPr lang="es-ES_tradnl"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5896" y="2209428"/>
            <a:ext cx="1873038" cy="158069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5114" y="109492"/>
            <a:ext cx="1512168" cy="2243952"/>
          </a:xfrm>
          <a:prstGeom prst="rect">
            <a:avLst/>
          </a:prstGeom>
        </p:spPr>
      </p:pic>
      <p:pic>
        <p:nvPicPr>
          <p:cNvPr id="8" name="Picture 2" descr="Resultado de imagen para BARRANQUILL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0951" y="1"/>
            <a:ext cx="3717275" cy="323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BARRANQUILL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8750"/>
            <a:ext cx="3635897" cy="32607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BARRANQUILL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07" y="3269569"/>
            <a:ext cx="3687151" cy="24743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BARRANQUILL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08934" y="3269569"/>
            <a:ext cx="3672408" cy="2483737"/>
          </a:xfrm>
          <a:prstGeom prst="rect">
            <a:avLst/>
          </a:prstGeom>
          <a:noFill/>
          <a:extLst>
            <a:ext uri="{909E8E84-426E-40DD-AFC4-6F175D3DCCD1}">
              <a14:hiddenFill xmlns:a14="http://schemas.microsoft.com/office/drawing/2010/main">
                <a:solidFill>
                  <a:srgbClr val="FFFFFF"/>
                </a:solidFill>
              </a14:hiddenFill>
            </a:ext>
          </a:extLst>
        </p:spPr>
      </p:pic>
      <p:pic>
        <p:nvPicPr>
          <p:cNvPr id="10" name="4 Imagen"/>
          <p:cNvPicPr/>
          <p:nvPr/>
        </p:nvPicPr>
        <p:blipFill>
          <a:blip r:embed="rId8" cstate="email">
            <a:extLst>
              <a:ext uri="{28A0092B-C50C-407E-A947-70E740481C1C}">
                <a14:useLocalDpi xmlns:a14="http://schemas.microsoft.com/office/drawing/2010/main"/>
              </a:ext>
            </a:extLst>
          </a:blip>
          <a:stretch>
            <a:fillRect/>
          </a:stretch>
        </p:blipFill>
        <p:spPr>
          <a:xfrm>
            <a:off x="3737439" y="3744416"/>
            <a:ext cx="1698657" cy="1993404"/>
          </a:xfrm>
          <a:prstGeom prst="rect">
            <a:avLst/>
          </a:prstGeom>
        </p:spPr>
      </p:pic>
    </p:spTree>
    <p:extLst>
      <p:ext uri="{BB962C8B-B14F-4D97-AF65-F5344CB8AC3E}">
        <p14:creationId xmlns:p14="http://schemas.microsoft.com/office/powerpoint/2010/main" val="77416729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20</a:t>
            </a:fld>
            <a:endParaRPr lang="es-ES_tradnl" dirty="0"/>
          </a:p>
        </p:txBody>
      </p:sp>
      <p:graphicFrame>
        <p:nvGraphicFramePr>
          <p:cNvPr id="5" name="Diagrama 6"/>
          <p:cNvGraphicFramePr/>
          <p:nvPr>
            <p:extLst>
              <p:ext uri="{D42A27DB-BD31-4B8C-83A1-F6EECF244321}">
                <p14:modId xmlns:p14="http://schemas.microsoft.com/office/powerpoint/2010/main" val="931837287"/>
              </p:ext>
            </p:extLst>
          </p:nvPr>
        </p:nvGraphicFramePr>
        <p:xfrm>
          <a:off x="2314541" y="193204"/>
          <a:ext cx="7514043" cy="511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grama de flujo: proceso 7"/>
          <p:cNvSpPr/>
          <p:nvPr/>
        </p:nvSpPr>
        <p:spPr>
          <a:xfrm>
            <a:off x="7506222" y="1705372"/>
            <a:ext cx="1584176" cy="256616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solidFill>
                  <a:schemeClr val="tx1"/>
                </a:solidFill>
              </a:rPr>
              <a:t>Las cifras </a:t>
            </a:r>
          </a:p>
          <a:p>
            <a:pPr algn="ctr"/>
            <a:r>
              <a:rPr lang="es-CO" b="1" dirty="0">
                <a:solidFill>
                  <a:schemeClr val="tx1"/>
                </a:solidFill>
              </a:rPr>
              <a:t>del País dependen </a:t>
            </a:r>
          </a:p>
          <a:p>
            <a:pPr algn="ctr"/>
            <a:r>
              <a:rPr lang="es-CO" b="1" dirty="0">
                <a:solidFill>
                  <a:schemeClr val="tx1"/>
                </a:solidFill>
              </a:rPr>
              <a:t>de TODOS</a:t>
            </a:r>
            <a:r>
              <a:rPr lang="es-CO" dirty="0">
                <a:solidFill>
                  <a:schemeClr val="tx1"/>
                </a:solidFill>
              </a:rPr>
              <a:t>:</a:t>
            </a:r>
          </a:p>
          <a:p>
            <a:pPr algn="ctr"/>
            <a:r>
              <a:rPr lang="es-CO" b="1" dirty="0">
                <a:solidFill>
                  <a:srgbClr val="C00000"/>
                </a:solidFill>
              </a:rPr>
              <a:t>Incluyendo</a:t>
            </a:r>
          </a:p>
          <a:p>
            <a:pPr algn="ctr"/>
            <a:r>
              <a:rPr lang="es-CO" b="1" dirty="0">
                <a:solidFill>
                  <a:srgbClr val="C00000"/>
                </a:solidFill>
              </a:rPr>
              <a:t> su ENTIDAD!</a:t>
            </a: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53245"/>
            <a:ext cx="53640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781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21</a:t>
            </a:fld>
            <a:endParaRPr lang="es-ES_tradnl" dirty="0"/>
          </a:p>
        </p:txBody>
      </p:sp>
      <p:sp>
        <p:nvSpPr>
          <p:cNvPr id="5" name="Título 1"/>
          <p:cNvSpPr txBox="1">
            <a:spLocks/>
          </p:cNvSpPr>
          <p:nvPr/>
        </p:nvSpPr>
        <p:spPr>
          <a:xfrm>
            <a:off x="-1" y="49188"/>
            <a:ext cx="9144001" cy="504056"/>
          </a:xfrm>
          <a:prstGeom prst="rect">
            <a:avLst/>
          </a:prstGeom>
          <a:ln>
            <a:solidFill>
              <a:schemeClr val="tx1"/>
            </a:solidFill>
          </a:ln>
          <a:effectLst>
            <a:glow rad="63500">
              <a:schemeClr val="accent4">
                <a:satMod val="175000"/>
                <a:alpha val="40000"/>
              </a:schemeClr>
            </a:glow>
          </a:effectLst>
        </p:spPr>
        <p:txBody>
          <a:bodyPr>
            <a:normAutofit fontScale="75000" lnSpcReduction="20000"/>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¿Por qué se </a:t>
            </a:r>
            <a:r>
              <a:rPr lang="es-CO" kern="0" dirty="0" err="1"/>
              <a:t>dió</a:t>
            </a:r>
            <a:r>
              <a:rPr lang="es-CO" kern="0" dirty="0"/>
              <a:t> la Modificación del Cronograma de Implementación?</a:t>
            </a:r>
          </a:p>
        </p:txBody>
      </p:sp>
      <p:graphicFrame>
        <p:nvGraphicFramePr>
          <p:cNvPr id="6" name="Diagrama 11"/>
          <p:cNvGraphicFramePr/>
          <p:nvPr>
            <p:extLst>
              <p:ext uri="{D42A27DB-BD31-4B8C-83A1-F6EECF244321}">
                <p14:modId xmlns:p14="http://schemas.microsoft.com/office/powerpoint/2010/main" val="4063393894"/>
              </p:ext>
            </p:extLst>
          </p:nvPr>
        </p:nvGraphicFramePr>
        <p:xfrm>
          <a:off x="125413" y="625252"/>
          <a:ext cx="8839075" cy="500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76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22</a:t>
            </a:fld>
            <a:endParaRPr lang="es-ES_tradnl" dirty="0"/>
          </a:p>
        </p:txBody>
      </p:sp>
      <p:sp>
        <p:nvSpPr>
          <p:cNvPr id="5" name="Título 1"/>
          <p:cNvSpPr txBox="1">
            <a:spLocks/>
          </p:cNvSpPr>
          <p:nvPr/>
        </p:nvSpPr>
        <p:spPr>
          <a:xfrm>
            <a:off x="-1116632" y="-94828"/>
            <a:ext cx="11443251" cy="78954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del Saneamiento Contable</a:t>
            </a:r>
          </a:p>
        </p:txBody>
      </p:sp>
      <p:graphicFrame>
        <p:nvGraphicFramePr>
          <p:cNvPr id="6" name="Diagrama 6"/>
          <p:cNvGraphicFramePr/>
          <p:nvPr>
            <p:extLst>
              <p:ext uri="{D42A27DB-BD31-4B8C-83A1-F6EECF244321}">
                <p14:modId xmlns:p14="http://schemas.microsoft.com/office/powerpoint/2010/main" val="178489187"/>
              </p:ext>
            </p:extLst>
          </p:nvPr>
        </p:nvGraphicFramePr>
        <p:xfrm>
          <a:off x="-468560" y="299943"/>
          <a:ext cx="6156685" cy="57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o"/>
          <p:cNvGrpSpPr/>
          <p:nvPr/>
        </p:nvGrpSpPr>
        <p:grpSpPr>
          <a:xfrm>
            <a:off x="4211959" y="4513684"/>
            <a:ext cx="4959011" cy="1166742"/>
            <a:chOff x="97678" y="2197045"/>
            <a:chExt cx="5274354" cy="2000973"/>
          </a:xfrm>
        </p:grpSpPr>
        <p:sp>
          <p:nvSpPr>
            <p:cNvPr id="14" name="13 Rectángulo redondeado"/>
            <p:cNvSpPr/>
            <p:nvPr/>
          </p:nvSpPr>
          <p:spPr>
            <a:xfrm>
              <a:off x="1178575" y="2197045"/>
              <a:ext cx="4127021"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2100" b="1" kern="1200" dirty="0">
                  <a:solidFill>
                    <a:srgbClr val="C00000"/>
                  </a:solidFill>
                </a:rPr>
                <a:t>Garantizar</a:t>
              </a:r>
              <a:r>
                <a:rPr lang="es-ES" sz="2100" b="1" kern="1200" dirty="0"/>
                <a:t> que la información financiera de los primeros Estados Financieros conforme a la Res. 533 de 2015</a:t>
              </a:r>
            </a:p>
          </p:txBody>
        </p:sp>
      </p:grpSp>
      <p:grpSp>
        <p:nvGrpSpPr>
          <p:cNvPr id="16" name="15 Grupo"/>
          <p:cNvGrpSpPr/>
          <p:nvPr/>
        </p:nvGrpSpPr>
        <p:grpSpPr>
          <a:xfrm>
            <a:off x="4604992" y="1561356"/>
            <a:ext cx="4494643" cy="1545592"/>
            <a:chOff x="-420563" y="2596112"/>
            <a:chExt cx="5726159" cy="1816884"/>
          </a:xfrm>
        </p:grpSpPr>
        <p:sp>
          <p:nvSpPr>
            <p:cNvPr id="17" name="16 Rectángulo redondeado"/>
            <p:cNvSpPr/>
            <p:nvPr/>
          </p:nvSpPr>
          <p:spPr>
            <a:xfrm>
              <a:off x="692505" y="2596112"/>
              <a:ext cx="4613091" cy="1816884"/>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20563" y="2689456"/>
              <a:ext cx="5685892" cy="16802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1900" b="1" dirty="0">
                  <a:solidFill>
                    <a:srgbClr val="C00000"/>
                  </a:solidFill>
                </a:rPr>
                <a:t>Cumpla</a:t>
              </a:r>
              <a:r>
                <a:rPr lang="es-ES" sz="1900" b="1" dirty="0"/>
                <a:t> con las características cualitativas fundamentales de la información financiera: </a:t>
              </a:r>
              <a:r>
                <a:rPr lang="es-ES" sz="1900" b="1" dirty="0">
                  <a:solidFill>
                    <a:srgbClr val="C00000"/>
                  </a:solidFill>
                </a:rPr>
                <a:t>Relevancia y Representación fiel</a:t>
              </a:r>
            </a:p>
          </p:txBody>
        </p:sp>
      </p:grpSp>
      <p:sp>
        <p:nvSpPr>
          <p:cNvPr id="8" name="7 Elipse"/>
          <p:cNvSpPr/>
          <p:nvPr/>
        </p:nvSpPr>
        <p:spPr>
          <a:xfrm>
            <a:off x="4788024" y="409228"/>
            <a:ext cx="1595573" cy="1368151"/>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a:xfrm>
            <a:off x="5076056" y="3217540"/>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18 Elipse"/>
          <p:cNvSpPr/>
          <p:nvPr/>
        </p:nvSpPr>
        <p:spPr bwMode="auto">
          <a:xfrm>
            <a:off x="6728160" y="372159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6944184" y="321754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6836510" y="3481371"/>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2" name="21 Elipse"/>
          <p:cNvSpPr/>
          <p:nvPr/>
        </p:nvSpPr>
        <p:spPr bwMode="auto">
          <a:xfrm>
            <a:off x="7307987" y="7243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3" name="22 Elipse"/>
          <p:cNvSpPr/>
          <p:nvPr/>
        </p:nvSpPr>
        <p:spPr bwMode="auto">
          <a:xfrm>
            <a:off x="7261889" y="97998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24 Elipse"/>
          <p:cNvSpPr/>
          <p:nvPr/>
        </p:nvSpPr>
        <p:spPr bwMode="auto">
          <a:xfrm>
            <a:off x="7202830" y="122584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25 Elipse"/>
          <p:cNvSpPr/>
          <p:nvPr/>
        </p:nvSpPr>
        <p:spPr bwMode="auto">
          <a:xfrm>
            <a:off x="7460387" y="8767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26 Elipse"/>
          <p:cNvSpPr/>
          <p:nvPr/>
        </p:nvSpPr>
        <p:spPr bwMode="auto">
          <a:xfrm>
            <a:off x="7612787" y="10291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8" name="27 Elipse"/>
          <p:cNvSpPr/>
          <p:nvPr/>
        </p:nvSpPr>
        <p:spPr bwMode="auto">
          <a:xfrm>
            <a:off x="7087116" y="80095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9" name="28 Elipse"/>
          <p:cNvSpPr/>
          <p:nvPr/>
        </p:nvSpPr>
        <p:spPr bwMode="auto">
          <a:xfrm>
            <a:off x="6918783" y="94488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9212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23</a:t>
            </a:fld>
            <a:endParaRPr lang="es-ES_tradnl" dirty="0"/>
          </a:p>
        </p:txBody>
      </p:sp>
      <p:sp>
        <p:nvSpPr>
          <p:cNvPr id="5" name="4 Rectángulo"/>
          <p:cNvSpPr/>
          <p:nvPr/>
        </p:nvSpPr>
        <p:spPr>
          <a:xfrm>
            <a:off x="35496" y="49188"/>
            <a:ext cx="3024336" cy="4493538"/>
          </a:xfrm>
          <a:prstGeom prst="rect">
            <a:avLst/>
          </a:prstGeom>
          <a:solidFill>
            <a:schemeClr val="bg1">
              <a:lumMod val="65000"/>
            </a:schemeClr>
          </a:solidFill>
          <a:ln>
            <a:solidFill>
              <a:schemeClr val="tx1"/>
            </a:solidFill>
          </a:ln>
          <a:effectLst>
            <a:glow rad="63500">
              <a:schemeClr val="accent6">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b="1" dirty="0"/>
              <a:t>Por medio de la cual se adopta una reforma tributaria estructural, se fortalecen los mecanismos para la lucha contra la evasión y la elusión fiscal, y se dictan otras disposiciones.</a:t>
            </a:r>
          </a:p>
        </p:txBody>
      </p:sp>
      <p:sp>
        <p:nvSpPr>
          <p:cNvPr id="6" name="5 CuadroTexto"/>
          <p:cNvSpPr txBox="1"/>
          <p:nvPr/>
        </p:nvSpPr>
        <p:spPr>
          <a:xfrm>
            <a:off x="3635896" y="239946"/>
            <a:ext cx="5400600" cy="4647426"/>
          </a:xfrm>
          <a:prstGeom prst="rect">
            <a:avLst/>
          </a:prstGeom>
          <a:solidFill>
            <a:schemeClr val="bg2">
              <a:lumMod val="60000"/>
              <a:lumOff val="40000"/>
            </a:schemeClr>
          </a:soli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2" name="1 Flecha curvada hacia arriba"/>
          <p:cNvSpPr/>
          <p:nvPr/>
        </p:nvSpPr>
        <p:spPr bwMode="auto">
          <a:xfrm rot="316080">
            <a:off x="1499411" y="4745297"/>
            <a:ext cx="4451564" cy="846323"/>
          </a:xfrm>
          <a:prstGeom prst="curvedUpArrow">
            <a:avLst/>
          </a:prstGeom>
          <a:solidFill>
            <a:schemeClr val="tx1">
              <a:lumMod val="95000"/>
              <a:lumOff val="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6647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24</a:t>
            </a:fld>
            <a:endParaRPr lang="es-ES_tradnl"/>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4" name="Rectángulo 3"/>
          <p:cNvSpPr/>
          <p:nvPr/>
        </p:nvSpPr>
        <p:spPr>
          <a:xfrm>
            <a:off x="25055" y="1345332"/>
            <a:ext cx="7283249" cy="3770297"/>
          </a:xfrm>
          <a:prstGeom prst="rect">
            <a:avLst/>
          </a:prstGeom>
        </p:spPr>
        <p:txBody>
          <a:bodyPr wrap="square" lIns="76234" tIns="38117" rIns="76234" bIns="38117">
            <a:spAutoFit/>
          </a:bodyPr>
          <a:lstStyle/>
          <a:p>
            <a:pPr marL="238230" indent="-238230" algn="just">
              <a:buFont typeface="Arial" panose="020B0604020202020204" pitchFamily="34" charset="0"/>
              <a:buChar char="•"/>
            </a:pPr>
            <a:r>
              <a:rPr lang="es-CO" sz="2400" b="1" dirty="0"/>
              <a:t>Determinar la importancia  de normalizar; </a:t>
            </a:r>
            <a:r>
              <a:rPr lang="es-CO" sz="2400" b="1" dirty="0">
                <a:solidFill>
                  <a:srgbClr val="0033FF"/>
                </a:solidFill>
              </a:rPr>
              <a:t>línea del tiempo de la conversión total esperada con las nuevas normas contables en el nivel de gobiernos centrales latinoamericanos</a:t>
            </a:r>
          </a:p>
          <a:p>
            <a:pPr algn="just"/>
            <a:endParaRPr lang="es-CO" sz="2400" b="1" dirty="0">
              <a:solidFill>
                <a:srgbClr val="0070C0"/>
              </a:solidFill>
            </a:endParaRPr>
          </a:p>
          <a:p>
            <a:pPr marL="238230" indent="-238230" algn="just">
              <a:buFont typeface="Arial" panose="020B0604020202020204" pitchFamily="34" charset="0"/>
              <a:buChar char="•"/>
            </a:pPr>
            <a:r>
              <a:rPr lang="es-CO" sz="2400" b="1" dirty="0"/>
              <a:t>En la </a:t>
            </a:r>
            <a:r>
              <a:rPr lang="es-CO" sz="2400" b="1" dirty="0">
                <a:solidFill>
                  <a:srgbClr val="0033FF"/>
                </a:solidFill>
              </a:rPr>
              <a:t>legislación </a:t>
            </a:r>
            <a:r>
              <a:rPr lang="es-CO" sz="2400" b="1" dirty="0"/>
              <a:t>y adopción en los respectivos países y en la agenda</a:t>
            </a:r>
          </a:p>
          <a:p>
            <a:pPr algn="just"/>
            <a:endParaRPr lang="es-CO" sz="2400" b="1" dirty="0"/>
          </a:p>
          <a:p>
            <a:pPr marL="238230" indent="-238230" algn="just">
              <a:buFont typeface="Arial" panose="020B0604020202020204" pitchFamily="34" charset="0"/>
              <a:buChar char="•"/>
            </a:pPr>
            <a:r>
              <a:rPr lang="es-CO" sz="2400" b="1" dirty="0">
                <a:solidFill>
                  <a:srgbClr val="0033FF"/>
                </a:solidFill>
              </a:rPr>
              <a:t>Comparación </a:t>
            </a:r>
            <a:r>
              <a:rPr lang="es-CO" sz="2400" b="1" dirty="0"/>
              <a:t>a nivel mundial y especialmente a nivel Latinoamericano </a:t>
            </a:r>
          </a:p>
        </p:txBody>
      </p:sp>
      <p:sp>
        <p:nvSpPr>
          <p:cNvPr id="6" name="CuadroTexto 4"/>
          <p:cNvSpPr txBox="1"/>
          <p:nvPr/>
        </p:nvSpPr>
        <p:spPr>
          <a:xfrm>
            <a:off x="1259632" y="49188"/>
            <a:ext cx="5832648" cy="858160"/>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r>
              <a:rPr lang="es-CO" sz="2800" dirty="0"/>
              <a:t>Desafíos</a:t>
            </a:r>
          </a:p>
          <a:p>
            <a:r>
              <a:rPr lang="es-CO" sz="2800" dirty="0"/>
              <a:t>Normalizadores &amp; Reguladores</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49189"/>
            <a:ext cx="864096" cy="936103"/>
          </a:xfrm>
          <a:prstGeom prst="rect">
            <a:avLst/>
          </a:prstGeom>
        </p:spPr>
      </p:pic>
    </p:spTree>
    <p:extLst>
      <p:ext uri="{BB962C8B-B14F-4D97-AF65-F5344CB8AC3E}">
        <p14:creationId xmlns:p14="http://schemas.microsoft.com/office/powerpoint/2010/main" val="2531365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25</a:t>
            </a:fld>
            <a:endParaRPr lang="es-ES_tradnl"/>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4055195"/>
            <a:ext cx="7884368" cy="1034553"/>
          </a:xfrm>
          <a:prstGeom prst="rect">
            <a:avLst/>
          </a:prstGeom>
        </p:spPr>
      </p:pic>
      <p:sp>
        <p:nvSpPr>
          <p:cNvPr id="4" name="Rectángulo 3"/>
          <p:cNvSpPr/>
          <p:nvPr/>
        </p:nvSpPr>
        <p:spPr>
          <a:xfrm>
            <a:off x="127335" y="1129308"/>
            <a:ext cx="6172857" cy="3016210"/>
          </a:xfrm>
          <a:prstGeom prst="rect">
            <a:avLst/>
          </a:prstGeom>
        </p:spPr>
        <p:txBody>
          <a:bodyPr wrap="square">
            <a:spAutoFit/>
          </a:bodyPr>
          <a:lstStyle/>
          <a:p>
            <a:pPr algn="just" defTabSz="457200" eaLnBrk="1" fontAlgn="auto" hangingPunct="1">
              <a:spcBef>
                <a:spcPts val="0"/>
              </a:spcBef>
              <a:spcAft>
                <a:spcPts val="0"/>
              </a:spcAft>
            </a:pPr>
            <a:r>
              <a:rPr lang="es-CO" sz="1900" b="1" dirty="0">
                <a:solidFill>
                  <a:srgbClr val="0033FF"/>
                </a:solidFill>
                <a:latin typeface="Calibri" panose="020F0502020204030204"/>
              </a:rPr>
              <a:t>14 países de América Latina </a:t>
            </a:r>
            <a:r>
              <a:rPr lang="es-CO" sz="1900" b="1" dirty="0">
                <a:solidFill>
                  <a:prstClr val="black"/>
                </a:solidFill>
                <a:latin typeface="Calibri" panose="020F0502020204030204"/>
              </a:rPr>
              <a:t>avanzan hacia las NICSP. La mayoría tiene como objetivo lograr la conversión total a </a:t>
            </a:r>
            <a:r>
              <a:rPr lang="es-CO" sz="1900" b="1" dirty="0">
                <a:solidFill>
                  <a:srgbClr val="0033FF"/>
                </a:solidFill>
                <a:latin typeface="Calibri" panose="020F0502020204030204"/>
              </a:rPr>
              <a:t>nuevos marcos contables dentro de los próximos 5 años</a:t>
            </a:r>
          </a:p>
          <a:p>
            <a:pPr algn="just" defTabSz="457200" eaLnBrk="1" fontAlgn="auto" hangingPunct="1">
              <a:spcBef>
                <a:spcPts val="0"/>
              </a:spcBef>
              <a:spcAft>
                <a:spcPts val="0"/>
              </a:spcAft>
            </a:pPr>
            <a:endParaRPr lang="es-CO" sz="1900" b="1" dirty="0">
              <a:solidFill>
                <a:srgbClr val="0033FF"/>
              </a:solidFill>
              <a:latin typeface="Calibri" panose="020F0502020204030204"/>
            </a:endParaRPr>
          </a:p>
          <a:p>
            <a:pPr algn="just" defTabSz="457200" eaLnBrk="1" fontAlgn="auto" hangingPunct="1">
              <a:spcBef>
                <a:spcPts val="0"/>
              </a:spcBef>
              <a:spcAft>
                <a:spcPts val="0"/>
              </a:spcAft>
            </a:pPr>
            <a:r>
              <a:rPr lang="es-CO" sz="1900" b="1" dirty="0">
                <a:solidFill>
                  <a:prstClr val="black"/>
                </a:solidFill>
                <a:latin typeface="Calibri" panose="020F0502020204030204"/>
              </a:rPr>
              <a:t>Los avances y planes de reforma se deben considerar cuando se examinan los resultados del </a:t>
            </a:r>
            <a:r>
              <a:rPr lang="es-CO" sz="1900" b="1" dirty="0">
                <a:solidFill>
                  <a:srgbClr val="0033FF"/>
                </a:solidFill>
                <a:latin typeface="Calibri" panose="020F0502020204030204"/>
              </a:rPr>
              <a:t>análisis de brechas. </a:t>
            </a:r>
          </a:p>
          <a:p>
            <a:pPr algn="just" defTabSz="457200" eaLnBrk="1" fontAlgn="auto" hangingPunct="1">
              <a:spcBef>
                <a:spcPts val="0"/>
              </a:spcBef>
              <a:spcAft>
                <a:spcPts val="0"/>
              </a:spcAft>
            </a:pPr>
            <a:endParaRPr lang="es-CO" sz="1900" b="1" dirty="0">
              <a:solidFill>
                <a:srgbClr val="0033FF"/>
              </a:solidFill>
              <a:latin typeface="Calibri" panose="020F0502020204030204"/>
            </a:endParaRPr>
          </a:p>
          <a:p>
            <a:pPr algn="just" defTabSz="457200" eaLnBrk="1" fontAlgn="auto" hangingPunct="1">
              <a:spcBef>
                <a:spcPts val="0"/>
              </a:spcBef>
              <a:spcAft>
                <a:spcPts val="0"/>
              </a:spcAft>
            </a:pPr>
            <a:r>
              <a:rPr lang="es-CO" sz="1900" b="1" dirty="0">
                <a:solidFill>
                  <a:prstClr val="black"/>
                </a:solidFill>
                <a:latin typeface="Calibri" panose="020F0502020204030204"/>
              </a:rPr>
              <a:t>Los </a:t>
            </a:r>
            <a:r>
              <a:rPr lang="es-CO" sz="1900" b="1" dirty="0">
                <a:solidFill>
                  <a:srgbClr val="0033FF"/>
                </a:solidFill>
                <a:latin typeface="Calibri" panose="020F0502020204030204"/>
              </a:rPr>
              <a:t>3 países más avanzados de América Latina y el Caribe, </a:t>
            </a:r>
            <a:r>
              <a:rPr lang="es-CO" sz="1900" b="1" dirty="0">
                <a:solidFill>
                  <a:prstClr val="black"/>
                </a:solidFill>
                <a:latin typeface="Calibri" panose="020F0502020204030204"/>
              </a:rPr>
              <a:t>en  términos del siguiente cronograma,  aún no han completado sus reformas. </a:t>
            </a:r>
          </a:p>
        </p:txBody>
      </p:sp>
      <p:sp>
        <p:nvSpPr>
          <p:cNvPr id="6" name="Rectángulo 5"/>
          <p:cNvSpPr/>
          <p:nvPr/>
        </p:nvSpPr>
        <p:spPr>
          <a:xfrm>
            <a:off x="107504" y="5377780"/>
            <a:ext cx="2376264" cy="2232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700" i="0" u="none" strike="noStrike" kern="0" cap="none" spc="0" normalizeH="0" baseline="0" noProof="0" dirty="0">
                <a:ln>
                  <a:noFill/>
                </a:ln>
                <a:solidFill>
                  <a:prstClr val="black"/>
                </a:solidFill>
                <a:effectLst/>
                <a:uLnTx/>
                <a:uFillTx/>
                <a:latin typeface="Calibri" panose="020F0502020204030204"/>
                <a:ea typeface="+mn-ea"/>
                <a:cs typeface="+mn-cs"/>
              </a:rPr>
              <a:t>Fuente: Encuesta BID- E&amp;Y. IV FOCAL Panamá 2017</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1369412"/>
            <a:ext cx="2592288" cy="3648328"/>
          </a:xfrm>
          <a:prstGeom prst="rect">
            <a:avLst/>
          </a:prstGeom>
        </p:spPr>
      </p:pic>
      <p:sp>
        <p:nvSpPr>
          <p:cNvPr id="8" name="Rectángulo 7"/>
          <p:cNvSpPr/>
          <p:nvPr/>
        </p:nvSpPr>
        <p:spPr>
          <a:xfrm>
            <a:off x="683568" y="4967218"/>
            <a:ext cx="6480720" cy="338554"/>
          </a:xfrm>
          <a:prstGeom prst="rect">
            <a:avLst/>
          </a:prstGeom>
        </p:spPr>
        <p:txBody>
          <a:bodyPr wrap="square">
            <a:spAutoFit/>
          </a:bodyPr>
          <a:lstStyle/>
          <a:p>
            <a:pPr defTabSz="457200" eaLnBrk="1" fontAlgn="auto" hangingPunct="1">
              <a:spcBef>
                <a:spcPts val="0"/>
              </a:spcBef>
              <a:spcAft>
                <a:spcPts val="0"/>
              </a:spcAft>
            </a:pPr>
            <a:r>
              <a:rPr lang="es-CO" sz="1600" b="1" dirty="0">
                <a:solidFill>
                  <a:srgbClr val="0033FF"/>
                </a:solidFill>
                <a:latin typeface="Calibri" panose="020F0502020204030204"/>
              </a:rPr>
              <a:t>Cronograma de conversión según los planes de reforma actuales</a:t>
            </a:r>
          </a:p>
        </p:txBody>
      </p:sp>
      <p:sp>
        <p:nvSpPr>
          <p:cNvPr id="9" name="CuadroTexto 4"/>
          <p:cNvSpPr txBox="1"/>
          <p:nvPr/>
        </p:nvSpPr>
        <p:spPr>
          <a:xfrm>
            <a:off x="1259632" y="49188"/>
            <a:ext cx="5832648" cy="858160"/>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r>
              <a:rPr lang="es-CO" sz="2800" dirty="0"/>
              <a:t>Desafíos</a:t>
            </a:r>
          </a:p>
          <a:p>
            <a:r>
              <a:rPr lang="es-CO" sz="2800" dirty="0"/>
              <a:t>Normalizadores &amp; Reguladores</a:t>
            </a:r>
          </a:p>
        </p:txBody>
      </p:sp>
    </p:spTree>
    <p:extLst>
      <p:ext uri="{BB962C8B-B14F-4D97-AF65-F5344CB8AC3E}">
        <p14:creationId xmlns:p14="http://schemas.microsoft.com/office/powerpoint/2010/main" val="1657763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26</a:t>
            </a:fld>
            <a:endParaRPr lang="es-ES_tradnl"/>
          </a:p>
        </p:txBody>
      </p:sp>
      <p:sp>
        <p:nvSpPr>
          <p:cNvPr id="3" name="Rectángulo 2"/>
          <p:cNvSpPr/>
          <p:nvPr/>
        </p:nvSpPr>
        <p:spPr>
          <a:xfrm>
            <a:off x="1331640" y="49189"/>
            <a:ext cx="6592641" cy="864095"/>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NIVEL GENERAL DE ARMONIZACIÓN CON </a:t>
            </a:r>
          </a:p>
          <a:p>
            <a:pPr algn="ctr" eaLnBrk="1" hangingPunct="1"/>
            <a:r>
              <a:rPr lang="es-CO" sz="2800" b="1" kern="0" dirty="0">
                <a:solidFill>
                  <a:schemeClr val="dk1"/>
                </a:solidFill>
                <a:latin typeface="+mn-lt"/>
                <a:ea typeface="+mj-ea"/>
                <a:cs typeface="+mj-cs"/>
              </a:rPr>
              <a:t>LAS NICSP POR PAÍS </a:t>
            </a:r>
          </a:p>
        </p:txBody>
      </p:sp>
      <p:pic>
        <p:nvPicPr>
          <p:cNvPr id="4" name="Imagen 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7504" y="1057300"/>
            <a:ext cx="8856984" cy="3960440"/>
          </a:xfrm>
          <a:prstGeom prst="rect">
            <a:avLst/>
          </a:prstGeom>
        </p:spPr>
      </p:pic>
      <p:sp>
        <p:nvSpPr>
          <p:cNvPr id="6" name="Rectángulo 5"/>
          <p:cNvSpPr/>
          <p:nvPr/>
        </p:nvSpPr>
        <p:spPr>
          <a:xfrm>
            <a:off x="-36512" y="5305772"/>
            <a:ext cx="2088232" cy="26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700" b="1" dirty="0">
                <a:solidFill>
                  <a:schemeClr val="tx1"/>
                </a:solidFill>
              </a:rPr>
              <a:t>Fuente: </a:t>
            </a:r>
            <a:r>
              <a:rPr lang="es-CO" sz="700" dirty="0">
                <a:solidFill>
                  <a:schemeClr val="tx1"/>
                </a:solidFill>
              </a:rPr>
              <a:t>Encuesta BID- E&amp;Y.  IV FOCAL Panamá 2017</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6376" y="49189"/>
            <a:ext cx="864096" cy="1008112"/>
          </a:xfrm>
          <a:prstGeom prst="rect">
            <a:avLst/>
          </a:prstGeom>
        </p:spPr>
      </p:pic>
    </p:spTree>
    <p:extLst>
      <p:ext uri="{BB962C8B-B14F-4D97-AF65-F5344CB8AC3E}">
        <p14:creationId xmlns:p14="http://schemas.microsoft.com/office/powerpoint/2010/main" val="1620841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27</a:t>
            </a:fld>
            <a:endParaRPr lang="es-ES_tradnl"/>
          </a:p>
        </p:txBody>
      </p:sp>
      <p:sp>
        <p:nvSpPr>
          <p:cNvPr id="3" name="Rectángulo 2"/>
          <p:cNvSpPr/>
          <p:nvPr/>
        </p:nvSpPr>
        <p:spPr>
          <a:xfrm>
            <a:off x="3923928" y="1083682"/>
            <a:ext cx="5220072" cy="4078074"/>
          </a:xfrm>
          <a:prstGeom prst="rect">
            <a:avLst/>
          </a:prstGeom>
        </p:spPr>
        <p:txBody>
          <a:bodyPr wrap="square" lIns="76234" tIns="38117" rIns="76234" bIns="38117">
            <a:spAutoFit/>
          </a:bodyPr>
          <a:lstStyle/>
          <a:p>
            <a:pPr algn="just"/>
            <a:r>
              <a:rPr lang="es-CO" sz="2000" b="1" dirty="0"/>
              <a:t>Al comparar los sistemas contables actuales de los países con los requerimientos de las NICSP objeto del estudio</a:t>
            </a:r>
            <a:r>
              <a:rPr lang="es-CO" sz="2000" dirty="0"/>
              <a:t>**</a:t>
            </a:r>
            <a:r>
              <a:rPr lang="es-CO" sz="2000" b="1" dirty="0"/>
              <a:t>, </a:t>
            </a:r>
            <a:r>
              <a:rPr lang="es-CO" sz="2000" b="1" dirty="0">
                <a:solidFill>
                  <a:srgbClr val="0033FF"/>
                </a:solidFill>
              </a:rPr>
              <a:t>se puede observar una amplia gama de niveles globales de alineación que oscilan entre el 11% y un 84%. </a:t>
            </a:r>
          </a:p>
          <a:p>
            <a:pPr algn="just"/>
            <a:endParaRPr lang="es-CO" sz="2000" b="1" dirty="0"/>
          </a:p>
          <a:p>
            <a:pPr algn="just"/>
            <a:r>
              <a:rPr lang="es-CO" sz="2000" b="1" dirty="0"/>
              <a:t>Mientras que algunos países todavía operan con un sistema de base de efectivo modificado, algunos ya han logrado un estado avanzado de implementación de las NICSP </a:t>
            </a:r>
            <a:r>
              <a:rPr lang="es-CO" sz="2000" b="1" i="1" dirty="0">
                <a:solidFill>
                  <a:srgbClr val="0033FF"/>
                </a:solidFill>
              </a:rPr>
              <a:t>(Colombia, Perú, Chile)</a:t>
            </a:r>
            <a:r>
              <a:rPr lang="es-CO" sz="2000" b="1" i="1" dirty="0"/>
              <a:t> </a:t>
            </a:r>
            <a:r>
              <a:rPr lang="es-CO" sz="2000" b="1" dirty="0"/>
              <a:t>y a la fecha están en el período de transición provisto por la disposición transitoria de la NICSP individual o por la NICSP 33. </a:t>
            </a:r>
          </a:p>
        </p:txBody>
      </p:sp>
      <p:sp>
        <p:nvSpPr>
          <p:cNvPr id="4" name="CuadroTexto 3"/>
          <p:cNvSpPr txBox="1"/>
          <p:nvPr/>
        </p:nvSpPr>
        <p:spPr>
          <a:xfrm>
            <a:off x="1513360" y="164272"/>
            <a:ext cx="5866951" cy="6049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CO" sz="2800" dirty="0"/>
              <a:t>Nivel Global de Alineación por País</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385" y="1246764"/>
            <a:ext cx="3932471" cy="3842984"/>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520" y="-1442"/>
            <a:ext cx="1068912" cy="1058742"/>
          </a:xfrm>
          <a:prstGeom prst="rect">
            <a:avLst/>
          </a:prstGeom>
        </p:spPr>
      </p:pic>
      <p:sp>
        <p:nvSpPr>
          <p:cNvPr id="8" name="Elipse 7"/>
          <p:cNvSpPr/>
          <p:nvPr/>
        </p:nvSpPr>
        <p:spPr bwMode="auto">
          <a:xfrm>
            <a:off x="460800" y="1749601"/>
            <a:ext cx="438791" cy="24380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 name="Rectángulo 1"/>
          <p:cNvSpPr/>
          <p:nvPr/>
        </p:nvSpPr>
        <p:spPr bwMode="auto">
          <a:xfrm>
            <a:off x="179512" y="2065412"/>
            <a:ext cx="504056" cy="1604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Pentágono regular 8"/>
          <p:cNvSpPr/>
          <p:nvPr/>
        </p:nvSpPr>
        <p:spPr bwMode="auto">
          <a:xfrm>
            <a:off x="3059832" y="4081636"/>
            <a:ext cx="432048" cy="288032"/>
          </a:xfrm>
          <a:prstGeom prst="pentag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0" name="Pentágono regular 9"/>
          <p:cNvSpPr/>
          <p:nvPr/>
        </p:nvSpPr>
        <p:spPr bwMode="auto">
          <a:xfrm>
            <a:off x="2411760" y="1561356"/>
            <a:ext cx="432048" cy="216024"/>
          </a:xfrm>
          <a:prstGeom prst="pentag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2611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28</a:t>
            </a:fld>
            <a:endParaRPr lang="es-ES_tradnl"/>
          </a:p>
        </p:txBody>
      </p:sp>
      <p:sp>
        <p:nvSpPr>
          <p:cNvPr id="3" name="Rectángulo 2"/>
          <p:cNvSpPr/>
          <p:nvPr/>
        </p:nvSpPr>
        <p:spPr>
          <a:xfrm>
            <a:off x="107504" y="1129308"/>
            <a:ext cx="8751257" cy="4139629"/>
          </a:xfrm>
          <a:prstGeom prst="rect">
            <a:avLst/>
          </a:prstGeom>
        </p:spPr>
        <p:txBody>
          <a:bodyPr wrap="square" lIns="76234" tIns="38117" rIns="76234" bIns="38117">
            <a:spAutoFit/>
          </a:bodyPr>
          <a:lstStyle/>
          <a:p>
            <a:pPr algn="just"/>
            <a:r>
              <a:rPr lang="es-CO" sz="2200" b="1" dirty="0">
                <a:solidFill>
                  <a:srgbClr val="0033FF"/>
                </a:solidFill>
              </a:rPr>
              <a:t>La conversión completa no significa necesariamente un 100% de armonización con las NICSP de devengo. </a:t>
            </a:r>
            <a:r>
              <a:rPr lang="es-CO" sz="2200" b="1" dirty="0"/>
              <a:t>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a:endParaRPr lang="es-CO" sz="2200" b="1" dirty="0"/>
          </a:p>
          <a:p>
            <a:pPr algn="just"/>
            <a:r>
              <a:rPr lang="es-CO" sz="2200" b="1" dirty="0">
                <a:solidFill>
                  <a:srgbClr val="0033FF"/>
                </a:solidFill>
              </a:rPr>
              <a:t>Gradualismo:</a:t>
            </a:r>
            <a:r>
              <a:rPr lang="es-CO" sz="2200" b="1" dirty="0"/>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4" name="Rectángulo 3"/>
          <p:cNvSpPr/>
          <p:nvPr/>
        </p:nvSpPr>
        <p:spPr>
          <a:xfrm>
            <a:off x="34778" y="5377780"/>
            <a:ext cx="2593006" cy="26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700" b="1" dirty="0">
                <a:solidFill>
                  <a:schemeClr val="tx1"/>
                </a:solidFill>
              </a:rPr>
              <a:t>Fuente: </a:t>
            </a:r>
            <a:r>
              <a:rPr lang="es-CO" sz="700" dirty="0">
                <a:solidFill>
                  <a:schemeClr val="tx1"/>
                </a:solidFill>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6512" y="0"/>
            <a:ext cx="3168352" cy="1057300"/>
          </a:xfrm>
          <a:prstGeom prst="rect">
            <a:avLst/>
          </a:prstGeom>
        </p:spPr>
      </p:pic>
      <p:sp>
        <p:nvSpPr>
          <p:cNvPr id="7" name="CuadroTexto 4"/>
          <p:cNvSpPr txBox="1"/>
          <p:nvPr/>
        </p:nvSpPr>
        <p:spPr>
          <a:xfrm>
            <a:off x="3275856" y="193204"/>
            <a:ext cx="4896544" cy="576064"/>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r>
              <a:rPr lang="es-CO" sz="2800" dirty="0"/>
              <a:t>Prácticas de Transición a NICSP</a:t>
            </a:r>
          </a:p>
        </p:txBody>
      </p:sp>
    </p:spTree>
    <p:extLst>
      <p:ext uri="{BB962C8B-B14F-4D97-AF65-F5344CB8AC3E}">
        <p14:creationId xmlns:p14="http://schemas.microsoft.com/office/powerpoint/2010/main" val="4292279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29</a:t>
            </a:fld>
            <a:endParaRPr lang="es-ES_tradnl"/>
          </a:p>
        </p:txBody>
      </p:sp>
      <p:sp>
        <p:nvSpPr>
          <p:cNvPr id="6" name="Rectángulo 5"/>
          <p:cNvSpPr/>
          <p:nvPr/>
        </p:nvSpPr>
        <p:spPr>
          <a:xfrm>
            <a:off x="107504" y="1114908"/>
            <a:ext cx="9001000" cy="3924186"/>
          </a:xfrm>
          <a:prstGeom prst="rect">
            <a:avLst/>
          </a:prstGeom>
        </p:spPr>
        <p:txBody>
          <a:bodyPr wrap="square" lIns="76234" tIns="38117" rIns="76234" bIns="38117">
            <a:spAutoFit/>
          </a:bodyPr>
          <a:lstStyle/>
          <a:p>
            <a:pPr>
              <a:spcAft>
                <a:spcPts val="1200"/>
              </a:spcAft>
            </a:pPr>
            <a:r>
              <a:rPr lang="es-CO" sz="1800" b="1" dirty="0"/>
              <a:t>1.    </a:t>
            </a:r>
            <a:r>
              <a:rPr lang="es-CO" sz="1800" b="1" dirty="0">
                <a:solidFill>
                  <a:srgbClr val="0033FF"/>
                </a:solidFill>
              </a:rPr>
              <a:t>Cambio de gobierno: </a:t>
            </a:r>
            <a:r>
              <a:rPr lang="es-CO" sz="1800" b="1" dirty="0"/>
              <a:t>Más un potencial de retraso, toda vez que el tema no es partidista</a:t>
            </a:r>
          </a:p>
          <a:p>
            <a:pPr>
              <a:spcAft>
                <a:spcPts val="1200"/>
              </a:spcAft>
            </a:pPr>
            <a:r>
              <a:rPr lang="es-CO" sz="1800" b="1" dirty="0"/>
              <a:t>2.   </a:t>
            </a:r>
            <a:r>
              <a:rPr lang="es-CO" sz="1800" b="1" dirty="0">
                <a:solidFill>
                  <a:srgbClr val="0033FF"/>
                </a:solidFill>
              </a:rPr>
              <a:t>Duración y Complejidad: </a:t>
            </a:r>
            <a:r>
              <a:rPr lang="es-CO" sz="1800" b="1" dirty="0"/>
              <a:t>5-8 años</a:t>
            </a:r>
          </a:p>
          <a:p>
            <a:pPr>
              <a:spcAft>
                <a:spcPts val="1200"/>
              </a:spcAft>
            </a:pPr>
            <a:r>
              <a:rPr lang="es-CO" sz="1800" b="1" dirty="0"/>
              <a:t>3.    </a:t>
            </a:r>
            <a:r>
              <a:rPr lang="es-CO" sz="1800" b="1" dirty="0">
                <a:solidFill>
                  <a:srgbClr val="0033FF"/>
                </a:solidFill>
              </a:rPr>
              <a:t>Costos: </a:t>
            </a:r>
            <a:r>
              <a:rPr lang="es-CO" sz="1800" b="1" dirty="0"/>
              <a:t>Costos del proyecto, para herramientas y capacitación</a:t>
            </a:r>
          </a:p>
          <a:p>
            <a:pPr>
              <a:spcAft>
                <a:spcPts val="1200"/>
              </a:spcAft>
            </a:pPr>
            <a:r>
              <a:rPr lang="es-CO" sz="1800" b="1" dirty="0"/>
              <a:t>4.    </a:t>
            </a:r>
            <a:r>
              <a:rPr lang="es-CO" sz="1800" b="1" dirty="0">
                <a:solidFill>
                  <a:srgbClr val="0033FF"/>
                </a:solidFill>
              </a:rPr>
              <a:t>Resistencia al Cambio: </a:t>
            </a:r>
            <a:r>
              <a:rPr lang="es-CO" sz="1800" b="1" dirty="0"/>
              <a:t>Normalmente aislada, caso  algunos ministerios </a:t>
            </a:r>
          </a:p>
          <a:p>
            <a:pPr>
              <a:spcAft>
                <a:spcPts val="1200"/>
              </a:spcAft>
            </a:pPr>
            <a:r>
              <a:rPr lang="es-CO" sz="1800" b="1" dirty="0"/>
              <a:t>5.    </a:t>
            </a:r>
            <a:r>
              <a:rPr lang="es-CO" sz="1800" b="1" dirty="0">
                <a:solidFill>
                  <a:srgbClr val="0033FF"/>
                </a:solidFill>
              </a:rPr>
              <a:t>EEFF: </a:t>
            </a:r>
            <a:r>
              <a:rPr lang="es-CO" sz="1800" b="1" dirty="0"/>
              <a:t>En algunos países todavía base efectivo (MEFP86) </a:t>
            </a:r>
          </a:p>
          <a:p>
            <a:pPr marL="381168" indent="-381168">
              <a:spcAft>
                <a:spcPts val="1200"/>
              </a:spcAft>
              <a:buAutoNum type="arabicPeriod" startAt="6"/>
            </a:pPr>
            <a:r>
              <a:rPr lang="es-CO" sz="1800" b="1" dirty="0">
                <a:solidFill>
                  <a:srgbClr val="0033FF"/>
                </a:solidFill>
              </a:rPr>
              <a:t>Presupuesto: </a:t>
            </a:r>
            <a:r>
              <a:rPr lang="es-CO" sz="1800" b="1" dirty="0"/>
              <a:t>Base Efectivo -  Contabilidad Base Devengo </a:t>
            </a:r>
          </a:p>
          <a:p>
            <a:pPr marL="268288">
              <a:spcAft>
                <a:spcPts val="1200"/>
              </a:spcAft>
            </a:pPr>
            <a:r>
              <a:rPr lang="es-CO" sz="1800" b="1" dirty="0"/>
              <a:t>• Alrededor de 90 países tienen un sistema devengado, incluyendo casi 50  que siguen las NICSP  o tienen un plan de implementación </a:t>
            </a:r>
          </a:p>
          <a:p>
            <a:pPr marL="268288">
              <a:spcAft>
                <a:spcPts val="1200"/>
              </a:spcAft>
            </a:pPr>
            <a:r>
              <a:rPr lang="es-CO" sz="1800" b="1" dirty="0"/>
              <a:t>• Solo 7 países tienen el sistema presupuestario de base devengado completo (AUS, NZ,CDN, </a:t>
            </a:r>
            <a:r>
              <a:rPr lang="es-CO" sz="1800" b="1" dirty="0" err="1"/>
              <a:t>UK,CH</a:t>
            </a:r>
            <a:r>
              <a:rPr lang="es-CO" sz="1800" b="1" dirty="0"/>
              <a:t>, A, EE), en tanto que algunos tienen una forma mixta (Escandinavia, USA, Chile) </a:t>
            </a:r>
          </a:p>
        </p:txBody>
      </p:sp>
      <p:sp>
        <p:nvSpPr>
          <p:cNvPr id="8" name="Rectángulo 7"/>
          <p:cNvSpPr/>
          <p:nvPr/>
        </p:nvSpPr>
        <p:spPr>
          <a:xfrm>
            <a:off x="72008" y="250812"/>
            <a:ext cx="8964488"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POLÍTICO</a:t>
            </a:r>
          </a:p>
        </p:txBody>
      </p:sp>
      <p:sp>
        <p:nvSpPr>
          <p:cNvPr id="9" name="Rectángulo 8"/>
          <p:cNvSpPr/>
          <p:nvPr/>
        </p:nvSpPr>
        <p:spPr>
          <a:xfrm>
            <a:off x="424800" y="5407200"/>
            <a:ext cx="4219208" cy="1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Tree>
    <p:extLst>
      <p:ext uri="{BB962C8B-B14F-4D97-AF65-F5344CB8AC3E}">
        <p14:creationId xmlns:p14="http://schemas.microsoft.com/office/powerpoint/2010/main" val="861527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p:txBody>
          <a:bodyPr/>
          <a:lstStyle/>
          <a:p>
            <a:pPr>
              <a:defRPr/>
            </a:pPr>
            <a:fld id="{C7869FFF-0288-4B42-9B48-50D4626F0A8E}" type="slidenum">
              <a:rPr lang="es-ES_tradnl" smtClean="0"/>
              <a:pPr>
                <a:defRPr/>
              </a:pPr>
              <a:t>3</a:t>
            </a:fld>
            <a:endParaRPr lang="es-ES_tradnl" dirty="0"/>
          </a:p>
        </p:txBody>
      </p:sp>
      <p:pic>
        <p:nvPicPr>
          <p:cNvPr id="4" name="Imagen 3"/>
          <p:cNvPicPr>
            <a:picLocks noChangeAspect="1"/>
          </p:cNvPicPr>
          <p:nvPr/>
        </p:nvPicPr>
        <p:blipFill>
          <a:blip r:embed="rId2"/>
          <a:stretch>
            <a:fillRect/>
          </a:stretch>
        </p:blipFill>
        <p:spPr>
          <a:xfrm>
            <a:off x="2195339" y="0"/>
            <a:ext cx="3744813" cy="3300692"/>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1" y="3300692"/>
            <a:ext cx="4716016" cy="2378705"/>
          </a:xfrm>
          <a:prstGeom prst="rect">
            <a:avLst/>
          </a:prstGeom>
        </p:spPr>
      </p:pic>
      <p:pic>
        <p:nvPicPr>
          <p:cNvPr id="6" name="Imagen 5"/>
          <p:cNvPicPr>
            <a:picLocks noChangeAspect="1"/>
          </p:cNvPicPr>
          <p:nvPr/>
        </p:nvPicPr>
        <p:blipFill>
          <a:blip r:embed="rId4"/>
          <a:stretch>
            <a:fillRect/>
          </a:stretch>
        </p:blipFill>
        <p:spPr>
          <a:xfrm>
            <a:off x="4716016" y="3289549"/>
            <a:ext cx="4427984" cy="2368300"/>
          </a:xfrm>
          <a:prstGeom prst="rect">
            <a:avLst/>
          </a:prstGeom>
        </p:spPr>
      </p:pic>
    </p:spTree>
    <p:extLst>
      <p:ext uri="{BB962C8B-B14F-4D97-AF65-F5344CB8AC3E}">
        <p14:creationId xmlns:p14="http://schemas.microsoft.com/office/powerpoint/2010/main" val="203937088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30</a:t>
            </a:fld>
            <a:endParaRPr lang="es-ES_tradnl"/>
          </a:p>
        </p:txBody>
      </p:sp>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a:buFont typeface="Arial" panose="020B0604020202020204" pitchFamily="34" charset="0"/>
              <a:buChar char="•"/>
            </a:pPr>
            <a:r>
              <a:rPr lang="es-CO" sz="1800" b="1" dirty="0">
                <a:solidFill>
                  <a:srgbClr val="0033FF"/>
                </a:solidFill>
              </a:rPr>
              <a:t>Materialidad: </a:t>
            </a:r>
            <a:r>
              <a:rPr lang="es-CO" sz="1800" b="1" i="1" dirty="0"/>
              <a:t>¿Cómo definirla? ¿Quién decide? </a:t>
            </a:r>
          </a:p>
          <a:p>
            <a:pPr lvl="1"/>
            <a:r>
              <a:rPr lang="es-CO" sz="1800" dirty="0"/>
              <a:t>Existencia de </a:t>
            </a:r>
            <a:r>
              <a:rPr lang="es-CO" sz="1800" b="1" dirty="0">
                <a:solidFill>
                  <a:srgbClr val="002060"/>
                </a:solidFill>
              </a:rPr>
              <a:t>nuevo documento del IPSASB* </a:t>
            </a:r>
            <a:r>
              <a:rPr lang="es-CO" sz="1800" dirty="0"/>
              <a:t>para clarificar y orientar  este  tema:</a:t>
            </a:r>
          </a:p>
          <a:p>
            <a:pPr lvl="1"/>
            <a:r>
              <a:rPr lang="es-CO" sz="1800" dirty="0"/>
              <a:t>La inquietud mas importante: ¿Debo o tengo que seguir los requisitos de Reconocimiento,	Medición y Revelación, si NO son materiales? </a:t>
            </a:r>
          </a:p>
          <a:p>
            <a:pPr lvl="1"/>
            <a:r>
              <a:rPr lang="es-CO" sz="1800" b="1" i="1" dirty="0">
                <a:solidFill>
                  <a:srgbClr val="002060"/>
                </a:solidFill>
              </a:rPr>
              <a:t>Respuesta</a:t>
            </a:r>
            <a:r>
              <a:rPr lang="es-CO" sz="1800" dirty="0"/>
              <a:t>: No, el principio de materialidad es predominante (</a:t>
            </a:r>
            <a:r>
              <a:rPr lang="es-CO" sz="1800" dirty="0" err="1"/>
              <a:t>overarching</a:t>
            </a:r>
            <a:r>
              <a:rPr lang="es-CO" sz="1800" dirty="0"/>
              <a:t>)</a:t>
            </a:r>
          </a:p>
          <a:p>
            <a:endParaRPr lang="es-CO" sz="1800" dirty="0">
              <a:solidFill>
                <a:srgbClr val="0033FF"/>
              </a:solidFill>
            </a:endParaRPr>
          </a:p>
          <a:p>
            <a:pPr algn="just"/>
            <a:r>
              <a:rPr lang="es-CO" sz="1800" dirty="0">
                <a:solidFill>
                  <a:srgbClr val="0033FF"/>
                </a:solidFill>
              </a:rPr>
              <a:t>• </a:t>
            </a:r>
            <a:r>
              <a:rPr lang="es-CO" sz="1800" b="1" dirty="0">
                <a:solidFill>
                  <a:srgbClr val="0033FF"/>
                </a:solidFill>
              </a:rPr>
              <a:t>Juicio profesional vs Base Legal</a:t>
            </a:r>
            <a:r>
              <a:rPr lang="es-CO" sz="1800" dirty="0">
                <a:solidFill>
                  <a:srgbClr val="0033FF"/>
                </a:solidFill>
              </a:rPr>
              <a:t>:</a:t>
            </a:r>
            <a:r>
              <a:rPr lang="es-CO" sz="1800" dirty="0"/>
              <a:t>	</a:t>
            </a:r>
          </a:p>
          <a:p>
            <a:pPr lvl="1" algn="just"/>
            <a:r>
              <a:rPr lang="es-CO" sz="1800" dirty="0"/>
              <a:t>Principio  de legalidad y de codificación muy  arraigado y firme en América Latina.</a:t>
            </a:r>
          </a:p>
          <a:p>
            <a:pPr lvl="1" algn="just"/>
            <a:r>
              <a:rPr lang="es-CO" sz="1800" dirty="0"/>
              <a:t>Estimaciones y Juicios Profesionales en la aplicación de </a:t>
            </a:r>
            <a:r>
              <a:rPr lang="es-CO" sz="1800" dirty="0" err="1"/>
              <a:t>NICSP</a:t>
            </a:r>
            <a:r>
              <a:rPr lang="es-CO" sz="1800" dirty="0"/>
              <a:t>.</a:t>
            </a:r>
          </a:p>
          <a:p>
            <a:pPr lvl="1" algn="just"/>
            <a:r>
              <a:rPr lang="es-CO" sz="1800" dirty="0"/>
              <a:t>Estimación </a:t>
            </a:r>
            <a:r>
              <a:rPr lang="es-CO" sz="1800" b="1" dirty="0"/>
              <a:t>≠</a:t>
            </a:r>
            <a:r>
              <a:rPr lang="es-CO" sz="1800" dirty="0"/>
              <a:t> determinación de valores exactos (preparador y auditor).</a:t>
            </a:r>
          </a:p>
          <a:p>
            <a:pPr algn="just"/>
            <a:endParaRPr lang="es-CO" sz="1800" dirty="0"/>
          </a:p>
          <a:p>
            <a:pPr algn="just"/>
            <a:r>
              <a:rPr lang="es-CO" sz="1800" dirty="0">
                <a:solidFill>
                  <a:srgbClr val="0033FF"/>
                </a:solidFill>
              </a:rPr>
              <a:t>• </a:t>
            </a:r>
            <a:r>
              <a:rPr lang="es-CO" sz="1800" b="1" dirty="0">
                <a:solidFill>
                  <a:srgbClr val="0033FF"/>
                </a:solidFill>
              </a:rPr>
              <a:t>Necesidad de una base legal</a:t>
            </a:r>
            <a:r>
              <a:rPr lang="es-CO" sz="1800" dirty="0">
                <a:solidFill>
                  <a:srgbClr val="0033FF"/>
                </a:solidFill>
              </a:rPr>
              <a:t>:</a:t>
            </a:r>
          </a:p>
          <a:p>
            <a:pPr lvl="1" algn="just"/>
            <a:r>
              <a:rPr lang="es-CO" sz="1800" dirty="0"/>
              <a:t>Con el propósito de poder  justificar el juicio profesional (de preferencia en una Ley o  en la propia Regulación Contable)</a:t>
            </a:r>
          </a:p>
        </p:txBody>
      </p:sp>
      <p:sp>
        <p:nvSpPr>
          <p:cNvPr id="6" name="Rectángulo 5"/>
          <p:cNvSpPr/>
          <p:nvPr/>
        </p:nvSpPr>
        <p:spPr>
          <a:xfrm>
            <a:off x="179512" y="5017740"/>
            <a:ext cx="8282153" cy="384755"/>
          </a:xfrm>
          <a:prstGeom prst="rect">
            <a:avLst/>
          </a:prstGeom>
        </p:spPr>
        <p:txBody>
          <a:bodyPr wrap="square" lIns="76234" tIns="38117" rIns="76234" bIns="38117">
            <a:spAutoFit/>
          </a:bodyPr>
          <a:lstStyle/>
          <a:p>
            <a:r>
              <a:rPr lang="es-CO" sz="1000" b="1" dirty="0">
                <a:solidFill>
                  <a:srgbClr val="002060"/>
                </a:solidFill>
              </a:rPr>
              <a:t>*Documento Disponible en:</a:t>
            </a:r>
          </a:p>
          <a:p>
            <a:r>
              <a:rPr lang="es-CO" sz="1000" b="1" dirty="0">
                <a:solidFill>
                  <a:srgbClr val="002060"/>
                </a:solidFill>
              </a:rPr>
              <a:t>http://www.ifac.org/publications-resources/ipsasb - </a:t>
            </a:r>
            <a:r>
              <a:rPr lang="es-CO" sz="1000" b="1" u="sng" dirty="0">
                <a:solidFill>
                  <a:srgbClr val="002060"/>
                </a:solidFill>
              </a:rPr>
              <a:t>staff-</a:t>
            </a:r>
            <a:r>
              <a:rPr lang="es-CO" sz="1000" b="1" u="sng" dirty="0" err="1">
                <a:solidFill>
                  <a:srgbClr val="002060"/>
                </a:solidFill>
              </a:rPr>
              <a:t>questions</a:t>
            </a:r>
            <a:r>
              <a:rPr lang="es-CO" sz="1000" b="1" u="sng" dirty="0">
                <a:solidFill>
                  <a:srgbClr val="002060"/>
                </a:solidFill>
              </a:rPr>
              <a:t>-and-</a:t>
            </a:r>
            <a:r>
              <a:rPr lang="es-CO" sz="1000" b="1" u="sng" dirty="0" err="1">
                <a:solidFill>
                  <a:srgbClr val="002060"/>
                </a:solidFill>
              </a:rPr>
              <a:t>answersmateriality</a:t>
            </a:r>
            <a:r>
              <a:rPr lang="es-CO" sz="1000" b="1" dirty="0">
                <a:solidFill>
                  <a:srgbClr val="002060"/>
                </a:solidFill>
              </a:rPr>
              <a:t> </a:t>
            </a:r>
          </a:p>
        </p:txBody>
      </p:sp>
      <p:sp>
        <p:nvSpPr>
          <p:cNvPr id="7" name="Rectángulo 5"/>
          <p:cNvSpPr/>
          <p:nvPr/>
        </p:nvSpPr>
        <p:spPr>
          <a:xfrm>
            <a:off x="179512" y="193204"/>
            <a:ext cx="8640960"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DE PRINCIPIOS</a:t>
            </a:r>
          </a:p>
        </p:txBody>
      </p:sp>
      <p:sp>
        <p:nvSpPr>
          <p:cNvPr id="8" name="Rectángulo 7"/>
          <p:cNvSpPr/>
          <p:nvPr/>
        </p:nvSpPr>
        <p:spPr>
          <a:xfrm>
            <a:off x="424800" y="5407200"/>
            <a:ext cx="4219208" cy="1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Tree>
    <p:extLst>
      <p:ext uri="{BB962C8B-B14F-4D97-AF65-F5344CB8AC3E}">
        <p14:creationId xmlns:p14="http://schemas.microsoft.com/office/powerpoint/2010/main" val="1889104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31</a:t>
            </a:fld>
            <a:endParaRPr lang="es-ES_tradnl"/>
          </a:p>
        </p:txBody>
      </p:sp>
      <p:sp>
        <p:nvSpPr>
          <p:cNvPr id="6" name="Rectángulo 5"/>
          <p:cNvSpPr/>
          <p:nvPr/>
        </p:nvSpPr>
        <p:spPr>
          <a:xfrm>
            <a:off x="35496" y="913284"/>
            <a:ext cx="9069008" cy="4185796"/>
          </a:xfrm>
          <a:prstGeom prst="rect">
            <a:avLst/>
          </a:prstGeom>
        </p:spPr>
        <p:txBody>
          <a:bodyPr wrap="square" lIns="76234" tIns="38117" rIns="76234" bIns="38117">
            <a:spAutoFit/>
          </a:bodyPr>
          <a:lstStyle/>
          <a:p>
            <a:endParaRPr lang="es-CO" sz="700" b="1" dirty="0"/>
          </a:p>
          <a:p>
            <a:pPr marL="238230" indent="-238230">
              <a:buFont typeface="Arial" panose="020B0604020202020204" pitchFamily="34" charset="0"/>
              <a:buChar char="•"/>
            </a:pPr>
            <a:r>
              <a:rPr lang="es-CO" sz="2000" i="1" dirty="0">
                <a:solidFill>
                  <a:srgbClr val="0033FF"/>
                </a:solidFill>
              </a:rPr>
              <a:t>Magnitud de objetos: </a:t>
            </a:r>
            <a:r>
              <a:rPr lang="es-CO" sz="2000" dirty="0"/>
              <a:t>Bienes en un amplio sentido </a:t>
            </a:r>
            <a:r>
              <a:rPr lang="es-CO" sz="2000" dirty="0">
                <a:solidFill>
                  <a:srgbClr val="0033FF"/>
                </a:solidFill>
              </a:rPr>
              <a:t>(NICSP 12, 17 y 31)</a:t>
            </a:r>
          </a:p>
          <a:p>
            <a:pPr marL="285876" indent="-285876">
              <a:buFont typeface="Arial" panose="020B0604020202020204" pitchFamily="34" charset="0"/>
              <a:buChar char="•"/>
            </a:pPr>
            <a:endParaRPr lang="es-CO" sz="2000" i="1" dirty="0">
              <a:solidFill>
                <a:srgbClr val="00B0F0"/>
              </a:solidFill>
            </a:endParaRPr>
          </a:p>
          <a:p>
            <a:pPr marL="285876" indent="-285876">
              <a:buFont typeface="Arial" panose="020B0604020202020204" pitchFamily="34" charset="0"/>
              <a:buChar char="•"/>
            </a:pPr>
            <a:r>
              <a:rPr lang="es-CO" sz="2000" i="1" dirty="0">
                <a:solidFill>
                  <a:srgbClr val="0033FF"/>
                </a:solidFill>
              </a:rPr>
              <a:t>Deterioro del valor de los activos (</a:t>
            </a:r>
            <a:r>
              <a:rPr lang="es-CO" sz="2000" i="1" dirty="0" err="1">
                <a:solidFill>
                  <a:srgbClr val="0033FF"/>
                </a:solidFill>
              </a:rPr>
              <a:t>NICSP</a:t>
            </a:r>
            <a:r>
              <a:rPr lang="es-CO" sz="2000" i="1" dirty="0">
                <a:solidFill>
                  <a:srgbClr val="0033FF"/>
                </a:solidFill>
              </a:rPr>
              <a:t> 21 y 26): </a:t>
            </a:r>
            <a:r>
              <a:rPr lang="es-CO" sz="2000" i="1" dirty="0"/>
              <a:t>D</a:t>
            </a:r>
            <a:r>
              <a:rPr lang="es-CO" sz="2000" dirty="0"/>
              <a:t>istinción entre activo generador y no generador de efectivo para el deterioro, y complejidad en la aplicación de las normas (flujos de efectivo futuros, tasa de descuento, valor de mercado o costo de reposición para activos únicos)</a:t>
            </a:r>
          </a:p>
          <a:p>
            <a:pPr marL="285876" indent="-285876">
              <a:buFont typeface="Arial" panose="020B0604020202020204" pitchFamily="34" charset="0"/>
              <a:buChar char="•"/>
            </a:pPr>
            <a:endParaRPr lang="es-CO" sz="2000" i="1" dirty="0">
              <a:solidFill>
                <a:srgbClr val="0033FF"/>
              </a:solidFill>
            </a:endParaRPr>
          </a:p>
          <a:p>
            <a:pPr marL="285876" indent="-285876">
              <a:buFont typeface="Arial" panose="020B0604020202020204" pitchFamily="34" charset="0"/>
              <a:buChar char="•"/>
            </a:pPr>
            <a:r>
              <a:rPr lang="es-CO" sz="2000" i="1" dirty="0">
                <a:solidFill>
                  <a:srgbClr val="0033FF"/>
                </a:solidFill>
              </a:rPr>
              <a:t>Complejidad de los contratos/objetos:  </a:t>
            </a:r>
            <a:r>
              <a:rPr lang="es-CO" sz="2000" dirty="0"/>
              <a:t>Concesiones/APP </a:t>
            </a:r>
            <a:r>
              <a:rPr lang="es-CO" sz="2000" dirty="0">
                <a:solidFill>
                  <a:srgbClr val="0033FF"/>
                </a:solidFill>
              </a:rPr>
              <a:t>(NICSP 32)</a:t>
            </a:r>
          </a:p>
          <a:p>
            <a:endParaRPr lang="es-CO" sz="2000" i="1" dirty="0">
              <a:solidFill>
                <a:srgbClr val="0033FF"/>
              </a:solidFill>
            </a:endParaRPr>
          </a:p>
          <a:p>
            <a:pPr marL="285876" indent="-285876">
              <a:buFont typeface="Arial" panose="020B0604020202020204" pitchFamily="34" charset="0"/>
              <a:buChar char="•"/>
            </a:pPr>
            <a:r>
              <a:rPr lang="es-CO" sz="2000" i="1" dirty="0">
                <a:solidFill>
                  <a:srgbClr val="0033FF"/>
                </a:solidFill>
              </a:rPr>
              <a:t>Complejidad  institucional y conflicto de norma: </a:t>
            </a:r>
            <a:r>
              <a:rPr lang="es-CO" sz="2000" dirty="0"/>
              <a:t>Consolidación, asociadas, acuerdos conjuntos </a:t>
            </a:r>
            <a:r>
              <a:rPr lang="es-CO" sz="2000" dirty="0">
                <a:solidFill>
                  <a:srgbClr val="0033FF"/>
                </a:solidFill>
              </a:rPr>
              <a:t>(NICSP 34-38)</a:t>
            </a:r>
          </a:p>
          <a:p>
            <a:pPr marL="285876" indent="-285876">
              <a:buFont typeface="Arial" panose="020B0604020202020204" pitchFamily="34" charset="0"/>
              <a:buChar char="•"/>
            </a:pPr>
            <a:endParaRPr lang="es-CO" sz="2000" i="1" dirty="0">
              <a:solidFill>
                <a:srgbClr val="00B0F0"/>
              </a:solidFill>
            </a:endParaRPr>
          </a:p>
          <a:p>
            <a:pPr marL="285876" indent="-285876">
              <a:buFont typeface="Arial" panose="020B0604020202020204" pitchFamily="34" charset="0"/>
              <a:buChar char="•"/>
            </a:pPr>
            <a:r>
              <a:rPr lang="es-CO" sz="2000" i="1" dirty="0">
                <a:solidFill>
                  <a:srgbClr val="0033FF"/>
                </a:solidFill>
              </a:rPr>
              <a:t>Complejidad de la norma y en parte materialidad: </a:t>
            </a:r>
            <a:r>
              <a:rPr lang="es-CO" sz="2000" dirty="0"/>
              <a:t>Instrumentos financieros </a:t>
            </a:r>
            <a:r>
              <a:rPr lang="es-CO" sz="2000" dirty="0">
                <a:solidFill>
                  <a:srgbClr val="0033FF"/>
                </a:solidFill>
              </a:rPr>
              <a:t>(</a:t>
            </a:r>
            <a:r>
              <a:rPr lang="es-CO" sz="2000" dirty="0" err="1">
                <a:solidFill>
                  <a:srgbClr val="0033FF"/>
                </a:solidFill>
              </a:rPr>
              <a:t>NICSP</a:t>
            </a:r>
            <a:r>
              <a:rPr lang="es-CO" sz="2000" dirty="0">
                <a:solidFill>
                  <a:srgbClr val="0033FF"/>
                </a:solidFill>
              </a:rPr>
              <a:t> 28-30)</a:t>
            </a:r>
          </a:p>
        </p:txBody>
      </p:sp>
      <p:sp>
        <p:nvSpPr>
          <p:cNvPr id="7" name="Rectángulo 6"/>
          <p:cNvSpPr/>
          <p:nvPr/>
        </p:nvSpPr>
        <p:spPr>
          <a:xfrm>
            <a:off x="424800" y="5407200"/>
            <a:ext cx="4219208" cy="1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
        <p:nvSpPr>
          <p:cNvPr id="8" name="Rectángulo 5"/>
          <p:cNvSpPr/>
          <p:nvPr/>
        </p:nvSpPr>
        <p:spPr>
          <a:xfrm>
            <a:off x="539552" y="265212"/>
            <a:ext cx="8208912"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DE NORMAS </a:t>
            </a:r>
          </a:p>
        </p:txBody>
      </p:sp>
    </p:spTree>
    <p:extLst>
      <p:ext uri="{BB962C8B-B14F-4D97-AF65-F5344CB8AC3E}">
        <p14:creationId xmlns:p14="http://schemas.microsoft.com/office/powerpoint/2010/main" val="2158477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32</a:t>
            </a:fld>
            <a:endParaRPr lang="es-ES_tradnl"/>
          </a:p>
        </p:txBody>
      </p:sp>
      <p:sp>
        <p:nvSpPr>
          <p:cNvPr id="9" name="Rectángulo 8"/>
          <p:cNvSpPr/>
          <p:nvPr/>
        </p:nvSpPr>
        <p:spPr>
          <a:xfrm>
            <a:off x="35496" y="913284"/>
            <a:ext cx="9069008" cy="4616683"/>
          </a:xfrm>
          <a:prstGeom prst="rect">
            <a:avLst/>
          </a:prstGeom>
        </p:spPr>
        <p:txBody>
          <a:bodyPr wrap="square" lIns="76234" tIns="38117" rIns="76234" bIns="38117">
            <a:spAutoFit/>
          </a:bodyPr>
          <a:lstStyle/>
          <a:p>
            <a:endParaRPr lang="es-CO" sz="700" b="1" dirty="0">
              <a:latin typeface="+mn-lt"/>
            </a:endParaRPr>
          </a:p>
          <a:p>
            <a:pPr marL="285876" indent="-285876">
              <a:buFont typeface="Arial" panose="020B0604020202020204" pitchFamily="34" charset="0"/>
              <a:buChar char="•"/>
            </a:pPr>
            <a:r>
              <a:rPr lang="es-CO" sz="2200" i="1" dirty="0">
                <a:solidFill>
                  <a:srgbClr val="0033FF"/>
                </a:solidFill>
                <a:latin typeface="+mn-lt"/>
              </a:rPr>
              <a:t>Perspectiva sistemática y dimensión del pasivo</a:t>
            </a:r>
            <a:r>
              <a:rPr lang="es-CO" sz="2000" i="1" dirty="0">
                <a:solidFill>
                  <a:srgbClr val="0033FF"/>
                </a:solidFill>
                <a:latin typeface="+mn-lt"/>
              </a:rPr>
              <a:t>: </a:t>
            </a:r>
            <a:r>
              <a:rPr lang="es-CO" sz="2000" dirty="0">
                <a:latin typeface="+mn-lt"/>
              </a:rPr>
              <a:t>Beneficios a empleados (en particular reconocimiento pleno de beneficios post-empleo, </a:t>
            </a:r>
            <a:r>
              <a:rPr lang="es-CO" sz="2000" dirty="0">
                <a:solidFill>
                  <a:srgbClr val="0033FF"/>
                </a:solidFill>
                <a:latin typeface="+mn-lt"/>
              </a:rPr>
              <a:t>(NICSP 25)</a:t>
            </a:r>
          </a:p>
          <a:p>
            <a:endParaRPr lang="es-CO" sz="2000" i="1" dirty="0">
              <a:solidFill>
                <a:srgbClr val="00B0F0"/>
              </a:solidFill>
              <a:latin typeface="+mn-lt"/>
            </a:endParaRPr>
          </a:p>
          <a:p>
            <a:pPr marL="285876" indent="-285876">
              <a:buFont typeface="Arial" panose="020B0604020202020204" pitchFamily="34" charset="0"/>
              <a:buChar char="•"/>
            </a:pPr>
            <a:r>
              <a:rPr lang="es-CO" sz="2200" i="1" dirty="0">
                <a:solidFill>
                  <a:srgbClr val="0033FF"/>
                </a:solidFill>
                <a:latin typeface="+mn-lt"/>
              </a:rPr>
              <a:t>Utilidad y disponibilidad de información Costo  / Beneficio</a:t>
            </a:r>
            <a:r>
              <a:rPr lang="es-CO" sz="2200" i="1" dirty="0">
                <a:solidFill>
                  <a:schemeClr val="accent6"/>
                </a:solidFill>
                <a:latin typeface="+mn-lt"/>
              </a:rPr>
              <a:t>: </a:t>
            </a:r>
            <a:r>
              <a:rPr lang="es-CO" sz="2000" dirty="0">
                <a:latin typeface="+mn-lt"/>
              </a:rPr>
              <a:t>Información	de segmentos </a:t>
            </a:r>
            <a:r>
              <a:rPr lang="es-CO" sz="2000" dirty="0">
                <a:solidFill>
                  <a:srgbClr val="0033FF"/>
                </a:solidFill>
                <a:latin typeface="+mn-lt"/>
              </a:rPr>
              <a:t>(NICSP 18), </a:t>
            </a:r>
            <a:r>
              <a:rPr lang="es-CO" sz="2000" dirty="0">
                <a:latin typeface="+mn-lt"/>
              </a:rPr>
              <a:t>estimación de ingresos por impuestos desde el hecho imponible </a:t>
            </a:r>
            <a:r>
              <a:rPr lang="es-CO" sz="2000" dirty="0">
                <a:solidFill>
                  <a:srgbClr val="0033FF"/>
                </a:solidFill>
                <a:latin typeface="+mn-lt"/>
              </a:rPr>
              <a:t>(NICSP 23), </a:t>
            </a:r>
            <a:r>
              <a:rPr lang="es-CO" sz="2000" dirty="0">
                <a:latin typeface="+mn-lt"/>
              </a:rPr>
              <a:t>deterioro del valor de los activos no generadores de efectivo </a:t>
            </a:r>
            <a:r>
              <a:rPr lang="es-CO" sz="2000" dirty="0">
                <a:solidFill>
                  <a:srgbClr val="0033FF"/>
                </a:solidFill>
                <a:latin typeface="+mn-lt"/>
              </a:rPr>
              <a:t>(NICSP 21)</a:t>
            </a:r>
          </a:p>
          <a:p>
            <a:endParaRPr lang="es-CO" sz="2000" i="1" dirty="0">
              <a:solidFill>
                <a:srgbClr val="00B0F0"/>
              </a:solidFill>
              <a:latin typeface="+mn-lt"/>
            </a:endParaRPr>
          </a:p>
          <a:p>
            <a:pPr marL="285876" indent="-285876">
              <a:buFont typeface="Arial" panose="020B0604020202020204" pitchFamily="34" charset="0"/>
              <a:buChar char="•"/>
            </a:pPr>
            <a:r>
              <a:rPr lang="es-CO" sz="2200" i="1" dirty="0">
                <a:solidFill>
                  <a:srgbClr val="0033FF"/>
                </a:solidFill>
                <a:latin typeface="+mn-lt"/>
              </a:rPr>
              <a:t>Prioridad, materialidad y gerencia de proyecto: </a:t>
            </a:r>
            <a:r>
              <a:rPr lang="es-CO" sz="2000" dirty="0">
                <a:latin typeface="+mn-lt"/>
              </a:rPr>
              <a:t>Normas que frecuentemente no se aplican, pero que distraen la atención y demandan demasiados recursos (</a:t>
            </a:r>
            <a:r>
              <a:rPr lang="es-CO" sz="2000" dirty="0" err="1">
                <a:latin typeface="+mn-lt"/>
              </a:rPr>
              <a:t>NICSP</a:t>
            </a:r>
            <a:r>
              <a:rPr lang="es-CO" sz="2000" dirty="0">
                <a:latin typeface="+mn-lt"/>
              </a:rPr>
              <a:t> 5, 10, 11, 16, 22, 27)</a:t>
            </a:r>
          </a:p>
          <a:p>
            <a:endParaRPr lang="es-CO" sz="2000" i="1" dirty="0">
              <a:solidFill>
                <a:srgbClr val="FF0000"/>
              </a:solidFill>
              <a:latin typeface="+mn-lt"/>
            </a:endParaRPr>
          </a:p>
          <a:p>
            <a:pPr marL="285876" indent="-285876">
              <a:buFont typeface="Arial" panose="020B0604020202020204" pitchFamily="34" charset="0"/>
              <a:buChar char="•"/>
            </a:pPr>
            <a:r>
              <a:rPr lang="es-CO" sz="2200" i="1" dirty="0">
                <a:solidFill>
                  <a:srgbClr val="0033FF"/>
                </a:solidFill>
                <a:latin typeface="+mn-lt"/>
              </a:rPr>
              <a:t>Las NICSP no abordan el detalle: </a:t>
            </a:r>
            <a:r>
              <a:rPr lang="es-CO" sz="2000" dirty="0">
                <a:latin typeface="+mn-lt"/>
              </a:rPr>
              <a:t>Estructura compleja del sector público en los distintos países, necesidad de registros uniformes</a:t>
            </a:r>
          </a:p>
        </p:txBody>
      </p:sp>
      <p:sp>
        <p:nvSpPr>
          <p:cNvPr id="11" name="Rectángulo 5"/>
          <p:cNvSpPr/>
          <p:nvPr/>
        </p:nvSpPr>
        <p:spPr>
          <a:xfrm>
            <a:off x="467544" y="265212"/>
            <a:ext cx="8280920" cy="50405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Principales Barreras - Desafíos: A  NIVEL DE NORMAS </a:t>
            </a:r>
          </a:p>
        </p:txBody>
      </p:sp>
      <p:sp>
        <p:nvSpPr>
          <p:cNvPr id="12" name="Rectángulo 11"/>
          <p:cNvSpPr/>
          <p:nvPr/>
        </p:nvSpPr>
        <p:spPr>
          <a:xfrm>
            <a:off x="424800" y="5500212"/>
            <a:ext cx="4219208" cy="16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900" b="1" dirty="0">
                <a:solidFill>
                  <a:schemeClr val="tx1"/>
                </a:solidFill>
              </a:rPr>
              <a:t>Fuente: </a:t>
            </a:r>
            <a:r>
              <a:rPr lang="es-CO" sz="700" b="1" dirty="0">
                <a:solidFill>
                  <a:schemeClr val="tx1"/>
                </a:solidFill>
              </a:rPr>
              <a:t>Andreas Bergman</a:t>
            </a:r>
            <a:r>
              <a:rPr lang="es-CO" sz="700" dirty="0">
                <a:solidFill>
                  <a:schemeClr val="tx1"/>
                </a:solidFill>
              </a:rPr>
              <a:t>. IV FOCAL Panamá 2017/ X Congreso Contabilidad Pública . Bogotá 2017 </a:t>
            </a:r>
          </a:p>
        </p:txBody>
      </p:sp>
    </p:spTree>
    <p:extLst>
      <p:ext uri="{BB962C8B-B14F-4D97-AF65-F5344CB8AC3E}">
        <p14:creationId xmlns:p14="http://schemas.microsoft.com/office/powerpoint/2010/main" val="213838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33</a:t>
            </a:fld>
            <a:endParaRPr lang="es-ES_tradnl"/>
          </a:p>
        </p:txBody>
      </p:sp>
      <p:sp>
        <p:nvSpPr>
          <p:cNvPr id="6" name="CuadroTexto 5"/>
          <p:cNvSpPr txBox="1"/>
          <p:nvPr/>
        </p:nvSpPr>
        <p:spPr>
          <a:xfrm>
            <a:off x="179512" y="228505"/>
            <a:ext cx="8830780" cy="612771"/>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CO" sz="2800" dirty="0"/>
              <a:t>Dimensiones del Desarrollo y Aplicación de las NICSP</a:t>
            </a:r>
          </a:p>
        </p:txBody>
      </p:sp>
      <p:graphicFrame>
        <p:nvGraphicFramePr>
          <p:cNvPr id="7" name="Diagrama 6"/>
          <p:cNvGraphicFramePr/>
          <p:nvPr>
            <p:extLst>
              <p:ext uri="{D42A27DB-BD31-4B8C-83A1-F6EECF244321}">
                <p14:modId xmlns:p14="http://schemas.microsoft.com/office/powerpoint/2010/main" val="2801826032"/>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5475574" y="1406255"/>
            <a:ext cx="3488914" cy="938753"/>
          </a:xfrm>
          <a:prstGeom prst="rect">
            <a:avLst/>
          </a:prstGeom>
          <a:noFill/>
        </p:spPr>
        <p:txBody>
          <a:bodyPr wrap="square" lIns="76234" tIns="38117" rIns="76234" bIns="38117" rtlCol="0">
            <a:spAutoFit/>
          </a:bodyPr>
          <a:lstStyle/>
          <a:p>
            <a:pPr algn="ctr"/>
            <a:r>
              <a:rPr lang="es-CO" sz="2800" b="1" dirty="0">
                <a:solidFill>
                  <a:srgbClr val="0033FF"/>
                </a:solidFill>
              </a:rPr>
              <a:t>Implementación y Capacitación</a:t>
            </a:r>
          </a:p>
        </p:txBody>
      </p:sp>
      <p:sp>
        <p:nvSpPr>
          <p:cNvPr id="9" name="CuadroTexto 8"/>
          <p:cNvSpPr txBox="1"/>
          <p:nvPr/>
        </p:nvSpPr>
        <p:spPr>
          <a:xfrm>
            <a:off x="-108520" y="2281436"/>
            <a:ext cx="3488914" cy="1369640"/>
          </a:xfrm>
          <a:prstGeom prst="rect">
            <a:avLst/>
          </a:prstGeom>
          <a:noFill/>
        </p:spPr>
        <p:txBody>
          <a:bodyPr wrap="square" lIns="76234" tIns="38117" rIns="76234" bIns="38117" rtlCol="0">
            <a:spAutoFit/>
          </a:bodyPr>
          <a:lstStyle/>
          <a:p>
            <a:pPr algn="ctr"/>
            <a:r>
              <a:rPr lang="es-CO" sz="2800" b="1" dirty="0">
                <a:solidFill>
                  <a:srgbClr val="0033FF"/>
                </a:solidFill>
              </a:rPr>
              <a:t>Mantenimiento y Cualificación en la Capacidad Regulatoria</a:t>
            </a:r>
          </a:p>
        </p:txBody>
      </p:sp>
      <p:sp>
        <p:nvSpPr>
          <p:cNvPr id="10" name="CuadroTexto 9"/>
          <p:cNvSpPr txBox="1"/>
          <p:nvPr/>
        </p:nvSpPr>
        <p:spPr>
          <a:xfrm>
            <a:off x="5724128" y="3933758"/>
            <a:ext cx="3271267" cy="938753"/>
          </a:xfrm>
          <a:prstGeom prst="rect">
            <a:avLst/>
          </a:prstGeom>
          <a:noFill/>
        </p:spPr>
        <p:txBody>
          <a:bodyPr wrap="square" lIns="76234" tIns="38117" rIns="76234" bIns="38117" rtlCol="0">
            <a:spAutoFit/>
          </a:bodyPr>
          <a:lstStyle/>
          <a:p>
            <a:pPr algn="ctr"/>
            <a:r>
              <a:rPr lang="es-CO" sz="2800" b="1" dirty="0">
                <a:solidFill>
                  <a:srgbClr val="0033FF"/>
                </a:solidFill>
              </a:rPr>
              <a:t>Desarrollo y Práctica de juicio profesional</a:t>
            </a:r>
          </a:p>
        </p:txBody>
      </p:sp>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12" name="Imagen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13" name="Imagen 12"/>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4" name="2 Rectángulo"/>
          <p:cNvSpPr/>
          <p:nvPr/>
        </p:nvSpPr>
        <p:spPr>
          <a:xfrm>
            <a:off x="107504" y="4067035"/>
            <a:ext cx="3313463" cy="1443677"/>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r>
              <a:rPr lang="es-CO" sz="1800" b="1" dirty="0">
                <a:solidFill>
                  <a:schemeClr val="tx1"/>
                </a:solidFill>
              </a:rPr>
              <a:t>Necesidad de complementar las NICSP con regulación nacional (Procedimientos Contables, Guías  de Aplicación y Catálogos Generales de Cuentas y Doctrina)</a:t>
            </a:r>
          </a:p>
        </p:txBody>
      </p:sp>
      <p:sp>
        <p:nvSpPr>
          <p:cNvPr id="15" name="3 Flecha arriba"/>
          <p:cNvSpPr/>
          <p:nvPr/>
        </p:nvSpPr>
        <p:spPr>
          <a:xfrm>
            <a:off x="1518832" y="3638504"/>
            <a:ext cx="316864" cy="356523"/>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endParaRPr lang="es-CO"/>
          </a:p>
        </p:txBody>
      </p:sp>
      <p:sp>
        <p:nvSpPr>
          <p:cNvPr id="16" name="15 Flecha arriba"/>
          <p:cNvSpPr/>
          <p:nvPr/>
        </p:nvSpPr>
        <p:spPr>
          <a:xfrm rot="5400000">
            <a:off x="3538416" y="4477128"/>
            <a:ext cx="333000" cy="438023"/>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endParaRPr lang="es-CO"/>
          </a:p>
        </p:txBody>
      </p:sp>
    </p:spTree>
    <p:extLst>
      <p:ext uri="{BB962C8B-B14F-4D97-AF65-F5344CB8AC3E}">
        <p14:creationId xmlns:p14="http://schemas.microsoft.com/office/powerpoint/2010/main" val="732665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34</a:t>
            </a:fld>
            <a:endParaRPr lang="es-ES_tradnl"/>
          </a:p>
        </p:txBody>
      </p:sp>
      <p:sp>
        <p:nvSpPr>
          <p:cNvPr id="6" name="Rectángulo 5"/>
          <p:cNvSpPr/>
          <p:nvPr/>
        </p:nvSpPr>
        <p:spPr>
          <a:xfrm>
            <a:off x="107504" y="1057300"/>
            <a:ext cx="8997000" cy="4508961"/>
          </a:xfrm>
          <a:prstGeom prst="rect">
            <a:avLst/>
          </a:prstGeom>
        </p:spPr>
        <p:txBody>
          <a:bodyPr wrap="square" lIns="76234" tIns="38117" rIns="76234" bIns="38117">
            <a:spAutoFit/>
          </a:bodyPr>
          <a:lstStyle/>
          <a:p>
            <a:pPr>
              <a:spcAft>
                <a:spcPts val="1200"/>
              </a:spcAft>
            </a:pPr>
            <a:r>
              <a:rPr lang="es-CO" sz="2800" b="1" dirty="0">
                <a:solidFill>
                  <a:srgbClr val="0033FF"/>
                </a:solidFill>
                <a:latin typeface="+mn-lt"/>
              </a:rPr>
              <a:t>Bienes históricos y culturales</a:t>
            </a:r>
          </a:p>
          <a:p>
            <a:pPr marL="285876" indent="-285876">
              <a:spcAft>
                <a:spcPts val="1200"/>
              </a:spcAft>
              <a:buFont typeface="Arial" panose="020B0604020202020204" pitchFamily="34" charset="0"/>
              <a:buChar char="•"/>
            </a:pPr>
            <a:r>
              <a:rPr lang="es-CO" sz="1800" b="1" dirty="0">
                <a:latin typeface="+mn-lt"/>
              </a:rPr>
              <a:t>Exigencia de un acto administrativo que lo declare como tal y que tenga medición fiable,</a:t>
            </a:r>
          </a:p>
          <a:p>
            <a:pPr marL="285876" indent="-285876">
              <a:spcAft>
                <a:spcPts val="1200"/>
              </a:spcAft>
              <a:buFont typeface="Arial" panose="020B0604020202020204" pitchFamily="34" charset="0"/>
              <a:buChar char="•"/>
            </a:pPr>
            <a:r>
              <a:rPr lang="es-CO" sz="1800" b="1" dirty="0">
                <a:latin typeface="+mn-lt"/>
              </a:rPr>
              <a:t>Solo activos tangibles, no los intangibles:</a:t>
            </a:r>
          </a:p>
          <a:p>
            <a:pPr marL="743076" lvl="1" indent="-285876">
              <a:spcAft>
                <a:spcPts val="1200"/>
              </a:spcAft>
              <a:buFont typeface="Arial" panose="020B0604020202020204" pitchFamily="34" charset="0"/>
              <a:buChar char="•"/>
            </a:pPr>
            <a:r>
              <a:rPr lang="es-CO" sz="1800" b="1" dirty="0">
                <a:latin typeface="+mn-lt"/>
              </a:rPr>
              <a:t>El conocimiento en acción no puede ser controlado por la entidad.</a:t>
            </a:r>
          </a:p>
          <a:p>
            <a:pPr marL="743076" lvl="1" indent="-285876">
              <a:spcAft>
                <a:spcPts val="1200"/>
              </a:spcAft>
              <a:buFont typeface="Arial" panose="020B0604020202020204" pitchFamily="34" charset="0"/>
              <a:buChar char="•"/>
            </a:pPr>
            <a:r>
              <a:rPr lang="es-CO" sz="1800" b="1" dirty="0">
                <a:latin typeface="+mn-lt"/>
              </a:rPr>
              <a:t>La propiedad intelectual aplicaría la NICSP  31 - Activos intangibles.</a:t>
            </a:r>
          </a:p>
          <a:p>
            <a:pPr marL="285876" indent="-285876">
              <a:spcAft>
                <a:spcPts val="1200"/>
              </a:spcAft>
              <a:buFont typeface="Arial" panose="020B0604020202020204" pitchFamily="34" charset="0"/>
              <a:buChar char="•"/>
            </a:pPr>
            <a:r>
              <a:rPr lang="es-CO" sz="1800" b="1" dirty="0">
                <a:latin typeface="+mn-lt"/>
              </a:rPr>
              <a:t>Prima su uso como </a:t>
            </a:r>
            <a:r>
              <a:rPr lang="es-CO" sz="1800" b="1" dirty="0" err="1">
                <a:latin typeface="+mn-lt"/>
              </a:rPr>
              <a:t>PPyE</a:t>
            </a:r>
            <a:r>
              <a:rPr lang="es-CO" sz="1800" b="1" dirty="0">
                <a:latin typeface="+mn-lt"/>
              </a:rPr>
              <a:t>, Propiedad de Inversión o Bien de Uso Público sobre su condición de histórico y cultural.</a:t>
            </a:r>
          </a:p>
          <a:p>
            <a:pPr marL="285876" indent="-285876">
              <a:spcAft>
                <a:spcPts val="1200"/>
              </a:spcAft>
              <a:buFont typeface="Arial" panose="020B0604020202020204" pitchFamily="34" charset="0"/>
              <a:buChar char="•"/>
            </a:pPr>
            <a:r>
              <a:rPr lang="es-CO" sz="1800" b="1" dirty="0">
                <a:latin typeface="+mn-lt"/>
              </a:rPr>
              <a:t>Su valor se aprecia con el paso del tiempo y este no se pierde incluso si hay un daño físico parcial, por ello, no son objeto de depreciación ni deterioro.</a:t>
            </a:r>
          </a:p>
          <a:p>
            <a:pPr marL="285876" indent="-285876">
              <a:spcAft>
                <a:spcPts val="1200"/>
              </a:spcAft>
              <a:buFont typeface="Arial" panose="020B0604020202020204" pitchFamily="34" charset="0"/>
              <a:buChar char="•"/>
            </a:pPr>
            <a:r>
              <a:rPr lang="es-CO" sz="1800" b="1" dirty="0">
                <a:latin typeface="+mn-lt"/>
              </a:rPr>
              <a:t>No se exige la actualización dado su costo/beneficio.</a:t>
            </a:r>
          </a:p>
          <a:p>
            <a:pPr marL="285876" indent="-285876">
              <a:spcAft>
                <a:spcPts val="1200"/>
              </a:spcAft>
              <a:buFont typeface="Arial" panose="020B0604020202020204" pitchFamily="34" charset="0"/>
              <a:buChar char="•"/>
            </a:pPr>
            <a:r>
              <a:rPr lang="es-CO" sz="1800" b="1" dirty="0">
                <a:latin typeface="+mn-lt"/>
              </a:rPr>
              <a:t>Si no es posible su medición son objeto de revelación.</a:t>
            </a:r>
          </a:p>
        </p:txBody>
      </p:sp>
      <p:sp>
        <p:nvSpPr>
          <p:cNvPr id="7" name="Rectángulo 5"/>
          <p:cNvSpPr/>
          <p:nvPr/>
        </p:nvSpPr>
        <p:spPr>
          <a:xfrm>
            <a:off x="323528" y="49189"/>
            <a:ext cx="7632848"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Aportes de Colombia a la regulación contable</a:t>
            </a:r>
          </a:p>
          <a:p>
            <a:pPr algn="ctr" eaLnBrk="1" hangingPunct="1"/>
            <a:r>
              <a:rPr lang="es-CO" sz="2800" b="1" kern="0" dirty="0">
                <a:solidFill>
                  <a:schemeClr val="dk1"/>
                </a:solidFill>
                <a:latin typeface="+mn-lt"/>
                <a:ea typeface="+mj-ea"/>
                <a:cs typeface="+mj-cs"/>
              </a:rPr>
              <a:t> del sector público</a:t>
            </a:r>
          </a:p>
        </p:txBody>
      </p:sp>
    </p:spTree>
    <p:extLst>
      <p:ext uri="{BB962C8B-B14F-4D97-AF65-F5344CB8AC3E}">
        <p14:creationId xmlns:p14="http://schemas.microsoft.com/office/powerpoint/2010/main" val="2106414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35</a:t>
            </a:fld>
            <a:endParaRPr lang="es-ES_tradnl"/>
          </a:p>
        </p:txBody>
      </p:sp>
      <p:sp>
        <p:nvSpPr>
          <p:cNvPr id="6" name="Rectángulo 5"/>
          <p:cNvSpPr/>
          <p:nvPr/>
        </p:nvSpPr>
        <p:spPr>
          <a:xfrm>
            <a:off x="35496" y="985292"/>
            <a:ext cx="5398376" cy="4816738"/>
          </a:xfrm>
          <a:prstGeom prst="rect">
            <a:avLst/>
          </a:prstGeom>
        </p:spPr>
        <p:txBody>
          <a:bodyPr wrap="square" lIns="76234" tIns="38117" rIns="76234" bIns="38117">
            <a:spAutoFit/>
          </a:bodyPr>
          <a:lstStyle/>
          <a:p>
            <a:pPr algn="just">
              <a:spcAft>
                <a:spcPts val="1200"/>
              </a:spcAft>
            </a:pPr>
            <a:r>
              <a:rPr lang="es-CO" sz="2800" b="1" dirty="0">
                <a:solidFill>
                  <a:srgbClr val="0033FF"/>
                </a:solidFill>
                <a:latin typeface="+mn-lt"/>
              </a:rPr>
              <a:t>Recursos naturales no renovables</a:t>
            </a:r>
          </a:p>
          <a:p>
            <a:pPr marL="285876" indent="-285876" algn="just">
              <a:spcAft>
                <a:spcPts val="1200"/>
              </a:spcAft>
              <a:buFont typeface="Arial" panose="020B0604020202020204" pitchFamily="34" charset="0"/>
              <a:buChar char="•"/>
            </a:pPr>
            <a:r>
              <a:rPr lang="es-CO" sz="2400" b="1" dirty="0">
                <a:latin typeface="+mn-lt"/>
              </a:rPr>
              <a:t>Reservas probadas de estos recursos (comercialmente recuperables).</a:t>
            </a:r>
          </a:p>
          <a:p>
            <a:pPr marL="285876" indent="-285876" algn="just">
              <a:spcAft>
                <a:spcPts val="1200"/>
              </a:spcAft>
              <a:buFont typeface="Arial" panose="020B0604020202020204" pitchFamily="34" charset="0"/>
              <a:buChar char="•"/>
            </a:pPr>
            <a:r>
              <a:rPr lang="es-CO" sz="2400" b="1" dirty="0">
                <a:latin typeface="+mn-lt"/>
              </a:rPr>
              <a:t>Se miden por el valor presente neto de los beneficios económicos futuros que se esperan percibir por la explotación del recurso (regalías).</a:t>
            </a:r>
          </a:p>
          <a:p>
            <a:pPr marL="285876" indent="-285876" algn="just">
              <a:spcAft>
                <a:spcPts val="1200"/>
              </a:spcAft>
              <a:buFont typeface="Arial" panose="020B0604020202020204" pitchFamily="34" charset="0"/>
              <a:buChar char="•"/>
            </a:pPr>
            <a:r>
              <a:rPr lang="es-CO" sz="2400" b="1" dirty="0">
                <a:latin typeface="+mn-lt"/>
              </a:rPr>
              <a:t>Son objeto de agotamiento.</a:t>
            </a:r>
          </a:p>
          <a:p>
            <a:pPr marL="285876" indent="-285876" algn="just">
              <a:spcAft>
                <a:spcPts val="1200"/>
              </a:spcAft>
              <a:buFont typeface="Arial" panose="020B0604020202020204" pitchFamily="34" charset="0"/>
              <a:buChar char="•"/>
            </a:pPr>
            <a:r>
              <a:rPr lang="es-CO" sz="2400" b="1" dirty="0">
                <a:latin typeface="+mn-lt"/>
              </a:rPr>
              <a:t>Afectación del reconocimiento, variación y agotamiento en el patrimonio.</a:t>
            </a:r>
          </a:p>
        </p:txBody>
      </p:sp>
      <p:sp>
        <p:nvSpPr>
          <p:cNvPr id="7" name="Rectángulo 5"/>
          <p:cNvSpPr/>
          <p:nvPr/>
        </p:nvSpPr>
        <p:spPr>
          <a:xfrm>
            <a:off x="283830" y="121196"/>
            <a:ext cx="7312506"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700" b="1" kern="0" dirty="0">
                <a:solidFill>
                  <a:schemeClr val="dk1"/>
                </a:solidFill>
                <a:latin typeface="+mn-lt"/>
                <a:ea typeface="+mj-ea"/>
                <a:cs typeface="+mj-cs"/>
              </a:rPr>
              <a:t>Aportes desde Colombia a la regulación contable </a:t>
            </a:r>
          </a:p>
          <a:p>
            <a:pPr algn="ctr" eaLnBrk="1" hangingPunct="1"/>
            <a:r>
              <a:rPr lang="es-CO" sz="2700" b="1" kern="0" dirty="0">
                <a:solidFill>
                  <a:schemeClr val="dk1"/>
                </a:solidFill>
                <a:latin typeface="+mn-lt"/>
                <a:ea typeface="+mj-ea"/>
                <a:cs typeface="+mj-cs"/>
              </a:rPr>
              <a:t>del sector público</a:t>
            </a:r>
          </a:p>
        </p:txBody>
      </p:sp>
      <p:pic>
        <p:nvPicPr>
          <p:cNvPr id="8" name="Picture 2" descr="Resultado de imagen para mapa de colomb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963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5594784" y="1921396"/>
            <a:ext cx="3441712" cy="2160240"/>
          </a:xfrm>
          <a:prstGeom prst="rect">
            <a:avLst/>
          </a:prstGeom>
          <a:ln>
            <a:solidFill>
              <a:schemeClr val="tx1"/>
            </a:solidFill>
          </a:ln>
          <a:effectLst>
            <a:glow rad="63500">
              <a:schemeClr val="accent6">
                <a:satMod val="175000"/>
                <a:alpha val="40000"/>
              </a:schemeClr>
            </a:glow>
          </a:effectLst>
        </p:spPr>
      </p:pic>
    </p:spTree>
    <p:extLst>
      <p:ext uri="{BB962C8B-B14F-4D97-AF65-F5344CB8AC3E}">
        <p14:creationId xmlns:p14="http://schemas.microsoft.com/office/powerpoint/2010/main" val="154698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36</a:t>
            </a:fld>
            <a:endParaRPr lang="es-ES_tradnl"/>
          </a:p>
        </p:txBody>
      </p:sp>
      <p:sp>
        <p:nvSpPr>
          <p:cNvPr id="6" name="Rectángulo 5"/>
          <p:cNvSpPr/>
          <p:nvPr/>
        </p:nvSpPr>
        <p:spPr>
          <a:xfrm>
            <a:off x="-36512" y="985292"/>
            <a:ext cx="8997000" cy="4632072"/>
          </a:xfrm>
          <a:prstGeom prst="rect">
            <a:avLst/>
          </a:prstGeom>
        </p:spPr>
        <p:txBody>
          <a:bodyPr wrap="square" lIns="76234" tIns="38117" rIns="76234" bIns="38117">
            <a:spAutoFit/>
          </a:bodyPr>
          <a:lstStyle/>
          <a:p>
            <a:pPr>
              <a:spcAft>
                <a:spcPts val="1200"/>
              </a:spcAft>
            </a:pPr>
            <a:r>
              <a:rPr lang="es-CO" sz="2800" b="1" dirty="0">
                <a:solidFill>
                  <a:schemeClr val="accent6"/>
                </a:solidFill>
                <a:latin typeface="+mn-lt"/>
              </a:rPr>
              <a:t>Marco Normativo para Entidades en Liquidación</a:t>
            </a:r>
          </a:p>
          <a:p>
            <a:pPr marL="285876" indent="-285876">
              <a:spcAft>
                <a:spcPts val="1200"/>
              </a:spcAft>
              <a:buFont typeface="Arial" panose="020B0604020202020204" pitchFamily="34" charset="0"/>
              <a:buChar char="•"/>
            </a:pPr>
            <a:r>
              <a:rPr lang="es-CO" sz="1800" b="1" dirty="0">
                <a:latin typeface="+mn-lt"/>
              </a:rPr>
              <a:t>Principio de Entidad en Liquidación</a:t>
            </a:r>
          </a:p>
          <a:p>
            <a:pPr marL="285876" indent="-285876">
              <a:spcAft>
                <a:spcPts val="1200"/>
              </a:spcAft>
              <a:buFont typeface="Arial" panose="020B0604020202020204" pitchFamily="34" charset="0"/>
              <a:buChar char="•"/>
            </a:pPr>
            <a:r>
              <a:rPr lang="es-CO" sz="1800" b="1" dirty="0">
                <a:latin typeface="+mn-lt"/>
              </a:rPr>
              <a:t>Principio de Legalidad.</a:t>
            </a:r>
          </a:p>
          <a:p>
            <a:pPr marL="285876" indent="-285876">
              <a:spcAft>
                <a:spcPts val="1200"/>
              </a:spcAft>
              <a:buFont typeface="Arial" panose="020B0604020202020204" pitchFamily="34" charset="0"/>
              <a:buChar char="•"/>
            </a:pPr>
            <a:r>
              <a:rPr lang="es-CO" sz="1800" b="1" dirty="0">
                <a:latin typeface="+mn-lt"/>
              </a:rPr>
              <a:t>Algunas entidades en liquidación deben continuar desarrollando la función de cometido estatal hasta tanto esta sea asumida por otra entidad pública.</a:t>
            </a:r>
          </a:p>
          <a:p>
            <a:pPr marL="285876" indent="-285876">
              <a:spcAft>
                <a:spcPts val="1200"/>
              </a:spcAft>
              <a:buFont typeface="Arial" panose="020B0604020202020204" pitchFamily="34" charset="0"/>
              <a:buChar char="•"/>
            </a:pPr>
            <a:r>
              <a:rPr lang="es-CO" sz="1800" b="1" dirty="0">
                <a:latin typeface="+mn-lt"/>
              </a:rPr>
              <a:t>No todos los activos y pasivos se liquidan, algunos son objeto de traslado a otra entidad pública (distinción entre activos y pasivos para liquidar y para trasladar).</a:t>
            </a:r>
          </a:p>
          <a:p>
            <a:pPr marL="285876" indent="-285876">
              <a:spcAft>
                <a:spcPts val="1200"/>
              </a:spcAft>
              <a:buFont typeface="Arial" panose="020B0604020202020204" pitchFamily="34" charset="0"/>
              <a:buChar char="•"/>
            </a:pPr>
            <a:r>
              <a:rPr lang="es-CO" sz="1800" b="1" dirty="0">
                <a:latin typeface="+mn-lt"/>
              </a:rPr>
              <a:t>Valor neto de liquidación como base de medición para los activos para liquidar, pasivos para liquidar y pasivos para trasladar.</a:t>
            </a:r>
          </a:p>
          <a:p>
            <a:pPr marL="285876" indent="-285876">
              <a:spcAft>
                <a:spcPts val="1200"/>
              </a:spcAft>
              <a:buFont typeface="Arial" panose="020B0604020202020204" pitchFamily="34" charset="0"/>
              <a:buChar char="•"/>
            </a:pPr>
            <a:r>
              <a:rPr lang="es-CO" sz="1800" b="1" dirty="0">
                <a:latin typeface="+mn-lt"/>
              </a:rPr>
              <a:t>Los activos para trasladar se miden al valor neto en libros (costo/beneficio).</a:t>
            </a:r>
          </a:p>
          <a:p>
            <a:pPr marL="285876" indent="-285876">
              <a:spcAft>
                <a:spcPts val="1200"/>
              </a:spcAft>
              <a:buFont typeface="Arial" panose="020B0604020202020204" pitchFamily="34" charset="0"/>
              <a:buChar char="•"/>
            </a:pPr>
            <a:r>
              <a:rPr lang="es-CO" sz="1800" b="1" dirty="0">
                <a:latin typeface="+mn-lt"/>
              </a:rPr>
              <a:t>Estados financieros: estado de situación financiera y el estado de la gestión de la liquidación.</a:t>
            </a:r>
          </a:p>
        </p:txBody>
      </p:sp>
      <p:sp>
        <p:nvSpPr>
          <p:cNvPr id="7" name="Rectángulo 5"/>
          <p:cNvSpPr/>
          <p:nvPr/>
        </p:nvSpPr>
        <p:spPr>
          <a:xfrm>
            <a:off x="125413" y="49188"/>
            <a:ext cx="7326907"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700" b="1" kern="0" dirty="0">
                <a:solidFill>
                  <a:schemeClr val="dk1"/>
                </a:solidFill>
                <a:latin typeface="+mn-lt"/>
                <a:ea typeface="+mj-ea"/>
                <a:cs typeface="+mj-cs"/>
              </a:rPr>
              <a:t>Aportes desde Colombia a la Regulación </a:t>
            </a:r>
          </a:p>
          <a:p>
            <a:pPr algn="ctr" eaLnBrk="1" hangingPunct="1"/>
            <a:r>
              <a:rPr lang="es-CO" sz="2700" b="1" kern="0" dirty="0">
                <a:ea typeface="+mj-ea"/>
                <a:cs typeface="+mj-cs"/>
              </a:rPr>
              <a:t>C</a:t>
            </a:r>
            <a:r>
              <a:rPr lang="es-CO" sz="2700" b="1" kern="0" dirty="0">
                <a:solidFill>
                  <a:schemeClr val="dk1"/>
                </a:solidFill>
                <a:latin typeface="+mn-lt"/>
                <a:ea typeface="+mj-ea"/>
                <a:cs typeface="+mj-cs"/>
              </a:rPr>
              <a:t>ontable del Sector </a:t>
            </a:r>
            <a:r>
              <a:rPr lang="es-CO" sz="2700" b="1" kern="0" dirty="0">
                <a:ea typeface="+mj-ea"/>
                <a:cs typeface="+mj-cs"/>
              </a:rPr>
              <a:t>P</a:t>
            </a:r>
            <a:r>
              <a:rPr lang="es-CO" sz="2700" b="1" kern="0" dirty="0">
                <a:solidFill>
                  <a:schemeClr val="dk1"/>
                </a:solidFill>
                <a:latin typeface="+mn-lt"/>
                <a:ea typeface="+mj-ea"/>
                <a:cs typeface="+mj-cs"/>
              </a:rPr>
              <a:t>úblico</a:t>
            </a: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49188"/>
            <a:ext cx="864096" cy="864096"/>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1129307"/>
            <a:ext cx="1800200" cy="1296145"/>
          </a:xfrm>
          <a:prstGeom prst="rect">
            <a:avLst/>
          </a:prstGeom>
          <a:ln>
            <a:solidFill>
              <a:schemeClr val="tx1"/>
            </a:solidFill>
          </a:ln>
          <a:effectLst>
            <a:glow rad="101600">
              <a:schemeClr val="accent6">
                <a:satMod val="175000"/>
                <a:alpha val="40000"/>
              </a:schemeClr>
            </a:glow>
          </a:effectLst>
        </p:spPr>
      </p:pic>
    </p:spTree>
    <p:extLst>
      <p:ext uri="{BB962C8B-B14F-4D97-AF65-F5344CB8AC3E}">
        <p14:creationId xmlns:p14="http://schemas.microsoft.com/office/powerpoint/2010/main" val="322828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37</a:t>
            </a:fld>
            <a:endParaRPr lang="es-ES_tradnl"/>
          </a:p>
        </p:txBody>
      </p:sp>
      <p:pic>
        <p:nvPicPr>
          <p:cNvPr id="1026" name="Picture 2" descr="C:\Users\pbohorquez\Downloads\Pregunta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98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84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38</a:t>
            </a:fld>
            <a:endParaRPr lang="es-ES_tradnl"/>
          </a:p>
        </p:txBody>
      </p:sp>
      <p:pic>
        <p:nvPicPr>
          <p:cNvPr id="2050" name="Picture 2" descr="C:\Users\pbohorquez\Downloads\Pregunta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508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487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39</a:t>
            </a:fld>
            <a:endParaRPr lang="es-ES_tradnl"/>
          </a:p>
        </p:txBody>
      </p:sp>
      <p:pic>
        <p:nvPicPr>
          <p:cNvPr id="3074" name="Picture 2" descr="C:\Users\pbohorquez\Downloads\Pregunta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0"/>
            <a:ext cx="91440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4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3795" y="2209428"/>
            <a:ext cx="9172420" cy="988133"/>
          </a:xfrm>
        </p:spPr>
        <p:txBody>
          <a:bodyPr/>
          <a:lstStyle/>
          <a:p>
            <a:pPr algn="ctr"/>
            <a:r>
              <a:rPr lang="es-CO" sz="3200" dirty="0">
                <a:effectLst/>
              </a:rPr>
              <a:t>SITUACIÓN ACTUAL DEL ESTADO DE CONVERGENCIA </a:t>
            </a:r>
            <a:br>
              <a:rPr lang="es-CO" sz="3200" dirty="0">
                <a:effectLst/>
              </a:rPr>
            </a:br>
            <a:r>
              <a:rPr lang="es-CO" sz="3200" dirty="0">
                <a:effectLst/>
              </a:rPr>
              <a:t>CONTABLE  EN COLOMBIA Y AMÉRICA LATINA</a:t>
            </a:r>
            <a:endParaRPr lang="es-CO" sz="3200" dirty="0"/>
          </a:p>
        </p:txBody>
      </p:sp>
      <p:sp>
        <p:nvSpPr>
          <p:cNvPr id="4" name="Marcador de número de diapositiva 3"/>
          <p:cNvSpPr>
            <a:spLocks noGrp="1"/>
          </p:cNvSpPr>
          <p:nvPr>
            <p:ph type="sldNum" sz="quarter" idx="10"/>
          </p:nvPr>
        </p:nvSpPr>
        <p:spPr/>
        <p:txBody>
          <a:bodyPr/>
          <a:lstStyle/>
          <a:p>
            <a:pPr>
              <a:defRPr/>
            </a:pPr>
            <a:fld id="{BD78BF63-D6E5-49D8-99EB-4D36175B83F1}" type="slidenum">
              <a:rPr lang="es-ES_tradnl" smtClean="0"/>
              <a:pPr>
                <a:defRPr/>
              </a:pPr>
              <a:t>4</a:t>
            </a:fld>
            <a:endParaRPr lang="es-ES_tradnl" dirty="0"/>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40" y="0"/>
            <a:ext cx="2160240" cy="2189449"/>
          </a:xfrm>
          <a:prstGeom prst="rect">
            <a:avLst/>
          </a:prstGeom>
        </p:spPr>
      </p:pic>
      <p:pic>
        <p:nvPicPr>
          <p:cNvPr id="10" name="4 Imagen"/>
          <p:cNvPicPr/>
          <p:nvPr/>
        </p:nvPicPr>
        <p:blipFill>
          <a:blip r:embed="rId3" cstate="email">
            <a:extLst>
              <a:ext uri="{28A0092B-C50C-407E-A947-70E740481C1C}">
                <a14:useLocalDpi xmlns:a14="http://schemas.microsoft.com/office/drawing/2010/main"/>
              </a:ext>
            </a:extLst>
          </a:blip>
          <a:stretch>
            <a:fillRect/>
          </a:stretch>
        </p:blipFill>
        <p:spPr>
          <a:xfrm>
            <a:off x="44851" y="121196"/>
            <a:ext cx="2150885" cy="2088232"/>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7" y="19014"/>
            <a:ext cx="2304255" cy="2170435"/>
          </a:xfrm>
          <a:prstGeom prst="rect">
            <a:avLst/>
          </a:prstGeom>
        </p:spPr>
      </p:pic>
      <p:pic>
        <p:nvPicPr>
          <p:cNvPr id="2" name="Imagen 1"/>
          <p:cNvPicPr>
            <a:picLocks noChangeAspect="1"/>
          </p:cNvPicPr>
          <p:nvPr/>
        </p:nvPicPr>
        <p:blipFill>
          <a:blip r:embed="rId5"/>
          <a:stretch>
            <a:fillRect/>
          </a:stretch>
        </p:blipFill>
        <p:spPr>
          <a:xfrm>
            <a:off x="2792354" y="4034149"/>
            <a:ext cx="3663092" cy="969348"/>
          </a:xfrm>
          <a:prstGeom prst="rect">
            <a:avLst/>
          </a:prstGeom>
        </p:spPr>
      </p:pic>
      <p:sp>
        <p:nvSpPr>
          <p:cNvPr id="6" name="Rectángulo 5"/>
          <p:cNvSpPr/>
          <p:nvPr/>
        </p:nvSpPr>
        <p:spPr>
          <a:xfrm>
            <a:off x="548907" y="3673395"/>
            <a:ext cx="7335461" cy="1200329"/>
          </a:xfrm>
          <a:prstGeom prst="rect">
            <a:avLst/>
          </a:prstGeom>
        </p:spPr>
        <p:txBody>
          <a:bodyPr wrap="square">
            <a:spAutoFit/>
          </a:bodyPr>
          <a:lstStyle/>
          <a:p>
            <a:pPr lvl="0" algn="ctr"/>
            <a:r>
              <a:rPr lang="es-CO" sz="3600" b="1" dirty="0"/>
              <a:t>UNIVERSIDAD   DE   LA   COSTA</a:t>
            </a:r>
          </a:p>
          <a:p>
            <a:pPr lvl="0" algn="ctr"/>
            <a:r>
              <a:rPr lang="es-CO" sz="3600" b="1" dirty="0"/>
              <a:t>CUC</a:t>
            </a:r>
          </a:p>
        </p:txBody>
      </p:sp>
    </p:spTree>
    <p:extLst>
      <p:ext uri="{BB962C8B-B14F-4D97-AF65-F5344CB8AC3E}">
        <p14:creationId xmlns:p14="http://schemas.microsoft.com/office/powerpoint/2010/main" val="4234356743"/>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40</a:t>
            </a:fld>
            <a:endParaRPr lang="es-ES_tradnl"/>
          </a:p>
        </p:txBody>
      </p:sp>
      <p:pic>
        <p:nvPicPr>
          <p:cNvPr id="4098" name="Picture 2" descr="C:\Users\pbohorquez\Downloads\Pregunta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501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154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41</a:t>
            </a:fld>
            <a:endParaRPr lang="es-ES_tradnl"/>
          </a:p>
        </p:txBody>
      </p:sp>
      <p:pic>
        <p:nvPicPr>
          <p:cNvPr id="5122" name="Picture 2" descr="C:\Users\pbohorquez\Downloads\Pregunta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01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04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42</a:t>
            </a:fld>
            <a:endParaRPr lang="es-ES_trad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3999" cy="49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9141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43</a:t>
            </a:fld>
            <a:endParaRPr lang="es-ES_trad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2" y="-22820"/>
            <a:ext cx="920556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332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44</a:t>
            </a:fld>
            <a:endParaRPr lang="es-ES_tradn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0"/>
            <a:ext cx="91440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326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45</a:t>
            </a:fld>
            <a:endParaRPr lang="es-ES_tradnl"/>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0"/>
            <a:ext cx="9143999" cy="518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050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46</a:t>
            </a:fld>
            <a:endParaRPr lang="es-ES_tradnl"/>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4827"/>
            <a:ext cx="91440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4982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9"/>
          </p:nvPr>
        </p:nvSpPr>
        <p:spPr/>
        <p:txBody>
          <a:bodyPr/>
          <a:lstStyle/>
          <a:p>
            <a:fld id="{2F152DCA-CD82-48DD-BE7C-A5D938300626}" type="slidenum">
              <a:rPr lang="es-ES_tradnl" smtClean="0"/>
              <a:pPr/>
              <a:t>47</a:t>
            </a:fld>
            <a:endParaRPr lang="es-ES_tradnl"/>
          </a:p>
        </p:txBody>
      </p:sp>
      <p:sp>
        <p:nvSpPr>
          <p:cNvPr id="9" name="8 Rectángulo"/>
          <p:cNvSpPr/>
          <p:nvPr/>
        </p:nvSpPr>
        <p:spPr bwMode="auto">
          <a:xfrm>
            <a:off x="35495" y="3289548"/>
            <a:ext cx="9001001" cy="18002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b="1" dirty="0">
                <a:solidFill>
                  <a:schemeClr val="bg1"/>
                </a:solidFill>
                <a:latin typeface="Times New Roman" pitchFamily="18" charset="0"/>
              </a:rPr>
              <a:t>RESOLUCIÓN 193 </a:t>
            </a:r>
            <a:r>
              <a:rPr lang="es-CO" sz="2000" b="1" dirty="0">
                <a:solidFill>
                  <a:schemeClr val="bg1"/>
                </a:solidFill>
                <a:latin typeface="Times New Roman" pitchFamily="18" charset="0"/>
              </a:rPr>
              <a:t>(5-05-16)</a:t>
            </a:r>
            <a:endParaRPr lang="es-CO" sz="2800" dirty="0">
              <a:solidFill>
                <a:schemeClr val="bg1"/>
              </a:solidFill>
            </a:endParaRPr>
          </a:p>
          <a:p>
            <a:pPr algn="ctr"/>
            <a:r>
              <a:rPr lang="es-CO" sz="2600" b="1" dirty="0">
                <a:solidFill>
                  <a:schemeClr val="bg1"/>
                </a:solidFill>
                <a:latin typeface="Times New Roman" pitchFamily="18" charset="0"/>
              </a:rPr>
              <a:t>Incorpora en los Procedimientos Transversales del Régimen de Contabilidad Pública, el Procedimiento para la Evaluación del Control Interno Contable</a:t>
            </a:r>
          </a:p>
        </p:txBody>
      </p:sp>
      <p:sp>
        <p:nvSpPr>
          <p:cNvPr id="12" name="Rectángulo 3"/>
          <p:cNvSpPr/>
          <p:nvPr/>
        </p:nvSpPr>
        <p:spPr>
          <a:xfrm>
            <a:off x="35495" y="1"/>
            <a:ext cx="3248827" cy="1057299"/>
          </a:xfrm>
          <a:prstGeom prst="rect">
            <a:avLst/>
          </a:prstGeom>
          <a:solidFill>
            <a:schemeClr val="bg2">
              <a:lumMod val="60000"/>
              <a:lumOff val="40000"/>
            </a:schemeClr>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4000" b="1" dirty="0">
                <a:solidFill>
                  <a:schemeClr val="tx1"/>
                </a:solidFill>
              </a:rPr>
              <a:t> </a:t>
            </a:r>
            <a:r>
              <a:rPr lang="es-CO" sz="3600" b="1" dirty="0">
                <a:solidFill>
                  <a:schemeClr val="tx1"/>
                </a:solidFill>
              </a:rPr>
              <a:t>CONTROL   INTERNO </a:t>
            </a:r>
          </a:p>
        </p:txBody>
      </p:sp>
      <p:sp>
        <p:nvSpPr>
          <p:cNvPr id="13" name="Cinta perforada 9"/>
          <p:cNvSpPr/>
          <p:nvPr/>
        </p:nvSpPr>
        <p:spPr>
          <a:xfrm>
            <a:off x="1907704" y="1633364"/>
            <a:ext cx="6205918" cy="1512168"/>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T  O  D  O  S</a:t>
            </a:r>
          </a:p>
        </p:txBody>
      </p:sp>
      <p:sp>
        <p:nvSpPr>
          <p:cNvPr id="6" name="5 Flecha curvada hacia la derecha"/>
          <p:cNvSpPr/>
          <p:nvPr/>
        </p:nvSpPr>
        <p:spPr bwMode="auto">
          <a:xfrm>
            <a:off x="125413" y="1201315"/>
            <a:ext cx="1721723" cy="1800201"/>
          </a:xfrm>
          <a:prstGeom prst="curvedRightArrow">
            <a:avLst/>
          </a:prstGeom>
          <a:solidFill>
            <a:schemeClr val="accent4">
              <a:lumMod val="50000"/>
              <a:lumOff val="50000"/>
            </a:schemeClr>
          </a:solidFill>
          <a:ln w="9525" cap="flat" cmpd="sng" algn="ctr">
            <a:solidFill>
              <a:srgbClr val="00918E"/>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2308" y="0"/>
            <a:ext cx="3663941" cy="148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3927" y="25567"/>
            <a:ext cx="1873038" cy="15798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622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48</a:t>
            </a:fld>
            <a:endParaRPr lang="es-ES_tradnl"/>
          </a:p>
        </p:txBody>
      </p:sp>
      <p:sp>
        <p:nvSpPr>
          <p:cNvPr id="6" name="Título 1"/>
          <p:cNvSpPr txBox="1">
            <a:spLocks/>
          </p:cNvSpPr>
          <p:nvPr/>
        </p:nvSpPr>
        <p:spPr>
          <a:xfrm>
            <a:off x="865335" y="49188"/>
            <a:ext cx="8819233" cy="733791"/>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 la Resolución 193 de 2016</a:t>
            </a:r>
          </a:p>
        </p:txBody>
      </p:sp>
      <p:graphicFrame>
        <p:nvGraphicFramePr>
          <p:cNvPr id="7" name="Marcador de contenido 4"/>
          <p:cNvGraphicFramePr>
            <a:graphicFrameLocks/>
          </p:cNvGraphicFramePr>
          <p:nvPr>
            <p:extLst>
              <p:ext uri="{D42A27DB-BD31-4B8C-83A1-F6EECF244321}">
                <p14:modId xmlns:p14="http://schemas.microsoft.com/office/powerpoint/2010/main" val="376689405"/>
              </p:ext>
            </p:extLst>
          </p:nvPr>
        </p:nvGraphicFramePr>
        <p:xfrm>
          <a:off x="107504" y="374204"/>
          <a:ext cx="9066224" cy="557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4274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
        <p:nvSpPr>
          <p:cNvPr id="6" name="WordArt 5"/>
          <p:cNvSpPr>
            <a:spLocks noChangeArrowheads="1" noChangeShapeType="1" noTextEdit="1"/>
          </p:cNvSpPr>
          <p:nvPr/>
        </p:nvSpPr>
        <p:spPr bwMode="auto">
          <a:xfrm>
            <a:off x="1280368" y="913284"/>
            <a:ext cx="6604000" cy="525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400" kern="10" dirty="0">
                <a:effectLst>
                  <a:outerShdw blurRad="38100" dist="19049" dir="2700000" algn="tl" rotWithShape="0">
                    <a:schemeClr val="tx1">
                      <a:alpha val="39998"/>
                    </a:schemeClr>
                  </a:outerShdw>
                </a:effectLst>
                <a:latin typeface="Impact"/>
              </a:rPr>
              <a:t>RIESGO CONTABLE</a:t>
            </a:r>
          </a:p>
        </p:txBody>
      </p:sp>
      <p:sp>
        <p:nvSpPr>
          <p:cNvPr id="7" name="6 CuadroTexto"/>
          <p:cNvSpPr txBox="1"/>
          <p:nvPr/>
        </p:nvSpPr>
        <p:spPr>
          <a:xfrm>
            <a:off x="179512" y="133390"/>
            <a:ext cx="8496944" cy="707886"/>
          </a:xfrm>
          <a:prstGeom prst="rect">
            <a:avLst/>
          </a:prstGeom>
          <a:noFill/>
        </p:spPr>
        <p:txBody>
          <a:bodyPr wrap="square" rtlCol="0">
            <a:spAutoFit/>
          </a:bodyPr>
          <a:lstStyle/>
          <a:p>
            <a:pPr algn="ctr"/>
            <a:r>
              <a:rPr lang="es-CO" sz="4000" b="1" dirty="0"/>
              <a:t>CONTROL INTERNO CONTABLE  </a:t>
            </a:r>
          </a:p>
        </p:txBody>
      </p:sp>
      <p:sp>
        <p:nvSpPr>
          <p:cNvPr id="8" name="7 Flecha curvada hacia la izquierda"/>
          <p:cNvSpPr/>
          <p:nvPr/>
        </p:nvSpPr>
        <p:spPr bwMode="auto">
          <a:xfrm>
            <a:off x="7884368" y="337220"/>
            <a:ext cx="1163568" cy="1101525"/>
          </a:xfrm>
          <a:prstGeom prst="curvedLeftArrow">
            <a:avLst/>
          </a:prstGeom>
          <a:solidFill>
            <a:schemeClr val="bg1">
              <a:lumMod val="65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126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2" y="1033493"/>
            <a:ext cx="2444750" cy="117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6512" y="3428915"/>
            <a:ext cx="9180512" cy="2169825"/>
          </a:xfrm>
          <a:prstGeom prst="rect">
            <a:avLst/>
          </a:prstGeom>
        </p:spPr>
        <p:txBody>
          <a:bodyPr wrap="square">
            <a:spAutoFit/>
          </a:bodyPr>
          <a:lstStyle/>
          <a:p>
            <a:pPr algn="just"/>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chemeClr val="accent5">
                    <a:lumMod val="50000"/>
                  </a:schemeClr>
                </a:solidFill>
                <a:latin typeface="Arial" panose="020B0604020202020204" pitchFamily="34" charset="0"/>
              </a:rPr>
              <a:t> </a:t>
            </a:r>
            <a:r>
              <a:rPr lang="es-ES" altLang="es-CO" sz="2600" b="1" dirty="0">
                <a:latin typeface="Arial" panose="020B0604020202020204" pitchFamily="34" charset="0"/>
              </a:rPr>
              <a:t>confiabilidad, relevancia y comprensibilidad</a:t>
            </a:r>
            <a:r>
              <a:rPr lang="es-ES" altLang="es-CO" sz="2600" b="1" dirty="0">
                <a:solidFill>
                  <a:srgbClr val="000000"/>
                </a:solidFill>
                <a:latin typeface="Arial" panose="020B0604020202020204" pitchFamily="34" charset="0"/>
              </a:rPr>
              <a:t>.</a:t>
            </a:r>
            <a:r>
              <a:rPr lang="es-ES" altLang="es-CO" sz="2600" b="1" dirty="0">
                <a:solidFill>
                  <a:srgbClr val="000000"/>
                </a:solidFill>
                <a:latin typeface="Tahoma" panose="020B0604030504040204" pitchFamily="34" charset="0"/>
              </a:rPr>
              <a:t> </a:t>
            </a:r>
            <a:endParaRPr lang="es-CO" sz="2600" b="1" dirty="0"/>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907"/>
            <a:ext cx="8424936" cy="555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896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50</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209011"/>
            <a:ext cx="3384376" cy="4456801"/>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179512" y="121196"/>
            <a:ext cx="3384376"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547664" y="769268"/>
            <a:ext cx="484632" cy="360040"/>
          </a:xfrm>
          <a:prstGeom prst="downArrow">
            <a:avLst/>
          </a:prstGeom>
          <a:solidFill>
            <a:schemeClr val="bg2">
              <a:lumMod val="60000"/>
              <a:lumOff val="40000"/>
            </a:schemeClr>
          </a:solidFill>
          <a:ln w="9525" cap="flat" cmpd="sng" algn="ctr">
            <a:solidFill>
              <a:srgbClr val="FFFF00"/>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436096" y="121196"/>
            <a:ext cx="3558508"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992403" y="1645008"/>
            <a:ext cx="4445893" cy="3558509"/>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07904" y="2785492"/>
            <a:ext cx="1584176" cy="720080"/>
          </a:xfrm>
          <a:prstGeom prst="rightArrow">
            <a:avLst/>
          </a:prstGeom>
          <a:solidFill>
            <a:schemeClr val="bg2">
              <a:lumMod val="40000"/>
              <a:lumOff val="60000"/>
            </a:schemeClr>
          </a:solidFill>
          <a:ln w="9525" cap="flat" cmpd="sng" algn="ctr">
            <a:solidFill>
              <a:srgbClr val="FF6600"/>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967688" y="769268"/>
            <a:ext cx="484632" cy="360040"/>
          </a:xfrm>
          <a:prstGeom prst="downArrow">
            <a:avLst/>
          </a:prstGeom>
          <a:solidFill>
            <a:schemeClr val="bg2">
              <a:lumMod val="60000"/>
              <a:lumOff val="40000"/>
            </a:schemeClr>
          </a:solidFill>
          <a:ln w="9525" cap="flat" cmpd="sng" algn="ctr">
            <a:solidFill>
              <a:srgbClr val="FFFF00"/>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51</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54</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55</a:t>
            </a:fld>
            <a:endParaRPr lang="es-ES_tradnl" dirty="0"/>
          </a:p>
        </p:txBody>
      </p:sp>
      <p:pic>
        <p:nvPicPr>
          <p:cNvPr id="5122" name="Picture 2" descr="F:\INFORME CONTROL INTERNO CARATULAS\portada consolidado control interno final ya-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20" y="128894"/>
            <a:ext cx="9114559" cy="553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77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56</a:t>
            </a:fld>
            <a:endParaRPr lang="es-ES_tradnl" dirty="0"/>
          </a:p>
        </p:txBody>
      </p:sp>
      <p:sp>
        <p:nvSpPr>
          <p:cNvPr id="5" name="8 Título"/>
          <p:cNvSpPr txBox="1">
            <a:spLocks/>
          </p:cNvSpPr>
          <p:nvPr/>
        </p:nvSpPr>
        <p:spPr bwMode="auto">
          <a:xfrm>
            <a:off x="1496519" y="-94828"/>
            <a:ext cx="6036152" cy="6252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 y Territorial</a:t>
            </a:r>
            <a:br>
              <a:rPr lang="es-ES" sz="2667" kern="0" dirty="0"/>
            </a:br>
            <a:r>
              <a:rPr lang="es-ES" sz="2667" kern="0" dirty="0"/>
              <a:t>Entidades Reportantes y Omisas</a:t>
            </a:r>
            <a:endParaRPr lang="es-ES" altLang="es-ES" sz="2667"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96" y="697260"/>
            <a:ext cx="8995456" cy="15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96" y="2348623"/>
            <a:ext cx="9018587" cy="15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96" y="3658091"/>
            <a:ext cx="9018587" cy="157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942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57</a:t>
            </a:fld>
            <a:endParaRPr lang="es-ES_tradn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7" y="0"/>
            <a:ext cx="7344816" cy="307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0413" y="3001516"/>
            <a:ext cx="6862067" cy="26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16200000">
            <a:off x="-1379151" y="2072671"/>
            <a:ext cx="4572000" cy="1569660"/>
          </a:xfrm>
          <a:prstGeom prst="rect">
            <a:avLst/>
          </a:prstGeom>
          <a:ln>
            <a:solidFill>
              <a:schemeClr val="tx1"/>
            </a:solidFill>
          </a:ln>
          <a:effectLst>
            <a:glow rad="63500">
              <a:schemeClr val="accent6">
                <a:satMod val="175000"/>
                <a:alpha val="40000"/>
              </a:schemeClr>
            </a:glow>
          </a:effectLst>
        </p:spPr>
        <p:txBody>
          <a:bodyPr>
            <a:spAutoFit/>
          </a:bodyPr>
          <a:lstStyle/>
          <a:p>
            <a:pPr algn="ctr"/>
            <a:r>
              <a:rPr lang="es-ES" sz="3200" b="1" kern="0" dirty="0"/>
              <a:t>Calificación Gobernaciones</a:t>
            </a:r>
            <a:br>
              <a:rPr lang="es-ES" sz="3200" b="1" kern="0" dirty="0"/>
            </a:br>
            <a:r>
              <a:rPr lang="es-ES" sz="3200" b="1" kern="0" dirty="0"/>
              <a:t>Control Interno Contable 2015 -2016</a:t>
            </a:r>
            <a:endParaRPr lang="es-ES" altLang="es-ES" sz="3200" b="1" kern="0" dirty="0"/>
          </a:p>
        </p:txBody>
      </p:sp>
    </p:spTree>
    <p:extLst>
      <p:ext uri="{BB962C8B-B14F-4D97-AF65-F5344CB8AC3E}">
        <p14:creationId xmlns:p14="http://schemas.microsoft.com/office/powerpoint/2010/main" val="33209864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58</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113153"/>
            <a:ext cx="7200800" cy="2672339"/>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rot="16200000">
            <a:off x="-1574850" y="2165003"/>
            <a:ext cx="4572000" cy="1384995"/>
          </a:xfrm>
          <a:prstGeom prst="rect">
            <a:avLst/>
          </a:prstGeom>
        </p:spPr>
        <p:txBody>
          <a:bodyPr>
            <a:spAutoFit/>
          </a:bodyPr>
          <a:lstStyle/>
          <a:p>
            <a:pPr algn="ctr"/>
            <a:r>
              <a:rPr lang="es-ES" sz="2800" b="1" kern="0" dirty="0"/>
              <a:t>Calificación Capitales </a:t>
            </a:r>
            <a:r>
              <a:rPr lang="es-ES" sz="2800" b="1" kern="0" dirty="0" err="1"/>
              <a:t>Dptos</a:t>
            </a:r>
            <a:br>
              <a:rPr lang="es-ES" sz="2800" b="1" kern="0" dirty="0"/>
            </a:br>
            <a:r>
              <a:rPr lang="es-ES" sz="2800" b="1" kern="0" dirty="0"/>
              <a:t>Control Interno Contable </a:t>
            </a:r>
          </a:p>
          <a:p>
            <a:pPr algn="ctr"/>
            <a:r>
              <a:rPr lang="es-ES" sz="2800" b="1" kern="0" dirty="0"/>
              <a:t>2015 -2016</a:t>
            </a:r>
            <a:endParaRPr lang="es-ES" altLang="es-ES" sz="2800" b="1" kern="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2857500"/>
            <a:ext cx="7184504" cy="280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212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59</a:t>
            </a:fld>
            <a:endParaRPr lang="es-ES_tradnl" dirty="0"/>
          </a:p>
        </p:txBody>
      </p:sp>
      <p:pic>
        <p:nvPicPr>
          <p:cNvPr id="5" name="Imagen 4"/>
          <p:cNvPicPr>
            <a:picLocks noChangeAspect="1"/>
          </p:cNvPicPr>
          <p:nvPr/>
        </p:nvPicPr>
        <p:blipFill>
          <a:blip r:embed="rId2"/>
          <a:stretch>
            <a:fillRect/>
          </a:stretch>
        </p:blipFill>
        <p:spPr>
          <a:xfrm>
            <a:off x="1835696" y="121196"/>
            <a:ext cx="7272808" cy="2749475"/>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rot="16200000">
            <a:off x="-1414570" y="1967815"/>
            <a:ext cx="4572000" cy="1815882"/>
          </a:xfrm>
          <a:prstGeom prst="rect">
            <a:avLst/>
          </a:prstGeom>
        </p:spPr>
        <p:txBody>
          <a:bodyPr>
            <a:spAutoFit/>
          </a:bodyPr>
          <a:lstStyle/>
          <a:p>
            <a:pPr algn="ctr"/>
            <a:r>
              <a:rPr lang="es-ES" sz="2800" b="1" dirty="0"/>
              <a:t>Calificación Promedio por Categorías de e Municipios Control Interno Contable</a:t>
            </a:r>
          </a:p>
          <a:p>
            <a:pPr algn="ctr"/>
            <a:r>
              <a:rPr lang="es-ES" sz="2800" b="1" dirty="0"/>
              <a:t> 2015 - 2016</a:t>
            </a:r>
            <a:endParaRPr lang="es-CO" sz="2800" b="1"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7" y="3001516"/>
            <a:ext cx="727280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209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6</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3317106"/>
            <a:ext cx="3108514" cy="234870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38712" y="63877"/>
            <a:ext cx="2150885" cy="2145551"/>
          </a:xfrm>
          <a:prstGeom prst="rect">
            <a:avLst/>
          </a:prstGeom>
        </p:spPr>
      </p:pic>
      <p:sp>
        <p:nvSpPr>
          <p:cNvPr id="6" name="Rectángulo 6"/>
          <p:cNvSpPr/>
          <p:nvPr/>
        </p:nvSpPr>
        <p:spPr>
          <a:xfrm>
            <a:off x="4499992" y="3939361"/>
            <a:ext cx="4533867" cy="923330"/>
          </a:xfrm>
          <a:prstGeom prst="rect">
            <a:avLst/>
          </a:prstGeom>
        </p:spPr>
        <p:txBody>
          <a:bodyPr wrap="square">
            <a:spAutoFit/>
          </a:bodyPr>
          <a:lstStyle/>
          <a:p>
            <a:pPr algn="ctr"/>
            <a:r>
              <a:rPr lang="es-CO" sz="5400" b="1" dirty="0"/>
              <a:t>… Una Realidad</a:t>
            </a:r>
            <a:endParaRPr lang="es-CO" sz="5400" dirty="0"/>
          </a:p>
        </p:txBody>
      </p:sp>
      <p:pic>
        <p:nvPicPr>
          <p:cNvPr id="7"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94626">
            <a:off x="1436678" y="305560"/>
            <a:ext cx="5206636" cy="113544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6215" y="-21600"/>
            <a:ext cx="2517643" cy="2231028"/>
          </a:xfrm>
          <a:prstGeom prst="rect">
            <a:avLst/>
          </a:prstGeom>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702660"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357 de 2008</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940152" y="2353445"/>
            <a:ext cx="864096" cy="564654"/>
          </a:xfrm>
          <a:prstGeom prst="rightArrow">
            <a:avLst/>
          </a:prstGeom>
          <a:solidFill>
            <a:schemeClr val="accent1">
              <a:lumMod val="50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6150"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563"/>
          <a:stretch/>
        </p:blipFill>
        <p:spPr bwMode="auto">
          <a:xfrm>
            <a:off x="5892130" y="3793604"/>
            <a:ext cx="3288382" cy="103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r="2516"/>
          <a:stretch/>
        </p:blipFill>
        <p:spPr>
          <a:xfrm>
            <a:off x="0" y="-22820"/>
            <a:ext cx="5940152" cy="5814399"/>
          </a:xfrm>
          <a:prstGeom prst="rect">
            <a:avLst/>
          </a:prstGeom>
        </p:spPr>
      </p:pic>
    </p:spTree>
    <p:extLst>
      <p:ext uri="{BB962C8B-B14F-4D97-AF65-F5344CB8AC3E}">
        <p14:creationId xmlns:p14="http://schemas.microsoft.com/office/powerpoint/2010/main" val="719588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660232"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193 de 2016</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717668" y="2353445"/>
            <a:ext cx="870555" cy="564654"/>
          </a:xfrm>
          <a:prstGeom prst="rightArrow">
            <a:avLst/>
          </a:prstGeom>
          <a:solidFill>
            <a:schemeClr val="bg2">
              <a:lumMod val="7500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5127"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17669" y="4009629"/>
            <a:ext cx="346284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t="1050" r="3178" b="1050"/>
          <a:stretch/>
        </p:blipFill>
        <p:spPr>
          <a:xfrm>
            <a:off x="0" y="-22820"/>
            <a:ext cx="5868144" cy="5635986"/>
          </a:xfrm>
          <a:prstGeom prst="rect">
            <a:avLst/>
          </a:prstGeom>
        </p:spPr>
      </p:pic>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7</a:t>
            </a:fld>
            <a:endParaRPr lang="es-ES_tradnl" dirty="0"/>
          </a:p>
        </p:txBody>
      </p:sp>
      <p:sp>
        <p:nvSpPr>
          <p:cNvPr id="8" name="18 CuadroTexto"/>
          <p:cNvSpPr txBox="1"/>
          <p:nvPr/>
        </p:nvSpPr>
        <p:spPr>
          <a:xfrm>
            <a:off x="0" y="-429708"/>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10" name="Flecha abajo 9"/>
          <p:cNvSpPr/>
          <p:nvPr/>
        </p:nvSpPr>
        <p:spPr bwMode="auto">
          <a:xfrm>
            <a:off x="3880108" y="1201316"/>
            <a:ext cx="835908" cy="864096"/>
          </a:xfrm>
          <a:prstGeom prst="downArrow">
            <a:avLst/>
          </a:prstGeom>
          <a:solidFill>
            <a:srgbClr val="008080"/>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61227"/>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145532"/>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2800" b="1" dirty="0">
                <a:solidFill>
                  <a:schemeClr val="tx1"/>
                </a:solidFill>
              </a:rPr>
              <a:t>A partir de experiencia, en qué consiste “La Nueva Gerencia Pública” ?  (</a:t>
            </a:r>
            <a:r>
              <a:rPr lang="es-MX" altLang="es-CO" sz="2800" b="1" i="1" dirty="0">
                <a:solidFill>
                  <a:schemeClr val="tx1"/>
                </a:solidFill>
              </a:rPr>
              <a:t>New </a:t>
            </a:r>
            <a:r>
              <a:rPr lang="es-MX" altLang="es-CO" sz="2800" b="1" i="1" dirty="0" err="1">
                <a:solidFill>
                  <a:schemeClr val="tx1"/>
                </a:solidFill>
              </a:rPr>
              <a:t>Public</a:t>
            </a:r>
            <a:r>
              <a:rPr lang="es-MX" altLang="es-CO" sz="2800" b="1" i="1" dirty="0">
                <a:solidFill>
                  <a:schemeClr val="tx1"/>
                </a:solidFill>
              </a:rPr>
              <a:t> Management</a:t>
            </a:r>
            <a:r>
              <a:rPr lang="es-MX" altLang="es-CO" sz="2800" b="1" dirty="0">
                <a:solidFill>
                  <a:schemeClr val="tx1"/>
                </a:solidFill>
              </a:rPr>
              <a:t>)</a:t>
            </a:r>
          </a:p>
        </p:txBody>
      </p:sp>
      <p:sp>
        <p:nvSpPr>
          <p:cNvPr id="13" name="Rectangle 2051"/>
          <p:cNvSpPr txBox="1">
            <a:spLocks noChangeArrowheads="1"/>
          </p:cNvSpPr>
          <p:nvPr/>
        </p:nvSpPr>
        <p:spPr>
          <a:xfrm>
            <a:off x="125413" y="4009628"/>
            <a:ext cx="8911083" cy="1648222"/>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500" b="1" dirty="0">
                <a:solidFill>
                  <a:schemeClr val="bg1"/>
                </a:solidFill>
              </a:rPr>
              <a:t>La  “</a:t>
            </a:r>
            <a:r>
              <a:rPr lang="es-CO" altLang="es-CO" sz="2500" b="1" i="1" u="sng" dirty="0">
                <a:solidFill>
                  <a:schemeClr val="bg1"/>
                </a:solidFill>
              </a:rPr>
              <a:t>Nueva Ger</a:t>
            </a:r>
            <a:r>
              <a:rPr lang="es-CO" altLang="es-CO" sz="2500" b="1" i="1" u="sng" dirty="0">
                <a:solidFill>
                  <a:schemeClr val="bg1"/>
                </a:solidFill>
                <a:cs typeface="Arial" pitchFamily="34" charset="0"/>
              </a:rPr>
              <a:t>e</a:t>
            </a:r>
            <a:r>
              <a:rPr lang="es-CO" altLang="es-CO" sz="2500" b="1" i="1" u="sng" dirty="0">
                <a:solidFill>
                  <a:schemeClr val="bg1"/>
                </a:solidFill>
              </a:rPr>
              <a:t>ncia Pública</a:t>
            </a:r>
            <a:r>
              <a:rPr lang="es-CO" altLang="es-CO" sz="2500" b="1" dirty="0">
                <a:solidFill>
                  <a:schemeClr val="bg1"/>
                </a:solidFill>
              </a:rPr>
              <a:t>” intenta trasladar la cultura de </a:t>
            </a:r>
          </a:p>
          <a:p>
            <a:pPr algn="just"/>
            <a:r>
              <a:rPr lang="es-CO" altLang="es-CO" sz="2500" b="1" dirty="0">
                <a:solidFill>
                  <a:schemeClr val="bg1"/>
                </a:solidFill>
              </a:rPr>
              <a:t>orienta</a:t>
            </a:r>
            <a:r>
              <a:rPr lang="es-CO" altLang="es-CO" sz="2500" b="1" dirty="0">
                <a:solidFill>
                  <a:schemeClr val="bg1"/>
                </a:solidFill>
                <a:cs typeface="Arial" pitchFamily="34" charset="0"/>
              </a:rPr>
              <a:t>ción  de los</a:t>
            </a:r>
            <a:r>
              <a:rPr lang="es-CO" altLang="es-CO" sz="2500" b="1" dirty="0">
                <a:solidFill>
                  <a:schemeClr val="bg1"/>
                </a:solidFill>
              </a:rPr>
              <a:t>  resultados a las organiza</a:t>
            </a:r>
            <a:r>
              <a:rPr lang="es-CO" altLang="es-CO" sz="2500" b="1" dirty="0">
                <a:solidFill>
                  <a:schemeClr val="bg1"/>
                </a:solidFill>
                <a:cs typeface="Arial" pitchFamily="34" charset="0"/>
              </a:rPr>
              <a:t>ciones</a:t>
            </a:r>
            <a:r>
              <a:rPr lang="es-CO" altLang="es-CO" sz="2500" b="1" dirty="0">
                <a:solidFill>
                  <a:schemeClr val="bg1"/>
                </a:solidFill>
              </a:rPr>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bldLvl="2" autoUpdateAnimBg="0" advAuto="10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8</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26" name="Picture 2" descr="H:\RENDICION DE CUENTAS VIGENCIA 2016\LOGO RENDICION DE CUENTAS 2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3297511"/>
            <a:ext cx="4248472" cy="172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80512" cy="4657700"/>
          </a:xfrm>
          <a:prstGeom prst="rect">
            <a:avLst/>
          </a:prstGeom>
        </p:spPr>
      </p:pic>
      <p:sp>
        <p:nvSpPr>
          <p:cNvPr id="2" name="Título 1"/>
          <p:cNvSpPr>
            <a:spLocks noGrp="1"/>
          </p:cNvSpPr>
          <p:nvPr>
            <p:ph type="ctrTitle"/>
          </p:nvPr>
        </p:nvSpPr>
        <p:spPr/>
        <p:txBody>
          <a:bodyPr/>
          <a:lstStyle/>
          <a:p>
            <a:pPr algn="ctr"/>
            <a:r>
              <a:rPr lang="es-CR" altLang="en-US"/>
              <a:t>¿POR QUÉ </a:t>
            </a:r>
            <a:r>
              <a:rPr lang="es-CR" altLang="en-US" dirty="0"/>
              <a:t>LAS CUENTAS PÚBLICAS SON Y DEBEN SER PÚBLICAS ?</a:t>
            </a:r>
            <a:br>
              <a:rPr lang="es-CR" altLang="en-US" dirty="0">
                <a:solidFill>
                  <a:schemeClr val="tx1"/>
                </a:solidFill>
              </a:rPr>
            </a:br>
            <a:endParaRPr lang="es-CO" dirty="0"/>
          </a:p>
        </p:txBody>
      </p:sp>
      <p:sp>
        <p:nvSpPr>
          <p:cNvPr id="3" name="2 Marcador de número de diapositiva"/>
          <p:cNvSpPr>
            <a:spLocks noGrp="1"/>
          </p:cNvSpPr>
          <p:nvPr>
            <p:ph type="sldNum" sz="quarter" idx="15"/>
          </p:nvPr>
        </p:nvSpPr>
        <p:spPr/>
        <p:txBody>
          <a:bodyPr/>
          <a:lstStyle/>
          <a:p>
            <a:pPr>
              <a:defRPr/>
            </a:pPr>
            <a:fld id="{C7869FFF-0288-4B42-9B48-50D4626F0A8E}" type="slidenum">
              <a:rPr lang="es-ES_tradnl" smtClean="0"/>
              <a:pPr>
                <a:defRPr/>
              </a:pPr>
              <a:t>9</a:t>
            </a:fld>
            <a:endParaRPr lang="es-ES_tradnl"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82" y="1057300"/>
            <a:ext cx="9180512" cy="4646971"/>
          </a:xfrm>
          <a:prstGeom prst="rect">
            <a:avLst/>
          </a:prstGeom>
        </p:spPr>
      </p:pic>
      <p:sp>
        <p:nvSpPr>
          <p:cNvPr id="6" name="4 Rectángulo"/>
          <p:cNvSpPr/>
          <p:nvPr/>
        </p:nvSpPr>
        <p:spPr bwMode="auto">
          <a:xfrm>
            <a:off x="6515946" y="1198230"/>
            <a:ext cx="2627784" cy="144324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400" b="1" dirty="0">
                <a:solidFill>
                  <a:prstClr val="black"/>
                </a:solidFill>
                <a:latin typeface="Times New Roman" pitchFamily="18" charset="0"/>
              </a:rPr>
              <a:t>LA CONTABILIDAD </a:t>
            </a:r>
          </a:p>
          <a:p>
            <a:pPr algn="ctr"/>
            <a:r>
              <a:rPr lang="es-CO" sz="2400" b="1" dirty="0">
                <a:solidFill>
                  <a:prstClr val="black"/>
                </a:solidFill>
                <a:latin typeface="Times New Roman" pitchFamily="18" charset="0"/>
              </a:rPr>
              <a:t>    PÚBLICA  TAMBIÉN ES . . .</a:t>
            </a:r>
          </a:p>
        </p:txBody>
      </p:sp>
      <p:sp>
        <p:nvSpPr>
          <p:cNvPr id="9" name="5 Flecha curvada hacia la izquierda"/>
          <p:cNvSpPr/>
          <p:nvPr/>
        </p:nvSpPr>
        <p:spPr bwMode="auto">
          <a:xfrm rot="895883">
            <a:off x="7882881" y="3080783"/>
            <a:ext cx="1136220" cy="2519645"/>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CO" sz="2400" dirty="0">
              <a:solidFill>
                <a:prstClr val="black"/>
              </a:solidFill>
              <a:latin typeface="Times New Roman" pitchFamily="18" charset="0"/>
            </a:endParaRPr>
          </a:p>
        </p:txBody>
      </p:sp>
      <p:sp>
        <p:nvSpPr>
          <p:cNvPr id="10" name="6 Pergamino vertical"/>
          <p:cNvSpPr/>
          <p:nvPr/>
        </p:nvSpPr>
        <p:spPr bwMode="auto">
          <a:xfrm>
            <a:off x="4644008" y="4369668"/>
            <a:ext cx="3120635" cy="1224137"/>
          </a:xfrm>
          <a:prstGeom prst="verticalScroll">
            <a:avLst/>
          </a:prstGeom>
          <a:solidFill>
            <a:srgbClr val="00B0F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latin typeface="Times New Roman" pitchFamily="18" charset="0"/>
              </a:rPr>
              <a:t>CONSTRUCTORA …  DE PAZ</a:t>
            </a:r>
          </a:p>
        </p:txBody>
      </p:sp>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70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2745</TotalTime>
  <Words>3210</Words>
  <Application>Microsoft Office PowerPoint</Application>
  <PresentationFormat>Presentación en pantalla (16:10)</PresentationFormat>
  <Paragraphs>394</Paragraphs>
  <Slides>62</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62</vt:i4>
      </vt:variant>
    </vt:vector>
  </HeadingPairs>
  <TitlesOfParts>
    <vt:vector size="73" baseType="lpstr">
      <vt:lpstr>Arial</vt:lpstr>
      <vt:lpstr>Arial Narrow</vt:lpstr>
      <vt:lpstr>Calibri</vt:lpstr>
      <vt:lpstr>Calibri Light</vt:lpstr>
      <vt:lpstr>Century Gothic</vt:lpstr>
      <vt:lpstr>Impact</vt:lpstr>
      <vt:lpstr>Sylfaen</vt:lpstr>
      <vt:lpstr>Tahoma</vt:lpstr>
      <vt:lpstr>Times New Roman</vt:lpstr>
      <vt:lpstr>Wingdings 2</vt:lpstr>
      <vt:lpstr>CapacitacionesCGN_2016_sepverAnterior</vt:lpstr>
      <vt:lpstr>Presentación de PowerPoint</vt:lpstr>
      <vt:lpstr>Presentación de PowerPoint</vt:lpstr>
      <vt:lpstr>Presentación de PowerPoint</vt:lpstr>
      <vt:lpstr>SITUACIÓN ACTUAL DEL ESTADO DE CONVERGENCIA  CONTABLE  EN COLOMBIA Y AMÉRICA LATINA</vt:lpstr>
      <vt:lpstr>Presentación de PowerPoint</vt:lpstr>
      <vt:lpstr>Presentación de PowerPoint</vt:lpstr>
      <vt:lpstr>Presentación de PowerPoint</vt:lpstr>
      <vt:lpstr>Presentación de PowerPoint</vt:lpstr>
      <vt:lpstr>¿POR QUÉ LAS CUENTAS PÚBLICAS SON Y DEBEN SER PÚBLICAS ? </vt:lpstr>
      <vt:lpstr>EL SECTOR PÚBLICO COLOMBIANO</vt:lpstr>
      <vt:lpstr>Presentación de PowerPoint</vt:lpstr>
      <vt:lpstr>Presentación de PowerPoint</vt:lpstr>
      <vt:lpstr>Presentación de PowerPoint</vt:lpstr>
      <vt:lpstr>Presentación de PowerPoint</vt:lpstr>
      <vt:lpstr>Presentación de PowerPoint</vt:lpstr>
      <vt:lpstr>ESTRUCTURA DEL RÉGIMEN DE CONTABILIDAD PÚBLICA EN CONVERGENCIA CON NICSP/NIIF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RANGOS  DE  LA  CALIFICACIÓN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275</cp:revision>
  <cp:lastPrinted>2017-07-12T12:15:35Z</cp:lastPrinted>
  <dcterms:created xsi:type="dcterms:W3CDTF">2017-02-16T17:55:54Z</dcterms:created>
  <dcterms:modified xsi:type="dcterms:W3CDTF">2021-05-27T16:37:34Z</dcterms:modified>
</cp:coreProperties>
</file>