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9"/>
  </p:notesMasterIdLst>
  <p:handoutMasterIdLst>
    <p:handoutMasterId r:id="rId50"/>
  </p:handoutMasterIdLst>
  <p:sldIdLst>
    <p:sldId id="327" r:id="rId2"/>
    <p:sldId id="404" r:id="rId3"/>
    <p:sldId id="405" r:id="rId4"/>
    <p:sldId id="406" r:id="rId5"/>
    <p:sldId id="431" r:id="rId6"/>
    <p:sldId id="409" r:id="rId7"/>
    <p:sldId id="417" r:id="rId8"/>
    <p:sldId id="424" r:id="rId9"/>
    <p:sldId id="418" r:id="rId10"/>
    <p:sldId id="421" r:id="rId11"/>
    <p:sldId id="422" r:id="rId12"/>
    <p:sldId id="423" r:id="rId13"/>
    <p:sldId id="429" r:id="rId14"/>
    <p:sldId id="428" r:id="rId15"/>
    <p:sldId id="425" r:id="rId16"/>
    <p:sldId id="426" r:id="rId17"/>
    <p:sldId id="430" r:id="rId18"/>
    <p:sldId id="434" r:id="rId19"/>
    <p:sldId id="435" r:id="rId20"/>
    <p:sldId id="436" r:id="rId21"/>
    <p:sldId id="433" r:id="rId22"/>
    <p:sldId id="381" r:id="rId23"/>
    <p:sldId id="419" r:id="rId24"/>
    <p:sldId id="385" r:id="rId25"/>
    <p:sldId id="386" r:id="rId26"/>
    <p:sldId id="387" r:id="rId27"/>
    <p:sldId id="388" r:id="rId28"/>
    <p:sldId id="389" r:id="rId29"/>
    <p:sldId id="390" r:id="rId30"/>
    <p:sldId id="391" r:id="rId31"/>
    <p:sldId id="392" r:id="rId32"/>
    <p:sldId id="393" r:id="rId33"/>
    <p:sldId id="441" r:id="rId34"/>
    <p:sldId id="394" r:id="rId35"/>
    <p:sldId id="395" r:id="rId36"/>
    <p:sldId id="384" r:id="rId37"/>
    <p:sldId id="396" r:id="rId38"/>
    <p:sldId id="397" r:id="rId39"/>
    <p:sldId id="398" r:id="rId40"/>
    <p:sldId id="399" r:id="rId41"/>
    <p:sldId id="400" r:id="rId42"/>
    <p:sldId id="401" r:id="rId43"/>
    <p:sldId id="402" r:id="rId44"/>
    <p:sldId id="403" r:id="rId45"/>
    <p:sldId id="439" r:id="rId46"/>
    <p:sldId id="440" r:id="rId47"/>
    <p:sldId id="370" r:id="rId48"/>
  </p:sldIdLst>
  <p:sldSz cx="9144000" cy="5715000" type="screen16x10"/>
  <p:notesSz cx="7010400" cy="9296400"/>
  <p:defaultTex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18E"/>
    <a:srgbClr val="008080"/>
    <a:srgbClr val="FF6600"/>
    <a:srgbClr val="74B230"/>
    <a:srgbClr val="CCFFCC"/>
    <a:srgbClr val="005843"/>
    <a:srgbClr val="30399C"/>
    <a:srgbClr val="00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75" autoAdjust="0"/>
    <p:restoredTop sz="95501" autoAdjust="0"/>
  </p:normalViewPr>
  <p:slideViewPr>
    <p:cSldViewPr snapToObjects="1">
      <p:cViewPr varScale="1">
        <p:scale>
          <a:sx n="87" d="100"/>
          <a:sy n="87" d="100"/>
        </p:scale>
        <p:origin x="996" y="72"/>
      </p:cViewPr>
      <p:guideLst>
        <p:guide orient="horz" pos="1800"/>
        <p:guide pos="2880"/>
      </p:guideLst>
    </p:cSldViewPr>
  </p:slideViewPr>
  <p:notesTextViewPr>
    <p:cViewPr>
      <p:scale>
        <a:sx n="1" d="1"/>
        <a:sy n="1" d="1"/>
      </p:scale>
      <p:origin x="0" y="0"/>
    </p:cViewPr>
  </p:notesText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18575214346531"/>
          <c:y val="2.9315371723112938E-3"/>
          <c:w val="0.81293417960886294"/>
          <c:h val="0.99706846282768868"/>
        </c:manualLayout>
      </c:layout>
      <c:pieChart>
        <c:varyColors val="1"/>
        <c:ser>
          <c:idx val="0"/>
          <c:order val="0"/>
          <c:spPr>
            <a:effectLst>
              <a:outerShdw blurRad="50800" dist="38100" dir="2700000" algn="tl" rotWithShape="0">
                <a:prstClr val="black">
                  <a:alpha val="40000"/>
                </a:prstClr>
              </a:outerShdw>
            </a:effectLst>
          </c:spPr>
          <c:explosion val="10"/>
          <c:dPt>
            <c:idx val="0"/>
            <c:bubble3D val="0"/>
            <c:spPr>
              <a:solidFill>
                <a:schemeClr val="accent2">
                  <a:lumMod val="20000"/>
                  <a:lumOff val="8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7DC7-4B22-A769-304FEBD0D9F3}"/>
              </c:ext>
            </c:extLst>
          </c:dPt>
          <c:dPt>
            <c:idx val="1"/>
            <c:bubble3D val="0"/>
            <c:spPr>
              <a:solidFill>
                <a:srgbClr val="FDEAB5"/>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7DC7-4B22-A769-304FEBD0D9F3}"/>
              </c:ext>
            </c:extLst>
          </c:dPt>
          <c:dPt>
            <c:idx val="2"/>
            <c:bubble3D val="0"/>
            <c:spPr>
              <a:solidFill>
                <a:srgbClr val="FF0000"/>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7DC7-4B22-A769-304FEBD0D9F3}"/>
              </c:ext>
            </c:extLst>
          </c:dPt>
          <c:dLbls>
            <c:dLbl>
              <c:idx val="0"/>
              <c:layout>
                <c:manualLayout>
                  <c:x val="0.15816080280119071"/>
                  <c:y val="0.10743205894443918"/>
                </c:manualLayout>
              </c:layout>
              <c:numFmt formatCode="0.0%" sourceLinked="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extLst>
                <c:ext xmlns:c15="http://schemas.microsoft.com/office/drawing/2012/chart" uri="{CE6537A1-D6FC-4f65-9D91-7224C49458BB}">
                  <c15:layout>
                    <c:manualLayout>
                      <c:w val="0.35804863801672537"/>
                      <c:h val="0.22687562849824491"/>
                    </c:manualLayout>
                  </c15:layout>
                </c:ext>
                <c:ext xmlns:c16="http://schemas.microsoft.com/office/drawing/2014/chart" uri="{C3380CC4-5D6E-409C-BE32-E72D297353CC}">
                  <c16:uniqueId val="{00000001-7DC7-4B22-A769-304FEBD0D9F3}"/>
                </c:ext>
              </c:extLst>
            </c:dLbl>
            <c:dLbl>
              <c:idx val="1"/>
              <c:layout>
                <c:manualLayout>
                  <c:x val="-7.4614328837344826E-2"/>
                  <c:y val="-4.9281302449803617E-2"/>
                </c:manualLayout>
              </c:layout>
              <c:numFmt formatCode="0.0%" sourceLinked="0"/>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7DC7-4B22-A769-304FEBD0D9F3}"/>
                </c:ext>
              </c:extLst>
            </c:dLbl>
            <c:dLbl>
              <c:idx val="2"/>
              <c:delete val="1"/>
              <c:extLst>
                <c:ext xmlns:c15="http://schemas.microsoft.com/office/drawing/2012/chart" uri="{CE6537A1-D6FC-4f65-9D91-7224C49458BB}"/>
                <c:ext xmlns:c16="http://schemas.microsoft.com/office/drawing/2014/chart" uri="{C3380CC4-5D6E-409C-BE32-E72D297353CC}">
                  <c16:uniqueId val="{00000005-7DC7-4B22-A769-304FEBD0D9F3}"/>
                </c:ext>
              </c:extLst>
            </c:dLbl>
            <c:numFmt formatCode="0.0%" sourceLinked="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Hoja1!$A$1:$A$3</c:f>
              <c:strCache>
                <c:ptCount val="3"/>
                <c:pt idx="0">
                  <c:v>Adecuado</c:v>
                </c:pt>
                <c:pt idx="1">
                  <c:v>Satisfactorio</c:v>
                </c:pt>
                <c:pt idx="2">
                  <c:v>Deficiente</c:v>
                </c:pt>
              </c:strCache>
            </c:strRef>
          </c:cat>
          <c:val>
            <c:numRef>
              <c:f>Hoja1!$B$1:$B$3</c:f>
              <c:numCache>
                <c:formatCode>0</c:formatCode>
                <c:ptCount val="3"/>
                <c:pt idx="0">
                  <c:v>321</c:v>
                </c:pt>
                <c:pt idx="1">
                  <c:v>28</c:v>
                </c:pt>
                <c:pt idx="2">
                  <c:v>1</c:v>
                </c:pt>
              </c:numCache>
            </c:numRef>
          </c:val>
          <c:extLst>
            <c:ext xmlns:c16="http://schemas.microsoft.com/office/drawing/2014/chart" uri="{C3380CC4-5D6E-409C-BE32-E72D297353CC}">
              <c16:uniqueId val="{00000006-7DC7-4B22-A769-304FEBD0D9F3}"/>
            </c:ext>
          </c:extLst>
        </c:ser>
        <c:dLbls>
          <c:showLegendKey val="0"/>
          <c:showVal val="0"/>
          <c:showCatName val="0"/>
          <c:showSerName val="0"/>
          <c:showPercent val="0"/>
          <c:showBubbleSize val="0"/>
          <c:showLeaderLines val="1"/>
        </c:dLbls>
        <c:firstSliceAng val="117"/>
      </c:pieChart>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s-419"/>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65144297878431"/>
          <c:y val="5.7715122694602602E-4"/>
          <c:w val="0.67235855533152245"/>
          <c:h val="0.95142873921943683"/>
        </c:manualLayout>
      </c:layout>
      <c:pieChart>
        <c:varyColors val="1"/>
        <c:ser>
          <c:idx val="0"/>
          <c:order val="0"/>
          <c:spPr>
            <a:effectLst>
              <a:outerShdw blurRad="50800" dist="38100" dir="2700000" algn="tl" rotWithShape="0">
                <a:prstClr val="black">
                  <a:alpha val="40000"/>
                </a:prstClr>
              </a:outerShdw>
            </a:effectLst>
          </c:spPr>
          <c:explosion val="6"/>
          <c:dPt>
            <c:idx val="0"/>
            <c:bubble3D val="0"/>
            <c:spPr>
              <a:solidFill>
                <a:schemeClr val="accent3">
                  <a:lumMod val="8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1424-452A-8D01-A7412D47A91E}"/>
              </c:ext>
            </c:extLst>
          </c:dPt>
          <c:dPt>
            <c:idx val="1"/>
            <c:bubble3D val="0"/>
            <c:spPr>
              <a:solidFill>
                <a:schemeClr val="accent2">
                  <a:lumMod val="20000"/>
                  <a:lumOff val="8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1424-452A-8D01-A7412D47A91E}"/>
              </c:ext>
            </c:extLst>
          </c:dPt>
          <c:dPt>
            <c:idx val="2"/>
            <c:bubble3D val="0"/>
            <c:spPr>
              <a:solidFill>
                <a:schemeClr val="accent5">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1424-452A-8D01-A7412D47A91E}"/>
              </c:ext>
            </c:extLst>
          </c:dPt>
          <c:dPt>
            <c:idx val="3"/>
            <c:bubble3D val="0"/>
            <c:spPr>
              <a:solidFill>
                <a:srgbClr val="FF0000"/>
              </a:solidFill>
              <a:ln w="19050">
                <a:solidFill>
                  <a:srgbClr val="FFC000"/>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1424-452A-8D01-A7412D47A91E}"/>
              </c:ext>
            </c:extLst>
          </c:dPt>
          <c:dLbls>
            <c:dLbl>
              <c:idx val="0"/>
              <c:layout>
                <c:manualLayout>
                  <c:x val="0.21368149266343592"/>
                  <c:y val="-0.11756118938061488"/>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1424-452A-8D01-A7412D47A91E}"/>
                </c:ext>
              </c:extLst>
            </c:dLbl>
            <c:dLbl>
              <c:idx val="1"/>
              <c:layout>
                <c:manualLayout>
                  <c:x val="-0.23603705746473833"/>
                  <c:y val="0.13803784374919806"/>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1424-452A-8D01-A7412D47A91E}"/>
                </c:ext>
              </c:extLst>
            </c:dLbl>
            <c:dLbl>
              <c:idx val="2"/>
              <c:layout>
                <c:manualLayout>
                  <c:x val="6.5552934042089422E-2"/>
                  <c:y val="-0.12883470532092578"/>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1424-452A-8D01-A7412D47A91E}"/>
                </c:ext>
              </c:extLst>
            </c:dLbl>
            <c:dLbl>
              <c:idx val="3"/>
              <c:layout>
                <c:manualLayout>
                  <c:x val="-3.7205908828183566E-2"/>
                  <c:y val="3.906138153185397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1424-452A-8D01-A7412D47A91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Hoja1!$A$1:$A$4</c:f>
              <c:strCache>
                <c:ptCount val="4"/>
                <c:pt idx="0">
                  <c:v>Adecuado</c:v>
                </c:pt>
                <c:pt idx="1">
                  <c:v>Satisfactorio</c:v>
                </c:pt>
                <c:pt idx="2">
                  <c:v>Deficiente</c:v>
                </c:pt>
                <c:pt idx="3">
                  <c:v>Inadecuado</c:v>
                </c:pt>
              </c:strCache>
            </c:strRef>
          </c:cat>
          <c:val>
            <c:numRef>
              <c:f>Hoja1!$B$1:$B$4</c:f>
              <c:numCache>
                <c:formatCode>0</c:formatCode>
                <c:ptCount val="4"/>
                <c:pt idx="0">
                  <c:v>2040</c:v>
                </c:pt>
                <c:pt idx="1">
                  <c:v>977</c:v>
                </c:pt>
                <c:pt idx="2">
                  <c:v>36</c:v>
                </c:pt>
                <c:pt idx="3">
                  <c:v>4</c:v>
                </c:pt>
              </c:numCache>
            </c:numRef>
          </c:val>
          <c:extLst>
            <c:ext xmlns:c16="http://schemas.microsoft.com/office/drawing/2014/chart" uri="{C3380CC4-5D6E-409C-BE32-E72D297353CC}">
              <c16:uniqueId val="{00000008-1424-452A-8D01-A7412D47A91E}"/>
            </c:ext>
          </c:extLst>
        </c:ser>
        <c:dLbls>
          <c:showLegendKey val="0"/>
          <c:showVal val="0"/>
          <c:showCatName val="0"/>
          <c:showSerName val="0"/>
          <c:showPercent val="0"/>
          <c:showBubbleSize val="0"/>
          <c:showLeaderLines val="1"/>
        </c:dLbls>
        <c:firstSliceAng val="135"/>
      </c:pieChart>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s-419"/>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l" defTabSz="930275">
              <a:spcBef>
                <a:spcPct val="0"/>
              </a:spcBef>
              <a:defRPr sz="1200">
                <a:latin typeface="Times New Roman" pitchFamily="18" charset="0"/>
              </a:defRPr>
            </a:lvl1pPr>
          </a:lstStyle>
          <a:p>
            <a:pPr>
              <a:defRPr/>
            </a:pPr>
            <a:endParaRPr lang="es-ES"/>
          </a:p>
        </p:txBody>
      </p:sp>
      <p:sp>
        <p:nvSpPr>
          <p:cNvPr id="15360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a:spcBef>
                <a:spcPct val="0"/>
              </a:spcBef>
              <a:defRPr sz="1200">
                <a:latin typeface="Times New Roman" pitchFamily="18" charset="0"/>
              </a:defRPr>
            </a:lvl1pPr>
          </a:lstStyle>
          <a:p>
            <a:pPr>
              <a:defRPr/>
            </a:pPr>
            <a:endParaRPr lang="es-ES"/>
          </a:p>
        </p:txBody>
      </p:sp>
      <p:sp>
        <p:nvSpPr>
          <p:cNvPr id="15360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l" defTabSz="930275">
              <a:spcBef>
                <a:spcPct val="0"/>
              </a:spcBef>
              <a:defRPr sz="1200">
                <a:latin typeface="Times New Roman" pitchFamily="18" charset="0"/>
              </a:defRPr>
            </a:lvl1pPr>
          </a:lstStyle>
          <a:p>
            <a:pPr>
              <a:defRPr/>
            </a:pPr>
            <a:r>
              <a:rPr lang="es-CO"/>
              <a:t>Contaduría GENERAL DE LA NACIÓN</a:t>
            </a:r>
            <a:endParaRPr lang="es-ES"/>
          </a:p>
        </p:txBody>
      </p:sp>
      <p:sp>
        <p:nvSpPr>
          <p:cNvPr id="15360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a:defRPr sz="1200">
                <a:latin typeface="Times New Roman" pitchFamily="18" charset="0"/>
              </a:defRPr>
            </a:lvl1pPr>
          </a:lstStyle>
          <a:p>
            <a:fld id="{BB37836C-5B93-4517-8B97-A71250EA6C41}" type="slidenum">
              <a:rPr lang="es-ES"/>
              <a:pPr/>
              <a:t>‹Nº›</a:t>
            </a:fld>
            <a:endParaRPr lang="es-ES"/>
          </a:p>
        </p:txBody>
      </p:sp>
    </p:spTree>
    <p:extLst>
      <p:ext uri="{BB962C8B-B14F-4D97-AF65-F5344CB8AC3E}">
        <p14:creationId xmlns:p14="http://schemas.microsoft.com/office/powerpoint/2010/main" val="42781612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l" defTabSz="930275">
              <a:spcBef>
                <a:spcPct val="0"/>
              </a:spcBef>
              <a:defRPr sz="1200">
                <a:latin typeface="Times New Roman" pitchFamily="18" charset="0"/>
              </a:defRPr>
            </a:lvl1pPr>
          </a:lstStyle>
          <a:p>
            <a:pPr>
              <a:defRPr/>
            </a:pPr>
            <a:endParaRPr lang="es-ES"/>
          </a:p>
        </p:txBody>
      </p:sp>
      <p:sp>
        <p:nvSpPr>
          <p:cNvPr id="9933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a:spcBef>
                <a:spcPct val="0"/>
              </a:spcBef>
              <a:defRPr sz="1200">
                <a:latin typeface="Times New Roman" pitchFamily="18" charset="0"/>
              </a:defRPr>
            </a:lvl1pPr>
          </a:lstStyle>
          <a:p>
            <a:pPr>
              <a:defRPr/>
            </a:pPr>
            <a:endParaRPr lang="es-ES"/>
          </a:p>
        </p:txBody>
      </p:sp>
      <p:sp>
        <p:nvSpPr>
          <p:cNvPr id="11268" name="Rectangle 4"/>
          <p:cNvSpPr>
            <a:spLocks noGrp="1" noRot="1" noChangeAspect="1" noChangeArrowheads="1" noTextEdit="1"/>
          </p:cNvSpPr>
          <p:nvPr>
            <p:ph type="sldImg" idx="2"/>
          </p:nvPr>
        </p:nvSpPr>
        <p:spPr bwMode="auto">
          <a:xfrm>
            <a:off x="717550" y="696913"/>
            <a:ext cx="55753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p>
            <a:pPr lvl="0"/>
            <a:r>
              <a:rPr lang="es-ES" noProof="0" dirty="0"/>
              <a:t>Esta plantilla se puede usar como archivo de inicio para presentar materiales educativos en un entorno de grupo.</a:t>
            </a:r>
          </a:p>
          <a:p>
            <a:pPr lvl="0"/>
            <a:endParaRPr lang="es-ES" noProof="0" dirty="0"/>
          </a:p>
          <a:p>
            <a:pPr lvl="0"/>
            <a:r>
              <a:rPr lang="es-ES" noProof="0" dirty="0"/>
              <a:t>Secciones</a:t>
            </a:r>
          </a:p>
          <a:p>
            <a:pPr lvl="0"/>
            <a:r>
              <a:rPr lang="es-ES" noProof="0" dirty="0"/>
              <a:t>Para agregar secciones, haga clic con el botón secundario del mouse en una diapositiva. Las secciones pueden ayudarle a organizar las diapositivas o a facilitar la colaboración entre varios autores.</a:t>
            </a:r>
          </a:p>
          <a:p>
            <a:pPr lvl="0"/>
            <a:endParaRPr lang="es-ES" noProof="0" dirty="0"/>
          </a:p>
          <a:p>
            <a:pPr lvl="0"/>
            <a:r>
              <a:rPr lang="es-ES" noProof="0" dirty="0"/>
              <a:t>Notas</a:t>
            </a:r>
          </a:p>
          <a:p>
            <a:pPr lvl="0"/>
            <a:r>
              <a:rPr lang="es-ES" noProof="0" dirty="0"/>
              <a:t>Use la sección Notas para las notas de entrega o para proporcionar detalles adicionales al público. Vea las notas en la vista Presentación durante la presentación. </a:t>
            </a:r>
          </a:p>
          <a:p>
            <a:pPr lvl="0"/>
            <a:r>
              <a:rPr lang="es-ES" noProof="0" dirty="0"/>
              <a:t>Tenga en cuenta el tamaño de la fuente (es importante para la accesibilidad, visibilidad, grabación en vídeo y producción en línea)</a:t>
            </a:r>
          </a:p>
          <a:p>
            <a:pPr lvl="0"/>
            <a:endParaRPr lang="es-ES" noProof="0" dirty="0"/>
          </a:p>
          <a:p>
            <a:pPr lvl="0"/>
            <a:r>
              <a:rPr lang="es-ES" noProof="0" dirty="0"/>
              <a:t>Colores coordinados </a:t>
            </a:r>
          </a:p>
          <a:p>
            <a:pPr lvl="0"/>
            <a:r>
              <a:rPr lang="es-ES" noProof="0" dirty="0"/>
              <a:t>Preste especial atención a los gráficos, diagramas y cuadros de texto. </a:t>
            </a:r>
          </a:p>
          <a:p>
            <a:pPr lvl="0"/>
            <a:r>
              <a:rPr lang="es-ES" noProof="0" dirty="0"/>
              <a:t>Tenga en cuenta que los asistentes imprimirán en blanco y negro o escala de grises. Ejecute una prueba de impresión para asegurarse de que los colores son los correctos cuando se imprime en blanco y negro puros y escala de grises.</a:t>
            </a:r>
          </a:p>
          <a:p>
            <a:pPr lvl="0"/>
            <a:endParaRPr lang="es-ES" noProof="0" dirty="0"/>
          </a:p>
          <a:p>
            <a:pPr lvl="0"/>
            <a:r>
              <a:rPr lang="es-ES" noProof="0" dirty="0"/>
              <a:t>Gráficos y tablas</a:t>
            </a:r>
          </a:p>
          <a:p>
            <a:pPr lvl="0"/>
            <a:r>
              <a:rPr lang="es-ES" noProof="0" dirty="0"/>
              <a:t>En breve: si es posible, use colores y estilos uniformes y que no distraigan.</a:t>
            </a:r>
          </a:p>
          <a:p>
            <a:pPr lvl="0"/>
            <a:r>
              <a:rPr lang="es-ES" noProof="0" dirty="0"/>
              <a:t>Etiquete todos los gráficos y tablas.</a:t>
            </a:r>
          </a:p>
        </p:txBody>
      </p:sp>
      <p:sp>
        <p:nvSpPr>
          <p:cNvPr id="9933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l" defTabSz="930275">
              <a:spcBef>
                <a:spcPct val="0"/>
              </a:spcBef>
              <a:defRPr sz="1200">
                <a:latin typeface="Times New Roman" pitchFamily="18" charset="0"/>
              </a:defRPr>
            </a:lvl1pPr>
          </a:lstStyle>
          <a:p>
            <a:pPr>
              <a:defRPr/>
            </a:pPr>
            <a:r>
              <a:rPr lang="es-CO"/>
              <a:t>Contaduría GENERAL DE LA NACIÓN</a:t>
            </a:r>
            <a:endParaRPr lang="es-ES"/>
          </a:p>
        </p:txBody>
      </p:sp>
      <p:sp>
        <p:nvSpPr>
          <p:cNvPr id="9933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a:defRPr sz="1200">
                <a:latin typeface="Times New Roman" pitchFamily="18" charset="0"/>
              </a:defRPr>
            </a:lvl1pPr>
          </a:lstStyle>
          <a:p>
            <a:fld id="{E6C28D9B-47B5-446B-8AB3-B93373AA6363}" type="slidenum">
              <a:rPr lang="es-ES"/>
              <a:pPr/>
              <a:t>‹Nº›</a:t>
            </a:fld>
            <a:endParaRPr lang="es-ES"/>
          </a:p>
        </p:txBody>
      </p:sp>
    </p:spTree>
    <p:extLst>
      <p:ext uri="{BB962C8B-B14F-4D97-AF65-F5344CB8AC3E}">
        <p14:creationId xmlns:p14="http://schemas.microsoft.com/office/powerpoint/2010/main" val="337801424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0"/>
      </a:spcBef>
      <a:spcAft>
        <a:spcPct val="0"/>
      </a:spcAft>
      <a:defRPr lang="es-ES"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Marcador de imagen de diapositiva"/>
          <p:cNvSpPr>
            <a:spLocks noGrp="1" noRot="1" noChangeAspect="1" noTextEdit="1"/>
          </p:cNvSpPr>
          <p:nvPr>
            <p:ph type="sldImg"/>
          </p:nvPr>
        </p:nvSpPr>
        <p:spPr>
          <a:ln/>
        </p:spPr>
      </p:sp>
      <p:sp>
        <p:nvSpPr>
          <p:cNvPr id="1331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Esta plantilla se </a:t>
            </a:r>
            <a:r>
              <a:rPr altLang="es-ES" b="1"/>
              <a:t>debe usar </a:t>
            </a:r>
            <a:r>
              <a:rPr altLang="es-ES"/>
              <a:t>como archivo de inicio para presentaciones externas de la Contaduría General de la nación. En formato presentación en pantalla 16:10</a:t>
            </a:r>
          </a:p>
          <a:p>
            <a:pPr eaLnBrk="1" hangingPunct="1"/>
            <a:endParaRPr altLang="es-ES"/>
          </a:p>
          <a:p>
            <a:pPr eaLnBrk="1" hangingPunct="1"/>
            <a:r>
              <a:rPr altLang="es-ES" b="1"/>
              <a:t>Nota</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Gráficos y tablas</a:t>
            </a:r>
          </a:p>
          <a:p>
            <a:pPr eaLnBrk="1" hangingPunct="1"/>
            <a:r>
              <a:rPr altLang="es-ES"/>
              <a:t>En breve: si es posible, use colores y estilos uniformes y que no distraigan.</a:t>
            </a:r>
          </a:p>
          <a:p>
            <a:pPr eaLnBrk="1" hangingPunct="1"/>
            <a:r>
              <a:rPr altLang="es-ES"/>
              <a:t>Etiquete todos los gráficos y tablas y no olvide colocar la fuente de donde se toman las imágenes o los gráficos (Derechos de autor)</a:t>
            </a:r>
          </a:p>
          <a:p>
            <a:pPr eaLnBrk="1" hangingPunct="1"/>
            <a:endParaRPr lang="es-CO" altLang="es-ES"/>
          </a:p>
        </p:txBody>
      </p:sp>
      <p:sp>
        <p:nvSpPr>
          <p:cNvPr id="1331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itchFamily="18" charset="0"/>
              </a:defRPr>
            </a:lvl1pPr>
            <a:lvl2pPr defTabSz="930275">
              <a:defRPr sz="1200">
                <a:solidFill>
                  <a:schemeClr val="tx1"/>
                </a:solidFill>
                <a:latin typeface="Times New Roman" pitchFamily="18" charset="0"/>
              </a:defRPr>
            </a:lvl2pPr>
            <a:lvl3pPr defTabSz="930275">
              <a:defRPr sz="1200">
                <a:solidFill>
                  <a:schemeClr val="tx1"/>
                </a:solidFill>
                <a:latin typeface="Times New Roman" pitchFamily="18" charset="0"/>
              </a:defRPr>
            </a:lvl3pPr>
            <a:lvl4pPr defTabSz="930275">
              <a:defRPr sz="1200">
                <a:solidFill>
                  <a:schemeClr val="tx1"/>
                </a:solidFill>
                <a:latin typeface="Times New Roman" pitchFamily="18" charset="0"/>
              </a:defRPr>
            </a:lvl4pPr>
            <a:lvl5pPr defTabSz="930275">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5D8CFB95-8DFD-419F-9333-21D71CA7476C}" type="slidenum">
              <a:rPr lang="es-ES" altLang="es-ES"/>
              <a:pPr/>
              <a:t>1</a:t>
            </a:fld>
            <a:endParaRPr lang="es-ES" altLang="es-ES"/>
          </a:p>
        </p:txBody>
      </p:sp>
    </p:spTree>
    <p:extLst>
      <p:ext uri="{BB962C8B-B14F-4D97-AF65-F5344CB8AC3E}">
        <p14:creationId xmlns:p14="http://schemas.microsoft.com/office/powerpoint/2010/main" val="3625839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a:ln/>
        </p:spPr>
      </p:sp>
      <p:sp>
        <p:nvSpPr>
          <p:cNvPr id="2253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para </a:t>
            </a:r>
            <a:r>
              <a:rPr altLang="es-ES" b="1"/>
              <a:t>imágenes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Derechos de autor</a:t>
            </a:r>
          </a:p>
          <a:p>
            <a:pPr eaLnBrk="1" hangingPunct="1"/>
            <a:r>
              <a:rPr altLang="es-ES"/>
              <a:t>Digite la fuente de donde toma la imagen</a:t>
            </a:r>
          </a:p>
          <a:p>
            <a:pPr eaLnBrk="1" hangingPunct="1"/>
            <a:endParaRPr altLang="es-ES"/>
          </a:p>
          <a:p>
            <a:endParaRPr altLang="es-ES"/>
          </a:p>
          <a:p>
            <a:endParaRPr altLang="es-ES"/>
          </a:p>
        </p:txBody>
      </p:sp>
      <p:sp>
        <p:nvSpPr>
          <p:cNvPr id="2253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F4A871EF-D622-48D2-B1DF-903B92E5C368}" type="slidenum">
              <a:rPr lang="es-ES" altLang="es-ES" smtClean="0"/>
              <a:pPr/>
              <a:t>25</a:t>
            </a:fld>
            <a:endParaRPr lang="es-ES" altLang="es-ES"/>
          </a:p>
        </p:txBody>
      </p:sp>
    </p:spTree>
    <p:extLst>
      <p:ext uri="{BB962C8B-B14F-4D97-AF65-F5344CB8AC3E}">
        <p14:creationId xmlns:p14="http://schemas.microsoft.com/office/powerpoint/2010/main" val="960427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a:ln/>
        </p:spPr>
      </p:sp>
      <p:sp>
        <p:nvSpPr>
          <p:cNvPr id="2253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para </a:t>
            </a:r>
            <a:r>
              <a:rPr altLang="es-ES" b="1"/>
              <a:t>imágenes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Derechos de autor</a:t>
            </a:r>
          </a:p>
          <a:p>
            <a:pPr eaLnBrk="1" hangingPunct="1"/>
            <a:r>
              <a:rPr altLang="es-ES"/>
              <a:t>Digite la fuente de donde toma la imagen</a:t>
            </a:r>
          </a:p>
          <a:p>
            <a:pPr eaLnBrk="1" hangingPunct="1"/>
            <a:endParaRPr altLang="es-ES"/>
          </a:p>
          <a:p>
            <a:endParaRPr altLang="es-ES"/>
          </a:p>
          <a:p>
            <a:endParaRPr altLang="es-ES"/>
          </a:p>
        </p:txBody>
      </p:sp>
      <p:sp>
        <p:nvSpPr>
          <p:cNvPr id="2253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F4A871EF-D622-48D2-B1DF-903B92E5C368}" type="slidenum">
              <a:rPr lang="es-ES" altLang="es-ES" smtClean="0"/>
              <a:pPr/>
              <a:t>27</a:t>
            </a:fld>
            <a:endParaRPr lang="es-ES" altLang="es-ES"/>
          </a:p>
        </p:txBody>
      </p:sp>
    </p:spTree>
    <p:extLst>
      <p:ext uri="{BB962C8B-B14F-4D97-AF65-F5344CB8AC3E}">
        <p14:creationId xmlns:p14="http://schemas.microsoft.com/office/powerpoint/2010/main" val="3454035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a:ln/>
        </p:spPr>
      </p:sp>
      <p:sp>
        <p:nvSpPr>
          <p:cNvPr id="2457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finaliza la presentación, SOLO  digitar el correo a quien deben contactar</a:t>
            </a:r>
            <a:endParaRPr/>
          </a:p>
          <a:p>
            <a:pPr eaLnBrk="1" hangingPunct="1"/>
            <a:endParaRPr altLang="es-ES"/>
          </a:p>
        </p:txBody>
      </p:sp>
      <p:sp>
        <p:nvSpPr>
          <p:cNvPr id="2458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itchFamily="18" charset="0"/>
              </a:defRPr>
            </a:lvl1pPr>
            <a:lvl2pPr defTabSz="930275">
              <a:defRPr sz="1200">
                <a:solidFill>
                  <a:schemeClr val="tx1"/>
                </a:solidFill>
                <a:latin typeface="Times New Roman" pitchFamily="18" charset="0"/>
              </a:defRPr>
            </a:lvl2pPr>
            <a:lvl3pPr defTabSz="930275">
              <a:defRPr sz="1200">
                <a:solidFill>
                  <a:schemeClr val="tx1"/>
                </a:solidFill>
                <a:latin typeface="Times New Roman" pitchFamily="18" charset="0"/>
              </a:defRPr>
            </a:lvl3pPr>
            <a:lvl4pPr defTabSz="930275">
              <a:defRPr sz="1200">
                <a:solidFill>
                  <a:schemeClr val="tx1"/>
                </a:solidFill>
                <a:latin typeface="Times New Roman" pitchFamily="18" charset="0"/>
              </a:defRPr>
            </a:lvl4pPr>
            <a:lvl5pPr defTabSz="930275">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BEEB27AC-8A71-4AAB-8A47-2430FFD39FC3}" type="slidenum">
              <a:rPr lang="es-ES" altLang="es-ES"/>
              <a:pPr/>
              <a:t>47</a:t>
            </a:fld>
            <a:endParaRPr lang="es-ES" altLang="es-ES"/>
          </a:p>
        </p:txBody>
      </p:sp>
    </p:spTree>
    <p:extLst>
      <p:ext uri="{BB962C8B-B14F-4D97-AF65-F5344CB8AC3E}">
        <p14:creationId xmlns:p14="http://schemas.microsoft.com/office/powerpoint/2010/main" val="8995336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presentación cap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7463"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36513" y="2201863"/>
            <a:ext cx="9180513"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sp>
        <p:nvSpPr>
          <p:cNvPr id="5" name="4 CuadroTexto"/>
          <p:cNvSpPr txBox="1"/>
          <p:nvPr/>
        </p:nvSpPr>
        <p:spPr>
          <a:xfrm>
            <a:off x="1643063" y="4298950"/>
            <a:ext cx="6259512" cy="44608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spcBef>
                <a:spcPct val="20000"/>
              </a:spcBef>
              <a:defRPr/>
            </a:pPr>
            <a:endParaRPr lang="es-CO" b="1" cap="all" dirty="0">
              <a:ln w="0"/>
              <a:solidFill>
                <a:schemeClr val="accent1">
                  <a:lumMod val="50000"/>
                </a:schemeClr>
              </a:solidFill>
              <a:effectLst>
                <a:reflection blurRad="12700" stA="50000" endPos="50000" dist="5000" dir="5400000" sy="-100000" rotWithShape="0"/>
              </a:effectLst>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title="Haga clic para agregar título o tema"/>
          <p:cNvSpPr>
            <a:spLocks noGrp="1" noChangeArrowheads="1"/>
          </p:cNvSpPr>
          <p:nvPr>
            <p:ph type="ctrTitle"/>
          </p:nvPr>
        </p:nvSpPr>
        <p:spPr>
          <a:xfrm>
            <a:off x="684228" y="2137420"/>
            <a:ext cx="8280260" cy="1124686"/>
          </a:xfrm>
          <a:prstGeom prst="rect">
            <a:avLst/>
          </a:prstGeom>
        </p:spPr>
        <p:txBody>
          <a:bodyPr>
            <a:noAutofit/>
          </a:bodyPr>
          <a:lstStyle>
            <a:lvl1pPr marL="0" marR="0" indent="0" algn="r" defTabSz="914400" rtl="0" eaLnBrk="0" fontAlgn="base" latinLnBrk="0" hangingPunct="0">
              <a:lnSpc>
                <a:spcPct val="100000"/>
              </a:lnSpc>
              <a:spcBef>
                <a:spcPct val="0"/>
              </a:spcBef>
              <a:spcAft>
                <a:spcPct val="0"/>
              </a:spcAft>
              <a:buClrTx/>
              <a:buSzTx/>
              <a:buFontTx/>
              <a:buNone/>
              <a:tabLst/>
              <a:defRPr sz="4000">
                <a:solidFill>
                  <a:schemeClr val="bg1"/>
                </a:solidFill>
                <a:effectLst>
                  <a:outerShdw blurRad="38100" dist="38100" dir="2700000" algn="tl">
                    <a:srgbClr val="000000">
                      <a:alpha val="43137"/>
                    </a:srgbClr>
                  </a:outerShdw>
                </a:effectLst>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0"/>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B1717B2B-2C40-42C4-B966-D8A6DF67FA31}" type="slidenum">
              <a:rPr lang="es-ES_tradnl"/>
              <a:pPr/>
              <a:t>‹Nº›</a:t>
            </a:fld>
            <a:endParaRPr lang="es-ES_tradnl"/>
          </a:p>
        </p:txBody>
      </p:sp>
    </p:spTree>
    <p:extLst>
      <p:ext uri="{BB962C8B-B14F-4D97-AF65-F5344CB8AC3E}">
        <p14:creationId xmlns:p14="http://schemas.microsoft.com/office/powerpoint/2010/main" val="2920665441"/>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Diapositiva presentación cap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7463"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36513" y="2201863"/>
            <a:ext cx="9180513"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sp>
        <p:nvSpPr>
          <p:cNvPr id="5" name="4 CuadroTexto"/>
          <p:cNvSpPr txBox="1"/>
          <p:nvPr/>
        </p:nvSpPr>
        <p:spPr>
          <a:xfrm>
            <a:off x="1643063" y="4298950"/>
            <a:ext cx="6259512" cy="44608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hangingPunct="0">
              <a:spcBef>
                <a:spcPct val="20000"/>
              </a:spcBef>
              <a:defRPr/>
            </a:pPr>
            <a:endParaRPr lang="es-CO" b="1" cap="all" dirty="0">
              <a:ln w="0"/>
              <a:solidFill>
                <a:schemeClr val="accent1">
                  <a:lumMod val="50000"/>
                </a:schemeClr>
              </a:solidFill>
              <a:effectLst>
                <a:reflection blurRad="12700" stA="50000" endPos="50000" dist="5000" dir="5400000" sy="-100000" rotWithShape="0"/>
              </a:effectLst>
              <a:cs typeface="+mn-cs"/>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title="Haga clic para agregar título o tema"/>
          <p:cNvSpPr>
            <a:spLocks noGrp="1" noChangeArrowheads="1"/>
          </p:cNvSpPr>
          <p:nvPr>
            <p:ph type="ctrTitle"/>
          </p:nvPr>
        </p:nvSpPr>
        <p:spPr>
          <a:xfrm>
            <a:off x="684228" y="2137420"/>
            <a:ext cx="8280260" cy="1124686"/>
          </a:xfrm>
          <a:prstGeom prst="rect">
            <a:avLst/>
          </a:prstGeom>
        </p:spPr>
        <p:txBody>
          <a:bodyPr>
            <a:noAutofit/>
          </a:bodyPr>
          <a:lstStyle>
            <a:lvl1pPr marL="0" marR="0" indent="0" algn="r" defTabSz="914400" rtl="0" eaLnBrk="0" fontAlgn="base" latinLnBrk="0" hangingPunct="0">
              <a:lnSpc>
                <a:spcPct val="100000"/>
              </a:lnSpc>
              <a:spcBef>
                <a:spcPct val="0"/>
              </a:spcBef>
              <a:spcAft>
                <a:spcPct val="0"/>
              </a:spcAft>
              <a:buClrTx/>
              <a:buSzTx/>
              <a:buFontTx/>
              <a:buNone/>
              <a:tabLst/>
              <a:defRPr sz="4000">
                <a:solidFill>
                  <a:schemeClr val="bg1"/>
                </a:solidFill>
                <a:effectLst>
                  <a:outerShdw blurRad="38100" dist="38100" dir="2700000" algn="tl">
                    <a:srgbClr val="000000">
                      <a:alpha val="43137"/>
                    </a:srgbClr>
                  </a:outerShdw>
                </a:effectLst>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0"/>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C7869FFF-0288-4B42-9B48-50D4626F0A8E}" type="slidenum">
              <a:rPr lang="es-ES_tradnl"/>
              <a:pPr>
                <a:defRPr/>
              </a:pPr>
              <a:t>‹Nº›</a:t>
            </a:fld>
            <a:endParaRPr lang="es-ES_tradnl" dirty="0"/>
          </a:p>
        </p:txBody>
      </p:sp>
    </p:spTree>
    <p:extLst>
      <p:ext uri="{BB962C8B-B14F-4D97-AF65-F5344CB8AC3E}">
        <p14:creationId xmlns:p14="http://schemas.microsoft.com/office/powerpoint/2010/main" val="994714519"/>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33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Tree>
    <p:extLst>
      <p:ext uri="{BB962C8B-B14F-4D97-AF65-F5344CB8AC3E}">
        <p14:creationId xmlns:p14="http://schemas.microsoft.com/office/powerpoint/2010/main" val="174593068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9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1751897817"/>
      </p:ext>
    </p:extLst>
  </p:cSld>
  <p:clrMapOvr>
    <a:masterClrMapping/>
  </p:clrMapOvr>
  <p:transition spd="slow">
    <p:split orient="vert"/>
  </p:transition>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0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Tree>
    <p:extLst>
      <p:ext uri="{BB962C8B-B14F-4D97-AF65-F5344CB8AC3E}">
        <p14:creationId xmlns:p14="http://schemas.microsoft.com/office/powerpoint/2010/main" val="197896167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1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1765890488"/>
      </p:ext>
    </p:extLst>
  </p:cSld>
  <p:clrMapOvr>
    <a:masterClrMapping/>
  </p:clrMapOvr>
  <p:transition spd="slow">
    <p:split orient="vert"/>
  </p:transition>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7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Tree>
    <p:extLst>
      <p:ext uri="{BB962C8B-B14F-4D97-AF65-F5344CB8AC3E}">
        <p14:creationId xmlns:p14="http://schemas.microsoft.com/office/powerpoint/2010/main" val="189212656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9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Tree>
    <p:extLst>
      <p:ext uri="{BB962C8B-B14F-4D97-AF65-F5344CB8AC3E}">
        <p14:creationId xmlns:p14="http://schemas.microsoft.com/office/powerpoint/2010/main" val="208614462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31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Tree>
    <p:extLst>
      <p:ext uri="{BB962C8B-B14F-4D97-AF65-F5344CB8AC3E}">
        <p14:creationId xmlns:p14="http://schemas.microsoft.com/office/powerpoint/2010/main" val="143986910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32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Tree>
    <p:extLst>
      <p:ext uri="{BB962C8B-B14F-4D97-AF65-F5344CB8AC3E}">
        <p14:creationId xmlns:p14="http://schemas.microsoft.com/office/powerpoint/2010/main" val="114046761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35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3766317105"/>
      </p:ext>
    </p:extLst>
  </p:cSld>
  <p:clrMapOvr>
    <a:masterClrMapping/>
  </p:clrMapOvr>
  <p:transition spd="slow">
    <p:split orient="vert"/>
  </p:transition>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a Títulos">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3 Rectángulo"/>
          <p:cNvSpPr/>
          <p:nvPr/>
        </p:nvSpPr>
        <p:spPr>
          <a:xfrm>
            <a:off x="4427538" y="2190750"/>
            <a:ext cx="4716462" cy="110013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3" y="5018088"/>
            <a:ext cx="1279525"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018088"/>
            <a:ext cx="1379538"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110163"/>
            <a:ext cx="4445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4644008" y="2171582"/>
            <a:ext cx="4320480" cy="1089771"/>
          </a:xfrm>
          <a:prstGeom prst="rect">
            <a:avLst/>
          </a:prstGeom>
        </p:spPr>
        <p:txBody>
          <a:bodyPr/>
          <a:lstStyle>
            <a:lvl1pPr algn="r">
              <a:defRPr sz="3200">
                <a:solidFill>
                  <a:schemeClr val="bg1"/>
                </a:solidFill>
              </a:defRPr>
            </a:lvl1pPr>
          </a:lstStyle>
          <a:p>
            <a:r>
              <a:rPr lang="es-ES"/>
              <a:t>Haga clic para modificar el estilo de título del patrón</a:t>
            </a:r>
            <a:endParaRPr lang="es-ES" dirty="0"/>
          </a:p>
        </p:txBody>
      </p:sp>
      <p:sp>
        <p:nvSpPr>
          <p:cNvPr id="5" name="Marcador de posición de imagen 4"/>
          <p:cNvSpPr>
            <a:spLocks noGrp="1"/>
          </p:cNvSpPr>
          <p:nvPr>
            <p:ph type="pic" sz="quarter" idx="11"/>
          </p:nvPr>
        </p:nvSpPr>
        <p:spPr>
          <a:xfrm>
            <a:off x="1077913" y="1633364"/>
            <a:ext cx="3024187" cy="2808288"/>
          </a:xfrm>
          <a:prstGeom prst="rect">
            <a:avLst/>
          </a:prstGeom>
        </p:spPr>
        <p:txBody>
          <a:bodyPr/>
          <a:lstStyle/>
          <a:p>
            <a:pPr lvl="0"/>
            <a:r>
              <a:rPr lang="es-ES" noProof="0"/>
              <a:t>Haga clic en el icono para agregar una imagen</a:t>
            </a:r>
            <a:endParaRPr lang="es-CO" noProof="0"/>
          </a:p>
        </p:txBody>
      </p:sp>
      <p:sp>
        <p:nvSpPr>
          <p:cNvPr id="10" name="16 Marcador de número de diapositiva"/>
          <p:cNvSpPr>
            <a:spLocks noGrp="1"/>
          </p:cNvSpPr>
          <p:nvPr>
            <p:ph type="sldNum" sz="quarter" idx="12"/>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AC11F118-04AE-4123-BF66-A54CB1F67565}" type="slidenum">
              <a:rPr lang="es-ES_tradnl"/>
              <a:pPr/>
              <a:t>‹Nº›</a:t>
            </a:fld>
            <a:endParaRPr lang="es-ES_tradnl"/>
          </a:p>
        </p:txBody>
      </p:sp>
    </p:spTree>
    <p:extLst>
      <p:ext uri="{BB962C8B-B14F-4D97-AF65-F5344CB8AC3E}">
        <p14:creationId xmlns:p14="http://schemas.microsoft.com/office/powerpoint/2010/main" val="4293035471"/>
      </p:ext>
    </p:extLst>
  </p:cSld>
  <p:clrMapOvr>
    <a:masterClrMapping/>
  </p:clrMapOvr>
  <p:transition spd="slow">
    <p:pull/>
  </p:transition>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36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2072470463"/>
      </p:ext>
    </p:extLst>
  </p:cSld>
  <p:clrMapOvr>
    <a:masterClrMapping/>
  </p:clrMapOvr>
  <p:transition spd="slow">
    <p:split orient="vert"/>
  </p:transition>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37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879978279"/>
      </p:ext>
    </p:extLst>
  </p:cSld>
  <p:clrMapOvr>
    <a:masterClrMapping/>
  </p:clrMapOvr>
  <p:transition spd="slow">
    <p:split orient="vert"/>
  </p:transition>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38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361198797"/>
      </p:ext>
    </p:extLst>
  </p:cSld>
  <p:clrMapOvr>
    <a:masterClrMapping/>
  </p:clrMapOvr>
  <p:transition spd="slow">
    <p:split orient="vert"/>
  </p:transition>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40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1656557120"/>
      </p:ext>
    </p:extLst>
  </p:cSld>
  <p:clrMapOvr>
    <a:masterClrMapping/>
  </p:clrMapOvr>
  <p:transition spd="slow">
    <p:split orient="vert"/>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Diapositiva Cuerpo de texto">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4 Rectángulo"/>
          <p:cNvSpPr/>
          <p:nvPr/>
        </p:nvSpPr>
        <p:spPr>
          <a:xfrm>
            <a:off x="-28575" y="2497138"/>
            <a:ext cx="2070100"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sz="1800">
              <a:solidFill>
                <a:srgbClr val="008080"/>
              </a:solidFill>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texto"/>
          <p:cNvSpPr>
            <a:spLocks noGrp="1"/>
          </p:cNvSpPr>
          <p:nvPr>
            <p:ph type="body" sz="quarter" idx="17"/>
          </p:nvPr>
        </p:nvSpPr>
        <p:spPr>
          <a:xfrm>
            <a:off x="2195736" y="157427"/>
            <a:ext cx="6697439" cy="4919927"/>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28575" y="2617473"/>
            <a:ext cx="1720850" cy="738767"/>
          </a:xfrm>
          <a:prstGeom prst="rect">
            <a:avLst/>
          </a:prstGeom>
        </p:spPr>
        <p:txBody>
          <a:bodyPr/>
          <a:lstStyle>
            <a:lvl1pPr algn="ctr">
              <a:defRPr sz="1800" baseline="0">
                <a:solidFill>
                  <a:schemeClr val="bg1"/>
                </a:solidFill>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8"/>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8AE6B4F1-181B-4BE6-BCDA-FEE7F8623787}" type="slidenum">
              <a:rPr lang="es-ES_tradnl"/>
              <a:pPr/>
              <a:t>‹Nº›</a:t>
            </a:fld>
            <a:endParaRPr lang="es-ES_tradnl"/>
          </a:p>
        </p:txBody>
      </p:sp>
    </p:spTree>
    <p:extLst>
      <p:ext uri="{BB962C8B-B14F-4D97-AF65-F5344CB8AC3E}">
        <p14:creationId xmlns:p14="http://schemas.microsoft.com/office/powerpoint/2010/main" val="930540720"/>
      </p:ext>
    </p:extLst>
  </p:cSld>
  <p:clrMapOvr>
    <a:masterClrMapping/>
  </p:clrMapOvr>
  <p:transition/>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Diapositiva imagén y texto">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588" y="1588"/>
            <a:ext cx="9151937"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6 Rectángulo"/>
          <p:cNvSpPr/>
          <p:nvPr/>
        </p:nvSpPr>
        <p:spPr>
          <a:xfrm>
            <a:off x="1588" y="704850"/>
            <a:ext cx="4641850" cy="42068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posición de imagen"/>
          <p:cNvSpPr>
            <a:spLocks noGrp="1"/>
          </p:cNvSpPr>
          <p:nvPr>
            <p:ph type="pic" sz="quarter" idx="17"/>
          </p:nvPr>
        </p:nvSpPr>
        <p:spPr>
          <a:xfrm>
            <a:off x="31597" y="1537354"/>
            <a:ext cx="4572000" cy="3540001"/>
          </a:xfrm>
          <a:prstGeom prst="rect">
            <a:avLst/>
          </a:prstGeom>
        </p:spPr>
        <p:txBody>
          <a:bodyPr/>
          <a:lstStyle/>
          <a:p>
            <a:pPr lvl="0"/>
            <a:r>
              <a:rPr lang="es-ES" noProof="0"/>
              <a:t>Haga clic en el icono para agregar una imagen</a:t>
            </a:r>
          </a:p>
        </p:txBody>
      </p:sp>
      <p:sp>
        <p:nvSpPr>
          <p:cNvPr id="16" name="15 Marcador de texto"/>
          <p:cNvSpPr>
            <a:spLocks noGrp="1"/>
          </p:cNvSpPr>
          <p:nvPr>
            <p:ph type="body" sz="quarter" idx="18"/>
          </p:nvPr>
        </p:nvSpPr>
        <p:spPr>
          <a:xfrm>
            <a:off x="4788025" y="157428"/>
            <a:ext cx="4105151" cy="4919927"/>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35496" y="696246"/>
            <a:ext cx="4553257" cy="541075"/>
          </a:xfrm>
          <a:prstGeom prst="rect">
            <a:avLst/>
          </a:prstGeom>
        </p:spPr>
        <p:txBody>
          <a:bodyPr/>
          <a:lstStyle>
            <a:lvl1pPr algn="l">
              <a:defRPr sz="2000" baseline="0">
                <a:solidFill>
                  <a:schemeClr val="bg1"/>
                </a:solidFill>
              </a:defRPr>
            </a:lvl1pPr>
          </a:lstStyle>
          <a:p>
            <a:r>
              <a:rPr lang="es-ES"/>
              <a:t>Haga clic para modificar el estilo de título del patrón</a:t>
            </a:r>
            <a:endParaRPr lang="es-ES" dirty="0"/>
          </a:p>
        </p:txBody>
      </p:sp>
      <p:sp>
        <p:nvSpPr>
          <p:cNvPr id="4" name="3 Marcador de texto"/>
          <p:cNvSpPr>
            <a:spLocks noGrp="1"/>
          </p:cNvSpPr>
          <p:nvPr>
            <p:ph type="body" sz="quarter" idx="19"/>
          </p:nvPr>
        </p:nvSpPr>
        <p:spPr>
          <a:xfrm>
            <a:off x="611561" y="1297782"/>
            <a:ext cx="3965203" cy="119558"/>
          </a:xfrm>
          <a:prstGeom prst="rect">
            <a:avLst/>
          </a:prstGeom>
        </p:spPr>
        <p:txBody>
          <a:bodyPr/>
          <a:lstStyle>
            <a:lvl1pPr marL="0" indent="0" algn="r">
              <a:buNone/>
              <a:defRPr sz="1000">
                <a:solidFill>
                  <a:schemeClr val="bg1">
                    <a:lumMod val="50000"/>
                  </a:schemeClr>
                </a:solidFill>
              </a:defRPr>
            </a:lvl1pPr>
            <a:lvl2pPr>
              <a:defRPr sz="1000"/>
            </a:lvl2pPr>
            <a:lvl3pPr>
              <a:defRPr sz="900"/>
            </a:lvl3pPr>
            <a:lvl4pPr>
              <a:defRPr sz="800"/>
            </a:lvl4pPr>
            <a:lvl5pPr>
              <a:defRPr sz="800"/>
            </a:lvl5pPr>
          </a:lstStyle>
          <a:p>
            <a:pPr lvl="0"/>
            <a:r>
              <a:rPr lang="es-ES"/>
              <a:t>Haga clic para modificar el estilo de texto del patrón</a:t>
            </a:r>
          </a:p>
        </p:txBody>
      </p:sp>
      <p:sp>
        <p:nvSpPr>
          <p:cNvPr id="11" name="16 Marcador de número de diapositiva"/>
          <p:cNvSpPr>
            <a:spLocks noGrp="1"/>
          </p:cNvSpPr>
          <p:nvPr>
            <p:ph type="sldNum" sz="quarter" idx="20"/>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745C87DE-AB44-4CC5-8AF9-95C3555EB1E4}" type="slidenum">
              <a:rPr lang="es-ES_tradnl"/>
              <a:pPr/>
              <a:t>‹Nº›</a:t>
            </a:fld>
            <a:endParaRPr lang="es-ES_tradnl"/>
          </a:p>
        </p:txBody>
      </p:sp>
    </p:spTree>
    <p:extLst>
      <p:ext uri="{BB962C8B-B14F-4D97-AF65-F5344CB8AC3E}">
        <p14:creationId xmlns:p14="http://schemas.microsoft.com/office/powerpoint/2010/main" val="366154505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1000">
                <a:solidFill>
                  <a:schemeClr val="bg1">
                    <a:lumMod val="50000"/>
                  </a:schemeClr>
                </a:solidFill>
              </a:defRPr>
            </a:lvl1pPr>
            <a:lvl2pPr>
              <a:defRPr sz="1100"/>
            </a:lvl2pPr>
            <a:lvl3pPr>
              <a:defRPr sz="1050"/>
            </a:lvl3pPr>
            <a:lvl4pPr>
              <a:defRPr sz="1000"/>
            </a:lvl4pPr>
            <a:lvl5pPr>
              <a:defRPr sz="1000"/>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B2940951-94E0-4D6B-B3E8-14E1C155E8A2}" type="slidenum">
              <a:rPr lang="es-ES_tradnl"/>
              <a:pPr/>
              <a:t>‹Nº›</a:t>
            </a:fld>
            <a:endParaRPr lang="es-ES_tradnl"/>
          </a:p>
        </p:txBody>
      </p:sp>
    </p:spTree>
    <p:extLst>
      <p:ext uri="{BB962C8B-B14F-4D97-AF65-F5344CB8AC3E}">
        <p14:creationId xmlns:p14="http://schemas.microsoft.com/office/powerpoint/2010/main" val="420135817"/>
      </p:ext>
    </p:extLst>
  </p:cSld>
  <p:clrMapOvr>
    <a:masterClrMapping/>
  </p:clrMapOvr>
  <p:transition spd="slow">
    <p:split orient="vert"/>
  </p:transition>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Diapositiva Gráfico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SmartArt"/>
          <p:cNvSpPr>
            <a:spLocks noGrp="1"/>
          </p:cNvSpPr>
          <p:nvPr>
            <p:ph type="dgm" sz="quarter" idx="13"/>
          </p:nvPr>
        </p:nvSpPr>
        <p:spPr>
          <a:xfrm>
            <a:off x="150814" y="1117865"/>
            <a:ext cx="8885237" cy="3959489"/>
          </a:xfrm>
          <a:prstGeom prst="rect">
            <a:avLst/>
          </a:prstGeom>
        </p:spPr>
        <p:txBody>
          <a:bodyPr/>
          <a:lstStyle/>
          <a:p>
            <a:pPr lvl="0"/>
            <a:r>
              <a:rPr lang="es-ES" noProof="0"/>
              <a:t>Haga clic en el icono para agregar un elemento gráfico SmartArt</a:t>
            </a:r>
            <a:endParaRPr lang="es-ES" noProof="0" dirty="0"/>
          </a:p>
        </p:txBody>
      </p:sp>
      <p:sp>
        <p:nvSpPr>
          <p:cNvPr id="7" name="6 Marcador de texto"/>
          <p:cNvSpPr>
            <a:spLocks noGrp="1"/>
          </p:cNvSpPr>
          <p:nvPr>
            <p:ph type="body" sz="quarter" idx="14"/>
          </p:nvPr>
        </p:nvSpPr>
        <p:spPr>
          <a:xfrm>
            <a:off x="150813" y="5119688"/>
            <a:ext cx="5448300" cy="177767"/>
          </a:xfrm>
          <a:prstGeom prst="rect">
            <a:avLst/>
          </a:prstGeom>
        </p:spPr>
        <p:txBody>
          <a:bodyPr/>
          <a:lstStyle>
            <a:lvl1pPr marL="0" indent="0">
              <a:buNone/>
              <a:defRPr sz="1200" baseline="0">
                <a:solidFill>
                  <a:schemeClr val="bg1">
                    <a:lumMod val="50000"/>
                  </a:schemeClr>
                </a:solidFill>
              </a:defRPr>
            </a:lvl1pPr>
            <a:lvl2pPr>
              <a:defRPr sz="1100">
                <a:solidFill>
                  <a:schemeClr val="bg1">
                    <a:lumMod val="50000"/>
                  </a:schemeClr>
                </a:solidFill>
              </a:defRPr>
            </a:lvl2pPr>
            <a:lvl3pPr>
              <a:defRPr sz="105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es-ES"/>
              <a:t>Haga clic para modificar el estilo de texto del patrón</a:t>
            </a:r>
          </a:p>
        </p:txBody>
      </p:sp>
      <p:sp>
        <p:nvSpPr>
          <p:cNvPr id="11" name="16 Marcador de número de diapositiva"/>
          <p:cNvSpPr>
            <a:spLocks noGrp="1"/>
          </p:cNvSpPr>
          <p:nvPr>
            <p:ph type="sldNum" sz="quarter" idx="15"/>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2F152DCA-CD82-48DD-BE7C-A5D938300626}" type="slidenum">
              <a:rPr lang="es-ES_tradnl"/>
              <a:pPr/>
              <a:t>‹Nº›</a:t>
            </a:fld>
            <a:endParaRPr lang="es-ES_tradnl"/>
          </a:p>
        </p:txBody>
      </p:sp>
    </p:spTree>
    <p:extLst>
      <p:ext uri="{BB962C8B-B14F-4D97-AF65-F5344CB8AC3E}">
        <p14:creationId xmlns:p14="http://schemas.microsoft.com/office/powerpoint/2010/main" val="2533002310"/>
      </p:ext>
    </p:extLst>
  </p:cSld>
  <p:clrMapOvr>
    <a:masterClrMapping/>
  </p:clrMapOvr>
  <p:transition spd="slow">
    <p:split orient="vert"/>
  </p:transition>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Diapositiva Gráficos">
    <p:spTree>
      <p:nvGrpSpPr>
        <p:cNvPr id="1" name=""/>
        <p:cNvGrpSpPr/>
        <p:nvPr/>
      </p:nvGrpSpPr>
      <p:grpSpPr>
        <a:xfrm>
          <a:off x="0" y="0"/>
          <a:ext cx="0" cy="0"/>
          <a:chOff x="0" y="0"/>
          <a:chExt cx="0" cy="0"/>
        </a:xfrm>
      </p:grpSpPr>
      <p:sp>
        <p:nvSpPr>
          <p:cNvPr id="2" name="17 Rectángulo"/>
          <p:cNvSpPr/>
          <p:nvPr/>
        </p:nvSpPr>
        <p:spPr>
          <a:xfrm>
            <a:off x="0" y="2376488"/>
            <a:ext cx="9144000" cy="3221037"/>
          </a:xfrm>
          <a:prstGeom prst="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spcBef>
                <a:spcPct val="20000"/>
              </a:spcBef>
              <a:defRPr/>
            </a:pPr>
            <a:endParaRPr lang="es-ES" dirty="0"/>
          </a:p>
        </p:txBody>
      </p:sp>
      <p:pic>
        <p:nvPicPr>
          <p:cNvPr id="3" name="Picture 2" descr="F:\CONTADURIA\CONTADURIA 2015\4. ABRIL\SERVICIO EN LINEA\servicios en linea 1-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55113"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19 Rectángulo"/>
          <p:cNvSpPr>
            <a:spLocks noChangeArrowheads="1"/>
          </p:cNvSpPr>
          <p:nvPr/>
        </p:nvSpPr>
        <p:spPr bwMode="auto">
          <a:xfrm>
            <a:off x="468313" y="2417763"/>
            <a:ext cx="8424862"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20000"/>
              </a:spcBef>
            </a:pPr>
            <a:r>
              <a:rPr lang="es-ES" sz="1800">
                <a:solidFill>
                  <a:schemeClr val="bg1"/>
                </a:solidFill>
                <a:latin typeface="Calibri Light" pitchFamily="34" charset="0"/>
              </a:rPr>
              <a:t>1. Boletín de Deudores Morosos del Estado (BDME)</a:t>
            </a:r>
          </a:p>
          <a:p>
            <a:pPr algn="just">
              <a:spcBef>
                <a:spcPct val="20000"/>
              </a:spcBef>
            </a:pPr>
            <a:r>
              <a:rPr lang="es-ES" sz="1800">
                <a:solidFill>
                  <a:schemeClr val="bg1"/>
                </a:solidFill>
                <a:latin typeface="Calibri Light" pitchFamily="34" charset="0"/>
              </a:rPr>
              <a:t>2. Información financiera, económica, social y ambiental</a:t>
            </a:r>
          </a:p>
          <a:p>
            <a:pPr algn="just">
              <a:spcBef>
                <a:spcPct val="20000"/>
              </a:spcBef>
            </a:pPr>
            <a:r>
              <a:rPr lang="es-ES" sz="1800">
                <a:solidFill>
                  <a:schemeClr val="bg1"/>
                </a:solidFill>
                <a:latin typeface="Calibri Light" pitchFamily="34" charset="0"/>
              </a:rPr>
              <a:t>3. Normatividad contable pública</a:t>
            </a:r>
          </a:p>
          <a:p>
            <a:pPr algn="just">
              <a:spcBef>
                <a:spcPct val="20000"/>
              </a:spcBef>
            </a:pPr>
            <a:r>
              <a:rPr lang="es-ES" sz="1800">
                <a:solidFill>
                  <a:schemeClr val="bg1"/>
                </a:solidFill>
                <a:latin typeface="Calibri Light" pitchFamily="34" charset="0"/>
              </a:rPr>
              <a:t>4. Asistencia y apoyo técnico</a:t>
            </a:r>
          </a:p>
          <a:p>
            <a:pPr algn="just">
              <a:spcBef>
                <a:spcPct val="20000"/>
              </a:spcBef>
            </a:pPr>
            <a:r>
              <a:rPr lang="es-ES" sz="1800">
                <a:solidFill>
                  <a:schemeClr val="bg1"/>
                </a:solidFill>
                <a:latin typeface="Calibri Light" pitchFamily="34" charset="0"/>
              </a:rPr>
              <a:t>5. Solicitud de asignación de código institucional para el envío de la información financiera, económica, social y ambiental</a:t>
            </a:r>
          </a:p>
          <a:p>
            <a:pPr algn="just">
              <a:spcBef>
                <a:spcPct val="20000"/>
              </a:spcBef>
            </a:pPr>
            <a:r>
              <a:rPr lang="es-ES" sz="1800">
                <a:solidFill>
                  <a:schemeClr val="bg1"/>
                </a:solidFill>
                <a:latin typeface="Calibri Light" pitchFamily="34" charset="0"/>
              </a:rPr>
              <a:t>6. Constancias de remisión e inclusión de la información financiera, económica social y ambiental de las entidades en la base de datos de la Contaduría General de la Nación</a:t>
            </a:r>
          </a:p>
          <a:p>
            <a:pPr algn="just">
              <a:spcBef>
                <a:spcPct val="20000"/>
              </a:spcBef>
            </a:pPr>
            <a:r>
              <a:rPr lang="es-ES" sz="1800">
                <a:solidFill>
                  <a:schemeClr val="bg1"/>
                </a:solidFill>
                <a:latin typeface="Calibri Light" pitchFamily="34" charset="0"/>
              </a:rPr>
              <a:t>7. Emisión de conceptos y soluciones de consultas</a:t>
            </a:r>
          </a:p>
          <a:p>
            <a:pPr algn="just">
              <a:spcBef>
                <a:spcPct val="20000"/>
              </a:spcBef>
            </a:pPr>
            <a:r>
              <a:rPr lang="es-ES" sz="1800">
                <a:solidFill>
                  <a:schemeClr val="bg1"/>
                </a:solidFill>
                <a:latin typeface="Calibri Light" pitchFamily="34" charset="0"/>
              </a:rPr>
              <a:t>8. Solicitudes específicas de capacitación</a:t>
            </a:r>
          </a:p>
        </p:txBody>
      </p:sp>
      <p:sp>
        <p:nvSpPr>
          <p:cNvPr id="5" name="20 CuadroTexto"/>
          <p:cNvSpPr txBox="1">
            <a:spLocks noChangeArrowheads="1"/>
          </p:cNvSpPr>
          <p:nvPr/>
        </p:nvSpPr>
        <p:spPr bwMode="auto">
          <a:xfrm>
            <a:off x="119063" y="5526088"/>
            <a:ext cx="29273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spcBef>
                <a:spcPct val="20000"/>
              </a:spcBef>
              <a:defRPr sz="2300">
                <a:solidFill>
                  <a:schemeClr val="tx1"/>
                </a:solidFill>
                <a:latin typeface="Arial Narrow" pitchFamily="34" charset="0"/>
              </a:defRPr>
            </a:lvl1pPr>
            <a:lvl2pPr marL="742950" indent="-285750" algn="just">
              <a:spcBef>
                <a:spcPct val="20000"/>
              </a:spcBef>
              <a:defRPr sz="2300">
                <a:solidFill>
                  <a:schemeClr val="tx1"/>
                </a:solidFill>
                <a:latin typeface="Arial Narrow" pitchFamily="34" charset="0"/>
              </a:defRPr>
            </a:lvl2pPr>
            <a:lvl3pPr marL="1143000" indent="-228600" algn="just">
              <a:spcBef>
                <a:spcPct val="20000"/>
              </a:spcBef>
              <a:defRPr sz="2300">
                <a:solidFill>
                  <a:schemeClr val="tx1"/>
                </a:solidFill>
                <a:latin typeface="Arial Narrow" pitchFamily="34" charset="0"/>
              </a:defRPr>
            </a:lvl3pPr>
            <a:lvl4pPr marL="1600200" indent="-228600" algn="just">
              <a:spcBef>
                <a:spcPct val="20000"/>
              </a:spcBef>
              <a:defRPr sz="2300">
                <a:solidFill>
                  <a:schemeClr val="tx1"/>
                </a:solidFill>
                <a:latin typeface="Arial Narrow" pitchFamily="34" charset="0"/>
              </a:defRPr>
            </a:lvl4pPr>
            <a:lvl5pPr marL="2057400" indent="-228600" algn="just">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sz="1000"/>
              <a:t>Cuentas Claras, Estado Transparente</a:t>
            </a:r>
          </a:p>
        </p:txBody>
      </p:sp>
      <p:sp>
        <p:nvSpPr>
          <p:cNvPr id="6" name="21 CuadroTexto"/>
          <p:cNvSpPr txBox="1">
            <a:spLocks noChangeArrowheads="1"/>
          </p:cNvSpPr>
          <p:nvPr/>
        </p:nvSpPr>
        <p:spPr bwMode="auto">
          <a:xfrm>
            <a:off x="7380288" y="5521325"/>
            <a:ext cx="2232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spcBef>
                <a:spcPct val="20000"/>
              </a:spcBef>
              <a:defRPr sz="2300">
                <a:solidFill>
                  <a:schemeClr val="tx1"/>
                </a:solidFill>
                <a:latin typeface="Arial Narrow" pitchFamily="34" charset="0"/>
              </a:defRPr>
            </a:lvl1pPr>
            <a:lvl2pPr marL="742950" indent="-285750" algn="just">
              <a:spcBef>
                <a:spcPct val="20000"/>
              </a:spcBef>
              <a:defRPr sz="2300">
                <a:solidFill>
                  <a:schemeClr val="tx1"/>
                </a:solidFill>
                <a:latin typeface="Arial Narrow" pitchFamily="34" charset="0"/>
              </a:defRPr>
            </a:lvl2pPr>
            <a:lvl3pPr marL="1143000" indent="-228600" algn="just">
              <a:spcBef>
                <a:spcPct val="20000"/>
              </a:spcBef>
              <a:defRPr sz="2300">
                <a:solidFill>
                  <a:schemeClr val="tx1"/>
                </a:solidFill>
                <a:latin typeface="Arial Narrow" pitchFamily="34" charset="0"/>
              </a:defRPr>
            </a:lvl3pPr>
            <a:lvl4pPr marL="1600200" indent="-228600" algn="just">
              <a:spcBef>
                <a:spcPct val="20000"/>
              </a:spcBef>
              <a:defRPr sz="2300">
                <a:solidFill>
                  <a:schemeClr val="tx1"/>
                </a:solidFill>
                <a:latin typeface="Arial Narrow" pitchFamily="34" charset="0"/>
              </a:defRPr>
            </a:lvl4pPr>
            <a:lvl5pPr marL="2057400" indent="-228600" algn="just">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sz="1000"/>
              <a:t>www.contaduria.gov.co</a:t>
            </a:r>
          </a:p>
        </p:txBody>
      </p:sp>
    </p:spTree>
    <p:extLst>
      <p:ext uri="{BB962C8B-B14F-4D97-AF65-F5344CB8AC3E}">
        <p14:creationId xmlns:p14="http://schemas.microsoft.com/office/powerpoint/2010/main" val="383147217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1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3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anim calcmode="lin" valueType="num">
                                      <p:cBhvr>
                                        <p:cTn id="13"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2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0"/>
                            </p:stCondLst>
                            <p:childTnLst>
                              <p:par>
                                <p:cTn id="16" presetID="47" presetClass="entr" presetSubtype="0" fill="hold" nodeType="afterEffect">
                                  <p:stCondLst>
                                    <p:cond delay="200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2000"/>
                                        <p:tgtEl>
                                          <p:spTgt spid="4">
                                            <p:txEl>
                                              <p:pRg st="2" end="2"/>
                                            </p:txEl>
                                          </p:spTgt>
                                        </p:tgtEl>
                                      </p:cBhvr>
                                    </p:animEffect>
                                    <p:anim calcmode="lin" valueType="num">
                                      <p:cBhvr>
                                        <p:cTn id="19"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0" dur="2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9000"/>
                            </p:stCondLst>
                            <p:childTnLst>
                              <p:par>
                                <p:cTn id="22" presetID="47" presetClass="entr" presetSubtype="0" fill="hold" nodeType="afterEffect">
                                  <p:stCondLst>
                                    <p:cond delay="200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7" fill="hold">
                            <p:stCondLst>
                              <p:cond delay="12000"/>
                            </p:stCondLst>
                            <p:childTnLst>
                              <p:par>
                                <p:cTn id="28" presetID="47" presetClass="entr" presetSubtype="0" fill="hold" nodeType="afterEffect">
                                  <p:stCondLst>
                                    <p:cond delay="200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1000"/>
                                        <p:tgtEl>
                                          <p:spTgt spid="4">
                                            <p:txEl>
                                              <p:pRg st="4" end="4"/>
                                            </p:txEl>
                                          </p:spTgt>
                                        </p:tgtEl>
                                      </p:cBhvr>
                                    </p:animEffect>
                                    <p:anim calcmode="lin" valueType="num">
                                      <p:cBhvr>
                                        <p:cTn id="3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3" fill="hold">
                            <p:stCondLst>
                              <p:cond delay="15000"/>
                            </p:stCondLst>
                            <p:childTnLst>
                              <p:par>
                                <p:cTn id="34" presetID="42" presetClass="entr" presetSubtype="0" fill="hold" nodeType="afterEffect">
                                  <p:stCondLst>
                                    <p:cond delay="350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1000"/>
                                        <p:tgtEl>
                                          <p:spTgt spid="4">
                                            <p:txEl>
                                              <p:pRg st="5" end="5"/>
                                            </p:txEl>
                                          </p:spTgt>
                                        </p:tgtEl>
                                      </p:cBhvr>
                                    </p:animEffect>
                                    <p:anim calcmode="lin" valueType="num">
                                      <p:cBhvr>
                                        <p:cTn id="3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19500"/>
                            </p:stCondLst>
                            <p:childTnLst>
                              <p:par>
                                <p:cTn id="40" presetID="42" presetClass="entr" presetSubtype="0" fill="hold" nodeType="afterEffect">
                                  <p:stCondLst>
                                    <p:cond delay="450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25000"/>
                            </p:stCondLst>
                            <p:childTnLst>
                              <p:par>
                                <p:cTn id="46" presetID="42" presetClass="entr" presetSubtype="0" fill="hold" nodeType="afterEffect">
                                  <p:stCondLst>
                                    <p:cond delay="200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fade">
                                      <p:cBhvr>
                                        <p:cTn id="48" dur="1000"/>
                                        <p:tgtEl>
                                          <p:spTgt spid="4">
                                            <p:txEl>
                                              <p:pRg st="7" end="7"/>
                                            </p:txEl>
                                          </p:spTgt>
                                        </p:tgtEl>
                                      </p:cBhvr>
                                    </p:animEffect>
                                    <p:anim calcmode="lin" valueType="num">
                                      <p:cBhvr>
                                        <p:cTn id="4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Diapositiva despedida">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4288" y="17463"/>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5725" y="257175"/>
            <a:ext cx="1422400"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0488" y="-11113"/>
            <a:ext cx="2235200" cy="1098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11813" y="268288"/>
            <a:ext cx="630237"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38 Rectángulo"/>
          <p:cNvSpPr>
            <a:spLocks noChangeArrowheads="1"/>
          </p:cNvSpPr>
          <p:nvPr/>
        </p:nvSpPr>
        <p:spPr bwMode="auto">
          <a:xfrm>
            <a:off x="3979863" y="3309938"/>
            <a:ext cx="1881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rPr>
              <a:t> @</a:t>
            </a:r>
            <a:r>
              <a:rPr lang="es-ES" altLang="es-ES" sz="1400" b="1" dirty="0" err="1">
                <a:latin typeface="Calibri" pitchFamily="34" charset="0"/>
              </a:rPr>
              <a:t>Contaduria_CGN</a:t>
            </a:r>
            <a:endParaRPr lang="es-ES" altLang="es-ES" sz="1400" b="1" dirty="0">
              <a:latin typeface="Calibri" pitchFamily="34" charset="0"/>
            </a:endParaRPr>
          </a:p>
        </p:txBody>
      </p:sp>
      <p:sp>
        <p:nvSpPr>
          <p:cNvPr id="8" name="39 CuadroTexto"/>
          <p:cNvSpPr txBox="1">
            <a:spLocks noChangeArrowheads="1"/>
          </p:cNvSpPr>
          <p:nvPr/>
        </p:nvSpPr>
        <p:spPr bwMode="auto">
          <a:xfrm>
            <a:off x="419100" y="1717675"/>
            <a:ext cx="82851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a:spcBef>
                <a:spcPct val="20000"/>
              </a:spcBef>
              <a:defRPr/>
            </a:pPr>
            <a:r>
              <a:rPr lang="es-CO" altLang="es-CO" sz="3200" i="1" dirty="0">
                <a:latin typeface="Calibri" pitchFamily="34" charset="0"/>
              </a:rPr>
              <a:t>“POR PERMITIRNOS HACER PÚBLICO </a:t>
            </a:r>
          </a:p>
        </p:txBody>
      </p:sp>
      <p:sp>
        <p:nvSpPr>
          <p:cNvPr id="9" name="40 CuadroTexto"/>
          <p:cNvSpPr txBox="1"/>
          <p:nvPr/>
        </p:nvSpPr>
        <p:spPr>
          <a:xfrm>
            <a:off x="1542270" y="841276"/>
            <a:ext cx="5991717" cy="1107996"/>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s-CO" sz="6600" kern="0" cap="all" dirty="0">
                <a:ln w="0"/>
                <a:solidFill>
                  <a:schemeClr val="accent1">
                    <a:lumMod val="50000"/>
                  </a:schemeClr>
                </a:solidFill>
                <a:effectLst>
                  <a:outerShdw blurRad="38100" dist="38100" dir="2700000" algn="tl">
                    <a:srgbClr val="000000">
                      <a:alpha val="43137"/>
                    </a:srgbClr>
                  </a:outerShdw>
                  <a:reflection stA="29000" endPos="43000" dir="5400000" sy="-100000" algn="bl" rotWithShape="0"/>
                </a:effectLst>
                <a:latin typeface="Calibri"/>
              </a:rPr>
              <a:t>G  r  a  c  i  a  s</a:t>
            </a:r>
          </a:p>
        </p:txBody>
      </p:sp>
      <p:pic>
        <p:nvPicPr>
          <p:cNvPr id="10" name="Picture 6" descr="http://www.ignition-mktg.com/wp-content/uploads/2014/07/Social-Media-Icons.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25825" y="3238500"/>
            <a:ext cx="4873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http://www.ignition-mktg.com/wp-content/uploads/2014/07/Social-Media-Icons.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908425" y="3797300"/>
            <a:ext cx="4953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45 Rectángulo"/>
          <p:cNvSpPr>
            <a:spLocks noChangeArrowheads="1"/>
          </p:cNvSpPr>
          <p:nvPr/>
        </p:nvSpPr>
        <p:spPr bwMode="auto">
          <a:xfrm>
            <a:off x="3402013" y="2114550"/>
            <a:ext cx="23193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lgn="ctr" eaLnBrk="1" hangingPunct="1">
              <a:defRPr/>
            </a:pPr>
            <a:r>
              <a:rPr lang="es-CO" altLang="es-CO" sz="3200" b="1" i="1" dirty="0">
                <a:latin typeface="Calibri" pitchFamily="34" charset="0"/>
              </a:rPr>
              <a:t>LO</a:t>
            </a:r>
            <a:r>
              <a:rPr lang="es-CO" altLang="es-CO" sz="1800" i="1" dirty="0">
                <a:latin typeface="Calibri" pitchFamily="34" charset="0"/>
              </a:rPr>
              <a:t> </a:t>
            </a:r>
            <a:r>
              <a:rPr lang="es-CO" altLang="es-CO" sz="3200" b="1" i="1" dirty="0">
                <a:latin typeface="Calibri" pitchFamily="34" charset="0"/>
              </a:rPr>
              <a:t>PÚBLICO</a:t>
            </a:r>
            <a:r>
              <a:rPr lang="es-CO" altLang="es-CO" sz="1800" i="1" dirty="0">
                <a:latin typeface="Calibri" pitchFamily="34" charset="0"/>
              </a:rPr>
              <a:t> ”</a:t>
            </a:r>
          </a:p>
        </p:txBody>
      </p:sp>
      <p:sp>
        <p:nvSpPr>
          <p:cNvPr id="13" name="15 Rectángulo"/>
          <p:cNvSpPr>
            <a:spLocks noChangeArrowheads="1"/>
          </p:cNvSpPr>
          <p:nvPr/>
        </p:nvSpPr>
        <p:spPr bwMode="auto">
          <a:xfrm>
            <a:off x="4541838" y="3810000"/>
            <a:ext cx="15970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err="1">
                <a:latin typeface="Calibri" pitchFamily="34" charset="0"/>
              </a:rPr>
              <a:t>CGNOficial</a:t>
            </a:r>
            <a:endParaRPr lang="es-ES" altLang="es-ES" sz="1400" b="1" dirty="0">
              <a:latin typeface="Calibri" pitchFamily="34" charset="0"/>
            </a:endParaRPr>
          </a:p>
        </p:txBody>
      </p:sp>
      <p:pic>
        <p:nvPicPr>
          <p:cNvPr id="14" name="Picture 12" descr="http://www.ignition-mktg.com/wp-content/uploads/2014/07/Social-Media-Icons.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333875" y="4443413"/>
            <a:ext cx="5080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http://www.cartagenacaribe.com/images/boton-contactenos.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60438" y="4011613"/>
            <a:ext cx="16684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20 Rectángulo"/>
          <p:cNvSpPr>
            <a:spLocks noChangeArrowheads="1"/>
          </p:cNvSpPr>
          <p:nvPr/>
        </p:nvSpPr>
        <p:spPr bwMode="auto">
          <a:xfrm>
            <a:off x="4841875" y="4422775"/>
            <a:ext cx="3259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rPr>
              <a:t>Contaduría-General-de-la-Nación</a:t>
            </a:r>
          </a:p>
        </p:txBody>
      </p:sp>
      <p:sp>
        <p:nvSpPr>
          <p:cNvPr id="54" name="18 Marcador de texto"/>
          <p:cNvSpPr>
            <a:spLocks noGrp="1"/>
          </p:cNvSpPr>
          <p:nvPr>
            <p:ph type="body" sz="quarter" idx="11"/>
          </p:nvPr>
        </p:nvSpPr>
        <p:spPr>
          <a:xfrm>
            <a:off x="622632" y="2641476"/>
            <a:ext cx="8081631" cy="350838"/>
          </a:xfrm>
          <a:prstGeom prst="rect">
            <a:avLst/>
          </a:prstGeom>
        </p:spPr>
        <p:txBody>
          <a:bodyPr/>
          <a:lstStyle>
            <a:lvl1pPr marL="0" indent="0" algn="ctr">
              <a:buNone/>
              <a:defRPr lang="es-ES" sz="1800" b="0" baseline="0" dirty="0" smtClean="0">
                <a:solidFill>
                  <a:schemeClr val="bg1">
                    <a:lumMod val="50000"/>
                  </a:schemeClr>
                </a:solidFill>
                <a:latin typeface="Sylfaen"/>
                <a:ea typeface="+mn-ea"/>
                <a:cs typeface="+mn-cs"/>
              </a:defRPr>
            </a:lvl1pPr>
            <a:lvl4pPr marL="1371600" indent="0" algn="ctr">
              <a:buNone/>
              <a:defRPr sz="1600"/>
            </a:lvl4pPr>
          </a:lstStyle>
          <a:p>
            <a:pPr lvl="0"/>
            <a:r>
              <a:rPr lang="es-ES"/>
              <a:t>Haga clic para modificar el estilo de texto del patrón</a:t>
            </a:r>
          </a:p>
        </p:txBody>
      </p:sp>
    </p:spTree>
    <p:extLst>
      <p:ext uri="{BB962C8B-B14F-4D97-AF65-F5344CB8AC3E}">
        <p14:creationId xmlns:p14="http://schemas.microsoft.com/office/powerpoint/2010/main" val="36231747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par>
                                <p:cTn id="12" presetID="6" presetClass="entr" presetSubtype="16" fill="hold" grpId="0" nodeType="withEffect">
                                  <p:stCondLst>
                                    <p:cond delay="750"/>
                                  </p:stCondLst>
                                  <p:childTnLst>
                                    <p:set>
                                      <p:cBhvr>
                                        <p:cTn id="13" dur="1" fill="hold">
                                          <p:stCondLst>
                                            <p:cond delay="0"/>
                                          </p:stCondLst>
                                        </p:cTn>
                                        <p:tgtEl>
                                          <p:spTgt spid="12"/>
                                        </p:tgtEl>
                                        <p:attrNameLst>
                                          <p:attrName>style.visibility</p:attrName>
                                        </p:attrNameLst>
                                      </p:cBhvr>
                                      <p:to>
                                        <p:strVal val="visible"/>
                                      </p:to>
                                    </p:set>
                                    <p:animEffect transition="in" filter="circle(in)">
                                      <p:cBhvr>
                                        <p:cTn id="14" dur="2000"/>
                                        <p:tgtEl>
                                          <p:spTgt spid="12"/>
                                        </p:tgtEl>
                                      </p:cBhvr>
                                    </p:animEffect>
                                  </p:childTnLst>
                                </p:cTn>
                              </p:par>
                              <p:par>
                                <p:cTn id="15" presetID="42" presetClass="entr" presetSubtype="0" fill="hold" nodeType="withEffect">
                                  <p:stCondLst>
                                    <p:cond delay="10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4750"/>
                            </p:stCondLst>
                            <p:childTnLst>
                              <p:par>
                                <p:cTn id="21" presetID="49" presetClass="entr" presetSubtype="0" decel="10000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500" fill="hold"/>
                                        <p:tgtEl>
                                          <p:spTgt spid="10"/>
                                        </p:tgtEl>
                                        <p:attrNameLst>
                                          <p:attrName>ppt_w</p:attrName>
                                        </p:attrNameLst>
                                      </p:cBhvr>
                                      <p:tavLst>
                                        <p:tav tm="0">
                                          <p:val>
                                            <p:fltVal val="0"/>
                                          </p:val>
                                        </p:tav>
                                        <p:tav tm="100000">
                                          <p:val>
                                            <p:strVal val="#ppt_w"/>
                                          </p:val>
                                        </p:tav>
                                      </p:tavLst>
                                    </p:anim>
                                    <p:anim calcmode="lin" valueType="num">
                                      <p:cBhvr>
                                        <p:cTn id="24" dur="1500" fill="hold"/>
                                        <p:tgtEl>
                                          <p:spTgt spid="10"/>
                                        </p:tgtEl>
                                        <p:attrNameLst>
                                          <p:attrName>ppt_h</p:attrName>
                                        </p:attrNameLst>
                                      </p:cBhvr>
                                      <p:tavLst>
                                        <p:tav tm="0">
                                          <p:val>
                                            <p:fltVal val="0"/>
                                          </p:val>
                                        </p:tav>
                                        <p:tav tm="100000">
                                          <p:val>
                                            <p:strVal val="#ppt_h"/>
                                          </p:val>
                                        </p:tav>
                                      </p:tavLst>
                                    </p:anim>
                                    <p:anim calcmode="lin" valueType="num">
                                      <p:cBhvr>
                                        <p:cTn id="25" dur="1500" fill="hold"/>
                                        <p:tgtEl>
                                          <p:spTgt spid="10"/>
                                        </p:tgtEl>
                                        <p:attrNameLst>
                                          <p:attrName>style.rotation</p:attrName>
                                        </p:attrNameLst>
                                      </p:cBhvr>
                                      <p:tavLst>
                                        <p:tav tm="0">
                                          <p:val>
                                            <p:fltVal val="360"/>
                                          </p:val>
                                        </p:tav>
                                        <p:tav tm="100000">
                                          <p:val>
                                            <p:fltVal val="0"/>
                                          </p:val>
                                        </p:tav>
                                      </p:tavLst>
                                    </p:anim>
                                    <p:animEffect transition="in" filter="fade">
                                      <p:cBhvr>
                                        <p:cTn id="26" dur="1500"/>
                                        <p:tgtEl>
                                          <p:spTgt spid="10"/>
                                        </p:tgtEl>
                                      </p:cBhvr>
                                    </p:animEffect>
                                  </p:childTnLst>
                                </p:cTn>
                              </p:par>
                            </p:childTnLst>
                          </p:cTn>
                        </p:par>
                        <p:par>
                          <p:cTn id="27" fill="hold">
                            <p:stCondLst>
                              <p:cond delay="6250"/>
                            </p:stCondLst>
                            <p:childTnLst>
                              <p:par>
                                <p:cTn id="28" presetID="49" presetClass="entr" presetSubtype="0" decel="10000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1500" fill="hold"/>
                                        <p:tgtEl>
                                          <p:spTgt spid="11"/>
                                        </p:tgtEl>
                                        <p:attrNameLst>
                                          <p:attrName>ppt_w</p:attrName>
                                        </p:attrNameLst>
                                      </p:cBhvr>
                                      <p:tavLst>
                                        <p:tav tm="0">
                                          <p:val>
                                            <p:fltVal val="0"/>
                                          </p:val>
                                        </p:tav>
                                        <p:tav tm="100000">
                                          <p:val>
                                            <p:strVal val="#ppt_w"/>
                                          </p:val>
                                        </p:tav>
                                      </p:tavLst>
                                    </p:anim>
                                    <p:anim calcmode="lin" valueType="num">
                                      <p:cBhvr>
                                        <p:cTn id="31" dur="1500" fill="hold"/>
                                        <p:tgtEl>
                                          <p:spTgt spid="11"/>
                                        </p:tgtEl>
                                        <p:attrNameLst>
                                          <p:attrName>ppt_h</p:attrName>
                                        </p:attrNameLst>
                                      </p:cBhvr>
                                      <p:tavLst>
                                        <p:tav tm="0">
                                          <p:val>
                                            <p:fltVal val="0"/>
                                          </p:val>
                                        </p:tav>
                                        <p:tav tm="100000">
                                          <p:val>
                                            <p:strVal val="#ppt_h"/>
                                          </p:val>
                                        </p:tav>
                                      </p:tavLst>
                                    </p:anim>
                                    <p:anim calcmode="lin" valueType="num">
                                      <p:cBhvr>
                                        <p:cTn id="32" dur="1500" fill="hold"/>
                                        <p:tgtEl>
                                          <p:spTgt spid="11"/>
                                        </p:tgtEl>
                                        <p:attrNameLst>
                                          <p:attrName>style.rotation</p:attrName>
                                        </p:attrNameLst>
                                      </p:cBhvr>
                                      <p:tavLst>
                                        <p:tav tm="0">
                                          <p:val>
                                            <p:fltVal val="360"/>
                                          </p:val>
                                        </p:tav>
                                        <p:tav tm="100000">
                                          <p:val>
                                            <p:fltVal val="0"/>
                                          </p:val>
                                        </p:tav>
                                      </p:tavLst>
                                    </p:anim>
                                    <p:animEffect transition="in" filter="fade">
                                      <p:cBhvr>
                                        <p:cTn id="33" dur="1500"/>
                                        <p:tgtEl>
                                          <p:spTgt spid="11"/>
                                        </p:tgtEl>
                                      </p:cBhvr>
                                    </p:animEffect>
                                  </p:childTnLst>
                                </p:cTn>
                              </p:par>
                            </p:childTnLst>
                          </p:cTn>
                        </p:par>
                        <p:par>
                          <p:cTn id="34" fill="hold">
                            <p:stCondLst>
                              <p:cond delay="7750"/>
                            </p:stCondLst>
                            <p:childTnLst>
                              <p:par>
                                <p:cTn id="35" presetID="49" presetClass="entr" presetSubtype="0" decel="10000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500" fill="hold"/>
                                        <p:tgtEl>
                                          <p:spTgt spid="14"/>
                                        </p:tgtEl>
                                        <p:attrNameLst>
                                          <p:attrName>ppt_w</p:attrName>
                                        </p:attrNameLst>
                                      </p:cBhvr>
                                      <p:tavLst>
                                        <p:tav tm="0">
                                          <p:val>
                                            <p:fltVal val="0"/>
                                          </p:val>
                                        </p:tav>
                                        <p:tav tm="100000">
                                          <p:val>
                                            <p:strVal val="#ppt_w"/>
                                          </p:val>
                                        </p:tav>
                                      </p:tavLst>
                                    </p:anim>
                                    <p:anim calcmode="lin" valueType="num">
                                      <p:cBhvr>
                                        <p:cTn id="38" dur="1500" fill="hold"/>
                                        <p:tgtEl>
                                          <p:spTgt spid="14"/>
                                        </p:tgtEl>
                                        <p:attrNameLst>
                                          <p:attrName>ppt_h</p:attrName>
                                        </p:attrNameLst>
                                      </p:cBhvr>
                                      <p:tavLst>
                                        <p:tav tm="0">
                                          <p:val>
                                            <p:fltVal val="0"/>
                                          </p:val>
                                        </p:tav>
                                        <p:tav tm="100000">
                                          <p:val>
                                            <p:strVal val="#ppt_h"/>
                                          </p:val>
                                        </p:tav>
                                      </p:tavLst>
                                    </p:anim>
                                    <p:anim calcmode="lin" valueType="num">
                                      <p:cBhvr>
                                        <p:cTn id="39" dur="1500" fill="hold"/>
                                        <p:tgtEl>
                                          <p:spTgt spid="14"/>
                                        </p:tgtEl>
                                        <p:attrNameLst>
                                          <p:attrName>style.rotation</p:attrName>
                                        </p:attrNameLst>
                                      </p:cBhvr>
                                      <p:tavLst>
                                        <p:tav tm="0">
                                          <p:val>
                                            <p:fltVal val="360"/>
                                          </p:val>
                                        </p:tav>
                                        <p:tav tm="100000">
                                          <p:val>
                                            <p:fltVal val="0"/>
                                          </p:val>
                                        </p:tav>
                                      </p:tavLst>
                                    </p:anim>
                                    <p:animEffect transition="in" filter="fade">
                                      <p:cBhvr>
                                        <p:cTn id="40" dur="1500"/>
                                        <p:tgtEl>
                                          <p:spTgt spid="14"/>
                                        </p:tgtEl>
                                      </p:cBhvr>
                                    </p:animEffect>
                                  </p:childTnLst>
                                </p:cTn>
                              </p:par>
                            </p:childTnLst>
                          </p:cTn>
                        </p:par>
                        <p:par>
                          <p:cTn id="41" fill="hold">
                            <p:stCondLst>
                              <p:cond delay="9250"/>
                            </p:stCondLst>
                            <p:childTnLst>
                              <p:par>
                                <p:cTn id="42" presetID="49" presetClass="entr" presetSubtype="0" decel="10000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 calcmode="lin" valueType="num">
                                      <p:cBhvr>
                                        <p:cTn id="46" dur="500" fill="hold"/>
                                        <p:tgtEl>
                                          <p:spTgt spid="7"/>
                                        </p:tgtEl>
                                        <p:attrNameLst>
                                          <p:attrName>style.rotation</p:attrName>
                                        </p:attrNameLst>
                                      </p:cBhvr>
                                      <p:tavLst>
                                        <p:tav tm="0">
                                          <p:val>
                                            <p:fltVal val="360"/>
                                          </p:val>
                                        </p:tav>
                                        <p:tav tm="100000">
                                          <p:val>
                                            <p:fltVal val="0"/>
                                          </p:val>
                                        </p:tav>
                                      </p:tavLst>
                                    </p:anim>
                                    <p:animEffect transition="in" filter="fade">
                                      <p:cBhvr>
                                        <p:cTn id="47" dur="500"/>
                                        <p:tgtEl>
                                          <p:spTgt spid="7"/>
                                        </p:tgtEl>
                                      </p:cBhvr>
                                    </p:animEffect>
                                  </p:childTnLst>
                                </p:cTn>
                              </p:par>
                            </p:childTnLst>
                          </p:cTn>
                        </p:par>
                        <p:par>
                          <p:cTn id="48" fill="hold">
                            <p:stCondLst>
                              <p:cond delay="9750"/>
                            </p:stCondLst>
                            <p:childTnLst>
                              <p:par>
                                <p:cTn id="49" presetID="49"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 calcmode="lin" valueType="num">
                                      <p:cBhvr>
                                        <p:cTn id="53" dur="500" fill="hold"/>
                                        <p:tgtEl>
                                          <p:spTgt spid="13"/>
                                        </p:tgtEl>
                                        <p:attrNameLst>
                                          <p:attrName>style.rotation</p:attrName>
                                        </p:attrNameLst>
                                      </p:cBhvr>
                                      <p:tavLst>
                                        <p:tav tm="0">
                                          <p:val>
                                            <p:fltVal val="360"/>
                                          </p:val>
                                        </p:tav>
                                        <p:tav tm="100000">
                                          <p:val>
                                            <p:fltVal val="0"/>
                                          </p:val>
                                        </p:tav>
                                      </p:tavLst>
                                    </p:anim>
                                    <p:animEffect transition="in" filter="fade">
                                      <p:cBhvr>
                                        <p:cTn id="54" dur="500"/>
                                        <p:tgtEl>
                                          <p:spTgt spid="13"/>
                                        </p:tgtEl>
                                      </p:cBhvr>
                                    </p:animEffect>
                                  </p:childTnLst>
                                </p:cTn>
                              </p:par>
                            </p:childTnLst>
                          </p:cTn>
                        </p:par>
                        <p:par>
                          <p:cTn id="55" fill="hold">
                            <p:stCondLst>
                              <p:cond delay="10250"/>
                            </p:stCondLst>
                            <p:childTnLst>
                              <p:par>
                                <p:cTn id="56" presetID="49" presetClass="entr" presetSubtype="0" decel="10000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 calcmode="lin" valueType="num">
                                      <p:cBhvr>
                                        <p:cTn id="60" dur="500" fill="hold"/>
                                        <p:tgtEl>
                                          <p:spTgt spid="16"/>
                                        </p:tgtEl>
                                        <p:attrNameLst>
                                          <p:attrName>style.rotation</p:attrName>
                                        </p:attrNameLst>
                                      </p:cBhvr>
                                      <p:tavLst>
                                        <p:tav tm="0">
                                          <p:val>
                                            <p:fltVal val="360"/>
                                          </p:val>
                                        </p:tav>
                                        <p:tav tm="100000">
                                          <p:val>
                                            <p:fltVal val="0"/>
                                          </p:val>
                                        </p:tav>
                                      </p:tavLst>
                                    </p:anim>
                                    <p:animEffect transition="in" filter="fade">
                                      <p:cBhvr>
                                        <p:cTn id="6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3" grpId="0"/>
      <p:bldP spid="16" grpId="0"/>
    </p:bldLst>
  </p:timing>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ltima">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663703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2"/>
          </p:nvPr>
        </p:nvSpPr>
        <p:spPr bwMode="auto">
          <a:xfrm>
            <a:off x="685800" y="5318125"/>
            <a:ext cx="1905000" cy="269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latin typeface="+mn-lt"/>
              </a:defRPr>
            </a:lvl1pPr>
          </a:lstStyle>
          <a:p>
            <a:pPr>
              <a:defRPr/>
            </a:pPr>
            <a:endParaRPr lang="es-ES_tradnl"/>
          </a:p>
        </p:txBody>
      </p:sp>
      <p:pic>
        <p:nvPicPr>
          <p:cNvPr id="7" name="1 Imagen"/>
          <p:cNvPicPr>
            <a:picLocks noChangeAspect="1"/>
          </p:cNvPicPr>
          <p:nvPr/>
        </p:nvPicPr>
        <p:blipFill>
          <a:blip r:embed="rId25" cstate="email">
            <a:extLst>
              <a:ext uri="{28A0092B-C50C-407E-A947-70E740481C1C}">
                <a14:useLocalDpi xmlns:a14="http://schemas.microsoft.com/office/drawing/2010/main"/>
              </a:ext>
            </a:extLst>
          </a:blip>
          <a:srcRect/>
          <a:stretch>
            <a:fillRect/>
          </a:stretch>
        </p:blipFill>
        <p:spPr bwMode="auto">
          <a:xfrm>
            <a:off x="2393950" y="520700"/>
            <a:ext cx="4075113"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7"/>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5964238" y="230188"/>
            <a:ext cx="2759075"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7"/>
          <p:cNvSpPr txBox="1">
            <a:spLocks noChangeArrowheads="1"/>
          </p:cNvSpPr>
          <p:nvPr/>
        </p:nvSpPr>
        <p:spPr>
          <a:xfrm>
            <a:off x="2747963" y="4310063"/>
            <a:ext cx="3648075" cy="1008062"/>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Narrow" pitchFamily="34" charset="0"/>
              </a:defRPr>
            </a:lvl2pPr>
            <a:lvl3pPr algn="ctr" rtl="0" eaLnBrk="0" fontAlgn="base" hangingPunct="0">
              <a:spcBef>
                <a:spcPct val="0"/>
              </a:spcBef>
              <a:spcAft>
                <a:spcPct val="0"/>
              </a:spcAft>
              <a:defRPr sz="3200" b="1">
                <a:solidFill>
                  <a:schemeClr val="tx2"/>
                </a:solidFill>
                <a:latin typeface="Arial Narrow" pitchFamily="34" charset="0"/>
              </a:defRPr>
            </a:lvl3pPr>
            <a:lvl4pPr algn="ctr" rtl="0" eaLnBrk="0" fontAlgn="base" hangingPunct="0">
              <a:spcBef>
                <a:spcPct val="0"/>
              </a:spcBef>
              <a:spcAft>
                <a:spcPct val="0"/>
              </a:spcAft>
              <a:defRPr sz="3200" b="1">
                <a:solidFill>
                  <a:schemeClr val="tx2"/>
                </a:solidFill>
                <a:latin typeface="Arial Narrow" pitchFamily="34" charset="0"/>
              </a:defRPr>
            </a:lvl4pPr>
            <a:lvl5pPr algn="ctr" rtl="0" eaLnBrk="0" fontAlgn="base" hangingPunct="0">
              <a:spcBef>
                <a:spcPct val="0"/>
              </a:spcBef>
              <a:spcAft>
                <a:spcPct val="0"/>
              </a:spcAft>
              <a:defRPr sz="3200" b="1">
                <a:solidFill>
                  <a:schemeClr val="tx2"/>
                </a:solidFill>
                <a:latin typeface="Arial Narrow" pitchFamily="34" charset="0"/>
              </a:defRPr>
            </a:lvl5pPr>
            <a:lvl6pPr marL="457200" algn="ctr" rtl="0" eaLnBrk="0" fontAlgn="base" hangingPunct="0">
              <a:spcBef>
                <a:spcPct val="0"/>
              </a:spcBef>
              <a:spcAft>
                <a:spcPct val="0"/>
              </a:spcAft>
              <a:defRPr sz="3200" b="1">
                <a:solidFill>
                  <a:schemeClr val="tx2"/>
                </a:solidFill>
                <a:latin typeface="Arial Narrow" pitchFamily="34" charset="0"/>
              </a:defRPr>
            </a:lvl6pPr>
            <a:lvl7pPr marL="914400" algn="ctr" rtl="0" eaLnBrk="0" fontAlgn="base" hangingPunct="0">
              <a:spcBef>
                <a:spcPct val="0"/>
              </a:spcBef>
              <a:spcAft>
                <a:spcPct val="0"/>
              </a:spcAft>
              <a:defRPr sz="3200" b="1">
                <a:solidFill>
                  <a:schemeClr val="tx2"/>
                </a:solidFill>
                <a:latin typeface="Arial Narrow" pitchFamily="34" charset="0"/>
              </a:defRPr>
            </a:lvl7pPr>
            <a:lvl8pPr marL="1371600" algn="ctr" rtl="0" eaLnBrk="0" fontAlgn="base" hangingPunct="0">
              <a:spcBef>
                <a:spcPct val="0"/>
              </a:spcBef>
              <a:spcAft>
                <a:spcPct val="0"/>
              </a:spcAft>
              <a:defRPr sz="3200" b="1">
                <a:solidFill>
                  <a:schemeClr val="tx2"/>
                </a:solidFill>
                <a:latin typeface="Arial Narrow" pitchFamily="34" charset="0"/>
              </a:defRPr>
            </a:lvl8pPr>
            <a:lvl9pPr marL="1828800" algn="ctr" rtl="0" eaLnBrk="0" fontAlgn="base" hangingPunct="0">
              <a:spcBef>
                <a:spcPct val="0"/>
              </a:spcBef>
              <a:spcAft>
                <a:spcPct val="0"/>
              </a:spcAft>
              <a:defRPr sz="3200" b="1">
                <a:solidFill>
                  <a:schemeClr val="tx2"/>
                </a:solidFill>
                <a:latin typeface="Arial Narrow" pitchFamily="34" charset="0"/>
              </a:defRPr>
            </a:lvl9pPr>
          </a:lstStyle>
          <a:p>
            <a:pPr>
              <a:defRPr/>
            </a:pPr>
            <a:r>
              <a:rPr lang="es-CO" sz="2000" b="0" i="1" dirty="0">
                <a:solidFill>
                  <a:schemeClr val="accent1">
                    <a:lumMod val="50000"/>
                  </a:schemeClr>
                </a:solidFill>
              </a:rPr>
              <a:t>Cuentas Claras, </a:t>
            </a:r>
          </a:p>
          <a:p>
            <a:pPr>
              <a:defRPr/>
            </a:pPr>
            <a:r>
              <a:rPr lang="es-CO" sz="2000" b="0" i="1" dirty="0">
                <a:solidFill>
                  <a:schemeClr val="accent1">
                    <a:lumMod val="50000"/>
                  </a:schemeClr>
                </a:solidFill>
              </a:rPr>
              <a:t>Estado Transparente</a:t>
            </a:r>
            <a:endParaRPr lang="es-ES" sz="2000" b="0" i="1" dirty="0">
              <a:solidFill>
                <a:schemeClr val="accent1">
                  <a:lumMod val="50000"/>
                </a:schemeClr>
              </a:solidFill>
            </a:endParaRPr>
          </a:p>
        </p:txBody>
      </p:sp>
    </p:spTree>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2" r:id="rId10"/>
    <p:sldLayoutId id="2147483903" r:id="rId11"/>
    <p:sldLayoutId id="2147483904" r:id="rId12"/>
    <p:sldLayoutId id="2147483905" r:id="rId13"/>
    <p:sldLayoutId id="2147483906" r:id="rId14"/>
    <p:sldLayoutId id="2147483907" r:id="rId15"/>
    <p:sldLayoutId id="2147483908" r:id="rId16"/>
    <p:sldLayoutId id="2147483909" r:id="rId17"/>
    <p:sldLayoutId id="2147483910" r:id="rId18"/>
    <p:sldLayoutId id="2147483911" r:id="rId19"/>
    <p:sldLayoutId id="2147483912" r:id="rId20"/>
    <p:sldLayoutId id="2147483913" r:id="rId21"/>
    <p:sldLayoutId id="2147483914" r:id="rId22"/>
    <p:sldLayoutId id="2147483915" r:id="rId23"/>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15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par>
                          <p:cTn id="8" fill="hold" nodeType="afterGroup">
                            <p:stCondLst>
                              <p:cond delay="2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hf hd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wmf"/><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png"/><Relationship Id="rId1" Type="http://schemas.openxmlformats.org/officeDocument/2006/relationships/slideLayout" Target="../slideLayouts/slideLayout12.xml"/><Relationship Id="rId5" Type="http://schemas.openxmlformats.org/officeDocument/2006/relationships/image" Target="../media/image66.png"/><Relationship Id="rId4" Type="http://schemas.openxmlformats.org/officeDocument/2006/relationships/image" Target="../media/image65.png"/></Relationships>
</file>

<file path=ppt/slides/_rels/slide4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gif"/><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gif"/><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10</a:t>
            </a:fld>
            <a:endParaRPr lang="es-ES_tradnl" dirty="0"/>
          </a:p>
        </p:txBody>
      </p:sp>
      <p:sp>
        <p:nvSpPr>
          <p:cNvPr id="4" name="2 Marcador de texto"/>
          <p:cNvSpPr>
            <a:spLocks noGrp="1"/>
          </p:cNvSpPr>
          <p:nvPr>
            <p:ph type="body" sz="quarter" idx="18"/>
          </p:nvPr>
        </p:nvSpPr>
        <p:spPr>
          <a:xfrm>
            <a:off x="855928" y="4781902"/>
            <a:ext cx="4540250" cy="165013"/>
          </a:xfrm>
        </p:spPr>
        <p:txBody>
          <a:bodyPr/>
          <a:lstStyle/>
          <a:p>
            <a:r>
              <a:rPr lang="es-CO" dirty="0"/>
              <a:t>Fuente: Vicente Montesinos</a:t>
            </a:r>
          </a:p>
        </p:txBody>
      </p:sp>
      <p:sp>
        <p:nvSpPr>
          <p:cNvPr id="5" name="Text Box 2"/>
          <p:cNvSpPr txBox="1">
            <a:spLocks noChangeArrowheads="1"/>
          </p:cNvSpPr>
          <p:nvPr/>
        </p:nvSpPr>
        <p:spPr bwMode="auto">
          <a:xfrm>
            <a:off x="0" y="49188"/>
            <a:ext cx="9036496" cy="502766"/>
          </a:xfrm>
          <a:prstGeom prst="rect">
            <a:avLst/>
          </a:prstGeom>
          <a:solidFill>
            <a:srgbClr val="E8EEA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ES" altLang="es-CO" sz="2667" b="1" dirty="0">
                <a:solidFill>
                  <a:srgbClr val="000066"/>
                </a:solidFill>
                <a:effectLst>
                  <a:outerShdw blurRad="38100" dist="38100" dir="2700000" algn="tl">
                    <a:srgbClr val="000000"/>
                  </a:outerShdw>
                </a:effectLst>
              </a:rPr>
              <a:t>Transparencia y E.E.E. en la Gestión de las Entidades Públicas</a:t>
            </a:r>
          </a:p>
        </p:txBody>
      </p:sp>
      <p:sp>
        <p:nvSpPr>
          <p:cNvPr id="6" name="Text Box 3"/>
          <p:cNvSpPr txBox="1">
            <a:spLocks noChangeArrowheads="1"/>
          </p:cNvSpPr>
          <p:nvPr/>
        </p:nvSpPr>
        <p:spPr bwMode="auto">
          <a:xfrm>
            <a:off x="3635896" y="625252"/>
            <a:ext cx="186020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ES" altLang="es-CO" sz="2400" b="1" dirty="0"/>
              <a:t>Claves para una buena gestión pública</a:t>
            </a:r>
          </a:p>
        </p:txBody>
      </p:sp>
      <p:sp>
        <p:nvSpPr>
          <p:cNvPr id="7" name="Text Box 4"/>
          <p:cNvSpPr txBox="1">
            <a:spLocks noChangeArrowheads="1"/>
          </p:cNvSpPr>
          <p:nvPr/>
        </p:nvSpPr>
        <p:spPr bwMode="auto">
          <a:xfrm>
            <a:off x="1272275" y="1317617"/>
            <a:ext cx="1799559" cy="4001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ES" altLang="es-CO" sz="2000" b="1" dirty="0"/>
              <a:t>Transparencia</a:t>
            </a:r>
          </a:p>
        </p:txBody>
      </p:sp>
      <p:sp>
        <p:nvSpPr>
          <p:cNvPr id="8" name="Text Box 5"/>
          <p:cNvSpPr txBox="1">
            <a:spLocks noChangeArrowheads="1"/>
          </p:cNvSpPr>
          <p:nvPr/>
        </p:nvSpPr>
        <p:spPr bwMode="auto">
          <a:xfrm>
            <a:off x="6012161" y="769268"/>
            <a:ext cx="2304255" cy="13234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ES" altLang="es-CO" sz="2000" b="1" dirty="0"/>
              <a:t>Eficiencia</a:t>
            </a:r>
          </a:p>
          <a:p>
            <a:pPr algn="ctr">
              <a:spcBef>
                <a:spcPct val="50000"/>
              </a:spcBef>
            </a:pPr>
            <a:r>
              <a:rPr lang="es-ES" altLang="es-CO" sz="2000" b="1" dirty="0"/>
              <a:t>Eficacia</a:t>
            </a:r>
          </a:p>
          <a:p>
            <a:pPr algn="ctr">
              <a:spcBef>
                <a:spcPct val="50000"/>
              </a:spcBef>
            </a:pPr>
            <a:r>
              <a:rPr lang="es-ES" altLang="es-CO" sz="2000" b="1" dirty="0"/>
              <a:t>Efectividad</a:t>
            </a:r>
          </a:p>
        </p:txBody>
      </p:sp>
      <p:sp>
        <p:nvSpPr>
          <p:cNvPr id="9" name="Text Box 6"/>
          <p:cNvSpPr txBox="1">
            <a:spLocks noChangeArrowheads="1"/>
          </p:cNvSpPr>
          <p:nvPr/>
        </p:nvSpPr>
        <p:spPr bwMode="auto">
          <a:xfrm>
            <a:off x="1151620" y="2426635"/>
            <a:ext cx="3034771" cy="22729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Times New Roman" pitchFamily="18" charset="0"/>
              </a:defRPr>
            </a:lvl1pPr>
            <a:lvl2pPr marL="914400"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buFontTx/>
              <a:buChar char="•"/>
            </a:pPr>
            <a:r>
              <a:rPr lang="es-ES" altLang="es-CO" sz="1667" b="1" dirty="0">
                <a:latin typeface="Arial" charset="0"/>
              </a:rPr>
              <a:t>Consideración de </a:t>
            </a:r>
            <a:r>
              <a:rPr lang="es-ES" altLang="es-CO" sz="1667" b="1" i="1" dirty="0">
                <a:latin typeface="Arial" charset="0"/>
              </a:rPr>
              <a:t>todos los </a:t>
            </a:r>
            <a:r>
              <a:rPr lang="es-ES" altLang="es-CO" sz="1667" b="1" i="1" dirty="0" err="1">
                <a:latin typeface="Arial" charset="0"/>
              </a:rPr>
              <a:t>stakeholders</a:t>
            </a:r>
            <a:r>
              <a:rPr lang="es-ES" altLang="es-CO" sz="1667" b="1" dirty="0">
                <a:latin typeface="Arial" charset="0"/>
              </a:rPr>
              <a:t>: instituciones, ciudadanos, terceros.</a:t>
            </a:r>
          </a:p>
          <a:p>
            <a:pPr algn="just" eaLnBrk="1" hangingPunct="1">
              <a:spcBef>
                <a:spcPct val="50000"/>
              </a:spcBef>
              <a:buFontTx/>
              <a:buChar char="•"/>
            </a:pPr>
            <a:r>
              <a:rPr lang="es-ES" altLang="es-CO" sz="1667" b="1" i="1" dirty="0">
                <a:latin typeface="Arial" charset="0"/>
              </a:rPr>
              <a:t>Información</a:t>
            </a:r>
            <a:r>
              <a:rPr lang="es-ES" altLang="es-CO" sz="1667" b="1" dirty="0">
                <a:latin typeface="Arial" charset="0"/>
              </a:rPr>
              <a:t> completa, clara, oportuna y fácilmente accesible (Internet).</a:t>
            </a:r>
          </a:p>
        </p:txBody>
      </p:sp>
      <p:sp>
        <p:nvSpPr>
          <p:cNvPr id="10" name="Text Box 7"/>
          <p:cNvSpPr txBox="1">
            <a:spLocks noChangeArrowheads="1"/>
          </p:cNvSpPr>
          <p:nvPr/>
        </p:nvSpPr>
        <p:spPr bwMode="auto">
          <a:xfrm>
            <a:off x="4392724" y="2174288"/>
            <a:ext cx="3989275" cy="31709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itchFamily="18" charset="0"/>
              </a:defRPr>
            </a:lvl1pPr>
            <a:lvl2pPr marL="914400"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buFontTx/>
              <a:buChar char="•"/>
            </a:pPr>
            <a:r>
              <a:rPr lang="es-ES" altLang="es-CO" sz="1667" b="1" dirty="0">
                <a:latin typeface="Arial" charset="0"/>
              </a:rPr>
              <a:t>Introducción de nuevos conceptos y técnicas, como el </a:t>
            </a:r>
            <a:r>
              <a:rPr lang="es-ES" altLang="es-CO" sz="1667" b="1" i="1" dirty="0">
                <a:latin typeface="Arial" charset="0"/>
              </a:rPr>
              <a:t>benchmarking</a:t>
            </a:r>
            <a:r>
              <a:rPr lang="es-ES" altLang="es-CO" sz="1667" b="1" dirty="0">
                <a:latin typeface="Arial" charset="0"/>
              </a:rPr>
              <a:t> y las </a:t>
            </a:r>
            <a:r>
              <a:rPr lang="es-ES" altLang="es-CO" sz="1667" b="1" i="1" dirty="0">
                <a:latin typeface="Arial" charset="0"/>
              </a:rPr>
              <a:t>buenas prácticas.</a:t>
            </a:r>
          </a:p>
          <a:p>
            <a:pPr algn="just" eaLnBrk="1" hangingPunct="1">
              <a:spcBef>
                <a:spcPct val="50000"/>
              </a:spcBef>
              <a:buFontTx/>
              <a:buChar char="•"/>
            </a:pPr>
            <a:r>
              <a:rPr lang="es-ES" altLang="es-CO" sz="1667" b="1" dirty="0">
                <a:latin typeface="Arial" charset="0"/>
              </a:rPr>
              <a:t>Situar en primer término otros valores diferentes a los mecanismos de mercado, ligados a la </a:t>
            </a:r>
            <a:r>
              <a:rPr lang="es-ES" altLang="es-CO" sz="1667" b="1" i="1" dirty="0">
                <a:latin typeface="Arial" charset="0"/>
              </a:rPr>
              <a:t>calidad.</a:t>
            </a:r>
          </a:p>
          <a:p>
            <a:pPr algn="just" eaLnBrk="1" hangingPunct="1">
              <a:spcBef>
                <a:spcPct val="50000"/>
              </a:spcBef>
              <a:buFontTx/>
              <a:buChar char="•"/>
            </a:pPr>
            <a:r>
              <a:rPr lang="es-ES" altLang="es-CO" sz="1667" b="1" dirty="0">
                <a:latin typeface="Arial" charset="0"/>
              </a:rPr>
              <a:t>Importancia fundamental de la </a:t>
            </a:r>
            <a:r>
              <a:rPr lang="es-ES" altLang="es-CO" sz="1667" b="1" i="1" dirty="0">
                <a:latin typeface="Arial" charset="0"/>
              </a:rPr>
              <a:t>comparación</a:t>
            </a:r>
            <a:r>
              <a:rPr lang="es-ES" altLang="es-CO" sz="1667" b="1" dirty="0">
                <a:latin typeface="Arial" charset="0"/>
              </a:rPr>
              <a:t> de prácticas, políticas y actuaciones</a:t>
            </a:r>
          </a:p>
        </p:txBody>
      </p:sp>
      <p:sp>
        <p:nvSpPr>
          <p:cNvPr id="11" name="AutoShape 9"/>
          <p:cNvSpPr>
            <a:spLocks noChangeArrowheads="1"/>
          </p:cNvSpPr>
          <p:nvPr/>
        </p:nvSpPr>
        <p:spPr bwMode="auto">
          <a:xfrm>
            <a:off x="3131840" y="1355982"/>
            <a:ext cx="540577" cy="350573"/>
          </a:xfrm>
          <a:prstGeom prst="rightArrow">
            <a:avLst>
              <a:gd name="adj1" fmla="val 50000"/>
              <a:gd name="adj2" fmla="val 30000"/>
            </a:avLst>
          </a:prstGeom>
          <a:solidFill>
            <a:schemeClr val="accent2">
              <a:lumMod val="75000"/>
            </a:schemeClr>
          </a:solidFill>
          <a:ln w="9525">
            <a:solidFill>
              <a:schemeClr val="tx1"/>
            </a:solidFill>
            <a:miter lim="800000"/>
            <a:headEnd/>
            <a:tailEnd/>
          </a:ln>
          <a:effectLst/>
        </p:spPr>
        <p:txBody>
          <a:bodyPr wrap="none" anchor="ctr"/>
          <a:lstStyle/>
          <a:p>
            <a:endParaRPr lang="es-CO" sz="1917"/>
          </a:p>
        </p:txBody>
      </p:sp>
      <p:sp>
        <p:nvSpPr>
          <p:cNvPr id="12" name="AutoShape 10"/>
          <p:cNvSpPr>
            <a:spLocks noChangeArrowheads="1"/>
          </p:cNvSpPr>
          <p:nvPr/>
        </p:nvSpPr>
        <p:spPr bwMode="auto">
          <a:xfrm>
            <a:off x="5292080" y="1317618"/>
            <a:ext cx="604202" cy="388938"/>
          </a:xfrm>
          <a:prstGeom prst="leftArrow">
            <a:avLst>
              <a:gd name="adj1" fmla="val 50000"/>
              <a:gd name="adj2" fmla="val 43571"/>
            </a:avLst>
          </a:prstGeom>
          <a:solidFill>
            <a:schemeClr val="accent2">
              <a:lumMod val="75000"/>
            </a:schemeClr>
          </a:solidFill>
          <a:ln w="9525">
            <a:solidFill>
              <a:schemeClr val="tx1"/>
            </a:solidFill>
            <a:miter lim="800000"/>
            <a:headEnd/>
            <a:tailEnd/>
          </a:ln>
          <a:effectLst/>
        </p:spPr>
        <p:txBody>
          <a:bodyPr wrap="none" anchor="ctr"/>
          <a:lstStyle/>
          <a:p>
            <a:endParaRPr lang="es-CO" sz="1917"/>
          </a:p>
        </p:txBody>
      </p:sp>
      <p:sp>
        <p:nvSpPr>
          <p:cNvPr id="13" name="AutoShape 11"/>
          <p:cNvSpPr>
            <a:spLocks noChangeArrowheads="1"/>
          </p:cNvSpPr>
          <p:nvPr/>
        </p:nvSpPr>
        <p:spPr bwMode="auto">
          <a:xfrm flipV="1">
            <a:off x="8446719" y="806453"/>
            <a:ext cx="517769" cy="3863847"/>
          </a:xfrm>
          <a:prstGeom prst="curvedLeftArrow">
            <a:avLst>
              <a:gd name="adj1" fmla="val 195859"/>
              <a:gd name="adj2" fmla="val 391717"/>
              <a:gd name="adj3" fmla="val 33333"/>
            </a:avLst>
          </a:prstGeom>
          <a:solidFill>
            <a:schemeClr val="accent2">
              <a:lumMod val="40000"/>
              <a:lumOff val="60000"/>
            </a:schemeClr>
          </a:solidFill>
          <a:ln w="9525">
            <a:solidFill>
              <a:schemeClr val="tx1"/>
            </a:solidFill>
            <a:miter lim="800000"/>
            <a:headEnd/>
            <a:tailEnd/>
          </a:ln>
          <a:effectLst/>
        </p:spPr>
        <p:txBody>
          <a:bodyPr wrap="none" anchor="ctr"/>
          <a:lstStyle/>
          <a:p>
            <a:endParaRPr lang="es-CO" sz="1917"/>
          </a:p>
        </p:txBody>
      </p:sp>
      <p:sp>
        <p:nvSpPr>
          <p:cNvPr id="14" name="AutoShape 12"/>
          <p:cNvSpPr>
            <a:spLocks noChangeArrowheads="1"/>
          </p:cNvSpPr>
          <p:nvPr/>
        </p:nvSpPr>
        <p:spPr bwMode="auto">
          <a:xfrm flipV="1">
            <a:off x="611560" y="866460"/>
            <a:ext cx="509426" cy="3480387"/>
          </a:xfrm>
          <a:prstGeom prst="curvedRightArrow">
            <a:avLst>
              <a:gd name="adj1" fmla="val 196305"/>
              <a:gd name="adj2" fmla="val 392611"/>
              <a:gd name="adj3" fmla="val 33333"/>
            </a:avLst>
          </a:prstGeom>
          <a:solidFill>
            <a:schemeClr val="accent6">
              <a:lumMod val="40000"/>
              <a:lumOff val="60000"/>
            </a:schemeClr>
          </a:solidFill>
          <a:ln w="9525">
            <a:solidFill>
              <a:schemeClr val="tx1"/>
            </a:solidFill>
            <a:miter lim="800000"/>
            <a:headEnd/>
            <a:tailEnd/>
          </a:ln>
          <a:effectLst/>
        </p:spPr>
        <p:txBody>
          <a:bodyPr wrap="none" anchor="ctr"/>
          <a:lstStyle/>
          <a:p>
            <a:endParaRPr lang="es-CO" sz="1917"/>
          </a:p>
        </p:txBody>
      </p:sp>
    </p:spTree>
    <p:extLst>
      <p:ext uri="{BB962C8B-B14F-4D97-AF65-F5344CB8AC3E}">
        <p14:creationId xmlns:p14="http://schemas.microsoft.com/office/powerpoint/2010/main" val="106678512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11</a:t>
            </a:fld>
            <a:endParaRPr lang="es-ES_tradnl" dirty="0"/>
          </a:p>
        </p:txBody>
      </p:sp>
      <p:pic>
        <p:nvPicPr>
          <p:cNvPr id="4" name="Imagen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478" y="49188"/>
            <a:ext cx="9036496" cy="5797528"/>
          </a:xfrm>
          <a:prstGeom prst="rect">
            <a:avLst/>
          </a:prstGeom>
        </p:spPr>
      </p:pic>
    </p:spTree>
    <p:extLst>
      <p:ext uri="{BB962C8B-B14F-4D97-AF65-F5344CB8AC3E}">
        <p14:creationId xmlns:p14="http://schemas.microsoft.com/office/powerpoint/2010/main" val="20108705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12</a:t>
            </a:fld>
            <a:endParaRPr lang="es-ES_tradnl" dirty="0"/>
          </a:p>
        </p:txBody>
      </p:sp>
      <p:pic>
        <p:nvPicPr>
          <p:cNvPr id="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95536" y="877280"/>
            <a:ext cx="3456385" cy="4510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accent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8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11893" y="95044"/>
            <a:ext cx="4770107" cy="546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11 Flecha curvada hacia abajo"/>
          <p:cNvSpPr/>
          <p:nvPr/>
        </p:nvSpPr>
        <p:spPr bwMode="auto">
          <a:xfrm rot="555973">
            <a:off x="800164" y="226232"/>
            <a:ext cx="4664323" cy="1080120"/>
          </a:xfrm>
          <a:prstGeom prst="curvedDown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21533662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13</a:t>
            </a:fld>
            <a:endParaRPr lang="es-ES_tradnl" dirty="0"/>
          </a:p>
        </p:txBody>
      </p:sp>
      <p:pic>
        <p:nvPicPr>
          <p:cNvPr id="4" name="Imagen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2330624"/>
            <a:ext cx="9144000" cy="3384376"/>
          </a:xfrm>
          <a:prstGeom prst="rect">
            <a:avLst/>
          </a:prstGeom>
        </p:spPr>
      </p:pic>
      <p:sp>
        <p:nvSpPr>
          <p:cNvPr id="5" name="CuadroTexto 4"/>
          <p:cNvSpPr txBox="1"/>
          <p:nvPr/>
        </p:nvSpPr>
        <p:spPr>
          <a:xfrm>
            <a:off x="762000" y="0"/>
            <a:ext cx="7620000" cy="2208297"/>
          </a:xfrm>
          <a:prstGeom prst="rect">
            <a:avLst/>
          </a:prstGeom>
          <a:noFill/>
        </p:spPr>
        <p:txBody>
          <a:bodyPr wrap="square" rtlCol="0">
            <a:spAutoFit/>
          </a:bodyPr>
          <a:lstStyle/>
          <a:p>
            <a:pPr algn="ctr"/>
            <a:r>
              <a:rPr lang="es-CO" sz="2750" b="1" dirty="0">
                <a:latin typeface="+mn-lt"/>
              </a:rPr>
              <a:t>Estados Contables Consolidados</a:t>
            </a:r>
          </a:p>
          <a:p>
            <a:pPr algn="ctr"/>
            <a:r>
              <a:rPr lang="es-CO" sz="2750" b="1" dirty="0">
                <a:latin typeface="+mn-lt"/>
              </a:rPr>
              <a:t>NIVEL NACIONAL</a:t>
            </a:r>
          </a:p>
          <a:p>
            <a:pPr algn="ctr"/>
            <a:r>
              <a:rPr lang="es-CO" sz="2750" b="1" dirty="0">
                <a:latin typeface="+mn-lt"/>
              </a:rPr>
              <a:t>NIVEL TERRITORIAL</a:t>
            </a:r>
          </a:p>
          <a:p>
            <a:pPr algn="ctr"/>
            <a:r>
              <a:rPr lang="es-CO" sz="2750" b="1" dirty="0">
                <a:latin typeface="+mn-lt"/>
              </a:rPr>
              <a:t>SECTOR PÚBLICO</a:t>
            </a:r>
          </a:p>
          <a:p>
            <a:pPr algn="ctr"/>
            <a:r>
              <a:rPr lang="es-CO" sz="2750" b="1" dirty="0">
                <a:latin typeface="+mn-lt"/>
              </a:rPr>
              <a:t>A 31 de diciembre 2015</a:t>
            </a:r>
          </a:p>
        </p:txBody>
      </p:sp>
    </p:spTree>
    <p:extLst>
      <p:ext uri="{BB962C8B-B14F-4D97-AF65-F5344CB8AC3E}">
        <p14:creationId xmlns:p14="http://schemas.microsoft.com/office/powerpoint/2010/main" val="16758275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14</a:t>
            </a:fld>
            <a:endParaRPr lang="es-ES_tradnl" dirty="0"/>
          </a:p>
        </p:txBody>
      </p:sp>
      <p:pic>
        <p:nvPicPr>
          <p:cNvPr id="4" name="Imagen 4"/>
          <p:cNvPicPr/>
          <p:nvPr/>
        </p:nvPicPr>
        <p:blipFill>
          <a:blip r:embed="rId2">
            <a:extLst>
              <a:ext uri="{28A0092B-C50C-407E-A947-70E740481C1C}">
                <a14:useLocalDpi xmlns:a14="http://schemas.microsoft.com/office/drawing/2010/main"/>
              </a:ext>
            </a:extLst>
          </a:blip>
          <a:srcRect/>
          <a:stretch>
            <a:fillRect/>
          </a:stretch>
        </p:blipFill>
        <p:spPr bwMode="auto">
          <a:xfrm>
            <a:off x="107504" y="157200"/>
            <a:ext cx="8928992" cy="5508612"/>
          </a:xfrm>
          <a:prstGeom prst="rect">
            <a:avLst/>
          </a:prstGeom>
          <a:noFill/>
          <a:ln>
            <a:solidFill>
              <a:schemeClr val="tx1"/>
            </a:solidFill>
          </a:ln>
        </p:spPr>
      </p:pic>
    </p:spTree>
    <p:extLst>
      <p:ext uri="{BB962C8B-B14F-4D97-AF65-F5344CB8AC3E}">
        <p14:creationId xmlns:p14="http://schemas.microsoft.com/office/powerpoint/2010/main" val="109449171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15</a:t>
            </a:fld>
            <a:endParaRPr lang="es-ES_tradnl" dirty="0"/>
          </a:p>
        </p:txBody>
      </p:sp>
      <p:pic>
        <p:nvPicPr>
          <p:cNvPr id="5" name="Imagen 4"/>
          <p:cNvPicPr/>
          <p:nvPr/>
        </p:nvPicPr>
        <p:blipFill>
          <a:blip r:embed="rId2">
            <a:extLst>
              <a:ext uri="{28A0092B-C50C-407E-A947-70E740481C1C}">
                <a14:useLocalDpi xmlns:a14="http://schemas.microsoft.com/office/drawing/2010/main"/>
              </a:ext>
            </a:extLst>
          </a:blip>
          <a:srcRect/>
          <a:stretch>
            <a:fillRect/>
          </a:stretch>
        </p:blipFill>
        <p:spPr bwMode="auto">
          <a:xfrm>
            <a:off x="167478" y="121197"/>
            <a:ext cx="8856985" cy="4968551"/>
          </a:xfrm>
          <a:prstGeom prst="rect">
            <a:avLst/>
          </a:prstGeom>
          <a:noFill/>
          <a:ln>
            <a:solidFill>
              <a:schemeClr val="tx1"/>
            </a:solidFill>
          </a:ln>
        </p:spPr>
      </p:pic>
    </p:spTree>
    <p:extLst>
      <p:ext uri="{BB962C8B-B14F-4D97-AF65-F5344CB8AC3E}">
        <p14:creationId xmlns:p14="http://schemas.microsoft.com/office/powerpoint/2010/main" val="3405575032"/>
      </p:ext>
    </p:extLst>
  </p:cSld>
  <p:clrMapOvr>
    <a:masterClrMapping/>
  </p:clrMapOvr>
  <p:transition spd="slow">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a:xfrm>
            <a:off x="125412" y="5388240"/>
            <a:ext cx="2286265" cy="269875"/>
          </a:xfrm>
        </p:spPr>
        <p:txBody>
          <a:bodyPr/>
          <a:lstStyle/>
          <a:p>
            <a:pPr>
              <a:defRPr/>
            </a:pPr>
            <a:fld id="{BD78BF63-D6E5-49D8-99EB-4D36175B83F1}" type="slidenum">
              <a:rPr lang="es-ES_tradnl" smtClean="0"/>
              <a:pPr>
                <a:defRPr/>
              </a:pPr>
              <a:t>16</a:t>
            </a:fld>
            <a:endParaRPr lang="es-ES_tradnl" dirty="0"/>
          </a:p>
        </p:txBody>
      </p:sp>
      <p:sp>
        <p:nvSpPr>
          <p:cNvPr id="5" name="3 Marcador de número de diapositiva"/>
          <p:cNvSpPr txBox="1">
            <a:spLocks/>
          </p:cNvSpPr>
          <p:nvPr/>
        </p:nvSpPr>
        <p:spPr>
          <a:xfrm>
            <a:off x="320204" y="5323929"/>
            <a:ext cx="1587500" cy="269875"/>
          </a:xfrm>
          <a:prstGeom prst="rect">
            <a:avLst/>
          </a:prstGeom>
        </p:spPr>
        <p:txBody>
          <a:bodyPr/>
          <a:lstStyle>
            <a:defPPr>
              <a:defRPr lang="es-ES_tradnl"/>
            </a:defPPr>
            <a:lvl1pPr algn="l" rtl="0" eaLnBrk="0" fontAlgn="base" hangingPunct="0">
              <a:spcBef>
                <a:spcPct val="0"/>
              </a:spcBef>
              <a:spcAft>
                <a:spcPct val="0"/>
              </a:spcAft>
              <a:defRPr sz="667" kern="1200">
                <a:solidFill>
                  <a:srgbClr val="00918E"/>
                </a:solidFill>
                <a:latin typeface="+mn-lt"/>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a:defRPr/>
            </a:pPr>
            <a:r>
              <a:rPr lang="es-ES_tradnl" dirty="0"/>
              <a:t>Fuente: Adaptado de Vicente Montesinos</a:t>
            </a:r>
          </a:p>
        </p:txBody>
      </p:sp>
      <p:sp>
        <p:nvSpPr>
          <p:cNvPr id="6" name="Oval 2"/>
          <p:cNvSpPr>
            <a:spLocks noChangeArrowheads="1"/>
          </p:cNvSpPr>
          <p:nvPr/>
        </p:nvSpPr>
        <p:spPr bwMode="auto">
          <a:xfrm>
            <a:off x="1011267" y="2374573"/>
            <a:ext cx="1460500" cy="1143000"/>
          </a:xfrm>
          <a:prstGeom prst="ellipse">
            <a:avLst/>
          </a:prstGeom>
          <a:noFill/>
          <a:ln w="38100">
            <a:solidFill>
              <a:schemeClr val="tx1"/>
            </a:solidFill>
            <a:round/>
            <a:headEnd/>
            <a:tailEnd/>
          </a:ln>
          <a:effectLst/>
          <a:extLst>
            <a:ext uri="{909E8E84-426E-40DD-AFC4-6F175D3DCCD1}">
              <a14:hiddenFill xmlns:a14="http://schemas.microsoft.com/office/drawing/2010/main">
                <a:solidFill>
                  <a:srgbClr val="66FFCC"/>
                </a:solidFill>
              </a14:hiddenFill>
            </a:ext>
            <a:ext uri="{AF507438-7753-43E0-B8FC-AC1667EBCBE1}">
              <a14:hiddenEffects xmlns:a14="http://schemas.microsoft.com/office/drawing/2010/main">
                <a:effectLst>
                  <a:outerShdw dist="53882" dir="13500000" algn="ctr" rotWithShape="0">
                    <a:srgbClr val="808080"/>
                  </a:outerShdw>
                </a:effectLst>
              </a14:hiddenEffects>
            </a:ext>
          </a:extLst>
        </p:spPr>
        <p:txBody>
          <a:bodyPr wrap="none" anchor="ctr"/>
          <a:lstStyle/>
          <a:p>
            <a:endParaRPr lang="es-CO" sz="1917"/>
          </a:p>
        </p:txBody>
      </p:sp>
      <p:sp>
        <p:nvSpPr>
          <p:cNvPr id="7" name="Text Box 7"/>
          <p:cNvSpPr txBox="1">
            <a:spLocks noChangeArrowheads="1"/>
          </p:cNvSpPr>
          <p:nvPr/>
        </p:nvSpPr>
        <p:spPr bwMode="auto">
          <a:xfrm>
            <a:off x="1451239" y="734522"/>
            <a:ext cx="2045169" cy="111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s-ES" altLang="es-CO" sz="1667" b="1" dirty="0">
                <a:latin typeface="Times New Roman" pitchFamily="18" charset="0"/>
              </a:rPr>
              <a:t>Normas Internacionales de Información  Financiera</a:t>
            </a:r>
          </a:p>
        </p:txBody>
      </p:sp>
      <p:sp>
        <p:nvSpPr>
          <p:cNvPr id="8" name="Oval 8"/>
          <p:cNvSpPr>
            <a:spLocks noChangeArrowheads="1"/>
          </p:cNvSpPr>
          <p:nvPr/>
        </p:nvSpPr>
        <p:spPr bwMode="auto">
          <a:xfrm>
            <a:off x="855927" y="3800760"/>
            <a:ext cx="2425692" cy="1457006"/>
          </a:xfrm>
          <a:prstGeom prst="ellipse">
            <a:avLst/>
          </a:prstGeom>
          <a:noFill/>
          <a:ln w="38100">
            <a:solidFill>
              <a:schemeClr val="tx1"/>
            </a:solidFill>
            <a:round/>
            <a:headEnd/>
            <a:tailEnd/>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gradFill rotWithShape="0">
                  <a:gsLst>
                    <a:gs pos="0">
                      <a:srgbClr val="5E9EFF"/>
                    </a:gs>
                    <a:gs pos="39999">
                      <a:srgbClr val="85C2FF"/>
                    </a:gs>
                    <a:gs pos="70000">
                      <a:srgbClr val="C4D6EB"/>
                    </a:gs>
                    <a:gs pos="100000">
                      <a:srgbClr val="FFEBFA"/>
                    </a:gs>
                  </a:gsLst>
                  <a:lin ang="5400000" scaled="1"/>
                </a:gradFill>
              </a14:hiddenFill>
            </a:ext>
          </a:extLst>
        </p:spPr>
        <p:txBody>
          <a:bodyPr wrap="none" anchor="ctr"/>
          <a:lstStyle/>
          <a:p>
            <a:endParaRPr lang="es-CO" sz="1917"/>
          </a:p>
        </p:txBody>
      </p:sp>
      <p:sp>
        <p:nvSpPr>
          <p:cNvPr id="10" name="Text Box 12"/>
          <p:cNvSpPr txBox="1">
            <a:spLocks noChangeArrowheads="1"/>
          </p:cNvSpPr>
          <p:nvPr/>
        </p:nvSpPr>
        <p:spPr bwMode="auto">
          <a:xfrm>
            <a:off x="5143501" y="775581"/>
            <a:ext cx="2235729" cy="86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ES" altLang="es-CO" sz="1667" b="1" dirty="0">
                <a:latin typeface="Times New Roman" pitchFamily="18" charset="0"/>
              </a:rPr>
              <a:t>Normas Internacionales de Contabilidad Pública</a:t>
            </a:r>
            <a:endParaRPr lang="es-ES" altLang="es-CO" sz="2667" dirty="0">
              <a:latin typeface="Times New Roman" pitchFamily="18" charset="0"/>
            </a:endParaRPr>
          </a:p>
        </p:txBody>
      </p:sp>
      <p:sp>
        <p:nvSpPr>
          <p:cNvPr id="11" name="Text Box 14"/>
          <p:cNvSpPr txBox="1">
            <a:spLocks noChangeArrowheads="1"/>
          </p:cNvSpPr>
          <p:nvPr/>
        </p:nvSpPr>
        <p:spPr bwMode="auto">
          <a:xfrm>
            <a:off x="4307365" y="2439877"/>
            <a:ext cx="1651000" cy="86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ES" altLang="es-CO" sz="1667" b="1" dirty="0">
                <a:latin typeface="Times New Roman" pitchFamily="18" charset="0"/>
              </a:rPr>
              <a:t>Organismos Financieros Globales </a:t>
            </a:r>
            <a:endParaRPr lang="es-ES" altLang="es-CO" sz="2667" dirty="0">
              <a:latin typeface="Times New Roman" pitchFamily="18" charset="0"/>
            </a:endParaRPr>
          </a:p>
        </p:txBody>
      </p:sp>
      <p:sp>
        <p:nvSpPr>
          <p:cNvPr id="12" name="Text Box 16"/>
          <p:cNvSpPr txBox="1">
            <a:spLocks noChangeArrowheads="1"/>
          </p:cNvSpPr>
          <p:nvPr/>
        </p:nvSpPr>
        <p:spPr bwMode="auto">
          <a:xfrm>
            <a:off x="6612227" y="2491168"/>
            <a:ext cx="1714500" cy="86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s-ES" altLang="es-CO" sz="1667" b="1" dirty="0">
                <a:latin typeface="Times New Roman" pitchFamily="18" charset="0"/>
              </a:rPr>
              <a:t>Entidades de Gobierno y Sector Público</a:t>
            </a:r>
            <a:endParaRPr lang="es-ES" altLang="es-CO" sz="2667" dirty="0">
              <a:latin typeface="Times New Roman" pitchFamily="18" charset="0"/>
            </a:endParaRPr>
          </a:p>
        </p:txBody>
      </p:sp>
      <p:sp>
        <p:nvSpPr>
          <p:cNvPr id="13" name="Line 17"/>
          <p:cNvSpPr>
            <a:spLocks noChangeShapeType="1"/>
          </p:cNvSpPr>
          <p:nvPr/>
        </p:nvSpPr>
        <p:spPr bwMode="auto">
          <a:xfrm flipV="1">
            <a:off x="1259632" y="1614309"/>
            <a:ext cx="191609" cy="81227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14" name="Line 18"/>
          <p:cNvSpPr>
            <a:spLocks noChangeShapeType="1"/>
          </p:cNvSpPr>
          <p:nvPr/>
        </p:nvSpPr>
        <p:spPr bwMode="auto">
          <a:xfrm>
            <a:off x="2730500" y="1897393"/>
            <a:ext cx="0" cy="19685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8900000" algn="ctr" rotWithShape="0">
                    <a:schemeClr val="bg2"/>
                  </a:outerShdw>
                </a:effectLst>
              </a14:hiddenEffects>
            </a:ext>
          </a:extLst>
        </p:spPr>
        <p:txBody>
          <a:bodyPr wrap="none" anchor="ctr"/>
          <a:lstStyle/>
          <a:p>
            <a:endParaRPr lang="es-CO" sz="1917"/>
          </a:p>
        </p:txBody>
      </p:sp>
      <p:sp>
        <p:nvSpPr>
          <p:cNvPr id="15" name="Line 20"/>
          <p:cNvSpPr>
            <a:spLocks noChangeShapeType="1"/>
          </p:cNvSpPr>
          <p:nvPr/>
        </p:nvSpPr>
        <p:spPr bwMode="auto">
          <a:xfrm flipH="1" flipV="1">
            <a:off x="7152286" y="1601080"/>
            <a:ext cx="342883" cy="896379"/>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16" name="Line 21"/>
          <p:cNvSpPr>
            <a:spLocks noChangeShapeType="1"/>
          </p:cNvSpPr>
          <p:nvPr/>
        </p:nvSpPr>
        <p:spPr bwMode="auto">
          <a:xfrm>
            <a:off x="6252187" y="1791581"/>
            <a:ext cx="16537" cy="185800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17" name="Line 22"/>
          <p:cNvSpPr>
            <a:spLocks noChangeShapeType="1"/>
          </p:cNvSpPr>
          <p:nvPr/>
        </p:nvSpPr>
        <p:spPr bwMode="auto">
          <a:xfrm>
            <a:off x="3612349" y="1343113"/>
            <a:ext cx="155971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sz="1917"/>
          </a:p>
        </p:txBody>
      </p:sp>
      <p:sp>
        <p:nvSpPr>
          <p:cNvPr id="18" name="Text Box 24"/>
          <p:cNvSpPr txBox="1">
            <a:spLocks noChangeArrowheads="1"/>
          </p:cNvSpPr>
          <p:nvPr/>
        </p:nvSpPr>
        <p:spPr bwMode="auto">
          <a:xfrm>
            <a:off x="5651500" y="97193"/>
            <a:ext cx="1260740" cy="502766"/>
          </a:xfrm>
          <a:prstGeom prst="rect">
            <a:avLst/>
          </a:prstGeom>
          <a:solidFill>
            <a:srgbClr val="E8F8A6"/>
          </a:solidFill>
          <a:ln w="9525">
            <a:solidFill>
              <a:schemeClr val="tx1"/>
            </a:solidFill>
            <a:miter lim="800000"/>
            <a:headEnd/>
            <a:tailEnd/>
          </a:ln>
          <a:effectLst>
            <a:glow rad="63500">
              <a:schemeClr val="accent6">
                <a:satMod val="175000"/>
                <a:alpha val="40000"/>
              </a:schemeClr>
            </a:glow>
            <a:outerShdw dist="35921" dir="2700000" algn="ctr" rotWithShape="0">
              <a:schemeClr val="bg2"/>
            </a:outerShdw>
          </a:effectLst>
        </p:spPr>
        <p:txBody>
          <a:bodyPr>
            <a:spAutoFit/>
          </a:bodyPr>
          <a:lstStyle/>
          <a:p>
            <a:pPr algn="ctr">
              <a:spcBef>
                <a:spcPct val="50000"/>
              </a:spcBef>
            </a:pPr>
            <a:r>
              <a:rPr lang="es-ES" altLang="es-CO" sz="2667" b="1" dirty="0"/>
              <a:t>NICSP</a:t>
            </a:r>
          </a:p>
        </p:txBody>
      </p:sp>
      <p:sp>
        <p:nvSpPr>
          <p:cNvPr id="19" name="Text Box 25"/>
          <p:cNvSpPr txBox="1">
            <a:spLocks noChangeArrowheads="1"/>
          </p:cNvSpPr>
          <p:nvPr/>
        </p:nvSpPr>
        <p:spPr bwMode="auto">
          <a:xfrm>
            <a:off x="1631157" y="97193"/>
            <a:ext cx="1561042" cy="502766"/>
          </a:xfrm>
          <a:prstGeom prst="rect">
            <a:avLst/>
          </a:prstGeom>
          <a:solidFill>
            <a:srgbClr val="E8F8A6"/>
          </a:solidFill>
          <a:ln w="9525">
            <a:solidFill>
              <a:schemeClr val="tx1"/>
            </a:solidFill>
            <a:miter lim="800000"/>
            <a:headEnd/>
            <a:tailEnd/>
          </a:ln>
          <a:effectLst>
            <a:glow rad="63500">
              <a:schemeClr val="accent6">
                <a:satMod val="175000"/>
                <a:alpha val="40000"/>
              </a:schemeClr>
            </a:glow>
            <a:outerShdw dist="35921" dir="2700000" algn="ctr" rotWithShape="0">
              <a:schemeClr val="bg2"/>
            </a:outerShdw>
          </a:effectLst>
        </p:spPr>
        <p:txBody>
          <a:bodyPr>
            <a:spAutoFit/>
          </a:bodyPr>
          <a:lstStyle/>
          <a:p>
            <a:pPr algn="ctr">
              <a:spcBef>
                <a:spcPct val="50000"/>
              </a:spcBef>
            </a:pPr>
            <a:r>
              <a:rPr lang="es-ES" altLang="es-CO" sz="2667" b="1" dirty="0"/>
              <a:t>NIC/NIIF</a:t>
            </a:r>
          </a:p>
        </p:txBody>
      </p:sp>
      <p:sp>
        <p:nvSpPr>
          <p:cNvPr id="20" name="Line 20"/>
          <p:cNvSpPr>
            <a:spLocks noChangeShapeType="1"/>
          </p:cNvSpPr>
          <p:nvPr/>
        </p:nvSpPr>
        <p:spPr bwMode="auto">
          <a:xfrm flipV="1">
            <a:off x="5004049" y="1657367"/>
            <a:ext cx="468362" cy="78251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21" name="20 Rectángulo"/>
          <p:cNvSpPr/>
          <p:nvPr/>
        </p:nvSpPr>
        <p:spPr>
          <a:xfrm>
            <a:off x="5472100" y="1705517"/>
            <a:ext cx="642355" cy="387350"/>
          </a:xfrm>
          <a:prstGeom prst="rect">
            <a:avLst/>
          </a:prstGeom>
        </p:spPr>
        <p:txBody>
          <a:bodyPr wrap="none">
            <a:spAutoFit/>
          </a:bodyPr>
          <a:lstStyle/>
          <a:p>
            <a:r>
              <a:rPr lang="es-CO" sz="1917" b="1" i="1" dirty="0"/>
              <a:t>IFAC</a:t>
            </a:r>
          </a:p>
        </p:txBody>
      </p:sp>
      <p:sp>
        <p:nvSpPr>
          <p:cNvPr id="22" name="21 Rectángulo"/>
          <p:cNvSpPr/>
          <p:nvPr/>
        </p:nvSpPr>
        <p:spPr>
          <a:xfrm>
            <a:off x="1391647" y="1825530"/>
            <a:ext cx="1329210" cy="387350"/>
          </a:xfrm>
          <a:prstGeom prst="rect">
            <a:avLst/>
          </a:prstGeom>
        </p:spPr>
        <p:txBody>
          <a:bodyPr wrap="none">
            <a:spAutoFit/>
          </a:bodyPr>
          <a:lstStyle/>
          <a:p>
            <a:r>
              <a:rPr lang="es-CO" sz="1917" b="1" i="1" dirty="0"/>
              <a:t>IASC - IASB</a:t>
            </a:r>
          </a:p>
        </p:txBody>
      </p:sp>
      <p:sp>
        <p:nvSpPr>
          <p:cNvPr id="23" name="Text Box 3"/>
          <p:cNvSpPr txBox="1">
            <a:spLocks noChangeArrowheads="1"/>
          </p:cNvSpPr>
          <p:nvPr/>
        </p:nvSpPr>
        <p:spPr bwMode="auto">
          <a:xfrm>
            <a:off x="1115616" y="2497460"/>
            <a:ext cx="1397000" cy="86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ES" altLang="es-CO" sz="1667" b="1" dirty="0">
                <a:latin typeface="Times New Roman" pitchFamily="18" charset="0"/>
              </a:rPr>
              <a:t>Mercados Financieros Globales</a:t>
            </a:r>
          </a:p>
        </p:txBody>
      </p:sp>
      <p:sp>
        <p:nvSpPr>
          <p:cNvPr id="24" name="Text Box 9"/>
          <p:cNvSpPr txBox="1">
            <a:spLocks noChangeArrowheads="1"/>
          </p:cNvSpPr>
          <p:nvPr/>
        </p:nvSpPr>
        <p:spPr bwMode="auto">
          <a:xfrm>
            <a:off x="899592" y="4009628"/>
            <a:ext cx="23495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ES" altLang="es-CO" sz="2000" b="1" dirty="0">
                <a:latin typeface="Times New Roman" pitchFamily="18" charset="0"/>
              </a:rPr>
              <a:t>La Contabilidad, </a:t>
            </a:r>
            <a:r>
              <a:rPr lang="es-ES" altLang="es-CO" sz="2000" b="1" i="1" dirty="0">
                <a:solidFill>
                  <a:srgbClr val="000066"/>
                </a:solidFill>
                <a:effectLst>
                  <a:outerShdw blurRad="38100" dist="38100" dir="2700000" algn="tl">
                    <a:srgbClr val="C0C0C0"/>
                  </a:outerShdw>
                </a:effectLst>
                <a:latin typeface="Times New Roman" pitchFamily="18" charset="0"/>
              </a:rPr>
              <a:t>“lenguaje común de los negocios”</a:t>
            </a:r>
          </a:p>
        </p:txBody>
      </p:sp>
      <p:sp>
        <p:nvSpPr>
          <p:cNvPr id="26" name="Text Box 11"/>
          <p:cNvSpPr txBox="1">
            <a:spLocks noChangeArrowheads="1"/>
          </p:cNvSpPr>
          <p:nvPr/>
        </p:nvSpPr>
        <p:spPr bwMode="auto">
          <a:xfrm>
            <a:off x="5532107" y="3877614"/>
            <a:ext cx="254661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ES" altLang="es-CO" sz="2000" b="1" dirty="0">
                <a:latin typeface="Times New Roman" pitchFamily="18" charset="0"/>
              </a:rPr>
              <a:t>La Contabilidad Pública, debe ser el </a:t>
            </a:r>
            <a:r>
              <a:rPr lang="es-ES" altLang="es-CO" sz="2000" b="1" i="1" dirty="0">
                <a:solidFill>
                  <a:srgbClr val="000066"/>
                </a:solidFill>
                <a:effectLst>
                  <a:outerShdw blurRad="38100" dist="38100" dir="2700000" algn="tl">
                    <a:srgbClr val="C0C0C0"/>
                  </a:outerShdw>
                </a:effectLst>
                <a:latin typeface="Times New Roman" pitchFamily="18" charset="0"/>
              </a:rPr>
              <a:t>“lenguaje común de los gobiernos”</a:t>
            </a:r>
            <a:endParaRPr lang="es-ES" altLang="es-CO" sz="2000" i="1" dirty="0">
              <a:solidFill>
                <a:srgbClr val="000066"/>
              </a:solidFill>
              <a:effectLst>
                <a:outerShdw blurRad="38100" dist="38100" dir="2700000" algn="tl">
                  <a:srgbClr val="C0C0C0"/>
                </a:outerShdw>
              </a:effectLst>
              <a:latin typeface="Times New Roman" pitchFamily="18" charset="0"/>
            </a:endParaRPr>
          </a:p>
        </p:txBody>
      </p:sp>
      <p:sp>
        <p:nvSpPr>
          <p:cNvPr id="27" name="Line 23"/>
          <p:cNvSpPr>
            <a:spLocks noChangeShapeType="1"/>
          </p:cNvSpPr>
          <p:nvPr/>
        </p:nvSpPr>
        <p:spPr bwMode="auto">
          <a:xfrm>
            <a:off x="3322650" y="4477680"/>
            <a:ext cx="1969430" cy="0"/>
          </a:xfrm>
          <a:prstGeom prst="line">
            <a:avLst/>
          </a:prstGeom>
          <a:noFill/>
          <a:ln w="381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sz="1917"/>
          </a:p>
        </p:txBody>
      </p:sp>
      <p:sp>
        <p:nvSpPr>
          <p:cNvPr id="28" name="Text Box 26"/>
          <p:cNvSpPr txBox="1">
            <a:spLocks noChangeArrowheads="1"/>
          </p:cNvSpPr>
          <p:nvPr/>
        </p:nvSpPr>
        <p:spPr bwMode="auto">
          <a:xfrm>
            <a:off x="3401632" y="4673038"/>
            <a:ext cx="1890448" cy="707886"/>
          </a:xfrm>
          <a:prstGeom prst="rect">
            <a:avLst/>
          </a:prstGeom>
          <a:solidFill>
            <a:schemeClr val="accent2">
              <a:lumMod val="40000"/>
              <a:lumOff val="60000"/>
            </a:schemeClr>
          </a:solidFill>
          <a:ln>
            <a:solidFill>
              <a:schemeClr val="tx2"/>
            </a:solidFill>
          </a:ln>
          <a:effectLst>
            <a:glow rad="63500">
              <a:schemeClr val="accent6">
                <a:satMod val="175000"/>
                <a:alpha val="40000"/>
              </a:schemeClr>
            </a:glow>
          </a:effectLst>
        </p:spPr>
        <p:txBody>
          <a:bodyPr>
            <a:spAutoFit/>
          </a:bodyPr>
          <a:lstStyle/>
          <a:p>
            <a:pPr algn="ctr">
              <a:spcBef>
                <a:spcPct val="50000"/>
              </a:spcBef>
            </a:pPr>
            <a:r>
              <a:rPr lang="es-ES" altLang="es-CO" sz="2000" b="1" i="1" dirty="0">
                <a:effectLst>
                  <a:outerShdw blurRad="38100" dist="38100" dir="2700000" algn="tl">
                    <a:srgbClr val="FFFFFF"/>
                  </a:outerShdw>
                </a:effectLst>
              </a:rPr>
              <a:t>PROCESO DE CONVERGENCIA</a:t>
            </a:r>
          </a:p>
        </p:txBody>
      </p:sp>
      <p:sp>
        <p:nvSpPr>
          <p:cNvPr id="29" name="Oval 10"/>
          <p:cNvSpPr>
            <a:spLocks noChangeArrowheads="1"/>
          </p:cNvSpPr>
          <p:nvPr/>
        </p:nvSpPr>
        <p:spPr bwMode="auto">
          <a:xfrm>
            <a:off x="5396177" y="3800760"/>
            <a:ext cx="2836229" cy="1397000"/>
          </a:xfrm>
          <a:prstGeom prst="ellipse">
            <a:avLst/>
          </a:prstGeom>
          <a:noFill/>
          <a:ln w="38100">
            <a:solidFill>
              <a:schemeClr val="tx1"/>
            </a:solidFill>
            <a:round/>
            <a:headEnd/>
            <a:tailEnd/>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gradFill rotWithShape="0">
                  <a:gsLst>
                    <a:gs pos="0">
                      <a:srgbClr val="5E9EFF"/>
                    </a:gs>
                    <a:gs pos="39999">
                      <a:srgbClr val="85C2FF"/>
                    </a:gs>
                    <a:gs pos="70000">
                      <a:srgbClr val="C4D6EB"/>
                    </a:gs>
                    <a:gs pos="100000">
                      <a:srgbClr val="FFEBFA"/>
                    </a:gs>
                  </a:gsLst>
                  <a:lin ang="5400000" scaled="1"/>
                </a:gradFill>
              </a14:hiddenFill>
            </a:ext>
          </a:extLst>
        </p:spPr>
        <p:txBody>
          <a:bodyPr wrap="none" anchor="ctr"/>
          <a:lstStyle/>
          <a:p>
            <a:endParaRPr lang="es-CO" sz="1917"/>
          </a:p>
        </p:txBody>
      </p:sp>
    </p:spTree>
    <p:extLst>
      <p:ext uri="{BB962C8B-B14F-4D97-AF65-F5344CB8AC3E}">
        <p14:creationId xmlns:p14="http://schemas.microsoft.com/office/powerpoint/2010/main" val="18281070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17</a:t>
            </a:fld>
            <a:endParaRPr lang="es-ES_tradnl"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497" y="23773"/>
            <a:ext cx="9014946" cy="5634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724350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18</a:t>
            </a:fld>
            <a:endParaRPr lang="es-ES_tradnl" dirty="0"/>
          </a:p>
        </p:txBody>
      </p:sp>
      <p:sp>
        <p:nvSpPr>
          <p:cNvPr id="7" name="6 Rectángulo"/>
          <p:cNvSpPr/>
          <p:nvPr/>
        </p:nvSpPr>
        <p:spPr>
          <a:xfrm>
            <a:off x="35496" y="1358429"/>
            <a:ext cx="2627560" cy="547136"/>
          </a:xfrm>
          <a:prstGeom prst="rect">
            <a:avLst/>
          </a:prstGeom>
          <a:solidFill>
            <a:srgbClr val="C0504D">
              <a:hueOff val="0"/>
              <a:satOff val="0"/>
              <a:lumOff val="0"/>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r>
              <a:rPr lang="es-CO" sz="1400" b="1" kern="0" dirty="0">
                <a:solidFill>
                  <a:sysClr val="window" lastClr="FFFFFF"/>
                </a:solidFill>
                <a:latin typeface="Calibri"/>
                <a:cs typeface="+mn-cs"/>
              </a:rPr>
              <a:t>PERÍODO DE PREPARACIÓN OBLIGATORIA</a:t>
            </a:r>
          </a:p>
        </p:txBody>
      </p:sp>
      <p:sp>
        <p:nvSpPr>
          <p:cNvPr id="8" name="7 Rectángulo"/>
          <p:cNvSpPr/>
          <p:nvPr/>
        </p:nvSpPr>
        <p:spPr>
          <a:xfrm>
            <a:off x="3131690" y="1358429"/>
            <a:ext cx="2808014" cy="547136"/>
          </a:xfrm>
          <a:prstGeom prst="rect">
            <a:avLst/>
          </a:prstGeom>
          <a:solidFill>
            <a:srgbClr val="C0504D">
              <a:hueOff val="2340759"/>
              <a:satOff val="-2919"/>
              <a:lumOff val="686"/>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r>
              <a:rPr lang="es-CO" sz="1400" b="1" kern="0" dirty="0">
                <a:solidFill>
                  <a:schemeClr val="bg1"/>
                </a:solidFill>
                <a:latin typeface="Calibri"/>
                <a:cs typeface="+mn-cs"/>
              </a:rPr>
              <a:t>PERÍODO DE TRANSICIÓN </a:t>
            </a:r>
          </a:p>
        </p:txBody>
      </p:sp>
      <p:sp>
        <p:nvSpPr>
          <p:cNvPr id="9" name="8 Rectángulo"/>
          <p:cNvSpPr/>
          <p:nvPr/>
        </p:nvSpPr>
        <p:spPr>
          <a:xfrm>
            <a:off x="6371655" y="1358429"/>
            <a:ext cx="2448817" cy="547136"/>
          </a:xfrm>
          <a:prstGeom prst="rect">
            <a:avLst/>
          </a:prstGeom>
          <a:solidFill>
            <a:srgbClr val="C0504D">
              <a:hueOff val="4681519"/>
              <a:satOff val="-5839"/>
              <a:lumOff val="1373"/>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r>
              <a:rPr lang="es-CO" sz="1400" b="1" kern="0" dirty="0">
                <a:solidFill>
                  <a:sysClr val="window" lastClr="FFFFFF"/>
                </a:solidFill>
                <a:latin typeface="Calibri"/>
                <a:cs typeface="+mn-cs"/>
              </a:rPr>
              <a:t>PERÍODO DE APLICACIÓN </a:t>
            </a:r>
          </a:p>
        </p:txBody>
      </p:sp>
      <p:sp>
        <p:nvSpPr>
          <p:cNvPr id="10" name="8 CuadroTexto"/>
          <p:cNvSpPr txBox="1">
            <a:spLocks noChangeArrowheads="1"/>
          </p:cNvSpPr>
          <p:nvPr/>
        </p:nvSpPr>
        <p:spPr bwMode="auto">
          <a:xfrm>
            <a:off x="151954" y="986453"/>
            <a:ext cx="255649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200" dirty="0">
                <a:latin typeface="Calibri" panose="020F0502020204030204" pitchFamily="34" charset="0"/>
              </a:rPr>
              <a:t>2013</a:t>
            </a:r>
          </a:p>
        </p:txBody>
      </p:sp>
      <p:sp>
        <p:nvSpPr>
          <p:cNvPr id="11" name="9 CuadroTexto"/>
          <p:cNvSpPr txBox="1">
            <a:spLocks noChangeArrowheads="1"/>
          </p:cNvSpPr>
          <p:nvPr/>
        </p:nvSpPr>
        <p:spPr bwMode="auto">
          <a:xfrm>
            <a:off x="3131690" y="986453"/>
            <a:ext cx="280756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200" dirty="0">
                <a:latin typeface="Calibri" panose="020F0502020204030204" pitchFamily="34" charset="0"/>
              </a:rPr>
              <a:t>2014</a:t>
            </a:r>
          </a:p>
        </p:txBody>
      </p:sp>
      <p:sp>
        <p:nvSpPr>
          <p:cNvPr id="12" name="10 CuadroTexto"/>
          <p:cNvSpPr txBox="1">
            <a:spLocks noChangeArrowheads="1"/>
          </p:cNvSpPr>
          <p:nvPr/>
        </p:nvSpPr>
        <p:spPr bwMode="auto">
          <a:xfrm>
            <a:off x="6298753" y="986453"/>
            <a:ext cx="244881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200" dirty="0">
                <a:latin typeface="Calibri" panose="020F0502020204030204" pitchFamily="34" charset="0"/>
              </a:rPr>
              <a:t>2015</a:t>
            </a:r>
          </a:p>
        </p:txBody>
      </p:sp>
      <p:sp>
        <p:nvSpPr>
          <p:cNvPr id="13" name="12 Rectángulo"/>
          <p:cNvSpPr>
            <a:spLocks noChangeArrowheads="1"/>
          </p:cNvSpPr>
          <p:nvPr/>
        </p:nvSpPr>
        <p:spPr bwMode="auto">
          <a:xfrm>
            <a:off x="2731168" y="2497460"/>
            <a:ext cx="3567585" cy="2431435"/>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marL="268288" indent="-268288" algn="l" fontAlgn="auto">
              <a:spcBef>
                <a:spcPts val="0"/>
              </a:spcBef>
              <a:spcAft>
                <a:spcPts val="0"/>
              </a:spcAft>
              <a:defRPr/>
            </a:pPr>
            <a:r>
              <a:rPr lang="es-ES" sz="1900" b="1" kern="0" dirty="0">
                <a:solidFill>
                  <a:sysClr val="windowText" lastClr="000000"/>
                </a:solidFill>
                <a:latin typeface="Calibri"/>
              </a:rPr>
              <a:t>1. Para efectos legales, aplicación del PGCP, MP y DC y, simultáneamente se debe preparar información con base en el nuevo marco normativo.</a:t>
            </a:r>
          </a:p>
          <a:p>
            <a:pPr marL="268288" indent="-268288" algn="l" fontAlgn="auto">
              <a:spcBef>
                <a:spcPts val="0"/>
              </a:spcBef>
              <a:spcAft>
                <a:spcPts val="0"/>
              </a:spcAft>
              <a:defRPr/>
            </a:pPr>
            <a:r>
              <a:rPr lang="es-ES" sz="1900" b="1" kern="0" dirty="0">
                <a:solidFill>
                  <a:sysClr val="windowText" lastClr="000000"/>
                </a:solidFill>
                <a:latin typeface="Calibri"/>
              </a:rPr>
              <a:t>2. Enero 1: Preparación del estado de situación financiera de apertura.</a:t>
            </a:r>
            <a:endParaRPr lang="es-CO" sz="1900" b="1" kern="0" dirty="0">
              <a:solidFill>
                <a:sysClr val="windowText" lastClr="000000"/>
              </a:solidFill>
              <a:latin typeface="Calibri"/>
            </a:endParaRPr>
          </a:p>
        </p:txBody>
      </p:sp>
      <p:sp>
        <p:nvSpPr>
          <p:cNvPr id="14" name="19 Rectángulo"/>
          <p:cNvSpPr>
            <a:spLocks noChangeArrowheads="1"/>
          </p:cNvSpPr>
          <p:nvPr/>
        </p:nvSpPr>
        <p:spPr bwMode="auto">
          <a:xfrm>
            <a:off x="6545824" y="2662669"/>
            <a:ext cx="2418664" cy="2139047"/>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algn="ctr" fontAlgn="auto">
              <a:spcBef>
                <a:spcPts val="0"/>
              </a:spcBef>
              <a:spcAft>
                <a:spcPts val="0"/>
              </a:spcAft>
              <a:defRPr/>
            </a:pPr>
            <a:r>
              <a:rPr lang="es-ES" sz="1900" b="1" kern="0" dirty="0">
                <a:solidFill>
                  <a:sysClr val="windowText" lastClr="000000"/>
                </a:solidFill>
                <a:latin typeface="Calibri"/>
              </a:rPr>
              <a:t>Para todos los efectos, aplicación del nuevo marco normativo anexo del Decreto 2784 de 2012 a partir del 1 de enero.</a:t>
            </a:r>
            <a:endParaRPr lang="es-CO" sz="1900" b="1" kern="0" dirty="0">
              <a:solidFill>
                <a:sysClr val="windowText" lastClr="000000"/>
              </a:solidFill>
              <a:latin typeface="Calibri"/>
            </a:endParaRPr>
          </a:p>
        </p:txBody>
      </p:sp>
      <p:sp>
        <p:nvSpPr>
          <p:cNvPr id="15" name="20 CuadroTexto"/>
          <p:cNvSpPr txBox="1">
            <a:spLocks noChangeArrowheads="1"/>
          </p:cNvSpPr>
          <p:nvPr/>
        </p:nvSpPr>
        <p:spPr bwMode="auto">
          <a:xfrm>
            <a:off x="107504" y="2857500"/>
            <a:ext cx="2448272" cy="1554272"/>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fontAlgn="auto" hangingPunct="1">
              <a:spcBef>
                <a:spcPts val="0"/>
              </a:spcBef>
              <a:spcAft>
                <a:spcPts val="0"/>
              </a:spcAft>
              <a:defRPr/>
            </a:pPr>
            <a:r>
              <a:rPr lang="es-CO" sz="1900" kern="0" dirty="0">
                <a:solidFill>
                  <a:sysClr val="windowText" lastClr="000000"/>
                </a:solidFill>
                <a:latin typeface="Calibri" pitchFamily="34" charset="0"/>
              </a:rPr>
              <a:t>Actividades de preparación para aplicar el marco normativo anexo del Decreto 2784 de 2012.</a:t>
            </a:r>
            <a:endParaRPr lang="es-CO" sz="1900" b="0" kern="0" dirty="0">
              <a:solidFill>
                <a:sysClr val="windowText" lastClr="000000"/>
              </a:solidFill>
              <a:latin typeface="Calibri" pitchFamily="34" charset="0"/>
            </a:endParaRPr>
          </a:p>
        </p:txBody>
      </p:sp>
      <p:sp>
        <p:nvSpPr>
          <p:cNvPr id="16" name="15 Flecha derecha"/>
          <p:cNvSpPr/>
          <p:nvPr/>
        </p:nvSpPr>
        <p:spPr>
          <a:xfrm>
            <a:off x="2771800" y="1561356"/>
            <a:ext cx="288354" cy="171929"/>
          </a:xfrm>
          <a:prstGeom prst="rightArrow">
            <a:avLst/>
          </a:prstGeom>
          <a:solidFill>
            <a:srgbClr val="C0504D"/>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900" kern="0">
              <a:solidFill>
                <a:sysClr val="window" lastClr="FFFFFF"/>
              </a:solidFill>
              <a:latin typeface="Calibri"/>
              <a:cs typeface="+mn-cs"/>
            </a:endParaRPr>
          </a:p>
        </p:txBody>
      </p:sp>
      <p:sp>
        <p:nvSpPr>
          <p:cNvPr id="17" name="16 Flecha izquierda y derecha"/>
          <p:cNvSpPr/>
          <p:nvPr/>
        </p:nvSpPr>
        <p:spPr>
          <a:xfrm>
            <a:off x="151954" y="2065412"/>
            <a:ext cx="2556491" cy="360040"/>
          </a:xfrm>
          <a:prstGeom prst="leftRightArrow">
            <a:avLst/>
          </a:prstGeom>
          <a:solidFill>
            <a:srgbClr val="C0504D">
              <a:hueOff val="0"/>
              <a:satOff val="0"/>
              <a:lumOff val="0"/>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900" kern="0">
              <a:solidFill>
                <a:sysClr val="window" lastClr="FFFFFF"/>
              </a:solidFill>
              <a:latin typeface="Calibri"/>
              <a:cs typeface="+mn-cs"/>
            </a:endParaRPr>
          </a:p>
        </p:txBody>
      </p:sp>
      <p:sp>
        <p:nvSpPr>
          <p:cNvPr id="18" name="17 Flecha izquierda y derecha"/>
          <p:cNvSpPr/>
          <p:nvPr/>
        </p:nvSpPr>
        <p:spPr>
          <a:xfrm>
            <a:off x="3131690" y="1952506"/>
            <a:ext cx="2808014" cy="400938"/>
          </a:xfrm>
          <a:prstGeom prst="leftRightArrow">
            <a:avLst/>
          </a:prstGeom>
          <a:solidFill>
            <a:srgbClr val="C0504D">
              <a:hueOff val="2340759"/>
              <a:satOff val="-2919"/>
              <a:lumOff val="686"/>
              <a:alphaOff val="0"/>
            </a:srgbClr>
          </a:solidFill>
          <a:ln w="25400" cap="flat" cmpd="sng" algn="ctr">
            <a:solidFill>
              <a:schemeClr val="tx1"/>
            </a:solidFill>
            <a:prstDash val="solid"/>
          </a:ln>
          <a:effectLst/>
        </p:spPr>
        <p:txBody>
          <a:bodyPr lIns="563189" tIns="42672" rIns="477845" bIns="42672" spcCol="1270" anchor="ctr"/>
          <a:lstStyle/>
          <a:p>
            <a:pPr defTabSz="1422400" fontAlgn="auto">
              <a:lnSpc>
                <a:spcPct val="90000"/>
              </a:lnSpc>
              <a:spcBef>
                <a:spcPts val="0"/>
              </a:spcBef>
              <a:spcAft>
                <a:spcPct val="35000"/>
              </a:spcAft>
              <a:defRPr/>
            </a:pPr>
            <a:endParaRPr lang="es-CO" sz="1900" kern="0" dirty="0">
              <a:solidFill>
                <a:sysClr val="window" lastClr="FFFFFF"/>
              </a:solidFill>
              <a:latin typeface="Calibri"/>
              <a:cs typeface="+mn-cs"/>
            </a:endParaRPr>
          </a:p>
        </p:txBody>
      </p:sp>
      <p:sp>
        <p:nvSpPr>
          <p:cNvPr id="19" name="18 Flecha izquierda y derecha"/>
          <p:cNvSpPr/>
          <p:nvPr/>
        </p:nvSpPr>
        <p:spPr>
          <a:xfrm>
            <a:off x="6328915" y="2065412"/>
            <a:ext cx="2418654" cy="432048"/>
          </a:xfrm>
          <a:prstGeom prst="leftRightArrow">
            <a:avLst/>
          </a:prstGeom>
          <a:solidFill>
            <a:srgbClr val="FF0000"/>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900" kern="0" dirty="0">
              <a:solidFill>
                <a:sysClr val="window" lastClr="FFFFFF"/>
              </a:solidFill>
              <a:latin typeface="Calibri"/>
              <a:cs typeface="+mn-cs"/>
            </a:endParaRPr>
          </a:p>
        </p:txBody>
      </p:sp>
      <p:sp>
        <p:nvSpPr>
          <p:cNvPr id="20" name="19 Flecha derecha"/>
          <p:cNvSpPr/>
          <p:nvPr/>
        </p:nvSpPr>
        <p:spPr>
          <a:xfrm>
            <a:off x="6012732" y="1561356"/>
            <a:ext cx="287460" cy="171929"/>
          </a:xfrm>
          <a:prstGeom prst="rightArrow">
            <a:avLst/>
          </a:prstGeom>
          <a:solidFill>
            <a:srgbClr val="FF0000"/>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900" kern="0">
              <a:solidFill>
                <a:sysClr val="window" lastClr="FFFFFF"/>
              </a:solidFill>
              <a:latin typeface="Calibri"/>
              <a:cs typeface="+mn-cs"/>
            </a:endParaRPr>
          </a:p>
        </p:txBody>
      </p:sp>
      <p:sp>
        <p:nvSpPr>
          <p:cNvPr id="21" name="5 Rectángulo"/>
          <p:cNvSpPr/>
          <p:nvPr/>
        </p:nvSpPr>
        <p:spPr>
          <a:xfrm>
            <a:off x="107504" y="100754"/>
            <a:ext cx="8964488" cy="812530"/>
          </a:xfrm>
          <a:prstGeom prst="rect">
            <a:avLst/>
          </a:prstGeom>
        </p:spPr>
        <p:txBody>
          <a:bodyPr wrap="square">
            <a:spAutoFit/>
          </a:bodyPr>
          <a:lstStyle/>
          <a:p>
            <a:pPr marL="444500" indent="-444500" algn="ctr" fontAlgn="auto">
              <a:lnSpc>
                <a:spcPct val="90000"/>
              </a:lnSpc>
              <a:spcAft>
                <a:spcPct val="35000"/>
              </a:spcAft>
              <a:buSzPct val="90000"/>
              <a:defRPr/>
            </a:pPr>
            <a:r>
              <a:rPr lang="es-ES" sz="2600" b="1" dirty="0">
                <a:solidFill>
                  <a:schemeClr val="bg1"/>
                </a:solidFill>
                <a:effectLst>
                  <a:outerShdw blurRad="38100" dist="38100" dir="2700000" algn="tl">
                    <a:srgbClr val="000000">
                      <a:alpha val="43137"/>
                    </a:srgbClr>
                  </a:outerShdw>
                </a:effectLst>
                <a:latin typeface="Calibri" pitchFamily="34" charset="0"/>
              </a:rPr>
              <a:t>MODELO DE CONTABILIDAD PARA EMPRESAS QUE COTIZAN EN EL MERCADO DE VALORES (RESOLUCIÓNES 743/13, 598/14)</a:t>
            </a:r>
          </a:p>
        </p:txBody>
      </p:sp>
    </p:spTree>
    <p:extLst>
      <p:ext uri="{BB962C8B-B14F-4D97-AF65-F5344CB8AC3E}">
        <p14:creationId xmlns:p14="http://schemas.microsoft.com/office/powerpoint/2010/main" val="3615535350"/>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19</a:t>
            </a:fld>
            <a:endParaRPr lang="es-ES_tradnl" dirty="0"/>
          </a:p>
        </p:txBody>
      </p:sp>
      <p:sp>
        <p:nvSpPr>
          <p:cNvPr id="6" name="128 Flecha derecha"/>
          <p:cNvSpPr/>
          <p:nvPr/>
        </p:nvSpPr>
        <p:spPr>
          <a:xfrm>
            <a:off x="769429" y="3651514"/>
            <a:ext cx="418195" cy="519545"/>
          </a:xfrm>
          <a:prstGeom prst="rightArrow">
            <a:avLst/>
          </a:prstGeom>
          <a:solidFill>
            <a:srgbClr val="C0504D"/>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600" kern="0">
              <a:solidFill>
                <a:sysClr val="window" lastClr="FFFFFF"/>
              </a:solidFill>
              <a:latin typeface="Calibri"/>
              <a:cs typeface="+mn-cs"/>
            </a:endParaRPr>
          </a:p>
        </p:txBody>
      </p:sp>
      <p:sp>
        <p:nvSpPr>
          <p:cNvPr id="7" name="129 Rectángulo"/>
          <p:cNvSpPr/>
          <p:nvPr/>
        </p:nvSpPr>
        <p:spPr>
          <a:xfrm rot="10800000" flipV="1">
            <a:off x="107504" y="1129308"/>
            <a:ext cx="558650" cy="4528542"/>
          </a:xfrm>
          <a:prstGeom prst="rect">
            <a:avLst/>
          </a:prstGeom>
          <a:blipFill>
            <a:blip r:embed="rId2" cstate="print"/>
            <a:tile tx="0" ty="0" sx="100000" sy="100000" flip="none" algn="tl"/>
          </a:blipFill>
          <a:ln w="25400" cap="flat" cmpd="sng" algn="ctr">
            <a:solidFill>
              <a:schemeClr val="accent2">
                <a:lumMod val="75000"/>
              </a:schemeClr>
            </a:solidFill>
            <a:prstDash val="solid"/>
          </a:ln>
          <a:effectLst>
            <a:glow rad="63500">
              <a:schemeClr val="accent6">
                <a:satMod val="175000"/>
                <a:alpha val="40000"/>
              </a:schemeClr>
            </a:glow>
          </a:effectLst>
        </p:spPr>
        <p:txBody>
          <a:bodyPr lIns="575940" tIns="43638" rIns="488664" bIns="43638" spcCol="1298" anchor="ctr"/>
          <a:lstStyle/>
          <a:p>
            <a:pPr algn="ctr" defTabSz="1454603" fontAlgn="auto">
              <a:lnSpc>
                <a:spcPct val="90000"/>
              </a:lnSpc>
              <a:spcBef>
                <a:spcPts val="0"/>
              </a:spcBef>
              <a:spcAft>
                <a:spcPct val="35000"/>
              </a:spcAft>
              <a:defRPr/>
            </a:pPr>
            <a:r>
              <a:rPr lang="es-CO" sz="1800" b="1" kern="0" dirty="0">
                <a:effectLst>
                  <a:outerShdw blurRad="38100" dist="38100" dir="2700000" algn="tl">
                    <a:srgbClr val="000000">
                      <a:alpha val="43137"/>
                    </a:srgbClr>
                  </a:outerShdw>
                </a:effectLst>
                <a:latin typeface="Calibri"/>
                <a:cs typeface="+mn-cs"/>
              </a:rPr>
              <a:t>MARCO</a:t>
            </a:r>
          </a:p>
          <a:p>
            <a:pPr algn="ctr" defTabSz="1454603" fontAlgn="auto">
              <a:lnSpc>
                <a:spcPct val="90000"/>
              </a:lnSpc>
              <a:spcBef>
                <a:spcPts val="0"/>
              </a:spcBef>
              <a:spcAft>
                <a:spcPct val="35000"/>
              </a:spcAft>
              <a:defRPr/>
            </a:pPr>
            <a:endParaRPr lang="es-CO" sz="2000" b="1" kern="0" dirty="0">
              <a:effectLst>
                <a:outerShdw blurRad="38100" dist="38100" dir="2700000" algn="tl">
                  <a:srgbClr val="000000">
                    <a:alpha val="43137"/>
                  </a:srgbClr>
                </a:outerShdw>
              </a:effectLst>
              <a:latin typeface="Calibri"/>
              <a:cs typeface="+mn-cs"/>
            </a:endParaRPr>
          </a:p>
          <a:p>
            <a:pPr algn="ctr" defTabSz="1454603" fontAlgn="auto">
              <a:lnSpc>
                <a:spcPct val="90000"/>
              </a:lnSpc>
              <a:spcBef>
                <a:spcPts val="0"/>
              </a:spcBef>
              <a:spcAft>
                <a:spcPct val="35000"/>
              </a:spcAft>
              <a:defRPr/>
            </a:pPr>
            <a:r>
              <a:rPr lang="es-CO" sz="1800" b="1" kern="0" dirty="0">
                <a:effectLst>
                  <a:outerShdw blurRad="38100" dist="38100" dir="2700000" algn="tl">
                    <a:srgbClr val="000000">
                      <a:alpha val="43137"/>
                    </a:srgbClr>
                  </a:outerShdw>
                </a:effectLst>
                <a:latin typeface="Calibri"/>
                <a:cs typeface="+mn-cs"/>
              </a:rPr>
              <a:t>NORMARIVO</a:t>
            </a:r>
          </a:p>
        </p:txBody>
      </p:sp>
      <p:sp>
        <p:nvSpPr>
          <p:cNvPr id="8" name="8 CuadroTexto"/>
          <p:cNvSpPr txBox="1">
            <a:spLocks noChangeArrowheads="1"/>
          </p:cNvSpPr>
          <p:nvPr/>
        </p:nvSpPr>
        <p:spPr bwMode="auto">
          <a:xfrm>
            <a:off x="1619673" y="955675"/>
            <a:ext cx="11521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400" dirty="0">
                <a:latin typeface="Calibri" panose="020F0502020204030204" pitchFamily="34" charset="0"/>
              </a:rPr>
              <a:t>2014</a:t>
            </a:r>
          </a:p>
        </p:txBody>
      </p:sp>
      <p:sp>
        <p:nvSpPr>
          <p:cNvPr id="9" name="10 CuadroTexto"/>
          <p:cNvSpPr txBox="1">
            <a:spLocks noChangeArrowheads="1"/>
          </p:cNvSpPr>
          <p:nvPr/>
        </p:nvSpPr>
        <p:spPr bwMode="auto">
          <a:xfrm>
            <a:off x="4489798" y="1027683"/>
            <a:ext cx="11623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400" dirty="0">
                <a:latin typeface="Calibri" panose="020F0502020204030204" pitchFamily="34" charset="0"/>
              </a:rPr>
              <a:t>2015</a:t>
            </a:r>
          </a:p>
        </p:txBody>
      </p:sp>
      <p:sp>
        <p:nvSpPr>
          <p:cNvPr id="10" name="10 CuadroTexto"/>
          <p:cNvSpPr txBox="1">
            <a:spLocks noChangeArrowheads="1"/>
          </p:cNvSpPr>
          <p:nvPr/>
        </p:nvSpPr>
        <p:spPr bwMode="auto">
          <a:xfrm>
            <a:off x="7181167" y="955675"/>
            <a:ext cx="1135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400" dirty="0">
                <a:latin typeface="Calibri" panose="020F0502020204030204" pitchFamily="34" charset="0"/>
              </a:rPr>
              <a:t>2016</a:t>
            </a:r>
          </a:p>
        </p:txBody>
      </p:sp>
      <p:sp>
        <p:nvSpPr>
          <p:cNvPr id="11" name="134 Rectángulo"/>
          <p:cNvSpPr/>
          <p:nvPr/>
        </p:nvSpPr>
        <p:spPr>
          <a:xfrm>
            <a:off x="971066" y="1406871"/>
            <a:ext cx="2349191" cy="874565"/>
          </a:xfrm>
          <a:prstGeom prst="rect">
            <a:avLst/>
          </a:prstGeom>
          <a:solidFill>
            <a:srgbClr val="C0504D">
              <a:hueOff val="0"/>
              <a:satOff val="0"/>
              <a:lumOff val="0"/>
              <a:alphaOff val="0"/>
            </a:srgbClr>
          </a:solidFill>
          <a:ln w="25400" cap="flat" cmpd="sng" algn="ctr">
            <a:solidFill>
              <a:schemeClr val="tx1"/>
            </a:solidFill>
            <a:prstDash val="solid"/>
          </a:ln>
          <a:effectLst>
            <a:glow rad="63500">
              <a:schemeClr val="accent4">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r>
              <a:rPr lang="es-CO" sz="1600" b="1" kern="0" dirty="0">
                <a:latin typeface="Calibri" panose="020F0502020204030204" pitchFamily="34" charset="0"/>
                <a:cs typeface="+mn-cs"/>
              </a:rPr>
              <a:t>PERÍODO DE PREPARACIÓN OBLIGATORIA</a:t>
            </a:r>
          </a:p>
        </p:txBody>
      </p:sp>
      <p:sp>
        <p:nvSpPr>
          <p:cNvPr id="12" name="135 Rectángulo"/>
          <p:cNvSpPr/>
          <p:nvPr/>
        </p:nvSpPr>
        <p:spPr>
          <a:xfrm>
            <a:off x="3986119" y="1489348"/>
            <a:ext cx="2241530" cy="678892"/>
          </a:xfrm>
          <a:prstGeom prst="rect">
            <a:avLst/>
          </a:prstGeom>
          <a:solidFill>
            <a:srgbClr val="C0504D">
              <a:hueOff val="2340759"/>
              <a:satOff val="-2919"/>
              <a:lumOff val="686"/>
              <a:alphaOff val="0"/>
            </a:srgbClr>
          </a:solidFill>
          <a:ln w="25400" cap="flat" cmpd="sng" algn="ctr">
            <a:solidFill>
              <a:schemeClr val="tx1"/>
            </a:solidFill>
            <a:prstDash val="solid"/>
          </a:ln>
          <a:effectLst>
            <a:glow rad="63500">
              <a:schemeClr val="accent4">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r>
              <a:rPr lang="es-CO" sz="1800" b="1" kern="0" dirty="0">
                <a:latin typeface="Calibri" panose="020F0502020204030204" pitchFamily="34" charset="0"/>
                <a:cs typeface="+mn-cs"/>
              </a:rPr>
              <a:t>PERÍODO DE TRANSICIÓN </a:t>
            </a:r>
          </a:p>
        </p:txBody>
      </p:sp>
      <p:sp>
        <p:nvSpPr>
          <p:cNvPr id="13" name="136 Rectángulo"/>
          <p:cNvSpPr/>
          <p:nvPr/>
        </p:nvSpPr>
        <p:spPr>
          <a:xfrm>
            <a:off x="6876256" y="1406871"/>
            <a:ext cx="2023500" cy="874565"/>
          </a:xfrm>
          <a:prstGeom prst="rect">
            <a:avLst/>
          </a:prstGeom>
          <a:solidFill>
            <a:srgbClr val="C0504D">
              <a:hueOff val="4681519"/>
              <a:satOff val="-5839"/>
              <a:lumOff val="1373"/>
              <a:alphaOff val="0"/>
            </a:srgbClr>
          </a:solidFill>
          <a:ln w="25400" cap="flat" cmpd="sng" algn="ctr">
            <a:solidFill>
              <a:schemeClr val="tx1"/>
            </a:solidFill>
            <a:prstDash val="solid"/>
          </a:ln>
          <a:effectLst>
            <a:glow rad="63500">
              <a:schemeClr val="accent4">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r>
              <a:rPr lang="es-CO" sz="1500" b="1" kern="0" dirty="0">
                <a:latin typeface="Calibri" panose="020F0502020204030204" pitchFamily="34" charset="0"/>
                <a:cs typeface="+mn-cs"/>
              </a:rPr>
              <a:t>PERÍODO DE APLICACIÓN </a:t>
            </a:r>
          </a:p>
        </p:txBody>
      </p:sp>
      <p:sp>
        <p:nvSpPr>
          <p:cNvPr id="14" name="12 Rectángulo"/>
          <p:cNvSpPr>
            <a:spLocks noChangeArrowheads="1"/>
          </p:cNvSpPr>
          <p:nvPr/>
        </p:nvSpPr>
        <p:spPr bwMode="auto">
          <a:xfrm>
            <a:off x="3463915" y="2676889"/>
            <a:ext cx="3268325" cy="2585323"/>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marL="342900" indent="-342900" algn="l" fontAlgn="auto">
              <a:spcBef>
                <a:spcPts val="0"/>
              </a:spcBef>
              <a:spcAft>
                <a:spcPts val="0"/>
              </a:spcAft>
              <a:buAutoNum type="arabicPeriod"/>
              <a:defRPr/>
            </a:pPr>
            <a:r>
              <a:rPr lang="es-ES" sz="1800" b="1" kern="0" dirty="0">
                <a:solidFill>
                  <a:sysClr val="windowText" lastClr="000000"/>
                </a:solidFill>
                <a:latin typeface="Calibri" panose="020F0502020204030204" pitchFamily="34" charset="0"/>
              </a:rPr>
              <a:t>Para efectos legales, aplicación del PGCP, MP y DC y, simultáneamente se debe preparar información con base en el nuevo marco normativo.</a:t>
            </a:r>
          </a:p>
          <a:p>
            <a:pPr marL="268288" indent="-268288" algn="l" fontAlgn="auto">
              <a:spcBef>
                <a:spcPts val="0"/>
              </a:spcBef>
              <a:spcAft>
                <a:spcPts val="0"/>
              </a:spcAft>
              <a:defRPr/>
            </a:pPr>
            <a:r>
              <a:rPr lang="es-ES" sz="1800" b="1" kern="0" dirty="0">
                <a:solidFill>
                  <a:sysClr val="windowText" lastClr="000000"/>
                </a:solidFill>
                <a:latin typeface="Calibri" panose="020F0502020204030204" pitchFamily="34" charset="0"/>
              </a:rPr>
              <a:t>2.  Enero 1: Preparación del estado de situación financiera de apertura.</a:t>
            </a:r>
            <a:endParaRPr lang="es-CO" sz="1800" b="1" kern="0" dirty="0">
              <a:solidFill>
                <a:sysClr val="windowText" lastClr="000000"/>
              </a:solidFill>
              <a:latin typeface="Calibri" panose="020F0502020204030204" pitchFamily="34" charset="0"/>
            </a:endParaRPr>
          </a:p>
        </p:txBody>
      </p:sp>
      <p:sp>
        <p:nvSpPr>
          <p:cNvPr id="15" name="19 Rectángulo"/>
          <p:cNvSpPr>
            <a:spLocks noChangeArrowheads="1"/>
          </p:cNvSpPr>
          <p:nvPr/>
        </p:nvSpPr>
        <p:spPr bwMode="auto">
          <a:xfrm>
            <a:off x="6978547" y="2983505"/>
            <a:ext cx="2057949" cy="1938992"/>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algn="l" fontAlgn="auto">
              <a:spcBef>
                <a:spcPts val="0"/>
              </a:spcBef>
              <a:spcAft>
                <a:spcPts val="0"/>
              </a:spcAft>
              <a:defRPr/>
            </a:pPr>
            <a:r>
              <a:rPr lang="es-ES" sz="2000" b="1" kern="0" dirty="0">
                <a:solidFill>
                  <a:sysClr val="windowText" lastClr="000000"/>
                </a:solidFill>
                <a:latin typeface="Calibri" panose="020F0502020204030204" pitchFamily="34" charset="0"/>
              </a:rPr>
              <a:t>Para todos los efectos, aplicación del nuevo marco normativo a partir de las NIIF.</a:t>
            </a:r>
            <a:endParaRPr lang="es-CO" sz="2000" b="1" kern="0" dirty="0">
              <a:solidFill>
                <a:sysClr val="windowText" lastClr="000000"/>
              </a:solidFill>
              <a:latin typeface="Calibri" panose="020F0502020204030204" pitchFamily="34" charset="0"/>
            </a:endParaRPr>
          </a:p>
        </p:txBody>
      </p:sp>
      <p:sp>
        <p:nvSpPr>
          <p:cNvPr id="16" name="20 CuadroTexto"/>
          <p:cNvSpPr txBox="1">
            <a:spLocks noChangeArrowheads="1"/>
          </p:cNvSpPr>
          <p:nvPr/>
        </p:nvSpPr>
        <p:spPr bwMode="auto">
          <a:xfrm>
            <a:off x="1216608" y="2983505"/>
            <a:ext cx="2049671" cy="2031325"/>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l" eaLnBrk="1" fontAlgn="auto" hangingPunct="1">
              <a:spcBef>
                <a:spcPts val="0"/>
              </a:spcBef>
              <a:spcAft>
                <a:spcPts val="0"/>
              </a:spcAft>
              <a:defRPr/>
            </a:pPr>
            <a:r>
              <a:rPr lang="es-CO" sz="2100" kern="0" dirty="0">
                <a:solidFill>
                  <a:sysClr val="windowText" lastClr="000000"/>
                </a:solidFill>
                <a:latin typeface="Calibri" panose="020F0502020204030204" pitchFamily="34" charset="0"/>
              </a:rPr>
              <a:t>Actividades de preparación para aplicar el nuevo marco normativo a partir de las NIIF</a:t>
            </a:r>
          </a:p>
        </p:txBody>
      </p:sp>
      <p:sp>
        <p:nvSpPr>
          <p:cNvPr id="17" name="140 Flecha derecha"/>
          <p:cNvSpPr/>
          <p:nvPr/>
        </p:nvSpPr>
        <p:spPr>
          <a:xfrm>
            <a:off x="3491880" y="1686100"/>
            <a:ext cx="360362" cy="287337"/>
          </a:xfrm>
          <a:prstGeom prst="rightArrow">
            <a:avLst/>
          </a:prstGeom>
          <a:solidFill>
            <a:srgbClr val="C0504D"/>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500" kern="0">
              <a:solidFill>
                <a:sysClr val="window" lastClr="FFFFFF"/>
              </a:solidFill>
              <a:latin typeface="Calibri"/>
              <a:cs typeface="+mn-cs"/>
            </a:endParaRPr>
          </a:p>
        </p:txBody>
      </p:sp>
      <p:sp>
        <p:nvSpPr>
          <p:cNvPr id="18" name="141 Flecha derecha"/>
          <p:cNvSpPr/>
          <p:nvPr/>
        </p:nvSpPr>
        <p:spPr>
          <a:xfrm>
            <a:off x="6399271" y="1686101"/>
            <a:ext cx="288925" cy="287337"/>
          </a:xfrm>
          <a:prstGeom prst="rightArrow">
            <a:avLst/>
          </a:prstGeom>
          <a:solidFill>
            <a:srgbClr val="F79646"/>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500" kern="0">
              <a:solidFill>
                <a:sysClr val="window" lastClr="FFFFFF"/>
              </a:solidFill>
              <a:latin typeface="Calibri"/>
              <a:cs typeface="+mn-cs"/>
            </a:endParaRPr>
          </a:p>
        </p:txBody>
      </p:sp>
      <p:sp>
        <p:nvSpPr>
          <p:cNvPr id="19" name="142 Flecha izquierda y derecha"/>
          <p:cNvSpPr/>
          <p:nvPr/>
        </p:nvSpPr>
        <p:spPr>
          <a:xfrm>
            <a:off x="971066" y="2355618"/>
            <a:ext cx="2295213" cy="431800"/>
          </a:xfrm>
          <a:prstGeom prst="leftRightArrow">
            <a:avLst/>
          </a:prstGeom>
          <a:solidFill>
            <a:srgbClr val="C0504D">
              <a:hueOff val="0"/>
              <a:satOff val="0"/>
              <a:lumOff val="0"/>
              <a:alphaOff val="0"/>
            </a:srgbClr>
          </a:solidFill>
          <a:ln w="25400" cap="flat" cmpd="sng" algn="ctr">
            <a:solidFill>
              <a:schemeClr val="tx1"/>
            </a:solidFill>
            <a:prstDash val="solid"/>
          </a:ln>
          <a:effectLst>
            <a:glow rad="63500">
              <a:schemeClr val="accent6">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b="0" kern="0">
              <a:solidFill>
                <a:sysClr val="window" lastClr="FFFFFF"/>
              </a:solidFill>
              <a:latin typeface="Calibri" panose="020F0502020204030204" pitchFamily="34" charset="0"/>
              <a:cs typeface="+mn-cs"/>
            </a:endParaRPr>
          </a:p>
        </p:txBody>
      </p:sp>
      <p:sp>
        <p:nvSpPr>
          <p:cNvPr id="20" name="143 Flecha izquierda y derecha"/>
          <p:cNvSpPr/>
          <p:nvPr/>
        </p:nvSpPr>
        <p:spPr>
          <a:xfrm>
            <a:off x="3871084" y="2227091"/>
            <a:ext cx="2492427" cy="431800"/>
          </a:xfrm>
          <a:prstGeom prst="leftRightArrow">
            <a:avLst/>
          </a:prstGeom>
          <a:solidFill>
            <a:srgbClr val="C0504D">
              <a:hueOff val="2340759"/>
              <a:satOff val="-2919"/>
              <a:lumOff val="686"/>
              <a:alphaOff val="0"/>
            </a:srgbClr>
          </a:solidFill>
          <a:ln w="25400" cap="flat" cmpd="sng" algn="ctr">
            <a:solidFill>
              <a:schemeClr val="tx1"/>
            </a:solidFill>
            <a:prstDash val="solid"/>
          </a:ln>
          <a:effectLst>
            <a:glow rad="63500">
              <a:schemeClr val="accent6">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kern="0">
              <a:solidFill>
                <a:sysClr val="window" lastClr="FFFFFF"/>
              </a:solidFill>
              <a:latin typeface="Calibri" panose="020F0502020204030204" pitchFamily="34" charset="0"/>
              <a:cs typeface="+mn-cs"/>
            </a:endParaRPr>
          </a:p>
        </p:txBody>
      </p:sp>
      <p:sp>
        <p:nvSpPr>
          <p:cNvPr id="21" name="144 Flecha izquierda y derecha"/>
          <p:cNvSpPr/>
          <p:nvPr/>
        </p:nvSpPr>
        <p:spPr>
          <a:xfrm>
            <a:off x="6861469" y="2425700"/>
            <a:ext cx="2116488" cy="431800"/>
          </a:xfrm>
          <a:prstGeom prst="leftRightArrow">
            <a:avLst/>
          </a:prstGeom>
          <a:solidFill>
            <a:srgbClr val="C0504D">
              <a:hueOff val="4681519"/>
              <a:satOff val="-5839"/>
              <a:lumOff val="1373"/>
              <a:alphaOff val="0"/>
            </a:srgbClr>
          </a:solidFill>
          <a:ln w="25400" cap="flat" cmpd="sng" algn="ctr">
            <a:solidFill>
              <a:schemeClr val="tx1"/>
            </a:solidFill>
            <a:prstDash val="solid"/>
          </a:ln>
          <a:effectLst>
            <a:glow rad="63500">
              <a:schemeClr val="accent6">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kern="0">
              <a:solidFill>
                <a:sysClr val="window" lastClr="FFFFFF"/>
              </a:solidFill>
              <a:latin typeface="Calibri" panose="020F0502020204030204" pitchFamily="34" charset="0"/>
              <a:cs typeface="+mn-cs"/>
            </a:endParaRPr>
          </a:p>
        </p:txBody>
      </p:sp>
      <p:sp>
        <p:nvSpPr>
          <p:cNvPr id="23" name="6 Rectángulo"/>
          <p:cNvSpPr/>
          <p:nvPr/>
        </p:nvSpPr>
        <p:spPr>
          <a:xfrm>
            <a:off x="-22864" y="-22820"/>
            <a:ext cx="9166864" cy="1089529"/>
          </a:xfrm>
          <a:prstGeom prst="rect">
            <a:avLst/>
          </a:prstGeom>
        </p:spPr>
        <p:txBody>
          <a:bodyPr wrap="square">
            <a:spAutoFit/>
          </a:bodyPr>
          <a:lstStyle/>
          <a:p>
            <a:pPr marL="444500" indent="-444500" algn="ctr" fontAlgn="auto">
              <a:lnSpc>
                <a:spcPct val="90000"/>
              </a:lnSpc>
              <a:spcAft>
                <a:spcPct val="35000"/>
              </a:spcAft>
              <a:buSzPct val="90000"/>
              <a:defRPr/>
            </a:pPr>
            <a:r>
              <a:rPr lang="es-ES" sz="2400" b="1" dirty="0">
                <a:solidFill>
                  <a:schemeClr val="bg1"/>
                </a:solidFill>
                <a:effectLst>
                  <a:outerShdw blurRad="38100" dist="38100" dir="2700000" algn="tl">
                    <a:srgbClr val="000000">
                      <a:alpha val="43137"/>
                    </a:srgbClr>
                  </a:outerShdw>
                </a:effectLst>
                <a:latin typeface="Calibri" pitchFamily="34" charset="0"/>
              </a:rPr>
              <a:t>MODELO DE CONTABILIDAD PARA EMPRESAS QUE NO COTIZAN EN EL MERCADO DE VALORES, Y QUE NO CAPTAN NI ADMINISTRAN AHORRO DEL PÚBLICO (RESOLUCIÓN 414/14)</a:t>
            </a:r>
          </a:p>
        </p:txBody>
      </p:sp>
    </p:spTree>
    <p:extLst>
      <p:ext uri="{BB962C8B-B14F-4D97-AF65-F5344CB8AC3E}">
        <p14:creationId xmlns:p14="http://schemas.microsoft.com/office/powerpoint/2010/main" val="817173134"/>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
                                        </p:tgtEl>
                                        <p:attrNameLst>
                                          <p:attrName>style.color</p:attrName>
                                        </p:attrNameLst>
                                      </p:cBhvr>
                                      <p:to>
                                        <a:schemeClr val="bg1"/>
                                      </p:to>
                                    </p:animClr>
                                    <p:animClr clrSpc="rgb" dir="cw">
                                      <p:cBhvr>
                                        <p:cTn id="7" dur="250" autoRev="1" fill="remove"/>
                                        <p:tgtEl>
                                          <p:spTgt spid="6"/>
                                        </p:tgtEl>
                                        <p:attrNameLst>
                                          <p:attrName>fillcolor</p:attrName>
                                        </p:attrNameLst>
                                      </p:cBhvr>
                                      <p:to>
                                        <a:schemeClr val="bg1"/>
                                      </p:to>
                                    </p:animClr>
                                    <p:set>
                                      <p:cBhvr>
                                        <p:cTn id="8" dur="250" autoRev="1" fill="remove"/>
                                        <p:tgtEl>
                                          <p:spTgt spid="6"/>
                                        </p:tgtEl>
                                        <p:attrNameLst>
                                          <p:attrName>fill.type</p:attrName>
                                        </p:attrNameLst>
                                      </p:cBhvr>
                                      <p:to>
                                        <p:strVal val="solid"/>
                                      </p:to>
                                    </p:set>
                                    <p:set>
                                      <p:cBhvr>
                                        <p:cTn id="9" dur="250" autoRev="1" fill="remove"/>
                                        <p:tgtEl>
                                          <p:spTgt spid="6"/>
                                        </p:tgtEl>
                                        <p:attrNameLst>
                                          <p:attrName>fill.on</p:attrName>
                                        </p:attrNameLst>
                                      </p:cBhvr>
                                      <p:to>
                                        <p:strVal val="true"/>
                                      </p:to>
                                    </p:set>
                                  </p:childTnLst>
                                </p:cTn>
                              </p:par>
                            </p:childTnLst>
                          </p:cTn>
                        </p:par>
                        <p:par>
                          <p:cTn id="10" fill="hold">
                            <p:stCondLst>
                              <p:cond delay="500"/>
                            </p:stCondLst>
                            <p:childTnLst>
                              <p:par>
                                <p:cTn id="11" presetID="27" presetClass="emph" presetSubtype="0" fill="remove" grpId="0" nodeType="afterEffect">
                                  <p:stCondLst>
                                    <p:cond delay="500"/>
                                  </p:stCondLst>
                                  <p:childTnLst>
                                    <p:animClr clrSpc="rgb" dir="cw">
                                      <p:cBhvr override="childStyle">
                                        <p:cTn id="12" dur="250" autoRev="1" fill="remove"/>
                                        <p:tgtEl>
                                          <p:spTgt spid="17"/>
                                        </p:tgtEl>
                                        <p:attrNameLst>
                                          <p:attrName>style.color</p:attrName>
                                        </p:attrNameLst>
                                      </p:cBhvr>
                                      <p:to>
                                        <a:schemeClr val="bg1"/>
                                      </p:to>
                                    </p:animClr>
                                    <p:animClr clrSpc="rgb" dir="cw">
                                      <p:cBhvr>
                                        <p:cTn id="13" dur="250" autoRev="1" fill="remove"/>
                                        <p:tgtEl>
                                          <p:spTgt spid="17"/>
                                        </p:tgtEl>
                                        <p:attrNameLst>
                                          <p:attrName>fillcolor</p:attrName>
                                        </p:attrNameLst>
                                      </p:cBhvr>
                                      <p:to>
                                        <a:schemeClr val="bg1"/>
                                      </p:to>
                                    </p:animClr>
                                    <p:set>
                                      <p:cBhvr>
                                        <p:cTn id="14" dur="250" autoRev="1" fill="remove"/>
                                        <p:tgtEl>
                                          <p:spTgt spid="17"/>
                                        </p:tgtEl>
                                        <p:attrNameLst>
                                          <p:attrName>fill.type</p:attrName>
                                        </p:attrNameLst>
                                      </p:cBhvr>
                                      <p:to>
                                        <p:strVal val="solid"/>
                                      </p:to>
                                    </p:set>
                                    <p:set>
                                      <p:cBhvr>
                                        <p:cTn id="15" dur="250" autoRev="1" fill="remove"/>
                                        <p:tgtEl>
                                          <p:spTgt spid="17"/>
                                        </p:tgtEl>
                                        <p:attrNameLst>
                                          <p:attrName>fill.on</p:attrName>
                                        </p:attrNameLst>
                                      </p:cBhvr>
                                      <p:to>
                                        <p:strVal val="true"/>
                                      </p:to>
                                    </p:set>
                                  </p:childTnLst>
                                </p:cTn>
                              </p:par>
                            </p:childTnLst>
                          </p:cTn>
                        </p:par>
                        <p:par>
                          <p:cTn id="16" fill="hold">
                            <p:stCondLst>
                              <p:cond delay="1500"/>
                            </p:stCondLst>
                            <p:childTnLst>
                              <p:par>
                                <p:cTn id="17" presetID="27" presetClass="emph" presetSubtype="0" fill="remove" grpId="0" nodeType="afterEffect">
                                  <p:stCondLst>
                                    <p:cond delay="750"/>
                                  </p:stCondLst>
                                  <p:childTnLst>
                                    <p:animClr clrSpc="rgb" dir="cw">
                                      <p:cBhvr override="childStyle">
                                        <p:cTn id="18" dur="250" autoRev="1" fill="remove"/>
                                        <p:tgtEl>
                                          <p:spTgt spid="18"/>
                                        </p:tgtEl>
                                        <p:attrNameLst>
                                          <p:attrName>style.color</p:attrName>
                                        </p:attrNameLst>
                                      </p:cBhvr>
                                      <p:to>
                                        <a:schemeClr val="bg1"/>
                                      </p:to>
                                    </p:animClr>
                                    <p:animClr clrSpc="rgb" dir="cw">
                                      <p:cBhvr>
                                        <p:cTn id="19" dur="250" autoRev="1" fill="remove"/>
                                        <p:tgtEl>
                                          <p:spTgt spid="18"/>
                                        </p:tgtEl>
                                        <p:attrNameLst>
                                          <p:attrName>fillcolor</p:attrName>
                                        </p:attrNameLst>
                                      </p:cBhvr>
                                      <p:to>
                                        <a:schemeClr val="bg1"/>
                                      </p:to>
                                    </p:animClr>
                                    <p:set>
                                      <p:cBhvr>
                                        <p:cTn id="20" dur="250" autoRev="1" fill="remove"/>
                                        <p:tgtEl>
                                          <p:spTgt spid="18"/>
                                        </p:tgtEl>
                                        <p:attrNameLst>
                                          <p:attrName>fill.type</p:attrName>
                                        </p:attrNameLst>
                                      </p:cBhvr>
                                      <p:to>
                                        <p:strVal val="solid"/>
                                      </p:to>
                                    </p:set>
                                    <p:set>
                                      <p:cBhvr>
                                        <p:cTn id="21" dur="250" autoRev="1" fill="remove"/>
                                        <p:tgtEl>
                                          <p:spTgt spid="1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2</a:t>
            </a:fld>
            <a:endParaRPr lang="es-ES_tradnl" dirty="0"/>
          </a:p>
        </p:txBody>
      </p:sp>
      <p:pic>
        <p:nvPicPr>
          <p:cNvPr id="1031" name="Picture 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59832" y="2209429"/>
            <a:ext cx="2880320" cy="1275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6971" y="2209429"/>
            <a:ext cx="2893181" cy="2016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bwMode="auto">
          <a:xfrm>
            <a:off x="3059832" y="3865612"/>
            <a:ext cx="2880320" cy="504056"/>
          </a:xfrm>
          <a:prstGeom prst="rect">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s-CO" sz="2400" b="0" i="0" u="none" strike="noStrike" cap="none" normalizeH="0" baseline="0" dirty="0">
                <a:ln>
                  <a:noFill/>
                </a:ln>
                <a:solidFill>
                  <a:schemeClr val="bg1"/>
                </a:solidFill>
                <a:effectLst/>
                <a:latin typeface="Times New Roman" pitchFamily="18" charset="0"/>
              </a:rPr>
              <a:t> 1 de marzo de 2017</a:t>
            </a:r>
          </a:p>
        </p:txBody>
      </p:sp>
      <p:pic>
        <p:nvPicPr>
          <p:cNvPr id="12"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98168" y="4434369"/>
            <a:ext cx="1547664" cy="1186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n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53013" y="2209428"/>
            <a:ext cx="3190987" cy="2160239"/>
          </a:xfrm>
          <a:prstGeom prst="rect">
            <a:avLst/>
          </a:prstGeom>
        </p:spPr>
      </p:pic>
      <p:pic>
        <p:nvPicPr>
          <p:cNvPr id="8" name="Imagen 7"/>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 y="2227456"/>
            <a:ext cx="3046971" cy="2142212"/>
          </a:xfrm>
          <a:prstGeom prst="rect">
            <a:avLst/>
          </a:prstGeom>
        </p:spPr>
      </p:pic>
      <p:pic>
        <p:nvPicPr>
          <p:cNvPr id="1028" name="Picture 4" descr="Resultado de imagen para universidad de san buenaventura medellin"/>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059831" y="1"/>
            <a:ext cx="2880321" cy="2209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82328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circle(in)">
                                      <p:cBhvr>
                                        <p:cTn id="10" dur="2000"/>
                                        <p:tgtEl>
                                          <p:spTgt spid="1028"/>
                                        </p:tgtEl>
                                      </p:cBhvr>
                                    </p:animEffect>
                                  </p:childTnLst>
                                </p:cTn>
                              </p:par>
                              <p:par>
                                <p:cTn id="11" presetID="6"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8A025F99-1DAF-4D1C-906F-3757E7DA4970}" type="slidenum">
              <a:rPr lang="es-ES_tradnl" smtClean="0"/>
              <a:pPr>
                <a:defRPr/>
              </a:pPr>
              <a:t>20</a:t>
            </a:fld>
            <a:endParaRPr lang="es-ES_tradnl" dirty="0"/>
          </a:p>
        </p:txBody>
      </p:sp>
      <p:sp>
        <p:nvSpPr>
          <p:cNvPr id="6" name="2 Rectángulo"/>
          <p:cNvSpPr/>
          <p:nvPr/>
        </p:nvSpPr>
        <p:spPr>
          <a:xfrm>
            <a:off x="971600" y="1592590"/>
            <a:ext cx="3005800" cy="1025090"/>
          </a:xfrm>
          <a:prstGeom prst="rect">
            <a:avLst/>
          </a:prstGeom>
          <a:solidFill>
            <a:srgbClr val="C0504D">
              <a:hueOff val="0"/>
              <a:satOff val="0"/>
              <a:lumOff val="0"/>
              <a:alphaOff val="0"/>
            </a:srgbClr>
          </a:solidFill>
          <a:ln w="25400" cap="flat" cmpd="sng" algn="ctr">
            <a:solidFill>
              <a:schemeClr val="tx1"/>
            </a:solidFill>
            <a:prstDash val="solid"/>
          </a:ln>
          <a:effectLst>
            <a:glow rad="139700">
              <a:schemeClr val="accent4">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r>
              <a:rPr lang="es-CO" sz="2333" b="1" kern="0" dirty="0">
                <a:solidFill>
                  <a:sysClr val="window" lastClr="FFFFFF"/>
                </a:solidFill>
                <a:latin typeface="Calibri"/>
                <a:cs typeface="+mn-cs"/>
              </a:rPr>
              <a:t>PERÍODO DE PREPARACIÓN OBLIGATORIA</a:t>
            </a:r>
          </a:p>
        </p:txBody>
      </p:sp>
      <p:sp>
        <p:nvSpPr>
          <p:cNvPr id="7" name="3 Rectángulo"/>
          <p:cNvSpPr/>
          <p:nvPr/>
        </p:nvSpPr>
        <p:spPr>
          <a:xfrm>
            <a:off x="5052054" y="1514497"/>
            <a:ext cx="3180353" cy="1103183"/>
          </a:xfrm>
          <a:prstGeom prst="rect">
            <a:avLst/>
          </a:prstGeom>
          <a:solidFill>
            <a:srgbClr val="C0504D">
              <a:hueOff val="2340759"/>
              <a:satOff val="-2919"/>
              <a:lumOff val="686"/>
              <a:alphaOff val="0"/>
            </a:srgbClr>
          </a:solidFill>
          <a:ln w="25400" cap="flat" cmpd="sng" algn="ctr">
            <a:solidFill>
              <a:schemeClr val="tx1"/>
            </a:solidFill>
            <a:prstDash val="solid"/>
          </a:ln>
          <a:effectLst>
            <a:glow rad="101600">
              <a:schemeClr val="accent4">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r>
              <a:rPr lang="es-CO" sz="2333" b="1" kern="0" dirty="0">
                <a:solidFill>
                  <a:sysClr val="window" lastClr="FFFFFF"/>
                </a:solidFill>
                <a:latin typeface="Calibri"/>
              </a:rPr>
              <a:t>PERÍODO DE APLICACION </a:t>
            </a:r>
          </a:p>
        </p:txBody>
      </p:sp>
      <p:sp>
        <p:nvSpPr>
          <p:cNvPr id="8" name="8 CuadroTexto"/>
          <p:cNvSpPr txBox="1">
            <a:spLocks noChangeArrowheads="1"/>
          </p:cNvSpPr>
          <p:nvPr/>
        </p:nvSpPr>
        <p:spPr bwMode="auto">
          <a:xfrm>
            <a:off x="1331640" y="1001097"/>
            <a:ext cx="2297927"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CO" altLang="es-CO" sz="2667" b="1" dirty="0">
                <a:effectLst>
                  <a:outerShdw blurRad="38100" dist="38100" dir="2700000" algn="tl">
                    <a:srgbClr val="000000">
                      <a:alpha val="43137"/>
                    </a:srgbClr>
                  </a:outerShdw>
                </a:effectLst>
                <a:latin typeface="Century Gothic" pitchFamily="34" charset="0"/>
              </a:rPr>
              <a:t>2015  y  2017</a:t>
            </a:r>
          </a:p>
        </p:txBody>
      </p:sp>
      <p:sp>
        <p:nvSpPr>
          <p:cNvPr id="9" name="9 CuadroTexto"/>
          <p:cNvSpPr txBox="1">
            <a:spLocks noChangeArrowheads="1"/>
          </p:cNvSpPr>
          <p:nvPr/>
        </p:nvSpPr>
        <p:spPr bwMode="auto">
          <a:xfrm>
            <a:off x="5836977" y="1001097"/>
            <a:ext cx="137980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CO" altLang="es-CO" sz="2667" b="1" dirty="0">
                <a:effectLst>
                  <a:outerShdw blurRad="38100" dist="38100" dir="2700000" algn="tl">
                    <a:srgbClr val="000000">
                      <a:alpha val="43137"/>
                    </a:srgbClr>
                  </a:outerShdw>
                </a:effectLst>
                <a:latin typeface="Century Gothic" pitchFamily="34" charset="0"/>
              </a:rPr>
              <a:t>2 0 1 8</a:t>
            </a:r>
          </a:p>
        </p:txBody>
      </p:sp>
      <p:sp>
        <p:nvSpPr>
          <p:cNvPr id="10" name="12 Rectángulo"/>
          <p:cNvSpPr>
            <a:spLocks noChangeArrowheads="1"/>
          </p:cNvSpPr>
          <p:nvPr/>
        </p:nvSpPr>
        <p:spPr bwMode="auto">
          <a:xfrm>
            <a:off x="5016050" y="3217540"/>
            <a:ext cx="3300366" cy="1759777"/>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002060"/>
            </a:solidFill>
            <a:prstDash val="solid"/>
            <a:headEnd/>
            <a:tailEnd/>
          </a:ln>
          <a:effectLst>
            <a:glow rad="63500">
              <a:schemeClr val="accent6">
                <a:satMod val="175000"/>
                <a:alpha val="40000"/>
              </a:schemeClr>
            </a:glow>
            <a:outerShdw blurRad="40000" dist="20000" dir="5400000" rotWithShape="0">
              <a:srgbClr val="000000">
                <a:alpha val="38000"/>
              </a:srgbClr>
            </a:outerShdw>
          </a:effectLst>
        </p:spPr>
        <p:txBody>
          <a:bodyPr wrap="square">
            <a:spAutoFit/>
          </a:bodyPr>
          <a:lstStyle/>
          <a:p>
            <a:pPr marL="380985" indent="-380985" fontAlgn="auto">
              <a:spcBef>
                <a:spcPts val="0"/>
              </a:spcBef>
              <a:spcAft>
                <a:spcPts val="0"/>
              </a:spcAft>
              <a:buAutoNum type="arabicPeriod"/>
              <a:defRPr/>
            </a:pPr>
            <a:r>
              <a:rPr lang="es-ES" sz="2167" b="1" kern="0" dirty="0">
                <a:solidFill>
                  <a:sysClr val="windowText" lastClr="000000"/>
                </a:solidFill>
                <a:latin typeface="Calibri"/>
              </a:rPr>
              <a:t>Enero 1: Preparación del estado de situación financiera de apertura</a:t>
            </a:r>
            <a:r>
              <a:rPr lang="es-CO" sz="2167" b="1" kern="0" dirty="0">
                <a:solidFill>
                  <a:sysClr val="windowText" lastClr="000000"/>
                </a:solidFill>
                <a:latin typeface="Calibri"/>
              </a:rPr>
              <a:t>.</a:t>
            </a:r>
          </a:p>
          <a:p>
            <a:pPr marL="380985" indent="-380985" fontAlgn="auto">
              <a:spcBef>
                <a:spcPts val="0"/>
              </a:spcBef>
              <a:spcAft>
                <a:spcPts val="0"/>
              </a:spcAft>
              <a:buAutoNum type="arabicPeriod"/>
              <a:defRPr/>
            </a:pPr>
            <a:r>
              <a:rPr lang="es-CO" sz="2167" b="1" kern="0" dirty="0">
                <a:solidFill>
                  <a:sysClr val="windowText" lastClr="000000"/>
                </a:solidFill>
                <a:latin typeface="Calibri"/>
              </a:rPr>
              <a:t>Aplicación del marco normativo.</a:t>
            </a:r>
            <a:endParaRPr lang="es-ES" sz="2333" b="1" kern="0" dirty="0">
              <a:solidFill>
                <a:sysClr val="windowText" lastClr="000000"/>
              </a:solidFill>
              <a:latin typeface="Calibri"/>
            </a:endParaRPr>
          </a:p>
        </p:txBody>
      </p:sp>
      <p:sp>
        <p:nvSpPr>
          <p:cNvPr id="11" name="20 CuadroTexto"/>
          <p:cNvSpPr txBox="1">
            <a:spLocks noChangeArrowheads="1"/>
          </p:cNvSpPr>
          <p:nvPr/>
        </p:nvSpPr>
        <p:spPr bwMode="auto">
          <a:xfrm>
            <a:off x="683568" y="3329971"/>
            <a:ext cx="3540393" cy="1759777"/>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rgbClr val="002060"/>
            </a:solidFill>
            <a:prstDash val="solid"/>
            <a:headEnd/>
            <a:tailEnd/>
          </a:ln>
          <a:effectLst>
            <a:glow rad="63500">
              <a:schemeClr val="accent6">
                <a:satMod val="175000"/>
                <a:alpha val="40000"/>
              </a:schemeClr>
            </a:glow>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eaLnBrk="1" fontAlgn="auto" hangingPunct="1">
              <a:spcBef>
                <a:spcPts val="0"/>
              </a:spcBef>
              <a:spcAft>
                <a:spcPts val="0"/>
              </a:spcAft>
              <a:defRPr/>
            </a:pPr>
            <a:r>
              <a:rPr lang="es-CO" sz="2167" kern="0" dirty="0">
                <a:solidFill>
                  <a:sysClr val="windowText" lastClr="000000"/>
                </a:solidFill>
                <a:latin typeface="Calibri" pitchFamily="34" charset="0"/>
              </a:rPr>
              <a:t>Actividades de preparación para la elaboración del balance de apertura y para la a aplicación del nuevo marco normativo.</a:t>
            </a:r>
          </a:p>
        </p:txBody>
      </p:sp>
      <p:sp>
        <p:nvSpPr>
          <p:cNvPr id="12" name="8 Flecha derecha"/>
          <p:cNvSpPr/>
          <p:nvPr/>
        </p:nvSpPr>
        <p:spPr>
          <a:xfrm>
            <a:off x="4151953" y="1858657"/>
            <a:ext cx="720080" cy="338770"/>
          </a:xfrm>
          <a:prstGeom prst="rightArrow">
            <a:avLst/>
          </a:prstGeom>
          <a:solidFill>
            <a:schemeClr val="tx1"/>
          </a:solidFill>
          <a:ln>
            <a:solidFill>
              <a:srgbClr val="FFFF00"/>
            </a:solidFill>
          </a:ln>
          <a:effectLst>
            <a:glow rad="635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CO" sz="1917" kern="0">
              <a:solidFill>
                <a:sysClr val="window" lastClr="FFFFFF"/>
              </a:solidFill>
              <a:latin typeface="Calibri"/>
            </a:endParaRPr>
          </a:p>
        </p:txBody>
      </p:sp>
      <p:sp>
        <p:nvSpPr>
          <p:cNvPr id="13" name="9 Flecha izquierda y derecha"/>
          <p:cNvSpPr/>
          <p:nvPr/>
        </p:nvSpPr>
        <p:spPr>
          <a:xfrm>
            <a:off x="1091614" y="2732447"/>
            <a:ext cx="2760307" cy="413085"/>
          </a:xfrm>
          <a:prstGeom prst="leftRightArrow">
            <a:avLst/>
          </a:prstGeom>
          <a:solidFill>
            <a:srgbClr val="C0504D">
              <a:hueOff val="0"/>
              <a:satOff val="0"/>
              <a:lumOff val="0"/>
              <a:alphaOff val="0"/>
            </a:srgbClr>
          </a:solidFill>
          <a:ln w="25400" cap="flat" cmpd="sng" algn="ctr">
            <a:solidFill>
              <a:schemeClr val="tx1"/>
            </a:solidFill>
            <a:prstDash val="solid"/>
          </a:ln>
          <a:effectLst>
            <a:glow rad="63500">
              <a:schemeClr val="accent6">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endParaRPr lang="es-CO" sz="2667" kern="0">
              <a:solidFill>
                <a:sysClr val="window" lastClr="FFFFFF"/>
              </a:solidFill>
              <a:latin typeface="Calibri"/>
              <a:cs typeface="+mn-cs"/>
            </a:endParaRPr>
          </a:p>
        </p:txBody>
      </p:sp>
      <p:sp>
        <p:nvSpPr>
          <p:cNvPr id="14" name="10 Flecha izquierda y derecha"/>
          <p:cNvSpPr/>
          <p:nvPr/>
        </p:nvSpPr>
        <p:spPr>
          <a:xfrm>
            <a:off x="5232073" y="2713691"/>
            <a:ext cx="2760307" cy="359833"/>
          </a:xfrm>
          <a:prstGeom prst="leftRightArrow">
            <a:avLst/>
          </a:prstGeom>
          <a:solidFill>
            <a:srgbClr val="C0504D">
              <a:hueOff val="2340759"/>
              <a:satOff val="-2919"/>
              <a:lumOff val="686"/>
              <a:alphaOff val="0"/>
            </a:srgbClr>
          </a:solidFill>
          <a:ln w="25400" cap="flat" cmpd="sng" algn="ctr">
            <a:solidFill>
              <a:schemeClr val="tx1"/>
            </a:solidFill>
            <a:prstDash val="solid"/>
          </a:ln>
          <a:effectLst>
            <a:glow rad="63500">
              <a:schemeClr val="accent6">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endParaRPr lang="es-CO" sz="2667" kern="0">
              <a:solidFill>
                <a:sysClr val="window" lastClr="FFFFFF"/>
              </a:solidFill>
              <a:latin typeface="Calibri"/>
              <a:cs typeface="+mn-cs"/>
            </a:endParaRPr>
          </a:p>
        </p:txBody>
      </p:sp>
      <p:sp>
        <p:nvSpPr>
          <p:cNvPr id="15" name="Rectángulo 14"/>
          <p:cNvSpPr/>
          <p:nvPr/>
        </p:nvSpPr>
        <p:spPr>
          <a:xfrm>
            <a:off x="1211627" y="221165"/>
            <a:ext cx="6780753" cy="451342"/>
          </a:xfrm>
          <a:prstGeom prst="rect">
            <a:avLst/>
          </a:prstGeom>
        </p:spPr>
        <p:txBody>
          <a:bodyPr wrap="square">
            <a:spAutoFit/>
          </a:bodyPr>
          <a:lstStyle/>
          <a:p>
            <a:pPr algn="ctr"/>
            <a:r>
              <a:rPr lang="es-ES" sz="2333" b="1" dirty="0">
                <a:solidFill>
                  <a:schemeClr val="bg1"/>
                </a:solidFill>
                <a:latin typeface="+mn-lt"/>
              </a:rPr>
              <a:t>CRONOGRAMA PARA ENTIDADES DE GOBIERNO</a:t>
            </a:r>
            <a:endParaRPr lang="es-CO" sz="2333" dirty="0">
              <a:solidFill>
                <a:schemeClr val="bg1"/>
              </a:solidFill>
              <a:latin typeface="+mn-lt"/>
            </a:endParaRPr>
          </a:p>
        </p:txBody>
      </p:sp>
    </p:spTree>
    <p:extLst>
      <p:ext uri="{BB962C8B-B14F-4D97-AF65-F5344CB8AC3E}">
        <p14:creationId xmlns:p14="http://schemas.microsoft.com/office/powerpoint/2010/main" val="1808568873"/>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2000"/>
                                        <p:tgtEl>
                                          <p:spTgt spid="7"/>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2000"/>
                                        <p:tgtEl>
                                          <p:spTgt spid="9"/>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heel(1)">
                                      <p:cBhvr>
                                        <p:cTn id="30" dur="2000"/>
                                        <p:tgtEl>
                                          <p:spTgt spid="12"/>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heel(1)">
                                      <p:cBhvr>
                                        <p:cTn id="3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animBg="1"/>
      <p:bldP spid="11" grpId="0" animBg="1"/>
      <p:bldP spid="12"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21</a:t>
            </a:fld>
            <a:endParaRPr lang="es-ES_tradnl" dirty="0"/>
          </a:p>
        </p:txBody>
      </p:sp>
      <p:pic>
        <p:nvPicPr>
          <p:cNvPr id="8197"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571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103396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9050" y="2161227"/>
            <a:ext cx="9144000" cy="1200329"/>
          </a:xfrm>
          <a:prstGeom prst="rect">
            <a:avLst/>
          </a:prstGeom>
          <a:noFill/>
        </p:spPr>
        <p:txBody>
          <a:bodyPr wrap="square" rtlCol="0">
            <a:spAutoFit/>
          </a:bodyPr>
          <a:lstStyle/>
          <a:p>
            <a:pPr algn="ctr"/>
            <a:r>
              <a:rPr lang="es-CO" sz="3600" b="1" dirty="0">
                <a:solidFill>
                  <a:schemeClr val="bg1"/>
                </a:solidFill>
                <a:latin typeface="+mn-lt"/>
              </a:rPr>
              <a:t>EVALUACIÓN DEL CONTROL INTERNO CONTABLE</a:t>
            </a:r>
          </a:p>
        </p:txBody>
      </p:sp>
    </p:spTree>
    <p:extLst>
      <p:ext uri="{BB962C8B-B14F-4D97-AF65-F5344CB8AC3E}">
        <p14:creationId xmlns:p14="http://schemas.microsoft.com/office/powerpoint/2010/main" val="4293313231"/>
      </p:ext>
    </p:extLst>
  </p:cSld>
  <p:clrMapOvr>
    <a:masterClrMapping/>
  </p:clrMapOvr>
  <mc:AlternateContent xmlns:mc="http://schemas.openxmlformats.org/markup-compatibility/2006" xmlns:p14="http://schemas.microsoft.com/office/powerpoint/2010/main">
    <mc:Choice Requires="p14">
      <p:transition spd="slow" advTm="0">
        <p14:doors dir="vert"/>
      </p:transition>
    </mc:Choice>
    <mc:Fallback xmlns="">
      <p:transition spd="slow" advTm="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fld id="{2F152DCA-CD82-48DD-BE7C-A5D938300626}" type="slidenum">
              <a:rPr lang="es-ES_tradnl" smtClean="0"/>
              <a:pPr/>
              <a:t>23</a:t>
            </a:fld>
            <a:endParaRPr lang="es-ES_tradnl"/>
          </a:p>
        </p:txBody>
      </p:sp>
      <p:pic>
        <p:nvPicPr>
          <p:cNvPr id="6" name="Imagen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698850" y="3118496"/>
            <a:ext cx="4443601" cy="2596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437" y="3118497"/>
            <a:ext cx="4573437" cy="259650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 name="Rectángulo 3"/>
          <p:cNvSpPr/>
          <p:nvPr/>
        </p:nvSpPr>
        <p:spPr>
          <a:xfrm>
            <a:off x="125413" y="237071"/>
            <a:ext cx="6056313" cy="576064"/>
          </a:xfrm>
          <a:prstGeom prst="rect">
            <a:avLst/>
          </a:prstGeom>
          <a:solidFill>
            <a:schemeClr val="accent3">
              <a:lumMod val="85000"/>
            </a:schemeClr>
          </a:solidFill>
          <a:ln>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CO" sz="4000" b="1" dirty="0">
                <a:solidFill>
                  <a:schemeClr val="tx1"/>
                </a:solidFill>
              </a:rPr>
              <a:t>   </a:t>
            </a:r>
            <a:r>
              <a:rPr lang="es-CO" sz="4800" b="1" dirty="0">
                <a:solidFill>
                  <a:schemeClr val="tx1"/>
                </a:solidFill>
              </a:rPr>
              <a:t>CONTROL   INTERNO </a:t>
            </a:r>
          </a:p>
        </p:txBody>
      </p:sp>
      <p:sp>
        <p:nvSpPr>
          <p:cNvPr id="9" name="Cinta perforada 9"/>
          <p:cNvSpPr/>
          <p:nvPr/>
        </p:nvSpPr>
        <p:spPr>
          <a:xfrm>
            <a:off x="94274" y="1354421"/>
            <a:ext cx="5903913" cy="1592154"/>
          </a:xfrm>
          <a:prstGeom prst="flowChartPunchedTape">
            <a:avLst/>
          </a:prstGeom>
          <a:solidFill>
            <a:srgbClr val="008080"/>
          </a:solidFill>
          <a:ln>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CO" sz="2800" b="1" i="1" dirty="0">
                <a:solidFill>
                  <a:schemeClr val="bg1"/>
                </a:solidFill>
              </a:rPr>
              <a:t>RESPONSABILIDAD Y COMPROMISO DE  TODOS  Y  PARA  …  </a:t>
            </a:r>
            <a:r>
              <a:rPr lang="es-CO" sz="3600" b="1" i="1" dirty="0">
                <a:solidFill>
                  <a:schemeClr val="bg1"/>
                </a:solidFill>
              </a:rPr>
              <a:t>T  O  D  O  S</a:t>
            </a:r>
          </a:p>
        </p:txBody>
      </p:sp>
      <p:sp>
        <p:nvSpPr>
          <p:cNvPr id="10" name="Flecha abajo 4"/>
          <p:cNvSpPr/>
          <p:nvPr/>
        </p:nvSpPr>
        <p:spPr>
          <a:xfrm>
            <a:off x="2339752" y="1057300"/>
            <a:ext cx="629245" cy="504056"/>
          </a:xfrm>
          <a:prstGeom prst="downArrow">
            <a:avLst/>
          </a:prstGeom>
          <a:solidFill>
            <a:srgbClr val="FFC000"/>
          </a:solidFill>
          <a:ln>
            <a:solidFill>
              <a:schemeClr val="tx1"/>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11" name="Flecha curvada hacia arriba 9"/>
          <p:cNvSpPr/>
          <p:nvPr/>
        </p:nvSpPr>
        <p:spPr>
          <a:xfrm rot="16200000">
            <a:off x="6491622" y="-119426"/>
            <a:ext cx="2281439" cy="2808315"/>
          </a:xfrm>
          <a:prstGeom prst="curvedUpArrow">
            <a:avLst/>
          </a:prstGeom>
          <a:solidFill>
            <a:srgbClr val="92D050"/>
          </a:solidFill>
          <a:ln>
            <a:solidFill>
              <a:schemeClr val="tx1"/>
            </a:solidFill>
          </a:ln>
          <a:effectLst>
            <a:glow rad="101600">
              <a:schemeClr val="accent6">
                <a:satMod val="175000"/>
                <a:alpha val="40000"/>
              </a:schemeClr>
            </a:glo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schemeClr val="tx1"/>
              </a:solidFill>
            </a:endParaRPr>
          </a:p>
        </p:txBody>
      </p:sp>
    </p:spTree>
    <p:extLst>
      <p:ext uri="{BB962C8B-B14F-4D97-AF65-F5344CB8AC3E}">
        <p14:creationId xmlns:p14="http://schemas.microsoft.com/office/powerpoint/2010/main" val="292037733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par>
                          <p:cTn id="33" fill="hold">
                            <p:stCondLst>
                              <p:cond delay="3000"/>
                            </p:stCondLst>
                            <p:childTnLst>
                              <p:par>
                                <p:cTn id="34" presetID="35" presetClass="entr" presetSubtype="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2000"/>
                                        <p:tgtEl>
                                          <p:spTgt spid="7"/>
                                        </p:tgtEl>
                                      </p:cBhvr>
                                    </p:animEffect>
                                    <p:anim calcmode="lin" valueType="num">
                                      <p:cBhvr>
                                        <p:cTn id="37" dur="2000" fill="hold"/>
                                        <p:tgtEl>
                                          <p:spTgt spid="7"/>
                                        </p:tgtEl>
                                        <p:attrNameLst>
                                          <p:attrName>style.rotation</p:attrName>
                                        </p:attrNameLst>
                                      </p:cBhvr>
                                      <p:tavLst>
                                        <p:tav tm="0">
                                          <p:val>
                                            <p:fltVal val="720"/>
                                          </p:val>
                                        </p:tav>
                                        <p:tav tm="100000">
                                          <p:val>
                                            <p:fltVal val="0"/>
                                          </p:val>
                                        </p:tav>
                                      </p:tavLst>
                                    </p:anim>
                                    <p:anim calcmode="lin" valueType="num">
                                      <p:cBhvr>
                                        <p:cTn id="38" dur="2000" fill="hold"/>
                                        <p:tgtEl>
                                          <p:spTgt spid="7"/>
                                        </p:tgtEl>
                                        <p:attrNameLst>
                                          <p:attrName>ppt_h</p:attrName>
                                        </p:attrNameLst>
                                      </p:cBhvr>
                                      <p:tavLst>
                                        <p:tav tm="0">
                                          <p:val>
                                            <p:fltVal val="0"/>
                                          </p:val>
                                        </p:tav>
                                        <p:tav tm="100000">
                                          <p:val>
                                            <p:strVal val="#ppt_h"/>
                                          </p:val>
                                        </p:tav>
                                      </p:tavLst>
                                    </p:anim>
                                    <p:anim calcmode="lin" valueType="num">
                                      <p:cBhvr>
                                        <p:cTn id="39" dur="2000" fill="hold"/>
                                        <p:tgtEl>
                                          <p:spTgt spid="7"/>
                                        </p:tgtEl>
                                        <p:attrNameLst>
                                          <p:attrName>ppt_w</p:attrName>
                                        </p:attrNameLst>
                                      </p:cBhvr>
                                      <p:tavLst>
                                        <p:tav tm="0">
                                          <p:val>
                                            <p:fltVal val="0"/>
                                          </p:val>
                                        </p:tav>
                                        <p:tav tm="100000">
                                          <p:val>
                                            <p:strVal val="#ppt_w"/>
                                          </p:val>
                                        </p:tav>
                                      </p:tavLst>
                                    </p:anim>
                                  </p:childTnLst>
                                </p:cTn>
                              </p:par>
                            </p:childTnLst>
                          </p:cTn>
                        </p:par>
                        <p:par>
                          <p:cTn id="40" fill="hold">
                            <p:stCondLst>
                              <p:cond delay="5000"/>
                            </p:stCondLst>
                            <p:childTnLst>
                              <p:par>
                                <p:cTn id="41" presetID="35"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2000"/>
                                        <p:tgtEl>
                                          <p:spTgt spid="6"/>
                                        </p:tgtEl>
                                      </p:cBhvr>
                                    </p:animEffect>
                                    <p:anim calcmode="lin" valueType="num">
                                      <p:cBhvr>
                                        <p:cTn id="44" dur="2000" fill="hold"/>
                                        <p:tgtEl>
                                          <p:spTgt spid="6"/>
                                        </p:tgtEl>
                                        <p:attrNameLst>
                                          <p:attrName>style.rotation</p:attrName>
                                        </p:attrNameLst>
                                      </p:cBhvr>
                                      <p:tavLst>
                                        <p:tav tm="0">
                                          <p:val>
                                            <p:fltVal val="720"/>
                                          </p:val>
                                        </p:tav>
                                        <p:tav tm="100000">
                                          <p:val>
                                            <p:fltVal val="0"/>
                                          </p:val>
                                        </p:tav>
                                      </p:tavLst>
                                    </p:anim>
                                    <p:anim calcmode="lin" valueType="num">
                                      <p:cBhvr>
                                        <p:cTn id="45" dur="2000" fill="hold"/>
                                        <p:tgtEl>
                                          <p:spTgt spid="6"/>
                                        </p:tgtEl>
                                        <p:attrNameLst>
                                          <p:attrName>ppt_h</p:attrName>
                                        </p:attrNameLst>
                                      </p:cBhvr>
                                      <p:tavLst>
                                        <p:tav tm="0">
                                          <p:val>
                                            <p:fltVal val="0"/>
                                          </p:val>
                                        </p:tav>
                                        <p:tav tm="100000">
                                          <p:val>
                                            <p:strVal val="#ppt_h"/>
                                          </p:val>
                                        </p:tav>
                                      </p:tavLst>
                                    </p:anim>
                                    <p:anim calcmode="lin" valueType="num">
                                      <p:cBhvr>
                                        <p:cTn id="46" dur="2000" fill="hold"/>
                                        <p:tgtEl>
                                          <p:spTgt spid="6"/>
                                        </p:tgtEl>
                                        <p:attrNameLst>
                                          <p:attrName>ppt_w</p:attrName>
                                        </p:attrNameLst>
                                      </p:cBhvr>
                                      <p:tavLst>
                                        <p:tav tm="0">
                                          <p:val>
                                            <p:fltVal val="0"/>
                                          </p:val>
                                        </p:tav>
                                        <p:tav tm="100000">
                                          <p:val>
                                            <p:strVal val="#ppt_w"/>
                                          </p:val>
                                        </p:tav>
                                      </p:tavLst>
                                    </p:anim>
                                  </p:childTnLst>
                                </p:cTn>
                              </p:par>
                            </p:childTnLst>
                          </p:cTn>
                        </p:par>
                        <p:par>
                          <p:cTn id="47" fill="hold">
                            <p:stCondLst>
                              <p:cond delay="7000"/>
                            </p:stCondLst>
                            <p:childTnLst>
                              <p:par>
                                <p:cTn id="48" presetID="53" presetClass="entr" presetSubtype="16"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ppt_w</p:attrName>
                                        </p:attrNameLst>
                                      </p:cBhvr>
                                      <p:tavLst>
                                        <p:tav tm="0">
                                          <p:val>
                                            <p:fltVal val="0"/>
                                          </p:val>
                                        </p:tav>
                                        <p:tav tm="100000">
                                          <p:val>
                                            <p:strVal val="#ppt_w"/>
                                          </p:val>
                                        </p:tav>
                                      </p:tavLst>
                                    </p:anim>
                                    <p:anim calcmode="lin" valueType="num">
                                      <p:cBhvr>
                                        <p:cTn id="51" dur="500" fill="hold"/>
                                        <p:tgtEl>
                                          <p:spTgt spid="11"/>
                                        </p:tgtEl>
                                        <p:attrNameLst>
                                          <p:attrName>ppt_h</p:attrName>
                                        </p:attrNameLst>
                                      </p:cBhvr>
                                      <p:tavLst>
                                        <p:tav tm="0">
                                          <p:val>
                                            <p:fltVal val="0"/>
                                          </p:val>
                                        </p:tav>
                                        <p:tav tm="100000">
                                          <p:val>
                                            <p:strVal val="#ppt_h"/>
                                          </p:val>
                                        </p:tav>
                                      </p:tavLst>
                                    </p:anim>
                                    <p:animEffect transition="in" filter="fade">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24</a:t>
            </a:fld>
            <a:endParaRPr lang="es-ES_tradnl" dirty="0"/>
          </a:p>
        </p:txBody>
      </p:sp>
      <p:sp>
        <p:nvSpPr>
          <p:cNvPr id="5" name="8 Título"/>
          <p:cNvSpPr txBox="1">
            <a:spLocks/>
          </p:cNvSpPr>
          <p:nvPr/>
        </p:nvSpPr>
        <p:spPr bwMode="auto">
          <a:xfrm>
            <a:off x="1559801" y="-19016"/>
            <a:ext cx="5359564" cy="5500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sz="2667" kern="0"/>
              <a:t>Nivel Nacional</a:t>
            </a:r>
            <a:br>
              <a:rPr lang="es-ES" sz="2667" kern="0"/>
            </a:br>
            <a:r>
              <a:rPr lang="es-ES" sz="2667" kern="0"/>
              <a:t>Entidades Reportantes y Omisas</a:t>
            </a:r>
            <a:endParaRPr lang="es-ES" altLang="es-ES" sz="2667" kern="0" dirty="0"/>
          </a:p>
        </p:txBody>
      </p:sp>
      <p:pic>
        <p:nvPicPr>
          <p:cNvPr id="6" name="Imagen 5"/>
          <p:cNvPicPr/>
          <p:nvPr/>
        </p:nvPicPr>
        <p:blipFill>
          <a:blip r:embed="rId2" cstate="email">
            <a:extLst>
              <a:ext uri="{28A0092B-C50C-407E-A947-70E740481C1C}">
                <a14:useLocalDpi xmlns:a14="http://schemas.microsoft.com/office/drawing/2010/main"/>
              </a:ext>
            </a:extLst>
          </a:blip>
          <a:srcRect/>
          <a:stretch>
            <a:fillRect/>
          </a:stretch>
        </p:blipFill>
        <p:spPr bwMode="auto">
          <a:xfrm>
            <a:off x="866511" y="941090"/>
            <a:ext cx="7425903" cy="4136656"/>
          </a:xfrm>
          <a:prstGeom prst="rect">
            <a:avLst/>
          </a:prstGeom>
          <a:noFill/>
          <a:ln>
            <a:noFill/>
          </a:ln>
        </p:spPr>
      </p:pic>
    </p:spTree>
    <p:extLst>
      <p:ext uri="{BB962C8B-B14F-4D97-AF65-F5344CB8AC3E}">
        <p14:creationId xmlns:p14="http://schemas.microsoft.com/office/powerpoint/2010/main" val="11297965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Título"/>
          <p:cNvSpPr>
            <a:spLocks noGrp="1"/>
          </p:cNvSpPr>
          <p:nvPr>
            <p:ph type="ctrTitle"/>
          </p:nvPr>
        </p:nvSpPr>
        <p:spPr bwMode="auto">
          <a:xfrm>
            <a:off x="762000" y="97194"/>
            <a:ext cx="7590420" cy="9009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pPr algn="ctr"/>
            <a:r>
              <a:rPr lang="es-ES" sz="2333" dirty="0"/>
              <a:t>Calificación Promedio por Criterio de Control Interno Contable 2015</a:t>
            </a:r>
            <a:endParaRPr lang="es-ES" altLang="es-ES" sz="2333" dirty="0"/>
          </a:p>
        </p:txBody>
      </p:sp>
      <p:graphicFrame>
        <p:nvGraphicFramePr>
          <p:cNvPr id="8" name="Gráfico 7"/>
          <p:cNvGraphicFramePr>
            <a:graphicFrameLocks/>
          </p:cNvGraphicFramePr>
          <p:nvPr/>
        </p:nvGraphicFramePr>
        <p:xfrm>
          <a:off x="463826" y="1477348"/>
          <a:ext cx="4168181" cy="3445343"/>
        </p:xfrm>
        <a:graphic>
          <a:graphicData uri="http://schemas.openxmlformats.org/drawingml/2006/chart">
            <c:chart xmlns:c="http://schemas.openxmlformats.org/drawingml/2006/chart" xmlns:r="http://schemas.openxmlformats.org/officeDocument/2006/relationships" r:id="rId3"/>
          </a:graphicData>
        </a:graphic>
      </p:graphicFrame>
      <p:sp>
        <p:nvSpPr>
          <p:cNvPr id="9" name="CuadroTexto 8"/>
          <p:cNvSpPr txBox="1"/>
          <p:nvPr/>
        </p:nvSpPr>
        <p:spPr>
          <a:xfrm>
            <a:off x="4692013" y="3529671"/>
            <a:ext cx="3600400" cy="1323054"/>
          </a:xfrm>
          <a:prstGeom prst="rect">
            <a:avLst/>
          </a:prstGeom>
          <a:noFill/>
        </p:spPr>
        <p:txBody>
          <a:bodyPr wrap="square" rtlCol="0">
            <a:spAutoFit/>
          </a:bodyPr>
          <a:lstStyle/>
          <a:p>
            <a:r>
              <a:rPr lang="es-CO" sz="1167" b="1" dirty="0"/>
              <a:t>* </a:t>
            </a:r>
            <a:r>
              <a:rPr lang="es-CO" sz="1333" b="1" dirty="0"/>
              <a:t>Solo una entidad tuvo calificación promedio Deficiente: Instituto Nacional Penitenciario y Carcelario.</a:t>
            </a:r>
          </a:p>
          <a:p>
            <a:endParaRPr lang="es-CO" sz="1333" b="1" dirty="0"/>
          </a:p>
          <a:p>
            <a:r>
              <a:rPr lang="es-CO" sz="1333" b="1" dirty="0"/>
              <a:t>Ninguna entidad del Nivel Nacional tuvo una calificación promedio Inadecuado.</a:t>
            </a:r>
          </a:p>
        </p:txBody>
      </p:sp>
      <p:graphicFrame>
        <p:nvGraphicFramePr>
          <p:cNvPr id="10" name="Tabla 9"/>
          <p:cNvGraphicFramePr>
            <a:graphicFrameLocks noGrp="1"/>
          </p:cNvGraphicFramePr>
          <p:nvPr/>
        </p:nvGraphicFramePr>
        <p:xfrm>
          <a:off x="4632007" y="1373646"/>
          <a:ext cx="3720414" cy="2226837"/>
        </p:xfrm>
        <a:graphic>
          <a:graphicData uri="http://schemas.openxmlformats.org/drawingml/2006/table">
            <a:tbl>
              <a:tblPr>
                <a:tableStyleId>{BC89EF96-8CEA-46FF-86C4-4CE0E7609802}</a:tableStyleId>
              </a:tblPr>
              <a:tblGrid>
                <a:gridCol w="1860207">
                  <a:extLst>
                    <a:ext uri="{9D8B030D-6E8A-4147-A177-3AD203B41FA5}">
                      <a16:colId xmlns:a16="http://schemas.microsoft.com/office/drawing/2014/main" val="664774815"/>
                    </a:ext>
                  </a:extLst>
                </a:gridCol>
                <a:gridCol w="1860207">
                  <a:extLst>
                    <a:ext uri="{9D8B030D-6E8A-4147-A177-3AD203B41FA5}">
                      <a16:colId xmlns:a16="http://schemas.microsoft.com/office/drawing/2014/main" val="2110246816"/>
                    </a:ext>
                  </a:extLst>
                </a:gridCol>
              </a:tblGrid>
              <a:tr h="515938">
                <a:tc gridSpan="2">
                  <a:txBody>
                    <a:bodyPr/>
                    <a:lstStyle/>
                    <a:p>
                      <a:pPr algn="ctr" fontAlgn="ctr"/>
                      <a:r>
                        <a:rPr lang="es-CO" sz="1700" b="1" u="none" strike="noStrike" dirty="0">
                          <a:effectLst/>
                        </a:rPr>
                        <a:t>RANGOS DE INTERPRETACIÓN DE </a:t>
                      </a:r>
                    </a:p>
                    <a:p>
                      <a:pPr algn="ctr" fontAlgn="ctr"/>
                      <a:r>
                        <a:rPr lang="es-CO" sz="1700" b="1" u="none" strike="noStrike" dirty="0">
                          <a:effectLst/>
                        </a:rPr>
                        <a:t>LOS RESULTADOS OBTENIDOS</a:t>
                      </a:r>
                      <a:endParaRPr lang="es-CO" sz="1700" b="1" i="0" u="none" strike="noStrike" dirty="0">
                        <a:solidFill>
                          <a:srgbClr val="000000"/>
                        </a:solidFill>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CCFF"/>
                    </a:solidFill>
                  </a:tcPr>
                </a:tc>
                <a:tc hMerge="1">
                  <a:txBody>
                    <a:bodyPr/>
                    <a:lstStyle/>
                    <a:p>
                      <a:endParaRPr lang="es-CO"/>
                    </a:p>
                  </a:txBody>
                  <a:tcPr/>
                </a:tc>
                <a:extLst>
                  <a:ext uri="{0D108BD9-81ED-4DB2-BD59-A6C34878D82A}">
                    <a16:rowId xmlns:a16="http://schemas.microsoft.com/office/drawing/2014/main" val="1006997530"/>
                  </a:ext>
                </a:extLst>
              </a:tr>
              <a:tr h="269961">
                <a:tc>
                  <a:txBody>
                    <a:bodyPr/>
                    <a:lstStyle/>
                    <a:p>
                      <a:pPr algn="ctr" fontAlgn="ctr"/>
                      <a:r>
                        <a:rPr lang="es-CO" sz="1700" b="1" u="none" strike="noStrike" dirty="0">
                          <a:effectLst/>
                        </a:rPr>
                        <a:t>Criterio</a:t>
                      </a:r>
                      <a:endParaRPr lang="es-CO" sz="1700" b="1" i="0" u="none" strike="noStrike" dirty="0">
                        <a:solidFill>
                          <a:srgbClr val="000000"/>
                        </a:solidFill>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p>
                      <a:pPr algn="ctr" fontAlgn="ctr"/>
                      <a:r>
                        <a:rPr lang="es-CO" sz="1700" b="1" u="none" strike="noStrike" dirty="0">
                          <a:effectLst/>
                        </a:rPr>
                        <a:t>Rango</a:t>
                      </a:r>
                      <a:endParaRPr lang="es-CO" sz="1700" b="1" i="0" u="none" strike="noStrike" dirty="0">
                        <a:solidFill>
                          <a:srgbClr val="000000"/>
                        </a:solidFill>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CCFF"/>
                    </a:solidFill>
                  </a:tcPr>
                </a:tc>
                <a:extLst>
                  <a:ext uri="{0D108BD9-81ED-4DB2-BD59-A6C34878D82A}">
                    <a16:rowId xmlns:a16="http://schemas.microsoft.com/office/drawing/2014/main" val="2086051951"/>
                  </a:ext>
                </a:extLst>
              </a:tr>
              <a:tr h="363538">
                <a:tc>
                  <a:txBody>
                    <a:bodyPr/>
                    <a:lstStyle/>
                    <a:p>
                      <a:pPr algn="just" fontAlgn="ctr"/>
                      <a:r>
                        <a:rPr lang="es-CO" sz="1500" b="1" u="none" strike="noStrike" dirty="0">
                          <a:effectLst/>
                        </a:rPr>
                        <a:t>Adecuado</a:t>
                      </a:r>
                      <a:endParaRPr lang="es-CO" sz="1500" b="1" i="0" u="none" strike="noStrike" dirty="0">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200" b="1" u="none" strike="noStrike" dirty="0">
                          <a:effectLst/>
                        </a:rPr>
                        <a:t>4,0 - 5,0</a:t>
                      </a:r>
                      <a:br>
                        <a:rPr lang="es-CO" sz="1200" b="1" u="none" strike="noStrike" dirty="0">
                          <a:effectLst/>
                        </a:rPr>
                      </a:br>
                      <a:r>
                        <a:rPr lang="es-CO" sz="1200" b="1" u="none" strike="noStrike" dirty="0">
                          <a:effectLst/>
                        </a:rPr>
                        <a:t>(No incluye el 4,0)</a:t>
                      </a:r>
                      <a:endParaRPr lang="es-CO" sz="1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8009733"/>
                  </a:ext>
                </a:extLst>
              </a:tr>
              <a:tr h="363538">
                <a:tc>
                  <a:txBody>
                    <a:bodyPr/>
                    <a:lstStyle/>
                    <a:p>
                      <a:pPr algn="just" fontAlgn="ctr"/>
                      <a:r>
                        <a:rPr lang="es-CO" sz="1500" b="1" u="none" strike="noStrike" dirty="0">
                          <a:effectLst/>
                        </a:rPr>
                        <a:t>Satisfactorio</a:t>
                      </a:r>
                      <a:endParaRPr lang="es-CO" sz="1500" b="1" i="0" u="none" strike="noStrike" dirty="0">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200" b="1" u="none" strike="noStrike" dirty="0">
                          <a:effectLst/>
                        </a:rPr>
                        <a:t>3,0 - 4,0</a:t>
                      </a:r>
                      <a:br>
                        <a:rPr lang="es-CO" sz="1200" b="1" u="none" strike="noStrike" dirty="0">
                          <a:effectLst/>
                        </a:rPr>
                      </a:br>
                      <a:r>
                        <a:rPr lang="es-CO" sz="1200" b="1" u="none" strike="noStrike" dirty="0">
                          <a:effectLst/>
                        </a:rPr>
                        <a:t>(No incluye el 3,0)</a:t>
                      </a:r>
                      <a:endParaRPr lang="es-CO" sz="1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9038434"/>
                  </a:ext>
                </a:extLst>
              </a:tr>
              <a:tr h="363538">
                <a:tc>
                  <a:txBody>
                    <a:bodyPr/>
                    <a:lstStyle/>
                    <a:p>
                      <a:pPr algn="just" fontAlgn="ctr"/>
                      <a:r>
                        <a:rPr lang="es-CO" sz="1500" b="1" u="none" strike="noStrike" dirty="0">
                          <a:effectLst/>
                        </a:rPr>
                        <a:t>Deficiente</a:t>
                      </a:r>
                      <a:endParaRPr lang="es-CO" sz="1500" b="1" i="0" u="none" strike="noStrike" dirty="0">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200" b="1" u="none" strike="noStrike" dirty="0">
                          <a:effectLst/>
                        </a:rPr>
                        <a:t>2,0 - 3,0</a:t>
                      </a:r>
                      <a:br>
                        <a:rPr lang="es-CO" sz="1200" b="1" u="none" strike="noStrike" dirty="0">
                          <a:effectLst/>
                        </a:rPr>
                      </a:br>
                      <a:r>
                        <a:rPr lang="es-CO" sz="1200" b="1" u="none" strike="noStrike" dirty="0">
                          <a:effectLst/>
                        </a:rPr>
                        <a:t>(No incluye el 2,0)</a:t>
                      </a:r>
                      <a:endParaRPr lang="es-CO" sz="1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9511963"/>
                  </a:ext>
                </a:extLst>
              </a:tr>
              <a:tr h="309684">
                <a:tc>
                  <a:txBody>
                    <a:bodyPr/>
                    <a:lstStyle/>
                    <a:p>
                      <a:pPr algn="just" fontAlgn="ctr"/>
                      <a:r>
                        <a:rPr lang="es-CO" sz="1500" b="1" u="none" strike="noStrike" dirty="0">
                          <a:effectLst/>
                        </a:rPr>
                        <a:t>Inadecuado</a:t>
                      </a:r>
                      <a:endParaRPr lang="es-CO" sz="1500" b="1" i="0" u="none" strike="noStrike" dirty="0">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200" b="1" u="none" strike="noStrike" dirty="0">
                          <a:effectLst/>
                        </a:rPr>
                        <a:t>1,0 - 2,0</a:t>
                      </a:r>
                      <a:endParaRPr lang="es-CO" sz="1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7755608"/>
                  </a:ext>
                </a:extLst>
              </a:tr>
            </a:tbl>
          </a:graphicData>
        </a:graphic>
      </p:graphicFrame>
    </p:spTree>
    <p:extLst>
      <p:ext uri="{BB962C8B-B14F-4D97-AF65-F5344CB8AC3E}">
        <p14:creationId xmlns:p14="http://schemas.microsoft.com/office/powerpoint/2010/main" val="287315283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26</a:t>
            </a:fld>
            <a:endParaRPr lang="es-ES_tradnl" dirty="0"/>
          </a:p>
        </p:txBody>
      </p:sp>
      <p:sp>
        <p:nvSpPr>
          <p:cNvPr id="5" name="8 Título"/>
          <p:cNvSpPr txBox="1">
            <a:spLocks/>
          </p:cNvSpPr>
          <p:nvPr/>
        </p:nvSpPr>
        <p:spPr bwMode="auto">
          <a:xfrm>
            <a:off x="1960512" y="-79023"/>
            <a:ext cx="6091875" cy="8792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sz="3000" kern="0"/>
              <a:t>Nivel Territorial CIC</a:t>
            </a:r>
            <a:br>
              <a:rPr lang="es-ES" sz="3000" kern="0"/>
            </a:br>
            <a:r>
              <a:rPr lang="es-ES" sz="3000" kern="0"/>
              <a:t>Entidades Reportantes y Omisas</a:t>
            </a:r>
            <a:endParaRPr lang="es-ES" altLang="es-ES" sz="3000" kern="0" dirty="0"/>
          </a:p>
        </p:txBody>
      </p:sp>
      <p:pic>
        <p:nvPicPr>
          <p:cNvPr id="6" name="Imagen 5"/>
          <p:cNvPicPr/>
          <p:nvPr/>
        </p:nvPicPr>
        <p:blipFill>
          <a:blip r:embed="rId2">
            <a:extLst>
              <a:ext uri="{28A0092B-C50C-407E-A947-70E740481C1C}">
                <a14:useLocalDpi xmlns:a14="http://schemas.microsoft.com/office/drawing/2010/main"/>
              </a:ext>
            </a:extLst>
          </a:blip>
          <a:srcRect/>
          <a:stretch>
            <a:fillRect/>
          </a:stretch>
        </p:blipFill>
        <p:spPr bwMode="auto">
          <a:xfrm>
            <a:off x="762000" y="941090"/>
            <a:ext cx="7530413" cy="4256670"/>
          </a:xfrm>
          <a:prstGeom prst="rect">
            <a:avLst/>
          </a:prstGeom>
          <a:noFill/>
          <a:ln>
            <a:noFill/>
          </a:ln>
        </p:spPr>
      </p:pic>
    </p:spTree>
    <p:extLst>
      <p:ext uri="{BB962C8B-B14F-4D97-AF65-F5344CB8AC3E}">
        <p14:creationId xmlns:p14="http://schemas.microsoft.com/office/powerpoint/2010/main" val="16164767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Título"/>
          <p:cNvSpPr>
            <a:spLocks noGrp="1"/>
          </p:cNvSpPr>
          <p:nvPr>
            <p:ph type="ctrTitle"/>
          </p:nvPr>
        </p:nvSpPr>
        <p:spPr bwMode="auto">
          <a:xfrm>
            <a:off x="887098" y="396422"/>
            <a:ext cx="7285302" cy="9009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pPr algn="ctr"/>
            <a:r>
              <a:rPr lang="es-ES" sz="2083" dirty="0"/>
              <a:t>Nivel Territorial CIC</a:t>
            </a:r>
            <a:br>
              <a:rPr lang="es-ES" sz="2083" dirty="0"/>
            </a:br>
            <a:r>
              <a:rPr lang="es-ES" sz="2083" dirty="0"/>
              <a:t>Calificación Promedio por Criterio </a:t>
            </a:r>
            <a:br>
              <a:rPr lang="es-ES" sz="2083" dirty="0"/>
            </a:br>
            <a:r>
              <a:rPr lang="es-ES" sz="2083" dirty="0"/>
              <a:t>de Control Interno Contable 2015</a:t>
            </a:r>
            <a:endParaRPr lang="es-ES" altLang="es-ES" sz="2083" dirty="0"/>
          </a:p>
        </p:txBody>
      </p:sp>
      <p:graphicFrame>
        <p:nvGraphicFramePr>
          <p:cNvPr id="6" name="Gráfico 5"/>
          <p:cNvGraphicFramePr>
            <a:graphicFrameLocks/>
          </p:cNvGraphicFramePr>
          <p:nvPr/>
        </p:nvGraphicFramePr>
        <p:xfrm>
          <a:off x="1332756" y="1297327"/>
          <a:ext cx="6960773" cy="38473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2463689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6486636" y="1777380"/>
            <a:ext cx="2549860" cy="1695016"/>
          </a:xfrm>
          <a:prstGeom prst="rect">
            <a:avLst/>
          </a:prstGeom>
        </p:spPr>
        <p:txBody>
          <a:bodyPr wrap="square">
            <a:spAutoFit/>
          </a:bodyPr>
          <a:lstStyle/>
          <a:p>
            <a:pPr algn="ctr"/>
            <a:r>
              <a:rPr lang="es-CO" sz="2083" b="1" dirty="0">
                <a:solidFill>
                  <a:srgbClr val="000000"/>
                </a:solidFill>
                <a:latin typeface="Calibri" panose="020F0502020204030204" pitchFamily="34" charset="0"/>
              </a:rPr>
              <a:t>Número de Entidades Omisas por Departamento del Nivel Territorial a </a:t>
            </a:r>
          </a:p>
          <a:p>
            <a:pPr algn="ctr"/>
            <a:r>
              <a:rPr lang="es-CO" sz="2083" b="1" dirty="0">
                <a:solidFill>
                  <a:srgbClr val="000000"/>
                </a:solidFill>
                <a:latin typeface="Calibri" panose="020F0502020204030204" pitchFamily="34" charset="0"/>
              </a:rPr>
              <a:t>31/ 12 / 2015</a:t>
            </a:r>
            <a:r>
              <a:rPr lang="es-CO" sz="2083" dirty="0"/>
              <a:t> </a:t>
            </a:r>
          </a:p>
        </p:txBody>
      </p:sp>
      <p:pic>
        <p:nvPicPr>
          <p:cNvPr id="6" name="Imagen 5"/>
          <p:cNvPicPr>
            <a:picLocks noChangeAspect="1"/>
          </p:cNvPicPr>
          <p:nvPr/>
        </p:nvPicPr>
        <p:blipFill rotWithShape="1">
          <a:blip r:embed="rId2" cstate="email">
            <a:extLst>
              <a:ext uri="{28A0092B-C50C-407E-A947-70E740481C1C}">
                <a14:useLocalDpi xmlns:a14="http://schemas.microsoft.com/office/drawing/2010/main"/>
              </a:ext>
            </a:extLst>
          </a:blip>
          <a:srcRect l="2196" t="91443" r="35923" b="1182"/>
          <a:stretch/>
        </p:blipFill>
        <p:spPr>
          <a:xfrm>
            <a:off x="5464686" y="4117640"/>
            <a:ext cx="2869953" cy="529766"/>
          </a:xfrm>
          <a:prstGeom prst="rect">
            <a:avLst/>
          </a:prstGeom>
        </p:spPr>
      </p:pic>
      <p:pic>
        <p:nvPicPr>
          <p:cNvPr id="7" name="Imagen 6"/>
          <p:cNvPicPr>
            <a:picLocks noChangeAspect="1"/>
          </p:cNvPicPr>
          <p:nvPr/>
        </p:nvPicPr>
        <p:blipFill rotWithShape="1">
          <a:blip r:embed="rId3" cstate="email">
            <a:extLst>
              <a:ext uri="{28A0092B-C50C-407E-A947-70E740481C1C}">
                <a14:useLocalDpi xmlns:a14="http://schemas.microsoft.com/office/drawing/2010/main"/>
              </a:ext>
            </a:extLst>
          </a:blip>
          <a:srcRect b="10709"/>
          <a:stretch/>
        </p:blipFill>
        <p:spPr>
          <a:xfrm>
            <a:off x="323528" y="0"/>
            <a:ext cx="5110149" cy="5593804"/>
          </a:xfrm>
          <a:prstGeom prst="rect">
            <a:avLst/>
          </a:prstGeom>
        </p:spPr>
      </p:pic>
      <p:sp>
        <p:nvSpPr>
          <p:cNvPr id="2" name="1 Flecha derecha"/>
          <p:cNvSpPr/>
          <p:nvPr/>
        </p:nvSpPr>
        <p:spPr bwMode="auto">
          <a:xfrm rot="10800000">
            <a:off x="5464686" y="2353445"/>
            <a:ext cx="1123538" cy="564654"/>
          </a:xfrm>
          <a:prstGeom prst="rightArrow">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851496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Título"/>
          <p:cNvSpPr txBox="1">
            <a:spLocks/>
          </p:cNvSpPr>
          <p:nvPr/>
        </p:nvSpPr>
        <p:spPr bwMode="auto">
          <a:xfrm>
            <a:off x="1501731" y="-19017"/>
            <a:ext cx="6071085" cy="9661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500" tIns="31750" rIns="63500" bIns="31750" numCol="1" anchor="t" anchorCtr="0" compatLnSpc="1">
            <a:prstTxWarp prst="textNoShape">
              <a:avLst/>
            </a:prstTxWarp>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algn="ctr"/>
            <a:r>
              <a:rPr lang="es-ES" sz="2667" kern="0" dirty="0"/>
              <a:t>Calificación Gobernaciones</a:t>
            </a:r>
            <a:br>
              <a:rPr lang="es-ES" sz="2667" kern="0" dirty="0"/>
            </a:br>
            <a:r>
              <a:rPr lang="es-ES" sz="2667" kern="0" dirty="0"/>
              <a:t>Control Interno Contable 2015</a:t>
            </a:r>
            <a:endParaRPr lang="es-ES" altLang="es-ES" sz="2667" kern="0" dirty="0"/>
          </a:p>
        </p:txBody>
      </p:sp>
      <p:pic>
        <p:nvPicPr>
          <p:cNvPr id="5" name="Imagen 4"/>
          <p:cNvPicPr>
            <a:picLocks noChangeAspect="1"/>
          </p:cNvPicPr>
          <p:nvPr/>
        </p:nvPicPr>
        <p:blipFill>
          <a:blip r:embed="rId2"/>
          <a:stretch>
            <a:fillRect/>
          </a:stretch>
        </p:blipFill>
        <p:spPr>
          <a:xfrm>
            <a:off x="0" y="1057301"/>
            <a:ext cx="9108503" cy="46577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1523863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3</a:t>
            </a:fld>
            <a:endParaRPr lang="es-ES_tradnl" dirty="0"/>
          </a:p>
        </p:txBody>
      </p:sp>
      <p:pic>
        <p:nvPicPr>
          <p:cNvPr id="4" name="Imagen 4"/>
          <p:cNvPicPr>
            <a:picLocks noChangeAspect="1"/>
          </p:cNvPicPr>
          <p:nvPr/>
        </p:nvPicPr>
        <p:blipFill>
          <a:blip r:embed="rId2"/>
          <a:stretch>
            <a:fillRect/>
          </a:stretch>
        </p:blipFill>
        <p:spPr>
          <a:xfrm>
            <a:off x="-1" y="0"/>
            <a:ext cx="9177807" cy="4153644"/>
          </a:xfrm>
          <a:prstGeom prst="rect">
            <a:avLst/>
          </a:prstGeom>
          <a:effectLst>
            <a:glow rad="139700">
              <a:schemeClr val="accent6">
                <a:satMod val="175000"/>
                <a:alpha val="40000"/>
              </a:schemeClr>
            </a:glow>
          </a:effectLst>
        </p:spPr>
      </p:pic>
      <p:sp>
        <p:nvSpPr>
          <p:cNvPr id="5" name="4 CuadroTexto"/>
          <p:cNvSpPr txBox="1"/>
          <p:nvPr/>
        </p:nvSpPr>
        <p:spPr>
          <a:xfrm>
            <a:off x="38201" y="4228554"/>
            <a:ext cx="9142311" cy="1077218"/>
          </a:xfrm>
          <a:prstGeom prst="rect">
            <a:avLst/>
          </a:prstGeom>
          <a:noFill/>
        </p:spPr>
        <p:txBody>
          <a:bodyPr wrap="none" rtlCol="0">
            <a:spAutoFit/>
          </a:bodyPr>
          <a:lstStyle/>
          <a:p>
            <a:r>
              <a:rPr lang="es-CO" sz="2800" b="1" dirty="0"/>
              <a:t>“CUIDADO DE LAS CUENTAS... CUSTODIA DE LA HONRADEZ” </a:t>
            </a:r>
          </a:p>
          <a:p>
            <a:pPr algn="ctr"/>
            <a:r>
              <a:rPr lang="es-CO" sz="3600" b="1" i="1" dirty="0">
                <a:latin typeface="Monotype Corsiva" panose="03010101010201010101" pitchFamily="66" charset="0"/>
              </a:rPr>
              <a:t>“Cura </a:t>
            </a:r>
            <a:r>
              <a:rPr lang="es-CO" sz="3600" b="1" i="1" dirty="0" err="1">
                <a:latin typeface="Monotype Corsiva" panose="03010101010201010101" pitchFamily="66" charset="0"/>
              </a:rPr>
              <a:t>rationun</a:t>
            </a:r>
            <a:r>
              <a:rPr lang="es-CO" sz="3600" b="1" i="1" dirty="0">
                <a:latin typeface="Monotype Corsiva" panose="03010101010201010101" pitchFamily="66" charset="0"/>
              </a:rPr>
              <a:t>     …  Custodia </a:t>
            </a:r>
            <a:r>
              <a:rPr lang="es-CO" sz="3600" b="1" i="1" dirty="0" err="1">
                <a:latin typeface="Monotype Corsiva" panose="03010101010201010101" pitchFamily="66" charset="0"/>
              </a:rPr>
              <a:t>probitatis</a:t>
            </a:r>
            <a:r>
              <a:rPr lang="es-CO" sz="3600" b="1" i="1" dirty="0">
                <a:latin typeface="Monotype Corsiva" panose="03010101010201010101" pitchFamily="66" charset="0"/>
              </a:rPr>
              <a:t> ”</a:t>
            </a:r>
          </a:p>
        </p:txBody>
      </p:sp>
    </p:spTree>
    <p:extLst>
      <p:ext uri="{BB962C8B-B14F-4D97-AF65-F5344CB8AC3E}">
        <p14:creationId xmlns:p14="http://schemas.microsoft.com/office/powerpoint/2010/main" val="980428852"/>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Título"/>
          <p:cNvSpPr txBox="1">
            <a:spLocks/>
          </p:cNvSpPr>
          <p:nvPr/>
        </p:nvSpPr>
        <p:spPr bwMode="auto">
          <a:xfrm>
            <a:off x="827584" y="132809"/>
            <a:ext cx="7462757" cy="9244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500" tIns="31750" rIns="63500" bIns="31750" numCol="1" anchor="t" anchorCtr="0" compatLnSpc="1">
            <a:prstTxWarp prst="textNoShape">
              <a:avLst/>
            </a:prstTxWarp>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algn="ctr"/>
            <a:r>
              <a:rPr lang="es-ES" sz="2667" kern="0" dirty="0"/>
              <a:t>Calificación Promedio Capitales Departamento</a:t>
            </a:r>
            <a:br>
              <a:rPr lang="es-ES" sz="2667" kern="0" dirty="0"/>
            </a:br>
            <a:r>
              <a:rPr lang="es-ES" sz="2667" kern="0" dirty="0"/>
              <a:t>Control Interno Contable 2015</a:t>
            </a:r>
            <a:endParaRPr lang="es-ES" altLang="es-ES" sz="2667" kern="0" dirty="0"/>
          </a:p>
        </p:txBody>
      </p:sp>
      <p:pic>
        <p:nvPicPr>
          <p:cNvPr id="5" name="Imagen 4"/>
          <p:cNvPicPr>
            <a:picLocks noChangeAspect="1"/>
          </p:cNvPicPr>
          <p:nvPr/>
        </p:nvPicPr>
        <p:blipFill>
          <a:blip r:embed="rId2"/>
          <a:stretch>
            <a:fillRect/>
          </a:stretch>
        </p:blipFill>
        <p:spPr>
          <a:xfrm>
            <a:off x="0" y="1057300"/>
            <a:ext cx="9144000" cy="46576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127193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Título"/>
          <p:cNvSpPr>
            <a:spLocks noGrp="1"/>
          </p:cNvSpPr>
          <p:nvPr>
            <p:ph type="ctrTitle"/>
          </p:nvPr>
        </p:nvSpPr>
        <p:spPr bwMode="auto">
          <a:xfrm>
            <a:off x="755577" y="49188"/>
            <a:ext cx="7776864" cy="9498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500" tIns="31750" rIns="63500" bIns="31750" numCol="1" anchor="t" anchorCtr="0" compatLnSpc="1">
            <a:prstTxWarp prst="textNoShape">
              <a:avLst/>
            </a:prstTxWarp>
          </a:bodyPr>
          <a:lstStyle/>
          <a:p>
            <a:pPr algn="ctr"/>
            <a:r>
              <a:rPr lang="es-ES" sz="2400" dirty="0"/>
              <a:t>Calificación Promedio por Categorías de Municipios</a:t>
            </a:r>
            <a:br>
              <a:rPr lang="es-ES" sz="2400" dirty="0"/>
            </a:br>
            <a:r>
              <a:rPr lang="es-ES" sz="2400" dirty="0"/>
              <a:t>Control Interno Contable 2015</a:t>
            </a:r>
            <a:endParaRPr lang="es-ES" altLang="es-ES" sz="2400" dirty="0"/>
          </a:p>
        </p:txBody>
      </p:sp>
      <p:pic>
        <p:nvPicPr>
          <p:cNvPr id="5" name="Imagen 4"/>
          <p:cNvPicPr>
            <a:picLocks noChangeAspect="1"/>
          </p:cNvPicPr>
          <p:nvPr/>
        </p:nvPicPr>
        <p:blipFill>
          <a:blip r:embed="rId2"/>
          <a:stretch>
            <a:fillRect/>
          </a:stretch>
        </p:blipFill>
        <p:spPr>
          <a:xfrm>
            <a:off x="0" y="1057300"/>
            <a:ext cx="9180512" cy="46348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750752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32</a:t>
            </a:fld>
            <a:endParaRPr lang="es-ES_tradnl" dirty="0"/>
          </a:p>
        </p:txBody>
      </p:sp>
      <p:grpSp>
        <p:nvGrpSpPr>
          <p:cNvPr id="5" name="Grupo 4"/>
          <p:cNvGrpSpPr/>
          <p:nvPr/>
        </p:nvGrpSpPr>
        <p:grpSpPr>
          <a:xfrm>
            <a:off x="611560" y="882547"/>
            <a:ext cx="7598194" cy="932923"/>
            <a:chOff x="598420" y="3567517"/>
            <a:chExt cx="8368499" cy="1703457"/>
          </a:xfrm>
        </p:grpSpPr>
        <p:grpSp>
          <p:nvGrpSpPr>
            <p:cNvPr id="6" name="Grupo 5"/>
            <p:cNvGrpSpPr/>
            <p:nvPr/>
          </p:nvGrpSpPr>
          <p:grpSpPr>
            <a:xfrm>
              <a:off x="796688" y="3567517"/>
              <a:ext cx="8170231" cy="1703457"/>
              <a:chOff x="796688" y="3567517"/>
              <a:chExt cx="8170231" cy="1703457"/>
            </a:xfrm>
          </p:grpSpPr>
          <p:sp>
            <p:nvSpPr>
              <p:cNvPr id="8" name="Forma libre 7"/>
              <p:cNvSpPr/>
              <p:nvPr/>
            </p:nvSpPr>
            <p:spPr>
              <a:xfrm>
                <a:off x="1934754" y="3567517"/>
                <a:ext cx="7032165" cy="1703457"/>
              </a:xfrm>
              <a:custGeom>
                <a:avLst/>
                <a:gdLst>
                  <a:gd name="connsiteX0" fmla="*/ 0 w 6378193"/>
                  <a:gd name="connsiteY0" fmla="*/ 0 h 759936"/>
                  <a:gd name="connsiteX1" fmla="*/ 6378193 w 6378193"/>
                  <a:gd name="connsiteY1" fmla="*/ 0 h 759936"/>
                  <a:gd name="connsiteX2" fmla="*/ 6378193 w 6378193"/>
                  <a:gd name="connsiteY2" fmla="*/ 759936 h 759936"/>
                  <a:gd name="connsiteX3" fmla="*/ 0 w 6378193"/>
                  <a:gd name="connsiteY3" fmla="*/ 759936 h 759936"/>
                  <a:gd name="connsiteX4" fmla="*/ 0 w 6378193"/>
                  <a:gd name="connsiteY4" fmla="*/ 0 h 75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93" h="759936">
                    <a:moveTo>
                      <a:pt x="0" y="0"/>
                    </a:moveTo>
                    <a:lnTo>
                      <a:pt x="6378193" y="0"/>
                    </a:lnTo>
                    <a:lnTo>
                      <a:pt x="6378193" y="759936"/>
                    </a:lnTo>
                    <a:lnTo>
                      <a:pt x="0" y="759936"/>
                    </a:lnTo>
                    <a:lnTo>
                      <a:pt x="0" y="0"/>
                    </a:lnTo>
                    <a:close/>
                  </a:path>
                </a:pathLst>
              </a:custGeom>
              <a:solidFill>
                <a:srgbClr val="FFC000"/>
              </a:solidFill>
              <a:ln>
                <a:solidFill>
                  <a:schemeClr val="tx1"/>
                </a:solidFill>
              </a:ln>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304063" tIns="38100" rIns="38100" bIns="38100" numCol="1" spcCol="1270" anchor="ctr" anchorCtr="0">
                <a:noAutofit/>
              </a:bodyPr>
              <a:lstStyle/>
              <a:p>
                <a:pPr algn="just" defTabSz="666723">
                  <a:lnSpc>
                    <a:spcPct val="90000"/>
                  </a:lnSpc>
                  <a:spcAft>
                    <a:spcPct val="35000"/>
                  </a:spcAft>
                </a:pPr>
                <a:r>
                  <a:rPr lang="es-CO" altLang="es-CO" sz="1667" b="1" dirty="0">
                    <a:solidFill>
                      <a:schemeClr val="tx1"/>
                    </a:solidFill>
                  </a:rPr>
                  <a:t>Resolución 357 /2008.</a:t>
                </a:r>
                <a:r>
                  <a:rPr lang="es-CO" sz="1667" b="1" dirty="0"/>
                  <a:t> </a:t>
                </a:r>
                <a:r>
                  <a:rPr lang="es-CO" sz="1667" b="1" dirty="0">
                    <a:solidFill>
                      <a:schemeClr val="tx1"/>
                    </a:solidFill>
                  </a:rPr>
                  <a:t>Por la cual se adopta el procedimiento de control interno contable y de reporte del informe anual de evaluación a la Contaduría General de la Nación.</a:t>
                </a:r>
                <a:r>
                  <a:rPr lang="es-CO" altLang="es-CO" sz="1667" b="1" dirty="0">
                    <a:solidFill>
                      <a:schemeClr val="tx1"/>
                    </a:solidFill>
                  </a:rPr>
                  <a:t> </a:t>
                </a:r>
                <a:endParaRPr lang="es-CO" sz="1667" b="1" dirty="0">
                  <a:solidFill>
                    <a:schemeClr val="tx1"/>
                  </a:solidFill>
                </a:endParaRPr>
              </a:p>
            </p:txBody>
          </p:sp>
          <p:sp>
            <p:nvSpPr>
              <p:cNvPr id="9" name="Elipse 8"/>
              <p:cNvSpPr/>
              <p:nvPr/>
            </p:nvSpPr>
            <p:spPr>
              <a:xfrm>
                <a:off x="796688" y="3842923"/>
                <a:ext cx="1226663" cy="974936"/>
              </a:xfrm>
              <a:prstGeom prst="ellipse">
                <a:avLst/>
              </a:prstGeom>
              <a:ln>
                <a:solidFill>
                  <a:schemeClr val="accent2">
                    <a:lumMod val="75000"/>
                  </a:schemeClr>
                </a:solidFill>
              </a:ln>
            </p:spPr>
            <p:style>
              <a:lnRef idx="2">
                <a:schemeClr val="accent2">
                  <a:hueOff val="4681519"/>
                  <a:satOff val="-5839"/>
                  <a:lumOff val="1373"/>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7" name="Rectángulo 6"/>
            <p:cNvSpPr/>
            <p:nvPr/>
          </p:nvSpPr>
          <p:spPr>
            <a:xfrm>
              <a:off x="598420" y="3980777"/>
              <a:ext cx="1801327" cy="824121"/>
            </a:xfrm>
            <a:prstGeom prst="rect">
              <a:avLst/>
            </a:prstGeom>
          </p:spPr>
          <p:txBody>
            <a:bodyPr wrap="square">
              <a:spAutoFit/>
            </a:bodyPr>
            <a:lstStyle/>
            <a:p>
              <a:pPr lvl="0" algn="ctr"/>
              <a:r>
                <a:rPr lang="es-CO" altLang="es-CO" sz="2333" b="1" dirty="0">
                  <a:latin typeface="+mn-lt"/>
                </a:rPr>
                <a:t>2008</a:t>
              </a:r>
              <a:endParaRPr lang="es-CO" sz="2333" dirty="0">
                <a:latin typeface="+mn-lt"/>
              </a:endParaRPr>
            </a:p>
          </p:txBody>
        </p:sp>
      </p:grpSp>
      <p:sp>
        <p:nvSpPr>
          <p:cNvPr id="10" name="Forma libre 9"/>
          <p:cNvSpPr/>
          <p:nvPr/>
        </p:nvSpPr>
        <p:spPr>
          <a:xfrm>
            <a:off x="1811693" y="112133"/>
            <a:ext cx="6386480" cy="681368"/>
          </a:xfrm>
          <a:custGeom>
            <a:avLst/>
            <a:gdLst>
              <a:gd name="connsiteX0" fmla="*/ 0 w 6378193"/>
              <a:gd name="connsiteY0" fmla="*/ 0 h 759936"/>
              <a:gd name="connsiteX1" fmla="*/ 6378193 w 6378193"/>
              <a:gd name="connsiteY1" fmla="*/ 0 h 759936"/>
              <a:gd name="connsiteX2" fmla="*/ 6378193 w 6378193"/>
              <a:gd name="connsiteY2" fmla="*/ 759936 h 759936"/>
              <a:gd name="connsiteX3" fmla="*/ 0 w 6378193"/>
              <a:gd name="connsiteY3" fmla="*/ 759936 h 759936"/>
              <a:gd name="connsiteX4" fmla="*/ 0 w 6378193"/>
              <a:gd name="connsiteY4" fmla="*/ 0 h 75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93" h="759936">
                <a:moveTo>
                  <a:pt x="0" y="0"/>
                </a:moveTo>
                <a:lnTo>
                  <a:pt x="6378193" y="0"/>
                </a:lnTo>
                <a:lnTo>
                  <a:pt x="6378193" y="759936"/>
                </a:lnTo>
                <a:lnTo>
                  <a:pt x="0" y="759936"/>
                </a:lnTo>
                <a:lnTo>
                  <a:pt x="0" y="0"/>
                </a:lnTo>
                <a:close/>
              </a:path>
            </a:pathLst>
          </a:custGeom>
          <a:solidFill>
            <a:srgbClr val="FFC000"/>
          </a:solidFill>
          <a:ln>
            <a:solidFill>
              <a:schemeClr val="tx1"/>
            </a:solidFill>
          </a:ln>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304063" tIns="38100" rIns="38100" bIns="38100" numCol="1" spcCol="1270" anchor="ctr" anchorCtr="0">
            <a:noAutofit/>
          </a:bodyPr>
          <a:lstStyle/>
          <a:p>
            <a:pPr lvl="0" algn="ctr"/>
            <a:r>
              <a:rPr lang="es-CO" altLang="es-CO" sz="1500" b="1" dirty="0">
                <a:solidFill>
                  <a:schemeClr val="tx1"/>
                </a:solidFill>
              </a:rPr>
              <a:t>   </a:t>
            </a:r>
            <a:r>
              <a:rPr lang="es-CO" altLang="es-CO" sz="1667" b="1" dirty="0">
                <a:solidFill>
                  <a:schemeClr val="tx1"/>
                </a:solidFill>
              </a:rPr>
              <a:t>Resoluciones: 354 /2007     Adopta el RCP.                           355 /2007: Adopta el PGCP.   356 / 2007 Adopta el Manual de Procedimientos</a:t>
            </a:r>
          </a:p>
        </p:txBody>
      </p:sp>
      <p:sp>
        <p:nvSpPr>
          <p:cNvPr id="11" name="Forma libre 10"/>
          <p:cNvSpPr/>
          <p:nvPr/>
        </p:nvSpPr>
        <p:spPr>
          <a:xfrm>
            <a:off x="1811694" y="1863877"/>
            <a:ext cx="6386480" cy="376357"/>
          </a:xfrm>
          <a:custGeom>
            <a:avLst/>
            <a:gdLst>
              <a:gd name="connsiteX0" fmla="*/ 0 w 6000071"/>
              <a:gd name="connsiteY0" fmla="*/ 0 h 459684"/>
              <a:gd name="connsiteX1" fmla="*/ 6000071 w 6000071"/>
              <a:gd name="connsiteY1" fmla="*/ 0 h 459684"/>
              <a:gd name="connsiteX2" fmla="*/ 6000071 w 6000071"/>
              <a:gd name="connsiteY2" fmla="*/ 459684 h 459684"/>
              <a:gd name="connsiteX3" fmla="*/ 0 w 6000071"/>
              <a:gd name="connsiteY3" fmla="*/ 459684 h 459684"/>
              <a:gd name="connsiteX4" fmla="*/ 0 w 6000071"/>
              <a:gd name="connsiteY4" fmla="*/ 0 h 459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071" h="459684">
                <a:moveTo>
                  <a:pt x="0" y="0"/>
                </a:moveTo>
                <a:lnTo>
                  <a:pt x="6000071" y="0"/>
                </a:lnTo>
                <a:lnTo>
                  <a:pt x="6000071" y="459684"/>
                </a:lnTo>
                <a:lnTo>
                  <a:pt x="0" y="459684"/>
                </a:lnTo>
                <a:lnTo>
                  <a:pt x="0" y="0"/>
                </a:lnTo>
                <a:close/>
              </a:path>
            </a:pathLst>
          </a:custGeom>
          <a:solidFill>
            <a:srgbClr val="FFC000"/>
          </a:solidFill>
          <a:ln>
            <a:solidFill>
              <a:schemeClr val="tx1"/>
            </a:solidFill>
          </a:ln>
        </p:spPr>
        <p:style>
          <a:lnRef idx="2">
            <a:schemeClr val="lt1">
              <a:hueOff val="0"/>
              <a:satOff val="0"/>
              <a:lumOff val="0"/>
              <a:alphaOff val="0"/>
            </a:schemeClr>
          </a:lnRef>
          <a:fillRef idx="1">
            <a:schemeClr val="accent2">
              <a:hueOff val="3745215"/>
              <a:satOff val="-4671"/>
              <a:lumOff val="1098"/>
              <a:alphaOff val="0"/>
            </a:schemeClr>
          </a:fillRef>
          <a:effectRef idx="0">
            <a:schemeClr val="accent2">
              <a:hueOff val="3745215"/>
              <a:satOff val="-4671"/>
              <a:lumOff val="1098"/>
              <a:alphaOff val="0"/>
            </a:schemeClr>
          </a:effectRef>
          <a:fontRef idx="minor">
            <a:schemeClr val="lt1"/>
          </a:fontRef>
        </p:style>
        <p:txBody>
          <a:bodyPr spcFirstLastPara="0" vert="horz" wrap="square" lIns="304063" tIns="38100" rIns="38100" bIns="38100" numCol="1" spcCol="1270" anchor="ctr" anchorCtr="0">
            <a:noAutofit/>
          </a:bodyPr>
          <a:lstStyle/>
          <a:p>
            <a:pPr lvl="0" algn="just"/>
            <a:r>
              <a:rPr lang="es-US" sz="1500" b="1" dirty="0">
                <a:solidFill>
                  <a:schemeClr val="tx1"/>
                </a:solidFill>
                <a:ea typeface="Verdana" panose="020B0604030504040204" pitchFamily="34" charset="0"/>
                <a:cs typeface="Verdana" panose="020B0604030504040204" pitchFamily="34" charset="0"/>
              </a:rPr>
              <a:t> </a:t>
            </a:r>
            <a:r>
              <a:rPr lang="es-US" sz="1583" b="1" dirty="0">
                <a:solidFill>
                  <a:schemeClr val="tx1"/>
                </a:solidFill>
                <a:ea typeface="Verdana" panose="020B0604030504040204" pitchFamily="34" charset="0"/>
                <a:cs typeface="Verdana" panose="020B0604030504040204" pitchFamily="34" charset="0"/>
              </a:rPr>
              <a:t>Expedición Ley 1314. Convergencia hacia Normas  Internacionales</a:t>
            </a:r>
            <a:r>
              <a:rPr lang="es-CO" sz="1583" b="1" dirty="0">
                <a:solidFill>
                  <a:schemeClr val="tx1"/>
                </a:solidFill>
                <a:ea typeface="Verdana" pitchFamily="34" charset="0"/>
                <a:cs typeface="Verdana" pitchFamily="34" charset="0"/>
              </a:rPr>
              <a:t>.</a:t>
            </a:r>
          </a:p>
        </p:txBody>
      </p:sp>
      <p:sp>
        <p:nvSpPr>
          <p:cNvPr id="12" name="Elipse 11"/>
          <p:cNvSpPr/>
          <p:nvPr/>
        </p:nvSpPr>
        <p:spPr>
          <a:xfrm>
            <a:off x="819788" y="1822401"/>
            <a:ext cx="1080120" cy="459307"/>
          </a:xfrm>
          <a:prstGeom prst="ellipse">
            <a:avLst/>
          </a:prstGeom>
          <a:ln>
            <a:solidFill>
              <a:schemeClr val="accent2">
                <a:lumMod val="75000"/>
              </a:schemeClr>
            </a:solidFill>
          </a:ln>
        </p:spPr>
        <p:style>
          <a:lnRef idx="2">
            <a:schemeClr val="accent2">
              <a:hueOff val="3745215"/>
              <a:satOff val="-4671"/>
              <a:lumOff val="109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s-CO" sz="2000" b="1" dirty="0"/>
              <a:t>2009</a:t>
            </a:r>
          </a:p>
        </p:txBody>
      </p:sp>
      <p:sp>
        <p:nvSpPr>
          <p:cNvPr id="13" name="Elipse 12"/>
          <p:cNvSpPr/>
          <p:nvPr/>
        </p:nvSpPr>
        <p:spPr>
          <a:xfrm>
            <a:off x="683568" y="135283"/>
            <a:ext cx="1176131" cy="556206"/>
          </a:xfrm>
          <a:prstGeom prst="ellipse">
            <a:avLst/>
          </a:prstGeom>
          <a:ln>
            <a:solidFill>
              <a:schemeClr val="accent2">
                <a:lumMod val="75000"/>
              </a:schemeClr>
            </a:solidFill>
          </a:ln>
        </p:spPr>
        <p:style>
          <a:lnRef idx="2">
            <a:schemeClr val="accent2">
              <a:hueOff val="3745215"/>
              <a:satOff val="-4671"/>
              <a:lumOff val="109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s-CO" sz="2333" b="1" dirty="0"/>
              <a:t>2007</a:t>
            </a:r>
          </a:p>
        </p:txBody>
      </p:sp>
      <p:sp>
        <p:nvSpPr>
          <p:cNvPr id="14" name="Forma libre 13"/>
          <p:cNvSpPr/>
          <p:nvPr/>
        </p:nvSpPr>
        <p:spPr>
          <a:xfrm>
            <a:off x="1546058" y="3195622"/>
            <a:ext cx="3123302" cy="1272473"/>
          </a:xfrm>
          <a:custGeom>
            <a:avLst/>
            <a:gdLst>
              <a:gd name="connsiteX0" fmla="*/ 0 w 1778402"/>
              <a:gd name="connsiteY0" fmla="*/ 88920 h 889201"/>
              <a:gd name="connsiteX1" fmla="*/ 88920 w 1778402"/>
              <a:gd name="connsiteY1" fmla="*/ 0 h 889201"/>
              <a:gd name="connsiteX2" fmla="*/ 1689482 w 1778402"/>
              <a:gd name="connsiteY2" fmla="*/ 0 h 889201"/>
              <a:gd name="connsiteX3" fmla="*/ 1778402 w 1778402"/>
              <a:gd name="connsiteY3" fmla="*/ 88920 h 889201"/>
              <a:gd name="connsiteX4" fmla="*/ 1778402 w 1778402"/>
              <a:gd name="connsiteY4" fmla="*/ 800281 h 889201"/>
              <a:gd name="connsiteX5" fmla="*/ 1689482 w 1778402"/>
              <a:gd name="connsiteY5" fmla="*/ 889201 h 889201"/>
              <a:gd name="connsiteX6" fmla="*/ 88920 w 1778402"/>
              <a:gd name="connsiteY6" fmla="*/ 889201 h 889201"/>
              <a:gd name="connsiteX7" fmla="*/ 0 w 1778402"/>
              <a:gd name="connsiteY7" fmla="*/ 800281 h 889201"/>
              <a:gd name="connsiteX8" fmla="*/ 0 w 1778402"/>
              <a:gd name="connsiteY8" fmla="*/ 88920 h 88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402" h="889201">
                <a:moveTo>
                  <a:pt x="0" y="88920"/>
                </a:moveTo>
                <a:cubicBezTo>
                  <a:pt x="0" y="39811"/>
                  <a:pt x="39811" y="0"/>
                  <a:pt x="88920" y="0"/>
                </a:cubicBezTo>
                <a:lnTo>
                  <a:pt x="1689482" y="0"/>
                </a:lnTo>
                <a:cubicBezTo>
                  <a:pt x="1738591" y="0"/>
                  <a:pt x="1778402" y="39811"/>
                  <a:pt x="1778402" y="88920"/>
                </a:cubicBezTo>
                <a:lnTo>
                  <a:pt x="1778402" y="800281"/>
                </a:lnTo>
                <a:cubicBezTo>
                  <a:pt x="1778402" y="849390"/>
                  <a:pt x="1738591" y="889201"/>
                  <a:pt x="1689482" y="889201"/>
                </a:cubicBezTo>
                <a:lnTo>
                  <a:pt x="88920" y="889201"/>
                </a:lnTo>
                <a:cubicBezTo>
                  <a:pt x="39811" y="889201"/>
                  <a:pt x="0" y="849390"/>
                  <a:pt x="0" y="800281"/>
                </a:cubicBezTo>
                <a:lnTo>
                  <a:pt x="0" y="88920"/>
                </a:lnTo>
                <a:close/>
              </a:path>
            </a:pathLst>
          </a:custGeom>
          <a:solidFill>
            <a:schemeClr val="accent1">
              <a:lumMod val="20000"/>
              <a:lumOff val="80000"/>
            </a:schemeClr>
          </a:solidFill>
          <a:ln>
            <a:solidFill>
              <a:schemeClr val="tx2"/>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6995" tIns="26995" rIns="26995" bIns="26995" numCol="1" spcCol="1270" anchor="ctr" anchorCtr="0">
            <a:noAutofit/>
          </a:bodyPr>
          <a:lstStyle/>
          <a:p>
            <a:pPr algn="ctr" defTabSz="370402">
              <a:lnSpc>
                <a:spcPct val="90000"/>
              </a:lnSpc>
              <a:spcAft>
                <a:spcPct val="35000"/>
              </a:spcAft>
            </a:pPr>
            <a:r>
              <a:rPr lang="es-CO" sz="1600" b="1" dirty="0">
                <a:solidFill>
                  <a:schemeClr val="tx1"/>
                </a:solidFill>
              </a:rPr>
              <a:t>Desarrollo de la Estrategia de Convergencia hacia Normas Internacionales NIIF - NICSP.</a:t>
            </a:r>
          </a:p>
          <a:p>
            <a:pPr algn="ctr" defTabSz="370402">
              <a:lnSpc>
                <a:spcPct val="90000"/>
              </a:lnSpc>
              <a:spcAft>
                <a:spcPct val="35000"/>
              </a:spcAft>
            </a:pPr>
            <a:r>
              <a:rPr lang="es-CO" sz="1600" b="1" dirty="0">
                <a:solidFill>
                  <a:schemeClr val="tx1"/>
                </a:solidFill>
              </a:rPr>
              <a:t>Se definen 3 Modelos de Contabilidad Pública</a:t>
            </a:r>
          </a:p>
        </p:txBody>
      </p:sp>
      <p:sp>
        <p:nvSpPr>
          <p:cNvPr id="15" name="Forma libre 14"/>
          <p:cNvSpPr/>
          <p:nvPr/>
        </p:nvSpPr>
        <p:spPr>
          <a:xfrm>
            <a:off x="5269427" y="2425453"/>
            <a:ext cx="3479035" cy="864096"/>
          </a:xfrm>
          <a:custGeom>
            <a:avLst/>
            <a:gdLst>
              <a:gd name="connsiteX0" fmla="*/ 0 w 1778402"/>
              <a:gd name="connsiteY0" fmla="*/ 88920 h 889201"/>
              <a:gd name="connsiteX1" fmla="*/ 88920 w 1778402"/>
              <a:gd name="connsiteY1" fmla="*/ 0 h 889201"/>
              <a:gd name="connsiteX2" fmla="*/ 1689482 w 1778402"/>
              <a:gd name="connsiteY2" fmla="*/ 0 h 889201"/>
              <a:gd name="connsiteX3" fmla="*/ 1778402 w 1778402"/>
              <a:gd name="connsiteY3" fmla="*/ 88920 h 889201"/>
              <a:gd name="connsiteX4" fmla="*/ 1778402 w 1778402"/>
              <a:gd name="connsiteY4" fmla="*/ 800281 h 889201"/>
              <a:gd name="connsiteX5" fmla="*/ 1689482 w 1778402"/>
              <a:gd name="connsiteY5" fmla="*/ 889201 h 889201"/>
              <a:gd name="connsiteX6" fmla="*/ 88920 w 1778402"/>
              <a:gd name="connsiteY6" fmla="*/ 889201 h 889201"/>
              <a:gd name="connsiteX7" fmla="*/ 0 w 1778402"/>
              <a:gd name="connsiteY7" fmla="*/ 800281 h 889201"/>
              <a:gd name="connsiteX8" fmla="*/ 0 w 1778402"/>
              <a:gd name="connsiteY8" fmla="*/ 88920 h 88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402" h="889201">
                <a:moveTo>
                  <a:pt x="0" y="88920"/>
                </a:moveTo>
                <a:cubicBezTo>
                  <a:pt x="0" y="39811"/>
                  <a:pt x="39811" y="0"/>
                  <a:pt x="88920" y="0"/>
                </a:cubicBezTo>
                <a:lnTo>
                  <a:pt x="1689482" y="0"/>
                </a:lnTo>
                <a:cubicBezTo>
                  <a:pt x="1738591" y="0"/>
                  <a:pt x="1778402" y="39811"/>
                  <a:pt x="1778402" y="88920"/>
                </a:cubicBezTo>
                <a:lnTo>
                  <a:pt x="1778402" y="800281"/>
                </a:lnTo>
                <a:cubicBezTo>
                  <a:pt x="1778402" y="849390"/>
                  <a:pt x="1738591" y="889201"/>
                  <a:pt x="1689482" y="889201"/>
                </a:cubicBezTo>
                <a:lnTo>
                  <a:pt x="88920" y="889201"/>
                </a:lnTo>
                <a:cubicBezTo>
                  <a:pt x="39811" y="889201"/>
                  <a:pt x="0" y="849390"/>
                  <a:pt x="0" y="800281"/>
                </a:cubicBezTo>
                <a:lnTo>
                  <a:pt x="0" y="88920"/>
                </a:lnTo>
                <a:close/>
              </a:path>
            </a:pathLst>
          </a:custGeom>
          <a:solidFill>
            <a:schemeClr val="accent5">
              <a:lumMod val="60000"/>
              <a:lumOff val="40000"/>
            </a:schemeClr>
          </a:solidFill>
          <a:ln>
            <a:solidFill>
              <a:schemeClr val="tx1"/>
            </a:solidFill>
            <a:round/>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6995" tIns="26995" rIns="26995" bIns="26995" numCol="1" spcCol="1270" anchor="ctr" anchorCtr="0">
            <a:noAutofit/>
          </a:bodyPr>
          <a:lstStyle/>
          <a:p>
            <a:pPr marL="285739" indent="-285739" algn="ctr" defTabSz="370402">
              <a:lnSpc>
                <a:spcPct val="90000"/>
              </a:lnSpc>
              <a:spcAft>
                <a:spcPct val="35000"/>
              </a:spcAft>
              <a:buAutoNum type="arabicPeriod"/>
            </a:pPr>
            <a:r>
              <a:rPr lang="es-MX" sz="1400" b="1" dirty="0">
                <a:solidFill>
                  <a:schemeClr val="tx1"/>
                </a:solidFill>
              </a:rPr>
              <a:t>Empresas Emisoras de Valores, o que Captan o Administran Ahorro del Público. </a:t>
            </a:r>
          </a:p>
          <a:p>
            <a:pPr algn="ctr" defTabSz="370402">
              <a:lnSpc>
                <a:spcPct val="90000"/>
              </a:lnSpc>
              <a:spcAft>
                <a:spcPct val="35000"/>
              </a:spcAft>
            </a:pPr>
            <a:r>
              <a:rPr lang="es-MX" sz="1400" b="1" dirty="0">
                <a:solidFill>
                  <a:schemeClr val="tx1"/>
                </a:solidFill>
              </a:rPr>
              <a:t>Res 743 del 23-12-2013</a:t>
            </a:r>
            <a:r>
              <a:rPr lang="es-MX" sz="1400" dirty="0">
                <a:solidFill>
                  <a:schemeClr val="tx1"/>
                </a:solidFill>
              </a:rPr>
              <a:t> </a:t>
            </a:r>
            <a:endParaRPr lang="es-CO" sz="1400" dirty="0">
              <a:solidFill>
                <a:schemeClr val="tx1"/>
              </a:solidFill>
            </a:endParaRPr>
          </a:p>
        </p:txBody>
      </p:sp>
      <p:grpSp>
        <p:nvGrpSpPr>
          <p:cNvPr id="19" name="Grupo 18"/>
          <p:cNvGrpSpPr/>
          <p:nvPr/>
        </p:nvGrpSpPr>
        <p:grpSpPr>
          <a:xfrm>
            <a:off x="-1" y="3537510"/>
            <a:ext cx="2089073" cy="2238400"/>
            <a:chOff x="3005299" y="510333"/>
            <a:chExt cx="2253351" cy="2638198"/>
          </a:xfrm>
        </p:grpSpPr>
        <p:sp>
          <p:nvSpPr>
            <p:cNvPr id="20" name="Rectángulo 19"/>
            <p:cNvSpPr/>
            <p:nvPr/>
          </p:nvSpPr>
          <p:spPr>
            <a:xfrm>
              <a:off x="3859125" y="1921766"/>
              <a:ext cx="1399525" cy="122676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ctángulo 20"/>
            <p:cNvSpPr/>
            <p:nvPr/>
          </p:nvSpPr>
          <p:spPr>
            <a:xfrm>
              <a:off x="3005299" y="510333"/>
              <a:ext cx="1670823" cy="544122"/>
            </a:xfrm>
            <a:prstGeom prst="rect">
              <a:avLst/>
            </a:prstGeom>
          </p:spPr>
          <p:txBody>
            <a:bodyPr wrap="square">
              <a:spAutoFit/>
            </a:bodyPr>
            <a:lstStyle/>
            <a:p>
              <a:pPr algn="ctr"/>
              <a:r>
                <a:rPr lang="es-CO" sz="2400" b="1" dirty="0"/>
                <a:t>2010-2013</a:t>
              </a:r>
            </a:p>
          </p:txBody>
        </p:sp>
      </p:grpSp>
      <p:sp>
        <p:nvSpPr>
          <p:cNvPr id="24" name="CuadroTexto 23"/>
          <p:cNvSpPr txBox="1"/>
          <p:nvPr/>
        </p:nvSpPr>
        <p:spPr>
          <a:xfrm>
            <a:off x="4678503" y="3577580"/>
            <a:ext cx="590923" cy="338554"/>
          </a:xfrm>
          <a:prstGeom prst="rect">
            <a:avLst/>
          </a:prstGeom>
          <a:noFill/>
        </p:spPr>
        <p:txBody>
          <a:bodyPr wrap="square" rtlCol="0">
            <a:spAutoFit/>
          </a:bodyPr>
          <a:lstStyle/>
          <a:p>
            <a:pPr algn="ctr"/>
            <a:r>
              <a:rPr lang="es-CO" sz="1600" b="1" dirty="0">
                <a:solidFill>
                  <a:schemeClr val="accent2">
                    <a:lumMod val="75000"/>
                  </a:schemeClr>
                </a:solidFill>
              </a:rPr>
              <a:t>2016</a:t>
            </a:r>
            <a:endParaRPr lang="es-ES" sz="1600" b="1" dirty="0">
              <a:solidFill>
                <a:schemeClr val="accent2">
                  <a:lumMod val="75000"/>
                </a:schemeClr>
              </a:solidFill>
            </a:endParaRPr>
          </a:p>
        </p:txBody>
      </p:sp>
      <p:sp>
        <p:nvSpPr>
          <p:cNvPr id="25" name="Rectángulo 24"/>
          <p:cNvSpPr/>
          <p:nvPr/>
        </p:nvSpPr>
        <p:spPr bwMode="auto">
          <a:xfrm rot="156754">
            <a:off x="5557307" y="4002454"/>
            <a:ext cx="2813102" cy="730598"/>
          </a:xfrm>
          <a:prstGeom prst="rect">
            <a:avLst/>
          </a:prstGeom>
          <a:solidFill>
            <a:srgbClr val="FFFFFF"/>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26" name="Forma libre 25"/>
          <p:cNvSpPr/>
          <p:nvPr/>
        </p:nvSpPr>
        <p:spPr>
          <a:xfrm>
            <a:off x="4715133" y="3764671"/>
            <a:ext cx="504939" cy="388973"/>
          </a:xfrm>
          <a:custGeom>
            <a:avLst/>
            <a:gdLst>
              <a:gd name="connsiteX0" fmla="*/ 0 w 1245675"/>
              <a:gd name="connsiteY0" fmla="*/ 27246 h 54492"/>
              <a:gd name="connsiteX1" fmla="*/ 1245675 w 1245675"/>
              <a:gd name="connsiteY1" fmla="*/ 27246 h 54492"/>
            </a:gdLst>
            <a:ahLst/>
            <a:cxnLst>
              <a:cxn ang="0">
                <a:pos x="connsiteX0" y="connsiteY0"/>
              </a:cxn>
              <a:cxn ang="0">
                <a:pos x="connsiteX1" y="connsiteY1"/>
              </a:cxn>
            </a:cxnLst>
            <a:rect l="l" t="t" r="r" b="b"/>
            <a:pathLst>
              <a:path w="1245675" h="54492">
                <a:moveTo>
                  <a:pt x="0" y="27246"/>
                </a:moveTo>
                <a:lnTo>
                  <a:pt x="1245675" y="27246"/>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503663" tIns="-3247" rIns="503663" bIns="-3247" numCol="1" spcCol="1270" anchor="ctr" anchorCtr="0">
            <a:noAutofit/>
          </a:bodyPr>
          <a:lstStyle/>
          <a:p>
            <a:pPr algn="ctr" defTabSz="185201">
              <a:lnSpc>
                <a:spcPct val="90000"/>
              </a:lnSpc>
              <a:spcAft>
                <a:spcPct val="35000"/>
              </a:spcAft>
            </a:pPr>
            <a:endParaRPr lang="es-CO" sz="417"/>
          </a:p>
        </p:txBody>
      </p:sp>
      <p:sp>
        <p:nvSpPr>
          <p:cNvPr id="27" name="Forma libre 26"/>
          <p:cNvSpPr/>
          <p:nvPr/>
        </p:nvSpPr>
        <p:spPr>
          <a:xfrm rot="8423651">
            <a:off x="4548008" y="2883574"/>
            <a:ext cx="777936" cy="173878"/>
          </a:xfrm>
          <a:custGeom>
            <a:avLst/>
            <a:gdLst>
              <a:gd name="connsiteX0" fmla="*/ 0 w 1245675"/>
              <a:gd name="connsiteY0" fmla="*/ 27246 h 54492"/>
              <a:gd name="connsiteX1" fmla="*/ 1245675 w 1245675"/>
              <a:gd name="connsiteY1" fmla="*/ 27246 h 54492"/>
            </a:gdLst>
            <a:ahLst/>
            <a:cxnLst>
              <a:cxn ang="0">
                <a:pos x="connsiteX0" y="connsiteY0"/>
              </a:cxn>
              <a:cxn ang="0">
                <a:pos x="connsiteX1" y="connsiteY1"/>
              </a:cxn>
            </a:cxnLst>
            <a:rect l="l" t="t" r="r" b="b"/>
            <a:pathLst>
              <a:path w="1245675" h="54492">
                <a:moveTo>
                  <a:pt x="0" y="27246"/>
                </a:moveTo>
                <a:lnTo>
                  <a:pt x="1245675" y="27246"/>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503663" tIns="-3248" rIns="503663" bIns="-3246" numCol="1" spcCol="1270" anchor="ctr" anchorCtr="0">
            <a:noAutofit/>
          </a:bodyPr>
          <a:lstStyle/>
          <a:p>
            <a:pPr algn="ctr" defTabSz="185201">
              <a:lnSpc>
                <a:spcPct val="90000"/>
              </a:lnSpc>
              <a:spcAft>
                <a:spcPct val="35000"/>
              </a:spcAft>
            </a:pPr>
            <a:endParaRPr lang="es-CO" sz="417"/>
          </a:p>
        </p:txBody>
      </p:sp>
      <p:sp>
        <p:nvSpPr>
          <p:cNvPr id="28" name="CuadroTexto 27"/>
          <p:cNvSpPr txBox="1"/>
          <p:nvPr/>
        </p:nvSpPr>
        <p:spPr>
          <a:xfrm>
            <a:off x="4344860" y="2535549"/>
            <a:ext cx="915424" cy="369332"/>
          </a:xfrm>
          <a:prstGeom prst="rect">
            <a:avLst/>
          </a:prstGeom>
          <a:noFill/>
        </p:spPr>
        <p:txBody>
          <a:bodyPr wrap="square" rtlCol="0">
            <a:spAutoFit/>
          </a:bodyPr>
          <a:lstStyle/>
          <a:p>
            <a:pPr algn="ctr"/>
            <a:r>
              <a:rPr lang="es-CO" sz="1800" b="1" dirty="0">
                <a:solidFill>
                  <a:schemeClr val="accent2">
                    <a:lumMod val="75000"/>
                  </a:schemeClr>
                </a:solidFill>
              </a:rPr>
              <a:t>2015</a:t>
            </a:r>
            <a:endParaRPr lang="es-ES" sz="1800" b="1" dirty="0">
              <a:solidFill>
                <a:schemeClr val="accent2">
                  <a:lumMod val="75000"/>
                </a:schemeClr>
              </a:solidFill>
            </a:endParaRPr>
          </a:p>
        </p:txBody>
      </p:sp>
      <p:sp>
        <p:nvSpPr>
          <p:cNvPr id="29" name="CuadroTexto 28"/>
          <p:cNvSpPr txBox="1"/>
          <p:nvPr/>
        </p:nvSpPr>
        <p:spPr>
          <a:xfrm>
            <a:off x="4617147" y="4823202"/>
            <a:ext cx="590923" cy="338554"/>
          </a:xfrm>
          <a:prstGeom prst="rect">
            <a:avLst/>
          </a:prstGeom>
          <a:noFill/>
        </p:spPr>
        <p:txBody>
          <a:bodyPr wrap="square" rtlCol="0">
            <a:spAutoFit/>
          </a:bodyPr>
          <a:lstStyle/>
          <a:p>
            <a:pPr algn="ctr"/>
            <a:r>
              <a:rPr lang="es-CO" sz="1600" b="1" dirty="0">
                <a:solidFill>
                  <a:schemeClr val="accent6">
                    <a:lumMod val="75000"/>
                  </a:schemeClr>
                </a:solidFill>
              </a:rPr>
              <a:t>2017</a:t>
            </a:r>
            <a:endParaRPr lang="es-ES" sz="1600" b="1" dirty="0">
              <a:solidFill>
                <a:schemeClr val="accent6">
                  <a:lumMod val="75000"/>
                </a:schemeClr>
              </a:solidFill>
            </a:endParaRPr>
          </a:p>
        </p:txBody>
      </p:sp>
      <p:sp>
        <p:nvSpPr>
          <p:cNvPr id="30" name="Forma libre 29"/>
          <p:cNvSpPr/>
          <p:nvPr/>
        </p:nvSpPr>
        <p:spPr>
          <a:xfrm>
            <a:off x="5269426" y="3454761"/>
            <a:ext cx="3479037" cy="967918"/>
          </a:xfrm>
          <a:custGeom>
            <a:avLst/>
            <a:gdLst>
              <a:gd name="connsiteX0" fmla="*/ 0 w 1778402"/>
              <a:gd name="connsiteY0" fmla="*/ 88920 h 889201"/>
              <a:gd name="connsiteX1" fmla="*/ 88920 w 1778402"/>
              <a:gd name="connsiteY1" fmla="*/ 0 h 889201"/>
              <a:gd name="connsiteX2" fmla="*/ 1689482 w 1778402"/>
              <a:gd name="connsiteY2" fmla="*/ 0 h 889201"/>
              <a:gd name="connsiteX3" fmla="*/ 1778402 w 1778402"/>
              <a:gd name="connsiteY3" fmla="*/ 88920 h 889201"/>
              <a:gd name="connsiteX4" fmla="*/ 1778402 w 1778402"/>
              <a:gd name="connsiteY4" fmla="*/ 800281 h 889201"/>
              <a:gd name="connsiteX5" fmla="*/ 1689482 w 1778402"/>
              <a:gd name="connsiteY5" fmla="*/ 889201 h 889201"/>
              <a:gd name="connsiteX6" fmla="*/ 88920 w 1778402"/>
              <a:gd name="connsiteY6" fmla="*/ 889201 h 889201"/>
              <a:gd name="connsiteX7" fmla="*/ 0 w 1778402"/>
              <a:gd name="connsiteY7" fmla="*/ 800281 h 889201"/>
              <a:gd name="connsiteX8" fmla="*/ 0 w 1778402"/>
              <a:gd name="connsiteY8" fmla="*/ 88920 h 88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402" h="889201">
                <a:moveTo>
                  <a:pt x="0" y="88920"/>
                </a:moveTo>
                <a:cubicBezTo>
                  <a:pt x="0" y="39811"/>
                  <a:pt x="39811" y="0"/>
                  <a:pt x="88920" y="0"/>
                </a:cubicBezTo>
                <a:lnTo>
                  <a:pt x="1689482" y="0"/>
                </a:lnTo>
                <a:cubicBezTo>
                  <a:pt x="1738591" y="0"/>
                  <a:pt x="1778402" y="39811"/>
                  <a:pt x="1778402" y="88920"/>
                </a:cubicBezTo>
                <a:lnTo>
                  <a:pt x="1778402" y="800281"/>
                </a:lnTo>
                <a:cubicBezTo>
                  <a:pt x="1778402" y="849390"/>
                  <a:pt x="1738591" y="889201"/>
                  <a:pt x="1689482" y="889201"/>
                </a:cubicBezTo>
                <a:lnTo>
                  <a:pt x="88920" y="889201"/>
                </a:lnTo>
                <a:cubicBezTo>
                  <a:pt x="39811" y="889201"/>
                  <a:pt x="0" y="849390"/>
                  <a:pt x="0" y="800281"/>
                </a:cubicBezTo>
                <a:lnTo>
                  <a:pt x="0" y="88920"/>
                </a:lnTo>
                <a:close/>
              </a:path>
            </a:pathLst>
          </a:custGeom>
          <a:solidFill>
            <a:schemeClr val="accent5">
              <a:lumMod val="60000"/>
              <a:lumOff val="40000"/>
            </a:schemeClr>
          </a:solidFill>
          <a:ln>
            <a:solidFill>
              <a:schemeClr val="tx1"/>
            </a:solidFill>
            <a:round/>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6995" tIns="26995" rIns="26995" bIns="26995" numCol="1" spcCol="1270" anchor="ctr" anchorCtr="0">
            <a:noAutofit/>
          </a:bodyPr>
          <a:lstStyle/>
          <a:p>
            <a:pPr algn="ctr" defTabSz="370402">
              <a:lnSpc>
                <a:spcPct val="90000"/>
              </a:lnSpc>
              <a:spcAft>
                <a:spcPct val="35000"/>
              </a:spcAft>
            </a:pPr>
            <a:r>
              <a:rPr lang="es-MX" sz="1400" b="1" dirty="0">
                <a:solidFill>
                  <a:schemeClr val="tx1"/>
                </a:solidFill>
              </a:rPr>
              <a:t>2. Empresas no Emisoras de Valores, o que no Captan o Administran Ahorro del Público. </a:t>
            </a:r>
          </a:p>
          <a:p>
            <a:pPr algn="ctr" defTabSz="370402">
              <a:lnSpc>
                <a:spcPct val="90000"/>
              </a:lnSpc>
              <a:spcAft>
                <a:spcPct val="35000"/>
              </a:spcAft>
            </a:pPr>
            <a:r>
              <a:rPr lang="es-MX" sz="1400" b="1" dirty="0">
                <a:solidFill>
                  <a:schemeClr val="tx1"/>
                </a:solidFill>
              </a:rPr>
              <a:t>Res 414 del 18-09-2014  </a:t>
            </a:r>
            <a:endParaRPr lang="es-CO" sz="1400" b="1" dirty="0">
              <a:solidFill>
                <a:schemeClr val="tx1"/>
              </a:solidFill>
            </a:endParaRPr>
          </a:p>
        </p:txBody>
      </p:sp>
      <p:sp>
        <p:nvSpPr>
          <p:cNvPr id="31" name="Forma libre 30"/>
          <p:cNvSpPr/>
          <p:nvPr/>
        </p:nvSpPr>
        <p:spPr>
          <a:xfrm>
            <a:off x="5292079" y="4607401"/>
            <a:ext cx="3456383" cy="554355"/>
          </a:xfrm>
          <a:custGeom>
            <a:avLst/>
            <a:gdLst>
              <a:gd name="connsiteX0" fmla="*/ 0 w 1778402"/>
              <a:gd name="connsiteY0" fmla="*/ 88920 h 889201"/>
              <a:gd name="connsiteX1" fmla="*/ 88920 w 1778402"/>
              <a:gd name="connsiteY1" fmla="*/ 0 h 889201"/>
              <a:gd name="connsiteX2" fmla="*/ 1689482 w 1778402"/>
              <a:gd name="connsiteY2" fmla="*/ 0 h 889201"/>
              <a:gd name="connsiteX3" fmla="*/ 1778402 w 1778402"/>
              <a:gd name="connsiteY3" fmla="*/ 88920 h 889201"/>
              <a:gd name="connsiteX4" fmla="*/ 1778402 w 1778402"/>
              <a:gd name="connsiteY4" fmla="*/ 800281 h 889201"/>
              <a:gd name="connsiteX5" fmla="*/ 1689482 w 1778402"/>
              <a:gd name="connsiteY5" fmla="*/ 889201 h 889201"/>
              <a:gd name="connsiteX6" fmla="*/ 88920 w 1778402"/>
              <a:gd name="connsiteY6" fmla="*/ 889201 h 889201"/>
              <a:gd name="connsiteX7" fmla="*/ 0 w 1778402"/>
              <a:gd name="connsiteY7" fmla="*/ 800281 h 889201"/>
              <a:gd name="connsiteX8" fmla="*/ 0 w 1778402"/>
              <a:gd name="connsiteY8" fmla="*/ 88920 h 88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402" h="889201">
                <a:moveTo>
                  <a:pt x="0" y="88920"/>
                </a:moveTo>
                <a:cubicBezTo>
                  <a:pt x="0" y="39811"/>
                  <a:pt x="39811" y="0"/>
                  <a:pt x="88920" y="0"/>
                </a:cubicBezTo>
                <a:lnTo>
                  <a:pt x="1689482" y="0"/>
                </a:lnTo>
                <a:cubicBezTo>
                  <a:pt x="1738591" y="0"/>
                  <a:pt x="1778402" y="39811"/>
                  <a:pt x="1778402" y="88920"/>
                </a:cubicBezTo>
                <a:lnTo>
                  <a:pt x="1778402" y="800281"/>
                </a:lnTo>
                <a:cubicBezTo>
                  <a:pt x="1778402" y="849390"/>
                  <a:pt x="1738591" y="889201"/>
                  <a:pt x="1689482" y="889201"/>
                </a:cubicBezTo>
                <a:lnTo>
                  <a:pt x="88920" y="889201"/>
                </a:lnTo>
                <a:cubicBezTo>
                  <a:pt x="39811" y="889201"/>
                  <a:pt x="0" y="849390"/>
                  <a:pt x="0" y="800281"/>
                </a:cubicBezTo>
                <a:lnTo>
                  <a:pt x="0" y="88920"/>
                </a:lnTo>
                <a:close/>
              </a:path>
            </a:pathLst>
          </a:custGeom>
          <a:solidFill>
            <a:schemeClr val="accent5">
              <a:lumMod val="60000"/>
              <a:lumOff val="40000"/>
            </a:schemeClr>
          </a:solidFill>
          <a:ln>
            <a:solidFill>
              <a:schemeClr val="tx1"/>
            </a:solidFill>
            <a:round/>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6995" tIns="26995" rIns="26995" bIns="26995" numCol="1" spcCol="1270" anchor="ctr" anchorCtr="0">
            <a:noAutofit/>
          </a:bodyPr>
          <a:lstStyle/>
          <a:p>
            <a:pPr algn="ctr" defTabSz="370402">
              <a:lnSpc>
                <a:spcPct val="90000"/>
              </a:lnSpc>
              <a:spcAft>
                <a:spcPct val="35000"/>
              </a:spcAft>
            </a:pPr>
            <a:r>
              <a:rPr lang="es-MX" sz="1400" b="1" dirty="0">
                <a:solidFill>
                  <a:schemeClr val="tx1"/>
                </a:solidFill>
              </a:rPr>
              <a:t>3. Entidades de Gobierno. </a:t>
            </a:r>
          </a:p>
          <a:p>
            <a:pPr algn="ctr" defTabSz="370402">
              <a:lnSpc>
                <a:spcPct val="90000"/>
              </a:lnSpc>
              <a:spcAft>
                <a:spcPct val="35000"/>
              </a:spcAft>
            </a:pPr>
            <a:r>
              <a:rPr lang="es-MX" sz="1400" b="1" dirty="0">
                <a:solidFill>
                  <a:schemeClr val="tx1"/>
                </a:solidFill>
              </a:rPr>
              <a:t>Res 533 de 08-10-2015  </a:t>
            </a:r>
            <a:endParaRPr lang="es-ES" sz="1400" b="1" dirty="0">
              <a:solidFill>
                <a:schemeClr val="tx1"/>
              </a:solidFill>
            </a:endParaRPr>
          </a:p>
        </p:txBody>
      </p:sp>
      <p:sp>
        <p:nvSpPr>
          <p:cNvPr id="32" name="Forma libre 31"/>
          <p:cNvSpPr/>
          <p:nvPr/>
        </p:nvSpPr>
        <p:spPr>
          <a:xfrm rot="12330817">
            <a:off x="4622167" y="4480878"/>
            <a:ext cx="714853" cy="99740"/>
          </a:xfrm>
          <a:custGeom>
            <a:avLst/>
            <a:gdLst>
              <a:gd name="connsiteX0" fmla="*/ 0 w 1245675"/>
              <a:gd name="connsiteY0" fmla="*/ 27246 h 54492"/>
              <a:gd name="connsiteX1" fmla="*/ 1245675 w 1245675"/>
              <a:gd name="connsiteY1" fmla="*/ 27246 h 54492"/>
            </a:gdLst>
            <a:ahLst/>
            <a:cxnLst>
              <a:cxn ang="0">
                <a:pos x="connsiteX0" y="connsiteY0"/>
              </a:cxn>
              <a:cxn ang="0">
                <a:pos x="connsiteX1" y="connsiteY1"/>
              </a:cxn>
            </a:cxnLst>
            <a:rect l="l" t="t" r="r" b="b"/>
            <a:pathLst>
              <a:path w="1245675" h="54492">
                <a:moveTo>
                  <a:pt x="0" y="27246"/>
                </a:moveTo>
                <a:lnTo>
                  <a:pt x="1245675" y="27246"/>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503663" tIns="-3248" rIns="503663" bIns="-3246" numCol="1" spcCol="1270" anchor="ctr" anchorCtr="0">
            <a:noAutofit/>
          </a:bodyPr>
          <a:lstStyle/>
          <a:p>
            <a:pPr algn="ctr" defTabSz="185201">
              <a:lnSpc>
                <a:spcPct val="90000"/>
              </a:lnSpc>
              <a:spcAft>
                <a:spcPct val="35000"/>
              </a:spcAft>
            </a:pPr>
            <a:endParaRPr lang="es-CO" sz="417"/>
          </a:p>
        </p:txBody>
      </p:sp>
    </p:spTree>
    <p:extLst>
      <p:ext uri="{BB962C8B-B14F-4D97-AF65-F5344CB8AC3E}">
        <p14:creationId xmlns:p14="http://schemas.microsoft.com/office/powerpoint/2010/main" val="37061506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33</a:t>
            </a:fld>
            <a:endParaRPr lang="es-ES_tradnl" dirty="0"/>
          </a:p>
        </p:txBody>
      </p:sp>
      <p:sp>
        <p:nvSpPr>
          <p:cNvPr id="5" name="Forma libre 4"/>
          <p:cNvSpPr/>
          <p:nvPr/>
        </p:nvSpPr>
        <p:spPr>
          <a:xfrm>
            <a:off x="1850048" y="31957"/>
            <a:ext cx="6754400" cy="3780420"/>
          </a:xfrm>
          <a:custGeom>
            <a:avLst/>
            <a:gdLst>
              <a:gd name="connsiteX0" fmla="*/ 0 w 6378193"/>
              <a:gd name="connsiteY0" fmla="*/ 0 h 759936"/>
              <a:gd name="connsiteX1" fmla="*/ 6378193 w 6378193"/>
              <a:gd name="connsiteY1" fmla="*/ 0 h 759936"/>
              <a:gd name="connsiteX2" fmla="*/ 6378193 w 6378193"/>
              <a:gd name="connsiteY2" fmla="*/ 759936 h 759936"/>
              <a:gd name="connsiteX3" fmla="*/ 0 w 6378193"/>
              <a:gd name="connsiteY3" fmla="*/ 759936 h 759936"/>
              <a:gd name="connsiteX4" fmla="*/ 0 w 6378193"/>
              <a:gd name="connsiteY4" fmla="*/ 0 h 75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93" h="759936">
                <a:moveTo>
                  <a:pt x="0" y="0"/>
                </a:moveTo>
                <a:lnTo>
                  <a:pt x="6378193" y="0"/>
                </a:lnTo>
                <a:lnTo>
                  <a:pt x="6378193" y="759936"/>
                </a:lnTo>
                <a:lnTo>
                  <a:pt x="0" y="759936"/>
                </a:lnTo>
                <a:lnTo>
                  <a:pt x="0" y="0"/>
                </a:lnTo>
                <a:close/>
              </a:path>
            </a:pathLst>
          </a:custGeom>
          <a:solidFill>
            <a:schemeClr val="accent2">
              <a:lumMod val="20000"/>
              <a:lumOff val="80000"/>
            </a:schemeClr>
          </a:solidFill>
          <a:ln>
            <a:solidFill>
              <a:schemeClr val="tx1"/>
            </a:solidFill>
          </a:ln>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304063" tIns="38100" rIns="38100" bIns="38100" numCol="1" spcCol="1270" anchor="ctr" anchorCtr="0">
            <a:noAutofit/>
          </a:bodyPr>
          <a:lstStyle/>
          <a:p>
            <a:pPr marL="238115" indent="-238115">
              <a:buFont typeface="Wingdings" panose="05000000000000000000" pitchFamily="2" charset="2"/>
              <a:buChar char="ü"/>
            </a:pPr>
            <a:r>
              <a:rPr lang="es-CO" altLang="es-CO" sz="1500" b="1" dirty="0">
                <a:solidFill>
                  <a:schemeClr val="tx1"/>
                </a:solidFill>
              </a:rPr>
              <a:t>   </a:t>
            </a:r>
            <a:r>
              <a:rPr lang="es-CO" altLang="es-CO" sz="1917" b="1" dirty="0">
                <a:solidFill>
                  <a:schemeClr val="tx1"/>
                </a:solidFill>
              </a:rPr>
              <a:t>TRABAJOS CONJUNTOS DAFP - CGN. </a:t>
            </a:r>
          </a:p>
          <a:p>
            <a:pPr lvl="0" algn="ctr"/>
            <a:r>
              <a:rPr lang="es-CO" altLang="es-CO" sz="1917" b="1" dirty="0">
                <a:solidFill>
                  <a:schemeClr val="tx1"/>
                </a:solidFill>
              </a:rPr>
              <a:t>SOCIALIZACIÓN PROYECTO MODIFICACIÓN RESOLUCIÓN 357/ 2008:</a:t>
            </a:r>
          </a:p>
          <a:p>
            <a:pPr lvl="0" algn="ctr"/>
            <a:endParaRPr lang="es-CO" altLang="es-CO" sz="1917" b="1" dirty="0">
              <a:solidFill>
                <a:schemeClr val="tx1"/>
              </a:solidFill>
            </a:endParaRPr>
          </a:p>
          <a:p>
            <a:pPr marL="238115" indent="-238115">
              <a:buFont typeface="Wingdings" panose="05000000000000000000" pitchFamily="2" charset="2"/>
              <a:buChar char="Ø"/>
            </a:pPr>
            <a:r>
              <a:rPr lang="es-CO" sz="1917" b="1" dirty="0">
                <a:solidFill>
                  <a:schemeClr val="tx1"/>
                </a:solidFill>
              </a:rPr>
              <a:t>MIEMBROS CONSEJO ASESOR DEL GOBIERNO NACIONAL EN MATERIA DE  CONTROL INTERNO</a:t>
            </a:r>
          </a:p>
          <a:p>
            <a:pPr marL="238115" indent="-238115">
              <a:buFont typeface="Wingdings" panose="05000000000000000000" pitchFamily="2" charset="2"/>
              <a:buChar char="Ø"/>
            </a:pPr>
            <a:r>
              <a:rPr lang="es-CO" sz="1917" b="1" dirty="0">
                <a:solidFill>
                  <a:schemeClr val="tx1"/>
                </a:solidFill>
              </a:rPr>
              <a:t>CONTRALORÍA GENERAL DE LA REPÚBLICA </a:t>
            </a:r>
          </a:p>
          <a:p>
            <a:pPr marL="238115" indent="-238115">
              <a:buFont typeface="Wingdings" panose="05000000000000000000" pitchFamily="2" charset="2"/>
              <a:buChar char="Ø"/>
            </a:pPr>
            <a:r>
              <a:rPr lang="es-CO" sz="1917" b="1" dirty="0">
                <a:solidFill>
                  <a:schemeClr val="tx1"/>
                </a:solidFill>
              </a:rPr>
              <a:t>CICI NACIONAL. CICI REGIONALES</a:t>
            </a:r>
          </a:p>
          <a:p>
            <a:pPr marL="238115" indent="-238115">
              <a:buFont typeface="Wingdings" panose="05000000000000000000" pitchFamily="2" charset="2"/>
              <a:buChar char="Ø"/>
            </a:pPr>
            <a:r>
              <a:rPr lang="es-CO" sz="1917" b="1" dirty="0">
                <a:solidFill>
                  <a:schemeClr val="tx1"/>
                </a:solidFill>
              </a:rPr>
              <a:t>REGULADOS</a:t>
            </a:r>
          </a:p>
          <a:p>
            <a:pPr marL="238115" indent="-238115">
              <a:buFont typeface="Wingdings" panose="05000000000000000000" pitchFamily="2" charset="2"/>
              <a:buChar char="Ø"/>
            </a:pPr>
            <a:r>
              <a:rPr lang="es-CO" sz="1917" b="1" dirty="0">
                <a:solidFill>
                  <a:schemeClr val="tx1"/>
                </a:solidFill>
              </a:rPr>
              <a:t>PÁGINA WEB CGN</a:t>
            </a:r>
          </a:p>
        </p:txBody>
      </p:sp>
      <p:sp>
        <p:nvSpPr>
          <p:cNvPr id="6" name="Elipse 5"/>
          <p:cNvSpPr/>
          <p:nvPr/>
        </p:nvSpPr>
        <p:spPr>
          <a:xfrm>
            <a:off x="779466" y="1237320"/>
            <a:ext cx="1226362" cy="960107"/>
          </a:xfrm>
          <a:prstGeom prst="ellipse">
            <a:avLst/>
          </a:prstGeom>
        </p:spPr>
        <p:style>
          <a:lnRef idx="2">
            <a:schemeClr val="accent2">
              <a:hueOff val="3745215"/>
              <a:satOff val="-4671"/>
              <a:lumOff val="109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s-CO" sz="2333" b="1" dirty="0"/>
              <a:t>20142015</a:t>
            </a:r>
          </a:p>
        </p:txBody>
      </p:sp>
      <p:sp>
        <p:nvSpPr>
          <p:cNvPr id="7" name="Elipse 6"/>
          <p:cNvSpPr/>
          <p:nvPr/>
        </p:nvSpPr>
        <p:spPr>
          <a:xfrm>
            <a:off x="731574" y="3937620"/>
            <a:ext cx="1447001" cy="840093"/>
          </a:xfrm>
          <a:prstGeom prst="ellipse">
            <a:avLst/>
          </a:prstGeom>
        </p:spPr>
        <p:style>
          <a:lnRef idx="2">
            <a:schemeClr val="accent2">
              <a:hueOff val="3745215"/>
              <a:satOff val="-4671"/>
              <a:lumOff val="109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s-CO" sz="2333" b="1" dirty="0"/>
              <a:t>2016</a:t>
            </a:r>
          </a:p>
        </p:txBody>
      </p:sp>
      <p:sp>
        <p:nvSpPr>
          <p:cNvPr id="8" name="Forma libre 7"/>
          <p:cNvSpPr/>
          <p:nvPr/>
        </p:nvSpPr>
        <p:spPr>
          <a:xfrm>
            <a:off x="1850048" y="3753221"/>
            <a:ext cx="6754400" cy="1384533"/>
          </a:xfrm>
          <a:custGeom>
            <a:avLst/>
            <a:gdLst>
              <a:gd name="connsiteX0" fmla="*/ 0 w 6378193"/>
              <a:gd name="connsiteY0" fmla="*/ 0 h 759936"/>
              <a:gd name="connsiteX1" fmla="*/ 6378193 w 6378193"/>
              <a:gd name="connsiteY1" fmla="*/ 0 h 759936"/>
              <a:gd name="connsiteX2" fmla="*/ 6378193 w 6378193"/>
              <a:gd name="connsiteY2" fmla="*/ 759936 h 759936"/>
              <a:gd name="connsiteX3" fmla="*/ 0 w 6378193"/>
              <a:gd name="connsiteY3" fmla="*/ 759936 h 759936"/>
              <a:gd name="connsiteX4" fmla="*/ 0 w 6378193"/>
              <a:gd name="connsiteY4" fmla="*/ 0 h 75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93" h="759936">
                <a:moveTo>
                  <a:pt x="0" y="0"/>
                </a:moveTo>
                <a:lnTo>
                  <a:pt x="6378193" y="0"/>
                </a:lnTo>
                <a:lnTo>
                  <a:pt x="6378193" y="759936"/>
                </a:lnTo>
                <a:lnTo>
                  <a:pt x="0" y="759936"/>
                </a:lnTo>
                <a:lnTo>
                  <a:pt x="0" y="0"/>
                </a:lnTo>
                <a:close/>
              </a:path>
            </a:pathLst>
          </a:custGeom>
          <a:solidFill>
            <a:schemeClr val="accent2">
              <a:lumMod val="20000"/>
              <a:lumOff val="80000"/>
            </a:schemeClr>
          </a:solidFill>
          <a:ln>
            <a:solidFill>
              <a:schemeClr val="tx1"/>
            </a:solidFill>
          </a:ln>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304063" tIns="38100" rIns="38100" bIns="38100" numCol="1" spcCol="1270" anchor="ctr" anchorCtr="0">
            <a:noAutofit/>
          </a:bodyPr>
          <a:lstStyle/>
          <a:p>
            <a:pPr marL="285739" indent="-285739" algn="just" defTabSz="666723">
              <a:lnSpc>
                <a:spcPct val="90000"/>
              </a:lnSpc>
              <a:spcAft>
                <a:spcPct val="35000"/>
              </a:spcAft>
              <a:buFont typeface="Wingdings" panose="05000000000000000000" pitchFamily="2" charset="2"/>
              <a:buChar char="ü"/>
            </a:pPr>
            <a:endParaRPr lang="es-CO" altLang="es-CO" sz="1667" b="1" dirty="0">
              <a:solidFill>
                <a:schemeClr val="tx1"/>
              </a:solidFill>
            </a:endParaRPr>
          </a:p>
          <a:p>
            <a:pPr marL="285739" indent="-285739" algn="just" defTabSz="666723">
              <a:lnSpc>
                <a:spcPct val="90000"/>
              </a:lnSpc>
              <a:spcAft>
                <a:spcPct val="35000"/>
              </a:spcAft>
              <a:buFont typeface="Wingdings" panose="05000000000000000000" pitchFamily="2" charset="2"/>
              <a:buChar char="ü"/>
            </a:pPr>
            <a:r>
              <a:rPr lang="es-CO" altLang="es-CO" sz="2000" b="1" dirty="0">
                <a:solidFill>
                  <a:schemeClr val="tx1"/>
                </a:solidFill>
              </a:rPr>
              <a:t>CONSOLIDACIÓN RECOMENDACIONES AL PROYECTO</a:t>
            </a:r>
          </a:p>
          <a:p>
            <a:pPr marL="285739" indent="-285739" algn="just" defTabSz="666723">
              <a:lnSpc>
                <a:spcPct val="90000"/>
              </a:lnSpc>
              <a:spcAft>
                <a:spcPct val="35000"/>
              </a:spcAft>
              <a:buFont typeface="Wingdings" panose="05000000000000000000" pitchFamily="2" charset="2"/>
              <a:buChar char="ü"/>
            </a:pPr>
            <a:r>
              <a:rPr lang="es-CO" altLang="es-CO" sz="2000" b="1" dirty="0">
                <a:solidFill>
                  <a:schemeClr val="tx1"/>
                </a:solidFill>
              </a:rPr>
              <a:t>EXPEDICIÓN RESOLUCIÓN 193 / 2016                </a:t>
            </a:r>
          </a:p>
          <a:p>
            <a:pPr algn="just" defTabSz="666723">
              <a:lnSpc>
                <a:spcPct val="90000"/>
              </a:lnSpc>
              <a:spcAft>
                <a:spcPct val="35000"/>
              </a:spcAft>
            </a:pPr>
            <a:r>
              <a:rPr lang="es-CO" altLang="es-CO" sz="2000" b="1" dirty="0">
                <a:solidFill>
                  <a:schemeClr val="tx1"/>
                </a:solidFill>
              </a:rPr>
              <a:t>         Deroga 357 / 2008</a:t>
            </a:r>
          </a:p>
          <a:p>
            <a:pPr algn="just" defTabSz="666723">
              <a:lnSpc>
                <a:spcPct val="90000"/>
              </a:lnSpc>
              <a:spcAft>
                <a:spcPct val="35000"/>
              </a:spcAft>
            </a:pPr>
            <a:endParaRPr lang="es-CO" sz="1667" b="1" dirty="0">
              <a:solidFill>
                <a:schemeClr val="tx1"/>
              </a:solidFill>
            </a:endParaRPr>
          </a:p>
        </p:txBody>
      </p:sp>
      <p:sp>
        <p:nvSpPr>
          <p:cNvPr id="9" name="Flecha a la derecha con bandas 8"/>
          <p:cNvSpPr/>
          <p:nvPr/>
        </p:nvSpPr>
        <p:spPr bwMode="auto">
          <a:xfrm>
            <a:off x="6372200" y="4262603"/>
            <a:ext cx="1824479" cy="395098"/>
          </a:xfrm>
          <a:prstGeom prst="stripedRightArrow">
            <a:avLst/>
          </a:prstGeom>
          <a:solidFill>
            <a:srgbClr val="1B369A"/>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Tree>
    <p:extLst>
      <p:ext uri="{BB962C8B-B14F-4D97-AF65-F5344CB8AC3E}">
        <p14:creationId xmlns:p14="http://schemas.microsoft.com/office/powerpoint/2010/main" val="212072330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34</a:t>
            </a:fld>
            <a:endParaRPr lang="es-ES_tradnl" dirty="0"/>
          </a:p>
        </p:txBody>
      </p:sp>
      <p:pic>
        <p:nvPicPr>
          <p:cNvPr id="5" name="4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5536" y="1201315"/>
            <a:ext cx="3086411" cy="43204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6 Proceso"/>
          <p:cNvSpPr/>
          <p:nvPr/>
        </p:nvSpPr>
        <p:spPr bwMode="auto">
          <a:xfrm>
            <a:off x="323528" y="337220"/>
            <a:ext cx="3240360" cy="504056"/>
          </a:xfrm>
          <a:prstGeom prst="flowChartProcess">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400" b="1" dirty="0">
                <a:latin typeface="+mn-lt"/>
              </a:rPr>
              <a:t>Resolución 357 de 2008</a:t>
            </a:r>
          </a:p>
        </p:txBody>
      </p:sp>
      <p:sp>
        <p:nvSpPr>
          <p:cNvPr id="8" name="7 Flecha abajo"/>
          <p:cNvSpPr/>
          <p:nvPr/>
        </p:nvSpPr>
        <p:spPr bwMode="auto">
          <a:xfrm>
            <a:off x="1711104" y="913286"/>
            <a:ext cx="484632" cy="216022"/>
          </a:xfrm>
          <a:prstGeom prst="downArrow">
            <a:avLst/>
          </a:prstGeom>
          <a:solidFill>
            <a:schemeClr val="bg2">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9" name="8 Proceso"/>
          <p:cNvSpPr/>
          <p:nvPr/>
        </p:nvSpPr>
        <p:spPr bwMode="auto">
          <a:xfrm>
            <a:off x="5591890" y="337220"/>
            <a:ext cx="3156574" cy="504056"/>
          </a:xfrm>
          <a:prstGeom prst="flowChartProcess">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400" b="1" dirty="0">
                <a:latin typeface="+mn-lt"/>
              </a:rPr>
              <a:t>Resolución 193 de 2016</a:t>
            </a:r>
          </a:p>
        </p:txBody>
      </p:sp>
      <p:pic>
        <p:nvPicPr>
          <p:cNvPr id="1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5400000">
            <a:off x="5189520" y="1602814"/>
            <a:ext cx="3949533" cy="31683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5 Flecha derecha"/>
          <p:cNvSpPr/>
          <p:nvPr/>
        </p:nvSpPr>
        <p:spPr bwMode="auto">
          <a:xfrm>
            <a:off x="3779912" y="2785492"/>
            <a:ext cx="1584176" cy="720080"/>
          </a:xfrm>
          <a:prstGeom prst="rightArrow">
            <a:avLst/>
          </a:prstGeom>
          <a:solidFill>
            <a:schemeClr val="bg2">
              <a:lumMod val="40000"/>
              <a:lumOff val="60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12" name="7 Flecha abajo"/>
          <p:cNvSpPr/>
          <p:nvPr/>
        </p:nvSpPr>
        <p:spPr bwMode="auto">
          <a:xfrm>
            <a:off x="6825740" y="913286"/>
            <a:ext cx="484632" cy="216022"/>
          </a:xfrm>
          <a:prstGeom prst="downArrow">
            <a:avLst/>
          </a:prstGeom>
          <a:solidFill>
            <a:schemeClr val="bg2">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7071288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1500"/>
                            </p:stCondLst>
                            <p:childTnLst>
                              <p:par>
                                <p:cTn id="23" presetID="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31"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fltVal val="0"/>
                                          </p:val>
                                        </p:tav>
                                        <p:tav tm="100000">
                                          <p:val>
                                            <p:strVal val="#ppt_w"/>
                                          </p:val>
                                        </p:tav>
                                      </p:tavLst>
                                    </p:anim>
                                    <p:anim calcmode="lin" valueType="num">
                                      <p:cBhvr>
                                        <p:cTn id="31" dur="1000" fill="hold"/>
                                        <p:tgtEl>
                                          <p:spTgt spid="9"/>
                                        </p:tgtEl>
                                        <p:attrNameLst>
                                          <p:attrName>ppt_h</p:attrName>
                                        </p:attrNameLst>
                                      </p:cBhvr>
                                      <p:tavLst>
                                        <p:tav tm="0">
                                          <p:val>
                                            <p:fltVal val="0"/>
                                          </p:val>
                                        </p:tav>
                                        <p:tav tm="100000">
                                          <p:val>
                                            <p:strVal val="#ppt_h"/>
                                          </p:val>
                                        </p:tav>
                                      </p:tavLst>
                                    </p:anim>
                                    <p:anim calcmode="lin" valueType="num">
                                      <p:cBhvr>
                                        <p:cTn id="32" dur="1000" fill="hold"/>
                                        <p:tgtEl>
                                          <p:spTgt spid="9"/>
                                        </p:tgtEl>
                                        <p:attrNameLst>
                                          <p:attrName>style.rotation</p:attrName>
                                        </p:attrNameLst>
                                      </p:cBhvr>
                                      <p:tavLst>
                                        <p:tav tm="0">
                                          <p:val>
                                            <p:fltVal val="90"/>
                                          </p:val>
                                        </p:tav>
                                        <p:tav tm="100000">
                                          <p:val>
                                            <p:fltVal val="0"/>
                                          </p:val>
                                        </p:tav>
                                      </p:tavLst>
                                    </p:anim>
                                    <p:animEffect transition="in" filter="fade">
                                      <p:cBhvr>
                                        <p:cTn id="33" dur="1000"/>
                                        <p:tgtEl>
                                          <p:spTgt spid="9"/>
                                        </p:tgtEl>
                                      </p:cBhvr>
                                    </p:animEffect>
                                  </p:childTnLst>
                                </p:cTn>
                              </p:par>
                            </p:childTnLst>
                          </p:cTn>
                        </p:par>
                        <p:par>
                          <p:cTn id="34" fill="hold">
                            <p:stCondLst>
                              <p:cond delay="3000"/>
                            </p:stCondLst>
                            <p:childTnLst>
                              <p:par>
                                <p:cTn id="35" presetID="31" presetClass="entr" presetSubtype="0"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 calcmode="lin" valueType="num">
                                      <p:cBhvr>
                                        <p:cTn id="39" dur="1000" fill="hold"/>
                                        <p:tgtEl>
                                          <p:spTgt spid="10"/>
                                        </p:tgtEl>
                                        <p:attrNameLst>
                                          <p:attrName>style.rotation</p:attrName>
                                        </p:attrNameLst>
                                      </p:cBhvr>
                                      <p:tavLst>
                                        <p:tav tm="0">
                                          <p:val>
                                            <p:fltVal val="90"/>
                                          </p:val>
                                        </p:tav>
                                        <p:tav tm="100000">
                                          <p:val>
                                            <p:fltVal val="0"/>
                                          </p:val>
                                        </p:tav>
                                      </p:tavLst>
                                    </p:anim>
                                    <p:animEffect transition="in" filter="fade">
                                      <p:cBhvr>
                                        <p:cTn id="40" dur="1000"/>
                                        <p:tgtEl>
                                          <p:spTgt spid="10"/>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6"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35</a:t>
            </a:fld>
            <a:endParaRPr lang="es-ES_tradnl" dirty="0"/>
          </a:p>
        </p:txBody>
      </p:sp>
      <p:sp>
        <p:nvSpPr>
          <p:cNvPr id="6" name="CuadroTexto 5"/>
          <p:cNvSpPr txBox="1"/>
          <p:nvPr/>
        </p:nvSpPr>
        <p:spPr>
          <a:xfrm>
            <a:off x="3563888" y="468744"/>
            <a:ext cx="5400600" cy="4524315"/>
          </a:xfrm>
          <a:prstGeom prst="rect">
            <a:avLst/>
          </a:prstGeom>
          <a:noFill/>
        </p:spPr>
        <p:txBody>
          <a:bodyPr wrap="square" rtlCol="0" anchor="ctr">
            <a:spAutoFit/>
          </a:bodyPr>
          <a:lstStyle/>
          <a:p>
            <a:pPr algn="just"/>
            <a:r>
              <a:rPr lang="es-CO" sz="2400" b="1" dirty="0">
                <a:latin typeface="+mn-lt"/>
              </a:rPr>
              <a:t>“Este Procedimiento orienta a los responsables de la información financiera de las entidades en la realización de las gestiones administrativas necesarias para garantizar la producción de información financiera que cumpla con las características fundamentales de relevancia y representación fiel a que se refieren los marcos conceptuales de los marcos normativos incorporados en el Régimen de Contabilidad Pública.”</a:t>
            </a:r>
          </a:p>
        </p:txBody>
      </p:sp>
      <p:sp>
        <p:nvSpPr>
          <p:cNvPr id="8" name="7 Proceso"/>
          <p:cNvSpPr/>
          <p:nvPr/>
        </p:nvSpPr>
        <p:spPr bwMode="auto">
          <a:xfrm>
            <a:off x="125413" y="326317"/>
            <a:ext cx="3294459" cy="442951"/>
          </a:xfrm>
          <a:prstGeom prst="flowChartProcess">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400" b="1" dirty="0">
                <a:latin typeface="+mn-lt"/>
              </a:rPr>
              <a:t>Resolución 193 de 2016</a:t>
            </a:r>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rot="5400000">
            <a:off x="-228477" y="1825329"/>
            <a:ext cx="3840313" cy="2736304"/>
          </a:xfrm>
          <a:prstGeom prst="rect">
            <a:avLst/>
          </a:prstGeom>
          <a:noFill/>
          <a:ln w="9525">
            <a:solidFill>
              <a:schemeClr val="tx1"/>
            </a:solidFill>
            <a:miter lim="800000"/>
            <a:headEnd/>
            <a:tailEnd/>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7" name="7 Flecha abajo"/>
          <p:cNvSpPr/>
          <p:nvPr/>
        </p:nvSpPr>
        <p:spPr bwMode="auto">
          <a:xfrm>
            <a:off x="1495080" y="841276"/>
            <a:ext cx="484632" cy="360040"/>
          </a:xfrm>
          <a:prstGeom prst="downArrow">
            <a:avLst/>
          </a:prstGeom>
          <a:solidFill>
            <a:schemeClr val="bg2">
              <a:lumMod val="60000"/>
              <a:lumOff val="40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5312159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par>
                          <p:cTn id="8" fill="hold">
                            <p:stCondLst>
                              <p:cond delay="2000"/>
                            </p:stCondLst>
                            <p:childTnLst>
                              <p:par>
                                <p:cTn id="9" presetID="31"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1000" fill="hold"/>
                                        <p:tgtEl>
                                          <p:spTgt spid="1026"/>
                                        </p:tgtEl>
                                        <p:attrNameLst>
                                          <p:attrName>ppt_w</p:attrName>
                                        </p:attrNameLst>
                                      </p:cBhvr>
                                      <p:tavLst>
                                        <p:tav tm="0">
                                          <p:val>
                                            <p:fltVal val="0"/>
                                          </p:val>
                                        </p:tav>
                                        <p:tav tm="100000">
                                          <p:val>
                                            <p:strVal val="#ppt_w"/>
                                          </p:val>
                                        </p:tav>
                                      </p:tavLst>
                                    </p:anim>
                                    <p:anim calcmode="lin" valueType="num">
                                      <p:cBhvr>
                                        <p:cTn id="12" dur="1000" fill="hold"/>
                                        <p:tgtEl>
                                          <p:spTgt spid="1026"/>
                                        </p:tgtEl>
                                        <p:attrNameLst>
                                          <p:attrName>ppt_h</p:attrName>
                                        </p:attrNameLst>
                                      </p:cBhvr>
                                      <p:tavLst>
                                        <p:tav tm="0">
                                          <p:val>
                                            <p:fltVal val="0"/>
                                          </p:val>
                                        </p:tav>
                                        <p:tav tm="100000">
                                          <p:val>
                                            <p:strVal val="#ppt_h"/>
                                          </p:val>
                                        </p:tav>
                                      </p:tavLst>
                                    </p:anim>
                                    <p:anim calcmode="lin" valueType="num">
                                      <p:cBhvr>
                                        <p:cTn id="13" dur="1000" fill="hold"/>
                                        <p:tgtEl>
                                          <p:spTgt spid="1026"/>
                                        </p:tgtEl>
                                        <p:attrNameLst>
                                          <p:attrName>style.rotation</p:attrName>
                                        </p:attrNameLst>
                                      </p:cBhvr>
                                      <p:tavLst>
                                        <p:tav tm="0">
                                          <p:val>
                                            <p:fltVal val="90"/>
                                          </p:val>
                                        </p:tav>
                                        <p:tav tm="100000">
                                          <p:val>
                                            <p:fltVal val="0"/>
                                          </p:val>
                                        </p:tav>
                                      </p:tavLst>
                                    </p:anim>
                                    <p:animEffect transition="in" filter="fade">
                                      <p:cBhvr>
                                        <p:cTn id="14" dur="1000"/>
                                        <p:tgtEl>
                                          <p:spTgt spid="1026"/>
                                        </p:tgtEl>
                                      </p:cBhvr>
                                    </p:animEffect>
                                  </p:childTnLst>
                                </p:cTn>
                              </p:par>
                            </p:childTnLst>
                          </p:cTn>
                        </p:par>
                        <p:par>
                          <p:cTn id="15" fill="hold">
                            <p:stCondLst>
                              <p:cond delay="3000"/>
                            </p:stCondLst>
                            <p:childTnLst>
                              <p:par>
                                <p:cTn id="16" presetID="8" presetClass="entr" presetSubtype="16"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amond(in)">
                                      <p:cBhvr>
                                        <p:cTn id="18" dur="2000"/>
                                        <p:tgtEl>
                                          <p:spTgt spid="6"/>
                                        </p:tgtEl>
                                      </p:cBhvr>
                                    </p:animEffect>
                                  </p:childTnLst>
                                </p:cTn>
                              </p:par>
                            </p:childTnLst>
                          </p:cTn>
                        </p:par>
                        <p:par>
                          <p:cTn id="19" fill="hold">
                            <p:stCondLst>
                              <p:cond delay="5000"/>
                            </p:stCondLst>
                            <p:childTnLst>
                              <p:par>
                                <p:cTn id="20" presetID="5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2"/>
          <p:cNvSpPr>
            <a:spLocks noGrp="1"/>
          </p:cNvSpPr>
          <p:nvPr>
            <p:ph type="ctrTitle"/>
          </p:nvPr>
        </p:nvSpPr>
        <p:spPr>
          <a:xfrm>
            <a:off x="149724" y="241211"/>
            <a:ext cx="8742957" cy="816089"/>
          </a:xfrm>
        </p:spPr>
        <p:txBody>
          <a:bodyPr/>
          <a:lstStyle/>
          <a:p>
            <a:r>
              <a:rPr lang="es-CO" dirty="0"/>
              <a:t>Evaluación de Control Interno Contable (Res 357)</a:t>
            </a:r>
          </a:p>
        </p:txBody>
      </p:sp>
      <p:sp>
        <p:nvSpPr>
          <p:cNvPr id="16" name="1 Título"/>
          <p:cNvSpPr txBox="1">
            <a:spLocks/>
          </p:cNvSpPr>
          <p:nvPr/>
        </p:nvSpPr>
        <p:spPr bwMode="auto">
          <a:xfrm>
            <a:off x="-108520" y="913284"/>
            <a:ext cx="9073008" cy="1608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84188">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ES" sz="2400" b="1" u="sng" dirty="0">
                <a:solidFill>
                  <a:schemeClr val="tx2"/>
                </a:solidFill>
                <a:latin typeface="Calibri" panose="020F0502020204030204" pitchFamily="34" charset="0"/>
              </a:rPr>
              <a:t>FORMULARIO</a:t>
            </a:r>
            <a:r>
              <a:rPr lang="es-ES" sz="2400" b="1" dirty="0">
                <a:solidFill>
                  <a:schemeClr val="tx2"/>
                </a:solidFill>
                <a:latin typeface="Calibri" panose="020F0502020204030204" pitchFamily="34" charset="0"/>
              </a:rPr>
              <a:t>:</a:t>
            </a:r>
          </a:p>
          <a:p>
            <a:pPr eaLnBrk="1" hangingPunct="1"/>
            <a:r>
              <a:rPr lang="es-ES" sz="2400" dirty="0">
                <a:latin typeface="Calibri" panose="020F0502020204030204" pitchFamily="34" charset="0"/>
              </a:rPr>
              <a:t>      </a:t>
            </a:r>
            <a:r>
              <a:rPr lang="es-ES" sz="2400" b="1" dirty="0">
                <a:latin typeface="Calibri" panose="020F0502020204030204" pitchFamily="34" charset="0"/>
              </a:rPr>
              <a:t>CGN2007_CONTROL_INTERNO_CONTABLE</a:t>
            </a:r>
          </a:p>
          <a:p>
            <a:pPr eaLnBrk="1" hangingPunct="1"/>
            <a:r>
              <a:rPr lang="es-ES" sz="2400" b="1" u="sng" dirty="0">
                <a:solidFill>
                  <a:schemeClr val="tx2"/>
                </a:solidFill>
                <a:latin typeface="Calibri" panose="020F0502020204030204" pitchFamily="34" charset="0"/>
              </a:rPr>
              <a:t>CONFORMADO</a:t>
            </a:r>
            <a:r>
              <a:rPr lang="es-ES" sz="2400" b="1" dirty="0">
                <a:solidFill>
                  <a:schemeClr val="tx2"/>
                </a:solidFill>
                <a:latin typeface="Calibri" panose="020F0502020204030204" pitchFamily="34" charset="0"/>
              </a:rPr>
              <a:t>:</a:t>
            </a:r>
          </a:p>
          <a:p>
            <a:pPr eaLnBrk="1" hangingPunct="1"/>
            <a:r>
              <a:rPr lang="es-ES" sz="2400" dirty="0">
                <a:latin typeface="Calibri" panose="020F0502020204030204" pitchFamily="34" charset="0"/>
              </a:rPr>
              <a:t>      </a:t>
            </a:r>
            <a:r>
              <a:rPr lang="es-ES" sz="2400" b="1" dirty="0">
                <a:latin typeface="Calibri" panose="020F0502020204030204" pitchFamily="34" charset="0"/>
              </a:rPr>
              <a:t>3 etapas del proceso contable, 9 subgrupos y 62 preguntas</a:t>
            </a:r>
          </a:p>
        </p:txBody>
      </p:sp>
      <p:pic>
        <p:nvPicPr>
          <p:cNvPr id="1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5204" y="2521933"/>
            <a:ext cx="6192911" cy="191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12 Rectángulo redondeado"/>
          <p:cNvSpPr/>
          <p:nvPr/>
        </p:nvSpPr>
        <p:spPr>
          <a:xfrm>
            <a:off x="107504" y="4945732"/>
            <a:ext cx="1295400"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sz="1600" b="1" dirty="0">
                <a:solidFill>
                  <a:schemeClr val="accent4">
                    <a:lumMod val="75000"/>
                  </a:schemeClr>
                </a:solidFill>
                <a:latin typeface="Calibri" pitchFamily="34" charset="0"/>
              </a:rPr>
              <a:t>Calificación Actividad</a:t>
            </a:r>
          </a:p>
        </p:txBody>
      </p:sp>
      <p:sp>
        <p:nvSpPr>
          <p:cNvPr id="20" name="13 Rectángulo redondeado"/>
          <p:cNvSpPr/>
          <p:nvPr/>
        </p:nvSpPr>
        <p:spPr>
          <a:xfrm>
            <a:off x="1547664" y="4801716"/>
            <a:ext cx="1584325"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sz="1600" b="1" dirty="0">
                <a:solidFill>
                  <a:schemeClr val="accent4">
                    <a:lumMod val="75000"/>
                  </a:schemeClr>
                </a:solidFill>
                <a:latin typeface="Calibri" pitchFamily="34" charset="0"/>
              </a:rPr>
              <a:t>Observaciones</a:t>
            </a:r>
          </a:p>
        </p:txBody>
      </p:sp>
      <p:sp>
        <p:nvSpPr>
          <p:cNvPr id="21" name="14 Rectángulo redondeado"/>
          <p:cNvSpPr/>
          <p:nvPr/>
        </p:nvSpPr>
        <p:spPr>
          <a:xfrm>
            <a:off x="3275856" y="4657700"/>
            <a:ext cx="1763712"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sz="1600" b="1" dirty="0">
                <a:solidFill>
                  <a:schemeClr val="accent4">
                    <a:lumMod val="75000"/>
                  </a:schemeClr>
                </a:solidFill>
                <a:latin typeface="Calibri" pitchFamily="34" charset="0"/>
              </a:rPr>
              <a:t>Promedio por Actividad</a:t>
            </a:r>
          </a:p>
        </p:txBody>
      </p:sp>
      <p:sp>
        <p:nvSpPr>
          <p:cNvPr id="22" name="15 Rectángulo redondeado"/>
          <p:cNvSpPr/>
          <p:nvPr/>
        </p:nvSpPr>
        <p:spPr>
          <a:xfrm>
            <a:off x="5220072" y="4513684"/>
            <a:ext cx="1584325"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sz="1600" b="1" dirty="0">
                <a:solidFill>
                  <a:schemeClr val="accent4">
                    <a:lumMod val="75000"/>
                  </a:schemeClr>
                </a:solidFill>
                <a:latin typeface="Calibri" pitchFamily="34" charset="0"/>
              </a:rPr>
              <a:t>Calificación por Etapa</a:t>
            </a:r>
          </a:p>
        </p:txBody>
      </p:sp>
      <p:sp>
        <p:nvSpPr>
          <p:cNvPr id="23" name="24 Rectángulo redondeado"/>
          <p:cNvSpPr/>
          <p:nvPr/>
        </p:nvSpPr>
        <p:spPr>
          <a:xfrm>
            <a:off x="6948115" y="4369668"/>
            <a:ext cx="1584325" cy="5048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sz="1600" b="1" dirty="0">
                <a:solidFill>
                  <a:schemeClr val="accent4">
                    <a:lumMod val="75000"/>
                  </a:schemeClr>
                </a:solidFill>
                <a:latin typeface="Calibri" pitchFamily="34" charset="0"/>
              </a:rPr>
              <a:t>Calificación del Sistema</a:t>
            </a:r>
          </a:p>
        </p:txBody>
      </p:sp>
    </p:spTree>
    <p:extLst>
      <p:ext uri="{BB962C8B-B14F-4D97-AF65-F5344CB8AC3E}">
        <p14:creationId xmlns:p14="http://schemas.microsoft.com/office/powerpoint/2010/main" val="30248118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txBox="1">
            <a:spLocks/>
          </p:cNvSpPr>
          <p:nvPr/>
        </p:nvSpPr>
        <p:spPr bwMode="auto">
          <a:xfrm>
            <a:off x="887098" y="276722"/>
            <a:ext cx="7285302" cy="5645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altLang="es-ES" kern="0" dirty="0">
                <a:latin typeface="+mn-lt"/>
              </a:rPr>
              <a:t>ETAPAS    DEL    PROCESO   CONTABLE</a:t>
            </a:r>
          </a:p>
        </p:txBody>
      </p:sp>
      <p:sp>
        <p:nvSpPr>
          <p:cNvPr id="10" name="1 Rectángulo"/>
          <p:cNvSpPr/>
          <p:nvPr/>
        </p:nvSpPr>
        <p:spPr bwMode="auto">
          <a:xfrm>
            <a:off x="683569" y="2559517"/>
            <a:ext cx="2520280" cy="450050"/>
          </a:xfrm>
          <a:prstGeom prst="rect">
            <a:avLst/>
          </a:prstGeom>
          <a:no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Identificación</a:t>
            </a:r>
            <a:endParaRPr lang="es-CO" sz="2100" b="1" u="sng" dirty="0">
              <a:solidFill>
                <a:schemeClr val="tx1"/>
              </a:solidFill>
            </a:endParaRPr>
          </a:p>
        </p:txBody>
      </p:sp>
      <p:sp>
        <p:nvSpPr>
          <p:cNvPr id="14" name="12 Rectángulo"/>
          <p:cNvSpPr/>
          <p:nvPr/>
        </p:nvSpPr>
        <p:spPr bwMode="auto">
          <a:xfrm>
            <a:off x="683568" y="3127530"/>
            <a:ext cx="2520280" cy="45005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Clasificación</a:t>
            </a:r>
            <a:endParaRPr lang="es-CO" sz="2100" b="1" u="sng" dirty="0">
              <a:solidFill>
                <a:schemeClr val="tx1"/>
              </a:solidFill>
            </a:endParaRPr>
          </a:p>
        </p:txBody>
      </p:sp>
      <p:sp>
        <p:nvSpPr>
          <p:cNvPr id="15" name="13 Rectángulo"/>
          <p:cNvSpPr/>
          <p:nvPr/>
        </p:nvSpPr>
        <p:spPr bwMode="auto">
          <a:xfrm>
            <a:off x="683568" y="3695543"/>
            <a:ext cx="2520280" cy="458101"/>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Medición Inicial</a:t>
            </a:r>
            <a:endParaRPr lang="es-CO" sz="2100" b="1" u="sng" dirty="0">
              <a:solidFill>
                <a:schemeClr val="tx1"/>
              </a:solidFill>
            </a:endParaRPr>
          </a:p>
        </p:txBody>
      </p:sp>
      <p:sp>
        <p:nvSpPr>
          <p:cNvPr id="16" name="14 Rectángulo"/>
          <p:cNvSpPr/>
          <p:nvPr/>
        </p:nvSpPr>
        <p:spPr bwMode="auto">
          <a:xfrm>
            <a:off x="683568" y="4297660"/>
            <a:ext cx="2520280" cy="409989"/>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Registro</a:t>
            </a:r>
            <a:endParaRPr lang="es-CO" sz="2100" b="1" u="sng" dirty="0">
              <a:solidFill>
                <a:schemeClr val="tx1"/>
              </a:solidFill>
            </a:endParaRPr>
          </a:p>
        </p:txBody>
      </p:sp>
      <p:sp>
        <p:nvSpPr>
          <p:cNvPr id="17" name="15 Rectángulo"/>
          <p:cNvSpPr/>
          <p:nvPr/>
        </p:nvSpPr>
        <p:spPr bwMode="auto">
          <a:xfrm>
            <a:off x="3511083" y="2551466"/>
            <a:ext cx="2141038" cy="45005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Evaluación</a:t>
            </a:r>
            <a:endParaRPr lang="es-CO" sz="2100" b="1" u="sng" dirty="0">
              <a:solidFill>
                <a:schemeClr val="tx1"/>
              </a:solidFill>
            </a:endParaRPr>
          </a:p>
        </p:txBody>
      </p:sp>
      <p:sp>
        <p:nvSpPr>
          <p:cNvPr id="18" name="16 Rectángulo"/>
          <p:cNvSpPr/>
          <p:nvPr/>
        </p:nvSpPr>
        <p:spPr bwMode="auto">
          <a:xfrm>
            <a:off x="3511083" y="3115529"/>
            <a:ext cx="2141038" cy="462051"/>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Registro Ajustes</a:t>
            </a:r>
            <a:endParaRPr lang="es-CO" sz="2100" b="1" u="sng" dirty="0">
              <a:solidFill>
                <a:schemeClr val="tx1"/>
              </a:solidFill>
            </a:endParaRPr>
          </a:p>
        </p:txBody>
      </p:sp>
      <p:sp>
        <p:nvSpPr>
          <p:cNvPr id="19" name="17 Rectángulo"/>
          <p:cNvSpPr/>
          <p:nvPr/>
        </p:nvSpPr>
        <p:spPr bwMode="auto">
          <a:xfrm>
            <a:off x="6000159" y="2557467"/>
            <a:ext cx="2100233" cy="1020113"/>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Presentación Estados Financieros</a:t>
            </a:r>
            <a:endParaRPr lang="es-CO" sz="2100" b="1" u="sng" dirty="0">
              <a:solidFill>
                <a:schemeClr val="tx1"/>
              </a:solidFill>
            </a:endParaRPr>
          </a:p>
        </p:txBody>
      </p:sp>
      <p:sp>
        <p:nvSpPr>
          <p:cNvPr id="20" name="18 Rectángulo"/>
          <p:cNvSpPr/>
          <p:nvPr/>
        </p:nvSpPr>
        <p:spPr bwMode="auto">
          <a:xfrm>
            <a:off x="6012160" y="3649588"/>
            <a:ext cx="2100233" cy="1058061"/>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Presentación Notas Estados Financieros</a:t>
            </a:r>
            <a:endParaRPr lang="es-CO" sz="2100" b="1" u="sng" dirty="0">
              <a:solidFill>
                <a:schemeClr val="tx1"/>
              </a:solidFill>
            </a:endParaRPr>
          </a:p>
        </p:txBody>
      </p:sp>
      <p:sp>
        <p:nvSpPr>
          <p:cNvPr id="24" name="7 Flecha abajo"/>
          <p:cNvSpPr/>
          <p:nvPr/>
        </p:nvSpPr>
        <p:spPr bwMode="auto">
          <a:xfrm>
            <a:off x="1516834" y="859770"/>
            <a:ext cx="484632" cy="439265"/>
          </a:xfrm>
          <a:prstGeom prst="downArrow">
            <a:avLst/>
          </a:prstGeom>
          <a:solidFill>
            <a:schemeClr val="bg2">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5" name="7 Flecha abajo"/>
          <p:cNvSpPr/>
          <p:nvPr/>
        </p:nvSpPr>
        <p:spPr bwMode="auto">
          <a:xfrm>
            <a:off x="4251042" y="870992"/>
            <a:ext cx="484632" cy="439265"/>
          </a:xfrm>
          <a:prstGeom prst="downArrow">
            <a:avLst/>
          </a:prstGeom>
          <a:solidFill>
            <a:schemeClr val="bg2">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6" name="7 Flecha abajo"/>
          <p:cNvSpPr/>
          <p:nvPr/>
        </p:nvSpPr>
        <p:spPr bwMode="auto">
          <a:xfrm>
            <a:off x="6732240" y="870992"/>
            <a:ext cx="484632" cy="439265"/>
          </a:xfrm>
          <a:prstGeom prst="downArrow">
            <a:avLst/>
          </a:prstGeom>
          <a:solidFill>
            <a:schemeClr val="bg2">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7" name="6 CuadroTexto"/>
          <p:cNvSpPr txBox="1"/>
          <p:nvPr/>
        </p:nvSpPr>
        <p:spPr>
          <a:xfrm>
            <a:off x="661440" y="1635106"/>
            <a:ext cx="2520280" cy="430887"/>
          </a:xfrm>
          <a:prstGeom prst="rect">
            <a:avLst/>
          </a:prstGeom>
          <a:solidFill>
            <a:schemeClr val="accent3">
              <a:lumMod val="75000"/>
            </a:schemeClr>
          </a:solidFill>
          <a:ln>
            <a:solidFill>
              <a:schemeClr val="bg2">
                <a:lumMod val="75000"/>
              </a:schemeClr>
            </a:solidFill>
          </a:ln>
          <a:scene3d>
            <a:camera prst="orthographicFront"/>
            <a:lightRig rig="threePt" dir="t"/>
          </a:scene3d>
          <a:sp3d prstMaterial="dkEdge"/>
        </p:spPr>
        <p:txBody>
          <a:bodyPr wrap="square" rtlCol="0">
            <a:spAutoFit/>
          </a:bodyPr>
          <a:lstStyle/>
          <a:p>
            <a:pPr algn="ctr"/>
            <a:r>
              <a:rPr lang="es-CO" sz="2200" b="1" dirty="0">
                <a:latin typeface="+mn-lt"/>
              </a:rPr>
              <a:t>RECONOCIMIENTO</a:t>
            </a:r>
          </a:p>
        </p:txBody>
      </p:sp>
      <p:sp>
        <p:nvSpPr>
          <p:cNvPr id="28" name="10 CuadroTexto"/>
          <p:cNvSpPr txBox="1"/>
          <p:nvPr/>
        </p:nvSpPr>
        <p:spPr>
          <a:xfrm>
            <a:off x="3511082" y="1475990"/>
            <a:ext cx="2141038" cy="769441"/>
          </a:xfrm>
          <a:prstGeom prst="rect">
            <a:avLst/>
          </a:prstGeom>
          <a:solidFill>
            <a:schemeClr val="accent3">
              <a:lumMod val="75000"/>
            </a:schemeClr>
          </a:solidFill>
          <a:ln>
            <a:solidFill>
              <a:schemeClr val="bg2">
                <a:lumMod val="75000"/>
              </a:schemeClr>
            </a:solidFill>
          </a:ln>
        </p:spPr>
        <p:txBody>
          <a:bodyPr wrap="square" rtlCol="0">
            <a:spAutoFit/>
          </a:bodyPr>
          <a:lstStyle/>
          <a:p>
            <a:pPr algn="ctr"/>
            <a:r>
              <a:rPr lang="es-CO" sz="2200" b="1" dirty="0">
                <a:latin typeface="+mn-lt"/>
              </a:rPr>
              <a:t>MEDICIÓN POSTERIOR</a:t>
            </a:r>
          </a:p>
        </p:txBody>
      </p:sp>
      <p:sp>
        <p:nvSpPr>
          <p:cNvPr id="29" name="11 CuadroTexto"/>
          <p:cNvSpPr txBox="1"/>
          <p:nvPr/>
        </p:nvSpPr>
        <p:spPr>
          <a:xfrm>
            <a:off x="5978030" y="1634525"/>
            <a:ext cx="2100233" cy="430887"/>
          </a:xfrm>
          <a:prstGeom prst="rect">
            <a:avLst/>
          </a:prstGeom>
          <a:solidFill>
            <a:schemeClr val="accent3">
              <a:lumMod val="75000"/>
            </a:schemeClr>
          </a:solidFill>
          <a:ln>
            <a:solidFill>
              <a:schemeClr val="bg2">
                <a:lumMod val="75000"/>
              </a:schemeClr>
            </a:solidFill>
          </a:ln>
        </p:spPr>
        <p:txBody>
          <a:bodyPr wrap="square" rtlCol="0">
            <a:spAutoFit/>
          </a:bodyPr>
          <a:lstStyle/>
          <a:p>
            <a:pPr algn="ctr"/>
            <a:r>
              <a:rPr lang="es-CO" sz="2200" b="1" dirty="0">
                <a:latin typeface="+mn-lt"/>
              </a:rPr>
              <a:t>REVELACIÓN</a:t>
            </a:r>
          </a:p>
        </p:txBody>
      </p:sp>
    </p:spTree>
    <p:extLst>
      <p:ext uri="{BB962C8B-B14F-4D97-AF65-F5344CB8AC3E}">
        <p14:creationId xmlns:p14="http://schemas.microsoft.com/office/powerpoint/2010/main" val="180449558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Effect transition="in" filter="fade">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150220" y="193755"/>
            <a:ext cx="8742957" cy="1079569"/>
          </a:xfrm>
        </p:spPr>
        <p:txBody>
          <a:bodyPr/>
          <a:lstStyle/>
          <a:p>
            <a:pPr algn="ctr"/>
            <a:r>
              <a:rPr lang="es-CO" dirty="0"/>
              <a:t>RANGOS  DE  LA  CALIFICACIÓN</a:t>
            </a:r>
          </a:p>
        </p:txBody>
      </p:sp>
      <p:sp>
        <p:nvSpPr>
          <p:cNvPr id="4" name="6 Rectángulo"/>
          <p:cNvSpPr/>
          <p:nvPr/>
        </p:nvSpPr>
        <p:spPr bwMode="auto">
          <a:xfrm>
            <a:off x="3599277" y="2274879"/>
            <a:ext cx="2844930" cy="822887"/>
          </a:xfrm>
          <a:prstGeom prst="rect">
            <a:avLst/>
          </a:prstGeom>
          <a:solidFill>
            <a:schemeClr val="accent2">
              <a:lumMod val="40000"/>
              <a:lumOff val="6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sz="2100" b="1" dirty="0">
                <a:latin typeface="Times New Roman" pitchFamily="18" charset="0"/>
              </a:rPr>
              <a:t>RANGO  DE CALIFICACIÓN </a:t>
            </a:r>
          </a:p>
        </p:txBody>
      </p:sp>
      <p:sp>
        <p:nvSpPr>
          <p:cNvPr id="5" name="4 Rectángulo"/>
          <p:cNvSpPr/>
          <p:nvPr/>
        </p:nvSpPr>
        <p:spPr bwMode="auto">
          <a:xfrm>
            <a:off x="3599278" y="3421991"/>
            <a:ext cx="2916938" cy="509072"/>
          </a:xfrm>
          <a:prstGeom prst="rect">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sz="1800" b="1" dirty="0">
                <a:latin typeface="Times New Roman" pitchFamily="18" charset="0"/>
              </a:rPr>
              <a:t>1.0 &lt;CALIFICACIÓN &lt; 3.0</a:t>
            </a:r>
          </a:p>
        </p:txBody>
      </p:sp>
      <p:sp>
        <p:nvSpPr>
          <p:cNvPr id="6" name="19 Rectángulo"/>
          <p:cNvSpPr/>
          <p:nvPr/>
        </p:nvSpPr>
        <p:spPr bwMode="auto">
          <a:xfrm>
            <a:off x="3599277" y="4147087"/>
            <a:ext cx="2916938" cy="471140"/>
          </a:xfrm>
          <a:prstGeom prst="rect">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sz="1800" b="1" dirty="0">
                <a:latin typeface="Times New Roman" pitchFamily="18" charset="0"/>
              </a:rPr>
              <a:t>3.0 &lt;CALIFICACIÓN &lt; 4.0</a:t>
            </a:r>
            <a:endParaRPr lang="es-CO" sz="2000" b="1" dirty="0">
              <a:latin typeface="Times New Roman" pitchFamily="18" charset="0"/>
            </a:endParaRPr>
          </a:p>
        </p:txBody>
      </p:sp>
      <p:sp>
        <p:nvSpPr>
          <p:cNvPr id="7" name="20 Rectángulo"/>
          <p:cNvSpPr/>
          <p:nvPr/>
        </p:nvSpPr>
        <p:spPr bwMode="auto">
          <a:xfrm>
            <a:off x="3599269" y="4771320"/>
            <a:ext cx="2916946" cy="455887"/>
          </a:xfrm>
          <a:prstGeom prst="rect">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sz="1800" b="1" dirty="0">
                <a:latin typeface="Times New Roman" pitchFamily="18" charset="0"/>
              </a:rPr>
              <a:t>4.0 &lt;CALIFICACIÓN &lt; 5.0</a:t>
            </a:r>
          </a:p>
        </p:txBody>
      </p:sp>
      <p:sp>
        <p:nvSpPr>
          <p:cNvPr id="8" name="21 Rectángulo"/>
          <p:cNvSpPr/>
          <p:nvPr/>
        </p:nvSpPr>
        <p:spPr bwMode="auto">
          <a:xfrm>
            <a:off x="6588224" y="2274879"/>
            <a:ext cx="2304257" cy="822887"/>
          </a:xfrm>
          <a:prstGeom prst="rect">
            <a:avLst/>
          </a:prstGeom>
          <a:solidFill>
            <a:schemeClr val="accent2">
              <a:lumMod val="40000"/>
              <a:lumOff val="6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sz="2100" b="1" dirty="0">
                <a:latin typeface="Times New Roman" pitchFamily="18" charset="0"/>
              </a:rPr>
              <a:t>CALIFICACIÓN CUALITATIVA  </a:t>
            </a:r>
          </a:p>
        </p:txBody>
      </p:sp>
      <p:sp>
        <p:nvSpPr>
          <p:cNvPr id="9" name="22 Rectángulo"/>
          <p:cNvSpPr/>
          <p:nvPr/>
        </p:nvSpPr>
        <p:spPr bwMode="auto">
          <a:xfrm>
            <a:off x="6588225" y="3421991"/>
            <a:ext cx="2303513" cy="509072"/>
          </a:xfrm>
          <a:prstGeom prst="rect">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b="1" dirty="0">
                <a:latin typeface="Times New Roman" pitchFamily="18" charset="0"/>
              </a:rPr>
              <a:t>DEFICIENTE</a:t>
            </a:r>
          </a:p>
        </p:txBody>
      </p:sp>
      <p:sp>
        <p:nvSpPr>
          <p:cNvPr id="10" name="23 Rectángulo"/>
          <p:cNvSpPr/>
          <p:nvPr/>
        </p:nvSpPr>
        <p:spPr bwMode="auto">
          <a:xfrm>
            <a:off x="6588225" y="4114654"/>
            <a:ext cx="2303513" cy="464481"/>
          </a:xfrm>
          <a:prstGeom prst="rect">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b="1" dirty="0">
                <a:latin typeface="Times New Roman" pitchFamily="18" charset="0"/>
              </a:rPr>
              <a:t>ADECUADO</a:t>
            </a:r>
          </a:p>
        </p:txBody>
      </p:sp>
      <p:sp>
        <p:nvSpPr>
          <p:cNvPr id="11" name="24 Rectángulo"/>
          <p:cNvSpPr/>
          <p:nvPr/>
        </p:nvSpPr>
        <p:spPr bwMode="auto">
          <a:xfrm>
            <a:off x="6588227" y="4752222"/>
            <a:ext cx="2303512" cy="474985"/>
          </a:xfrm>
          <a:prstGeom prst="rect">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b="1" dirty="0">
                <a:latin typeface="Times New Roman" pitchFamily="18" charset="0"/>
              </a:rPr>
              <a:t>EFICIENTE</a:t>
            </a:r>
          </a:p>
        </p:txBody>
      </p:sp>
      <p:graphicFrame>
        <p:nvGraphicFramePr>
          <p:cNvPr id="12" name="Tabla 11"/>
          <p:cNvGraphicFramePr>
            <a:graphicFrameLocks noGrp="1"/>
          </p:cNvGraphicFramePr>
          <p:nvPr>
            <p:extLst>
              <p:ext uri="{D42A27DB-BD31-4B8C-83A1-F6EECF244321}">
                <p14:modId xmlns:p14="http://schemas.microsoft.com/office/powerpoint/2010/main" val="3963907397"/>
              </p:ext>
            </p:extLst>
          </p:nvPr>
        </p:nvGraphicFramePr>
        <p:xfrm>
          <a:off x="179512" y="2137421"/>
          <a:ext cx="3008596" cy="3456383"/>
        </p:xfrm>
        <a:graphic>
          <a:graphicData uri="http://schemas.openxmlformats.org/drawingml/2006/table">
            <a:tbl>
              <a:tblPr>
                <a:tableStyleId>{BC89EF96-8CEA-46FF-86C4-4CE0E7609802}</a:tableStyleId>
              </a:tblPr>
              <a:tblGrid>
                <a:gridCol w="1497486">
                  <a:extLst>
                    <a:ext uri="{9D8B030D-6E8A-4147-A177-3AD203B41FA5}">
                      <a16:colId xmlns:a16="http://schemas.microsoft.com/office/drawing/2014/main" val="664774815"/>
                    </a:ext>
                  </a:extLst>
                </a:gridCol>
                <a:gridCol w="41276">
                  <a:extLst>
                    <a:ext uri="{9D8B030D-6E8A-4147-A177-3AD203B41FA5}">
                      <a16:colId xmlns:a16="http://schemas.microsoft.com/office/drawing/2014/main" val="20001"/>
                    </a:ext>
                  </a:extLst>
                </a:gridCol>
                <a:gridCol w="1469834">
                  <a:extLst>
                    <a:ext uri="{9D8B030D-6E8A-4147-A177-3AD203B41FA5}">
                      <a16:colId xmlns:a16="http://schemas.microsoft.com/office/drawing/2014/main" val="2110246816"/>
                    </a:ext>
                  </a:extLst>
                </a:gridCol>
              </a:tblGrid>
              <a:tr h="777463">
                <a:tc gridSpan="3">
                  <a:txBody>
                    <a:bodyPr/>
                    <a:lstStyle/>
                    <a:p>
                      <a:pPr algn="ctr" fontAlgn="ctr"/>
                      <a:r>
                        <a:rPr lang="es-CO" sz="1700" b="1" u="none" strike="noStrike" dirty="0">
                          <a:effectLst/>
                        </a:rPr>
                        <a:t>RANGOS DE INTERPRETACIÓN DE LOS RESULTADOS OBTENIDOS</a:t>
                      </a:r>
                      <a:endParaRPr lang="es-CO" sz="1700" b="1" i="0" u="none" strike="noStrike" dirty="0">
                        <a:solidFill>
                          <a:srgbClr val="000000"/>
                        </a:solidFill>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6997530"/>
                  </a:ext>
                </a:extLst>
              </a:tr>
              <a:tr h="472860">
                <a:tc>
                  <a:txBody>
                    <a:bodyPr/>
                    <a:lstStyle/>
                    <a:p>
                      <a:pPr algn="ctr" fontAlgn="ctr"/>
                      <a:r>
                        <a:rPr lang="es-CO" sz="2400" b="1" u="none" strike="noStrike" dirty="0">
                          <a:effectLst/>
                        </a:rPr>
                        <a:t>CRITERIO</a:t>
                      </a:r>
                      <a:endParaRPr lang="es-CO" sz="2400" b="1" i="0" u="none" strike="noStrike" dirty="0">
                        <a:solidFill>
                          <a:srgbClr val="000000"/>
                        </a:solidFill>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b="1" u="none" strike="noStrike" dirty="0">
                          <a:effectLst/>
                        </a:rPr>
                        <a:t> </a:t>
                      </a:r>
                      <a:endParaRPr lang="es-CO" sz="1500" b="1" i="0" u="none" strike="noStrike" dirty="0">
                        <a:solidFill>
                          <a:srgbClr val="FFFFFF"/>
                        </a:solidFill>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2400" b="1" u="none" strike="noStrike" dirty="0">
                          <a:effectLst/>
                        </a:rPr>
                        <a:t>RANGO</a:t>
                      </a:r>
                      <a:endParaRPr lang="es-CO" sz="2400" b="1" i="0" u="none" strike="noStrike" dirty="0">
                        <a:solidFill>
                          <a:srgbClr val="000000"/>
                        </a:solidFill>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6051951"/>
                  </a:ext>
                </a:extLst>
              </a:tr>
              <a:tr h="636574">
                <a:tc>
                  <a:txBody>
                    <a:bodyPr/>
                    <a:lstStyle/>
                    <a:p>
                      <a:pPr algn="ctr" fontAlgn="ctr"/>
                      <a:r>
                        <a:rPr lang="es-CO" sz="2200" b="1" u="none" strike="noStrike" dirty="0">
                          <a:effectLst/>
                        </a:rPr>
                        <a:t>Adecuado</a:t>
                      </a:r>
                      <a:endParaRPr lang="es-CO" sz="2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500" u="none" strike="noStrike" dirty="0">
                          <a:effectLst/>
                        </a:rPr>
                        <a:t> </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500" b="1" u="none" strike="noStrike" dirty="0">
                          <a:effectLst/>
                        </a:rPr>
                        <a:t>4,0 - 5,0</a:t>
                      </a:r>
                      <a:br>
                        <a:rPr lang="es-CO" sz="1500" b="1" u="none" strike="noStrike" dirty="0">
                          <a:effectLst/>
                        </a:rPr>
                      </a:br>
                      <a:r>
                        <a:rPr lang="es-CO" sz="1500" b="1" u="none" strike="noStrike" dirty="0">
                          <a:effectLst/>
                        </a:rPr>
                        <a:t>(No incluye el 4,0)</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8009733"/>
                  </a:ext>
                </a:extLst>
              </a:tr>
              <a:tr h="636574">
                <a:tc>
                  <a:txBody>
                    <a:bodyPr/>
                    <a:lstStyle/>
                    <a:p>
                      <a:pPr algn="ctr" fontAlgn="ctr"/>
                      <a:r>
                        <a:rPr lang="es-CO" sz="2200" b="1" u="none" strike="noStrike" dirty="0">
                          <a:effectLst/>
                        </a:rPr>
                        <a:t>Satisfactorio</a:t>
                      </a:r>
                      <a:endParaRPr lang="es-CO" sz="2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u="none" strike="noStrike" dirty="0">
                          <a:effectLst/>
                        </a:rPr>
                        <a:t> </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b="1" u="none" strike="noStrike" dirty="0">
                          <a:effectLst/>
                        </a:rPr>
                        <a:t>3,0 - 4,0</a:t>
                      </a:r>
                      <a:br>
                        <a:rPr lang="es-CO" sz="1500" b="1" u="none" strike="noStrike" dirty="0">
                          <a:effectLst/>
                        </a:rPr>
                      </a:br>
                      <a:r>
                        <a:rPr lang="es-CO" sz="1500" b="1" u="none" strike="noStrike" dirty="0">
                          <a:effectLst/>
                        </a:rPr>
                        <a:t>(No incluye el 3,0)</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9038434"/>
                  </a:ext>
                </a:extLst>
              </a:tr>
              <a:tr h="565844">
                <a:tc>
                  <a:txBody>
                    <a:bodyPr/>
                    <a:lstStyle/>
                    <a:p>
                      <a:pPr algn="ctr" fontAlgn="ctr"/>
                      <a:r>
                        <a:rPr lang="es-CO" sz="2200" b="1" u="none" strike="noStrike" dirty="0">
                          <a:effectLst/>
                        </a:rPr>
                        <a:t>Deficiente</a:t>
                      </a:r>
                      <a:endParaRPr lang="es-CO" sz="2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u="none" strike="noStrike">
                          <a:effectLst/>
                        </a:rPr>
                        <a:t> </a:t>
                      </a:r>
                      <a:endParaRPr lang="es-CO" sz="1500" b="1" i="0" u="none" strike="noStrike">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b="1" u="none" strike="noStrike" dirty="0">
                          <a:effectLst/>
                        </a:rPr>
                        <a:t>2,0 - 3,0</a:t>
                      </a:r>
                      <a:br>
                        <a:rPr lang="es-CO" sz="1500" b="1" u="none" strike="noStrike" dirty="0">
                          <a:effectLst/>
                        </a:rPr>
                      </a:br>
                      <a:r>
                        <a:rPr lang="es-CO" sz="1500" b="1" u="none" strike="noStrike" dirty="0">
                          <a:effectLst/>
                        </a:rPr>
                        <a:t>(No incluye el 2,0)</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9511963"/>
                  </a:ext>
                </a:extLst>
              </a:tr>
              <a:tr h="367068">
                <a:tc>
                  <a:txBody>
                    <a:bodyPr/>
                    <a:lstStyle/>
                    <a:p>
                      <a:pPr algn="ctr" fontAlgn="ctr"/>
                      <a:r>
                        <a:rPr lang="es-CO" sz="2200" b="1" u="none" strike="noStrike" dirty="0">
                          <a:effectLst/>
                        </a:rPr>
                        <a:t>Inadecuado</a:t>
                      </a:r>
                      <a:endParaRPr lang="es-CO" sz="2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500" u="none" strike="noStrike">
                          <a:effectLst/>
                        </a:rPr>
                        <a:t> </a:t>
                      </a:r>
                      <a:endParaRPr lang="es-CO" sz="1500" b="1" i="0" u="none" strike="noStrike">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500" b="1" u="none" strike="noStrike" dirty="0">
                          <a:effectLst/>
                        </a:rPr>
                        <a:t>1,0 - 2,0</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7755608"/>
                  </a:ext>
                </a:extLst>
              </a:tr>
            </a:tbl>
          </a:graphicData>
        </a:graphic>
      </p:graphicFrame>
      <p:sp>
        <p:nvSpPr>
          <p:cNvPr id="13" name="16 Proceso"/>
          <p:cNvSpPr/>
          <p:nvPr/>
        </p:nvSpPr>
        <p:spPr bwMode="auto">
          <a:xfrm>
            <a:off x="35496" y="1129308"/>
            <a:ext cx="3600400" cy="576064"/>
          </a:xfrm>
          <a:prstGeom prst="flowChartProcess">
            <a:avLst/>
          </a:prstGeom>
          <a:solidFill>
            <a:schemeClr val="bg1">
              <a:lumMod val="85000"/>
            </a:schemeClr>
          </a:solidFill>
          <a:ln w="9525" cap="flat" cmpd="sng" algn="ctr">
            <a:solidFill>
              <a:schemeClr val="tx1"/>
            </a:solidFill>
            <a:prstDash val="solid"/>
            <a:round/>
            <a:headEnd type="none" w="med" len="med"/>
            <a:tailEnd type="none" w="med" len="med"/>
          </a:ln>
          <a:effectLst>
            <a:glow rad="63500">
              <a:schemeClr val="accent4">
                <a:satMod val="175000"/>
                <a:alpha val="40000"/>
              </a:schemeClr>
            </a:glow>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600" b="1" dirty="0">
                <a:latin typeface="+mn-lt"/>
              </a:rPr>
              <a:t>Resolución 357 de 2008</a:t>
            </a:r>
          </a:p>
        </p:txBody>
      </p:sp>
      <p:sp>
        <p:nvSpPr>
          <p:cNvPr id="14" name="17 Proceso"/>
          <p:cNvSpPr/>
          <p:nvPr/>
        </p:nvSpPr>
        <p:spPr bwMode="auto">
          <a:xfrm>
            <a:off x="3976670" y="1083498"/>
            <a:ext cx="4752528" cy="576064"/>
          </a:xfrm>
          <a:prstGeom prst="flowChartProcess">
            <a:avLst/>
          </a:prstGeom>
          <a:solidFill>
            <a:schemeClr val="bg1">
              <a:lumMod val="85000"/>
            </a:schemeClr>
          </a:solidFill>
          <a:ln w="9525" cap="flat" cmpd="sng" algn="ctr">
            <a:solidFill>
              <a:schemeClr val="tx1"/>
            </a:solidFill>
            <a:prstDash val="solid"/>
            <a:round/>
            <a:headEnd type="none" w="med" len="med"/>
            <a:tailEnd type="none" w="med" len="med"/>
          </a:ln>
          <a:effectLst>
            <a:glow rad="63500">
              <a:schemeClr val="accent4">
                <a:satMod val="175000"/>
                <a:alpha val="40000"/>
              </a:schemeClr>
            </a:glow>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800" b="1" dirty="0">
                <a:latin typeface="+mn-lt"/>
              </a:rPr>
              <a:t>Resolución 193 de 2016</a:t>
            </a:r>
          </a:p>
        </p:txBody>
      </p:sp>
      <p:sp>
        <p:nvSpPr>
          <p:cNvPr id="15" name="1 Flecha abajo"/>
          <p:cNvSpPr/>
          <p:nvPr/>
        </p:nvSpPr>
        <p:spPr bwMode="auto">
          <a:xfrm>
            <a:off x="1475656" y="1777380"/>
            <a:ext cx="484632" cy="288032"/>
          </a:xfrm>
          <a:prstGeom prst="downArrow">
            <a:avLst/>
          </a:prstGeom>
          <a:solidFill>
            <a:schemeClr val="accent1">
              <a:lumMod val="75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16" name="18 Flecha abajo"/>
          <p:cNvSpPr/>
          <p:nvPr/>
        </p:nvSpPr>
        <p:spPr bwMode="auto">
          <a:xfrm>
            <a:off x="6031584" y="1777380"/>
            <a:ext cx="484632" cy="358281"/>
          </a:xfrm>
          <a:prstGeom prst="downArrow">
            <a:avLst/>
          </a:prstGeom>
          <a:solidFill>
            <a:schemeClr val="accent1">
              <a:lumMod val="75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763009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style.rotation</p:attrName>
                                        </p:attrNameLst>
                                      </p:cBhvr>
                                      <p:tavLst>
                                        <p:tav tm="0">
                                          <p:val>
                                            <p:fltVal val="90"/>
                                          </p:val>
                                        </p:tav>
                                        <p:tav tm="100000">
                                          <p:val>
                                            <p:fltVal val="0"/>
                                          </p:val>
                                        </p:tav>
                                      </p:tavLst>
                                    </p:anim>
                                    <p:animEffect transition="in" filter="fade">
                                      <p:cBhvr>
                                        <p:cTn id="1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39</a:t>
            </a:fld>
            <a:endParaRPr lang="es-ES_tradnl" dirty="0"/>
          </a:p>
        </p:txBody>
      </p:sp>
      <p:sp>
        <p:nvSpPr>
          <p:cNvPr id="5" name="1 Rectángulo"/>
          <p:cNvSpPr/>
          <p:nvPr/>
        </p:nvSpPr>
        <p:spPr bwMode="auto">
          <a:xfrm>
            <a:off x="611559" y="265212"/>
            <a:ext cx="7356818" cy="1080120"/>
          </a:xfrm>
          <a:prstGeom prst="rect">
            <a:avLst/>
          </a:prstGeom>
          <a:solidFill>
            <a:schemeClr val="bg2">
              <a:lumMod val="40000"/>
              <a:lumOff val="60000"/>
            </a:schemeClr>
          </a:solidFill>
          <a:ln>
            <a:solidFill>
              <a:schemeClr val="bg2">
                <a:lumMod val="7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3200" b="1" dirty="0">
                <a:solidFill>
                  <a:schemeClr val="tx1"/>
                </a:solidFill>
                <a:latin typeface="Times New Roman" pitchFamily="18" charset="0"/>
              </a:rPr>
              <a:t>Valoración Cuantitativa CIC</a:t>
            </a:r>
          </a:p>
          <a:p>
            <a:pPr algn="ctr" defTabSz="761970" eaLnBrk="0" hangingPunct="0"/>
            <a:r>
              <a:rPr lang="es-CO" sz="3200" b="1" dirty="0">
                <a:solidFill>
                  <a:schemeClr val="tx1"/>
                </a:solidFill>
                <a:latin typeface="Times New Roman" pitchFamily="18" charset="0"/>
              </a:rPr>
              <a:t>Existencia y Efectividad de Controles</a:t>
            </a:r>
          </a:p>
        </p:txBody>
      </p:sp>
      <p:sp>
        <p:nvSpPr>
          <p:cNvPr id="6" name="2 CuadroTexto"/>
          <p:cNvSpPr txBox="1"/>
          <p:nvPr/>
        </p:nvSpPr>
        <p:spPr>
          <a:xfrm>
            <a:off x="914822" y="1993404"/>
            <a:ext cx="7008779" cy="584775"/>
          </a:xfrm>
          <a:prstGeom prst="rect">
            <a:avLst/>
          </a:prstGeom>
          <a:noFill/>
        </p:spPr>
        <p:txBody>
          <a:bodyPr wrap="square" rtlCol="0">
            <a:spAutoFit/>
          </a:bodyPr>
          <a:lstStyle/>
          <a:p>
            <a:pPr algn="ctr"/>
            <a:r>
              <a:rPr lang="es-CO" sz="3200" b="1" kern="0" dirty="0">
                <a:solidFill>
                  <a:schemeClr val="accent6">
                    <a:lumMod val="75000"/>
                  </a:schemeClr>
                </a:solidFill>
                <a:latin typeface="+mj-lt"/>
                <a:ea typeface="+mj-ea"/>
                <a:cs typeface="+mj-cs"/>
              </a:rPr>
              <a:t>32    CRITERIOS  DE  GESTIÓN </a:t>
            </a:r>
          </a:p>
        </p:txBody>
      </p:sp>
      <p:sp>
        <p:nvSpPr>
          <p:cNvPr id="7" name="3 Rectángulo"/>
          <p:cNvSpPr/>
          <p:nvPr/>
        </p:nvSpPr>
        <p:spPr bwMode="auto">
          <a:xfrm>
            <a:off x="626790" y="2641478"/>
            <a:ext cx="3480387" cy="440758"/>
          </a:xfrm>
          <a:prstGeom prst="rect">
            <a:avLst/>
          </a:prstGeom>
          <a:solidFill>
            <a:schemeClr val="accent3">
              <a:lumMod val="75000"/>
            </a:schemeClr>
          </a:solidFill>
          <a:ln w="9525" cap="flat" cmpd="sng" algn="ctr">
            <a:solidFill>
              <a:schemeClr val="tx1"/>
            </a:solidFill>
            <a:prstDash val="solid"/>
            <a:round/>
            <a:headEnd type="none" w="med" len="med"/>
            <a:tailEnd type="none" w="med" len="med"/>
          </a:ln>
          <a:effectLst>
            <a:reflection blurRad="6350" stA="52000" endA="300" endPos="35000" dir="5400000" sy="-100000" algn="bl" rotWithShape="0"/>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400" b="1" dirty="0">
                <a:latin typeface="Times New Roman" pitchFamily="18" charset="0"/>
              </a:rPr>
              <a:t>EXISTENCIA</a:t>
            </a:r>
          </a:p>
        </p:txBody>
      </p:sp>
      <p:sp>
        <p:nvSpPr>
          <p:cNvPr id="8" name="6 Rectángulo"/>
          <p:cNvSpPr/>
          <p:nvPr/>
        </p:nvSpPr>
        <p:spPr bwMode="auto">
          <a:xfrm>
            <a:off x="626791" y="3304835"/>
            <a:ext cx="1728192" cy="344753"/>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RESPUESTA</a:t>
            </a:r>
          </a:p>
        </p:txBody>
      </p:sp>
      <p:sp>
        <p:nvSpPr>
          <p:cNvPr id="9" name="8 Rectángulo"/>
          <p:cNvSpPr/>
          <p:nvPr/>
        </p:nvSpPr>
        <p:spPr bwMode="auto">
          <a:xfrm>
            <a:off x="2571006" y="3304835"/>
            <a:ext cx="1536171" cy="344753"/>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VALOR</a:t>
            </a:r>
          </a:p>
        </p:txBody>
      </p:sp>
      <p:sp>
        <p:nvSpPr>
          <p:cNvPr id="10" name="4 Rectángulo"/>
          <p:cNvSpPr/>
          <p:nvPr/>
        </p:nvSpPr>
        <p:spPr bwMode="auto">
          <a:xfrm>
            <a:off x="626790" y="3793604"/>
            <a:ext cx="1728194" cy="1152128"/>
          </a:xfrm>
          <a:prstGeom prst="rect">
            <a:avLst/>
          </a:prstGeom>
          <a:solidFill>
            <a:srgbClr val="72CFFE"/>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r>
              <a:rPr lang="es-CO" sz="2000" b="1" dirty="0">
                <a:latin typeface="Times New Roman" pitchFamily="18" charset="0"/>
              </a:rPr>
              <a:t>  </a:t>
            </a:r>
            <a:r>
              <a:rPr lang="es-CO" sz="2400" b="1" dirty="0">
                <a:latin typeface="Times New Roman" pitchFamily="18" charset="0"/>
              </a:rPr>
              <a:t>SI</a:t>
            </a:r>
          </a:p>
          <a:p>
            <a:pPr defTabSz="761970" eaLnBrk="0" hangingPunct="0"/>
            <a:r>
              <a:rPr lang="es-CO" sz="2400" b="1" dirty="0">
                <a:latin typeface="Times New Roman" pitchFamily="18" charset="0"/>
              </a:rPr>
              <a:t>  PARCIAL</a:t>
            </a:r>
          </a:p>
          <a:p>
            <a:pPr defTabSz="761970" eaLnBrk="0" hangingPunct="0"/>
            <a:r>
              <a:rPr lang="es-CO" sz="2400" b="1" dirty="0">
                <a:latin typeface="Times New Roman" pitchFamily="18" charset="0"/>
              </a:rPr>
              <a:t>  NO</a:t>
            </a:r>
          </a:p>
        </p:txBody>
      </p:sp>
      <p:sp>
        <p:nvSpPr>
          <p:cNvPr id="11" name="9 Rectángulo"/>
          <p:cNvSpPr/>
          <p:nvPr/>
        </p:nvSpPr>
        <p:spPr bwMode="auto">
          <a:xfrm>
            <a:off x="2571006" y="3793604"/>
            <a:ext cx="1536171" cy="1152128"/>
          </a:xfrm>
          <a:prstGeom prst="rect">
            <a:avLst/>
          </a:prstGeom>
          <a:solidFill>
            <a:srgbClr val="72CFFE"/>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400" b="1" dirty="0">
                <a:latin typeface="Times New Roman" pitchFamily="18" charset="0"/>
              </a:rPr>
              <a:t>0,3</a:t>
            </a:r>
          </a:p>
          <a:p>
            <a:pPr algn="ctr" defTabSz="761970" eaLnBrk="0" hangingPunct="0"/>
            <a:r>
              <a:rPr lang="es-CO" sz="2400" b="1" dirty="0">
                <a:latin typeface="Times New Roman" pitchFamily="18" charset="0"/>
              </a:rPr>
              <a:t> 0,18</a:t>
            </a:r>
          </a:p>
          <a:p>
            <a:pPr algn="ctr" defTabSz="761970" eaLnBrk="0" hangingPunct="0"/>
            <a:r>
              <a:rPr lang="es-CO" sz="2400" b="1" dirty="0">
                <a:latin typeface="Times New Roman" pitchFamily="18" charset="0"/>
              </a:rPr>
              <a:t> 0,06</a:t>
            </a:r>
          </a:p>
        </p:txBody>
      </p:sp>
      <p:sp>
        <p:nvSpPr>
          <p:cNvPr id="12" name="10 Rectángulo"/>
          <p:cNvSpPr/>
          <p:nvPr/>
        </p:nvSpPr>
        <p:spPr bwMode="auto">
          <a:xfrm>
            <a:off x="4716017" y="2641477"/>
            <a:ext cx="3267590" cy="440759"/>
          </a:xfrm>
          <a:prstGeom prst="rect">
            <a:avLst/>
          </a:prstGeom>
          <a:solidFill>
            <a:schemeClr val="accent3">
              <a:lumMod val="75000"/>
            </a:schemeClr>
          </a:solidFill>
          <a:ln w="9525" cap="flat" cmpd="sng" algn="ctr">
            <a:solidFill>
              <a:schemeClr val="tx1"/>
            </a:solidFill>
            <a:prstDash val="solid"/>
            <a:round/>
            <a:headEnd type="none" w="med" len="med"/>
            <a:tailEnd type="none" w="med" len="med"/>
          </a:ln>
          <a:effectLst>
            <a:reflection blurRad="6350" stA="52000" endA="300" endPos="35000" dir="5400000" sy="-100000" algn="bl" rotWithShape="0"/>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400" b="1" dirty="0">
                <a:latin typeface="Times New Roman" pitchFamily="18" charset="0"/>
              </a:rPr>
              <a:t>EFECTIVIDAD</a:t>
            </a:r>
          </a:p>
        </p:txBody>
      </p:sp>
      <p:sp>
        <p:nvSpPr>
          <p:cNvPr id="13" name="11 Rectángulo"/>
          <p:cNvSpPr/>
          <p:nvPr/>
        </p:nvSpPr>
        <p:spPr bwMode="auto">
          <a:xfrm>
            <a:off x="4716017" y="3304835"/>
            <a:ext cx="1782425" cy="344753"/>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RESPUESTA</a:t>
            </a:r>
          </a:p>
        </p:txBody>
      </p:sp>
      <p:sp>
        <p:nvSpPr>
          <p:cNvPr id="14" name="12 Rectángulo"/>
          <p:cNvSpPr/>
          <p:nvPr/>
        </p:nvSpPr>
        <p:spPr bwMode="auto">
          <a:xfrm>
            <a:off x="6603455" y="3304835"/>
            <a:ext cx="1380154" cy="344753"/>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VALOR</a:t>
            </a:r>
          </a:p>
        </p:txBody>
      </p:sp>
      <p:sp>
        <p:nvSpPr>
          <p:cNvPr id="15" name="13 Rectángulo"/>
          <p:cNvSpPr/>
          <p:nvPr/>
        </p:nvSpPr>
        <p:spPr bwMode="auto">
          <a:xfrm>
            <a:off x="4716017" y="3887862"/>
            <a:ext cx="1782426" cy="1129878"/>
          </a:xfrm>
          <a:prstGeom prst="rect">
            <a:avLst/>
          </a:prstGeom>
          <a:solidFill>
            <a:srgbClr val="72CFFE"/>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r>
              <a:rPr lang="es-CO" sz="1833" b="1" dirty="0">
                <a:latin typeface="Times New Roman" pitchFamily="18" charset="0"/>
              </a:rPr>
              <a:t>  </a:t>
            </a:r>
            <a:r>
              <a:rPr lang="es-CO" sz="2400" b="1" dirty="0">
                <a:latin typeface="Times New Roman" pitchFamily="18" charset="0"/>
              </a:rPr>
              <a:t>SI</a:t>
            </a:r>
          </a:p>
          <a:p>
            <a:pPr defTabSz="761970" eaLnBrk="0" hangingPunct="0"/>
            <a:r>
              <a:rPr lang="es-CO" sz="2400" b="1" dirty="0">
                <a:latin typeface="Times New Roman" pitchFamily="18" charset="0"/>
              </a:rPr>
              <a:t>  PARCIAL</a:t>
            </a:r>
          </a:p>
          <a:p>
            <a:pPr defTabSz="761970" eaLnBrk="0" hangingPunct="0"/>
            <a:r>
              <a:rPr lang="es-CO" sz="2400" b="1" dirty="0">
                <a:latin typeface="Times New Roman" pitchFamily="18" charset="0"/>
              </a:rPr>
              <a:t>  NO</a:t>
            </a:r>
          </a:p>
        </p:txBody>
      </p:sp>
      <p:sp>
        <p:nvSpPr>
          <p:cNvPr id="16" name="14 Rectángulo"/>
          <p:cNvSpPr/>
          <p:nvPr/>
        </p:nvSpPr>
        <p:spPr bwMode="auto">
          <a:xfrm>
            <a:off x="6660232" y="3887862"/>
            <a:ext cx="1368152" cy="1129878"/>
          </a:xfrm>
          <a:prstGeom prst="rect">
            <a:avLst/>
          </a:prstGeom>
          <a:solidFill>
            <a:srgbClr val="72CFFE"/>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400" b="1" dirty="0">
                <a:latin typeface="Times New Roman" pitchFamily="18" charset="0"/>
              </a:rPr>
              <a:t>0,7</a:t>
            </a:r>
          </a:p>
          <a:p>
            <a:pPr algn="ctr" defTabSz="761970" eaLnBrk="0" hangingPunct="0"/>
            <a:r>
              <a:rPr lang="es-CO" sz="2400" b="1" dirty="0">
                <a:latin typeface="Times New Roman" pitchFamily="18" charset="0"/>
              </a:rPr>
              <a:t>  0,42</a:t>
            </a:r>
          </a:p>
          <a:p>
            <a:pPr algn="ctr" defTabSz="761970" eaLnBrk="0" hangingPunct="0"/>
            <a:r>
              <a:rPr lang="es-CO" sz="2400" b="1" dirty="0">
                <a:latin typeface="Times New Roman" pitchFamily="18" charset="0"/>
              </a:rPr>
              <a:t>  0,14</a:t>
            </a:r>
          </a:p>
        </p:txBody>
      </p:sp>
      <p:sp>
        <p:nvSpPr>
          <p:cNvPr id="2" name="1 Flecha abajo"/>
          <p:cNvSpPr/>
          <p:nvPr/>
        </p:nvSpPr>
        <p:spPr bwMode="auto">
          <a:xfrm>
            <a:off x="4139952" y="1417341"/>
            <a:ext cx="504056" cy="675073"/>
          </a:xfrm>
          <a:prstGeom prst="downArrow">
            <a:avLst/>
          </a:prstGeom>
          <a:solidFill>
            <a:schemeClr val="bg1">
              <a:lumMod val="50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8593846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0"/>
          </p:nvPr>
        </p:nvSpPr>
        <p:spPr/>
        <p:txBody>
          <a:bodyPr/>
          <a:lstStyle/>
          <a:p>
            <a:pPr>
              <a:defRPr/>
            </a:pPr>
            <a:fld id="{C7869FFF-0288-4B42-9B48-50D4626F0A8E}" type="slidenum">
              <a:rPr lang="es-ES_tradnl" smtClean="0"/>
              <a:pPr>
                <a:defRPr/>
              </a:pPr>
              <a:t>4</a:t>
            </a:fld>
            <a:endParaRPr lang="es-ES_tradnl" dirty="0"/>
          </a:p>
        </p:txBody>
      </p:sp>
      <p:sp>
        <p:nvSpPr>
          <p:cNvPr id="4" name="3 Rectángulo"/>
          <p:cNvSpPr/>
          <p:nvPr/>
        </p:nvSpPr>
        <p:spPr>
          <a:xfrm>
            <a:off x="125413" y="2273305"/>
            <a:ext cx="9018587" cy="1077218"/>
          </a:xfrm>
          <a:prstGeom prst="rect">
            <a:avLst/>
          </a:prstGeom>
        </p:spPr>
        <p:txBody>
          <a:bodyPr wrap="square">
            <a:spAutoFit/>
          </a:bodyPr>
          <a:lstStyle/>
          <a:p>
            <a:pPr algn="ctr"/>
            <a:r>
              <a:rPr lang="es-CO" sz="3200" b="1" dirty="0">
                <a:solidFill>
                  <a:schemeClr val="bg1"/>
                </a:solidFill>
              </a:rPr>
              <a:t>CONVERGENCIA  CONTABLE   PÚBLICA  Y </a:t>
            </a:r>
          </a:p>
          <a:p>
            <a:pPr algn="ctr"/>
            <a:r>
              <a:rPr lang="es-CO" sz="3200" b="1" dirty="0">
                <a:solidFill>
                  <a:schemeClr val="bg1"/>
                </a:solidFill>
              </a:rPr>
              <a:t>CONTROL  INTERNO  CONTABLE </a:t>
            </a: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59832" y="3309144"/>
            <a:ext cx="2553569" cy="2348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5013358"/>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150220" y="241211"/>
            <a:ext cx="8742957" cy="816089"/>
          </a:xfrm>
        </p:spPr>
        <p:txBody>
          <a:bodyPr/>
          <a:lstStyle/>
          <a:p>
            <a:r>
              <a:rPr lang="es-CO" dirty="0"/>
              <a:t>Evaluación de Control Interno </a:t>
            </a:r>
            <a:r>
              <a:rPr lang="es-CO" dirty="0" err="1"/>
              <a:t>Interno</a:t>
            </a:r>
            <a:endParaRPr lang="es-CO" dirty="0"/>
          </a:p>
        </p:txBody>
      </p:sp>
      <p:sp>
        <p:nvSpPr>
          <p:cNvPr id="4" name="1 Título"/>
          <p:cNvSpPr txBox="1">
            <a:spLocks/>
          </p:cNvSpPr>
          <p:nvPr/>
        </p:nvSpPr>
        <p:spPr bwMode="auto">
          <a:xfrm>
            <a:off x="-324544" y="1057300"/>
            <a:ext cx="7632848" cy="4652963"/>
          </a:xfrm>
          <a:prstGeom prst="rect">
            <a:avLst/>
          </a:prstGeom>
          <a:noFill/>
          <a:ln w="9525">
            <a:noFill/>
            <a:miter lim="800000"/>
            <a:headEnd/>
            <a:tailEnd/>
          </a:ln>
        </p:spPr>
        <p:txBody>
          <a:bodyPr anchor="ctr"/>
          <a:lstStyle/>
          <a:p>
            <a:pPr marL="484188" eaLnBrk="1" hangingPunct="1">
              <a:defRPr/>
            </a:pPr>
            <a:r>
              <a:rPr lang="es-ES" sz="1800" b="1" dirty="0">
                <a:solidFill>
                  <a:schemeClr val="tx2"/>
                </a:solidFill>
                <a:latin typeface="Calibri" pitchFamily="34" charset="0"/>
              </a:rPr>
              <a:t>Formulario:         </a:t>
            </a:r>
            <a:r>
              <a:rPr lang="es-ES" sz="1800" b="1" dirty="0">
                <a:latin typeface="Calibri" pitchFamily="34" charset="0"/>
              </a:rPr>
              <a:t>CGN2016_EVALUACION_CONTROL_INTERNO_CONTABLE</a:t>
            </a:r>
          </a:p>
          <a:p>
            <a:pPr marL="484188" eaLnBrk="1" hangingPunct="1">
              <a:defRPr/>
            </a:pPr>
            <a:endParaRPr lang="es-ES" sz="1800" b="1" dirty="0">
              <a:solidFill>
                <a:schemeClr val="tx2"/>
              </a:solidFill>
              <a:latin typeface="Calibri" pitchFamily="34" charset="0"/>
            </a:endParaRPr>
          </a:p>
          <a:p>
            <a:pPr marL="484188" eaLnBrk="1" hangingPunct="1">
              <a:defRPr/>
            </a:pPr>
            <a:r>
              <a:rPr lang="es-ES" sz="1800" b="1" dirty="0">
                <a:solidFill>
                  <a:schemeClr val="tx2"/>
                </a:solidFill>
                <a:latin typeface="Calibri" pitchFamily="34" charset="0"/>
              </a:rPr>
              <a:t>Conformado:   </a:t>
            </a:r>
            <a:r>
              <a:rPr lang="es-ES" sz="1800" dirty="0">
                <a:latin typeface="Calibri" pitchFamily="34" charset="0"/>
              </a:rPr>
              <a:t> </a:t>
            </a:r>
            <a:r>
              <a:rPr lang="es-ES" sz="1800" b="1" dirty="0">
                <a:latin typeface="Calibri" pitchFamily="34" charset="0"/>
              </a:rPr>
              <a:t>105 preguntas (32 Existencia y 73 Efectividad)</a:t>
            </a:r>
          </a:p>
          <a:p>
            <a:pPr marL="484188" eaLnBrk="1" hangingPunct="1">
              <a:defRPr/>
            </a:pPr>
            <a:endParaRPr lang="es-ES" sz="1500" dirty="0">
              <a:latin typeface="Calibri" pitchFamily="34" charset="0"/>
            </a:endParaRPr>
          </a:p>
          <a:p>
            <a:pPr marL="712788" indent="-228600" eaLnBrk="1" hangingPunct="1">
              <a:buFontTx/>
              <a:buAutoNum type="arabicPeriod"/>
              <a:defRPr/>
            </a:pPr>
            <a:r>
              <a:rPr lang="es-ES" sz="3200" b="1" dirty="0">
                <a:latin typeface="Calibri" pitchFamily="34" charset="0"/>
              </a:rPr>
              <a:t>Elementos del Marco Normativo</a:t>
            </a:r>
          </a:p>
          <a:p>
            <a:pPr marL="712788" indent="-228600" eaLnBrk="1" hangingPunct="1">
              <a:defRPr/>
            </a:pPr>
            <a:r>
              <a:rPr lang="es-ES" sz="1500" dirty="0">
                <a:latin typeface="Calibri" pitchFamily="34" charset="0"/>
              </a:rPr>
              <a:t>        </a:t>
            </a:r>
            <a:r>
              <a:rPr lang="es-ES" sz="1500" b="1" dirty="0">
                <a:latin typeface="Calibri" pitchFamily="34" charset="0"/>
              </a:rPr>
              <a:t>A</a:t>
            </a:r>
            <a:r>
              <a:rPr lang="es-ES" sz="1600" b="1" dirty="0">
                <a:latin typeface="Calibri" pitchFamily="34" charset="0"/>
              </a:rPr>
              <a:t>. Políticas Contables</a:t>
            </a:r>
          </a:p>
          <a:p>
            <a:pPr marL="712788" indent="-228600" eaLnBrk="1" hangingPunct="1">
              <a:defRPr/>
            </a:pPr>
            <a:r>
              <a:rPr lang="es-ES" sz="1600" dirty="0">
                <a:latin typeface="Calibri" pitchFamily="34" charset="0"/>
              </a:rPr>
              <a:t>        </a:t>
            </a:r>
            <a:r>
              <a:rPr lang="es-ES" sz="1600" b="1" dirty="0">
                <a:latin typeface="Calibri" pitchFamily="34" charset="0"/>
              </a:rPr>
              <a:t>B. Etapas del Proceso Contable</a:t>
            </a:r>
          </a:p>
          <a:p>
            <a:pPr marL="712788" indent="-228600" eaLnBrk="1" hangingPunct="1">
              <a:defRPr/>
            </a:pPr>
            <a:r>
              <a:rPr lang="es-ES" sz="1600" dirty="0">
                <a:latin typeface="Calibri" pitchFamily="34" charset="0"/>
              </a:rPr>
              <a:t>             B.1 </a:t>
            </a:r>
            <a:r>
              <a:rPr lang="es-ES" sz="1600" b="1" dirty="0">
                <a:latin typeface="Calibri" pitchFamily="34" charset="0"/>
              </a:rPr>
              <a:t>Reconocimiento</a:t>
            </a:r>
          </a:p>
          <a:p>
            <a:pPr marL="712788" indent="-228600" eaLnBrk="1" hangingPunct="1">
              <a:defRPr/>
            </a:pPr>
            <a:r>
              <a:rPr lang="es-ES" sz="1600" dirty="0">
                <a:latin typeface="Calibri" pitchFamily="34" charset="0"/>
              </a:rPr>
              <a:t>             B.2 </a:t>
            </a:r>
            <a:r>
              <a:rPr lang="es-ES" sz="1600" b="1" dirty="0">
                <a:latin typeface="Calibri" pitchFamily="34" charset="0"/>
              </a:rPr>
              <a:t>Medición Posterior</a:t>
            </a:r>
          </a:p>
          <a:p>
            <a:pPr marL="712788" indent="-228600" eaLnBrk="1" hangingPunct="1">
              <a:defRPr/>
            </a:pPr>
            <a:r>
              <a:rPr lang="es-ES" sz="1600" dirty="0">
                <a:latin typeface="Calibri" pitchFamily="34" charset="0"/>
              </a:rPr>
              <a:t>             B.3 </a:t>
            </a:r>
            <a:r>
              <a:rPr lang="es-ES" sz="1600" b="1" dirty="0">
                <a:latin typeface="Calibri" pitchFamily="34" charset="0"/>
              </a:rPr>
              <a:t>Revisión</a:t>
            </a:r>
          </a:p>
          <a:p>
            <a:pPr marL="712788" indent="-228600" eaLnBrk="1" hangingPunct="1">
              <a:defRPr/>
            </a:pPr>
            <a:r>
              <a:rPr lang="es-ES" sz="1600" dirty="0">
                <a:latin typeface="Calibri" pitchFamily="34" charset="0"/>
              </a:rPr>
              <a:t>        </a:t>
            </a:r>
            <a:r>
              <a:rPr lang="es-ES" sz="1600" b="1" dirty="0">
                <a:latin typeface="Calibri" pitchFamily="34" charset="0"/>
              </a:rPr>
              <a:t>C. Rendición de Cuentas e Información a Partes Interesadas</a:t>
            </a:r>
          </a:p>
          <a:p>
            <a:pPr marL="712788" indent="-228600" eaLnBrk="1" hangingPunct="1">
              <a:defRPr/>
            </a:pPr>
            <a:r>
              <a:rPr lang="es-ES" sz="1600" b="1" dirty="0">
                <a:latin typeface="Calibri" pitchFamily="34" charset="0"/>
              </a:rPr>
              <a:t>        D. Gestión del Riesgo Contable</a:t>
            </a:r>
          </a:p>
          <a:p>
            <a:pPr marL="712788" indent="-228600" eaLnBrk="1" hangingPunct="1">
              <a:defRPr/>
            </a:pPr>
            <a:r>
              <a:rPr lang="es-ES" sz="3200" b="1" dirty="0">
                <a:latin typeface="Calibri" pitchFamily="34" charset="0"/>
              </a:rPr>
              <a:t>2. Valoración Cualitativa</a:t>
            </a:r>
          </a:p>
          <a:p>
            <a:pPr marL="769938" indent="-285750" eaLnBrk="1" hangingPunct="1">
              <a:buFont typeface="Wingdings" panose="05000000000000000000" pitchFamily="2" charset="2"/>
              <a:buChar char="ü"/>
              <a:defRPr/>
            </a:pPr>
            <a:r>
              <a:rPr lang="es-ES" sz="1500" b="1" dirty="0">
                <a:latin typeface="Calibri" pitchFamily="34" charset="0"/>
              </a:rPr>
              <a:t>     </a:t>
            </a:r>
            <a:r>
              <a:rPr lang="es-ES" sz="1600" b="1" dirty="0">
                <a:latin typeface="Calibri" pitchFamily="34" charset="0"/>
              </a:rPr>
              <a:t>Fortalezas</a:t>
            </a:r>
          </a:p>
          <a:p>
            <a:pPr marL="769938" indent="-285750" eaLnBrk="1" hangingPunct="1">
              <a:buFont typeface="Wingdings" panose="05000000000000000000" pitchFamily="2" charset="2"/>
              <a:buChar char="ü"/>
              <a:defRPr/>
            </a:pPr>
            <a:r>
              <a:rPr lang="es-ES" sz="1600" b="1" dirty="0">
                <a:latin typeface="Calibri" pitchFamily="34" charset="0"/>
              </a:rPr>
              <a:t>     Debilidades</a:t>
            </a:r>
          </a:p>
          <a:p>
            <a:pPr marL="769938" indent="-285750" eaLnBrk="1" hangingPunct="1">
              <a:buFont typeface="Wingdings" panose="05000000000000000000" pitchFamily="2" charset="2"/>
              <a:buChar char="ü"/>
              <a:defRPr/>
            </a:pPr>
            <a:r>
              <a:rPr lang="es-ES" sz="1600" b="1" dirty="0">
                <a:latin typeface="Calibri" pitchFamily="34" charset="0"/>
              </a:rPr>
              <a:t>     Avances y Mejoras</a:t>
            </a:r>
          </a:p>
          <a:p>
            <a:pPr marL="769938" indent="-285750" eaLnBrk="1" hangingPunct="1">
              <a:buFont typeface="Wingdings" panose="05000000000000000000" pitchFamily="2" charset="2"/>
              <a:buChar char="ü"/>
              <a:defRPr/>
            </a:pPr>
            <a:r>
              <a:rPr lang="es-ES" sz="1600" b="1" dirty="0">
                <a:latin typeface="Calibri" pitchFamily="34" charset="0"/>
              </a:rPr>
              <a:t>     Recomendaciones</a:t>
            </a:r>
          </a:p>
        </p:txBody>
      </p:sp>
      <p:pic>
        <p:nvPicPr>
          <p:cNvPr id="5" name="22 Imagen" descr="reglas.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00192" y="1705372"/>
            <a:ext cx="2520281"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24121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2 Rectángulo redondeado"/>
          <p:cNvSpPr/>
          <p:nvPr/>
        </p:nvSpPr>
        <p:spPr>
          <a:xfrm>
            <a:off x="107504" y="1633364"/>
            <a:ext cx="3024336" cy="5032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sz="2400" b="1" dirty="0">
                <a:solidFill>
                  <a:schemeClr val="accent4">
                    <a:lumMod val="75000"/>
                  </a:schemeClr>
                </a:solidFill>
                <a:latin typeface="Calibri" pitchFamily="34" charset="0"/>
              </a:rPr>
              <a:t>Calificación</a:t>
            </a:r>
          </a:p>
        </p:txBody>
      </p:sp>
      <p:sp>
        <p:nvSpPr>
          <p:cNvPr id="6" name="13 Rectángulo redondeado"/>
          <p:cNvSpPr/>
          <p:nvPr/>
        </p:nvSpPr>
        <p:spPr>
          <a:xfrm>
            <a:off x="3456360" y="1561356"/>
            <a:ext cx="1763712" cy="5032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sz="1800" b="1" dirty="0">
                <a:solidFill>
                  <a:schemeClr val="accent4">
                    <a:lumMod val="75000"/>
                  </a:schemeClr>
                </a:solidFill>
                <a:latin typeface="Calibri" pitchFamily="34" charset="0"/>
              </a:rPr>
              <a:t>Observaciones</a:t>
            </a:r>
          </a:p>
        </p:txBody>
      </p:sp>
      <p:sp>
        <p:nvSpPr>
          <p:cNvPr id="7" name="14 Rectángulo redondeado"/>
          <p:cNvSpPr/>
          <p:nvPr/>
        </p:nvSpPr>
        <p:spPr>
          <a:xfrm>
            <a:off x="5328567" y="1561356"/>
            <a:ext cx="1763713" cy="5032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sz="1800" b="1" dirty="0">
                <a:solidFill>
                  <a:schemeClr val="accent4">
                    <a:lumMod val="75000"/>
                  </a:schemeClr>
                </a:solidFill>
                <a:latin typeface="Calibri" pitchFamily="34" charset="0"/>
              </a:rPr>
              <a:t>Promedio por Criterio</a:t>
            </a:r>
          </a:p>
        </p:txBody>
      </p:sp>
      <p:sp>
        <p:nvSpPr>
          <p:cNvPr id="8" name="15 Rectángulo redondeado"/>
          <p:cNvSpPr/>
          <p:nvPr/>
        </p:nvSpPr>
        <p:spPr>
          <a:xfrm>
            <a:off x="7200775" y="1561356"/>
            <a:ext cx="1763713" cy="5032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sz="1800" b="1" dirty="0">
                <a:solidFill>
                  <a:schemeClr val="accent4">
                    <a:lumMod val="75000"/>
                  </a:schemeClr>
                </a:solidFill>
                <a:latin typeface="Calibri" pitchFamily="34" charset="0"/>
              </a:rPr>
              <a:t>Calificación Total</a:t>
            </a:r>
          </a:p>
        </p:txBody>
      </p:sp>
      <p:sp>
        <p:nvSpPr>
          <p:cNvPr id="9" name="20 Rectángulo redondeado"/>
          <p:cNvSpPr/>
          <p:nvPr/>
        </p:nvSpPr>
        <p:spPr>
          <a:xfrm>
            <a:off x="3491285" y="2137420"/>
            <a:ext cx="1728787" cy="30243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CO" sz="1500" b="1" dirty="0">
                <a:solidFill>
                  <a:srgbClr val="000000"/>
                </a:solidFill>
                <a:latin typeface="Calibri" pitchFamily="34" charset="0"/>
              </a:rPr>
              <a:t>Podrá indicar o describir los criterios aplicados para efectos de asignar la calificación o mencionar los documentos o papeles de trabajo que soportan la calificación</a:t>
            </a:r>
          </a:p>
        </p:txBody>
      </p:sp>
      <p:sp>
        <p:nvSpPr>
          <p:cNvPr id="10" name="21 Rectángulo redondeado"/>
          <p:cNvSpPr/>
          <p:nvPr/>
        </p:nvSpPr>
        <p:spPr>
          <a:xfrm>
            <a:off x="5363492" y="2137420"/>
            <a:ext cx="1728788" cy="28809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CO" sz="1500" b="1" dirty="0">
                <a:solidFill>
                  <a:srgbClr val="000000"/>
                </a:solidFill>
                <a:latin typeface="Calibri" pitchFamily="34" charset="0"/>
              </a:rPr>
              <a:t>Operación que realiza el sistema CHIP-Local en la validación.</a:t>
            </a:r>
          </a:p>
          <a:p>
            <a:pPr algn="ctr" eaLnBrk="1" hangingPunct="1">
              <a:defRPr/>
            </a:pPr>
            <a:endParaRPr lang="es-CO" sz="1500" b="1" dirty="0">
              <a:solidFill>
                <a:srgbClr val="000000"/>
              </a:solidFill>
              <a:latin typeface="Calibri" pitchFamily="34" charset="0"/>
            </a:endParaRPr>
          </a:p>
          <a:p>
            <a:pPr algn="ctr" eaLnBrk="1" hangingPunct="1">
              <a:defRPr/>
            </a:pPr>
            <a:r>
              <a:rPr lang="es-CO" sz="1500" b="1" dirty="0">
                <a:solidFill>
                  <a:srgbClr val="000000"/>
                </a:solidFill>
                <a:latin typeface="Calibri" pitchFamily="34" charset="0"/>
              </a:rPr>
              <a:t>Realiza el promedio de cada uno de los 32 criterios.</a:t>
            </a:r>
          </a:p>
        </p:txBody>
      </p:sp>
      <p:sp>
        <p:nvSpPr>
          <p:cNvPr id="11" name="22 Rectángulo redondeado"/>
          <p:cNvSpPr/>
          <p:nvPr/>
        </p:nvSpPr>
        <p:spPr>
          <a:xfrm>
            <a:off x="7237288" y="2137420"/>
            <a:ext cx="1727200" cy="28809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CO" sz="1400" b="1" dirty="0">
                <a:solidFill>
                  <a:srgbClr val="000000"/>
                </a:solidFill>
                <a:latin typeface="Calibri" pitchFamily="34" charset="0"/>
              </a:rPr>
              <a:t>El sistema dividirá la sumatoria  de todos los puntajes obtenidos entre el total de criterios para evaluar la efectividad y existencia.  </a:t>
            </a:r>
          </a:p>
          <a:p>
            <a:pPr algn="ctr" eaLnBrk="1" hangingPunct="1">
              <a:defRPr/>
            </a:pPr>
            <a:r>
              <a:rPr lang="es-CO" sz="1400" b="1" dirty="0">
                <a:solidFill>
                  <a:srgbClr val="000000"/>
                </a:solidFill>
                <a:latin typeface="Calibri" pitchFamily="34" charset="0"/>
              </a:rPr>
              <a:t>El % obtenido se multiplicara por cinco.</a:t>
            </a:r>
          </a:p>
        </p:txBody>
      </p:sp>
      <p:pic>
        <p:nvPicPr>
          <p:cNvPr id="12" name="Imagen 1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3829208"/>
            <a:ext cx="3168352" cy="14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ítulo 2"/>
          <p:cNvSpPr>
            <a:spLocks noGrp="1"/>
          </p:cNvSpPr>
          <p:nvPr>
            <p:ph type="ctrTitle"/>
          </p:nvPr>
        </p:nvSpPr>
        <p:spPr>
          <a:xfrm>
            <a:off x="150220" y="241211"/>
            <a:ext cx="8742957" cy="816089"/>
          </a:xfrm>
        </p:spPr>
        <p:txBody>
          <a:bodyPr/>
          <a:lstStyle/>
          <a:p>
            <a:r>
              <a:rPr lang="es-CO" dirty="0"/>
              <a:t>Evaluación de Control Interno Contable</a:t>
            </a:r>
          </a:p>
        </p:txBody>
      </p:sp>
      <p:sp>
        <p:nvSpPr>
          <p:cNvPr id="14" name="Título 2"/>
          <p:cNvSpPr txBox="1">
            <a:spLocks/>
          </p:cNvSpPr>
          <p:nvPr/>
        </p:nvSpPr>
        <p:spPr>
          <a:xfrm>
            <a:off x="200051" y="1032976"/>
            <a:ext cx="8742957" cy="528380"/>
          </a:xfrm>
          <a:prstGeom prst="rect">
            <a:avLst/>
          </a:prstGeom>
        </p:spPr>
        <p:txBody>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CO" sz="2500" kern="0" dirty="0">
                <a:solidFill>
                  <a:srgbClr val="00918E"/>
                </a:solidFill>
              </a:rPr>
              <a:t>Columnas en el aplicativo CHIP -Local</a:t>
            </a:r>
          </a:p>
        </p:txBody>
      </p:sp>
      <p:pic>
        <p:nvPicPr>
          <p:cNvPr id="1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210619"/>
            <a:ext cx="3275856" cy="1582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707409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3145532"/>
            <a:ext cx="8641657"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536" y="1633364"/>
            <a:ext cx="5832648"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ítulo 2"/>
          <p:cNvSpPr>
            <a:spLocks noGrp="1"/>
          </p:cNvSpPr>
          <p:nvPr>
            <p:ph type="ctrTitle"/>
          </p:nvPr>
        </p:nvSpPr>
        <p:spPr>
          <a:xfrm>
            <a:off x="150220" y="241211"/>
            <a:ext cx="8742957" cy="816089"/>
          </a:xfrm>
        </p:spPr>
        <p:txBody>
          <a:bodyPr/>
          <a:lstStyle/>
          <a:p>
            <a:r>
              <a:rPr lang="es-CO" dirty="0"/>
              <a:t>Evaluación de Control Interno Contable</a:t>
            </a:r>
          </a:p>
        </p:txBody>
      </p:sp>
      <p:sp>
        <p:nvSpPr>
          <p:cNvPr id="9" name="Título 2"/>
          <p:cNvSpPr txBox="1">
            <a:spLocks/>
          </p:cNvSpPr>
          <p:nvPr/>
        </p:nvSpPr>
        <p:spPr>
          <a:xfrm>
            <a:off x="251520" y="1057300"/>
            <a:ext cx="8742957" cy="816089"/>
          </a:xfrm>
          <a:prstGeom prst="rect">
            <a:avLst/>
          </a:prstGeom>
        </p:spPr>
        <p:txBody>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CO" kern="0" dirty="0">
                <a:solidFill>
                  <a:srgbClr val="00918E"/>
                </a:solidFill>
              </a:rPr>
              <a:t>Calificación</a:t>
            </a:r>
          </a:p>
        </p:txBody>
      </p:sp>
    </p:spTree>
    <p:extLst>
      <p:ext uri="{BB962C8B-B14F-4D97-AF65-F5344CB8AC3E}">
        <p14:creationId xmlns:p14="http://schemas.microsoft.com/office/powerpoint/2010/main" val="34833675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150220" y="241211"/>
            <a:ext cx="8742957" cy="744081"/>
          </a:xfrm>
        </p:spPr>
        <p:txBody>
          <a:bodyPr/>
          <a:lstStyle/>
          <a:p>
            <a:r>
              <a:rPr lang="es-CO" dirty="0"/>
              <a:t>Para tener en cuenta …</a:t>
            </a:r>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r="20503" b="8365"/>
          <a:stretch>
            <a:fillRect/>
          </a:stretch>
        </p:blipFill>
        <p:spPr bwMode="auto">
          <a:xfrm>
            <a:off x="35496" y="1139249"/>
            <a:ext cx="9073008" cy="4575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642416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a:xfrm>
            <a:off x="125413" y="5323929"/>
            <a:ext cx="1905000" cy="269875"/>
          </a:xfrm>
        </p:spPr>
        <p:txBody>
          <a:bodyPr/>
          <a:lstStyle/>
          <a:p>
            <a:pPr>
              <a:defRPr/>
            </a:pPr>
            <a:fld id="{BD78BF63-D6E5-49D8-99EB-4D36175B83F1}" type="slidenum">
              <a:rPr lang="es-ES_tradnl" smtClean="0"/>
              <a:pPr>
                <a:defRPr/>
              </a:pPr>
              <a:t>44</a:t>
            </a:fld>
            <a:endParaRPr lang="es-ES_tradnl" dirty="0"/>
          </a:p>
        </p:txBody>
      </p:sp>
      <p:sp>
        <p:nvSpPr>
          <p:cNvPr id="5" name="8 Título"/>
          <p:cNvSpPr txBox="1">
            <a:spLocks/>
          </p:cNvSpPr>
          <p:nvPr/>
        </p:nvSpPr>
        <p:spPr bwMode="auto">
          <a:xfrm>
            <a:off x="913756" y="49188"/>
            <a:ext cx="7629475" cy="10041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altLang="es-ES" kern="0" dirty="0"/>
              <a:t>CRONOGRAMA  DE  APLICACIÓN </a:t>
            </a:r>
            <a:br>
              <a:rPr lang="es-ES" altLang="es-ES" kern="0" dirty="0"/>
            </a:br>
            <a:r>
              <a:rPr lang="es-ES" altLang="es-ES" kern="0" dirty="0"/>
              <a:t>Resolución CGN  No. 193  de  2016</a:t>
            </a:r>
          </a:p>
        </p:txBody>
      </p:sp>
      <p:sp>
        <p:nvSpPr>
          <p:cNvPr id="6" name="22 Rectángulo"/>
          <p:cNvSpPr/>
          <p:nvPr/>
        </p:nvSpPr>
        <p:spPr bwMode="auto">
          <a:xfrm>
            <a:off x="395536" y="1278497"/>
            <a:ext cx="1440160" cy="612041"/>
          </a:xfrm>
          <a:prstGeom prst="rect">
            <a:avLst/>
          </a:prstGeom>
          <a:solidFill>
            <a:srgbClr val="00B0F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500" b="1" dirty="0">
                <a:latin typeface="Times New Roman" pitchFamily="18" charset="0"/>
              </a:rPr>
              <a:t>TIPO</a:t>
            </a:r>
          </a:p>
          <a:p>
            <a:pPr algn="ctr" defTabSz="761970" eaLnBrk="0" hangingPunct="0"/>
            <a:r>
              <a:rPr lang="es-CO" sz="1500" b="1" dirty="0">
                <a:latin typeface="Times New Roman" pitchFamily="18" charset="0"/>
              </a:rPr>
              <a:t>ENTIDAD</a:t>
            </a:r>
          </a:p>
        </p:txBody>
      </p:sp>
      <p:sp>
        <p:nvSpPr>
          <p:cNvPr id="7" name="23 Rectángulo"/>
          <p:cNvSpPr/>
          <p:nvPr/>
        </p:nvSpPr>
        <p:spPr bwMode="auto">
          <a:xfrm>
            <a:off x="395536" y="2065412"/>
            <a:ext cx="1440160"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Empresas</a:t>
            </a:r>
          </a:p>
        </p:txBody>
      </p:sp>
      <p:sp>
        <p:nvSpPr>
          <p:cNvPr id="8" name="7 Rectángulo"/>
          <p:cNvSpPr/>
          <p:nvPr/>
        </p:nvSpPr>
        <p:spPr bwMode="auto">
          <a:xfrm>
            <a:off x="3842577" y="1249144"/>
            <a:ext cx="3100068" cy="312890"/>
          </a:xfrm>
          <a:prstGeom prst="rect">
            <a:avLst/>
          </a:prstGeom>
          <a:solidFill>
            <a:srgbClr val="00B0F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500" b="1" dirty="0">
                <a:latin typeface="Times New Roman" pitchFamily="18" charset="0"/>
              </a:rPr>
              <a:t>FECHA</a:t>
            </a:r>
          </a:p>
        </p:txBody>
      </p:sp>
      <p:sp>
        <p:nvSpPr>
          <p:cNvPr id="9" name="8 Rectángulo"/>
          <p:cNvSpPr/>
          <p:nvPr/>
        </p:nvSpPr>
        <p:spPr bwMode="auto">
          <a:xfrm>
            <a:off x="3780995" y="2065412"/>
            <a:ext cx="1583093"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Publicación</a:t>
            </a:r>
          </a:p>
        </p:txBody>
      </p:sp>
      <p:sp>
        <p:nvSpPr>
          <p:cNvPr id="10" name="12 Rectángulo"/>
          <p:cNvSpPr/>
          <p:nvPr/>
        </p:nvSpPr>
        <p:spPr bwMode="auto">
          <a:xfrm>
            <a:off x="3831025" y="1561356"/>
            <a:ext cx="1583091" cy="332393"/>
          </a:xfrm>
          <a:prstGeom prst="rect">
            <a:avLst/>
          </a:prstGeom>
          <a:solidFill>
            <a:srgbClr val="00B0F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500" b="1" dirty="0">
                <a:latin typeface="Times New Roman" pitchFamily="18" charset="0"/>
              </a:rPr>
              <a:t>DESDE</a:t>
            </a:r>
          </a:p>
        </p:txBody>
      </p:sp>
      <p:sp>
        <p:nvSpPr>
          <p:cNvPr id="11" name="13 Rectángulo"/>
          <p:cNvSpPr/>
          <p:nvPr/>
        </p:nvSpPr>
        <p:spPr bwMode="auto">
          <a:xfrm>
            <a:off x="5414117" y="1561356"/>
            <a:ext cx="1528528" cy="332393"/>
          </a:xfrm>
          <a:prstGeom prst="rect">
            <a:avLst/>
          </a:prstGeom>
          <a:solidFill>
            <a:srgbClr val="00B0F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500" b="1" dirty="0">
                <a:latin typeface="Times New Roman" pitchFamily="18" charset="0"/>
              </a:rPr>
              <a:t>Primer informe</a:t>
            </a:r>
          </a:p>
        </p:txBody>
      </p:sp>
      <p:sp>
        <p:nvSpPr>
          <p:cNvPr id="12" name="14 Rectángulo"/>
          <p:cNvSpPr/>
          <p:nvPr/>
        </p:nvSpPr>
        <p:spPr bwMode="auto">
          <a:xfrm>
            <a:off x="5364088" y="2065412"/>
            <a:ext cx="1445003"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31/12/2016</a:t>
            </a:r>
          </a:p>
        </p:txBody>
      </p:sp>
      <p:sp>
        <p:nvSpPr>
          <p:cNvPr id="13" name="17 Rectángulo"/>
          <p:cNvSpPr/>
          <p:nvPr/>
        </p:nvSpPr>
        <p:spPr bwMode="auto">
          <a:xfrm>
            <a:off x="1835696" y="1277848"/>
            <a:ext cx="1643720" cy="606118"/>
          </a:xfrm>
          <a:prstGeom prst="rect">
            <a:avLst/>
          </a:prstGeom>
          <a:solidFill>
            <a:srgbClr val="00B0F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endParaRPr lang="es-CO" sz="1500" b="1" dirty="0">
              <a:latin typeface="Times New Roman" pitchFamily="18" charset="0"/>
            </a:endParaRPr>
          </a:p>
          <a:p>
            <a:pPr algn="ctr" defTabSz="761970" eaLnBrk="0" hangingPunct="0"/>
            <a:r>
              <a:rPr lang="es-CO" sz="1500" b="1" dirty="0">
                <a:latin typeface="Times New Roman" pitchFamily="18" charset="0"/>
              </a:rPr>
              <a:t>RESOLUCIÓN</a:t>
            </a:r>
          </a:p>
        </p:txBody>
      </p:sp>
      <p:sp>
        <p:nvSpPr>
          <p:cNvPr id="14" name="18 Rectángulo"/>
          <p:cNvSpPr/>
          <p:nvPr/>
        </p:nvSpPr>
        <p:spPr bwMode="auto">
          <a:xfrm>
            <a:off x="1835696" y="2065412"/>
            <a:ext cx="1571712"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743/2013</a:t>
            </a:r>
          </a:p>
        </p:txBody>
      </p:sp>
      <p:sp>
        <p:nvSpPr>
          <p:cNvPr id="15" name="21 Rectángulo"/>
          <p:cNvSpPr/>
          <p:nvPr/>
        </p:nvSpPr>
        <p:spPr bwMode="auto">
          <a:xfrm>
            <a:off x="7164288" y="2065412"/>
            <a:ext cx="1728192"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2017  </a:t>
            </a:r>
          </a:p>
        </p:txBody>
      </p:sp>
      <p:sp>
        <p:nvSpPr>
          <p:cNvPr id="16" name="28 Rectángulo"/>
          <p:cNvSpPr/>
          <p:nvPr/>
        </p:nvSpPr>
        <p:spPr bwMode="auto">
          <a:xfrm>
            <a:off x="7158668" y="1201316"/>
            <a:ext cx="1805820" cy="792765"/>
          </a:xfrm>
          <a:prstGeom prst="rect">
            <a:avLst/>
          </a:prstGeom>
          <a:solidFill>
            <a:srgbClr val="00B0F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500" b="1" dirty="0">
                <a:latin typeface="Times New Roman" pitchFamily="18" charset="0"/>
              </a:rPr>
              <a:t>PRESENTACIÓN INFORME ANUAL (28/02)</a:t>
            </a:r>
          </a:p>
        </p:txBody>
      </p:sp>
      <p:sp>
        <p:nvSpPr>
          <p:cNvPr id="17" name="29 Rectángulo"/>
          <p:cNvSpPr/>
          <p:nvPr/>
        </p:nvSpPr>
        <p:spPr bwMode="auto">
          <a:xfrm>
            <a:off x="395536" y="2641476"/>
            <a:ext cx="1440160" cy="332393"/>
          </a:xfrm>
          <a:prstGeom prst="rect">
            <a:avLst/>
          </a:prstGeom>
          <a:solidFill>
            <a:srgbClr val="FFFF0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Empresas</a:t>
            </a:r>
          </a:p>
        </p:txBody>
      </p:sp>
      <p:sp>
        <p:nvSpPr>
          <p:cNvPr id="18" name="30 Rectángulo"/>
          <p:cNvSpPr/>
          <p:nvPr/>
        </p:nvSpPr>
        <p:spPr bwMode="auto">
          <a:xfrm>
            <a:off x="3780995" y="2641476"/>
            <a:ext cx="1583093"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Publicación</a:t>
            </a:r>
          </a:p>
        </p:txBody>
      </p:sp>
      <p:sp>
        <p:nvSpPr>
          <p:cNvPr id="19" name="31 Rectángulo"/>
          <p:cNvSpPr/>
          <p:nvPr/>
        </p:nvSpPr>
        <p:spPr bwMode="auto">
          <a:xfrm>
            <a:off x="5364088" y="2641476"/>
            <a:ext cx="1445002"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31/12/2016</a:t>
            </a:r>
          </a:p>
        </p:txBody>
      </p:sp>
      <p:sp>
        <p:nvSpPr>
          <p:cNvPr id="20" name="32 Rectángulo"/>
          <p:cNvSpPr/>
          <p:nvPr/>
        </p:nvSpPr>
        <p:spPr bwMode="auto">
          <a:xfrm>
            <a:off x="1835696" y="2641476"/>
            <a:ext cx="1571712"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414/2014</a:t>
            </a:r>
          </a:p>
        </p:txBody>
      </p:sp>
      <p:sp>
        <p:nvSpPr>
          <p:cNvPr id="21" name="33 Rectángulo"/>
          <p:cNvSpPr/>
          <p:nvPr/>
        </p:nvSpPr>
        <p:spPr bwMode="auto">
          <a:xfrm>
            <a:off x="7158667" y="2641476"/>
            <a:ext cx="1733813"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2017</a:t>
            </a:r>
          </a:p>
        </p:txBody>
      </p:sp>
      <p:sp>
        <p:nvSpPr>
          <p:cNvPr id="22" name="34 Rectángulo"/>
          <p:cNvSpPr/>
          <p:nvPr/>
        </p:nvSpPr>
        <p:spPr bwMode="auto">
          <a:xfrm>
            <a:off x="395536" y="3173179"/>
            <a:ext cx="1440160"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Gobierno</a:t>
            </a:r>
          </a:p>
        </p:txBody>
      </p:sp>
      <p:sp>
        <p:nvSpPr>
          <p:cNvPr id="23" name="35 Rectángulo"/>
          <p:cNvSpPr/>
          <p:nvPr/>
        </p:nvSpPr>
        <p:spPr bwMode="auto">
          <a:xfrm>
            <a:off x="3780995" y="3173179"/>
            <a:ext cx="1583093"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01/01/2017</a:t>
            </a:r>
          </a:p>
        </p:txBody>
      </p:sp>
      <p:sp>
        <p:nvSpPr>
          <p:cNvPr id="24" name="36 Rectángulo"/>
          <p:cNvSpPr/>
          <p:nvPr/>
        </p:nvSpPr>
        <p:spPr bwMode="auto">
          <a:xfrm>
            <a:off x="5364088" y="3173179"/>
            <a:ext cx="1445002"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31/12/2017</a:t>
            </a:r>
          </a:p>
        </p:txBody>
      </p:sp>
      <p:sp>
        <p:nvSpPr>
          <p:cNvPr id="25" name="37 Rectángulo"/>
          <p:cNvSpPr/>
          <p:nvPr/>
        </p:nvSpPr>
        <p:spPr bwMode="auto">
          <a:xfrm>
            <a:off x="1835696" y="3173179"/>
            <a:ext cx="1571712"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533/2015</a:t>
            </a:r>
          </a:p>
        </p:txBody>
      </p:sp>
      <p:sp>
        <p:nvSpPr>
          <p:cNvPr id="26" name="38 Rectángulo"/>
          <p:cNvSpPr/>
          <p:nvPr/>
        </p:nvSpPr>
        <p:spPr bwMode="auto">
          <a:xfrm>
            <a:off x="7158669" y="3173179"/>
            <a:ext cx="1733811"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2018</a:t>
            </a:r>
          </a:p>
        </p:txBody>
      </p:sp>
      <p:sp>
        <p:nvSpPr>
          <p:cNvPr id="27" name="39 Rectángulo"/>
          <p:cNvSpPr/>
          <p:nvPr/>
        </p:nvSpPr>
        <p:spPr bwMode="auto">
          <a:xfrm>
            <a:off x="395536" y="3649588"/>
            <a:ext cx="1440160" cy="648071"/>
          </a:xfrm>
          <a:prstGeom prst="rect">
            <a:avLst/>
          </a:prstGeom>
          <a:solidFill>
            <a:srgbClr val="FFFF0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err="1">
                <a:latin typeface="Times New Roman" pitchFamily="18" charset="0"/>
              </a:rPr>
              <a:t>Emp</a:t>
            </a:r>
            <a:r>
              <a:rPr lang="es-CO" sz="2000" dirty="0">
                <a:latin typeface="Times New Roman" pitchFamily="18" charset="0"/>
              </a:rPr>
              <a:t>. SGSSS</a:t>
            </a:r>
          </a:p>
        </p:txBody>
      </p:sp>
      <p:sp>
        <p:nvSpPr>
          <p:cNvPr id="28" name="40 Rectángulo"/>
          <p:cNvSpPr/>
          <p:nvPr/>
        </p:nvSpPr>
        <p:spPr bwMode="auto">
          <a:xfrm>
            <a:off x="3780995" y="3793603"/>
            <a:ext cx="1655101" cy="332393"/>
          </a:xfrm>
          <a:prstGeom prst="rect">
            <a:avLst/>
          </a:prstGeom>
          <a:solidFill>
            <a:srgbClr val="FFFF0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01/01/2017</a:t>
            </a:r>
          </a:p>
        </p:txBody>
      </p:sp>
      <p:sp>
        <p:nvSpPr>
          <p:cNvPr id="29" name="41 Rectángulo"/>
          <p:cNvSpPr/>
          <p:nvPr/>
        </p:nvSpPr>
        <p:spPr bwMode="auto">
          <a:xfrm>
            <a:off x="5436096" y="3793603"/>
            <a:ext cx="1445002" cy="332393"/>
          </a:xfrm>
          <a:prstGeom prst="rect">
            <a:avLst/>
          </a:prstGeom>
          <a:solidFill>
            <a:srgbClr val="FFFF0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31/12/2017</a:t>
            </a:r>
          </a:p>
        </p:txBody>
      </p:sp>
      <p:sp>
        <p:nvSpPr>
          <p:cNvPr id="30" name="42 Rectángulo"/>
          <p:cNvSpPr/>
          <p:nvPr/>
        </p:nvSpPr>
        <p:spPr bwMode="auto">
          <a:xfrm>
            <a:off x="1835696" y="3765956"/>
            <a:ext cx="1571712" cy="332393"/>
          </a:xfrm>
          <a:prstGeom prst="rect">
            <a:avLst/>
          </a:prstGeom>
          <a:solidFill>
            <a:srgbClr val="FFFF0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663/2015</a:t>
            </a:r>
          </a:p>
        </p:txBody>
      </p:sp>
      <p:sp>
        <p:nvSpPr>
          <p:cNvPr id="31" name="43 Rectángulo"/>
          <p:cNvSpPr/>
          <p:nvPr/>
        </p:nvSpPr>
        <p:spPr bwMode="auto">
          <a:xfrm>
            <a:off x="7164288" y="3787678"/>
            <a:ext cx="1728192" cy="338318"/>
          </a:xfrm>
          <a:prstGeom prst="rect">
            <a:avLst/>
          </a:prstGeom>
          <a:solidFill>
            <a:srgbClr val="FFFF0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2018</a:t>
            </a:r>
          </a:p>
        </p:txBody>
      </p:sp>
      <p:sp>
        <p:nvSpPr>
          <p:cNvPr id="35" name="37 Rectángulo"/>
          <p:cNvSpPr/>
          <p:nvPr/>
        </p:nvSpPr>
        <p:spPr bwMode="auto">
          <a:xfrm>
            <a:off x="3707904" y="4405488"/>
            <a:ext cx="1571712" cy="332393"/>
          </a:xfrm>
          <a:prstGeom prst="rect">
            <a:avLst/>
          </a:prstGeom>
          <a:solidFill>
            <a:srgbClr val="FFC00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706/2016</a:t>
            </a:r>
          </a:p>
        </p:txBody>
      </p:sp>
      <p:sp>
        <p:nvSpPr>
          <p:cNvPr id="37" name="37 Rectángulo"/>
          <p:cNvSpPr/>
          <p:nvPr/>
        </p:nvSpPr>
        <p:spPr bwMode="auto">
          <a:xfrm>
            <a:off x="3707904" y="4837536"/>
            <a:ext cx="1571712" cy="332393"/>
          </a:xfrm>
          <a:prstGeom prst="rect">
            <a:avLst/>
          </a:prstGeom>
          <a:solidFill>
            <a:srgbClr val="FFC00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043/2017</a:t>
            </a:r>
          </a:p>
        </p:txBody>
      </p:sp>
      <p:sp>
        <p:nvSpPr>
          <p:cNvPr id="38" name="37 Rectángulo"/>
          <p:cNvSpPr/>
          <p:nvPr/>
        </p:nvSpPr>
        <p:spPr bwMode="auto">
          <a:xfrm>
            <a:off x="2267744" y="4405488"/>
            <a:ext cx="1440160" cy="332393"/>
          </a:xfrm>
          <a:prstGeom prst="rect">
            <a:avLst/>
          </a:prstGeom>
          <a:solidFill>
            <a:srgbClr val="FFC00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Resolución</a:t>
            </a:r>
          </a:p>
        </p:txBody>
      </p:sp>
      <p:sp>
        <p:nvSpPr>
          <p:cNvPr id="39" name="37 Rectángulo"/>
          <p:cNvSpPr/>
          <p:nvPr/>
        </p:nvSpPr>
        <p:spPr bwMode="auto">
          <a:xfrm>
            <a:off x="2267744" y="4837535"/>
            <a:ext cx="1440160" cy="332393"/>
          </a:xfrm>
          <a:prstGeom prst="rect">
            <a:avLst/>
          </a:prstGeom>
          <a:solidFill>
            <a:srgbClr val="FFC00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Resolución</a:t>
            </a:r>
          </a:p>
        </p:txBody>
      </p:sp>
    </p:spTree>
    <p:extLst>
      <p:ext uri="{BB962C8B-B14F-4D97-AF65-F5344CB8AC3E}">
        <p14:creationId xmlns:p14="http://schemas.microsoft.com/office/powerpoint/2010/main" val="40329029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45</a:t>
            </a:fld>
            <a:endParaRPr lang="es-ES_tradnl" dirty="0"/>
          </a:p>
        </p:txBody>
      </p:sp>
      <p:pic>
        <p:nvPicPr>
          <p:cNvPr id="5"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04048" y="0"/>
            <a:ext cx="4139952" cy="2209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5413" y="2138771"/>
            <a:ext cx="9073008" cy="3743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75098" y="0"/>
            <a:ext cx="3100958" cy="2281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6458613">
            <a:off x="280845" y="-132937"/>
            <a:ext cx="2047367" cy="2824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989812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00"/>
                                        <p:tgtEl>
                                          <p:spTgt spid="1027"/>
                                        </p:tgtEl>
                                      </p:cBhvr>
                                    </p:animEffect>
                                  </p:childTnLst>
                                </p:cTn>
                              </p:par>
                              <p:par>
                                <p:cTn id="8" presetID="6"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ircle(in)">
                                      <p:cBhvr>
                                        <p:cTn id="10" dur="2000"/>
                                        <p:tgtEl>
                                          <p:spTgt spid="1026"/>
                                        </p:tgtEl>
                                      </p:cBhvr>
                                    </p:animEffect>
                                  </p:childTnLst>
                                </p:cTn>
                              </p:par>
                            </p:childTnLst>
                          </p:cTn>
                        </p:par>
                        <p:par>
                          <p:cTn id="11" fill="hold">
                            <p:stCondLst>
                              <p:cond delay="2000"/>
                            </p:stCondLst>
                            <p:childTnLst>
                              <p:par>
                                <p:cTn id="12" presetID="31"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par>
                          <p:cTn id="18" fill="hold">
                            <p:stCondLst>
                              <p:cond delay="3000"/>
                            </p:stCondLst>
                            <p:childTnLst>
                              <p:par>
                                <p:cTn id="19" presetID="31"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135715" y="686579"/>
            <a:ext cx="702078" cy="4341843"/>
          </a:xfrm>
          <a:prstGeom prst="rect">
            <a:avLst/>
          </a:prstGeom>
          <a:solidFill>
            <a:srgbClr val="00F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s-CO"/>
          </a:p>
        </p:txBody>
      </p:sp>
      <p:sp>
        <p:nvSpPr>
          <p:cNvPr id="7" name="Rectángulo 10"/>
          <p:cNvSpPr/>
          <p:nvPr/>
        </p:nvSpPr>
        <p:spPr>
          <a:xfrm rot="4068638" flipV="1">
            <a:off x="1026496" y="746514"/>
            <a:ext cx="3083306" cy="4057302"/>
          </a:xfrm>
          <a:custGeom>
            <a:avLst/>
            <a:gdLst>
              <a:gd name="connsiteX0" fmla="*/ 0 w 812903"/>
              <a:gd name="connsiteY0" fmla="*/ 0 h 730576"/>
              <a:gd name="connsiteX1" fmla="*/ 812903 w 812903"/>
              <a:gd name="connsiteY1" fmla="*/ 0 h 730576"/>
              <a:gd name="connsiteX2" fmla="*/ 812903 w 812903"/>
              <a:gd name="connsiteY2" fmla="*/ 730576 h 730576"/>
              <a:gd name="connsiteX3" fmla="*/ 0 w 812903"/>
              <a:gd name="connsiteY3" fmla="*/ 730576 h 730576"/>
              <a:gd name="connsiteX4" fmla="*/ 0 w 812903"/>
              <a:gd name="connsiteY4" fmla="*/ 0 h 730576"/>
              <a:gd name="connsiteX0" fmla="*/ 0 w 953483"/>
              <a:gd name="connsiteY0" fmla="*/ 0 h 730576"/>
              <a:gd name="connsiteX1" fmla="*/ 812903 w 953483"/>
              <a:gd name="connsiteY1" fmla="*/ 0 h 730576"/>
              <a:gd name="connsiteX2" fmla="*/ 953483 w 953483"/>
              <a:gd name="connsiteY2" fmla="*/ 611998 h 730576"/>
              <a:gd name="connsiteX3" fmla="*/ 0 w 953483"/>
              <a:gd name="connsiteY3" fmla="*/ 730576 h 730576"/>
              <a:gd name="connsiteX4" fmla="*/ 0 w 953483"/>
              <a:gd name="connsiteY4" fmla="*/ 0 h 730576"/>
              <a:gd name="connsiteX0" fmla="*/ 111492 w 953483"/>
              <a:gd name="connsiteY0" fmla="*/ 0 h 732628"/>
              <a:gd name="connsiteX1" fmla="*/ 812903 w 953483"/>
              <a:gd name="connsiteY1" fmla="*/ 2052 h 732628"/>
              <a:gd name="connsiteX2" fmla="*/ 953483 w 953483"/>
              <a:gd name="connsiteY2" fmla="*/ 614050 h 732628"/>
              <a:gd name="connsiteX3" fmla="*/ 0 w 953483"/>
              <a:gd name="connsiteY3" fmla="*/ 732628 h 732628"/>
              <a:gd name="connsiteX4" fmla="*/ 111492 w 953483"/>
              <a:gd name="connsiteY4" fmla="*/ 0 h 732628"/>
              <a:gd name="connsiteX0" fmla="*/ 0 w 1021531"/>
              <a:gd name="connsiteY0" fmla="*/ 168821 h 730576"/>
              <a:gd name="connsiteX1" fmla="*/ 880951 w 1021531"/>
              <a:gd name="connsiteY1" fmla="*/ 0 h 730576"/>
              <a:gd name="connsiteX2" fmla="*/ 1021531 w 1021531"/>
              <a:gd name="connsiteY2" fmla="*/ 611998 h 730576"/>
              <a:gd name="connsiteX3" fmla="*/ 68048 w 1021531"/>
              <a:gd name="connsiteY3" fmla="*/ 730576 h 730576"/>
              <a:gd name="connsiteX4" fmla="*/ 0 w 1021531"/>
              <a:gd name="connsiteY4" fmla="*/ 168821 h 730576"/>
              <a:gd name="connsiteX0" fmla="*/ 0 w 1021531"/>
              <a:gd name="connsiteY0" fmla="*/ 176109 h 737864"/>
              <a:gd name="connsiteX1" fmla="*/ 879983 w 1021531"/>
              <a:gd name="connsiteY1" fmla="*/ 0 h 737864"/>
              <a:gd name="connsiteX2" fmla="*/ 1021531 w 1021531"/>
              <a:gd name="connsiteY2" fmla="*/ 619286 h 737864"/>
              <a:gd name="connsiteX3" fmla="*/ 68048 w 1021531"/>
              <a:gd name="connsiteY3" fmla="*/ 737864 h 737864"/>
              <a:gd name="connsiteX4" fmla="*/ 0 w 1021531"/>
              <a:gd name="connsiteY4" fmla="*/ 176109 h 737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531" h="737864">
                <a:moveTo>
                  <a:pt x="0" y="176109"/>
                </a:moveTo>
                <a:lnTo>
                  <a:pt x="879983" y="0"/>
                </a:lnTo>
                <a:lnTo>
                  <a:pt x="1021531" y="619286"/>
                </a:lnTo>
                <a:lnTo>
                  <a:pt x="68048" y="737864"/>
                </a:lnTo>
                <a:lnTo>
                  <a:pt x="0" y="176109"/>
                </a:lnTo>
                <a:close/>
              </a:path>
            </a:pathLst>
          </a:custGeom>
          <a:solidFill>
            <a:srgbClr val="009A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s-CO"/>
          </a:p>
        </p:txBody>
      </p:sp>
      <p:sp>
        <p:nvSpPr>
          <p:cNvPr id="9" name="Rectángulo 8"/>
          <p:cNvSpPr/>
          <p:nvPr/>
        </p:nvSpPr>
        <p:spPr>
          <a:xfrm>
            <a:off x="1676400" y="690931"/>
            <a:ext cx="2462524" cy="4378566"/>
          </a:xfrm>
          <a:prstGeom prst="rect">
            <a:avLst/>
          </a:prstGeom>
          <a:solidFill>
            <a:srgbClr val="007D0B"/>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s-CO" dirty="0"/>
          </a:p>
        </p:txBody>
      </p:sp>
      <p:sp>
        <p:nvSpPr>
          <p:cNvPr id="11" name="CuadroTexto 10"/>
          <p:cNvSpPr txBox="1"/>
          <p:nvPr/>
        </p:nvSpPr>
        <p:spPr>
          <a:xfrm>
            <a:off x="1883425" y="3123249"/>
            <a:ext cx="1902276" cy="549074"/>
          </a:xfrm>
          <a:prstGeom prst="rect">
            <a:avLst/>
          </a:prstGeom>
          <a:noFill/>
        </p:spPr>
        <p:txBody>
          <a:bodyPr wrap="none" lIns="71323" tIns="35662" rIns="71323" bIns="35662" rtlCol="0">
            <a:spAutoFit/>
          </a:bodyPr>
          <a:lstStyle/>
          <a:p>
            <a:pPr algn="ctr"/>
            <a:r>
              <a:rPr lang="es-ES" sz="3100" spc="156" dirty="0">
                <a:solidFill>
                  <a:schemeClr val="bg1"/>
                </a:solidFill>
                <a:latin typeface="Kozuka Gothic Pro B" panose="020B0800000000000000" pitchFamily="34" charset="-128"/>
                <a:ea typeface="Kozuka Gothic Pro B" panose="020B0800000000000000" pitchFamily="34" charset="-128"/>
              </a:rPr>
              <a:t>DE MARZO</a:t>
            </a:r>
            <a:endParaRPr lang="es-CO" sz="3100" spc="156" dirty="0">
              <a:solidFill>
                <a:schemeClr val="bg1"/>
              </a:solidFill>
              <a:latin typeface="Kozuka Gothic Pro B" panose="020B0800000000000000" pitchFamily="34" charset="-128"/>
              <a:ea typeface="Kozuka Gothic Pro B" panose="020B0800000000000000" pitchFamily="34" charset="-128"/>
            </a:endParaRPr>
          </a:p>
        </p:txBody>
      </p:sp>
      <p:sp>
        <p:nvSpPr>
          <p:cNvPr id="12" name="CuadroTexto 11"/>
          <p:cNvSpPr txBox="1"/>
          <p:nvPr/>
        </p:nvSpPr>
        <p:spPr>
          <a:xfrm>
            <a:off x="1612888" y="3779210"/>
            <a:ext cx="2455056" cy="425964"/>
          </a:xfrm>
          <a:prstGeom prst="rect">
            <a:avLst/>
          </a:prstGeom>
          <a:noFill/>
        </p:spPr>
        <p:txBody>
          <a:bodyPr wrap="none" lIns="71323" tIns="35662" rIns="71323" bIns="35662" rtlCol="0">
            <a:spAutoFit/>
          </a:bodyPr>
          <a:lstStyle/>
          <a:p>
            <a:r>
              <a:rPr lang="es-ES" dirty="0">
                <a:solidFill>
                  <a:schemeClr val="accent4">
                    <a:lumMod val="60000"/>
                    <a:lumOff val="40000"/>
                  </a:schemeClr>
                </a:solidFill>
                <a:latin typeface="Kozuka Gothic Pro M" panose="020B0700000000000000" pitchFamily="34" charset="-128"/>
                <a:ea typeface="Kozuka Gothic Pro M" panose="020B0700000000000000" pitchFamily="34" charset="-128"/>
              </a:rPr>
              <a:t>    </a:t>
            </a:r>
            <a:r>
              <a:rPr lang="es-ES" sz="2200" dirty="0">
                <a:solidFill>
                  <a:srgbClr val="FFFF00"/>
                </a:solidFill>
                <a:latin typeface="Kozuka Gothic Pro M" panose="020B0700000000000000" pitchFamily="34" charset="-128"/>
                <a:ea typeface="Kozuka Gothic Pro M" panose="020B0700000000000000" pitchFamily="34" charset="-128"/>
              </a:rPr>
              <a:t>DIA DEL CONTADOR</a:t>
            </a:r>
            <a:endParaRPr lang="es-CO" sz="2200" dirty="0">
              <a:solidFill>
                <a:srgbClr val="FFFF00"/>
              </a:solidFill>
              <a:latin typeface="Kozuka Gothic Pro M" panose="020B0700000000000000" pitchFamily="34" charset="-128"/>
              <a:ea typeface="Kozuka Gothic Pro M" panose="020B0700000000000000" pitchFamily="34" charset="-128"/>
            </a:endParaRPr>
          </a:p>
        </p:txBody>
      </p:sp>
      <p:sp>
        <p:nvSpPr>
          <p:cNvPr id="14" name="CuadroTexto 13"/>
          <p:cNvSpPr txBox="1"/>
          <p:nvPr/>
        </p:nvSpPr>
        <p:spPr>
          <a:xfrm>
            <a:off x="2194116" y="1326109"/>
            <a:ext cx="975164" cy="2057179"/>
          </a:xfrm>
          <a:prstGeom prst="rect">
            <a:avLst/>
          </a:prstGeom>
          <a:noFill/>
        </p:spPr>
        <p:txBody>
          <a:bodyPr wrap="none" lIns="71323" tIns="35662" rIns="71323" bIns="35662" rtlCol="0">
            <a:spAutoFit/>
          </a:bodyPr>
          <a:lstStyle/>
          <a:p>
            <a:pPr algn="ctr"/>
            <a:r>
              <a:rPr lang="es-ES" sz="12900" spc="156" dirty="0">
                <a:solidFill>
                  <a:schemeClr val="bg1"/>
                </a:solidFill>
                <a:latin typeface="Kozuka Gothic Pro B" panose="020B0800000000000000" pitchFamily="34" charset="-128"/>
                <a:ea typeface="Kozuka Gothic Pro B" panose="020B0800000000000000" pitchFamily="34" charset="-128"/>
              </a:rPr>
              <a:t>1</a:t>
            </a:r>
            <a:endParaRPr lang="es-CO" sz="12900" spc="156" dirty="0">
              <a:solidFill>
                <a:schemeClr val="bg1"/>
              </a:solidFill>
              <a:latin typeface="Kozuka Gothic Pro B" panose="020B0800000000000000" pitchFamily="34" charset="-128"/>
              <a:ea typeface="Kozuka Gothic Pro B" panose="020B0800000000000000" pitchFamily="34" charset="-128"/>
            </a:endParaRPr>
          </a:p>
        </p:txBody>
      </p:sp>
      <p:sp>
        <p:nvSpPr>
          <p:cNvPr id="15" name="CuadroTexto 14"/>
          <p:cNvSpPr txBox="1"/>
          <p:nvPr/>
        </p:nvSpPr>
        <p:spPr>
          <a:xfrm>
            <a:off x="2807194" y="1675552"/>
            <a:ext cx="554570" cy="856851"/>
          </a:xfrm>
          <a:prstGeom prst="rect">
            <a:avLst/>
          </a:prstGeom>
          <a:noFill/>
        </p:spPr>
        <p:txBody>
          <a:bodyPr wrap="square" lIns="71323" tIns="35662" rIns="71323" bIns="35662" rtlCol="0">
            <a:spAutoFit/>
          </a:bodyPr>
          <a:lstStyle/>
          <a:p>
            <a:r>
              <a:rPr lang="es-ES" sz="5100" dirty="0">
                <a:solidFill>
                  <a:schemeClr val="bg1"/>
                </a:solidFill>
              </a:rPr>
              <a:t>O</a:t>
            </a:r>
            <a:endParaRPr lang="es-CO" sz="5100" dirty="0">
              <a:solidFill>
                <a:schemeClr val="bg1"/>
              </a:solidFill>
            </a:endParaRPr>
          </a:p>
        </p:txBody>
      </p:sp>
      <p:pic>
        <p:nvPicPr>
          <p:cNvPr id="2" name="Imagen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38923" y="707745"/>
            <a:ext cx="3925577" cy="4361753"/>
          </a:xfrm>
          <a:prstGeom prst="rect">
            <a:avLst/>
          </a:prstGeom>
          <a:ln>
            <a:solidFill>
              <a:schemeClr val="tx1"/>
            </a:solidFill>
          </a:ln>
        </p:spPr>
      </p:pic>
      <p:sp>
        <p:nvSpPr>
          <p:cNvPr id="17" name="CuadroTexto 16"/>
          <p:cNvSpPr txBox="1"/>
          <p:nvPr/>
        </p:nvSpPr>
        <p:spPr>
          <a:xfrm>
            <a:off x="6499026" y="4165245"/>
            <a:ext cx="953294" cy="564463"/>
          </a:xfrm>
          <a:prstGeom prst="rect">
            <a:avLst/>
          </a:prstGeom>
          <a:noFill/>
        </p:spPr>
        <p:txBody>
          <a:bodyPr wrap="square" lIns="71323" tIns="35662" rIns="71323" bIns="35662" rtlCol="0">
            <a:spAutoFit/>
          </a:bodyPr>
          <a:lstStyle/>
          <a:p>
            <a:r>
              <a:rPr lang="es-ES" dirty="0">
                <a:solidFill>
                  <a:schemeClr val="bg1"/>
                </a:solidFill>
              </a:rPr>
              <a:t> </a:t>
            </a:r>
            <a:r>
              <a:rPr lang="es-ES" sz="3200" b="1" dirty="0">
                <a:solidFill>
                  <a:schemeClr val="bg1"/>
                </a:solidFill>
              </a:rPr>
              <a:t>2017</a:t>
            </a:r>
            <a:endParaRPr lang="es-CO" sz="3200" b="1" dirty="0">
              <a:solidFill>
                <a:schemeClr val="bg1"/>
              </a:solidFill>
            </a:endParaRP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11760" y="4369667"/>
            <a:ext cx="863486" cy="599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958969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par>
                                <p:cTn id="21" presetID="9" presetClass="entr" presetSubtype="0" fill="hold" nodeType="with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dissolve">
                                      <p:cBhvr>
                                        <p:cTn id="23" dur="175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5</a:t>
            </a:fld>
            <a:endParaRPr lang="es-ES_tradnl" dirty="0"/>
          </a:p>
        </p:txBody>
      </p:sp>
      <p:sp>
        <p:nvSpPr>
          <p:cNvPr id="5" name="Rectángulo 4"/>
          <p:cNvSpPr/>
          <p:nvPr/>
        </p:nvSpPr>
        <p:spPr>
          <a:xfrm>
            <a:off x="107504" y="49188"/>
            <a:ext cx="8911083" cy="954107"/>
          </a:xfrm>
          <a:prstGeom prst="rect">
            <a:avLst/>
          </a:prstGeom>
        </p:spPr>
        <p:txBody>
          <a:bodyPr wrap="square">
            <a:spAutoFit/>
          </a:bodyPr>
          <a:lstStyle/>
          <a:p>
            <a:pPr algn="ctr"/>
            <a:r>
              <a:rPr lang="es-CO" sz="2800" b="1" dirty="0"/>
              <a:t>Estrategia de Convergencia a Normas Internacionales de</a:t>
            </a:r>
          </a:p>
          <a:p>
            <a:pPr algn="ctr"/>
            <a:r>
              <a:rPr lang="es-CO" sz="2800" b="1" dirty="0"/>
              <a:t>     Contabilidad del Sector Público - NICSP y NIIF</a:t>
            </a:r>
          </a:p>
        </p:txBody>
      </p:sp>
      <p:pic>
        <p:nvPicPr>
          <p:cNvPr id="6" name="5 Imagen"/>
          <p:cNvPicPr/>
          <p:nvPr/>
        </p:nvPicPr>
        <p:blipFill>
          <a:blip r:embed="rId2">
            <a:extLst>
              <a:ext uri="{28A0092B-C50C-407E-A947-70E740481C1C}">
                <a14:useLocalDpi xmlns:a14="http://schemas.microsoft.com/office/drawing/2010/main"/>
              </a:ext>
            </a:extLst>
          </a:blip>
          <a:stretch>
            <a:fillRect/>
          </a:stretch>
        </p:blipFill>
        <p:spPr>
          <a:xfrm>
            <a:off x="611560" y="1849388"/>
            <a:ext cx="3024336" cy="3865612"/>
          </a:xfrm>
          <a:prstGeom prst="rect">
            <a:avLst/>
          </a:prstGeom>
        </p:spPr>
      </p:pic>
      <p:sp>
        <p:nvSpPr>
          <p:cNvPr id="7" name="Rectángulo 6"/>
          <p:cNvSpPr/>
          <p:nvPr/>
        </p:nvSpPr>
        <p:spPr>
          <a:xfrm>
            <a:off x="4644008" y="2626668"/>
            <a:ext cx="3384376" cy="646331"/>
          </a:xfrm>
          <a:prstGeom prst="rect">
            <a:avLst/>
          </a:prstGeom>
        </p:spPr>
        <p:txBody>
          <a:bodyPr wrap="square">
            <a:spAutoFit/>
          </a:bodyPr>
          <a:lstStyle/>
          <a:p>
            <a:r>
              <a:rPr lang="es-CO" sz="3600" b="1" dirty="0"/>
              <a:t>Una Realidad</a:t>
            </a:r>
            <a:endParaRPr lang="es-CO" sz="3600" dirty="0"/>
          </a:p>
        </p:txBody>
      </p:sp>
      <p:pic>
        <p:nvPicPr>
          <p:cNvPr id="8" name="Imagen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649719">
            <a:off x="1187625" y="1057300"/>
            <a:ext cx="5256584" cy="1296144"/>
          </a:xfrm>
          <a:prstGeom prst="rect">
            <a:avLst/>
          </a:prstGeom>
        </p:spPr>
      </p:pic>
      <p:pic>
        <p:nvPicPr>
          <p:cNvPr id="9" name="Imagen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83968" y="3176386"/>
            <a:ext cx="3240360" cy="2538614"/>
          </a:xfrm>
          <a:prstGeom prst="rect">
            <a:avLst/>
          </a:prstGeom>
        </p:spPr>
      </p:pic>
    </p:spTree>
    <p:extLst>
      <p:ext uri="{BB962C8B-B14F-4D97-AF65-F5344CB8AC3E}">
        <p14:creationId xmlns:p14="http://schemas.microsoft.com/office/powerpoint/2010/main" val="28965856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texto 9"/>
          <p:cNvSpPr>
            <a:spLocks noGrp="1"/>
          </p:cNvSpPr>
          <p:nvPr>
            <p:ph type="body" sz="quarter" idx="18"/>
          </p:nvPr>
        </p:nvSpPr>
        <p:spPr/>
        <p:txBody>
          <a:bodyPr/>
          <a:lstStyle/>
          <a:p>
            <a:endParaRPr lang="es-CO"/>
          </a:p>
        </p:txBody>
      </p:sp>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6</a:t>
            </a:fld>
            <a:endParaRPr lang="es-ES_tradnl" dirty="0"/>
          </a:p>
        </p:txBody>
      </p:sp>
      <p:pic>
        <p:nvPicPr>
          <p:cNvPr id="4" name="Imagen 2"/>
          <p:cNvPicPr>
            <a:picLocks noChangeAspect="1"/>
          </p:cNvPicPr>
          <p:nvPr/>
        </p:nvPicPr>
        <p:blipFill>
          <a:blip r:embed="rId2"/>
          <a:stretch>
            <a:fillRect/>
          </a:stretch>
        </p:blipFill>
        <p:spPr>
          <a:xfrm>
            <a:off x="6388362" y="6615"/>
            <a:ext cx="2792150" cy="3488138"/>
          </a:xfrm>
          <a:prstGeom prst="rect">
            <a:avLst/>
          </a:prstGeom>
        </p:spPr>
      </p:pic>
      <p:pic>
        <p:nvPicPr>
          <p:cNvPr id="5" name="Imagen 3"/>
          <p:cNvPicPr>
            <a:picLocks noChangeAspect="1"/>
          </p:cNvPicPr>
          <p:nvPr/>
        </p:nvPicPr>
        <p:blipFill>
          <a:blip r:embed="rId3"/>
          <a:stretch>
            <a:fillRect/>
          </a:stretch>
        </p:blipFill>
        <p:spPr>
          <a:xfrm>
            <a:off x="323528" y="1357334"/>
            <a:ext cx="2268253" cy="1932214"/>
          </a:xfrm>
          <a:prstGeom prst="rect">
            <a:avLst/>
          </a:prstGeom>
        </p:spPr>
      </p:pic>
      <p:sp>
        <p:nvSpPr>
          <p:cNvPr id="6" name="Rectángulo 12"/>
          <p:cNvSpPr/>
          <p:nvPr/>
        </p:nvSpPr>
        <p:spPr bwMode="auto">
          <a:xfrm>
            <a:off x="0" y="3494753"/>
            <a:ext cx="9108504" cy="2220247"/>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marL="238115" indent="-238115" algn="just">
              <a:buFont typeface="Wingdings" panose="05000000000000000000" pitchFamily="2" charset="2"/>
              <a:buChar char="ü"/>
            </a:pPr>
            <a:r>
              <a:rPr lang="es-CO" sz="1900" b="1" dirty="0"/>
              <a:t>Cuarta nación en extensión territorial de América del Sur y, con alrededor de 48 millones de habitantes, tercera en población de América Latina. Tercera nación del mundo con mayor cantidad de hispanohablantes. Posee una población multicultural, en regiones y razas.</a:t>
            </a:r>
          </a:p>
          <a:p>
            <a:pPr marL="238115" indent="-238115" algn="just">
              <a:buFont typeface="Wingdings" panose="05000000000000000000" pitchFamily="2" charset="2"/>
              <a:buChar char="ü"/>
            </a:pPr>
            <a:r>
              <a:rPr lang="es-CO" sz="1900" b="1" dirty="0"/>
              <a:t>Población en su mayoría, resultado del mestizaje entre europeos, indígenas y africanos, con minorías de indígenas y afrodescendientes.</a:t>
            </a:r>
          </a:p>
          <a:p>
            <a:pPr marL="238115" indent="-238115" algn="just">
              <a:buFont typeface="Wingdings" panose="05000000000000000000" pitchFamily="2" charset="2"/>
              <a:buChar char="ü"/>
            </a:pPr>
            <a:r>
              <a:rPr lang="es-CO" sz="1900" b="1" dirty="0"/>
              <a:t>Con una superficie de 2.129.748 km², de los cuales 1.141.748 km² corresponden a su territorio continental y los restantes 988.000 km² a su extensión marítima.</a:t>
            </a:r>
            <a:endParaRPr lang="es-CO" sz="1900" b="1" dirty="0">
              <a:latin typeface="Times New Roman" pitchFamily="18" charset="0"/>
            </a:endParaRPr>
          </a:p>
        </p:txBody>
      </p:sp>
      <p:sp>
        <p:nvSpPr>
          <p:cNvPr id="7" name="Rectángulo 13"/>
          <p:cNvSpPr/>
          <p:nvPr/>
        </p:nvSpPr>
        <p:spPr bwMode="auto">
          <a:xfrm>
            <a:off x="2591780" y="1237321"/>
            <a:ext cx="3796582" cy="2160239"/>
          </a:xfrm>
          <a:prstGeom prst="rect">
            <a:avLst/>
          </a:prstGeom>
          <a:solidFill>
            <a:schemeClr val="accent2">
              <a:lumMod val="20000"/>
              <a:lumOff val="80000"/>
            </a:schemeClr>
          </a:solidFill>
          <a:ln w="9525" cap="flat" cmpd="sng" algn="ctr">
            <a:solidFill>
              <a:schemeClr val="accent2">
                <a:lumMod val="60000"/>
                <a:lumOff val="40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a:spcBef>
                <a:spcPct val="0"/>
              </a:spcBef>
            </a:pPr>
            <a:r>
              <a:rPr lang="es-CO" sz="1750" b="1" dirty="0"/>
              <a:t>República  unitaria de América situada en la región noroccidental de América del Sur. Es un estado social y democrático cuya forma de gobierno es presidencialista. Organizada políticamente en 32 departamentos y un distrito capital Bogotá D.C.</a:t>
            </a:r>
            <a:endParaRPr lang="es-CO" sz="1750" b="1" dirty="0">
              <a:latin typeface="Times New Roman" pitchFamily="18" charset="0"/>
            </a:endParaRPr>
          </a:p>
        </p:txBody>
      </p:sp>
      <p:pic>
        <p:nvPicPr>
          <p:cNvPr id="8" name="Imagen 14"/>
          <p:cNvPicPr>
            <a:picLocks noChangeAspect="1"/>
          </p:cNvPicPr>
          <p:nvPr/>
        </p:nvPicPr>
        <p:blipFill>
          <a:blip r:embed="rId4"/>
          <a:stretch>
            <a:fillRect/>
          </a:stretch>
        </p:blipFill>
        <p:spPr>
          <a:xfrm>
            <a:off x="-36512" y="1"/>
            <a:ext cx="3646143" cy="1117307"/>
          </a:xfrm>
          <a:prstGeom prst="rect">
            <a:avLst/>
          </a:prstGeom>
        </p:spPr>
      </p:pic>
      <p:pic>
        <p:nvPicPr>
          <p:cNvPr id="9" name="Imagen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31640" y="337220"/>
            <a:ext cx="5616624" cy="1584176"/>
          </a:xfrm>
          <a:prstGeom prst="rect">
            <a:avLst/>
          </a:prstGeom>
        </p:spPr>
      </p:pic>
    </p:spTree>
    <p:extLst>
      <p:ext uri="{BB962C8B-B14F-4D97-AF65-F5344CB8AC3E}">
        <p14:creationId xmlns:p14="http://schemas.microsoft.com/office/powerpoint/2010/main" val="4258500572"/>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0"/>
          </p:nvPr>
        </p:nvSpPr>
        <p:spPr/>
        <p:txBody>
          <a:bodyPr/>
          <a:lstStyle/>
          <a:p>
            <a:pPr>
              <a:defRPr/>
            </a:pPr>
            <a:fld id="{C7869FFF-0288-4B42-9B48-50D4626F0A8E}" type="slidenum">
              <a:rPr lang="es-ES_tradnl" smtClean="0"/>
              <a:pPr>
                <a:defRPr/>
              </a:pPr>
              <a:t>7</a:t>
            </a:fld>
            <a:endParaRPr lang="es-ES_tradnl" dirty="0"/>
          </a:p>
        </p:txBody>
      </p:sp>
      <p:sp>
        <p:nvSpPr>
          <p:cNvPr id="8" name="18 CuadroTexto"/>
          <p:cNvSpPr txBox="1"/>
          <p:nvPr/>
        </p:nvSpPr>
        <p:spPr>
          <a:xfrm>
            <a:off x="0" y="-598884"/>
            <a:ext cx="9036496" cy="1631024"/>
          </a:xfrm>
          <a:prstGeom prst="rect">
            <a:avLst/>
          </a:prstGeom>
          <a:noFill/>
        </p:spPr>
        <p:txBody>
          <a:bodyPr wrap="square" rtlCol="0">
            <a:spAutoFit/>
          </a:bodyPr>
          <a:lstStyle/>
          <a:p>
            <a:pPr algn="ctr"/>
            <a:endParaRPr lang="es-CO" sz="3333" b="1" dirty="0">
              <a:solidFill>
                <a:schemeClr val="bg1"/>
              </a:solidFill>
              <a:latin typeface="+mn-lt"/>
            </a:endParaRPr>
          </a:p>
          <a:p>
            <a:pPr algn="ctr"/>
            <a:r>
              <a:rPr lang="es-CO" sz="3200" b="1" dirty="0">
                <a:latin typeface="+mn-lt"/>
              </a:rPr>
              <a:t>G E R E N C I A   Y </a:t>
            </a:r>
          </a:p>
          <a:p>
            <a:pPr algn="just"/>
            <a:r>
              <a:rPr lang="es-CO" sz="3200" b="1" dirty="0">
                <a:latin typeface="+mn-lt"/>
              </a:rPr>
              <a:t>             C O N T A B I L I D A D     P Ú B L I C A </a:t>
            </a:r>
          </a:p>
        </p:txBody>
      </p:sp>
      <p:sp>
        <p:nvSpPr>
          <p:cNvPr id="9" name="Rectángulo 7"/>
          <p:cNvSpPr/>
          <p:nvPr/>
        </p:nvSpPr>
        <p:spPr>
          <a:xfrm>
            <a:off x="179512" y="985292"/>
            <a:ext cx="8640960" cy="729832"/>
          </a:xfrm>
          <a:prstGeom prst="rect">
            <a:avLst/>
          </a:prstGeom>
          <a:solidFill>
            <a:schemeClr val="accent6">
              <a:lumMod val="20000"/>
              <a:lumOff val="80000"/>
            </a:schemeClr>
          </a:solidFill>
          <a:ln w="76200">
            <a:solidFill>
              <a:srgbClr val="006666"/>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solidFill>
                  <a:schemeClr val="tx1"/>
                </a:solidFill>
                <a:latin typeface="Calibri" panose="020F0502020204030204" pitchFamily="34" charset="0"/>
                <a:cs typeface="Calibri" panose="020F0502020204030204" pitchFamily="34" charset="0"/>
              </a:rPr>
              <a:t>GENERADORA DE VALOR PARA UN PAÍS DE</a:t>
            </a:r>
          </a:p>
          <a:p>
            <a:pPr algn="ctr"/>
            <a:r>
              <a:rPr lang="es-CO" sz="2800" b="1" dirty="0">
                <a:solidFill>
                  <a:schemeClr val="tx1"/>
                </a:solidFill>
                <a:latin typeface="Calibri" panose="020F0502020204030204" pitchFamily="34" charset="0"/>
                <a:cs typeface="Calibri" panose="020F0502020204030204" pitchFamily="34" charset="0"/>
              </a:rPr>
              <a:t>BUENAS PRÁCTICAS DE GOBIERNO.</a:t>
            </a:r>
          </a:p>
        </p:txBody>
      </p:sp>
      <p:sp>
        <p:nvSpPr>
          <p:cNvPr id="10" name="Flecha abajo 9"/>
          <p:cNvSpPr/>
          <p:nvPr/>
        </p:nvSpPr>
        <p:spPr bwMode="auto">
          <a:xfrm>
            <a:off x="4067944" y="1855120"/>
            <a:ext cx="403860" cy="282300"/>
          </a:xfrm>
          <a:prstGeom prst="downArrow">
            <a:avLst/>
          </a:prstGeom>
          <a:solidFill>
            <a:schemeClr val="tx2">
              <a:lumMod val="95000"/>
              <a:lumOff val="5000"/>
            </a:schemeClr>
          </a:solidFill>
          <a:ln w="9525" cap="flat" cmpd="sng" algn="ctr">
            <a:noFill/>
            <a:prstDash val="solid"/>
            <a:round/>
            <a:headEnd type="none" w="med" len="med"/>
            <a:tailEnd type="none" w="med" len="med"/>
          </a:ln>
          <a:effectLst>
            <a:glow rad="63500">
              <a:schemeClr val="accent6">
                <a:satMod val="175000"/>
                <a:alpha val="40000"/>
              </a:schemeClr>
            </a:glow>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11" name="3 Rectángulo"/>
          <p:cNvSpPr/>
          <p:nvPr/>
        </p:nvSpPr>
        <p:spPr>
          <a:xfrm>
            <a:off x="0" y="2137420"/>
            <a:ext cx="9108504" cy="1200329"/>
          </a:xfrm>
          <a:prstGeom prst="rect">
            <a:avLst/>
          </a:prstGeom>
        </p:spPr>
        <p:txBody>
          <a:bodyPr wrap="square">
            <a:spAutoFit/>
          </a:bodyPr>
          <a:lstStyle/>
          <a:p>
            <a:pPr algn="ctr">
              <a:spcBef>
                <a:spcPct val="0"/>
              </a:spcBef>
              <a:spcAft>
                <a:spcPct val="25000"/>
              </a:spcAft>
            </a:pPr>
            <a:r>
              <a:rPr lang="en-GB" altLang="es-CO" sz="2400" b="1" dirty="0">
                <a:solidFill>
                  <a:schemeClr val="bg1"/>
                </a:solidFill>
              </a:rPr>
              <a:t>Contabilidad para el </a:t>
            </a:r>
            <a:r>
              <a:rPr lang="en-GB" altLang="es-CO" sz="2400" b="1" u="sng" dirty="0">
                <a:solidFill>
                  <a:schemeClr val="bg1"/>
                </a:solidFill>
              </a:rPr>
              <a:t>Buen Gobierno</a:t>
            </a:r>
            <a:r>
              <a:rPr lang="en-GB" altLang="es-CO" sz="2400" b="1" dirty="0">
                <a:solidFill>
                  <a:schemeClr val="bg1"/>
                </a:solidFill>
              </a:rPr>
              <a:t> de las </a:t>
            </a:r>
            <a:r>
              <a:rPr lang="en-GB" altLang="es-CO" sz="2400" b="1" dirty="0" err="1">
                <a:solidFill>
                  <a:schemeClr val="bg1"/>
                </a:solidFill>
              </a:rPr>
              <a:t>organizaciones</a:t>
            </a:r>
            <a:r>
              <a:rPr lang="en-GB" altLang="es-CO" sz="2400" b="1" dirty="0">
                <a:solidFill>
                  <a:schemeClr val="bg1"/>
                </a:solidFill>
              </a:rPr>
              <a:t> </a:t>
            </a:r>
            <a:r>
              <a:rPr lang="en-GB" altLang="es-CO" sz="2400" b="1" dirty="0" err="1">
                <a:solidFill>
                  <a:schemeClr val="bg1"/>
                </a:solidFill>
              </a:rPr>
              <a:t>adecuación</a:t>
            </a:r>
            <a:r>
              <a:rPr lang="en-GB" altLang="es-CO" sz="2400" b="1" dirty="0">
                <a:solidFill>
                  <a:schemeClr val="bg1"/>
                </a:solidFill>
              </a:rPr>
              <a:t> de la Contabilidad Pública a un </a:t>
            </a:r>
            <a:r>
              <a:rPr lang="en-GB" altLang="es-CO" sz="2400" b="1" u="sng" dirty="0">
                <a:solidFill>
                  <a:schemeClr val="bg1"/>
                </a:solidFill>
              </a:rPr>
              <a:t>nuevo concepto de Rendición de Cuentas</a:t>
            </a:r>
            <a:r>
              <a:rPr lang="en-GB" altLang="es-CO" sz="2400" b="1" dirty="0">
                <a:solidFill>
                  <a:schemeClr val="bg1"/>
                </a:solidFill>
              </a:rPr>
              <a:t> (“Accountability”).</a:t>
            </a:r>
          </a:p>
        </p:txBody>
      </p:sp>
      <p:sp>
        <p:nvSpPr>
          <p:cNvPr id="12" name="Rectangle 2050"/>
          <p:cNvSpPr txBox="1">
            <a:spLocks noChangeArrowheads="1"/>
          </p:cNvSpPr>
          <p:nvPr/>
        </p:nvSpPr>
        <p:spPr>
          <a:xfrm>
            <a:off x="0" y="3217540"/>
            <a:ext cx="9144000" cy="1510412"/>
          </a:xfrm>
          <a:prstGeom prst="rect">
            <a:avLst/>
          </a:prstGeom>
        </p:spPr>
        <p:txBody>
          <a:bodyPr/>
          <a:lstStyle>
            <a:lvl1pPr marL="484188" indent="-484188" algn="l" rtl="0" eaLnBrk="1" fontAlgn="base" hangingPunct="1">
              <a:spcBef>
                <a:spcPct val="0"/>
              </a:spcBef>
              <a:spcAft>
                <a:spcPct val="0"/>
              </a:spcAft>
              <a:defRPr lang="es-ES" sz="1600" kern="1200">
                <a:ln w="6350">
                  <a:noFill/>
                </a:ln>
                <a:solidFill>
                  <a:schemeClr val="tx2"/>
                </a:solidFill>
                <a:latin typeface="Calibri" pitchFamily="34" charset="0"/>
                <a:ea typeface="+mj-ea"/>
                <a:cs typeface="Calibri" pitchFamily="34" charset="0"/>
              </a:defRPr>
            </a:lvl1pPr>
            <a:lvl2pPr marL="484188" indent="-484188" algn="l" rtl="0" eaLnBrk="1" fontAlgn="base" hangingPunct="1">
              <a:spcBef>
                <a:spcPct val="0"/>
              </a:spcBef>
              <a:spcAft>
                <a:spcPct val="0"/>
              </a:spcAft>
              <a:defRPr sz="1600">
                <a:solidFill>
                  <a:schemeClr val="tx2"/>
                </a:solidFill>
                <a:latin typeface="Calibri" pitchFamily="34" charset="0"/>
              </a:defRPr>
            </a:lvl2pPr>
            <a:lvl3pPr marL="484188" indent="-484188" algn="l" rtl="0" eaLnBrk="1" fontAlgn="base" hangingPunct="1">
              <a:spcBef>
                <a:spcPct val="0"/>
              </a:spcBef>
              <a:spcAft>
                <a:spcPct val="0"/>
              </a:spcAft>
              <a:defRPr sz="1600">
                <a:solidFill>
                  <a:schemeClr val="tx2"/>
                </a:solidFill>
                <a:latin typeface="Calibri" pitchFamily="34" charset="0"/>
              </a:defRPr>
            </a:lvl3pPr>
            <a:lvl4pPr marL="484188" indent="-484188" algn="l" rtl="0" eaLnBrk="1" fontAlgn="base" hangingPunct="1">
              <a:spcBef>
                <a:spcPct val="0"/>
              </a:spcBef>
              <a:spcAft>
                <a:spcPct val="0"/>
              </a:spcAft>
              <a:defRPr sz="1600">
                <a:solidFill>
                  <a:schemeClr val="tx2"/>
                </a:solidFill>
                <a:latin typeface="Calibri" pitchFamily="34" charset="0"/>
              </a:defRPr>
            </a:lvl4pPr>
            <a:lvl5pPr marL="484188" indent="-484188" algn="l" rtl="0" eaLnBrk="1" fontAlgn="base" hangingPunct="1">
              <a:spcBef>
                <a:spcPct val="0"/>
              </a:spcBef>
              <a:spcAft>
                <a:spcPct val="0"/>
              </a:spcAft>
              <a:defRPr sz="1600">
                <a:solidFill>
                  <a:schemeClr val="tx2"/>
                </a:solidFill>
                <a:latin typeface="Calibri" pitchFamily="34" charset="0"/>
              </a:defRPr>
            </a:lvl5pPr>
            <a:lvl6pPr marL="941388" indent="-484188" algn="l" rtl="0" eaLnBrk="1" fontAlgn="base" hangingPunct="1">
              <a:spcBef>
                <a:spcPct val="0"/>
              </a:spcBef>
              <a:spcAft>
                <a:spcPct val="0"/>
              </a:spcAft>
              <a:defRPr sz="1600">
                <a:solidFill>
                  <a:schemeClr val="tx2"/>
                </a:solidFill>
                <a:latin typeface="Calibri" pitchFamily="34" charset="0"/>
              </a:defRPr>
            </a:lvl6pPr>
            <a:lvl7pPr marL="1398588" indent="-484188" algn="l" rtl="0" eaLnBrk="1" fontAlgn="base" hangingPunct="1">
              <a:spcBef>
                <a:spcPct val="0"/>
              </a:spcBef>
              <a:spcAft>
                <a:spcPct val="0"/>
              </a:spcAft>
              <a:defRPr sz="1600">
                <a:solidFill>
                  <a:schemeClr val="tx2"/>
                </a:solidFill>
                <a:latin typeface="Calibri" pitchFamily="34" charset="0"/>
              </a:defRPr>
            </a:lvl7pPr>
            <a:lvl8pPr marL="1855788" indent="-484188" algn="l" rtl="0" eaLnBrk="1" fontAlgn="base" hangingPunct="1">
              <a:spcBef>
                <a:spcPct val="0"/>
              </a:spcBef>
              <a:spcAft>
                <a:spcPct val="0"/>
              </a:spcAft>
              <a:defRPr sz="1600">
                <a:solidFill>
                  <a:schemeClr val="tx2"/>
                </a:solidFill>
                <a:latin typeface="Calibri" pitchFamily="34" charset="0"/>
              </a:defRPr>
            </a:lvl8pPr>
            <a:lvl9pPr marL="2312988" indent="-484188" algn="l" rtl="0" eaLnBrk="1" fontAlgn="base" hangingPunct="1">
              <a:spcBef>
                <a:spcPct val="0"/>
              </a:spcBef>
              <a:spcAft>
                <a:spcPct val="0"/>
              </a:spcAft>
              <a:defRPr sz="1600">
                <a:solidFill>
                  <a:schemeClr val="tx2"/>
                </a:solidFill>
                <a:latin typeface="Calibri" pitchFamily="34" charset="0"/>
              </a:defRPr>
            </a:lvl9pPr>
          </a:lstStyle>
          <a:p>
            <a:pPr algn="ctr"/>
            <a:r>
              <a:rPr lang="es-MX" altLang="es-CO" sz="3000" b="1" dirty="0">
                <a:solidFill>
                  <a:schemeClr val="tx1"/>
                </a:solidFill>
              </a:rPr>
              <a:t>A partir de experiencia, en qué consiste “La Nueva Gerencia Pública” ?  (</a:t>
            </a:r>
            <a:r>
              <a:rPr lang="es-MX" altLang="es-CO" sz="3000" b="1" i="1" dirty="0">
                <a:solidFill>
                  <a:schemeClr val="tx1"/>
                </a:solidFill>
              </a:rPr>
              <a:t>New </a:t>
            </a:r>
            <a:r>
              <a:rPr lang="es-MX" altLang="es-CO" sz="3000" b="1" i="1" dirty="0" err="1">
                <a:solidFill>
                  <a:schemeClr val="tx1"/>
                </a:solidFill>
              </a:rPr>
              <a:t>Public</a:t>
            </a:r>
            <a:r>
              <a:rPr lang="es-MX" altLang="es-CO" sz="3000" b="1" i="1" dirty="0">
                <a:solidFill>
                  <a:schemeClr val="tx1"/>
                </a:solidFill>
              </a:rPr>
              <a:t> Management</a:t>
            </a:r>
            <a:r>
              <a:rPr lang="es-MX" altLang="es-CO" sz="3000" b="1" dirty="0">
                <a:solidFill>
                  <a:schemeClr val="tx1"/>
                </a:solidFill>
              </a:rPr>
              <a:t>)</a:t>
            </a:r>
          </a:p>
        </p:txBody>
      </p:sp>
      <p:sp>
        <p:nvSpPr>
          <p:cNvPr id="13" name="Rectangle 2051"/>
          <p:cNvSpPr txBox="1">
            <a:spLocks noChangeArrowheads="1"/>
          </p:cNvSpPr>
          <p:nvPr/>
        </p:nvSpPr>
        <p:spPr>
          <a:xfrm>
            <a:off x="179512" y="4225652"/>
            <a:ext cx="8784976" cy="1440160"/>
          </a:xfrm>
          <a:prstGeom prst="rect">
            <a:avLst/>
          </a:prstGeom>
          <a:effectLst>
            <a:glow rad="228600">
              <a:schemeClr val="accent3">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447675" indent="-382588" algn="l" rtl="0" eaLnBrk="1" fontAlgn="base" hangingPunct="1">
              <a:spcBef>
                <a:spcPct val="20000"/>
              </a:spcBef>
              <a:spcAft>
                <a:spcPct val="0"/>
              </a:spcAft>
              <a:buClr>
                <a:schemeClr val="accent1"/>
              </a:buClr>
              <a:buSzPct val="80000"/>
              <a:buFont typeface="Wingdings 2" pitchFamily="18" charset="2"/>
              <a:buChar char=""/>
              <a:defRPr lang="es-ES" sz="3000" kern="1200">
                <a:solidFill>
                  <a:schemeClr val="tx1"/>
                </a:solidFill>
                <a:latin typeface="+mn-lt"/>
                <a:ea typeface="+mn-ea"/>
                <a:cs typeface="+mn-cs"/>
              </a:defRPr>
            </a:lvl1pPr>
            <a:lvl2pPr marL="822325" indent="-285750" algn="l" rtl="0" eaLnBrk="1" fontAlgn="base" hangingPunct="1">
              <a:spcBef>
                <a:spcPct val="20000"/>
              </a:spcBef>
              <a:spcAft>
                <a:spcPct val="0"/>
              </a:spcAft>
              <a:buClr>
                <a:schemeClr val="accent1"/>
              </a:buClr>
              <a:buSzPct val="95000"/>
              <a:buFont typeface="Verdana" pitchFamily="34" charset="0"/>
              <a:buChar char="›"/>
              <a:defRPr lang="es-ES" sz="2600" kern="1200">
                <a:solidFill>
                  <a:schemeClr val="tx1"/>
                </a:solidFill>
                <a:latin typeface="+mn-lt"/>
                <a:ea typeface="+mn-ea"/>
                <a:cs typeface="+mn-cs"/>
              </a:defRPr>
            </a:lvl2pPr>
            <a:lvl3pPr marL="1104900" indent="-228600" algn="l" rtl="0" eaLnBrk="1" fontAlgn="base" hangingPunct="1">
              <a:spcBef>
                <a:spcPct val="20000"/>
              </a:spcBef>
              <a:spcAft>
                <a:spcPct val="0"/>
              </a:spcAft>
              <a:buClr>
                <a:schemeClr val="accent1"/>
              </a:buClr>
              <a:buFont typeface="Wingdings 2" pitchFamily="18" charset="2"/>
              <a:buChar char=""/>
              <a:defRPr lang="es-ES" sz="2400" kern="1200">
                <a:solidFill>
                  <a:schemeClr val="tx1"/>
                </a:solidFill>
                <a:latin typeface="+mn-lt"/>
                <a:ea typeface="+mn-ea"/>
                <a:cs typeface="+mn-cs"/>
              </a:defRPr>
            </a:lvl3pPr>
            <a:lvl4pPr marL="1371600" indent="-209550" algn="l" rtl="0" eaLnBrk="1" fontAlgn="base" hangingPunct="1">
              <a:spcBef>
                <a:spcPct val="20000"/>
              </a:spcBef>
              <a:spcAft>
                <a:spcPct val="0"/>
              </a:spcAft>
              <a:buClr>
                <a:schemeClr val="accent1"/>
              </a:buClr>
              <a:buFont typeface="Wingdings 2" pitchFamily="18" charset="2"/>
              <a:buChar char=""/>
              <a:defRPr lang="es-ES" sz="2000" kern="1200">
                <a:solidFill>
                  <a:schemeClr val="tx1"/>
                </a:solidFill>
                <a:latin typeface="+mn-lt"/>
                <a:ea typeface="+mn-ea"/>
                <a:cs typeface="+mn-cs"/>
              </a:defRPr>
            </a:lvl4pPr>
            <a:lvl5pPr marL="1600200" indent="-209550" algn="l" rtl="0" eaLnBrk="1" fontAlgn="base" hangingPunct="1">
              <a:spcBef>
                <a:spcPct val="20000"/>
              </a:spcBef>
              <a:spcAft>
                <a:spcPct val="0"/>
              </a:spcAft>
              <a:buClr>
                <a:srgbClr val="C1CBB6"/>
              </a:buClr>
              <a:buFont typeface="Wingdings 2" pitchFamily="18" charset="2"/>
              <a:buChar char=""/>
              <a:defRPr lang="es-ES"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es-ES"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9pPr>
          </a:lstStyle>
          <a:p>
            <a:pPr algn="just"/>
            <a:r>
              <a:rPr lang="es-CO" altLang="es-CO" sz="2300" b="1" dirty="0"/>
              <a:t>La  “</a:t>
            </a:r>
            <a:r>
              <a:rPr lang="es-CO" altLang="es-CO" sz="2300" b="1" i="1" u="sng" dirty="0"/>
              <a:t>Nueva Ger</a:t>
            </a:r>
            <a:r>
              <a:rPr lang="es-CO" altLang="es-CO" sz="2300" b="1" i="1" u="sng" dirty="0">
                <a:cs typeface="Arial" pitchFamily="34" charset="0"/>
              </a:rPr>
              <a:t>e</a:t>
            </a:r>
            <a:r>
              <a:rPr lang="es-CO" altLang="es-CO" sz="2300" b="1" i="1" u="sng" dirty="0"/>
              <a:t>ncia Pública</a:t>
            </a:r>
            <a:r>
              <a:rPr lang="es-CO" altLang="es-CO" sz="2300" b="1" dirty="0"/>
              <a:t>” intenta trasladar la cultura de orienta</a:t>
            </a:r>
            <a:r>
              <a:rPr lang="es-CO" altLang="es-CO" sz="2300" b="1" dirty="0">
                <a:cs typeface="Arial" pitchFamily="34" charset="0"/>
              </a:rPr>
              <a:t>ción  de los</a:t>
            </a:r>
            <a:r>
              <a:rPr lang="es-CO" altLang="es-CO" sz="2300" b="1" dirty="0"/>
              <a:t>  resultados a las organiza</a:t>
            </a:r>
            <a:r>
              <a:rPr lang="es-CO" altLang="es-CO" sz="2300" b="1" dirty="0">
                <a:cs typeface="Arial" pitchFamily="34" charset="0"/>
              </a:rPr>
              <a:t>ciones</a:t>
            </a:r>
            <a:r>
              <a:rPr lang="es-CO" altLang="es-CO" sz="2300" b="1" dirty="0"/>
              <a:t> del sector público mediante la introducción  de algunas reformas estructurales en la gestión.</a:t>
            </a:r>
          </a:p>
        </p:txBody>
      </p:sp>
    </p:spTree>
    <p:extLst>
      <p:ext uri="{BB962C8B-B14F-4D97-AF65-F5344CB8AC3E}">
        <p14:creationId xmlns:p14="http://schemas.microsoft.com/office/powerpoint/2010/main" val="3089967701"/>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 calcmode="lin" valueType="num">
                                      <p:cBhvr additive="base">
                                        <p:cTn id="18"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build="p" bldLvl="2" autoUpdateAnimBg="0" advAuto="1000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8</a:t>
            </a:fld>
            <a:endParaRPr lang="es-ES_tradnl" dirty="0"/>
          </a:p>
        </p:txBody>
      </p:sp>
      <p:grpSp>
        <p:nvGrpSpPr>
          <p:cNvPr id="4" name="Group 4"/>
          <p:cNvGrpSpPr/>
          <p:nvPr/>
        </p:nvGrpSpPr>
        <p:grpSpPr>
          <a:xfrm>
            <a:off x="3961360" y="913284"/>
            <a:ext cx="4669939" cy="2092163"/>
            <a:chOff x="3996943" y="1585576"/>
            <a:chExt cx="4669939" cy="2092163"/>
          </a:xfrm>
        </p:grpSpPr>
        <p:pic>
          <p:nvPicPr>
            <p:cNvPr id="5" name="Picture 2" descr="D:\BACKUP 03 MARZO 2016\Desktop\descarga.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869656">
              <a:off x="4114438" y="1585576"/>
              <a:ext cx="4552444" cy="209216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8 CuadroTexto"/>
            <p:cNvSpPr txBox="1"/>
            <p:nvPr/>
          </p:nvSpPr>
          <p:spPr>
            <a:xfrm rot="854476">
              <a:off x="3996943" y="2401309"/>
              <a:ext cx="3137337" cy="400110"/>
            </a:xfrm>
            <a:prstGeom prst="rect">
              <a:avLst/>
            </a:prstGeom>
            <a:noFill/>
          </p:spPr>
          <p:txBody>
            <a:bodyPr wrap="square" rtlCol="0">
              <a:spAutoFit/>
            </a:bodyPr>
            <a:lstStyle/>
            <a:p>
              <a:r>
                <a:rPr lang="es-CO" sz="2000" b="1" dirty="0"/>
                <a:t>      de las cuentas públicas </a:t>
              </a:r>
            </a:p>
          </p:txBody>
        </p:sp>
      </p:grpSp>
      <p:sp>
        <p:nvSpPr>
          <p:cNvPr id="7" name="9 CuadroTexto"/>
          <p:cNvSpPr txBox="1"/>
          <p:nvPr/>
        </p:nvSpPr>
        <p:spPr>
          <a:xfrm>
            <a:off x="179512" y="2713484"/>
            <a:ext cx="8712968" cy="2616101"/>
          </a:xfrm>
          <a:prstGeom prst="rect">
            <a:avLst/>
          </a:prstGeom>
          <a:noFill/>
        </p:spPr>
        <p:txBody>
          <a:bodyPr wrap="square" rtlCol="0">
            <a:spAutoFit/>
          </a:bodyPr>
          <a:lstStyle/>
          <a:p>
            <a:r>
              <a:rPr lang="es-CO" sz="2400" b="1" dirty="0">
                <a:latin typeface="+mn-lt"/>
              </a:rPr>
              <a:t>            </a:t>
            </a:r>
            <a:r>
              <a:rPr lang="es-CO" sz="2800" b="1" dirty="0">
                <a:latin typeface="+mn-lt"/>
              </a:rPr>
              <a:t>más que un </a:t>
            </a:r>
            <a:r>
              <a:rPr lang="es-CO" sz="2800" b="1" u="sng" dirty="0">
                <a:latin typeface="+mn-lt"/>
              </a:rPr>
              <a:t>VALOR</a:t>
            </a:r>
            <a:r>
              <a:rPr lang="es-CO" sz="2800" b="1" dirty="0">
                <a:latin typeface="+mn-lt"/>
              </a:rPr>
              <a:t>…un </a:t>
            </a:r>
            <a:r>
              <a:rPr lang="es-CO" sz="2800" b="1" u="sng" dirty="0">
                <a:latin typeface="+mn-lt"/>
              </a:rPr>
              <a:t>BENEFICIO</a:t>
            </a:r>
            <a:r>
              <a:rPr lang="es-CO" sz="2800" b="1" dirty="0">
                <a:latin typeface="+mn-lt"/>
              </a:rPr>
              <a:t> en términos de:</a:t>
            </a:r>
          </a:p>
          <a:p>
            <a:endParaRPr lang="es-CO" sz="2400" b="1" dirty="0">
              <a:latin typeface="+mn-lt"/>
            </a:endParaRPr>
          </a:p>
          <a:p>
            <a:pPr marL="342900" indent="-342900">
              <a:buFont typeface="Arial" panose="020B0604020202020204" pitchFamily="34" charset="0"/>
              <a:buChar char="•"/>
            </a:pPr>
            <a:r>
              <a:rPr lang="es-CO" sz="2100" b="1" dirty="0">
                <a:latin typeface="+mn-lt"/>
              </a:rPr>
              <a:t> </a:t>
            </a:r>
            <a:r>
              <a:rPr lang="es-MX" sz="2800" b="1" dirty="0">
                <a:solidFill>
                  <a:sysClr val="windowText" lastClr="000000"/>
                </a:solidFill>
                <a:latin typeface="+mn-lt"/>
              </a:rPr>
              <a:t>VISIBILIDAD </a:t>
            </a:r>
          </a:p>
          <a:p>
            <a:pPr marL="457200" lvl="0" indent="-457200">
              <a:buFont typeface="Arial" panose="020B0604020202020204" pitchFamily="34" charset="0"/>
              <a:buChar char="•"/>
            </a:pPr>
            <a:r>
              <a:rPr lang="es-MX" sz="2800" b="1" dirty="0">
                <a:solidFill>
                  <a:sysClr val="windowText" lastClr="000000"/>
                </a:solidFill>
                <a:latin typeface="+mn-lt"/>
              </a:rPr>
              <a:t>TOMA DE DECISIONES </a:t>
            </a:r>
          </a:p>
          <a:p>
            <a:pPr marL="457200" indent="-457200">
              <a:buFont typeface="Arial" panose="020B0604020202020204" pitchFamily="34" charset="0"/>
              <a:buChar char="•"/>
            </a:pPr>
            <a:r>
              <a:rPr lang="es-ES" sz="2800" b="1" dirty="0">
                <a:solidFill>
                  <a:sysClr val="windowText" lastClr="000000"/>
                </a:solidFill>
                <a:latin typeface="+mn-lt"/>
              </a:rPr>
              <a:t>CONTROL</a:t>
            </a:r>
          </a:p>
          <a:p>
            <a:pPr marL="457200" indent="-457200">
              <a:buFont typeface="Arial" panose="020B0604020202020204" pitchFamily="34" charset="0"/>
              <a:buChar char="•"/>
            </a:pPr>
            <a:r>
              <a:rPr lang="es-ES" sz="2800" b="1" dirty="0">
                <a:solidFill>
                  <a:sysClr val="windowText" lastClr="000000"/>
                </a:solidFill>
                <a:latin typeface="+mn-lt"/>
              </a:rPr>
              <a:t>LENGUAJE DE LOS GOBIERNOS </a:t>
            </a:r>
            <a:endParaRPr lang="es-CO" sz="2800" b="1" dirty="0">
              <a:latin typeface="+mn-lt"/>
            </a:endParaRPr>
          </a:p>
        </p:txBody>
      </p:sp>
      <p:sp>
        <p:nvSpPr>
          <p:cNvPr id="8" name="10 CuadroTexto"/>
          <p:cNvSpPr txBox="1"/>
          <p:nvPr/>
        </p:nvSpPr>
        <p:spPr>
          <a:xfrm>
            <a:off x="60104" y="625252"/>
            <a:ext cx="2893144" cy="1569660"/>
          </a:xfrm>
          <a:prstGeom prst="rect">
            <a:avLst/>
          </a:prstGeom>
          <a:noFill/>
          <a:ln>
            <a:solidFill>
              <a:schemeClr val="accent2">
                <a:lumMod val="75000"/>
              </a:schemeClr>
            </a:solidFill>
          </a:ln>
          <a:effectLst>
            <a:glow rad="63500">
              <a:schemeClr val="accent4">
                <a:satMod val="175000"/>
                <a:alpha val="40000"/>
              </a:schemeClr>
            </a:glow>
          </a:effectLst>
          <a:scene3d>
            <a:camera prst="orthographicFront"/>
            <a:lightRig rig="threePt" dir="t"/>
          </a:scene3d>
          <a:sp3d>
            <a:bevelT w="139700" prst="cross"/>
          </a:sp3d>
        </p:spPr>
        <p:txBody>
          <a:bodyPr wrap="square" rtlCol="0">
            <a:spAutoFit/>
          </a:bodyPr>
          <a:lstStyle/>
          <a:p>
            <a:pPr algn="ctr"/>
            <a:r>
              <a:rPr lang="es-CO" sz="3200" b="1" dirty="0"/>
              <a:t>BUEN  GOBIERNO </a:t>
            </a:r>
          </a:p>
          <a:p>
            <a:pPr algn="ctr"/>
            <a:r>
              <a:rPr lang="es-CO" sz="3200" b="1" dirty="0"/>
              <a:t>TAMBIÉN ES</a:t>
            </a:r>
            <a:r>
              <a:rPr lang="es-CO" b="1" dirty="0"/>
              <a:t>: </a:t>
            </a:r>
          </a:p>
        </p:txBody>
      </p:sp>
      <p:sp>
        <p:nvSpPr>
          <p:cNvPr id="9" name="11 Flecha curvada hacia abajo"/>
          <p:cNvSpPr/>
          <p:nvPr/>
        </p:nvSpPr>
        <p:spPr bwMode="auto">
          <a:xfrm rot="555973">
            <a:off x="2449192" y="271600"/>
            <a:ext cx="3744416" cy="1080120"/>
          </a:xfrm>
          <a:prstGeom prst="curvedDown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pic>
        <p:nvPicPr>
          <p:cNvPr id="10" name="Imagen 1"/>
          <p:cNvPicPr>
            <a:picLocks noChangeAspect="1"/>
          </p:cNvPicPr>
          <p:nvPr/>
        </p:nvPicPr>
        <p:blipFill>
          <a:blip r:embed="rId3"/>
          <a:stretch>
            <a:fillRect/>
          </a:stretch>
        </p:blipFill>
        <p:spPr>
          <a:xfrm>
            <a:off x="5436096" y="3361556"/>
            <a:ext cx="3600400" cy="1728191"/>
          </a:xfrm>
          <a:prstGeom prst="rect">
            <a:avLst/>
          </a:prstGeom>
        </p:spPr>
      </p:pic>
    </p:spTree>
    <p:extLst>
      <p:ext uri="{BB962C8B-B14F-4D97-AF65-F5344CB8AC3E}">
        <p14:creationId xmlns:p14="http://schemas.microsoft.com/office/powerpoint/2010/main" val="360416660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12" y="1201316"/>
            <a:ext cx="9180512" cy="4669732"/>
          </a:xfrm>
          <a:prstGeom prst="rect">
            <a:avLst/>
          </a:prstGeom>
        </p:spPr>
      </p:pic>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9</a:t>
            </a:fld>
            <a:endParaRPr lang="es-ES_tradnl" dirty="0"/>
          </a:p>
        </p:txBody>
      </p:sp>
      <p:sp>
        <p:nvSpPr>
          <p:cNvPr id="7" name="Rectangle 2" descr="Large confetti"/>
          <p:cNvSpPr txBox="1">
            <a:spLocks noChangeArrowheads="1"/>
          </p:cNvSpPr>
          <p:nvPr/>
        </p:nvSpPr>
        <p:spPr>
          <a:xfrm>
            <a:off x="-468560" y="-12032"/>
            <a:ext cx="9721080" cy="792088"/>
          </a:xfrm>
          <a:prstGeom prst="rect">
            <a:avLst/>
          </a:prstGeom>
        </p:spPr>
        <p:txBody>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CR" altLang="en-US" sz="4000" kern="0" dirty="0">
                <a:solidFill>
                  <a:schemeClr val="tx1"/>
                </a:solidFill>
                <a:latin typeface="+mn-lt"/>
              </a:rPr>
              <a:t>¿Por qué  las cuentas PÚBLICAS SON PÚBLICAS ?</a:t>
            </a: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12" y="1201316"/>
            <a:ext cx="9180512" cy="4669732"/>
          </a:xfrm>
          <a:prstGeom prst="rect">
            <a:avLst/>
          </a:prstGeom>
        </p:spPr>
      </p:pic>
    </p:spTree>
    <p:extLst>
      <p:ext uri="{BB962C8B-B14F-4D97-AF65-F5344CB8AC3E}">
        <p14:creationId xmlns:p14="http://schemas.microsoft.com/office/powerpoint/2010/main" val="11236810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anim calcmode="lin" valueType="num">
                                      <p:cBhvr>
                                        <p:cTn id="8" dur="3000" fill="hold"/>
                                        <p:tgtEl>
                                          <p:spTgt spid="8"/>
                                        </p:tgtEl>
                                        <p:attrNameLst>
                                          <p:attrName>ppt_w</p:attrName>
                                        </p:attrNameLst>
                                      </p:cBhvr>
                                      <p:tavLst>
                                        <p:tav tm="0" fmla="#ppt_w*sin(2.5*pi*$)">
                                          <p:val>
                                            <p:fltVal val="0"/>
                                          </p:val>
                                        </p:tav>
                                        <p:tav tm="100000">
                                          <p:val>
                                            <p:fltVal val="1"/>
                                          </p:val>
                                        </p:tav>
                                      </p:tavLst>
                                    </p:anim>
                                    <p:anim calcmode="lin" valueType="num">
                                      <p:cBhvr>
                                        <p:cTn id="9" dur="3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apacitacionesCGN_2016_sepverAnterior">
  <a:themeElements>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B369A"/>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1B369A"/>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lantilla_presentacion_MHC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lantilla_presentacion_MHC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lantilla_presentacion_MHC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lantilla_presentacion_MHC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lantilla_presentacion_MHC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lantilla_presentacion_MHC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apacitacionesCGN_2016_sepverAnterior.potx" id="{0DED9202-8BF5-40A2-A8A3-326837358470}" vid="{A2B77EE7-2ECE-438F-B045-B4D63E586711}"/>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CapacitacionesCGN_2016_sepverAnterior</Template>
  <TotalTime>488</TotalTime>
  <Words>2288</Words>
  <Application>Microsoft Office PowerPoint</Application>
  <PresentationFormat>Presentación en pantalla (16:10)</PresentationFormat>
  <Paragraphs>383</Paragraphs>
  <Slides>47</Slides>
  <Notes>4</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47</vt:i4>
      </vt:variant>
    </vt:vector>
  </HeadingPairs>
  <TitlesOfParts>
    <vt:vector size="60" baseType="lpstr">
      <vt:lpstr>Kozuka Gothic Pro B</vt:lpstr>
      <vt:lpstr>Kozuka Gothic Pro M</vt:lpstr>
      <vt:lpstr>Arial</vt:lpstr>
      <vt:lpstr>Arial Narrow</vt:lpstr>
      <vt:lpstr>Calibri</vt:lpstr>
      <vt:lpstr>Calibri Light</vt:lpstr>
      <vt:lpstr>Century Gothic</vt:lpstr>
      <vt:lpstr>Monotype Corsiva</vt:lpstr>
      <vt:lpstr>Sylfaen</vt:lpstr>
      <vt:lpstr>Times New Roman</vt:lpstr>
      <vt:lpstr>Wingdings</vt:lpstr>
      <vt:lpstr>Wingdings 2</vt:lpstr>
      <vt:lpstr>CapacitacionesCGN_2016_sepverAnterior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Calificación Promedio por Criterio de Control Interno Contable 2015</vt:lpstr>
      <vt:lpstr>Presentación de PowerPoint</vt:lpstr>
      <vt:lpstr>Nivel Territorial CIC Calificación Promedio por Criterio  de Control Interno Contable 2015</vt:lpstr>
      <vt:lpstr>Presentación de PowerPoint</vt:lpstr>
      <vt:lpstr>Presentación de PowerPoint</vt:lpstr>
      <vt:lpstr>Presentación de PowerPoint</vt:lpstr>
      <vt:lpstr>Calificación Promedio por Categorías de Municipios Control Interno Contable 2015</vt:lpstr>
      <vt:lpstr>Presentación de PowerPoint</vt:lpstr>
      <vt:lpstr>Presentación de PowerPoint</vt:lpstr>
      <vt:lpstr>Presentación de PowerPoint</vt:lpstr>
      <vt:lpstr>Presentación de PowerPoint</vt:lpstr>
      <vt:lpstr>Evaluación de Control Interno Contable (Res 357)</vt:lpstr>
      <vt:lpstr>Presentación de PowerPoint</vt:lpstr>
      <vt:lpstr>RANGOS  DE  LA  CALIFICACIÓN</vt:lpstr>
      <vt:lpstr>Presentación de PowerPoint</vt:lpstr>
      <vt:lpstr>Evaluación de Control Interno Interno</vt:lpstr>
      <vt:lpstr>Evaluación de Control Interno Contable</vt:lpstr>
      <vt:lpstr>Evaluación de Control Interno Contable</vt:lpstr>
      <vt:lpstr>Para tener en cuenta …</vt:lpstr>
      <vt:lpstr>Presentación de PowerPoint</vt:lpstr>
      <vt:lpstr>Presentación de PowerPoint</vt:lpstr>
      <vt:lpstr>Presentación de PowerPoint</vt:lpstr>
      <vt:lpstr>Presentación de PowerPoint</vt:lpstr>
    </vt:vector>
  </TitlesOfParts>
  <Manager>Juan Carlos Tarazona</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Luz Alexandra Leon Lozano</dc:creator>
  <cp:keywords>Plantillas, Presentaciones, PowerPoint, Imágen Institucional</cp:keywords>
  <dc:description>Actualizada con Logo 15 años Calidad Agosto 2011</dc:description>
  <cp:lastModifiedBy>Carlos Estrada</cp:lastModifiedBy>
  <cp:revision>67</cp:revision>
  <cp:lastPrinted>2017-03-01T21:39:21Z</cp:lastPrinted>
  <dcterms:created xsi:type="dcterms:W3CDTF">2017-02-16T17:55:54Z</dcterms:created>
  <dcterms:modified xsi:type="dcterms:W3CDTF">2021-05-27T16:32:53Z</dcterms:modified>
</cp:coreProperties>
</file>