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4"/>
  </p:notesMasterIdLst>
  <p:handoutMasterIdLst>
    <p:handoutMasterId r:id="rId15"/>
  </p:handoutMasterIdLst>
  <p:sldIdLst>
    <p:sldId id="327" r:id="rId2"/>
    <p:sldId id="447" r:id="rId3"/>
    <p:sldId id="418" r:id="rId4"/>
    <p:sldId id="482" r:id="rId5"/>
    <p:sldId id="483" r:id="rId6"/>
    <p:sldId id="484" r:id="rId7"/>
    <p:sldId id="485" r:id="rId8"/>
    <p:sldId id="509" r:id="rId9"/>
    <p:sldId id="467" r:id="rId10"/>
    <p:sldId id="469" r:id="rId11"/>
    <p:sldId id="470" r:id="rId12"/>
    <p:sldId id="457" r:id="rId13"/>
  </p:sldIdLst>
  <p:sldSz cx="9144000" cy="5715000" type="screen16x10"/>
  <p:notesSz cx="7010400" cy="9296400"/>
  <p:defaultTex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p:defaultTextStyle>
  <p:extLst>
    <p:ext uri="{521415D9-36F7-43E2-AB2F-B90AF26B5E84}">
      <p14:sectionLst xmlns:p14="http://schemas.microsoft.com/office/powerpoint/2010/main">
        <p14:section name="Sección predeterminada" id="{6F7A07B2-8558-4E0F-95A7-59EAB2496F7C}">
          <p14:sldIdLst>
            <p14:sldId id="327"/>
            <p14:sldId id="447"/>
            <p14:sldId id="418"/>
            <p14:sldId id="482"/>
            <p14:sldId id="483"/>
            <p14:sldId id="484"/>
            <p14:sldId id="485"/>
            <p14:sldId id="509"/>
            <p14:sldId id="467"/>
            <p14:sldId id="469"/>
            <p14:sldId id="470"/>
            <p14:sldId id="457"/>
          </p14:sldIdLst>
        </p14:section>
        <p14:section name="Sección sin título" id="{7E70004C-AFB7-4E96-A0C0-ECC45EBBEB23}">
          <p14:sldIdLst/>
        </p14:section>
      </p14:sectionLst>
    </p:ex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918E"/>
    <a:srgbClr val="FF6600"/>
    <a:srgbClr val="008080"/>
    <a:srgbClr val="378D7D"/>
    <a:srgbClr val="993366"/>
    <a:srgbClr val="74B230"/>
    <a:srgbClr val="CCFFCC"/>
    <a:srgbClr val="005843"/>
    <a:srgbClr val="30399C"/>
    <a:srgbClr val="00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213" autoAdjust="0"/>
    <p:restoredTop sz="95501" autoAdjust="0"/>
  </p:normalViewPr>
  <p:slideViewPr>
    <p:cSldViewPr snapToObjects="1">
      <p:cViewPr varScale="1">
        <p:scale>
          <a:sx n="87" d="100"/>
          <a:sy n="87" d="100"/>
        </p:scale>
        <p:origin x="510" y="72"/>
      </p:cViewPr>
      <p:guideLst>
        <p:guide orient="horz" pos="1800"/>
        <p:guide pos="2880"/>
      </p:guideLst>
    </p:cSldViewPr>
  </p:slideViewPr>
  <p:notesTextViewPr>
    <p:cViewPr>
      <p:scale>
        <a:sx n="1" d="1"/>
        <a:sy n="1" d="1"/>
      </p:scale>
      <p:origin x="0" y="0"/>
    </p:cViewPr>
  </p:notesTextViewPr>
  <p:notesViewPr>
    <p:cSldViewPr snapToObject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4007A3-0654-4ABA-BF3B-155388876536}" type="doc">
      <dgm:prSet loTypeId="urn:microsoft.com/office/officeart/2009/layout/CircleArrowProcess" loCatId="process" qsTypeId="urn:microsoft.com/office/officeart/2005/8/quickstyle/simple1" qsCatId="simple" csTypeId="urn:microsoft.com/office/officeart/2005/8/colors/accent2_3" csCatId="accent2" phldr="1"/>
      <dgm:spPr/>
      <dgm:t>
        <a:bodyPr/>
        <a:lstStyle/>
        <a:p>
          <a:endParaRPr lang="es-ES"/>
        </a:p>
      </dgm:t>
    </dgm:pt>
    <dgm:pt modelId="{4840AE4D-1D7D-4AB5-A9B3-781829E88A95}">
      <dgm:prSet phldrT="[Texto]" custT="1"/>
      <dgm:spPr/>
      <dgm:t>
        <a:bodyPr/>
        <a:lstStyle/>
        <a:p>
          <a:r>
            <a:rPr lang="es-ES" sz="1600" b="1" dirty="0"/>
            <a:t>Transparencia</a:t>
          </a:r>
        </a:p>
      </dgm:t>
    </dgm:pt>
    <dgm:pt modelId="{2E236AE9-67E8-4987-93E6-753209D63AE3}" type="parTrans" cxnId="{A90B4419-FFCD-4DA9-8FA7-D1CC9A644F55}">
      <dgm:prSet/>
      <dgm:spPr/>
      <dgm:t>
        <a:bodyPr/>
        <a:lstStyle/>
        <a:p>
          <a:endParaRPr lang="es-ES" sz="1600"/>
        </a:p>
      </dgm:t>
    </dgm:pt>
    <dgm:pt modelId="{EAFCD214-92AC-41C2-9E7E-7D6E06AD768F}" type="sibTrans" cxnId="{A90B4419-FFCD-4DA9-8FA7-D1CC9A644F55}">
      <dgm:prSet/>
      <dgm:spPr/>
      <dgm:t>
        <a:bodyPr/>
        <a:lstStyle/>
        <a:p>
          <a:endParaRPr lang="es-ES" sz="1600"/>
        </a:p>
      </dgm:t>
    </dgm:pt>
    <dgm:pt modelId="{E637C795-9186-4D4A-8E69-38AB779BAF4F}">
      <dgm:prSet phldrT="[Texto]" custT="1"/>
      <dgm:spPr/>
      <dgm:t>
        <a:bodyPr/>
        <a:lstStyle/>
        <a:p>
          <a:r>
            <a:rPr lang="es-ES" sz="1600" b="1" dirty="0"/>
            <a:t>Eficiencia</a:t>
          </a:r>
        </a:p>
        <a:p>
          <a:r>
            <a:rPr lang="es-ES" sz="1600" b="1" dirty="0"/>
            <a:t>Eficacia</a:t>
          </a:r>
        </a:p>
        <a:p>
          <a:r>
            <a:rPr lang="es-ES" sz="1600" b="1" dirty="0"/>
            <a:t>     Efectividad</a:t>
          </a:r>
        </a:p>
        <a:p>
          <a:r>
            <a:rPr lang="es-ES" sz="1600" b="1" dirty="0"/>
            <a:t>Ecología</a:t>
          </a:r>
        </a:p>
        <a:p>
          <a:r>
            <a:rPr lang="es-ES" sz="1600" b="1" dirty="0"/>
            <a:t>Equidad</a:t>
          </a:r>
        </a:p>
      </dgm:t>
    </dgm:pt>
    <dgm:pt modelId="{F2F0E7D8-92BE-4026-A6C9-8DDCAFB76865}" type="parTrans" cxnId="{CACA5658-4F1E-4A7D-BAC3-9E008658FEBD}">
      <dgm:prSet/>
      <dgm:spPr/>
      <dgm:t>
        <a:bodyPr/>
        <a:lstStyle/>
        <a:p>
          <a:endParaRPr lang="es-ES" sz="1600"/>
        </a:p>
      </dgm:t>
    </dgm:pt>
    <dgm:pt modelId="{A120CBC4-882D-4226-8805-E474639E7659}" type="sibTrans" cxnId="{CACA5658-4F1E-4A7D-BAC3-9E008658FEBD}">
      <dgm:prSet/>
      <dgm:spPr/>
      <dgm:t>
        <a:bodyPr/>
        <a:lstStyle/>
        <a:p>
          <a:endParaRPr lang="es-ES" sz="1600"/>
        </a:p>
      </dgm:t>
    </dgm:pt>
    <dgm:pt modelId="{9EC8E84A-1642-4E65-B173-8EA696FAE457}">
      <dgm:prSet phldrT="[Texto]" custT="1"/>
      <dgm:spPr/>
      <dgm:t>
        <a:bodyPr/>
        <a:lstStyle/>
        <a:p>
          <a:r>
            <a:rPr lang="es-ES" sz="1800" b="1" dirty="0"/>
            <a:t>Confiabilidad</a:t>
          </a:r>
        </a:p>
      </dgm:t>
    </dgm:pt>
    <dgm:pt modelId="{C0C965EA-6B2D-4F0A-B06F-0EAE39F3F2A6}" type="parTrans" cxnId="{214EDBB7-7065-4908-A845-0393A2AE1148}">
      <dgm:prSet/>
      <dgm:spPr/>
      <dgm:t>
        <a:bodyPr/>
        <a:lstStyle/>
        <a:p>
          <a:endParaRPr lang="es-ES" sz="1600"/>
        </a:p>
      </dgm:t>
    </dgm:pt>
    <dgm:pt modelId="{4627453B-711F-4D6F-A0CF-4583BA397BD3}" type="sibTrans" cxnId="{214EDBB7-7065-4908-A845-0393A2AE1148}">
      <dgm:prSet/>
      <dgm:spPr/>
      <dgm:t>
        <a:bodyPr/>
        <a:lstStyle/>
        <a:p>
          <a:endParaRPr lang="es-ES" sz="1600"/>
        </a:p>
      </dgm:t>
    </dgm:pt>
    <dgm:pt modelId="{CC6AE15B-739E-4E0A-B27A-C7D4E188D27D}" type="pres">
      <dgm:prSet presAssocID="{7F4007A3-0654-4ABA-BF3B-155388876536}" presName="Name0" presStyleCnt="0">
        <dgm:presLayoutVars>
          <dgm:chMax val="7"/>
          <dgm:chPref val="7"/>
          <dgm:dir/>
          <dgm:animLvl val="lvl"/>
        </dgm:presLayoutVars>
      </dgm:prSet>
      <dgm:spPr/>
    </dgm:pt>
    <dgm:pt modelId="{9FFBBF14-B786-4BCB-B015-04AFFBC3112A}" type="pres">
      <dgm:prSet presAssocID="{4840AE4D-1D7D-4AB5-A9B3-781829E88A95}" presName="Accent1" presStyleCnt="0"/>
      <dgm:spPr/>
    </dgm:pt>
    <dgm:pt modelId="{CA3B4310-671E-450B-B6B4-78710C86B2F9}" type="pres">
      <dgm:prSet presAssocID="{4840AE4D-1D7D-4AB5-A9B3-781829E88A95}" presName="Accent" presStyleLbl="node1" presStyleIdx="0" presStyleCnt="3" custScaleX="79430" custScaleY="82965" custLinFactNeighborX="5348" custLinFactNeighborY="12006"/>
      <dgm:spPr/>
    </dgm:pt>
    <dgm:pt modelId="{FAF4EFE4-133C-4BB2-9C3E-771C7CE60EA2}" type="pres">
      <dgm:prSet presAssocID="{4840AE4D-1D7D-4AB5-A9B3-781829E88A95}" presName="Parent1" presStyleLbl="revTx" presStyleIdx="0" presStyleCnt="3" custLinFactNeighborX="9424" custLinFactNeighborY="26731">
        <dgm:presLayoutVars>
          <dgm:chMax val="1"/>
          <dgm:chPref val="1"/>
          <dgm:bulletEnabled val="1"/>
        </dgm:presLayoutVars>
      </dgm:prSet>
      <dgm:spPr/>
    </dgm:pt>
    <dgm:pt modelId="{CDFECCA8-A85E-4B9A-837D-6D8DA3F34297}" type="pres">
      <dgm:prSet presAssocID="{E637C795-9186-4D4A-8E69-38AB779BAF4F}" presName="Accent2" presStyleCnt="0"/>
      <dgm:spPr/>
    </dgm:pt>
    <dgm:pt modelId="{4941C100-3433-49B0-B3AF-A202CE4E5889}" type="pres">
      <dgm:prSet presAssocID="{E637C795-9186-4D4A-8E69-38AB779BAF4F}" presName="Accent" presStyleLbl="node1" presStyleIdx="1" presStyleCnt="3" custScaleX="81451" custLinFactNeighborX="19995" custLinFactNeighborY="-2121"/>
      <dgm:spPr/>
    </dgm:pt>
    <dgm:pt modelId="{B604000A-367A-4AEB-B45B-27830DE9AA40}" type="pres">
      <dgm:prSet presAssocID="{E637C795-9186-4D4A-8E69-38AB779BAF4F}" presName="Parent2" presStyleLbl="revTx" presStyleIdx="1" presStyleCnt="3" custScaleY="207192" custLinFactNeighborX="38206" custLinFactNeighborY="-11476">
        <dgm:presLayoutVars>
          <dgm:chMax val="1"/>
          <dgm:chPref val="1"/>
          <dgm:bulletEnabled val="1"/>
        </dgm:presLayoutVars>
      </dgm:prSet>
      <dgm:spPr/>
    </dgm:pt>
    <dgm:pt modelId="{BB877649-6912-469E-8CFE-EB9FBA6E958B}" type="pres">
      <dgm:prSet presAssocID="{9EC8E84A-1642-4E65-B173-8EA696FAE457}" presName="Accent3" presStyleCnt="0"/>
      <dgm:spPr/>
    </dgm:pt>
    <dgm:pt modelId="{837F266D-A9F4-4559-9FC0-3FE0C8923BC5}" type="pres">
      <dgm:prSet presAssocID="{9EC8E84A-1642-4E65-B173-8EA696FAE457}" presName="Accent" presStyleLbl="node1" presStyleIdx="2" presStyleCnt="3" custScaleX="73483" custScaleY="57924" custLinFactNeighborX="11737" custLinFactNeighborY="-8323"/>
      <dgm:spPr/>
    </dgm:pt>
    <dgm:pt modelId="{77683224-5577-4E2D-A0D0-96FB95776430}" type="pres">
      <dgm:prSet presAssocID="{9EC8E84A-1642-4E65-B173-8EA696FAE457}" presName="Parent3" presStyleLbl="revTx" presStyleIdx="2" presStyleCnt="3" custLinFactNeighborX="14523" custLinFactNeighborY="-36858">
        <dgm:presLayoutVars>
          <dgm:chMax val="1"/>
          <dgm:chPref val="1"/>
          <dgm:bulletEnabled val="1"/>
        </dgm:presLayoutVars>
      </dgm:prSet>
      <dgm:spPr/>
    </dgm:pt>
  </dgm:ptLst>
  <dgm:cxnLst>
    <dgm:cxn modelId="{A90B4419-FFCD-4DA9-8FA7-D1CC9A644F55}" srcId="{7F4007A3-0654-4ABA-BF3B-155388876536}" destId="{4840AE4D-1D7D-4AB5-A9B3-781829E88A95}" srcOrd="0" destOrd="0" parTransId="{2E236AE9-67E8-4987-93E6-753209D63AE3}" sibTransId="{EAFCD214-92AC-41C2-9E7E-7D6E06AD768F}"/>
    <dgm:cxn modelId="{CACA5658-4F1E-4A7D-BAC3-9E008658FEBD}" srcId="{7F4007A3-0654-4ABA-BF3B-155388876536}" destId="{E637C795-9186-4D4A-8E69-38AB779BAF4F}" srcOrd="1" destOrd="0" parTransId="{F2F0E7D8-92BE-4026-A6C9-8DDCAFB76865}" sibTransId="{A120CBC4-882D-4226-8805-E474639E7659}"/>
    <dgm:cxn modelId="{5A248C86-557A-43C5-8FA6-0CB1F9903CCD}" type="presOf" srcId="{7F4007A3-0654-4ABA-BF3B-155388876536}" destId="{CC6AE15B-739E-4E0A-B27A-C7D4E188D27D}" srcOrd="0" destOrd="0" presId="urn:microsoft.com/office/officeart/2009/layout/CircleArrowProcess"/>
    <dgm:cxn modelId="{115146B4-DBD3-46D2-9ECF-92667E086AB1}" type="presOf" srcId="{E637C795-9186-4D4A-8E69-38AB779BAF4F}" destId="{B604000A-367A-4AEB-B45B-27830DE9AA40}" srcOrd="0" destOrd="0" presId="urn:microsoft.com/office/officeart/2009/layout/CircleArrowProcess"/>
    <dgm:cxn modelId="{214EDBB7-7065-4908-A845-0393A2AE1148}" srcId="{7F4007A3-0654-4ABA-BF3B-155388876536}" destId="{9EC8E84A-1642-4E65-B173-8EA696FAE457}" srcOrd="2" destOrd="0" parTransId="{C0C965EA-6B2D-4F0A-B06F-0EAE39F3F2A6}" sibTransId="{4627453B-711F-4D6F-A0CF-4583BA397BD3}"/>
    <dgm:cxn modelId="{704DD4D2-FAF2-4459-9B4A-6C4AE1F3BE1A}" type="presOf" srcId="{9EC8E84A-1642-4E65-B173-8EA696FAE457}" destId="{77683224-5577-4E2D-A0D0-96FB95776430}" srcOrd="0" destOrd="0" presId="urn:microsoft.com/office/officeart/2009/layout/CircleArrowProcess"/>
    <dgm:cxn modelId="{0DF365DF-AB92-4511-80F5-E5D8B6D19559}" type="presOf" srcId="{4840AE4D-1D7D-4AB5-A9B3-781829E88A95}" destId="{FAF4EFE4-133C-4BB2-9C3E-771C7CE60EA2}" srcOrd="0" destOrd="0" presId="urn:microsoft.com/office/officeart/2009/layout/CircleArrowProcess"/>
    <dgm:cxn modelId="{157FA927-272C-451F-9C83-0218D1EF83A1}" type="presParOf" srcId="{CC6AE15B-739E-4E0A-B27A-C7D4E188D27D}" destId="{9FFBBF14-B786-4BCB-B015-04AFFBC3112A}" srcOrd="0" destOrd="0" presId="urn:microsoft.com/office/officeart/2009/layout/CircleArrowProcess"/>
    <dgm:cxn modelId="{9E7F05DA-85BC-4CC8-B03C-A4DFB276581A}" type="presParOf" srcId="{9FFBBF14-B786-4BCB-B015-04AFFBC3112A}" destId="{CA3B4310-671E-450B-B6B4-78710C86B2F9}" srcOrd="0" destOrd="0" presId="urn:microsoft.com/office/officeart/2009/layout/CircleArrowProcess"/>
    <dgm:cxn modelId="{40D96561-D9D3-4492-A1EA-A6F55975D559}" type="presParOf" srcId="{CC6AE15B-739E-4E0A-B27A-C7D4E188D27D}" destId="{FAF4EFE4-133C-4BB2-9C3E-771C7CE60EA2}" srcOrd="1" destOrd="0" presId="urn:microsoft.com/office/officeart/2009/layout/CircleArrowProcess"/>
    <dgm:cxn modelId="{5AD28EBC-1AEA-49D9-8EE2-3AB943286F15}" type="presParOf" srcId="{CC6AE15B-739E-4E0A-B27A-C7D4E188D27D}" destId="{CDFECCA8-A85E-4B9A-837D-6D8DA3F34297}" srcOrd="2" destOrd="0" presId="urn:microsoft.com/office/officeart/2009/layout/CircleArrowProcess"/>
    <dgm:cxn modelId="{605116BD-1767-4858-8903-4139EA4483C2}" type="presParOf" srcId="{CDFECCA8-A85E-4B9A-837D-6D8DA3F34297}" destId="{4941C100-3433-49B0-B3AF-A202CE4E5889}" srcOrd="0" destOrd="0" presId="urn:microsoft.com/office/officeart/2009/layout/CircleArrowProcess"/>
    <dgm:cxn modelId="{542826CD-FE1F-4574-A0FE-D5EB70D0C7EF}" type="presParOf" srcId="{CC6AE15B-739E-4E0A-B27A-C7D4E188D27D}" destId="{B604000A-367A-4AEB-B45B-27830DE9AA40}" srcOrd="3" destOrd="0" presId="urn:microsoft.com/office/officeart/2009/layout/CircleArrowProcess"/>
    <dgm:cxn modelId="{809C6E78-9DAA-402D-93E6-3D0F4D2B6C9A}" type="presParOf" srcId="{CC6AE15B-739E-4E0A-B27A-C7D4E188D27D}" destId="{BB877649-6912-469E-8CFE-EB9FBA6E958B}" srcOrd="4" destOrd="0" presId="urn:microsoft.com/office/officeart/2009/layout/CircleArrowProcess"/>
    <dgm:cxn modelId="{6FE4D9A1-E951-4C98-9897-781D65D58D1C}" type="presParOf" srcId="{BB877649-6912-469E-8CFE-EB9FBA6E958B}" destId="{837F266D-A9F4-4559-9FC0-3FE0C8923BC5}" srcOrd="0" destOrd="0" presId="urn:microsoft.com/office/officeart/2009/layout/CircleArrowProcess"/>
    <dgm:cxn modelId="{F82EF806-428E-40CE-9D07-2890FB3CD130}" type="presParOf" srcId="{CC6AE15B-739E-4E0A-B27A-C7D4E188D27D}" destId="{77683224-5577-4E2D-A0D0-96FB95776430}"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04A0A95-FD30-4D8D-BB75-527E0FA395FD}" type="doc">
      <dgm:prSet loTypeId="urn:microsoft.com/office/officeart/2005/8/layout/lProcess2" loCatId="relationship" qsTypeId="urn:microsoft.com/office/officeart/2005/8/quickstyle/simple1" qsCatId="simple" csTypeId="urn:microsoft.com/office/officeart/2005/8/colors/accent3_1" csCatId="accent3" phldr="1"/>
      <dgm:spPr/>
      <dgm:t>
        <a:bodyPr/>
        <a:lstStyle/>
        <a:p>
          <a:endParaRPr lang="es-ES"/>
        </a:p>
      </dgm:t>
    </dgm:pt>
    <dgm:pt modelId="{640C6E21-7801-4C02-A549-E046BEC2DC94}">
      <dgm:prSet phldrT="[Texto]"/>
      <dgm:spPr>
        <a:solidFill>
          <a:schemeClr val="bg2">
            <a:lumMod val="20000"/>
            <a:lumOff val="80000"/>
          </a:schemeClr>
        </a:solidFill>
      </dgm:spPr>
      <dgm:t>
        <a:bodyPr/>
        <a:lstStyle/>
        <a:p>
          <a:r>
            <a:rPr lang="es-ES" b="1" dirty="0"/>
            <a:t>Modificación del Cronograma para la implementación incorporado en la Resolución 693 de 2016</a:t>
          </a:r>
        </a:p>
      </dgm:t>
    </dgm:pt>
    <dgm:pt modelId="{FC473E0F-322D-4424-9068-6A6F72D5C828}" type="parTrans" cxnId="{97A60A31-E54C-4378-844F-3E4834517567}">
      <dgm:prSet/>
      <dgm:spPr/>
      <dgm:t>
        <a:bodyPr/>
        <a:lstStyle/>
        <a:p>
          <a:endParaRPr lang="es-ES"/>
        </a:p>
      </dgm:t>
    </dgm:pt>
    <dgm:pt modelId="{54781E23-FDA4-4A92-ACA3-14A27D32C892}" type="sibTrans" cxnId="{97A60A31-E54C-4378-844F-3E4834517567}">
      <dgm:prSet/>
      <dgm:spPr/>
      <dgm:t>
        <a:bodyPr/>
        <a:lstStyle/>
        <a:p>
          <a:endParaRPr lang="es-ES"/>
        </a:p>
      </dgm:t>
    </dgm:pt>
    <dgm:pt modelId="{F5942744-8568-41F5-8B52-A10664082429}">
      <dgm:prSet phldrT="[Texto]"/>
      <dgm:spPr>
        <a:ln>
          <a:solidFill>
            <a:schemeClr val="tx1"/>
          </a:solidFill>
        </a:ln>
      </dgm:spPr>
      <dgm:t>
        <a:bodyPr/>
        <a:lstStyle/>
        <a:p>
          <a:r>
            <a:rPr lang="es-ES" b="1" dirty="0"/>
            <a:t>Oficios y reuniones de las entidades con la CGN solicitando la ampliación del plazo por </a:t>
          </a:r>
          <a:r>
            <a:rPr lang="es-ES" b="1" dirty="0">
              <a:solidFill>
                <a:srgbClr val="C00000"/>
              </a:solidFill>
            </a:rPr>
            <a:t>limitaciones de tipo técnico, operativo, administrativo y presupuestal</a:t>
          </a:r>
        </a:p>
      </dgm:t>
    </dgm:pt>
    <dgm:pt modelId="{9D82D280-ABA8-4C17-9562-3DC575CED335}" type="parTrans" cxnId="{19A049A0-8B2C-437C-A9F0-ECAC6D36CA53}">
      <dgm:prSet/>
      <dgm:spPr/>
      <dgm:t>
        <a:bodyPr/>
        <a:lstStyle/>
        <a:p>
          <a:endParaRPr lang="es-ES"/>
        </a:p>
      </dgm:t>
    </dgm:pt>
    <dgm:pt modelId="{7D3A207F-3FE2-47C8-9AC3-80D25B8D6EAC}" type="sibTrans" cxnId="{19A049A0-8B2C-437C-A9F0-ECAC6D36CA53}">
      <dgm:prSet/>
      <dgm:spPr/>
      <dgm:t>
        <a:bodyPr/>
        <a:lstStyle/>
        <a:p>
          <a:endParaRPr lang="es-ES"/>
        </a:p>
      </dgm:t>
    </dgm:pt>
    <dgm:pt modelId="{3CF6C971-2CA0-49EC-A42C-F955B4D3C4C3}">
      <dgm:prSet phldrT="[Texto]"/>
      <dgm:spPr>
        <a:solidFill>
          <a:schemeClr val="bg1">
            <a:lumMod val="95000"/>
          </a:schemeClr>
        </a:solidFill>
      </dgm:spPr>
      <dgm:t>
        <a:bodyPr/>
        <a:lstStyle/>
        <a:p>
          <a:r>
            <a:rPr lang="es-ES" b="1" u="none" dirty="0"/>
            <a:t>Como resultado de las encuestas realizadas a las entidades, en donde se evidenciaron dificultades en:</a:t>
          </a:r>
        </a:p>
      </dgm:t>
    </dgm:pt>
    <dgm:pt modelId="{A1E983F1-BA58-4348-8EF0-4F99BB5C7489}" type="parTrans" cxnId="{AA1032A1-71BB-4D2E-8F8A-6E1F06B758A6}">
      <dgm:prSet/>
      <dgm:spPr/>
      <dgm:t>
        <a:bodyPr/>
        <a:lstStyle/>
        <a:p>
          <a:endParaRPr lang="es-ES"/>
        </a:p>
      </dgm:t>
    </dgm:pt>
    <dgm:pt modelId="{5A8481EF-2227-45A6-AF7A-1245EE7BB7A5}" type="sibTrans" cxnId="{AA1032A1-71BB-4D2E-8F8A-6E1F06B758A6}">
      <dgm:prSet/>
      <dgm:spPr/>
      <dgm:t>
        <a:bodyPr/>
        <a:lstStyle/>
        <a:p>
          <a:endParaRPr lang="es-ES"/>
        </a:p>
      </dgm:t>
    </dgm:pt>
    <dgm:pt modelId="{C72F816F-21E9-4EF0-BC5C-75C628768B2B}">
      <dgm:prSet phldrT="[Texto]" custT="1"/>
      <dgm:spPr>
        <a:ln>
          <a:solidFill>
            <a:schemeClr val="tx1"/>
          </a:solidFill>
        </a:ln>
      </dgm:spPr>
      <dgm:t>
        <a:bodyPr/>
        <a:lstStyle/>
        <a:p>
          <a:r>
            <a:rPr lang="es-ES" sz="1500" b="1" u="none" dirty="0">
              <a:solidFill>
                <a:srgbClr val="C00000"/>
              </a:solidFill>
            </a:rPr>
            <a:t>Reconocimiento y medición</a:t>
          </a:r>
          <a:r>
            <a:rPr lang="es-ES" sz="1500" b="1" u="none" dirty="0"/>
            <a:t>: propiedades, planta y equipo, bienes de uso público, CXC, intangibles e inventarios</a:t>
          </a:r>
        </a:p>
      </dgm:t>
    </dgm:pt>
    <dgm:pt modelId="{BBE34E2C-F9A9-461B-B8F7-CB704667688C}" type="parTrans" cxnId="{7E0DADAF-54FF-4BCF-A467-1CDC1D6722C5}">
      <dgm:prSet/>
      <dgm:spPr/>
      <dgm:t>
        <a:bodyPr/>
        <a:lstStyle/>
        <a:p>
          <a:endParaRPr lang="es-ES"/>
        </a:p>
      </dgm:t>
    </dgm:pt>
    <dgm:pt modelId="{E6A98814-C947-40C0-AE0E-B5F021EB3CB8}" type="sibTrans" cxnId="{7E0DADAF-54FF-4BCF-A467-1CDC1D6722C5}">
      <dgm:prSet/>
      <dgm:spPr/>
      <dgm:t>
        <a:bodyPr/>
        <a:lstStyle/>
        <a:p>
          <a:endParaRPr lang="es-ES"/>
        </a:p>
      </dgm:t>
    </dgm:pt>
    <dgm:pt modelId="{4F6B00D3-F5BE-4840-943D-4B221043270A}">
      <dgm:prSet phldrT="[Texto]" custT="1"/>
      <dgm:spPr>
        <a:ln>
          <a:solidFill>
            <a:schemeClr val="tx1"/>
          </a:solidFill>
        </a:ln>
      </dgm:spPr>
      <dgm:t>
        <a:bodyPr/>
        <a:lstStyle/>
        <a:p>
          <a:r>
            <a:rPr lang="es-ES" sz="1500" b="1" u="none" dirty="0">
              <a:solidFill>
                <a:srgbClr val="C00000"/>
              </a:solidFill>
            </a:rPr>
            <a:t>Sistemas de información</a:t>
          </a:r>
          <a:r>
            <a:rPr lang="es-ES" sz="1500" b="1" u="none" dirty="0"/>
            <a:t>: los aplicativos contables no están preparados para soportar cambios normativos</a:t>
          </a:r>
        </a:p>
      </dgm:t>
    </dgm:pt>
    <dgm:pt modelId="{CB689C97-170C-4255-8A35-835FB4AD9862}" type="parTrans" cxnId="{539A0069-1317-489F-B6D5-541D31F7A1DC}">
      <dgm:prSet/>
      <dgm:spPr/>
      <dgm:t>
        <a:bodyPr/>
        <a:lstStyle/>
        <a:p>
          <a:endParaRPr lang="es-ES"/>
        </a:p>
      </dgm:t>
    </dgm:pt>
    <dgm:pt modelId="{43796D0A-3156-4A49-8C7D-2D605B8007A8}" type="sibTrans" cxnId="{539A0069-1317-489F-B6D5-541D31F7A1DC}">
      <dgm:prSet/>
      <dgm:spPr/>
      <dgm:t>
        <a:bodyPr/>
        <a:lstStyle/>
        <a:p>
          <a:endParaRPr lang="es-ES"/>
        </a:p>
      </dgm:t>
    </dgm:pt>
    <dgm:pt modelId="{9A4A173E-9EAA-4398-87CD-234621DDDDEC}">
      <dgm:prSet phldrT="[Texto]" custT="1"/>
      <dgm:spPr>
        <a:ln>
          <a:solidFill>
            <a:schemeClr val="tx1"/>
          </a:solidFill>
        </a:ln>
      </dgm:spPr>
      <dgm:t>
        <a:bodyPr/>
        <a:lstStyle/>
        <a:p>
          <a:r>
            <a:rPr lang="es-ES" sz="1500" b="1" u="none" dirty="0">
              <a:solidFill>
                <a:srgbClr val="C00000"/>
              </a:solidFill>
            </a:rPr>
            <a:t>Recursos humanos</a:t>
          </a:r>
          <a:r>
            <a:rPr lang="es-ES" sz="1500" b="1" u="none" dirty="0"/>
            <a:t>: no se cuenta con personal suficiente y capacitado</a:t>
          </a:r>
        </a:p>
      </dgm:t>
    </dgm:pt>
    <dgm:pt modelId="{26E548F8-7056-4CBE-A698-4E1C07E3418A}" type="parTrans" cxnId="{714FC502-524C-4706-8CC3-CDAE61147DE6}">
      <dgm:prSet/>
      <dgm:spPr/>
      <dgm:t>
        <a:bodyPr/>
        <a:lstStyle/>
        <a:p>
          <a:endParaRPr lang="es-ES"/>
        </a:p>
      </dgm:t>
    </dgm:pt>
    <dgm:pt modelId="{74FD7035-A7B2-4F1D-BA56-82F2A3D10AA9}" type="sibTrans" cxnId="{714FC502-524C-4706-8CC3-CDAE61147DE6}">
      <dgm:prSet/>
      <dgm:spPr/>
      <dgm:t>
        <a:bodyPr/>
        <a:lstStyle/>
        <a:p>
          <a:endParaRPr lang="es-ES"/>
        </a:p>
      </dgm:t>
    </dgm:pt>
    <dgm:pt modelId="{D4DAFC40-4454-4FF7-A0F7-3FC162CFF86F}">
      <dgm:prSet phldrT="[Texto]" custT="1"/>
      <dgm:spPr>
        <a:ln>
          <a:solidFill>
            <a:schemeClr val="tx1"/>
          </a:solidFill>
        </a:ln>
      </dgm:spPr>
      <dgm:t>
        <a:bodyPr/>
        <a:lstStyle/>
        <a:p>
          <a:r>
            <a:rPr lang="es-ES" sz="1500" b="1" u="none" dirty="0">
              <a:solidFill>
                <a:srgbClr val="C00000"/>
              </a:solidFill>
            </a:rPr>
            <a:t>Depuración contable</a:t>
          </a:r>
          <a:r>
            <a:rPr lang="es-ES" sz="1500" b="1" u="none" dirty="0"/>
            <a:t>: cuentas contables pendientes de depuración que requieren de un tiempo considerable</a:t>
          </a:r>
        </a:p>
      </dgm:t>
    </dgm:pt>
    <dgm:pt modelId="{6DBD313C-F138-4B9C-80B6-B61A365E6A98}" type="parTrans" cxnId="{144B2B81-A36C-4C39-973E-C9E79BFCF7B5}">
      <dgm:prSet/>
      <dgm:spPr/>
      <dgm:t>
        <a:bodyPr/>
        <a:lstStyle/>
        <a:p>
          <a:endParaRPr lang="es-ES"/>
        </a:p>
      </dgm:t>
    </dgm:pt>
    <dgm:pt modelId="{75E68202-8982-4742-AE5B-A8C911230DB3}" type="sibTrans" cxnId="{144B2B81-A36C-4C39-973E-C9E79BFCF7B5}">
      <dgm:prSet/>
      <dgm:spPr/>
      <dgm:t>
        <a:bodyPr/>
        <a:lstStyle/>
        <a:p>
          <a:endParaRPr lang="es-ES"/>
        </a:p>
      </dgm:t>
    </dgm:pt>
    <dgm:pt modelId="{851C2AE9-F7B4-47D7-9076-E5A328EE4FD1}">
      <dgm:prSet phldrT="[Texto]" custT="1"/>
      <dgm:spPr>
        <a:ln>
          <a:solidFill>
            <a:schemeClr val="tx1"/>
          </a:solidFill>
        </a:ln>
      </dgm:spPr>
      <dgm:t>
        <a:bodyPr/>
        <a:lstStyle/>
        <a:p>
          <a:r>
            <a:rPr lang="es-ES" sz="1500" b="1" u="none" dirty="0">
              <a:solidFill>
                <a:srgbClr val="C00000"/>
              </a:solidFill>
            </a:rPr>
            <a:t>Recursos económicos insuficientes:</a:t>
          </a:r>
          <a:r>
            <a:rPr lang="es-ES" sz="1500" b="1" u="none" dirty="0"/>
            <a:t>  presupuestos insuficiente para adelantar el proceso de manera integral</a:t>
          </a:r>
        </a:p>
      </dgm:t>
    </dgm:pt>
    <dgm:pt modelId="{D951C45E-0A52-4B0E-A149-768B129138C1}" type="parTrans" cxnId="{BD8EE666-0633-46FD-BEDA-56DFFC729892}">
      <dgm:prSet/>
      <dgm:spPr/>
      <dgm:t>
        <a:bodyPr/>
        <a:lstStyle/>
        <a:p>
          <a:endParaRPr lang="es-ES"/>
        </a:p>
      </dgm:t>
    </dgm:pt>
    <dgm:pt modelId="{94BC1293-9E0B-4AFE-A332-2081606C8AC8}" type="sibTrans" cxnId="{BD8EE666-0633-46FD-BEDA-56DFFC729892}">
      <dgm:prSet/>
      <dgm:spPr/>
      <dgm:t>
        <a:bodyPr/>
        <a:lstStyle/>
        <a:p>
          <a:endParaRPr lang="es-ES"/>
        </a:p>
      </dgm:t>
    </dgm:pt>
    <dgm:pt modelId="{BE5DAFF1-C5B4-4335-B896-3F5F9FB1E907}" type="pres">
      <dgm:prSet presAssocID="{004A0A95-FD30-4D8D-BB75-527E0FA395FD}" presName="theList" presStyleCnt="0">
        <dgm:presLayoutVars>
          <dgm:dir/>
          <dgm:animLvl val="lvl"/>
          <dgm:resizeHandles val="exact"/>
        </dgm:presLayoutVars>
      </dgm:prSet>
      <dgm:spPr/>
    </dgm:pt>
    <dgm:pt modelId="{68E0CCD5-9641-49A5-AE13-A7ED7F51A5A8}" type="pres">
      <dgm:prSet presAssocID="{640C6E21-7801-4C02-A549-E046BEC2DC94}" presName="compNode" presStyleCnt="0"/>
      <dgm:spPr/>
    </dgm:pt>
    <dgm:pt modelId="{B16F359C-BEA9-4355-9006-A2CA58D89AE1}" type="pres">
      <dgm:prSet presAssocID="{640C6E21-7801-4C02-A549-E046BEC2DC94}" presName="aNode" presStyleLbl="bgShp" presStyleIdx="0" presStyleCnt="2" custLinFactNeighborX="-1611"/>
      <dgm:spPr/>
    </dgm:pt>
    <dgm:pt modelId="{97759C2C-FCDF-496B-8038-3F10B1D703EB}" type="pres">
      <dgm:prSet presAssocID="{640C6E21-7801-4C02-A549-E046BEC2DC94}" presName="textNode" presStyleLbl="bgShp" presStyleIdx="0" presStyleCnt="2"/>
      <dgm:spPr/>
    </dgm:pt>
    <dgm:pt modelId="{A1CBC5B5-FC06-4109-8437-C9BB4307F0B4}" type="pres">
      <dgm:prSet presAssocID="{640C6E21-7801-4C02-A549-E046BEC2DC94}" presName="compChildNode" presStyleCnt="0"/>
      <dgm:spPr/>
    </dgm:pt>
    <dgm:pt modelId="{316B6D2B-2FA1-4CC6-8AB2-8FCA0F05AEF5}" type="pres">
      <dgm:prSet presAssocID="{640C6E21-7801-4C02-A549-E046BEC2DC94}" presName="theInnerList" presStyleCnt="0"/>
      <dgm:spPr/>
    </dgm:pt>
    <dgm:pt modelId="{8251F27B-80C6-4B56-A471-3744BA9295BB}" type="pres">
      <dgm:prSet presAssocID="{F5942744-8568-41F5-8B52-A10664082429}" presName="childNode" presStyleLbl="node1" presStyleIdx="0" presStyleCnt="6">
        <dgm:presLayoutVars>
          <dgm:bulletEnabled val="1"/>
        </dgm:presLayoutVars>
      </dgm:prSet>
      <dgm:spPr/>
    </dgm:pt>
    <dgm:pt modelId="{0CF8F672-A757-4B26-91D5-B3D76DD5829E}" type="pres">
      <dgm:prSet presAssocID="{640C6E21-7801-4C02-A549-E046BEC2DC94}" presName="aSpace" presStyleCnt="0"/>
      <dgm:spPr/>
    </dgm:pt>
    <dgm:pt modelId="{056B1466-7571-441F-921F-5DDC816D51A6}" type="pres">
      <dgm:prSet presAssocID="{3CF6C971-2CA0-49EC-A42C-F955B4D3C4C3}" presName="compNode" presStyleCnt="0"/>
      <dgm:spPr/>
    </dgm:pt>
    <dgm:pt modelId="{45B002B7-33A2-4249-A740-8E8A6C6DE8E5}" type="pres">
      <dgm:prSet presAssocID="{3CF6C971-2CA0-49EC-A42C-F955B4D3C4C3}" presName="aNode" presStyleLbl="bgShp" presStyleIdx="1" presStyleCnt="2"/>
      <dgm:spPr/>
    </dgm:pt>
    <dgm:pt modelId="{B87207B6-25D0-4754-AEAE-F6D66195AE48}" type="pres">
      <dgm:prSet presAssocID="{3CF6C971-2CA0-49EC-A42C-F955B4D3C4C3}" presName="textNode" presStyleLbl="bgShp" presStyleIdx="1" presStyleCnt="2"/>
      <dgm:spPr/>
    </dgm:pt>
    <dgm:pt modelId="{464770AC-1F6C-489C-BA60-493FF628AFA7}" type="pres">
      <dgm:prSet presAssocID="{3CF6C971-2CA0-49EC-A42C-F955B4D3C4C3}" presName="compChildNode" presStyleCnt="0"/>
      <dgm:spPr/>
    </dgm:pt>
    <dgm:pt modelId="{9943C054-8668-4516-9E6C-E777B91B6F16}" type="pres">
      <dgm:prSet presAssocID="{3CF6C971-2CA0-49EC-A42C-F955B4D3C4C3}" presName="theInnerList" presStyleCnt="0"/>
      <dgm:spPr/>
    </dgm:pt>
    <dgm:pt modelId="{FF671B05-52A4-417B-B3AB-298F993DB2D5}" type="pres">
      <dgm:prSet presAssocID="{C72F816F-21E9-4EF0-BC5C-75C628768B2B}" presName="childNode" presStyleLbl="node1" presStyleIdx="1" presStyleCnt="6" custScaleX="117715" custScaleY="209947" custLinFactY="-1743" custLinFactNeighborY="-100000">
        <dgm:presLayoutVars>
          <dgm:bulletEnabled val="1"/>
        </dgm:presLayoutVars>
      </dgm:prSet>
      <dgm:spPr/>
    </dgm:pt>
    <dgm:pt modelId="{F5FC5AF5-08B6-472B-AF1B-9EE1821B2065}" type="pres">
      <dgm:prSet presAssocID="{C72F816F-21E9-4EF0-BC5C-75C628768B2B}" presName="aSpace2" presStyleCnt="0"/>
      <dgm:spPr/>
    </dgm:pt>
    <dgm:pt modelId="{BACBAB97-6D0E-4836-9CC6-0ABB60A855EE}" type="pres">
      <dgm:prSet presAssocID="{4F6B00D3-F5BE-4840-943D-4B221043270A}" presName="childNode" presStyleLbl="node1" presStyleIdx="2" presStyleCnt="6" custScaleX="117205" custScaleY="200757" custLinFactNeighborY="53168">
        <dgm:presLayoutVars>
          <dgm:bulletEnabled val="1"/>
        </dgm:presLayoutVars>
      </dgm:prSet>
      <dgm:spPr/>
    </dgm:pt>
    <dgm:pt modelId="{CB7B515D-9CC6-40D6-B8CD-93E8C13D8C42}" type="pres">
      <dgm:prSet presAssocID="{4F6B00D3-F5BE-4840-943D-4B221043270A}" presName="aSpace2" presStyleCnt="0"/>
      <dgm:spPr/>
    </dgm:pt>
    <dgm:pt modelId="{599628B4-ED51-443A-ADB7-CDDF050A989F}" type="pres">
      <dgm:prSet presAssocID="{9A4A173E-9EAA-4398-87CD-234621DDDDEC}" presName="childNode" presStyleLbl="node1" presStyleIdx="3" presStyleCnt="6" custScaleX="115657" custScaleY="153770" custLinFactY="4154" custLinFactNeighborX="-255" custLinFactNeighborY="100000">
        <dgm:presLayoutVars>
          <dgm:bulletEnabled val="1"/>
        </dgm:presLayoutVars>
      </dgm:prSet>
      <dgm:spPr/>
    </dgm:pt>
    <dgm:pt modelId="{7BD9A93E-E1D3-4333-A8EA-6EC6CD94A378}" type="pres">
      <dgm:prSet presAssocID="{9A4A173E-9EAA-4398-87CD-234621DDDDEC}" presName="aSpace2" presStyleCnt="0"/>
      <dgm:spPr/>
    </dgm:pt>
    <dgm:pt modelId="{307F0E6E-2BEB-4FD8-828D-F41F1128A3B9}" type="pres">
      <dgm:prSet presAssocID="{D4DAFC40-4454-4FF7-A0F7-3FC162CFF86F}" presName="childNode" presStyleLbl="node1" presStyleIdx="4" presStyleCnt="6" custScaleX="115167" custScaleY="221322" custLinFactY="26077" custLinFactNeighborY="100000">
        <dgm:presLayoutVars>
          <dgm:bulletEnabled val="1"/>
        </dgm:presLayoutVars>
      </dgm:prSet>
      <dgm:spPr/>
    </dgm:pt>
    <dgm:pt modelId="{31706E26-F28A-49C0-8BB1-BB17B42C0BCC}" type="pres">
      <dgm:prSet presAssocID="{D4DAFC40-4454-4FF7-A0F7-3FC162CFF86F}" presName="aSpace2" presStyleCnt="0"/>
      <dgm:spPr/>
    </dgm:pt>
    <dgm:pt modelId="{D49CDFCE-2219-4A34-9402-953EE3A4D3D3}" type="pres">
      <dgm:prSet presAssocID="{851C2AE9-F7B4-47D7-9076-E5A328EE4FD1}" presName="childNode" presStyleLbl="node1" presStyleIdx="5" presStyleCnt="6" custScaleX="116186" custScaleY="183102" custLinFactY="37509" custLinFactNeighborY="100000">
        <dgm:presLayoutVars>
          <dgm:bulletEnabled val="1"/>
        </dgm:presLayoutVars>
      </dgm:prSet>
      <dgm:spPr/>
    </dgm:pt>
  </dgm:ptLst>
  <dgm:cxnLst>
    <dgm:cxn modelId="{714FC502-524C-4706-8CC3-CDAE61147DE6}" srcId="{3CF6C971-2CA0-49EC-A42C-F955B4D3C4C3}" destId="{9A4A173E-9EAA-4398-87CD-234621DDDDEC}" srcOrd="2" destOrd="0" parTransId="{26E548F8-7056-4CBE-A698-4E1C07E3418A}" sibTransId="{74FD7035-A7B2-4F1D-BA56-82F2A3D10AA9}"/>
    <dgm:cxn modelId="{5FB7D71D-DB41-42D9-9B3A-ACAF0F87F64A}" type="presOf" srcId="{3CF6C971-2CA0-49EC-A42C-F955B4D3C4C3}" destId="{B87207B6-25D0-4754-AEAE-F6D66195AE48}" srcOrd="1" destOrd="0" presId="urn:microsoft.com/office/officeart/2005/8/layout/lProcess2"/>
    <dgm:cxn modelId="{93F3CA2F-B47F-40F6-8B19-B41C2293F893}" type="presOf" srcId="{4F6B00D3-F5BE-4840-943D-4B221043270A}" destId="{BACBAB97-6D0E-4836-9CC6-0ABB60A855EE}" srcOrd="0" destOrd="0" presId="urn:microsoft.com/office/officeart/2005/8/layout/lProcess2"/>
    <dgm:cxn modelId="{97A60A31-E54C-4378-844F-3E4834517567}" srcId="{004A0A95-FD30-4D8D-BB75-527E0FA395FD}" destId="{640C6E21-7801-4C02-A549-E046BEC2DC94}" srcOrd="0" destOrd="0" parTransId="{FC473E0F-322D-4424-9068-6A6F72D5C828}" sibTransId="{54781E23-FDA4-4A92-ACA3-14A27D32C892}"/>
    <dgm:cxn modelId="{6375A73A-73A2-418F-A848-110EDFB18CFC}" type="presOf" srcId="{3CF6C971-2CA0-49EC-A42C-F955B4D3C4C3}" destId="{45B002B7-33A2-4249-A740-8E8A6C6DE8E5}" srcOrd="0" destOrd="0" presId="urn:microsoft.com/office/officeart/2005/8/layout/lProcess2"/>
    <dgm:cxn modelId="{6668755D-14A0-4A97-AC04-B4FEF0AAF184}" type="presOf" srcId="{640C6E21-7801-4C02-A549-E046BEC2DC94}" destId="{97759C2C-FCDF-496B-8038-3F10B1D703EB}" srcOrd="1" destOrd="0" presId="urn:microsoft.com/office/officeart/2005/8/layout/lProcess2"/>
    <dgm:cxn modelId="{C21A4B60-39A4-4DF3-BC01-E35FF410FBD4}" type="presOf" srcId="{640C6E21-7801-4C02-A549-E046BEC2DC94}" destId="{B16F359C-BEA9-4355-9006-A2CA58D89AE1}" srcOrd="0" destOrd="0" presId="urn:microsoft.com/office/officeart/2005/8/layout/lProcess2"/>
    <dgm:cxn modelId="{BD8EE666-0633-46FD-BEDA-56DFFC729892}" srcId="{3CF6C971-2CA0-49EC-A42C-F955B4D3C4C3}" destId="{851C2AE9-F7B4-47D7-9076-E5A328EE4FD1}" srcOrd="4" destOrd="0" parTransId="{D951C45E-0A52-4B0E-A149-768B129138C1}" sibTransId="{94BC1293-9E0B-4AFE-A332-2081606C8AC8}"/>
    <dgm:cxn modelId="{539A0069-1317-489F-B6D5-541D31F7A1DC}" srcId="{3CF6C971-2CA0-49EC-A42C-F955B4D3C4C3}" destId="{4F6B00D3-F5BE-4840-943D-4B221043270A}" srcOrd="1" destOrd="0" parTransId="{CB689C97-170C-4255-8A35-835FB4AD9862}" sibTransId="{43796D0A-3156-4A49-8C7D-2D605B8007A8}"/>
    <dgm:cxn modelId="{144B2B81-A36C-4C39-973E-C9E79BFCF7B5}" srcId="{3CF6C971-2CA0-49EC-A42C-F955B4D3C4C3}" destId="{D4DAFC40-4454-4FF7-A0F7-3FC162CFF86F}" srcOrd="3" destOrd="0" parTransId="{6DBD313C-F138-4B9C-80B6-B61A365E6A98}" sibTransId="{75E68202-8982-4742-AE5B-A8C911230DB3}"/>
    <dgm:cxn modelId="{26F8C984-6B11-4E86-A91A-4A486050C9E3}" type="presOf" srcId="{C72F816F-21E9-4EF0-BC5C-75C628768B2B}" destId="{FF671B05-52A4-417B-B3AB-298F993DB2D5}" srcOrd="0" destOrd="0" presId="urn:microsoft.com/office/officeart/2005/8/layout/lProcess2"/>
    <dgm:cxn modelId="{425E7A9A-DE30-4F6B-8F59-1277CAC964ED}" type="presOf" srcId="{9A4A173E-9EAA-4398-87CD-234621DDDDEC}" destId="{599628B4-ED51-443A-ADB7-CDDF050A989F}" srcOrd="0" destOrd="0" presId="urn:microsoft.com/office/officeart/2005/8/layout/lProcess2"/>
    <dgm:cxn modelId="{B01E839E-DB7D-45BA-98DB-09001434835A}" type="presOf" srcId="{851C2AE9-F7B4-47D7-9076-E5A328EE4FD1}" destId="{D49CDFCE-2219-4A34-9402-953EE3A4D3D3}" srcOrd="0" destOrd="0" presId="urn:microsoft.com/office/officeart/2005/8/layout/lProcess2"/>
    <dgm:cxn modelId="{19A049A0-8B2C-437C-A9F0-ECAC6D36CA53}" srcId="{640C6E21-7801-4C02-A549-E046BEC2DC94}" destId="{F5942744-8568-41F5-8B52-A10664082429}" srcOrd="0" destOrd="0" parTransId="{9D82D280-ABA8-4C17-9562-3DC575CED335}" sibTransId="{7D3A207F-3FE2-47C8-9AC3-80D25B8D6EAC}"/>
    <dgm:cxn modelId="{AA1032A1-71BB-4D2E-8F8A-6E1F06B758A6}" srcId="{004A0A95-FD30-4D8D-BB75-527E0FA395FD}" destId="{3CF6C971-2CA0-49EC-A42C-F955B4D3C4C3}" srcOrd="1" destOrd="0" parTransId="{A1E983F1-BA58-4348-8EF0-4F99BB5C7489}" sibTransId="{5A8481EF-2227-45A6-AF7A-1245EE7BB7A5}"/>
    <dgm:cxn modelId="{7E0DADAF-54FF-4BCF-A467-1CDC1D6722C5}" srcId="{3CF6C971-2CA0-49EC-A42C-F955B4D3C4C3}" destId="{C72F816F-21E9-4EF0-BC5C-75C628768B2B}" srcOrd="0" destOrd="0" parTransId="{BBE34E2C-F9A9-461B-B8F7-CB704667688C}" sibTransId="{E6A98814-C947-40C0-AE0E-B5F021EB3CB8}"/>
    <dgm:cxn modelId="{FD10EBCC-8022-445A-BFC8-9F6636AB5C4C}" type="presOf" srcId="{004A0A95-FD30-4D8D-BB75-527E0FA395FD}" destId="{BE5DAFF1-C5B4-4335-B896-3F5F9FB1E907}" srcOrd="0" destOrd="0" presId="urn:microsoft.com/office/officeart/2005/8/layout/lProcess2"/>
    <dgm:cxn modelId="{D0B74ADC-4716-48BD-9CA5-858F01DD60B1}" type="presOf" srcId="{F5942744-8568-41F5-8B52-A10664082429}" destId="{8251F27B-80C6-4B56-A471-3744BA9295BB}" srcOrd="0" destOrd="0" presId="urn:microsoft.com/office/officeart/2005/8/layout/lProcess2"/>
    <dgm:cxn modelId="{FB1118FF-7CA3-4720-A993-2E73A1EA1E49}" type="presOf" srcId="{D4DAFC40-4454-4FF7-A0F7-3FC162CFF86F}" destId="{307F0E6E-2BEB-4FD8-828D-F41F1128A3B9}" srcOrd="0" destOrd="0" presId="urn:microsoft.com/office/officeart/2005/8/layout/lProcess2"/>
    <dgm:cxn modelId="{26ED6A6B-1348-4915-ADEA-AE85B7C4F0AF}" type="presParOf" srcId="{BE5DAFF1-C5B4-4335-B896-3F5F9FB1E907}" destId="{68E0CCD5-9641-49A5-AE13-A7ED7F51A5A8}" srcOrd="0" destOrd="0" presId="urn:microsoft.com/office/officeart/2005/8/layout/lProcess2"/>
    <dgm:cxn modelId="{9CE27838-C828-45C9-B657-DA5FD91A23A3}" type="presParOf" srcId="{68E0CCD5-9641-49A5-AE13-A7ED7F51A5A8}" destId="{B16F359C-BEA9-4355-9006-A2CA58D89AE1}" srcOrd="0" destOrd="0" presId="urn:microsoft.com/office/officeart/2005/8/layout/lProcess2"/>
    <dgm:cxn modelId="{F9B52573-B14D-4DFF-9D40-82287300F479}" type="presParOf" srcId="{68E0CCD5-9641-49A5-AE13-A7ED7F51A5A8}" destId="{97759C2C-FCDF-496B-8038-3F10B1D703EB}" srcOrd="1" destOrd="0" presId="urn:microsoft.com/office/officeart/2005/8/layout/lProcess2"/>
    <dgm:cxn modelId="{690806FF-90C0-4F72-A92F-B935A2C5B108}" type="presParOf" srcId="{68E0CCD5-9641-49A5-AE13-A7ED7F51A5A8}" destId="{A1CBC5B5-FC06-4109-8437-C9BB4307F0B4}" srcOrd="2" destOrd="0" presId="urn:microsoft.com/office/officeart/2005/8/layout/lProcess2"/>
    <dgm:cxn modelId="{788BA3C3-D610-47AB-9729-9C0110F571CD}" type="presParOf" srcId="{A1CBC5B5-FC06-4109-8437-C9BB4307F0B4}" destId="{316B6D2B-2FA1-4CC6-8AB2-8FCA0F05AEF5}" srcOrd="0" destOrd="0" presId="urn:microsoft.com/office/officeart/2005/8/layout/lProcess2"/>
    <dgm:cxn modelId="{20246A0F-37F4-4CBF-B18F-79495D3C441A}" type="presParOf" srcId="{316B6D2B-2FA1-4CC6-8AB2-8FCA0F05AEF5}" destId="{8251F27B-80C6-4B56-A471-3744BA9295BB}" srcOrd="0" destOrd="0" presId="urn:microsoft.com/office/officeart/2005/8/layout/lProcess2"/>
    <dgm:cxn modelId="{F5623129-B74D-420C-B748-261B8C7D8B37}" type="presParOf" srcId="{BE5DAFF1-C5B4-4335-B896-3F5F9FB1E907}" destId="{0CF8F672-A757-4B26-91D5-B3D76DD5829E}" srcOrd="1" destOrd="0" presId="urn:microsoft.com/office/officeart/2005/8/layout/lProcess2"/>
    <dgm:cxn modelId="{ED1F98EA-4D8E-4095-A0AE-C6F28F598466}" type="presParOf" srcId="{BE5DAFF1-C5B4-4335-B896-3F5F9FB1E907}" destId="{056B1466-7571-441F-921F-5DDC816D51A6}" srcOrd="2" destOrd="0" presId="urn:microsoft.com/office/officeart/2005/8/layout/lProcess2"/>
    <dgm:cxn modelId="{2B9EEC4F-F7EA-4D4E-8202-2FC2ED42EFF9}" type="presParOf" srcId="{056B1466-7571-441F-921F-5DDC816D51A6}" destId="{45B002B7-33A2-4249-A740-8E8A6C6DE8E5}" srcOrd="0" destOrd="0" presId="urn:microsoft.com/office/officeart/2005/8/layout/lProcess2"/>
    <dgm:cxn modelId="{DF525E9D-4B44-49FA-8C6D-CE660A01966D}" type="presParOf" srcId="{056B1466-7571-441F-921F-5DDC816D51A6}" destId="{B87207B6-25D0-4754-AEAE-F6D66195AE48}" srcOrd="1" destOrd="0" presId="urn:microsoft.com/office/officeart/2005/8/layout/lProcess2"/>
    <dgm:cxn modelId="{1301ABCD-3091-4827-89AC-16A1DE828B9A}" type="presParOf" srcId="{056B1466-7571-441F-921F-5DDC816D51A6}" destId="{464770AC-1F6C-489C-BA60-493FF628AFA7}" srcOrd="2" destOrd="0" presId="urn:microsoft.com/office/officeart/2005/8/layout/lProcess2"/>
    <dgm:cxn modelId="{C27F947D-84FC-4BD6-96BF-CA2A4EBEEA16}" type="presParOf" srcId="{464770AC-1F6C-489C-BA60-493FF628AFA7}" destId="{9943C054-8668-4516-9E6C-E777B91B6F16}" srcOrd="0" destOrd="0" presId="urn:microsoft.com/office/officeart/2005/8/layout/lProcess2"/>
    <dgm:cxn modelId="{7CA3BEE8-26D7-4929-9F11-BE3B1CAAFC76}" type="presParOf" srcId="{9943C054-8668-4516-9E6C-E777B91B6F16}" destId="{FF671B05-52A4-417B-B3AB-298F993DB2D5}" srcOrd="0" destOrd="0" presId="urn:microsoft.com/office/officeart/2005/8/layout/lProcess2"/>
    <dgm:cxn modelId="{3BB7E916-C52B-49A4-90B4-649D3EEE2894}" type="presParOf" srcId="{9943C054-8668-4516-9E6C-E777B91B6F16}" destId="{F5FC5AF5-08B6-472B-AF1B-9EE1821B2065}" srcOrd="1" destOrd="0" presId="urn:microsoft.com/office/officeart/2005/8/layout/lProcess2"/>
    <dgm:cxn modelId="{FDB2E0FC-7441-46A8-8E8B-7DC724E246D6}" type="presParOf" srcId="{9943C054-8668-4516-9E6C-E777B91B6F16}" destId="{BACBAB97-6D0E-4836-9CC6-0ABB60A855EE}" srcOrd="2" destOrd="0" presId="urn:microsoft.com/office/officeart/2005/8/layout/lProcess2"/>
    <dgm:cxn modelId="{97EC479A-0B4D-42CF-BD36-322F9D857893}" type="presParOf" srcId="{9943C054-8668-4516-9E6C-E777B91B6F16}" destId="{CB7B515D-9CC6-40D6-B8CD-93E8C13D8C42}" srcOrd="3" destOrd="0" presId="urn:microsoft.com/office/officeart/2005/8/layout/lProcess2"/>
    <dgm:cxn modelId="{01613BB3-C885-4BC5-8D1C-D176AC0D6661}" type="presParOf" srcId="{9943C054-8668-4516-9E6C-E777B91B6F16}" destId="{599628B4-ED51-443A-ADB7-CDDF050A989F}" srcOrd="4" destOrd="0" presId="urn:microsoft.com/office/officeart/2005/8/layout/lProcess2"/>
    <dgm:cxn modelId="{30A1A641-1560-4E23-84F2-F1F4483CC92D}" type="presParOf" srcId="{9943C054-8668-4516-9E6C-E777B91B6F16}" destId="{7BD9A93E-E1D3-4333-A8EA-6EC6CD94A378}" srcOrd="5" destOrd="0" presId="urn:microsoft.com/office/officeart/2005/8/layout/lProcess2"/>
    <dgm:cxn modelId="{DFE544AD-C92A-4069-A5A5-FCBD00D49965}" type="presParOf" srcId="{9943C054-8668-4516-9E6C-E777B91B6F16}" destId="{307F0E6E-2BEB-4FD8-828D-F41F1128A3B9}" srcOrd="6" destOrd="0" presId="urn:microsoft.com/office/officeart/2005/8/layout/lProcess2"/>
    <dgm:cxn modelId="{33C54741-2214-41B2-A6E6-FA66807F153B}" type="presParOf" srcId="{9943C054-8668-4516-9E6C-E777B91B6F16}" destId="{31706E26-F28A-49C0-8BB1-BB17B42C0BCC}" srcOrd="7" destOrd="0" presId="urn:microsoft.com/office/officeart/2005/8/layout/lProcess2"/>
    <dgm:cxn modelId="{A397EE6B-1BC8-404B-8D11-E7FE205CC7AE}" type="presParOf" srcId="{9943C054-8668-4516-9E6C-E777B91B6F16}" destId="{D49CDFCE-2219-4A34-9402-953EE3A4D3D3}" srcOrd="8"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832D894-755B-405B-B6B1-4B3697A701CD}" type="doc">
      <dgm:prSet loTypeId="urn:microsoft.com/office/officeart/2005/8/layout/cycle8" loCatId="cycle" qsTypeId="urn:microsoft.com/office/officeart/2005/8/quickstyle/simple1" qsCatId="simple" csTypeId="urn:microsoft.com/office/officeart/2005/8/colors/accent2_1" csCatId="accent2" phldr="1"/>
      <dgm:spPr/>
      <dgm:t>
        <a:bodyPr/>
        <a:lstStyle/>
        <a:p>
          <a:endParaRPr lang="es-ES"/>
        </a:p>
      </dgm:t>
    </dgm:pt>
    <dgm:pt modelId="{865EA2B2-4591-4161-9A20-0974E19962BD}">
      <dgm:prSet phldrT="[Texto]" custT="1"/>
      <dgm:spPr/>
      <dgm:t>
        <a:bodyPr/>
        <a:lstStyle/>
        <a:p>
          <a:r>
            <a:rPr lang="es-ES" sz="1200" b="1" dirty="0"/>
            <a:t>Articulo 355 de la Ley 1819 de 2016: Requerimiento de proceso de depuración contable para entidades territoriales </a:t>
          </a:r>
        </a:p>
      </dgm:t>
    </dgm:pt>
    <dgm:pt modelId="{77D68D2F-2C4B-404B-81F1-5398A451D59D}" type="parTrans" cxnId="{F2F84F21-41F2-4B85-BD24-4FEFAA8C61F0}">
      <dgm:prSet/>
      <dgm:spPr/>
      <dgm:t>
        <a:bodyPr/>
        <a:lstStyle/>
        <a:p>
          <a:endParaRPr lang="es-ES" sz="1400"/>
        </a:p>
      </dgm:t>
    </dgm:pt>
    <dgm:pt modelId="{62160CC7-C769-4997-B80A-61E387D190EA}" type="sibTrans" cxnId="{F2F84F21-41F2-4B85-BD24-4FEFAA8C61F0}">
      <dgm:prSet/>
      <dgm:spPr/>
      <dgm:t>
        <a:bodyPr/>
        <a:lstStyle/>
        <a:p>
          <a:endParaRPr lang="es-ES" sz="1400"/>
        </a:p>
      </dgm:t>
    </dgm:pt>
    <dgm:pt modelId="{96E80A22-DDC6-47E3-9BA3-352A57300BA6}">
      <dgm:prSet phldrT="[Texto]" custT="1"/>
      <dgm:spPr/>
      <dgm:t>
        <a:bodyPr/>
        <a:lstStyle/>
        <a:p>
          <a:r>
            <a:rPr lang="es-ES" sz="1400" b="1" dirty="0"/>
            <a:t>Resolución  CGN 107 de 2017 Cumplimiento al saneamiento contable requerido en el Art. 355</a:t>
          </a:r>
        </a:p>
      </dgm:t>
    </dgm:pt>
    <dgm:pt modelId="{064EA58E-BFA0-4721-A102-0E84A403BDDF}" type="parTrans" cxnId="{F29E56B2-E67A-46DE-B6FD-E6765137E492}">
      <dgm:prSet/>
      <dgm:spPr/>
      <dgm:t>
        <a:bodyPr/>
        <a:lstStyle/>
        <a:p>
          <a:endParaRPr lang="es-ES" sz="1400"/>
        </a:p>
      </dgm:t>
    </dgm:pt>
    <dgm:pt modelId="{9C04350C-CA52-4402-BC86-F8D3A1E81FC5}" type="sibTrans" cxnId="{F29E56B2-E67A-46DE-B6FD-E6765137E492}">
      <dgm:prSet/>
      <dgm:spPr/>
      <dgm:t>
        <a:bodyPr/>
        <a:lstStyle/>
        <a:p>
          <a:endParaRPr lang="es-ES" sz="1400"/>
        </a:p>
      </dgm:t>
    </dgm:pt>
    <dgm:pt modelId="{F664753A-6EF1-4883-BBA8-8C3394F1C2F2}">
      <dgm:prSet phldrT="[Texto]" custT="1"/>
      <dgm:spPr/>
      <dgm:t>
        <a:bodyPr/>
        <a:lstStyle/>
        <a:p>
          <a:r>
            <a:rPr lang="es-ES" sz="1400" dirty="0"/>
            <a:t>      </a:t>
          </a:r>
          <a:r>
            <a:rPr lang="es-ES" sz="1200" b="1" dirty="0"/>
            <a:t>Circular Conjunta No. 001</a:t>
          </a:r>
        </a:p>
        <a:p>
          <a:r>
            <a:rPr lang="es-ES" sz="1200" b="1" dirty="0"/>
            <a:t> Auditoria General de la República y CGN</a:t>
          </a:r>
        </a:p>
        <a:p>
          <a:r>
            <a:rPr lang="es-ES" sz="1200" b="1" dirty="0"/>
            <a:t>Termino de dos años a partir de la vigencia de la Ley 1819</a:t>
          </a:r>
        </a:p>
      </dgm:t>
    </dgm:pt>
    <dgm:pt modelId="{4FB3036C-90F7-44DA-9825-FA98B101C8CD}" type="parTrans" cxnId="{80ABE614-C102-4671-A7F0-532EA6D30072}">
      <dgm:prSet/>
      <dgm:spPr/>
      <dgm:t>
        <a:bodyPr/>
        <a:lstStyle/>
        <a:p>
          <a:endParaRPr lang="es-ES" sz="1400"/>
        </a:p>
      </dgm:t>
    </dgm:pt>
    <dgm:pt modelId="{9CCFA251-C803-4AA1-ADEC-34B192D9D837}" type="sibTrans" cxnId="{80ABE614-C102-4671-A7F0-532EA6D30072}">
      <dgm:prSet/>
      <dgm:spPr/>
      <dgm:t>
        <a:bodyPr/>
        <a:lstStyle/>
        <a:p>
          <a:endParaRPr lang="es-ES" sz="1400"/>
        </a:p>
      </dgm:t>
    </dgm:pt>
    <dgm:pt modelId="{C8851BE6-2D22-4642-8CF8-642EC35873E3}">
      <dgm:prSet phldrT="[Texto]" custT="1"/>
      <dgm:spPr/>
      <dgm:t>
        <a:bodyPr/>
        <a:lstStyle/>
        <a:p>
          <a:r>
            <a:rPr lang="es-ES" sz="1400" dirty="0"/>
            <a:t>      </a:t>
          </a:r>
          <a:r>
            <a:rPr lang="es-ES" sz="1200" b="1" dirty="0"/>
            <a:t>Circular Conjunta No. 002</a:t>
          </a:r>
        </a:p>
        <a:p>
          <a:r>
            <a:rPr lang="es-ES" sz="1200" b="1" dirty="0"/>
            <a:t>Procuraduría General de la Nación y CGN</a:t>
          </a:r>
        </a:p>
        <a:p>
          <a:r>
            <a:rPr lang="es-ES" sz="1200" b="1" dirty="0"/>
            <a:t>Responsabilidad a cargo del Representante Legal</a:t>
          </a:r>
        </a:p>
      </dgm:t>
    </dgm:pt>
    <dgm:pt modelId="{B1D70FC1-257B-4728-975F-79EF05CD5944}" type="parTrans" cxnId="{B707E190-227C-4782-9284-354880ADC9DC}">
      <dgm:prSet/>
      <dgm:spPr/>
      <dgm:t>
        <a:bodyPr/>
        <a:lstStyle/>
        <a:p>
          <a:endParaRPr lang="es-ES" sz="1400"/>
        </a:p>
      </dgm:t>
    </dgm:pt>
    <dgm:pt modelId="{FDD46BF0-F56F-430B-87D1-68C9AEE85A67}" type="sibTrans" cxnId="{B707E190-227C-4782-9284-354880ADC9DC}">
      <dgm:prSet/>
      <dgm:spPr/>
      <dgm:t>
        <a:bodyPr/>
        <a:lstStyle/>
        <a:p>
          <a:endParaRPr lang="es-ES" sz="1400"/>
        </a:p>
      </dgm:t>
    </dgm:pt>
    <dgm:pt modelId="{7AEEE15B-ED41-49AD-9E6F-9FAD05801FE8}" type="pres">
      <dgm:prSet presAssocID="{F832D894-755B-405B-B6B1-4B3697A701CD}" presName="compositeShape" presStyleCnt="0">
        <dgm:presLayoutVars>
          <dgm:chMax val="7"/>
          <dgm:dir/>
          <dgm:resizeHandles val="exact"/>
        </dgm:presLayoutVars>
      </dgm:prSet>
      <dgm:spPr/>
    </dgm:pt>
    <dgm:pt modelId="{173C8685-A769-464D-876F-6AB3BE432D41}" type="pres">
      <dgm:prSet presAssocID="{F832D894-755B-405B-B6B1-4B3697A701CD}" presName="wedge1" presStyleLbl="node1" presStyleIdx="0" presStyleCnt="4" custLinFactNeighborX="-1047"/>
      <dgm:spPr/>
    </dgm:pt>
    <dgm:pt modelId="{2BBA5DC9-6B35-4D89-AEB5-1024E5DDD76F}" type="pres">
      <dgm:prSet presAssocID="{F832D894-755B-405B-B6B1-4B3697A701CD}" presName="dummy1a" presStyleCnt="0"/>
      <dgm:spPr/>
    </dgm:pt>
    <dgm:pt modelId="{44D1BD7A-D041-491C-9AC4-0F84E24AB2C9}" type="pres">
      <dgm:prSet presAssocID="{F832D894-755B-405B-B6B1-4B3697A701CD}" presName="dummy1b" presStyleCnt="0"/>
      <dgm:spPr/>
    </dgm:pt>
    <dgm:pt modelId="{321207D6-F2DC-4FB3-9B1A-E5E1FD15ACCA}" type="pres">
      <dgm:prSet presAssocID="{F832D894-755B-405B-B6B1-4B3697A701CD}" presName="wedge1Tx" presStyleLbl="node1" presStyleIdx="0" presStyleCnt="4">
        <dgm:presLayoutVars>
          <dgm:chMax val="0"/>
          <dgm:chPref val="0"/>
          <dgm:bulletEnabled val="1"/>
        </dgm:presLayoutVars>
      </dgm:prSet>
      <dgm:spPr/>
    </dgm:pt>
    <dgm:pt modelId="{BAC9C588-960D-421D-8C22-BD2BEE02532B}" type="pres">
      <dgm:prSet presAssocID="{F832D894-755B-405B-B6B1-4B3697A701CD}" presName="wedge2" presStyleLbl="node1" presStyleIdx="1" presStyleCnt="4" custScaleX="95453" custLinFactNeighborX="-1047"/>
      <dgm:spPr/>
    </dgm:pt>
    <dgm:pt modelId="{FA034363-53A4-4494-A2A6-1DF1638711FE}" type="pres">
      <dgm:prSet presAssocID="{F832D894-755B-405B-B6B1-4B3697A701CD}" presName="dummy2a" presStyleCnt="0"/>
      <dgm:spPr/>
    </dgm:pt>
    <dgm:pt modelId="{0C22996A-679B-472E-AE4D-20740E9FB749}" type="pres">
      <dgm:prSet presAssocID="{F832D894-755B-405B-B6B1-4B3697A701CD}" presName="dummy2b" presStyleCnt="0"/>
      <dgm:spPr/>
    </dgm:pt>
    <dgm:pt modelId="{74EA1E1A-DFA5-446F-A2F6-0990534C26F0}" type="pres">
      <dgm:prSet presAssocID="{F832D894-755B-405B-B6B1-4B3697A701CD}" presName="wedge2Tx" presStyleLbl="node1" presStyleIdx="1" presStyleCnt="4">
        <dgm:presLayoutVars>
          <dgm:chMax val="0"/>
          <dgm:chPref val="0"/>
          <dgm:bulletEnabled val="1"/>
        </dgm:presLayoutVars>
      </dgm:prSet>
      <dgm:spPr/>
    </dgm:pt>
    <dgm:pt modelId="{FE8B931D-F21A-4B74-8013-374086A2816D}" type="pres">
      <dgm:prSet presAssocID="{F832D894-755B-405B-B6B1-4B3697A701CD}" presName="wedge3" presStyleLbl="node1" presStyleIdx="2" presStyleCnt="4" custLinFactNeighborX="1777"/>
      <dgm:spPr/>
    </dgm:pt>
    <dgm:pt modelId="{65D1BBA0-D14E-4CE7-896D-E4A4F1BC2746}" type="pres">
      <dgm:prSet presAssocID="{F832D894-755B-405B-B6B1-4B3697A701CD}" presName="dummy3a" presStyleCnt="0"/>
      <dgm:spPr/>
    </dgm:pt>
    <dgm:pt modelId="{11452879-246E-4585-92FD-982CA63BFD2C}" type="pres">
      <dgm:prSet presAssocID="{F832D894-755B-405B-B6B1-4B3697A701CD}" presName="dummy3b" presStyleCnt="0"/>
      <dgm:spPr/>
    </dgm:pt>
    <dgm:pt modelId="{5DDBA853-DE1E-44FD-A92C-2D412C7E9594}" type="pres">
      <dgm:prSet presAssocID="{F832D894-755B-405B-B6B1-4B3697A701CD}" presName="wedge3Tx" presStyleLbl="node1" presStyleIdx="2" presStyleCnt="4">
        <dgm:presLayoutVars>
          <dgm:chMax val="0"/>
          <dgm:chPref val="0"/>
          <dgm:bulletEnabled val="1"/>
        </dgm:presLayoutVars>
      </dgm:prSet>
      <dgm:spPr/>
    </dgm:pt>
    <dgm:pt modelId="{FB5E7DC0-3C1D-4AFA-9849-538A53806CE7}" type="pres">
      <dgm:prSet presAssocID="{F832D894-755B-405B-B6B1-4B3697A701CD}" presName="wedge4" presStyleLbl="node1" presStyleIdx="3" presStyleCnt="4" custLinFactNeighborX="1428"/>
      <dgm:spPr/>
    </dgm:pt>
    <dgm:pt modelId="{C5D28A1C-069B-4FD3-9D79-D332E7E77E84}" type="pres">
      <dgm:prSet presAssocID="{F832D894-755B-405B-B6B1-4B3697A701CD}" presName="dummy4a" presStyleCnt="0"/>
      <dgm:spPr/>
    </dgm:pt>
    <dgm:pt modelId="{8A738EBD-B3A2-4C5F-BBDE-2ED06B039385}" type="pres">
      <dgm:prSet presAssocID="{F832D894-755B-405B-B6B1-4B3697A701CD}" presName="dummy4b" presStyleCnt="0"/>
      <dgm:spPr/>
    </dgm:pt>
    <dgm:pt modelId="{BCED482B-5E1B-4C3E-942C-169C49801877}" type="pres">
      <dgm:prSet presAssocID="{F832D894-755B-405B-B6B1-4B3697A701CD}" presName="wedge4Tx" presStyleLbl="node1" presStyleIdx="3" presStyleCnt="4">
        <dgm:presLayoutVars>
          <dgm:chMax val="0"/>
          <dgm:chPref val="0"/>
          <dgm:bulletEnabled val="1"/>
        </dgm:presLayoutVars>
      </dgm:prSet>
      <dgm:spPr/>
    </dgm:pt>
    <dgm:pt modelId="{AF800124-F8FA-46DA-A299-CD4AA1527617}" type="pres">
      <dgm:prSet presAssocID="{62160CC7-C769-4997-B80A-61E387D190EA}" presName="arrowWedge1" presStyleLbl="fgSibTrans2D1" presStyleIdx="0" presStyleCnt="4"/>
      <dgm:spPr/>
    </dgm:pt>
    <dgm:pt modelId="{728DEB47-9AF4-4452-9458-373425E59A3B}" type="pres">
      <dgm:prSet presAssocID="{9C04350C-CA52-4402-BC86-F8D3A1E81FC5}" presName="arrowWedge2" presStyleLbl="fgSibTrans2D1" presStyleIdx="1" presStyleCnt="4" custScaleX="99456" custLinFactNeighborX="-2006" custLinFactNeighborY="1532"/>
      <dgm:spPr/>
    </dgm:pt>
    <dgm:pt modelId="{01C24F58-E360-4F94-9AEE-82210B5982B9}" type="pres">
      <dgm:prSet presAssocID="{9CCFA251-C803-4AA1-ADEC-34B192D9D837}" presName="arrowWedge3" presStyleLbl="fgSibTrans2D1" presStyleIdx="2" presStyleCnt="4"/>
      <dgm:spPr/>
    </dgm:pt>
    <dgm:pt modelId="{D073F179-984F-4FA7-8C0A-09070BC57607}" type="pres">
      <dgm:prSet presAssocID="{FDD46BF0-F56F-430B-87D1-68C9AEE85A67}" presName="arrowWedge4" presStyleLbl="fgSibTrans2D1" presStyleIdx="3" presStyleCnt="4"/>
      <dgm:spPr/>
    </dgm:pt>
  </dgm:ptLst>
  <dgm:cxnLst>
    <dgm:cxn modelId="{73F08508-B2AE-4E54-AE62-7C8B93F08418}" type="presOf" srcId="{F832D894-755B-405B-B6B1-4B3697A701CD}" destId="{7AEEE15B-ED41-49AD-9E6F-9FAD05801FE8}" srcOrd="0" destOrd="0" presId="urn:microsoft.com/office/officeart/2005/8/layout/cycle8"/>
    <dgm:cxn modelId="{D40C3614-D617-4DB2-BA14-68885C23C690}" type="presOf" srcId="{F664753A-6EF1-4883-BBA8-8C3394F1C2F2}" destId="{FE8B931D-F21A-4B74-8013-374086A2816D}" srcOrd="0" destOrd="0" presId="urn:microsoft.com/office/officeart/2005/8/layout/cycle8"/>
    <dgm:cxn modelId="{80ABE614-C102-4671-A7F0-532EA6D30072}" srcId="{F832D894-755B-405B-B6B1-4B3697A701CD}" destId="{F664753A-6EF1-4883-BBA8-8C3394F1C2F2}" srcOrd="2" destOrd="0" parTransId="{4FB3036C-90F7-44DA-9825-FA98B101C8CD}" sibTransId="{9CCFA251-C803-4AA1-ADEC-34B192D9D837}"/>
    <dgm:cxn modelId="{F2F84F21-41F2-4B85-BD24-4FEFAA8C61F0}" srcId="{F832D894-755B-405B-B6B1-4B3697A701CD}" destId="{865EA2B2-4591-4161-9A20-0974E19962BD}" srcOrd="0" destOrd="0" parTransId="{77D68D2F-2C4B-404B-81F1-5398A451D59D}" sibTransId="{62160CC7-C769-4997-B80A-61E387D190EA}"/>
    <dgm:cxn modelId="{43179540-89E6-4609-98BE-6D0630B2599D}" type="presOf" srcId="{865EA2B2-4591-4161-9A20-0974E19962BD}" destId="{173C8685-A769-464D-876F-6AB3BE432D41}" srcOrd="0" destOrd="0" presId="urn:microsoft.com/office/officeart/2005/8/layout/cycle8"/>
    <dgm:cxn modelId="{62A7FF77-C0CD-4E6C-A2B7-B99375202AC2}" type="presOf" srcId="{F664753A-6EF1-4883-BBA8-8C3394F1C2F2}" destId="{5DDBA853-DE1E-44FD-A92C-2D412C7E9594}" srcOrd="1" destOrd="0" presId="urn:microsoft.com/office/officeart/2005/8/layout/cycle8"/>
    <dgm:cxn modelId="{B707E190-227C-4782-9284-354880ADC9DC}" srcId="{F832D894-755B-405B-B6B1-4B3697A701CD}" destId="{C8851BE6-2D22-4642-8CF8-642EC35873E3}" srcOrd="3" destOrd="0" parTransId="{B1D70FC1-257B-4728-975F-79EF05CD5944}" sibTransId="{FDD46BF0-F56F-430B-87D1-68C9AEE85A67}"/>
    <dgm:cxn modelId="{34EC8F96-C46D-4E8E-A768-4767F48A5ECD}" type="presOf" srcId="{96E80A22-DDC6-47E3-9BA3-352A57300BA6}" destId="{BAC9C588-960D-421D-8C22-BD2BEE02532B}" srcOrd="0" destOrd="0" presId="urn:microsoft.com/office/officeart/2005/8/layout/cycle8"/>
    <dgm:cxn modelId="{704EF79F-2D22-4FD6-9BCC-52BC5BE81019}" type="presOf" srcId="{96E80A22-DDC6-47E3-9BA3-352A57300BA6}" destId="{74EA1E1A-DFA5-446F-A2F6-0990534C26F0}" srcOrd="1" destOrd="0" presId="urn:microsoft.com/office/officeart/2005/8/layout/cycle8"/>
    <dgm:cxn modelId="{10615CB1-8F5C-4B5A-A094-384B8C967FA7}" type="presOf" srcId="{865EA2B2-4591-4161-9A20-0974E19962BD}" destId="{321207D6-F2DC-4FB3-9B1A-E5E1FD15ACCA}" srcOrd="1" destOrd="0" presId="urn:microsoft.com/office/officeart/2005/8/layout/cycle8"/>
    <dgm:cxn modelId="{F29E56B2-E67A-46DE-B6FD-E6765137E492}" srcId="{F832D894-755B-405B-B6B1-4B3697A701CD}" destId="{96E80A22-DDC6-47E3-9BA3-352A57300BA6}" srcOrd="1" destOrd="0" parTransId="{064EA58E-BFA0-4721-A102-0E84A403BDDF}" sibTransId="{9C04350C-CA52-4402-BC86-F8D3A1E81FC5}"/>
    <dgm:cxn modelId="{F65500B6-BF7A-455C-911A-BCBB244FF335}" type="presOf" srcId="{C8851BE6-2D22-4642-8CF8-642EC35873E3}" destId="{BCED482B-5E1B-4C3E-942C-169C49801877}" srcOrd="1" destOrd="0" presId="urn:microsoft.com/office/officeart/2005/8/layout/cycle8"/>
    <dgm:cxn modelId="{E42CF1DA-89FB-45B9-BFFF-1568514F7F05}" type="presOf" srcId="{C8851BE6-2D22-4642-8CF8-642EC35873E3}" destId="{FB5E7DC0-3C1D-4AFA-9849-538A53806CE7}" srcOrd="0" destOrd="0" presId="urn:microsoft.com/office/officeart/2005/8/layout/cycle8"/>
    <dgm:cxn modelId="{345255D4-BBBA-4171-9B4C-E4B38E799904}" type="presParOf" srcId="{7AEEE15B-ED41-49AD-9E6F-9FAD05801FE8}" destId="{173C8685-A769-464D-876F-6AB3BE432D41}" srcOrd="0" destOrd="0" presId="urn:microsoft.com/office/officeart/2005/8/layout/cycle8"/>
    <dgm:cxn modelId="{DD9DFC8E-88B6-45CC-AAF2-6F54BD0D3665}" type="presParOf" srcId="{7AEEE15B-ED41-49AD-9E6F-9FAD05801FE8}" destId="{2BBA5DC9-6B35-4D89-AEB5-1024E5DDD76F}" srcOrd="1" destOrd="0" presId="urn:microsoft.com/office/officeart/2005/8/layout/cycle8"/>
    <dgm:cxn modelId="{177CA80F-F9D0-4794-A251-F3A6E2826FC8}" type="presParOf" srcId="{7AEEE15B-ED41-49AD-9E6F-9FAD05801FE8}" destId="{44D1BD7A-D041-491C-9AC4-0F84E24AB2C9}" srcOrd="2" destOrd="0" presId="urn:microsoft.com/office/officeart/2005/8/layout/cycle8"/>
    <dgm:cxn modelId="{03C3474C-EA1C-4116-86DC-F759A55379F0}" type="presParOf" srcId="{7AEEE15B-ED41-49AD-9E6F-9FAD05801FE8}" destId="{321207D6-F2DC-4FB3-9B1A-E5E1FD15ACCA}" srcOrd="3" destOrd="0" presId="urn:microsoft.com/office/officeart/2005/8/layout/cycle8"/>
    <dgm:cxn modelId="{91C6443E-0C07-4761-9DEA-C4A6630B7735}" type="presParOf" srcId="{7AEEE15B-ED41-49AD-9E6F-9FAD05801FE8}" destId="{BAC9C588-960D-421D-8C22-BD2BEE02532B}" srcOrd="4" destOrd="0" presId="urn:microsoft.com/office/officeart/2005/8/layout/cycle8"/>
    <dgm:cxn modelId="{A3525914-1520-4AD3-895B-3737FEC6E1DD}" type="presParOf" srcId="{7AEEE15B-ED41-49AD-9E6F-9FAD05801FE8}" destId="{FA034363-53A4-4494-A2A6-1DF1638711FE}" srcOrd="5" destOrd="0" presId="urn:microsoft.com/office/officeart/2005/8/layout/cycle8"/>
    <dgm:cxn modelId="{F1D29A14-97AA-4744-A4F7-3A4DA503DCA9}" type="presParOf" srcId="{7AEEE15B-ED41-49AD-9E6F-9FAD05801FE8}" destId="{0C22996A-679B-472E-AE4D-20740E9FB749}" srcOrd="6" destOrd="0" presId="urn:microsoft.com/office/officeart/2005/8/layout/cycle8"/>
    <dgm:cxn modelId="{5E197384-A0E8-45AA-8C0B-A06F799DBE82}" type="presParOf" srcId="{7AEEE15B-ED41-49AD-9E6F-9FAD05801FE8}" destId="{74EA1E1A-DFA5-446F-A2F6-0990534C26F0}" srcOrd="7" destOrd="0" presId="urn:microsoft.com/office/officeart/2005/8/layout/cycle8"/>
    <dgm:cxn modelId="{4820E6BF-35B2-4278-86FE-F54BB036E462}" type="presParOf" srcId="{7AEEE15B-ED41-49AD-9E6F-9FAD05801FE8}" destId="{FE8B931D-F21A-4B74-8013-374086A2816D}" srcOrd="8" destOrd="0" presId="urn:microsoft.com/office/officeart/2005/8/layout/cycle8"/>
    <dgm:cxn modelId="{4087E97C-90AF-4031-B7E1-583CFEFB94F7}" type="presParOf" srcId="{7AEEE15B-ED41-49AD-9E6F-9FAD05801FE8}" destId="{65D1BBA0-D14E-4CE7-896D-E4A4F1BC2746}" srcOrd="9" destOrd="0" presId="urn:microsoft.com/office/officeart/2005/8/layout/cycle8"/>
    <dgm:cxn modelId="{A193A22F-D8A0-4BE3-8378-1A41290B98CA}" type="presParOf" srcId="{7AEEE15B-ED41-49AD-9E6F-9FAD05801FE8}" destId="{11452879-246E-4585-92FD-982CA63BFD2C}" srcOrd="10" destOrd="0" presId="urn:microsoft.com/office/officeart/2005/8/layout/cycle8"/>
    <dgm:cxn modelId="{CD26B3E8-DB9E-41E3-8AB9-A75392C66EBE}" type="presParOf" srcId="{7AEEE15B-ED41-49AD-9E6F-9FAD05801FE8}" destId="{5DDBA853-DE1E-44FD-A92C-2D412C7E9594}" srcOrd="11" destOrd="0" presId="urn:microsoft.com/office/officeart/2005/8/layout/cycle8"/>
    <dgm:cxn modelId="{3074B211-FCA4-451C-9550-F2A5922D892B}" type="presParOf" srcId="{7AEEE15B-ED41-49AD-9E6F-9FAD05801FE8}" destId="{FB5E7DC0-3C1D-4AFA-9849-538A53806CE7}" srcOrd="12" destOrd="0" presId="urn:microsoft.com/office/officeart/2005/8/layout/cycle8"/>
    <dgm:cxn modelId="{4E48725B-A395-4DBF-AB0E-DA89D0759983}" type="presParOf" srcId="{7AEEE15B-ED41-49AD-9E6F-9FAD05801FE8}" destId="{C5D28A1C-069B-4FD3-9D79-D332E7E77E84}" srcOrd="13" destOrd="0" presId="urn:microsoft.com/office/officeart/2005/8/layout/cycle8"/>
    <dgm:cxn modelId="{9B8D4582-B4C1-47C3-8F64-E8D01116477A}" type="presParOf" srcId="{7AEEE15B-ED41-49AD-9E6F-9FAD05801FE8}" destId="{8A738EBD-B3A2-4C5F-BBDE-2ED06B039385}" srcOrd="14" destOrd="0" presId="urn:microsoft.com/office/officeart/2005/8/layout/cycle8"/>
    <dgm:cxn modelId="{BA0717BA-A9F1-4611-81A8-4F4D09B639FD}" type="presParOf" srcId="{7AEEE15B-ED41-49AD-9E6F-9FAD05801FE8}" destId="{BCED482B-5E1B-4C3E-942C-169C49801877}" srcOrd="15" destOrd="0" presId="urn:microsoft.com/office/officeart/2005/8/layout/cycle8"/>
    <dgm:cxn modelId="{AC3E2AD6-E9D6-4DCB-8075-66899C7BC1B7}" type="presParOf" srcId="{7AEEE15B-ED41-49AD-9E6F-9FAD05801FE8}" destId="{AF800124-F8FA-46DA-A299-CD4AA1527617}" srcOrd="16" destOrd="0" presId="urn:microsoft.com/office/officeart/2005/8/layout/cycle8"/>
    <dgm:cxn modelId="{1A449635-D12B-48BC-A32A-F9D5F33EA224}" type="presParOf" srcId="{7AEEE15B-ED41-49AD-9E6F-9FAD05801FE8}" destId="{728DEB47-9AF4-4452-9458-373425E59A3B}" srcOrd="17" destOrd="0" presId="urn:microsoft.com/office/officeart/2005/8/layout/cycle8"/>
    <dgm:cxn modelId="{767B2F5E-69E5-4520-A5A7-3F3AC1589EE4}" type="presParOf" srcId="{7AEEE15B-ED41-49AD-9E6F-9FAD05801FE8}" destId="{01C24F58-E360-4F94-9AEE-82210B5982B9}" srcOrd="18" destOrd="0" presId="urn:microsoft.com/office/officeart/2005/8/layout/cycle8"/>
    <dgm:cxn modelId="{F379CFC3-CC74-47CF-9DE7-6DF64F9239C3}" type="presParOf" srcId="{7AEEE15B-ED41-49AD-9E6F-9FAD05801FE8}" destId="{D073F179-984F-4FA7-8C0A-09070BC57607}" srcOrd="19"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3B4310-671E-450B-B6B4-78710C86B2F9}">
      <dsp:nvSpPr>
        <dsp:cNvPr id="0" name=""/>
        <dsp:cNvSpPr/>
      </dsp:nvSpPr>
      <dsp:spPr>
        <a:xfrm>
          <a:off x="3193557" y="622692"/>
          <a:ext cx="1954317" cy="2041603"/>
        </a:xfrm>
        <a:prstGeom prst="circularArrow">
          <a:avLst>
            <a:gd name="adj1" fmla="val 10980"/>
            <a:gd name="adj2" fmla="val 1142322"/>
            <a:gd name="adj3" fmla="val 4500000"/>
            <a:gd name="adj4" fmla="val 10800000"/>
            <a:gd name="adj5" fmla="val 12500"/>
          </a:avLst>
        </a:prstGeom>
        <a:solidFill>
          <a:schemeClr val="accent2">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F4EFE4-133C-4BB2-9C3E-771C7CE60EA2}">
      <dsp:nvSpPr>
        <dsp:cNvPr id="0" name=""/>
        <dsp:cNvSpPr/>
      </dsp:nvSpPr>
      <dsp:spPr>
        <a:xfrm>
          <a:off x="3481600" y="1188764"/>
          <a:ext cx="1367211" cy="683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t>Transparencia</a:t>
          </a:r>
        </a:p>
      </dsp:txBody>
      <dsp:txXfrm>
        <a:off x="3481600" y="1188764"/>
        <a:ext cx="1367211" cy="683442"/>
      </dsp:txXfrm>
    </dsp:sp>
    <dsp:sp modelId="{4941C100-3433-49B0-B3AF-A202CE4E5889}">
      <dsp:nvSpPr>
        <dsp:cNvPr id="0" name=""/>
        <dsp:cNvSpPr/>
      </dsp:nvSpPr>
      <dsp:spPr>
        <a:xfrm>
          <a:off x="2845698" y="1479368"/>
          <a:ext cx="2004042" cy="2460801"/>
        </a:xfrm>
        <a:prstGeom prst="leftCircularArrow">
          <a:avLst>
            <a:gd name="adj1" fmla="val 10980"/>
            <a:gd name="adj2" fmla="val 1142322"/>
            <a:gd name="adj3" fmla="val 6300000"/>
            <a:gd name="adj4" fmla="val 18900000"/>
            <a:gd name="adj5" fmla="val 12500"/>
          </a:avLst>
        </a:prstGeom>
        <a:solidFill>
          <a:schemeClr val="accent2">
            <a:shade val="80000"/>
            <a:hueOff val="0"/>
            <a:satOff val="-5541"/>
            <a:lumOff val="1422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04000A-367A-4AEB-B45B-27830DE9AA40}">
      <dsp:nvSpPr>
        <dsp:cNvPr id="0" name=""/>
        <dsp:cNvSpPr/>
      </dsp:nvSpPr>
      <dsp:spPr>
        <a:xfrm>
          <a:off x="3194508" y="1983435"/>
          <a:ext cx="1367211" cy="14160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t>Eficiencia</a:t>
          </a:r>
        </a:p>
        <a:p>
          <a:pPr marL="0" lvl="0" indent="0" algn="ctr" defTabSz="711200">
            <a:lnSpc>
              <a:spcPct val="90000"/>
            </a:lnSpc>
            <a:spcBef>
              <a:spcPct val="0"/>
            </a:spcBef>
            <a:spcAft>
              <a:spcPct val="35000"/>
            </a:spcAft>
            <a:buNone/>
          </a:pPr>
          <a:r>
            <a:rPr lang="es-ES" sz="1600" b="1" kern="1200" dirty="0"/>
            <a:t>Eficacia</a:t>
          </a:r>
        </a:p>
        <a:p>
          <a:pPr marL="0" lvl="0" indent="0" algn="ctr" defTabSz="711200">
            <a:lnSpc>
              <a:spcPct val="90000"/>
            </a:lnSpc>
            <a:spcBef>
              <a:spcPct val="0"/>
            </a:spcBef>
            <a:spcAft>
              <a:spcPct val="35000"/>
            </a:spcAft>
            <a:buNone/>
          </a:pPr>
          <a:r>
            <a:rPr lang="es-ES" sz="1600" b="1" kern="1200" dirty="0"/>
            <a:t>     Efectividad</a:t>
          </a:r>
        </a:p>
        <a:p>
          <a:pPr marL="0" lvl="0" indent="0" algn="ctr" defTabSz="711200">
            <a:lnSpc>
              <a:spcPct val="90000"/>
            </a:lnSpc>
            <a:spcBef>
              <a:spcPct val="0"/>
            </a:spcBef>
            <a:spcAft>
              <a:spcPct val="35000"/>
            </a:spcAft>
            <a:buNone/>
          </a:pPr>
          <a:r>
            <a:rPr lang="es-ES" sz="1600" b="1" kern="1200" dirty="0"/>
            <a:t>Ecología</a:t>
          </a:r>
        </a:p>
        <a:p>
          <a:pPr marL="0" lvl="0" indent="0" algn="ctr" defTabSz="711200">
            <a:lnSpc>
              <a:spcPct val="90000"/>
            </a:lnSpc>
            <a:spcBef>
              <a:spcPct val="0"/>
            </a:spcBef>
            <a:spcAft>
              <a:spcPct val="35000"/>
            </a:spcAft>
            <a:buNone/>
          </a:pPr>
          <a:r>
            <a:rPr lang="es-ES" sz="1600" b="1" kern="1200" dirty="0"/>
            <a:t>Equidad</a:t>
          </a:r>
        </a:p>
      </dsp:txBody>
      <dsp:txXfrm>
        <a:off x="3194508" y="1983435"/>
        <a:ext cx="1367211" cy="1416037"/>
      </dsp:txXfrm>
    </dsp:sp>
    <dsp:sp modelId="{837F266D-A9F4-4559-9FC0-3FE0C8923BC5}">
      <dsp:nvSpPr>
        <dsp:cNvPr id="0" name=""/>
        <dsp:cNvSpPr/>
      </dsp:nvSpPr>
      <dsp:spPr>
        <a:xfrm>
          <a:off x="3512413" y="3383563"/>
          <a:ext cx="1553348" cy="1224939"/>
        </a:xfrm>
        <a:prstGeom prst="blockArc">
          <a:avLst>
            <a:gd name="adj1" fmla="val 13500000"/>
            <a:gd name="adj2" fmla="val 10800000"/>
            <a:gd name="adj3" fmla="val 12740"/>
          </a:avLst>
        </a:prstGeom>
        <a:solidFill>
          <a:schemeClr val="accent2">
            <a:shade val="80000"/>
            <a:hueOff val="0"/>
            <a:satOff val="-11081"/>
            <a:lumOff val="284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7683224-5577-4E2D-A0D0-96FB95776430}">
      <dsp:nvSpPr>
        <dsp:cNvPr id="0" name=""/>
        <dsp:cNvSpPr/>
      </dsp:nvSpPr>
      <dsp:spPr>
        <a:xfrm>
          <a:off x="3554548" y="3600398"/>
          <a:ext cx="1367211" cy="683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ES" sz="1800" b="1" kern="1200" dirty="0"/>
            <a:t>Confiabilidad</a:t>
          </a:r>
        </a:p>
      </dsp:txBody>
      <dsp:txXfrm>
        <a:off x="3554548" y="3600398"/>
        <a:ext cx="1367211" cy="68344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6F359C-BEA9-4355-9006-A2CA58D89AE1}">
      <dsp:nvSpPr>
        <dsp:cNvPr id="0" name=""/>
        <dsp:cNvSpPr/>
      </dsp:nvSpPr>
      <dsp:spPr>
        <a:xfrm>
          <a:off x="0" y="0"/>
          <a:ext cx="4391146" cy="4600550"/>
        </a:xfrm>
        <a:prstGeom prst="roundRect">
          <a:avLst>
            <a:gd name="adj" fmla="val 10000"/>
          </a:avLst>
        </a:prstGeom>
        <a:solidFill>
          <a:schemeClr val="bg2">
            <a:lumMod val="20000"/>
            <a:lumOff val="8000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ES" sz="2200" b="1" kern="1200" dirty="0"/>
            <a:t>Modificación del Cronograma para la implementación incorporado en la Resolución 693 de 2016</a:t>
          </a:r>
        </a:p>
      </dsp:txBody>
      <dsp:txXfrm>
        <a:off x="0" y="0"/>
        <a:ext cx="4391146" cy="1380165"/>
      </dsp:txXfrm>
    </dsp:sp>
    <dsp:sp modelId="{8251F27B-80C6-4B56-A471-3744BA9295BB}">
      <dsp:nvSpPr>
        <dsp:cNvPr id="0" name=""/>
        <dsp:cNvSpPr/>
      </dsp:nvSpPr>
      <dsp:spPr>
        <a:xfrm>
          <a:off x="443679" y="1380165"/>
          <a:ext cx="3512916" cy="2990357"/>
        </a:xfrm>
        <a:prstGeom prst="roundRect">
          <a:avLst>
            <a:gd name="adj" fmla="val 10000"/>
          </a:avLst>
        </a:prstGeom>
        <a:solidFill>
          <a:schemeClr val="lt1">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s-ES" sz="2400" b="1" kern="1200" dirty="0"/>
            <a:t>Oficios y reuniones de las entidades con la CGN solicitando la ampliación del plazo por </a:t>
          </a:r>
          <a:r>
            <a:rPr lang="es-ES" sz="2400" b="1" kern="1200" dirty="0">
              <a:solidFill>
                <a:srgbClr val="C00000"/>
              </a:solidFill>
            </a:rPr>
            <a:t>limitaciones de tipo técnico, operativo, administrativo y presupuestal</a:t>
          </a:r>
        </a:p>
      </dsp:txBody>
      <dsp:txXfrm>
        <a:off x="531264" y="1467750"/>
        <a:ext cx="3337746" cy="2815187"/>
      </dsp:txXfrm>
    </dsp:sp>
    <dsp:sp modelId="{45B002B7-33A2-4249-A740-8E8A6C6DE8E5}">
      <dsp:nvSpPr>
        <dsp:cNvPr id="0" name=""/>
        <dsp:cNvSpPr/>
      </dsp:nvSpPr>
      <dsp:spPr>
        <a:xfrm>
          <a:off x="4725046" y="0"/>
          <a:ext cx="4391146" cy="4600550"/>
        </a:xfrm>
        <a:prstGeom prst="roundRect">
          <a:avLst>
            <a:gd name="adj" fmla="val 10000"/>
          </a:avLst>
        </a:prstGeom>
        <a:solidFill>
          <a:schemeClr val="bg1">
            <a:lumMod val="9500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ES" sz="2200" b="1" u="none" kern="1200" dirty="0"/>
            <a:t>Como resultado de las encuestas realizadas a las entidades, en donde se evidenciaron dificultades en:</a:t>
          </a:r>
        </a:p>
      </dsp:txBody>
      <dsp:txXfrm>
        <a:off x="4725046" y="0"/>
        <a:ext cx="4391146" cy="1380165"/>
      </dsp:txXfrm>
    </dsp:sp>
    <dsp:sp modelId="{FF671B05-52A4-417B-B3AB-298F993DB2D5}">
      <dsp:nvSpPr>
        <dsp:cNvPr id="0" name=""/>
        <dsp:cNvSpPr/>
      </dsp:nvSpPr>
      <dsp:spPr>
        <a:xfrm>
          <a:off x="4853004" y="1330465"/>
          <a:ext cx="4135230" cy="609270"/>
        </a:xfrm>
        <a:prstGeom prst="roundRect">
          <a:avLst>
            <a:gd name="adj" fmla="val 10000"/>
          </a:avLst>
        </a:prstGeom>
        <a:solidFill>
          <a:schemeClr val="lt1">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a:lnSpc>
              <a:spcPct val="90000"/>
            </a:lnSpc>
            <a:spcBef>
              <a:spcPct val="0"/>
            </a:spcBef>
            <a:spcAft>
              <a:spcPct val="35000"/>
            </a:spcAft>
            <a:buNone/>
          </a:pPr>
          <a:r>
            <a:rPr lang="es-ES" sz="1500" b="1" u="none" kern="1200" dirty="0">
              <a:solidFill>
                <a:srgbClr val="C00000"/>
              </a:solidFill>
            </a:rPr>
            <a:t>Reconocimiento y medición</a:t>
          </a:r>
          <a:r>
            <a:rPr lang="es-ES" sz="1500" b="1" u="none" kern="1200" dirty="0"/>
            <a:t>: propiedades, planta y equipo, bienes de uso público, CXC, intangibles e inventarios</a:t>
          </a:r>
        </a:p>
      </dsp:txBody>
      <dsp:txXfrm>
        <a:off x="4870849" y="1348310"/>
        <a:ext cx="4099540" cy="573580"/>
      </dsp:txXfrm>
    </dsp:sp>
    <dsp:sp modelId="{BACBAB97-6D0E-4836-9CC6-0ABB60A855EE}">
      <dsp:nvSpPr>
        <dsp:cNvPr id="0" name=""/>
        <dsp:cNvSpPr/>
      </dsp:nvSpPr>
      <dsp:spPr>
        <a:xfrm>
          <a:off x="4861962" y="2057824"/>
          <a:ext cx="4117314" cy="582600"/>
        </a:xfrm>
        <a:prstGeom prst="roundRect">
          <a:avLst>
            <a:gd name="adj" fmla="val 10000"/>
          </a:avLst>
        </a:prstGeom>
        <a:solidFill>
          <a:schemeClr val="lt1">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a:lnSpc>
              <a:spcPct val="90000"/>
            </a:lnSpc>
            <a:spcBef>
              <a:spcPct val="0"/>
            </a:spcBef>
            <a:spcAft>
              <a:spcPct val="35000"/>
            </a:spcAft>
            <a:buNone/>
          </a:pPr>
          <a:r>
            <a:rPr lang="es-ES" sz="1500" b="1" u="none" kern="1200" dirty="0">
              <a:solidFill>
                <a:srgbClr val="C00000"/>
              </a:solidFill>
            </a:rPr>
            <a:t>Sistemas de información</a:t>
          </a:r>
          <a:r>
            <a:rPr lang="es-ES" sz="1500" b="1" u="none" kern="1200" dirty="0"/>
            <a:t>: los aplicativos contables no están preparados para soportar cambios normativos</a:t>
          </a:r>
        </a:p>
      </dsp:txBody>
      <dsp:txXfrm>
        <a:off x="4879026" y="2074888"/>
        <a:ext cx="4083186" cy="548472"/>
      </dsp:txXfrm>
    </dsp:sp>
    <dsp:sp modelId="{599628B4-ED51-443A-ADB7-CDDF050A989F}">
      <dsp:nvSpPr>
        <dsp:cNvPr id="0" name=""/>
        <dsp:cNvSpPr/>
      </dsp:nvSpPr>
      <dsp:spPr>
        <a:xfrm>
          <a:off x="4880194" y="2718035"/>
          <a:ext cx="4062934" cy="446243"/>
        </a:xfrm>
        <a:prstGeom prst="roundRect">
          <a:avLst>
            <a:gd name="adj" fmla="val 10000"/>
          </a:avLst>
        </a:prstGeom>
        <a:solidFill>
          <a:schemeClr val="lt1">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a:lnSpc>
              <a:spcPct val="90000"/>
            </a:lnSpc>
            <a:spcBef>
              <a:spcPct val="0"/>
            </a:spcBef>
            <a:spcAft>
              <a:spcPct val="35000"/>
            </a:spcAft>
            <a:buNone/>
          </a:pPr>
          <a:r>
            <a:rPr lang="es-ES" sz="1500" b="1" u="none" kern="1200" dirty="0">
              <a:solidFill>
                <a:srgbClr val="C00000"/>
              </a:solidFill>
            </a:rPr>
            <a:t>Recursos humanos</a:t>
          </a:r>
          <a:r>
            <a:rPr lang="es-ES" sz="1500" b="1" u="none" kern="1200" dirty="0"/>
            <a:t>: no se cuenta con personal suficiente y capacitado</a:t>
          </a:r>
        </a:p>
      </dsp:txBody>
      <dsp:txXfrm>
        <a:off x="4893264" y="2731105"/>
        <a:ext cx="4036794" cy="420103"/>
      </dsp:txXfrm>
    </dsp:sp>
    <dsp:sp modelId="{307F0E6E-2BEB-4FD8-828D-F41F1128A3B9}">
      <dsp:nvSpPr>
        <dsp:cNvPr id="0" name=""/>
        <dsp:cNvSpPr/>
      </dsp:nvSpPr>
      <dsp:spPr>
        <a:xfrm>
          <a:off x="4897759" y="3272546"/>
          <a:ext cx="4045721" cy="642280"/>
        </a:xfrm>
        <a:prstGeom prst="roundRect">
          <a:avLst>
            <a:gd name="adj" fmla="val 10000"/>
          </a:avLst>
        </a:prstGeom>
        <a:solidFill>
          <a:schemeClr val="lt1">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a:lnSpc>
              <a:spcPct val="90000"/>
            </a:lnSpc>
            <a:spcBef>
              <a:spcPct val="0"/>
            </a:spcBef>
            <a:spcAft>
              <a:spcPct val="35000"/>
            </a:spcAft>
            <a:buNone/>
          </a:pPr>
          <a:r>
            <a:rPr lang="es-ES" sz="1500" b="1" u="none" kern="1200" dirty="0">
              <a:solidFill>
                <a:srgbClr val="C00000"/>
              </a:solidFill>
            </a:rPr>
            <a:t>Depuración contable</a:t>
          </a:r>
          <a:r>
            <a:rPr lang="es-ES" sz="1500" b="1" u="none" kern="1200" dirty="0"/>
            <a:t>: cuentas contables pendientes de depuración que requieren de un tiempo considerable</a:t>
          </a:r>
        </a:p>
      </dsp:txBody>
      <dsp:txXfrm>
        <a:off x="4916571" y="3291358"/>
        <a:ext cx="4008097" cy="604656"/>
      </dsp:txXfrm>
    </dsp:sp>
    <dsp:sp modelId="{D49CDFCE-2219-4A34-9402-953EE3A4D3D3}">
      <dsp:nvSpPr>
        <dsp:cNvPr id="0" name=""/>
        <dsp:cNvSpPr/>
      </dsp:nvSpPr>
      <dsp:spPr>
        <a:xfrm>
          <a:off x="4879861" y="3992649"/>
          <a:ext cx="4081517" cy="531365"/>
        </a:xfrm>
        <a:prstGeom prst="roundRect">
          <a:avLst>
            <a:gd name="adj" fmla="val 10000"/>
          </a:avLst>
        </a:prstGeom>
        <a:solidFill>
          <a:schemeClr val="lt1">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a:lnSpc>
              <a:spcPct val="90000"/>
            </a:lnSpc>
            <a:spcBef>
              <a:spcPct val="0"/>
            </a:spcBef>
            <a:spcAft>
              <a:spcPct val="35000"/>
            </a:spcAft>
            <a:buNone/>
          </a:pPr>
          <a:r>
            <a:rPr lang="es-ES" sz="1500" b="1" u="none" kern="1200" dirty="0">
              <a:solidFill>
                <a:srgbClr val="C00000"/>
              </a:solidFill>
            </a:rPr>
            <a:t>Recursos económicos insuficientes:</a:t>
          </a:r>
          <a:r>
            <a:rPr lang="es-ES" sz="1500" b="1" u="none" kern="1200" dirty="0"/>
            <a:t>  presupuestos insuficiente para adelantar el proceso de manera integral</a:t>
          </a:r>
        </a:p>
      </dsp:txBody>
      <dsp:txXfrm>
        <a:off x="4895424" y="4008212"/>
        <a:ext cx="4050391" cy="5002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3C8685-A769-464D-876F-6AB3BE432D41}">
      <dsp:nvSpPr>
        <dsp:cNvPr id="0" name=""/>
        <dsp:cNvSpPr/>
      </dsp:nvSpPr>
      <dsp:spPr>
        <a:xfrm>
          <a:off x="923712" y="321536"/>
          <a:ext cx="4327927" cy="4327927"/>
        </a:xfrm>
        <a:prstGeom prst="pie">
          <a:avLst>
            <a:gd name="adj1" fmla="val 16200000"/>
            <a:gd name="adj2" fmla="val 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s-ES" sz="1200" b="1" kern="1200" dirty="0"/>
            <a:t>Articulo 355 de la Ley 1819 de 2016: Requerimiento de proceso de depuración contable para entidades territoriales </a:t>
          </a:r>
        </a:p>
      </dsp:txBody>
      <dsp:txXfrm>
        <a:off x="3221120" y="1218550"/>
        <a:ext cx="1597211" cy="1185027"/>
      </dsp:txXfrm>
    </dsp:sp>
    <dsp:sp modelId="{BAC9C588-960D-421D-8C22-BD2BEE02532B}">
      <dsp:nvSpPr>
        <dsp:cNvPr id="0" name=""/>
        <dsp:cNvSpPr/>
      </dsp:nvSpPr>
      <dsp:spPr>
        <a:xfrm>
          <a:off x="1022107" y="466830"/>
          <a:ext cx="4131136" cy="4327927"/>
        </a:xfrm>
        <a:prstGeom prst="pie">
          <a:avLst>
            <a:gd name="adj1" fmla="val 0"/>
            <a:gd name="adj2" fmla="val 540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ES" sz="1400" b="1" kern="1200" dirty="0"/>
            <a:t>Resolución  CGN 107 de 2017 Cumplimiento al saneamiento contable requerido en el Art. 355</a:t>
          </a:r>
        </a:p>
      </dsp:txBody>
      <dsp:txXfrm>
        <a:off x="3215053" y="2712716"/>
        <a:ext cx="1524586" cy="1185027"/>
      </dsp:txXfrm>
    </dsp:sp>
    <dsp:sp modelId="{FE8B931D-F21A-4B74-8013-374086A2816D}">
      <dsp:nvSpPr>
        <dsp:cNvPr id="0" name=""/>
        <dsp:cNvSpPr/>
      </dsp:nvSpPr>
      <dsp:spPr>
        <a:xfrm>
          <a:off x="900638" y="466830"/>
          <a:ext cx="4327927" cy="4327927"/>
        </a:xfrm>
        <a:prstGeom prst="pie">
          <a:avLst>
            <a:gd name="adj1" fmla="val 5400000"/>
            <a:gd name="adj2" fmla="val 1080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ES" sz="1400" kern="1200" dirty="0"/>
            <a:t>      </a:t>
          </a:r>
          <a:r>
            <a:rPr lang="es-ES" sz="1200" b="1" kern="1200" dirty="0"/>
            <a:t>Circular Conjunta No. 001</a:t>
          </a:r>
        </a:p>
        <a:p>
          <a:pPr marL="0" lvl="0" indent="0" algn="ctr" defTabSz="622300">
            <a:lnSpc>
              <a:spcPct val="90000"/>
            </a:lnSpc>
            <a:spcBef>
              <a:spcPct val="0"/>
            </a:spcBef>
            <a:spcAft>
              <a:spcPct val="35000"/>
            </a:spcAft>
            <a:buNone/>
          </a:pPr>
          <a:r>
            <a:rPr lang="es-ES" sz="1200" b="1" kern="1200" dirty="0"/>
            <a:t> Auditoria General de la República y CGN</a:t>
          </a:r>
        </a:p>
        <a:p>
          <a:pPr marL="0" lvl="0" indent="0" algn="ctr" defTabSz="622300">
            <a:lnSpc>
              <a:spcPct val="90000"/>
            </a:lnSpc>
            <a:spcBef>
              <a:spcPct val="0"/>
            </a:spcBef>
            <a:spcAft>
              <a:spcPct val="35000"/>
            </a:spcAft>
            <a:buNone/>
          </a:pPr>
          <a:r>
            <a:rPr lang="es-ES" sz="1200" b="1" kern="1200" dirty="0"/>
            <a:t>Termino de dos años a partir de la vigencia de la Ley 1819</a:t>
          </a:r>
        </a:p>
      </dsp:txBody>
      <dsp:txXfrm>
        <a:off x="1333946" y="2712716"/>
        <a:ext cx="1597211" cy="1185027"/>
      </dsp:txXfrm>
    </dsp:sp>
    <dsp:sp modelId="{FB5E7DC0-3C1D-4AFA-9849-538A53806CE7}">
      <dsp:nvSpPr>
        <dsp:cNvPr id="0" name=""/>
        <dsp:cNvSpPr/>
      </dsp:nvSpPr>
      <dsp:spPr>
        <a:xfrm>
          <a:off x="885534" y="321536"/>
          <a:ext cx="4327927" cy="4327927"/>
        </a:xfrm>
        <a:prstGeom prst="pie">
          <a:avLst>
            <a:gd name="adj1" fmla="val 10800000"/>
            <a:gd name="adj2" fmla="val 1620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ES" sz="1400" kern="1200" dirty="0"/>
            <a:t>      </a:t>
          </a:r>
          <a:r>
            <a:rPr lang="es-ES" sz="1200" b="1" kern="1200" dirty="0"/>
            <a:t>Circular Conjunta No. 002</a:t>
          </a:r>
        </a:p>
        <a:p>
          <a:pPr marL="0" lvl="0" indent="0" algn="ctr" defTabSz="622300">
            <a:lnSpc>
              <a:spcPct val="90000"/>
            </a:lnSpc>
            <a:spcBef>
              <a:spcPct val="0"/>
            </a:spcBef>
            <a:spcAft>
              <a:spcPct val="35000"/>
            </a:spcAft>
            <a:buNone/>
          </a:pPr>
          <a:r>
            <a:rPr lang="es-ES" sz="1200" b="1" kern="1200" dirty="0"/>
            <a:t>Procuraduría General de la Nación y CGN</a:t>
          </a:r>
        </a:p>
        <a:p>
          <a:pPr marL="0" lvl="0" indent="0" algn="ctr" defTabSz="622300">
            <a:lnSpc>
              <a:spcPct val="90000"/>
            </a:lnSpc>
            <a:spcBef>
              <a:spcPct val="0"/>
            </a:spcBef>
            <a:spcAft>
              <a:spcPct val="35000"/>
            </a:spcAft>
            <a:buNone/>
          </a:pPr>
          <a:r>
            <a:rPr lang="es-ES" sz="1200" b="1" kern="1200" dirty="0"/>
            <a:t>Responsabilidad a cargo del Representante Legal</a:t>
          </a:r>
        </a:p>
      </dsp:txBody>
      <dsp:txXfrm>
        <a:off x="1318842" y="1218550"/>
        <a:ext cx="1597211" cy="1185027"/>
      </dsp:txXfrm>
    </dsp:sp>
    <dsp:sp modelId="{AF800124-F8FA-46DA-A299-CD4AA1527617}">
      <dsp:nvSpPr>
        <dsp:cNvPr id="0" name=""/>
        <dsp:cNvSpPr/>
      </dsp:nvSpPr>
      <dsp:spPr>
        <a:xfrm>
          <a:off x="655793" y="53616"/>
          <a:ext cx="4863766" cy="4863766"/>
        </a:xfrm>
        <a:prstGeom prst="circularArrow">
          <a:avLst>
            <a:gd name="adj1" fmla="val 5085"/>
            <a:gd name="adj2" fmla="val 327528"/>
            <a:gd name="adj3" fmla="val 21272472"/>
            <a:gd name="adj4" fmla="val 16200000"/>
            <a:gd name="adj5" fmla="val 5932"/>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28DEB47-9AF4-4452-9458-373425E59A3B}">
      <dsp:nvSpPr>
        <dsp:cNvPr id="0" name=""/>
        <dsp:cNvSpPr/>
      </dsp:nvSpPr>
      <dsp:spPr>
        <a:xfrm>
          <a:off x="572236" y="273424"/>
          <a:ext cx="4837307" cy="4863766"/>
        </a:xfrm>
        <a:prstGeom prst="circularArrow">
          <a:avLst>
            <a:gd name="adj1" fmla="val 5085"/>
            <a:gd name="adj2" fmla="val 327528"/>
            <a:gd name="adj3" fmla="val 5072472"/>
            <a:gd name="adj4" fmla="val 0"/>
            <a:gd name="adj5" fmla="val 5932"/>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1C24F58-E360-4F94-9AEE-82210B5982B9}">
      <dsp:nvSpPr>
        <dsp:cNvPr id="0" name=""/>
        <dsp:cNvSpPr/>
      </dsp:nvSpPr>
      <dsp:spPr>
        <a:xfrm>
          <a:off x="632719" y="198911"/>
          <a:ext cx="4863766" cy="4863766"/>
        </a:xfrm>
        <a:prstGeom prst="circularArrow">
          <a:avLst>
            <a:gd name="adj1" fmla="val 5085"/>
            <a:gd name="adj2" fmla="val 327528"/>
            <a:gd name="adj3" fmla="val 10472472"/>
            <a:gd name="adj4" fmla="val 5400000"/>
            <a:gd name="adj5" fmla="val 5932"/>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073F179-984F-4FA7-8C0A-09070BC57607}">
      <dsp:nvSpPr>
        <dsp:cNvPr id="0" name=""/>
        <dsp:cNvSpPr/>
      </dsp:nvSpPr>
      <dsp:spPr>
        <a:xfrm>
          <a:off x="617614" y="53616"/>
          <a:ext cx="4863766" cy="4863766"/>
        </a:xfrm>
        <a:prstGeom prst="circularArrow">
          <a:avLst>
            <a:gd name="adj1" fmla="val 5085"/>
            <a:gd name="adj2" fmla="val 327528"/>
            <a:gd name="adj3" fmla="val 15872472"/>
            <a:gd name="adj4" fmla="val 10800000"/>
            <a:gd name="adj5" fmla="val 5932"/>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02" name="Rectangle 2"/>
          <p:cNvSpPr>
            <a:spLocks noGrp="1" noChangeArrowheads="1"/>
          </p:cNvSpPr>
          <p:nvPr>
            <p:ph type="hdr" sz="quarter"/>
          </p:nvPr>
        </p:nvSpPr>
        <p:spPr bwMode="auto">
          <a:xfrm>
            <a:off x="1" y="1"/>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a:spcBef>
                <a:spcPct val="0"/>
              </a:spcBef>
              <a:defRPr sz="1200">
                <a:latin typeface="Times New Roman" pitchFamily="18" charset="0"/>
              </a:defRPr>
            </a:lvl1pPr>
          </a:lstStyle>
          <a:p>
            <a:pPr>
              <a:defRPr/>
            </a:pPr>
            <a:endParaRPr lang="es-ES"/>
          </a:p>
        </p:txBody>
      </p:sp>
      <p:sp>
        <p:nvSpPr>
          <p:cNvPr id="153603" name="Rectangle 3"/>
          <p:cNvSpPr>
            <a:spLocks noGrp="1" noChangeArrowheads="1"/>
          </p:cNvSpPr>
          <p:nvPr>
            <p:ph type="dt" sz="quarter" idx="1"/>
          </p:nvPr>
        </p:nvSpPr>
        <p:spPr bwMode="auto">
          <a:xfrm>
            <a:off x="3970339" y="1"/>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a:spcBef>
                <a:spcPct val="0"/>
              </a:spcBef>
              <a:defRPr sz="1200">
                <a:latin typeface="Times New Roman" pitchFamily="18" charset="0"/>
              </a:defRPr>
            </a:lvl1pPr>
          </a:lstStyle>
          <a:p>
            <a:pPr>
              <a:defRPr/>
            </a:pPr>
            <a:endParaRPr lang="es-ES"/>
          </a:p>
        </p:txBody>
      </p:sp>
      <p:sp>
        <p:nvSpPr>
          <p:cNvPr id="153604" name="Rectangle 4"/>
          <p:cNvSpPr>
            <a:spLocks noGrp="1" noChangeArrowheads="1"/>
          </p:cNvSpPr>
          <p:nvPr>
            <p:ph type="ftr" sz="quarter" idx="2"/>
          </p:nvPr>
        </p:nvSpPr>
        <p:spPr bwMode="auto">
          <a:xfrm>
            <a:off x="1"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a:spcBef>
                <a:spcPct val="0"/>
              </a:spcBef>
              <a:defRPr sz="1200">
                <a:latin typeface="Times New Roman" pitchFamily="18" charset="0"/>
              </a:defRPr>
            </a:lvl1pPr>
          </a:lstStyle>
          <a:p>
            <a:pPr>
              <a:defRPr/>
            </a:pPr>
            <a:r>
              <a:rPr lang="es-CO"/>
              <a:t>Contaduría GENERAL DE LA NACIÓN</a:t>
            </a:r>
            <a:endParaRPr lang="es-ES"/>
          </a:p>
        </p:txBody>
      </p:sp>
      <p:sp>
        <p:nvSpPr>
          <p:cNvPr id="153605" name="Rectangle 5"/>
          <p:cNvSpPr>
            <a:spLocks noGrp="1" noChangeArrowheads="1"/>
          </p:cNvSpPr>
          <p:nvPr>
            <p:ph type="sldNum" sz="quarter" idx="3"/>
          </p:nvPr>
        </p:nvSpPr>
        <p:spPr bwMode="auto">
          <a:xfrm>
            <a:off x="3970339"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a:defRPr sz="1200">
                <a:latin typeface="Times New Roman" pitchFamily="18" charset="0"/>
              </a:defRPr>
            </a:lvl1pPr>
          </a:lstStyle>
          <a:p>
            <a:fld id="{BB37836C-5B93-4517-8B97-A71250EA6C41}" type="slidenum">
              <a:rPr lang="es-ES"/>
              <a:pPr/>
              <a:t>‹Nº›</a:t>
            </a:fld>
            <a:endParaRPr lang="es-ES"/>
          </a:p>
        </p:txBody>
      </p:sp>
    </p:spTree>
    <p:extLst>
      <p:ext uri="{BB962C8B-B14F-4D97-AF65-F5344CB8AC3E}">
        <p14:creationId xmlns:p14="http://schemas.microsoft.com/office/powerpoint/2010/main" val="427816124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9330" name="Rectangle 2"/>
          <p:cNvSpPr>
            <a:spLocks noGrp="1" noChangeArrowheads="1"/>
          </p:cNvSpPr>
          <p:nvPr>
            <p:ph type="hdr" sz="quarter"/>
          </p:nvPr>
        </p:nvSpPr>
        <p:spPr bwMode="auto">
          <a:xfrm>
            <a:off x="1" y="1"/>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a:spcBef>
                <a:spcPct val="0"/>
              </a:spcBef>
              <a:defRPr sz="1200">
                <a:latin typeface="Times New Roman" pitchFamily="18" charset="0"/>
              </a:defRPr>
            </a:lvl1pPr>
          </a:lstStyle>
          <a:p>
            <a:pPr>
              <a:defRPr/>
            </a:pPr>
            <a:endParaRPr lang="es-ES"/>
          </a:p>
        </p:txBody>
      </p:sp>
      <p:sp>
        <p:nvSpPr>
          <p:cNvPr id="99331" name="Rectangle 3"/>
          <p:cNvSpPr>
            <a:spLocks noGrp="1" noChangeArrowheads="1"/>
          </p:cNvSpPr>
          <p:nvPr>
            <p:ph type="dt" idx="1"/>
          </p:nvPr>
        </p:nvSpPr>
        <p:spPr bwMode="auto">
          <a:xfrm>
            <a:off x="3970339" y="1"/>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a:spcBef>
                <a:spcPct val="0"/>
              </a:spcBef>
              <a:defRPr sz="1200">
                <a:latin typeface="Times New Roman" pitchFamily="18" charset="0"/>
              </a:defRPr>
            </a:lvl1pPr>
          </a:lstStyle>
          <a:p>
            <a:pPr>
              <a:defRPr/>
            </a:pPr>
            <a:endParaRPr lang="es-ES"/>
          </a:p>
        </p:txBody>
      </p:sp>
      <p:sp>
        <p:nvSpPr>
          <p:cNvPr id="11268" name="Rectangle 4"/>
          <p:cNvSpPr>
            <a:spLocks noGrp="1" noRot="1" noChangeAspect="1" noChangeArrowheads="1" noTextEdit="1"/>
          </p:cNvSpPr>
          <p:nvPr>
            <p:ph type="sldImg" idx="2"/>
          </p:nvPr>
        </p:nvSpPr>
        <p:spPr bwMode="auto">
          <a:xfrm>
            <a:off x="715963" y="696913"/>
            <a:ext cx="5578475"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3" name="Rectangle 5"/>
          <p:cNvSpPr>
            <a:spLocks noGrp="1" noChangeArrowheads="1"/>
          </p:cNvSpPr>
          <p:nvPr>
            <p:ph type="body" sz="quarter" idx="3"/>
          </p:nvPr>
        </p:nvSpPr>
        <p:spPr bwMode="auto">
          <a:xfrm>
            <a:off x="701676" y="4416426"/>
            <a:ext cx="5607050" cy="4183063"/>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p>
            <a:pPr lvl="0"/>
            <a:r>
              <a:rPr lang="es-ES" noProof="0" dirty="0"/>
              <a:t>Esta plantilla se puede usar como archivo de inicio para presentar materiales educativos en un entorno de grupo.</a:t>
            </a:r>
          </a:p>
          <a:p>
            <a:pPr lvl="0"/>
            <a:endParaRPr lang="es-ES" noProof="0" dirty="0"/>
          </a:p>
          <a:p>
            <a:pPr lvl="0"/>
            <a:r>
              <a:rPr lang="es-ES" noProof="0" dirty="0"/>
              <a:t>Secciones</a:t>
            </a:r>
          </a:p>
          <a:p>
            <a:pPr lvl="0"/>
            <a:r>
              <a:rPr lang="es-ES" noProof="0" dirty="0"/>
              <a:t>Para agregar secciones, haga clic con el botón secundario del mouse en una diapositiva. Las secciones pueden ayudarle a organizar las diapositivas o a facilitar la colaboración entre varios autores.</a:t>
            </a:r>
          </a:p>
          <a:p>
            <a:pPr lvl="0"/>
            <a:endParaRPr lang="es-ES" noProof="0" dirty="0"/>
          </a:p>
          <a:p>
            <a:pPr lvl="0"/>
            <a:r>
              <a:rPr lang="es-ES" noProof="0" dirty="0"/>
              <a:t>Notas</a:t>
            </a:r>
          </a:p>
          <a:p>
            <a:pPr lvl="0"/>
            <a:r>
              <a:rPr lang="es-ES" noProof="0" dirty="0"/>
              <a:t>Use la sección Notas para las notas de entrega o para proporcionar detalles adicionales al público. Vea las notas en la vista Presentación durante la presentación. </a:t>
            </a:r>
          </a:p>
          <a:p>
            <a:pPr lvl="0"/>
            <a:r>
              <a:rPr lang="es-ES" noProof="0" dirty="0"/>
              <a:t>Tenga en cuenta el tamaño de la fuente (es importante para la accesibilidad, visibilidad, grabación en vídeo y producción en línea)</a:t>
            </a:r>
          </a:p>
          <a:p>
            <a:pPr lvl="0"/>
            <a:endParaRPr lang="es-ES" noProof="0" dirty="0"/>
          </a:p>
          <a:p>
            <a:pPr lvl="0"/>
            <a:r>
              <a:rPr lang="es-ES" noProof="0" dirty="0"/>
              <a:t>Colores coordinados </a:t>
            </a:r>
          </a:p>
          <a:p>
            <a:pPr lvl="0"/>
            <a:r>
              <a:rPr lang="es-ES" noProof="0" dirty="0"/>
              <a:t>Preste especial atención a los gráficos, diagramas y cuadros de texto. </a:t>
            </a:r>
          </a:p>
          <a:p>
            <a:pPr lvl="0"/>
            <a:r>
              <a:rPr lang="es-ES" noProof="0" dirty="0"/>
              <a:t>Tenga en cuenta que los asistentes imprimirán en blanco y negro o escala de grises. Ejecute una prueba de impresión para asegurarse de que los colores son los correctos cuando se imprime en blanco y negro puros y escala de grises.</a:t>
            </a:r>
          </a:p>
          <a:p>
            <a:pPr lvl="0"/>
            <a:endParaRPr lang="es-ES" noProof="0" dirty="0"/>
          </a:p>
          <a:p>
            <a:pPr lvl="0"/>
            <a:r>
              <a:rPr lang="es-ES" noProof="0" dirty="0"/>
              <a:t>Gráficos y tablas</a:t>
            </a:r>
          </a:p>
          <a:p>
            <a:pPr lvl="0"/>
            <a:r>
              <a:rPr lang="es-ES" noProof="0" dirty="0"/>
              <a:t>En breve: si es posible, use colores y estilos uniformes y que no distraigan.</a:t>
            </a:r>
          </a:p>
          <a:p>
            <a:pPr lvl="0"/>
            <a:r>
              <a:rPr lang="es-ES" noProof="0" dirty="0"/>
              <a:t>Etiquete todos los gráficos y tablas.</a:t>
            </a:r>
          </a:p>
        </p:txBody>
      </p:sp>
      <p:sp>
        <p:nvSpPr>
          <p:cNvPr id="99334" name="Rectangle 6"/>
          <p:cNvSpPr>
            <a:spLocks noGrp="1" noChangeArrowheads="1"/>
          </p:cNvSpPr>
          <p:nvPr>
            <p:ph type="ftr" sz="quarter" idx="4"/>
          </p:nvPr>
        </p:nvSpPr>
        <p:spPr bwMode="auto">
          <a:xfrm>
            <a:off x="1"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a:spcBef>
                <a:spcPct val="0"/>
              </a:spcBef>
              <a:defRPr sz="1200">
                <a:latin typeface="Times New Roman" pitchFamily="18" charset="0"/>
              </a:defRPr>
            </a:lvl1pPr>
          </a:lstStyle>
          <a:p>
            <a:pPr>
              <a:defRPr/>
            </a:pPr>
            <a:r>
              <a:rPr lang="es-CO"/>
              <a:t>Contaduría GENERAL DE LA NACIÓN</a:t>
            </a:r>
            <a:endParaRPr lang="es-ES"/>
          </a:p>
        </p:txBody>
      </p:sp>
      <p:sp>
        <p:nvSpPr>
          <p:cNvPr id="99335" name="Rectangle 7"/>
          <p:cNvSpPr>
            <a:spLocks noGrp="1" noChangeArrowheads="1"/>
          </p:cNvSpPr>
          <p:nvPr>
            <p:ph type="sldNum" sz="quarter" idx="5"/>
          </p:nvPr>
        </p:nvSpPr>
        <p:spPr bwMode="auto">
          <a:xfrm>
            <a:off x="3970339"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a:defRPr sz="1200">
                <a:latin typeface="Times New Roman" pitchFamily="18" charset="0"/>
              </a:defRPr>
            </a:lvl1pPr>
          </a:lstStyle>
          <a:p>
            <a:fld id="{E6C28D9B-47B5-446B-8AB3-B93373AA6363}" type="slidenum">
              <a:rPr lang="es-ES"/>
              <a:pPr/>
              <a:t>‹Nº›</a:t>
            </a:fld>
            <a:endParaRPr lang="es-ES"/>
          </a:p>
        </p:txBody>
      </p:sp>
    </p:spTree>
    <p:extLst>
      <p:ext uri="{BB962C8B-B14F-4D97-AF65-F5344CB8AC3E}">
        <p14:creationId xmlns:p14="http://schemas.microsoft.com/office/powerpoint/2010/main" val="337801424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0"/>
      </a:spcBef>
      <a:spcAft>
        <a:spcPct val="0"/>
      </a:spcAft>
      <a:defRPr lang="es-ES" sz="1200" kern="1200">
        <a:solidFill>
          <a:schemeClr val="tx1"/>
        </a:solidFill>
        <a:latin typeface="Times New Roman" pitchFamily="18" charset="0"/>
        <a:ea typeface="+mn-ea"/>
        <a:cs typeface="+mn-cs"/>
      </a:defRPr>
    </a:lvl1pPr>
    <a:lvl2pPr marL="742950" indent="-28575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11430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6002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20574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Marcador de imagen de diapositiva"/>
          <p:cNvSpPr>
            <a:spLocks noGrp="1" noRot="1" noChangeAspect="1" noTextEdit="1"/>
          </p:cNvSpPr>
          <p:nvPr>
            <p:ph type="sldImg"/>
          </p:nvPr>
        </p:nvSpPr>
        <p:spPr>
          <a:ln/>
        </p:spPr>
      </p:sp>
      <p:sp>
        <p:nvSpPr>
          <p:cNvPr id="1331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Esta plantilla se </a:t>
            </a:r>
            <a:r>
              <a:rPr altLang="es-ES" b="1"/>
              <a:t>debe usar </a:t>
            </a:r>
            <a:r>
              <a:rPr altLang="es-ES"/>
              <a:t>como archivo de inicio para presentaciones externas de la Contaduría General de la nación. En formato presentación en pantalla 16:10</a:t>
            </a:r>
          </a:p>
          <a:p>
            <a:pPr eaLnBrk="1" hangingPunct="1"/>
            <a:endParaRPr altLang="es-ES"/>
          </a:p>
          <a:p>
            <a:pPr eaLnBrk="1" hangingPunct="1"/>
            <a:r>
              <a:rPr altLang="es-ES" b="1"/>
              <a:t>Nota</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Gráficos y tablas</a:t>
            </a:r>
          </a:p>
          <a:p>
            <a:pPr eaLnBrk="1" hangingPunct="1"/>
            <a:r>
              <a:rPr altLang="es-ES"/>
              <a:t>En breve: si es posible, use colores y estilos uniformes y que no distraigan.</a:t>
            </a:r>
          </a:p>
          <a:p>
            <a:pPr eaLnBrk="1" hangingPunct="1"/>
            <a:r>
              <a:rPr altLang="es-ES"/>
              <a:t>Etiquete todos los gráficos y tablas y no olvide colocar la fuente de donde se toman las imágenes o los gráficos (Derechos de autor)</a:t>
            </a:r>
          </a:p>
          <a:p>
            <a:pPr eaLnBrk="1" hangingPunct="1"/>
            <a:endParaRPr lang="es-CO" altLang="es-ES"/>
          </a:p>
        </p:txBody>
      </p:sp>
      <p:sp>
        <p:nvSpPr>
          <p:cNvPr id="1331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5D8CFB95-8DFD-419F-9333-21D71CA7476C}" type="slidenum">
              <a:rPr lang="es-ES" altLang="es-ES"/>
              <a:pPr/>
              <a:t>1</a:t>
            </a:fld>
            <a:endParaRPr lang="es-ES" altLang="es-ES"/>
          </a:p>
        </p:txBody>
      </p:sp>
    </p:spTree>
    <p:extLst>
      <p:ext uri="{BB962C8B-B14F-4D97-AF65-F5344CB8AC3E}">
        <p14:creationId xmlns:p14="http://schemas.microsoft.com/office/powerpoint/2010/main" val="36258399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6.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png"/><Relationship Id="rId7" Type="http://schemas.openxmlformats.org/officeDocument/2006/relationships/image" Target="../media/image12.jpe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36513" y="2201863"/>
            <a:ext cx="9180513"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spcBef>
                <a:spcPct val="20000"/>
              </a:spcBef>
              <a:defRPr/>
            </a:pPr>
            <a:endParaRPr lang="es-CO">
              <a:solidFill>
                <a:srgbClr val="008080"/>
              </a:solidFill>
            </a:endParaRPr>
          </a:p>
        </p:txBody>
      </p:sp>
      <p:sp>
        <p:nvSpPr>
          <p:cNvPr id="5" name="4 CuadroTexto"/>
          <p:cNvSpPr txBox="1"/>
          <p:nvPr/>
        </p:nvSpPr>
        <p:spPr>
          <a:xfrm>
            <a:off x="1643063" y="4298950"/>
            <a:ext cx="6259512" cy="446088"/>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spcBef>
                <a:spcPct val="20000"/>
              </a:spcBef>
              <a:defRPr/>
            </a:pPr>
            <a:endParaRPr lang="es-CO" b="1" cap="all" dirty="0">
              <a:ln w="0"/>
              <a:solidFill>
                <a:schemeClr val="accent1">
                  <a:lumMod val="50000"/>
                </a:schemeClr>
              </a:solidFill>
              <a:effectLst>
                <a:reflection blurRad="12700" stA="50000" endPos="50000" dist="5000" dir="5400000" sy="-100000" rotWithShape="0"/>
              </a:effectLst>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84228" y="2137420"/>
            <a:ext cx="8280260" cy="1124686"/>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000">
                <a:solidFill>
                  <a:schemeClr val="bg1"/>
                </a:solidFill>
                <a:effectLst>
                  <a:outerShdw blurRad="38100" dist="38100" dir="2700000" algn="tl">
                    <a:srgbClr val="000000">
                      <a:alpha val="43137"/>
                    </a:srgbClr>
                  </a:outerShdw>
                </a:effectLst>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0"/>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lvl1pPr>
              <a:spcBef>
                <a:spcPct val="20000"/>
              </a:spcBef>
              <a:defRPr sz="800">
                <a:solidFill>
                  <a:srgbClr val="00918E"/>
                </a:solidFill>
                <a:latin typeface="Calibri" pitchFamily="34" charset="0"/>
              </a:defRPr>
            </a:lvl1pPr>
          </a:lstStyle>
          <a:p>
            <a:fld id="{B1717B2B-2C40-42C4-B966-D8A6DF67FA31}" type="slidenum">
              <a:rPr lang="es-ES_tradnl"/>
              <a:pPr/>
              <a:t>‹Nº›</a:t>
            </a:fld>
            <a:endParaRPr lang="es-ES_tradnl"/>
          </a:p>
        </p:txBody>
      </p:sp>
    </p:spTree>
    <p:extLst>
      <p:ext uri="{BB962C8B-B14F-4D97-AF65-F5344CB8AC3E}">
        <p14:creationId xmlns:p14="http://schemas.microsoft.com/office/powerpoint/2010/main" val="2920665441"/>
      </p:ext>
    </p:extLst>
  </p:cSld>
  <p:clrMapOvr>
    <a:masterClrMapping/>
  </p:clrMapOvr>
  <p:transition spd="slow">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1751897817"/>
      </p:ext>
    </p:extLst>
  </p:cSld>
  <p:clrMapOvr>
    <a:masterClrMapping/>
  </p:clrMapOvr>
  <p:transition spd="slow">
    <p:split orient="vert"/>
  </p:transition>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2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Tree>
    <p:extLst>
      <p:ext uri="{BB962C8B-B14F-4D97-AF65-F5344CB8AC3E}">
        <p14:creationId xmlns:p14="http://schemas.microsoft.com/office/powerpoint/2010/main" val="2086144623"/>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Diapositiva Títulos">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3 Rectángulo"/>
          <p:cNvSpPr/>
          <p:nvPr/>
        </p:nvSpPr>
        <p:spPr>
          <a:xfrm>
            <a:off x="4427538" y="2190750"/>
            <a:ext cx="4716462" cy="110013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spcBef>
                <a:spcPct val="20000"/>
              </a:spcBef>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5018088"/>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018088"/>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110163"/>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4644008" y="2171582"/>
            <a:ext cx="4320480" cy="1089771"/>
          </a:xfrm>
          <a:prstGeom prst="rect">
            <a:avLst/>
          </a:prstGeom>
        </p:spPr>
        <p:txBody>
          <a:bodyPr/>
          <a:lstStyle>
            <a:lvl1pPr algn="r">
              <a:defRPr sz="3200">
                <a:solidFill>
                  <a:schemeClr val="bg1"/>
                </a:solidFill>
              </a:defRPr>
            </a:lvl1pPr>
          </a:lstStyle>
          <a:p>
            <a:r>
              <a:rPr lang="es-ES"/>
              <a:t>Haga clic para modificar el estilo de título del patrón</a:t>
            </a:r>
            <a:endParaRPr lang="es-ES" dirty="0"/>
          </a:p>
        </p:txBody>
      </p:sp>
      <p:sp>
        <p:nvSpPr>
          <p:cNvPr id="5" name="Marcador de posición de imagen 4"/>
          <p:cNvSpPr>
            <a:spLocks noGrp="1"/>
          </p:cNvSpPr>
          <p:nvPr>
            <p:ph type="pic" sz="quarter" idx="11"/>
          </p:nvPr>
        </p:nvSpPr>
        <p:spPr>
          <a:xfrm>
            <a:off x="1077913" y="1633364"/>
            <a:ext cx="3024187" cy="2808288"/>
          </a:xfrm>
          <a:prstGeom prst="rect">
            <a:avLst/>
          </a:prstGeom>
        </p:spPr>
        <p:txBody>
          <a:bodyPr/>
          <a:lstStyle/>
          <a:p>
            <a:pPr lvl="0"/>
            <a:r>
              <a:rPr lang="es-ES" noProof="0"/>
              <a:t>Haga clic en el icono para agregar una imagen</a:t>
            </a:r>
            <a:endParaRPr lang="es-CO" noProof="0"/>
          </a:p>
        </p:txBody>
      </p:sp>
      <p:sp>
        <p:nvSpPr>
          <p:cNvPr id="10" name="16 Marcador de número de diapositiva"/>
          <p:cNvSpPr>
            <a:spLocks noGrp="1"/>
          </p:cNvSpPr>
          <p:nvPr>
            <p:ph type="sldNum" sz="quarter" idx="12"/>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lvl1pPr>
              <a:spcBef>
                <a:spcPct val="20000"/>
              </a:spcBef>
              <a:defRPr sz="800">
                <a:solidFill>
                  <a:srgbClr val="00918E"/>
                </a:solidFill>
                <a:latin typeface="Calibri" pitchFamily="34" charset="0"/>
              </a:defRPr>
            </a:lvl1pPr>
          </a:lstStyle>
          <a:p>
            <a:fld id="{AC11F118-04AE-4123-BF66-A54CB1F67565}" type="slidenum">
              <a:rPr lang="es-ES_tradnl"/>
              <a:pPr/>
              <a:t>‹Nº›</a:t>
            </a:fld>
            <a:endParaRPr lang="es-ES_tradnl"/>
          </a:p>
        </p:txBody>
      </p:sp>
    </p:spTree>
    <p:extLst>
      <p:ext uri="{BB962C8B-B14F-4D97-AF65-F5344CB8AC3E}">
        <p14:creationId xmlns:p14="http://schemas.microsoft.com/office/powerpoint/2010/main" val="4293035471"/>
      </p:ext>
    </p:extLst>
  </p:cSld>
  <p:clrMapOvr>
    <a:masterClrMapping/>
  </p:clrMapOvr>
  <p:transition spd="slow">
    <p:pull/>
  </p:transition>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Diapositiva Cuerpo de texto">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4 Rectángulo"/>
          <p:cNvSpPr/>
          <p:nvPr/>
        </p:nvSpPr>
        <p:spPr>
          <a:xfrm>
            <a:off x="-28575" y="2497138"/>
            <a:ext cx="2070100"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spcBef>
                <a:spcPct val="20000"/>
              </a:spcBef>
              <a:defRPr/>
            </a:pPr>
            <a:endParaRPr lang="es-CO" sz="1800">
              <a:solidFill>
                <a:srgbClr val="008080"/>
              </a:solidFill>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texto"/>
          <p:cNvSpPr>
            <a:spLocks noGrp="1"/>
          </p:cNvSpPr>
          <p:nvPr>
            <p:ph type="body" sz="quarter" idx="17"/>
          </p:nvPr>
        </p:nvSpPr>
        <p:spPr>
          <a:xfrm>
            <a:off x="2195736" y="157427"/>
            <a:ext cx="6697439"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28575" y="2617473"/>
            <a:ext cx="1720850" cy="738767"/>
          </a:xfrm>
          <a:prstGeom prst="rect">
            <a:avLst/>
          </a:prstGeom>
        </p:spPr>
        <p:txBody>
          <a:bodyPr/>
          <a:lstStyle>
            <a:lvl1pPr algn="ctr">
              <a:defRPr sz="1800" baseline="0">
                <a:solidFill>
                  <a:schemeClr val="bg1"/>
                </a:solidFill>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8"/>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lvl1pPr>
              <a:spcBef>
                <a:spcPct val="20000"/>
              </a:spcBef>
              <a:defRPr sz="800">
                <a:solidFill>
                  <a:srgbClr val="00918E"/>
                </a:solidFill>
                <a:latin typeface="Calibri" pitchFamily="34" charset="0"/>
              </a:defRPr>
            </a:lvl1pPr>
          </a:lstStyle>
          <a:p>
            <a:fld id="{8AE6B4F1-181B-4BE6-BCDA-FEE7F8623787}" type="slidenum">
              <a:rPr lang="es-ES_tradnl"/>
              <a:pPr/>
              <a:t>‹Nº›</a:t>
            </a:fld>
            <a:endParaRPr lang="es-ES_tradnl"/>
          </a:p>
        </p:txBody>
      </p:sp>
    </p:spTree>
    <p:extLst>
      <p:ext uri="{BB962C8B-B14F-4D97-AF65-F5344CB8AC3E}">
        <p14:creationId xmlns:p14="http://schemas.microsoft.com/office/powerpoint/2010/main" val="930540720"/>
      </p:ext>
    </p:extLst>
  </p:cSld>
  <p:clrMapOvr>
    <a:masterClrMapping/>
  </p:clrMapOvr>
  <p:transition/>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4_Diapositiva imagén y texto">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588" y="1588"/>
            <a:ext cx="9151937"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6 Rectángulo"/>
          <p:cNvSpPr/>
          <p:nvPr/>
        </p:nvSpPr>
        <p:spPr>
          <a:xfrm>
            <a:off x="1588" y="704850"/>
            <a:ext cx="4641850" cy="42068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posición de imagen"/>
          <p:cNvSpPr>
            <a:spLocks noGrp="1"/>
          </p:cNvSpPr>
          <p:nvPr>
            <p:ph type="pic" sz="quarter" idx="17"/>
          </p:nvPr>
        </p:nvSpPr>
        <p:spPr>
          <a:xfrm>
            <a:off x="31597" y="1537354"/>
            <a:ext cx="4572000" cy="3540001"/>
          </a:xfrm>
          <a:prstGeom prst="rect">
            <a:avLst/>
          </a:prstGeom>
        </p:spPr>
        <p:txBody>
          <a:bodyPr/>
          <a:lstStyle/>
          <a:p>
            <a:pPr lvl="0"/>
            <a:r>
              <a:rPr lang="es-ES" noProof="0"/>
              <a:t>Haga clic en el icono para agregar una imagen</a:t>
            </a:r>
          </a:p>
        </p:txBody>
      </p:sp>
      <p:sp>
        <p:nvSpPr>
          <p:cNvPr id="16" name="15 Marcador de texto"/>
          <p:cNvSpPr>
            <a:spLocks noGrp="1"/>
          </p:cNvSpPr>
          <p:nvPr>
            <p:ph type="body" sz="quarter" idx="18"/>
          </p:nvPr>
        </p:nvSpPr>
        <p:spPr>
          <a:xfrm>
            <a:off x="4788025" y="157428"/>
            <a:ext cx="4105151"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35496" y="696246"/>
            <a:ext cx="4553257" cy="541075"/>
          </a:xfrm>
          <a:prstGeom prst="rect">
            <a:avLst/>
          </a:prstGeom>
        </p:spPr>
        <p:txBody>
          <a:bodyPr/>
          <a:lstStyle>
            <a:lvl1pPr algn="l">
              <a:defRPr sz="2000" baseline="0">
                <a:solidFill>
                  <a:schemeClr val="bg1"/>
                </a:solidFill>
              </a:defRPr>
            </a:lvl1pPr>
          </a:lstStyle>
          <a:p>
            <a:r>
              <a:rPr lang="es-ES"/>
              <a:t>Haga clic para modificar el estilo de título del patrón</a:t>
            </a:r>
            <a:endParaRPr lang="es-ES" dirty="0"/>
          </a:p>
        </p:txBody>
      </p:sp>
      <p:sp>
        <p:nvSpPr>
          <p:cNvPr id="4" name="3 Marcador de texto"/>
          <p:cNvSpPr>
            <a:spLocks noGrp="1"/>
          </p:cNvSpPr>
          <p:nvPr>
            <p:ph type="body" sz="quarter" idx="19"/>
          </p:nvPr>
        </p:nvSpPr>
        <p:spPr>
          <a:xfrm>
            <a:off x="611561" y="1297782"/>
            <a:ext cx="3965203" cy="119558"/>
          </a:xfrm>
          <a:prstGeom prst="rect">
            <a:avLst/>
          </a:prstGeom>
        </p:spPr>
        <p:txBody>
          <a:bodyPr/>
          <a:lstStyle>
            <a:lvl1pPr marL="0" indent="0" algn="r">
              <a:buNone/>
              <a:defRPr sz="1000">
                <a:solidFill>
                  <a:schemeClr val="bg1">
                    <a:lumMod val="50000"/>
                  </a:schemeClr>
                </a:solidFill>
              </a:defRPr>
            </a:lvl1pPr>
            <a:lvl2pPr>
              <a:defRPr sz="1000"/>
            </a:lvl2pPr>
            <a:lvl3pPr>
              <a:defRPr sz="900"/>
            </a:lvl3pPr>
            <a:lvl4pPr>
              <a:defRPr sz="800"/>
            </a:lvl4pPr>
            <a:lvl5pPr>
              <a:defRPr sz="800"/>
            </a:lvl5pPr>
          </a:lstStyle>
          <a:p>
            <a:pPr lvl="0"/>
            <a:r>
              <a:rPr lang="es-ES"/>
              <a:t>Haga clic para modificar el estilo de texto del patrón</a:t>
            </a:r>
          </a:p>
        </p:txBody>
      </p:sp>
      <p:sp>
        <p:nvSpPr>
          <p:cNvPr id="11" name="16 Marcador de número de diapositiva"/>
          <p:cNvSpPr>
            <a:spLocks noGrp="1"/>
          </p:cNvSpPr>
          <p:nvPr>
            <p:ph type="sldNum" sz="quarter" idx="20"/>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lvl1pPr>
              <a:spcBef>
                <a:spcPct val="20000"/>
              </a:spcBef>
              <a:defRPr sz="800">
                <a:solidFill>
                  <a:srgbClr val="00918E"/>
                </a:solidFill>
                <a:latin typeface="Calibri" pitchFamily="34" charset="0"/>
              </a:defRPr>
            </a:lvl1pPr>
          </a:lstStyle>
          <a:p>
            <a:fld id="{745C87DE-AB44-4CC5-8AF9-95C3555EB1E4}" type="slidenum">
              <a:rPr lang="es-ES_tradnl"/>
              <a:pPr/>
              <a:t>‹Nº›</a:t>
            </a:fld>
            <a:endParaRPr lang="es-ES_tradnl"/>
          </a:p>
        </p:txBody>
      </p:sp>
    </p:spTree>
    <p:extLst>
      <p:ext uri="{BB962C8B-B14F-4D97-AF65-F5344CB8AC3E}">
        <p14:creationId xmlns:p14="http://schemas.microsoft.com/office/powerpoint/2010/main" val="366154505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spcBef>
                <a:spcPct val="20000"/>
              </a:spcBef>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lvl1pPr>
              <a:spcBef>
                <a:spcPct val="20000"/>
              </a:spcBef>
              <a:defRPr sz="800">
                <a:solidFill>
                  <a:srgbClr val="00918E"/>
                </a:solidFill>
                <a:latin typeface="Calibri" pitchFamily="34" charset="0"/>
              </a:defRPr>
            </a:lvl1pPr>
          </a:lstStyle>
          <a:p>
            <a:fld id="{B2940951-94E0-4D6B-B3E8-14E1C155E8A2}" type="slidenum">
              <a:rPr lang="es-ES_tradnl"/>
              <a:pPr/>
              <a:t>‹Nº›</a:t>
            </a:fld>
            <a:endParaRPr lang="es-ES_tradnl"/>
          </a:p>
        </p:txBody>
      </p:sp>
    </p:spTree>
    <p:extLst>
      <p:ext uri="{BB962C8B-B14F-4D97-AF65-F5344CB8AC3E}">
        <p14:creationId xmlns:p14="http://schemas.microsoft.com/office/powerpoint/2010/main" val="420135817"/>
      </p:ext>
    </p:extLst>
  </p:cSld>
  <p:clrMapOvr>
    <a:masterClrMapping/>
  </p:clrMapOvr>
  <p:transition spd="slow">
    <p:split orient="vert"/>
  </p:transition>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4_Diapositiva Gráfico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SmartArt"/>
          <p:cNvSpPr>
            <a:spLocks noGrp="1"/>
          </p:cNvSpPr>
          <p:nvPr>
            <p:ph type="dgm" sz="quarter" idx="13"/>
          </p:nvPr>
        </p:nvSpPr>
        <p:spPr>
          <a:xfrm>
            <a:off x="150814" y="1117865"/>
            <a:ext cx="8885237" cy="3959489"/>
          </a:xfrm>
          <a:prstGeom prst="rect">
            <a:avLst/>
          </a:prstGeom>
        </p:spPr>
        <p:txBody>
          <a:bodyPr/>
          <a:lstStyle/>
          <a:p>
            <a:pPr lvl="0"/>
            <a:r>
              <a:rPr lang="es-ES" noProof="0"/>
              <a:t>Haga clic en el icono para agregar un elemento gráfico SmartArt</a:t>
            </a:r>
            <a:endParaRPr lang="es-ES" noProof="0" dirty="0"/>
          </a:p>
        </p:txBody>
      </p:sp>
      <p:sp>
        <p:nvSpPr>
          <p:cNvPr id="7" name="6 Marcador de texto"/>
          <p:cNvSpPr>
            <a:spLocks noGrp="1"/>
          </p:cNvSpPr>
          <p:nvPr>
            <p:ph type="body" sz="quarter" idx="14"/>
          </p:nvPr>
        </p:nvSpPr>
        <p:spPr>
          <a:xfrm>
            <a:off x="150813" y="5119688"/>
            <a:ext cx="5448300" cy="177767"/>
          </a:xfrm>
          <a:prstGeom prst="rect">
            <a:avLst/>
          </a:prstGeom>
        </p:spPr>
        <p:txBody>
          <a:bodyPr/>
          <a:lstStyle>
            <a:lvl1pPr marL="0" indent="0">
              <a:buNone/>
              <a:defRPr sz="1200" baseline="0">
                <a:solidFill>
                  <a:schemeClr val="bg1">
                    <a:lumMod val="50000"/>
                  </a:schemeClr>
                </a:solidFill>
              </a:defRPr>
            </a:lvl1pPr>
            <a:lvl2pPr>
              <a:defRPr sz="1100">
                <a:solidFill>
                  <a:schemeClr val="bg1">
                    <a:lumMod val="50000"/>
                  </a:schemeClr>
                </a:solidFill>
              </a:defRPr>
            </a:lvl2pPr>
            <a:lvl3pPr>
              <a:defRPr sz="1050">
                <a:solidFill>
                  <a:schemeClr val="bg1">
                    <a:lumMod val="50000"/>
                  </a:schemeClr>
                </a:solidFill>
              </a:defRPr>
            </a:lvl3pPr>
            <a:lvl4pPr>
              <a:defRPr sz="1000">
                <a:solidFill>
                  <a:schemeClr val="bg1">
                    <a:lumMod val="50000"/>
                  </a:schemeClr>
                </a:solidFill>
              </a:defRPr>
            </a:lvl4pPr>
            <a:lvl5pPr>
              <a:defRPr sz="1000">
                <a:solidFill>
                  <a:schemeClr val="bg1">
                    <a:lumMod val="50000"/>
                  </a:schemeClr>
                </a:solidFill>
              </a:defRPr>
            </a:lvl5pPr>
          </a:lstStyle>
          <a:p>
            <a:pPr lvl="0"/>
            <a:r>
              <a:rPr lang="es-ES"/>
              <a:t>Haga clic para modificar el estilo de texto del patrón</a:t>
            </a:r>
          </a:p>
        </p:txBody>
      </p:sp>
      <p:sp>
        <p:nvSpPr>
          <p:cNvPr id="11" name="16 Marcador de número de diapositiva"/>
          <p:cNvSpPr>
            <a:spLocks noGrp="1"/>
          </p:cNvSpPr>
          <p:nvPr>
            <p:ph type="sldNum" sz="quarter" idx="15"/>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lvl1pPr>
              <a:spcBef>
                <a:spcPct val="20000"/>
              </a:spcBef>
              <a:defRPr sz="800">
                <a:solidFill>
                  <a:srgbClr val="00918E"/>
                </a:solidFill>
                <a:latin typeface="Calibri" pitchFamily="34" charset="0"/>
              </a:defRPr>
            </a:lvl1pPr>
          </a:lstStyle>
          <a:p>
            <a:fld id="{2F152DCA-CD82-48DD-BE7C-A5D938300626}" type="slidenum">
              <a:rPr lang="es-ES_tradnl"/>
              <a:pPr/>
              <a:t>‹Nº›</a:t>
            </a:fld>
            <a:endParaRPr lang="es-ES_tradnl"/>
          </a:p>
        </p:txBody>
      </p:sp>
    </p:spTree>
    <p:extLst>
      <p:ext uri="{BB962C8B-B14F-4D97-AF65-F5344CB8AC3E}">
        <p14:creationId xmlns:p14="http://schemas.microsoft.com/office/powerpoint/2010/main" val="2533002310"/>
      </p:ext>
    </p:extLst>
  </p:cSld>
  <p:clrMapOvr>
    <a:masterClrMapping/>
  </p:clrMapOvr>
  <p:transition spd="slow">
    <p:split orient="vert"/>
  </p:transition>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5_Diapositiva Gráficos">
    <p:spTree>
      <p:nvGrpSpPr>
        <p:cNvPr id="1" name=""/>
        <p:cNvGrpSpPr/>
        <p:nvPr/>
      </p:nvGrpSpPr>
      <p:grpSpPr>
        <a:xfrm>
          <a:off x="0" y="0"/>
          <a:ext cx="0" cy="0"/>
          <a:chOff x="0" y="0"/>
          <a:chExt cx="0" cy="0"/>
        </a:xfrm>
      </p:grpSpPr>
      <p:sp>
        <p:nvSpPr>
          <p:cNvPr id="2" name="17 Rectángulo"/>
          <p:cNvSpPr/>
          <p:nvPr/>
        </p:nvSpPr>
        <p:spPr>
          <a:xfrm>
            <a:off x="0" y="2376488"/>
            <a:ext cx="9144000" cy="3221037"/>
          </a:xfrm>
          <a:prstGeom prst="rect">
            <a:avLst/>
          </a:prstGeom>
          <a:solidFill>
            <a:srgbClr val="0066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spcBef>
                <a:spcPct val="20000"/>
              </a:spcBef>
              <a:defRPr/>
            </a:pPr>
            <a:endParaRPr lang="es-ES" dirty="0"/>
          </a:p>
        </p:txBody>
      </p:sp>
      <p:pic>
        <p:nvPicPr>
          <p:cNvPr id="3" name="Picture 2" descr="F:\CONTADURIA\CONTADURIA 2015\4. ABRIL\SERVICIO EN LINEA\servicios en linea 1-0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5113"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19 Rectángulo"/>
          <p:cNvSpPr>
            <a:spLocks noChangeArrowheads="1"/>
          </p:cNvSpPr>
          <p:nvPr/>
        </p:nvSpPr>
        <p:spPr bwMode="auto">
          <a:xfrm>
            <a:off x="468313" y="2417763"/>
            <a:ext cx="8424862"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spcBef>
                <a:spcPct val="20000"/>
              </a:spcBef>
            </a:pPr>
            <a:r>
              <a:rPr lang="es-ES" sz="1800">
                <a:solidFill>
                  <a:schemeClr val="bg1"/>
                </a:solidFill>
                <a:latin typeface="Calibri Light" pitchFamily="34" charset="0"/>
              </a:rPr>
              <a:t>1. Boletín de Deudores Morosos del Estado (BDME)</a:t>
            </a:r>
          </a:p>
          <a:p>
            <a:pPr algn="just">
              <a:spcBef>
                <a:spcPct val="20000"/>
              </a:spcBef>
            </a:pPr>
            <a:r>
              <a:rPr lang="es-ES" sz="1800">
                <a:solidFill>
                  <a:schemeClr val="bg1"/>
                </a:solidFill>
                <a:latin typeface="Calibri Light" pitchFamily="34" charset="0"/>
              </a:rPr>
              <a:t>2. Información financiera, económica, social y ambiental</a:t>
            </a:r>
          </a:p>
          <a:p>
            <a:pPr algn="just">
              <a:spcBef>
                <a:spcPct val="20000"/>
              </a:spcBef>
            </a:pPr>
            <a:r>
              <a:rPr lang="es-ES" sz="1800">
                <a:solidFill>
                  <a:schemeClr val="bg1"/>
                </a:solidFill>
                <a:latin typeface="Calibri Light" pitchFamily="34" charset="0"/>
              </a:rPr>
              <a:t>3. Normatividad contable pública</a:t>
            </a:r>
          </a:p>
          <a:p>
            <a:pPr algn="just">
              <a:spcBef>
                <a:spcPct val="20000"/>
              </a:spcBef>
            </a:pPr>
            <a:r>
              <a:rPr lang="es-ES" sz="1800">
                <a:solidFill>
                  <a:schemeClr val="bg1"/>
                </a:solidFill>
                <a:latin typeface="Calibri Light" pitchFamily="34" charset="0"/>
              </a:rPr>
              <a:t>4. Asistencia y apoyo técnico</a:t>
            </a:r>
          </a:p>
          <a:p>
            <a:pPr algn="just">
              <a:spcBef>
                <a:spcPct val="20000"/>
              </a:spcBef>
            </a:pPr>
            <a:r>
              <a:rPr lang="es-ES" sz="1800">
                <a:solidFill>
                  <a:schemeClr val="bg1"/>
                </a:solidFill>
                <a:latin typeface="Calibri Light" pitchFamily="34" charset="0"/>
              </a:rPr>
              <a:t>5. Solicitud de asignación de código institucional para el envío de la información financiera, económica, social y ambiental</a:t>
            </a:r>
          </a:p>
          <a:p>
            <a:pPr algn="just">
              <a:spcBef>
                <a:spcPct val="20000"/>
              </a:spcBef>
            </a:pPr>
            <a:r>
              <a:rPr lang="es-ES" sz="1800">
                <a:solidFill>
                  <a:schemeClr val="bg1"/>
                </a:solidFill>
                <a:latin typeface="Calibri Light" pitchFamily="34" charset="0"/>
              </a:rPr>
              <a:t>6. Constancias de remisión e inclusión de la información financiera, económica social y ambiental de las entidades en la base de datos de la Contaduría General de la Nación</a:t>
            </a:r>
          </a:p>
          <a:p>
            <a:pPr algn="just">
              <a:spcBef>
                <a:spcPct val="20000"/>
              </a:spcBef>
            </a:pPr>
            <a:r>
              <a:rPr lang="es-ES" sz="1800">
                <a:solidFill>
                  <a:schemeClr val="bg1"/>
                </a:solidFill>
                <a:latin typeface="Calibri Light" pitchFamily="34" charset="0"/>
              </a:rPr>
              <a:t>7. Emisión de conceptos y soluciones de consultas</a:t>
            </a:r>
          </a:p>
          <a:p>
            <a:pPr algn="just">
              <a:spcBef>
                <a:spcPct val="20000"/>
              </a:spcBef>
            </a:pPr>
            <a:r>
              <a:rPr lang="es-ES" sz="1800">
                <a:solidFill>
                  <a:schemeClr val="bg1"/>
                </a:solidFill>
                <a:latin typeface="Calibri Light" pitchFamily="34" charset="0"/>
              </a:rPr>
              <a:t>8. Solicitudes específicas de capacitación</a:t>
            </a:r>
          </a:p>
        </p:txBody>
      </p:sp>
      <p:sp>
        <p:nvSpPr>
          <p:cNvPr id="5" name="20 CuadroTexto"/>
          <p:cNvSpPr txBox="1">
            <a:spLocks noChangeArrowheads="1"/>
          </p:cNvSpPr>
          <p:nvPr/>
        </p:nvSpPr>
        <p:spPr bwMode="auto">
          <a:xfrm>
            <a:off x="119063" y="5526088"/>
            <a:ext cx="29273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spcBef>
                <a:spcPct val="20000"/>
              </a:spcBef>
              <a:defRPr sz="2300">
                <a:solidFill>
                  <a:schemeClr val="tx1"/>
                </a:solidFill>
                <a:latin typeface="Arial Narrow" pitchFamily="34" charset="0"/>
              </a:defRPr>
            </a:lvl1pPr>
            <a:lvl2pPr marL="742950" indent="-285750" algn="just">
              <a:spcBef>
                <a:spcPct val="20000"/>
              </a:spcBef>
              <a:defRPr sz="2300">
                <a:solidFill>
                  <a:schemeClr val="tx1"/>
                </a:solidFill>
                <a:latin typeface="Arial Narrow" pitchFamily="34" charset="0"/>
              </a:defRPr>
            </a:lvl2pPr>
            <a:lvl3pPr marL="1143000" indent="-228600" algn="just">
              <a:spcBef>
                <a:spcPct val="20000"/>
              </a:spcBef>
              <a:defRPr sz="2300">
                <a:solidFill>
                  <a:schemeClr val="tx1"/>
                </a:solidFill>
                <a:latin typeface="Arial Narrow" pitchFamily="34" charset="0"/>
              </a:defRPr>
            </a:lvl3pPr>
            <a:lvl4pPr marL="1600200" indent="-228600" algn="just">
              <a:spcBef>
                <a:spcPct val="20000"/>
              </a:spcBef>
              <a:defRPr sz="2300">
                <a:solidFill>
                  <a:schemeClr val="tx1"/>
                </a:solidFill>
                <a:latin typeface="Arial Narrow" pitchFamily="34" charset="0"/>
              </a:defRPr>
            </a:lvl4pPr>
            <a:lvl5pPr marL="2057400" indent="-228600" algn="just">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sz="1000"/>
              <a:t>Cuentas Claras, Estado Transparente</a:t>
            </a:r>
          </a:p>
        </p:txBody>
      </p:sp>
      <p:sp>
        <p:nvSpPr>
          <p:cNvPr id="6" name="21 CuadroTexto"/>
          <p:cNvSpPr txBox="1">
            <a:spLocks noChangeArrowheads="1"/>
          </p:cNvSpPr>
          <p:nvPr/>
        </p:nvSpPr>
        <p:spPr bwMode="auto">
          <a:xfrm>
            <a:off x="7380288" y="5521325"/>
            <a:ext cx="22320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spcBef>
                <a:spcPct val="20000"/>
              </a:spcBef>
              <a:defRPr sz="2300">
                <a:solidFill>
                  <a:schemeClr val="tx1"/>
                </a:solidFill>
                <a:latin typeface="Arial Narrow" pitchFamily="34" charset="0"/>
              </a:defRPr>
            </a:lvl1pPr>
            <a:lvl2pPr marL="742950" indent="-285750" algn="just">
              <a:spcBef>
                <a:spcPct val="20000"/>
              </a:spcBef>
              <a:defRPr sz="2300">
                <a:solidFill>
                  <a:schemeClr val="tx1"/>
                </a:solidFill>
                <a:latin typeface="Arial Narrow" pitchFamily="34" charset="0"/>
              </a:defRPr>
            </a:lvl2pPr>
            <a:lvl3pPr marL="1143000" indent="-228600" algn="just">
              <a:spcBef>
                <a:spcPct val="20000"/>
              </a:spcBef>
              <a:defRPr sz="2300">
                <a:solidFill>
                  <a:schemeClr val="tx1"/>
                </a:solidFill>
                <a:latin typeface="Arial Narrow" pitchFamily="34" charset="0"/>
              </a:defRPr>
            </a:lvl3pPr>
            <a:lvl4pPr marL="1600200" indent="-228600" algn="just">
              <a:spcBef>
                <a:spcPct val="20000"/>
              </a:spcBef>
              <a:defRPr sz="2300">
                <a:solidFill>
                  <a:schemeClr val="tx1"/>
                </a:solidFill>
                <a:latin typeface="Arial Narrow" pitchFamily="34" charset="0"/>
              </a:defRPr>
            </a:lvl4pPr>
            <a:lvl5pPr marL="2057400" indent="-228600" algn="just">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sz="1000"/>
              <a:t>www.contaduria.gov.co</a:t>
            </a:r>
          </a:p>
        </p:txBody>
      </p:sp>
    </p:spTree>
    <p:extLst>
      <p:ext uri="{BB962C8B-B14F-4D97-AF65-F5344CB8AC3E}">
        <p14:creationId xmlns:p14="http://schemas.microsoft.com/office/powerpoint/2010/main" val="3831472170"/>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15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anim calcmode="lin" valueType="num">
                                      <p:cBhvr>
                                        <p:cTn id="8"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300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anim calcmode="lin" valueType="num">
                                      <p:cBhvr>
                                        <p:cTn id="13" dur="2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2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15" fill="hold">
                            <p:stCondLst>
                              <p:cond delay="5000"/>
                            </p:stCondLst>
                            <p:childTnLst>
                              <p:par>
                                <p:cTn id="16" presetID="47" presetClass="entr" presetSubtype="0" fill="hold" nodeType="afterEffect">
                                  <p:stCondLst>
                                    <p:cond delay="200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fade">
                                      <p:cBhvr>
                                        <p:cTn id="18" dur="2000"/>
                                        <p:tgtEl>
                                          <p:spTgt spid="4">
                                            <p:txEl>
                                              <p:pRg st="2" end="2"/>
                                            </p:txEl>
                                          </p:spTgt>
                                        </p:tgtEl>
                                      </p:cBhvr>
                                    </p:animEffect>
                                    <p:anim calcmode="lin" valueType="num">
                                      <p:cBhvr>
                                        <p:cTn id="19"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0" dur="2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par>
                          <p:cTn id="21" fill="hold">
                            <p:stCondLst>
                              <p:cond delay="9000"/>
                            </p:stCondLst>
                            <p:childTnLst>
                              <p:par>
                                <p:cTn id="22" presetID="47" presetClass="entr" presetSubtype="0" fill="hold" nodeType="afterEffect">
                                  <p:stCondLst>
                                    <p:cond delay="200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par>
                          <p:cTn id="27" fill="hold">
                            <p:stCondLst>
                              <p:cond delay="12000"/>
                            </p:stCondLst>
                            <p:childTnLst>
                              <p:par>
                                <p:cTn id="28" presetID="47" presetClass="entr" presetSubtype="0" fill="hold" nodeType="afterEffect">
                                  <p:stCondLst>
                                    <p:cond delay="200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fade">
                                      <p:cBhvr>
                                        <p:cTn id="30" dur="1000"/>
                                        <p:tgtEl>
                                          <p:spTgt spid="4">
                                            <p:txEl>
                                              <p:pRg st="4" end="4"/>
                                            </p:txEl>
                                          </p:spTgt>
                                        </p:tgtEl>
                                      </p:cBhvr>
                                    </p:animEffect>
                                    <p:anim calcmode="lin" valueType="num">
                                      <p:cBhvr>
                                        <p:cTn id="3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par>
                          <p:cTn id="33" fill="hold">
                            <p:stCondLst>
                              <p:cond delay="15000"/>
                            </p:stCondLst>
                            <p:childTnLst>
                              <p:par>
                                <p:cTn id="34" presetID="42" presetClass="entr" presetSubtype="0" fill="hold" nodeType="afterEffect">
                                  <p:stCondLst>
                                    <p:cond delay="350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fade">
                                      <p:cBhvr>
                                        <p:cTn id="36" dur="1000"/>
                                        <p:tgtEl>
                                          <p:spTgt spid="4">
                                            <p:txEl>
                                              <p:pRg st="5" end="5"/>
                                            </p:txEl>
                                          </p:spTgt>
                                        </p:tgtEl>
                                      </p:cBhvr>
                                    </p:animEffect>
                                    <p:anim calcmode="lin" valueType="num">
                                      <p:cBhvr>
                                        <p:cTn id="37"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par>
                          <p:cTn id="39" fill="hold">
                            <p:stCondLst>
                              <p:cond delay="19500"/>
                            </p:stCondLst>
                            <p:childTnLst>
                              <p:par>
                                <p:cTn id="40" presetID="42" presetClass="entr" presetSubtype="0" fill="hold" nodeType="afterEffect">
                                  <p:stCondLst>
                                    <p:cond delay="450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1000"/>
                                        <p:tgtEl>
                                          <p:spTgt spid="4">
                                            <p:txEl>
                                              <p:pRg st="6" end="6"/>
                                            </p:txEl>
                                          </p:spTgt>
                                        </p:tgtEl>
                                      </p:cBhvr>
                                    </p:animEffect>
                                    <p:anim calcmode="lin" valueType="num">
                                      <p:cBhvr>
                                        <p:cTn id="4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par>
                          <p:cTn id="45" fill="hold">
                            <p:stCondLst>
                              <p:cond delay="25000"/>
                            </p:stCondLst>
                            <p:childTnLst>
                              <p:par>
                                <p:cTn id="46" presetID="42" presetClass="entr" presetSubtype="0" fill="hold" nodeType="afterEffect">
                                  <p:stCondLst>
                                    <p:cond delay="2000"/>
                                  </p:stCondLst>
                                  <p:childTnLst>
                                    <p:set>
                                      <p:cBhvr>
                                        <p:cTn id="47" dur="1" fill="hold">
                                          <p:stCondLst>
                                            <p:cond delay="0"/>
                                          </p:stCondLst>
                                        </p:cTn>
                                        <p:tgtEl>
                                          <p:spTgt spid="4">
                                            <p:txEl>
                                              <p:pRg st="7" end="7"/>
                                            </p:txEl>
                                          </p:spTgt>
                                        </p:tgtEl>
                                        <p:attrNameLst>
                                          <p:attrName>style.visibility</p:attrName>
                                        </p:attrNameLst>
                                      </p:cBhvr>
                                      <p:to>
                                        <p:strVal val="visible"/>
                                      </p:to>
                                    </p:set>
                                    <p:animEffect transition="in" filter="fade">
                                      <p:cBhvr>
                                        <p:cTn id="48" dur="1000"/>
                                        <p:tgtEl>
                                          <p:spTgt spid="4">
                                            <p:txEl>
                                              <p:pRg st="7" end="7"/>
                                            </p:txEl>
                                          </p:spTgt>
                                        </p:tgtEl>
                                      </p:cBhvr>
                                    </p:animEffect>
                                    <p:anim calcmode="lin" valueType="num">
                                      <p:cBhvr>
                                        <p:cTn id="49"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6_Diapositiva despedida">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4288" y="17463"/>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95725" y="257175"/>
            <a:ext cx="1422400" cy="754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40488" y="-11113"/>
            <a:ext cx="2235200" cy="10985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11813" y="268288"/>
            <a:ext cx="630237"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38 Rectángulo"/>
          <p:cNvSpPr>
            <a:spLocks noChangeArrowheads="1"/>
          </p:cNvSpPr>
          <p:nvPr/>
        </p:nvSpPr>
        <p:spPr bwMode="auto">
          <a:xfrm>
            <a:off x="3979863" y="3309938"/>
            <a:ext cx="1881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rPr>
              <a:t> @</a:t>
            </a:r>
            <a:r>
              <a:rPr lang="es-ES" altLang="es-ES" sz="1400" b="1" dirty="0" err="1">
                <a:latin typeface="Calibri" pitchFamily="34" charset="0"/>
              </a:rPr>
              <a:t>Contaduria_CGN</a:t>
            </a:r>
            <a:endParaRPr lang="es-ES" altLang="es-ES" sz="1400" b="1" dirty="0">
              <a:latin typeface="Calibri" pitchFamily="34" charset="0"/>
            </a:endParaRPr>
          </a:p>
        </p:txBody>
      </p:sp>
      <p:sp>
        <p:nvSpPr>
          <p:cNvPr id="8" name="39 CuadroTexto"/>
          <p:cNvSpPr txBox="1">
            <a:spLocks noChangeArrowheads="1"/>
          </p:cNvSpPr>
          <p:nvPr/>
        </p:nvSpPr>
        <p:spPr bwMode="auto">
          <a:xfrm>
            <a:off x="419100" y="1717675"/>
            <a:ext cx="82851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a:spcBef>
                <a:spcPct val="20000"/>
              </a:spcBef>
              <a:defRPr/>
            </a:pPr>
            <a:r>
              <a:rPr lang="es-CO" altLang="es-CO" sz="3200" i="1" dirty="0">
                <a:latin typeface="Calibri" pitchFamily="34" charset="0"/>
              </a:rPr>
              <a:t>“POR PERMITIRNOS HACER PÚBLICO </a:t>
            </a:r>
          </a:p>
        </p:txBody>
      </p:sp>
      <p:sp>
        <p:nvSpPr>
          <p:cNvPr id="9" name="40 CuadroTexto"/>
          <p:cNvSpPr txBox="1"/>
          <p:nvPr/>
        </p:nvSpPr>
        <p:spPr>
          <a:xfrm>
            <a:off x="1542270" y="841276"/>
            <a:ext cx="5991717" cy="1107996"/>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fontAlgn="auto">
              <a:spcBef>
                <a:spcPts val="0"/>
              </a:spcBef>
              <a:spcAft>
                <a:spcPts val="0"/>
              </a:spcAft>
              <a:defRPr/>
            </a:pPr>
            <a:r>
              <a:rPr lang="es-CO" sz="6600" kern="0" cap="all" dirty="0">
                <a:ln w="0"/>
                <a:solidFill>
                  <a:schemeClr val="accent1">
                    <a:lumMod val="50000"/>
                  </a:schemeClr>
                </a:solidFill>
                <a:effectLst>
                  <a:outerShdw blurRad="38100" dist="38100" dir="2700000" algn="tl">
                    <a:srgbClr val="000000">
                      <a:alpha val="43137"/>
                    </a:srgbClr>
                  </a:outerShdw>
                  <a:reflection stA="29000" endPos="43000" dir="5400000" sy="-100000" algn="bl" rotWithShape="0"/>
                </a:effectLst>
                <a:latin typeface="Calibri"/>
              </a:rPr>
              <a:t>G  r  a  c  i  a  s</a:t>
            </a:r>
          </a:p>
        </p:txBody>
      </p:sp>
      <p:pic>
        <p:nvPicPr>
          <p:cNvPr id="10" name="Picture 6" descr="http://www.ignition-mktg.com/wp-content/uploads/2014/07/Social-Media-Icons.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425825" y="3238500"/>
            <a:ext cx="487363"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descr="http://www.ignition-mktg.com/wp-content/uploads/2014/07/Social-Media-Icons.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908425" y="3797300"/>
            <a:ext cx="495300"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45 Rectángulo"/>
          <p:cNvSpPr>
            <a:spLocks noChangeArrowheads="1"/>
          </p:cNvSpPr>
          <p:nvPr/>
        </p:nvSpPr>
        <p:spPr bwMode="auto">
          <a:xfrm>
            <a:off x="3402013" y="2114550"/>
            <a:ext cx="23193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lgn="ctr" eaLnBrk="1" hangingPunct="1">
              <a:defRPr/>
            </a:pPr>
            <a:r>
              <a:rPr lang="es-CO" altLang="es-CO" sz="3200" b="1" i="1" dirty="0">
                <a:latin typeface="Calibri" pitchFamily="34" charset="0"/>
              </a:rPr>
              <a:t>LO</a:t>
            </a:r>
            <a:r>
              <a:rPr lang="es-CO" altLang="es-CO" sz="1800" i="1" dirty="0">
                <a:latin typeface="Calibri" pitchFamily="34" charset="0"/>
              </a:rPr>
              <a:t> </a:t>
            </a:r>
            <a:r>
              <a:rPr lang="es-CO" altLang="es-CO" sz="3200" b="1" i="1" dirty="0">
                <a:latin typeface="Calibri" pitchFamily="34" charset="0"/>
              </a:rPr>
              <a:t>PÚBLICO</a:t>
            </a:r>
            <a:r>
              <a:rPr lang="es-CO" altLang="es-CO" sz="1800" i="1" dirty="0">
                <a:latin typeface="Calibri" pitchFamily="34" charset="0"/>
              </a:rPr>
              <a:t> ”</a:t>
            </a:r>
          </a:p>
        </p:txBody>
      </p:sp>
      <p:sp>
        <p:nvSpPr>
          <p:cNvPr id="13" name="15 Rectángulo"/>
          <p:cNvSpPr>
            <a:spLocks noChangeArrowheads="1"/>
          </p:cNvSpPr>
          <p:nvPr/>
        </p:nvSpPr>
        <p:spPr bwMode="auto">
          <a:xfrm>
            <a:off x="4541838" y="3810000"/>
            <a:ext cx="1597025"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err="1">
                <a:latin typeface="Calibri" pitchFamily="34" charset="0"/>
              </a:rPr>
              <a:t>CGNOficial</a:t>
            </a:r>
            <a:endParaRPr lang="es-ES" altLang="es-ES" sz="1400" b="1" dirty="0">
              <a:latin typeface="Calibri" pitchFamily="34" charset="0"/>
            </a:endParaRPr>
          </a:p>
        </p:txBody>
      </p:sp>
      <p:pic>
        <p:nvPicPr>
          <p:cNvPr id="14" name="Picture 12" descr="http://www.ignition-mktg.com/wp-content/uploads/2014/07/Social-Media-Icons.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4333875" y="4443413"/>
            <a:ext cx="5080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 descr="http://www.cartagenacaribe.com/images/boton-contactenos.pn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960438" y="4011613"/>
            <a:ext cx="166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20 Rectángulo"/>
          <p:cNvSpPr>
            <a:spLocks noChangeArrowheads="1"/>
          </p:cNvSpPr>
          <p:nvPr/>
        </p:nvSpPr>
        <p:spPr bwMode="auto">
          <a:xfrm>
            <a:off x="4841875" y="4422775"/>
            <a:ext cx="32591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rPr>
              <a:t>Contaduría-General-de-la-Nación</a:t>
            </a:r>
          </a:p>
        </p:txBody>
      </p:sp>
      <p:sp>
        <p:nvSpPr>
          <p:cNvPr id="54" name="18 Marcador de texto"/>
          <p:cNvSpPr>
            <a:spLocks noGrp="1"/>
          </p:cNvSpPr>
          <p:nvPr>
            <p:ph type="body" sz="quarter" idx="11"/>
          </p:nvPr>
        </p:nvSpPr>
        <p:spPr>
          <a:xfrm>
            <a:off x="622632" y="2641476"/>
            <a:ext cx="8081631" cy="350838"/>
          </a:xfrm>
          <a:prstGeom prst="rect">
            <a:avLst/>
          </a:prstGeom>
        </p:spPr>
        <p:txBody>
          <a:bodyPr/>
          <a:lstStyle>
            <a:lvl1pPr marL="0" indent="0" algn="ctr">
              <a:buNone/>
              <a:defRPr lang="es-ES" sz="1800" b="0" baseline="0" dirty="0" smtClean="0">
                <a:solidFill>
                  <a:schemeClr val="bg1">
                    <a:lumMod val="50000"/>
                  </a:schemeClr>
                </a:solidFill>
                <a:latin typeface="Sylfaen"/>
                <a:ea typeface="+mn-ea"/>
                <a:cs typeface="+mn-cs"/>
              </a:defRPr>
            </a:lvl1pPr>
            <a:lvl4pPr marL="1371600" indent="0" algn="ctr">
              <a:buNone/>
              <a:defRPr sz="1600"/>
            </a:lvl4pPr>
          </a:lstStyle>
          <a:p>
            <a:pPr lvl="0"/>
            <a:r>
              <a:rPr lang="es-ES"/>
              <a:t>Haga clic para modificar el estilo de texto del patrón</a:t>
            </a:r>
          </a:p>
        </p:txBody>
      </p:sp>
    </p:spTree>
    <p:extLst>
      <p:ext uri="{BB962C8B-B14F-4D97-AF65-F5344CB8AC3E}">
        <p14:creationId xmlns:p14="http://schemas.microsoft.com/office/powerpoint/2010/main" val="362317477"/>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par>
                                <p:cTn id="12" presetID="6" presetClass="entr" presetSubtype="16" fill="hold" grpId="0" nodeType="withEffect">
                                  <p:stCondLst>
                                    <p:cond delay="750"/>
                                  </p:stCondLst>
                                  <p:childTnLst>
                                    <p:set>
                                      <p:cBhvr>
                                        <p:cTn id="13" dur="1" fill="hold">
                                          <p:stCondLst>
                                            <p:cond delay="0"/>
                                          </p:stCondLst>
                                        </p:cTn>
                                        <p:tgtEl>
                                          <p:spTgt spid="12"/>
                                        </p:tgtEl>
                                        <p:attrNameLst>
                                          <p:attrName>style.visibility</p:attrName>
                                        </p:attrNameLst>
                                      </p:cBhvr>
                                      <p:to>
                                        <p:strVal val="visible"/>
                                      </p:to>
                                    </p:set>
                                    <p:animEffect transition="in" filter="circle(in)">
                                      <p:cBhvr>
                                        <p:cTn id="14" dur="2000"/>
                                        <p:tgtEl>
                                          <p:spTgt spid="12"/>
                                        </p:tgtEl>
                                      </p:cBhvr>
                                    </p:animEffect>
                                  </p:childTnLst>
                                </p:cTn>
                              </p:par>
                              <p:par>
                                <p:cTn id="15" presetID="42" presetClass="entr" presetSubtype="0" fill="hold" nodeType="withEffect">
                                  <p:stCondLst>
                                    <p:cond delay="100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childTnLst>
                          </p:cTn>
                        </p:par>
                        <p:par>
                          <p:cTn id="20" fill="hold">
                            <p:stCondLst>
                              <p:cond delay="4750"/>
                            </p:stCondLst>
                            <p:childTnLst>
                              <p:par>
                                <p:cTn id="21" presetID="49" presetClass="entr" presetSubtype="0" decel="10000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1500" fill="hold"/>
                                        <p:tgtEl>
                                          <p:spTgt spid="10"/>
                                        </p:tgtEl>
                                        <p:attrNameLst>
                                          <p:attrName>ppt_w</p:attrName>
                                        </p:attrNameLst>
                                      </p:cBhvr>
                                      <p:tavLst>
                                        <p:tav tm="0">
                                          <p:val>
                                            <p:fltVal val="0"/>
                                          </p:val>
                                        </p:tav>
                                        <p:tav tm="100000">
                                          <p:val>
                                            <p:strVal val="#ppt_w"/>
                                          </p:val>
                                        </p:tav>
                                      </p:tavLst>
                                    </p:anim>
                                    <p:anim calcmode="lin" valueType="num">
                                      <p:cBhvr>
                                        <p:cTn id="24" dur="1500" fill="hold"/>
                                        <p:tgtEl>
                                          <p:spTgt spid="10"/>
                                        </p:tgtEl>
                                        <p:attrNameLst>
                                          <p:attrName>ppt_h</p:attrName>
                                        </p:attrNameLst>
                                      </p:cBhvr>
                                      <p:tavLst>
                                        <p:tav tm="0">
                                          <p:val>
                                            <p:fltVal val="0"/>
                                          </p:val>
                                        </p:tav>
                                        <p:tav tm="100000">
                                          <p:val>
                                            <p:strVal val="#ppt_h"/>
                                          </p:val>
                                        </p:tav>
                                      </p:tavLst>
                                    </p:anim>
                                    <p:anim calcmode="lin" valueType="num">
                                      <p:cBhvr>
                                        <p:cTn id="25" dur="1500" fill="hold"/>
                                        <p:tgtEl>
                                          <p:spTgt spid="10"/>
                                        </p:tgtEl>
                                        <p:attrNameLst>
                                          <p:attrName>style.rotation</p:attrName>
                                        </p:attrNameLst>
                                      </p:cBhvr>
                                      <p:tavLst>
                                        <p:tav tm="0">
                                          <p:val>
                                            <p:fltVal val="360"/>
                                          </p:val>
                                        </p:tav>
                                        <p:tav tm="100000">
                                          <p:val>
                                            <p:fltVal val="0"/>
                                          </p:val>
                                        </p:tav>
                                      </p:tavLst>
                                    </p:anim>
                                    <p:animEffect transition="in" filter="fade">
                                      <p:cBhvr>
                                        <p:cTn id="26" dur="1500"/>
                                        <p:tgtEl>
                                          <p:spTgt spid="10"/>
                                        </p:tgtEl>
                                      </p:cBhvr>
                                    </p:animEffect>
                                  </p:childTnLst>
                                </p:cTn>
                              </p:par>
                            </p:childTnLst>
                          </p:cTn>
                        </p:par>
                        <p:par>
                          <p:cTn id="27" fill="hold">
                            <p:stCondLst>
                              <p:cond delay="6250"/>
                            </p:stCondLst>
                            <p:childTnLst>
                              <p:par>
                                <p:cTn id="28" presetID="49" presetClass="entr" presetSubtype="0" decel="100000" fill="hold" nodeType="after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p:cTn id="30" dur="1500" fill="hold"/>
                                        <p:tgtEl>
                                          <p:spTgt spid="11"/>
                                        </p:tgtEl>
                                        <p:attrNameLst>
                                          <p:attrName>ppt_w</p:attrName>
                                        </p:attrNameLst>
                                      </p:cBhvr>
                                      <p:tavLst>
                                        <p:tav tm="0">
                                          <p:val>
                                            <p:fltVal val="0"/>
                                          </p:val>
                                        </p:tav>
                                        <p:tav tm="100000">
                                          <p:val>
                                            <p:strVal val="#ppt_w"/>
                                          </p:val>
                                        </p:tav>
                                      </p:tavLst>
                                    </p:anim>
                                    <p:anim calcmode="lin" valueType="num">
                                      <p:cBhvr>
                                        <p:cTn id="31" dur="1500" fill="hold"/>
                                        <p:tgtEl>
                                          <p:spTgt spid="11"/>
                                        </p:tgtEl>
                                        <p:attrNameLst>
                                          <p:attrName>ppt_h</p:attrName>
                                        </p:attrNameLst>
                                      </p:cBhvr>
                                      <p:tavLst>
                                        <p:tav tm="0">
                                          <p:val>
                                            <p:fltVal val="0"/>
                                          </p:val>
                                        </p:tav>
                                        <p:tav tm="100000">
                                          <p:val>
                                            <p:strVal val="#ppt_h"/>
                                          </p:val>
                                        </p:tav>
                                      </p:tavLst>
                                    </p:anim>
                                    <p:anim calcmode="lin" valueType="num">
                                      <p:cBhvr>
                                        <p:cTn id="32" dur="1500" fill="hold"/>
                                        <p:tgtEl>
                                          <p:spTgt spid="11"/>
                                        </p:tgtEl>
                                        <p:attrNameLst>
                                          <p:attrName>style.rotation</p:attrName>
                                        </p:attrNameLst>
                                      </p:cBhvr>
                                      <p:tavLst>
                                        <p:tav tm="0">
                                          <p:val>
                                            <p:fltVal val="360"/>
                                          </p:val>
                                        </p:tav>
                                        <p:tav tm="100000">
                                          <p:val>
                                            <p:fltVal val="0"/>
                                          </p:val>
                                        </p:tav>
                                      </p:tavLst>
                                    </p:anim>
                                    <p:animEffect transition="in" filter="fade">
                                      <p:cBhvr>
                                        <p:cTn id="33" dur="1500"/>
                                        <p:tgtEl>
                                          <p:spTgt spid="11"/>
                                        </p:tgtEl>
                                      </p:cBhvr>
                                    </p:animEffect>
                                  </p:childTnLst>
                                </p:cTn>
                              </p:par>
                            </p:childTnLst>
                          </p:cTn>
                        </p:par>
                        <p:par>
                          <p:cTn id="34" fill="hold">
                            <p:stCondLst>
                              <p:cond delay="7750"/>
                            </p:stCondLst>
                            <p:childTnLst>
                              <p:par>
                                <p:cTn id="35" presetID="49" presetClass="entr" presetSubtype="0" decel="100000" fill="hold" nodeType="after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p:cTn id="37" dur="1500" fill="hold"/>
                                        <p:tgtEl>
                                          <p:spTgt spid="14"/>
                                        </p:tgtEl>
                                        <p:attrNameLst>
                                          <p:attrName>ppt_w</p:attrName>
                                        </p:attrNameLst>
                                      </p:cBhvr>
                                      <p:tavLst>
                                        <p:tav tm="0">
                                          <p:val>
                                            <p:fltVal val="0"/>
                                          </p:val>
                                        </p:tav>
                                        <p:tav tm="100000">
                                          <p:val>
                                            <p:strVal val="#ppt_w"/>
                                          </p:val>
                                        </p:tav>
                                      </p:tavLst>
                                    </p:anim>
                                    <p:anim calcmode="lin" valueType="num">
                                      <p:cBhvr>
                                        <p:cTn id="38" dur="1500" fill="hold"/>
                                        <p:tgtEl>
                                          <p:spTgt spid="14"/>
                                        </p:tgtEl>
                                        <p:attrNameLst>
                                          <p:attrName>ppt_h</p:attrName>
                                        </p:attrNameLst>
                                      </p:cBhvr>
                                      <p:tavLst>
                                        <p:tav tm="0">
                                          <p:val>
                                            <p:fltVal val="0"/>
                                          </p:val>
                                        </p:tav>
                                        <p:tav tm="100000">
                                          <p:val>
                                            <p:strVal val="#ppt_h"/>
                                          </p:val>
                                        </p:tav>
                                      </p:tavLst>
                                    </p:anim>
                                    <p:anim calcmode="lin" valueType="num">
                                      <p:cBhvr>
                                        <p:cTn id="39" dur="1500" fill="hold"/>
                                        <p:tgtEl>
                                          <p:spTgt spid="14"/>
                                        </p:tgtEl>
                                        <p:attrNameLst>
                                          <p:attrName>style.rotation</p:attrName>
                                        </p:attrNameLst>
                                      </p:cBhvr>
                                      <p:tavLst>
                                        <p:tav tm="0">
                                          <p:val>
                                            <p:fltVal val="360"/>
                                          </p:val>
                                        </p:tav>
                                        <p:tav tm="100000">
                                          <p:val>
                                            <p:fltVal val="0"/>
                                          </p:val>
                                        </p:tav>
                                      </p:tavLst>
                                    </p:anim>
                                    <p:animEffect transition="in" filter="fade">
                                      <p:cBhvr>
                                        <p:cTn id="40" dur="1500"/>
                                        <p:tgtEl>
                                          <p:spTgt spid="14"/>
                                        </p:tgtEl>
                                      </p:cBhvr>
                                    </p:animEffect>
                                  </p:childTnLst>
                                </p:cTn>
                              </p:par>
                            </p:childTnLst>
                          </p:cTn>
                        </p:par>
                        <p:par>
                          <p:cTn id="41" fill="hold">
                            <p:stCondLst>
                              <p:cond delay="9250"/>
                            </p:stCondLst>
                            <p:childTnLst>
                              <p:par>
                                <p:cTn id="42" presetID="49" presetClass="entr" presetSubtype="0" decel="100000" fill="hold" grpId="0" nodeType="afterEffect">
                                  <p:stCondLst>
                                    <p:cond delay="0"/>
                                  </p:stCondLst>
                                  <p:childTnLst>
                                    <p:set>
                                      <p:cBhvr>
                                        <p:cTn id="43" dur="1" fill="hold">
                                          <p:stCondLst>
                                            <p:cond delay="0"/>
                                          </p:stCondLst>
                                        </p:cTn>
                                        <p:tgtEl>
                                          <p:spTgt spid="7"/>
                                        </p:tgtEl>
                                        <p:attrNameLst>
                                          <p:attrName>style.visibility</p:attrName>
                                        </p:attrNameLst>
                                      </p:cBhvr>
                                      <p:to>
                                        <p:strVal val="visible"/>
                                      </p:to>
                                    </p:set>
                                    <p:anim calcmode="lin" valueType="num">
                                      <p:cBhvr>
                                        <p:cTn id="44" dur="500" fill="hold"/>
                                        <p:tgtEl>
                                          <p:spTgt spid="7"/>
                                        </p:tgtEl>
                                        <p:attrNameLst>
                                          <p:attrName>ppt_w</p:attrName>
                                        </p:attrNameLst>
                                      </p:cBhvr>
                                      <p:tavLst>
                                        <p:tav tm="0">
                                          <p:val>
                                            <p:fltVal val="0"/>
                                          </p:val>
                                        </p:tav>
                                        <p:tav tm="100000">
                                          <p:val>
                                            <p:strVal val="#ppt_w"/>
                                          </p:val>
                                        </p:tav>
                                      </p:tavLst>
                                    </p:anim>
                                    <p:anim calcmode="lin" valueType="num">
                                      <p:cBhvr>
                                        <p:cTn id="45" dur="500" fill="hold"/>
                                        <p:tgtEl>
                                          <p:spTgt spid="7"/>
                                        </p:tgtEl>
                                        <p:attrNameLst>
                                          <p:attrName>ppt_h</p:attrName>
                                        </p:attrNameLst>
                                      </p:cBhvr>
                                      <p:tavLst>
                                        <p:tav tm="0">
                                          <p:val>
                                            <p:fltVal val="0"/>
                                          </p:val>
                                        </p:tav>
                                        <p:tav tm="100000">
                                          <p:val>
                                            <p:strVal val="#ppt_h"/>
                                          </p:val>
                                        </p:tav>
                                      </p:tavLst>
                                    </p:anim>
                                    <p:anim calcmode="lin" valueType="num">
                                      <p:cBhvr>
                                        <p:cTn id="46" dur="500" fill="hold"/>
                                        <p:tgtEl>
                                          <p:spTgt spid="7"/>
                                        </p:tgtEl>
                                        <p:attrNameLst>
                                          <p:attrName>style.rotation</p:attrName>
                                        </p:attrNameLst>
                                      </p:cBhvr>
                                      <p:tavLst>
                                        <p:tav tm="0">
                                          <p:val>
                                            <p:fltVal val="360"/>
                                          </p:val>
                                        </p:tav>
                                        <p:tav tm="100000">
                                          <p:val>
                                            <p:fltVal val="0"/>
                                          </p:val>
                                        </p:tav>
                                      </p:tavLst>
                                    </p:anim>
                                    <p:animEffect transition="in" filter="fade">
                                      <p:cBhvr>
                                        <p:cTn id="47" dur="500"/>
                                        <p:tgtEl>
                                          <p:spTgt spid="7"/>
                                        </p:tgtEl>
                                      </p:cBhvr>
                                    </p:animEffect>
                                  </p:childTnLst>
                                </p:cTn>
                              </p:par>
                            </p:childTnLst>
                          </p:cTn>
                        </p:par>
                        <p:par>
                          <p:cTn id="48" fill="hold">
                            <p:stCondLst>
                              <p:cond delay="9750"/>
                            </p:stCondLst>
                            <p:childTnLst>
                              <p:par>
                                <p:cTn id="49" presetID="49" presetClass="entr" presetSubtype="0" decel="100000" fill="hold" grpId="0" nodeType="after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500" fill="hold"/>
                                        <p:tgtEl>
                                          <p:spTgt spid="13"/>
                                        </p:tgtEl>
                                        <p:attrNameLst>
                                          <p:attrName>ppt_w</p:attrName>
                                        </p:attrNameLst>
                                      </p:cBhvr>
                                      <p:tavLst>
                                        <p:tav tm="0">
                                          <p:val>
                                            <p:fltVal val="0"/>
                                          </p:val>
                                        </p:tav>
                                        <p:tav tm="100000">
                                          <p:val>
                                            <p:strVal val="#ppt_w"/>
                                          </p:val>
                                        </p:tav>
                                      </p:tavLst>
                                    </p:anim>
                                    <p:anim calcmode="lin" valueType="num">
                                      <p:cBhvr>
                                        <p:cTn id="52" dur="500" fill="hold"/>
                                        <p:tgtEl>
                                          <p:spTgt spid="13"/>
                                        </p:tgtEl>
                                        <p:attrNameLst>
                                          <p:attrName>ppt_h</p:attrName>
                                        </p:attrNameLst>
                                      </p:cBhvr>
                                      <p:tavLst>
                                        <p:tav tm="0">
                                          <p:val>
                                            <p:fltVal val="0"/>
                                          </p:val>
                                        </p:tav>
                                        <p:tav tm="100000">
                                          <p:val>
                                            <p:strVal val="#ppt_h"/>
                                          </p:val>
                                        </p:tav>
                                      </p:tavLst>
                                    </p:anim>
                                    <p:anim calcmode="lin" valueType="num">
                                      <p:cBhvr>
                                        <p:cTn id="53" dur="500" fill="hold"/>
                                        <p:tgtEl>
                                          <p:spTgt spid="13"/>
                                        </p:tgtEl>
                                        <p:attrNameLst>
                                          <p:attrName>style.rotation</p:attrName>
                                        </p:attrNameLst>
                                      </p:cBhvr>
                                      <p:tavLst>
                                        <p:tav tm="0">
                                          <p:val>
                                            <p:fltVal val="360"/>
                                          </p:val>
                                        </p:tav>
                                        <p:tav tm="100000">
                                          <p:val>
                                            <p:fltVal val="0"/>
                                          </p:val>
                                        </p:tav>
                                      </p:tavLst>
                                    </p:anim>
                                    <p:animEffect transition="in" filter="fade">
                                      <p:cBhvr>
                                        <p:cTn id="54" dur="500"/>
                                        <p:tgtEl>
                                          <p:spTgt spid="13"/>
                                        </p:tgtEl>
                                      </p:cBhvr>
                                    </p:animEffect>
                                  </p:childTnLst>
                                </p:cTn>
                              </p:par>
                            </p:childTnLst>
                          </p:cTn>
                        </p:par>
                        <p:par>
                          <p:cTn id="55" fill="hold">
                            <p:stCondLst>
                              <p:cond delay="10250"/>
                            </p:stCondLst>
                            <p:childTnLst>
                              <p:par>
                                <p:cTn id="56" presetID="49" presetClass="entr" presetSubtype="0" decel="100000" fill="hold" grpId="0" nodeType="afterEffect">
                                  <p:stCondLst>
                                    <p:cond delay="0"/>
                                  </p:stCondLst>
                                  <p:childTnLst>
                                    <p:set>
                                      <p:cBhvr>
                                        <p:cTn id="57" dur="1" fill="hold">
                                          <p:stCondLst>
                                            <p:cond delay="0"/>
                                          </p:stCondLst>
                                        </p:cTn>
                                        <p:tgtEl>
                                          <p:spTgt spid="16"/>
                                        </p:tgtEl>
                                        <p:attrNameLst>
                                          <p:attrName>style.visibility</p:attrName>
                                        </p:attrNameLst>
                                      </p:cBhvr>
                                      <p:to>
                                        <p:strVal val="visible"/>
                                      </p:to>
                                    </p:set>
                                    <p:anim calcmode="lin" valueType="num">
                                      <p:cBhvr>
                                        <p:cTn id="58" dur="500" fill="hold"/>
                                        <p:tgtEl>
                                          <p:spTgt spid="16"/>
                                        </p:tgtEl>
                                        <p:attrNameLst>
                                          <p:attrName>ppt_w</p:attrName>
                                        </p:attrNameLst>
                                      </p:cBhvr>
                                      <p:tavLst>
                                        <p:tav tm="0">
                                          <p:val>
                                            <p:fltVal val="0"/>
                                          </p:val>
                                        </p:tav>
                                        <p:tav tm="100000">
                                          <p:val>
                                            <p:strVal val="#ppt_w"/>
                                          </p:val>
                                        </p:tav>
                                      </p:tavLst>
                                    </p:anim>
                                    <p:anim calcmode="lin" valueType="num">
                                      <p:cBhvr>
                                        <p:cTn id="59" dur="500" fill="hold"/>
                                        <p:tgtEl>
                                          <p:spTgt spid="16"/>
                                        </p:tgtEl>
                                        <p:attrNameLst>
                                          <p:attrName>ppt_h</p:attrName>
                                        </p:attrNameLst>
                                      </p:cBhvr>
                                      <p:tavLst>
                                        <p:tav tm="0">
                                          <p:val>
                                            <p:fltVal val="0"/>
                                          </p:val>
                                        </p:tav>
                                        <p:tav tm="100000">
                                          <p:val>
                                            <p:strVal val="#ppt_h"/>
                                          </p:val>
                                        </p:tav>
                                      </p:tavLst>
                                    </p:anim>
                                    <p:anim calcmode="lin" valueType="num">
                                      <p:cBhvr>
                                        <p:cTn id="60" dur="500" fill="hold"/>
                                        <p:tgtEl>
                                          <p:spTgt spid="16"/>
                                        </p:tgtEl>
                                        <p:attrNameLst>
                                          <p:attrName>style.rotation</p:attrName>
                                        </p:attrNameLst>
                                      </p:cBhvr>
                                      <p:tavLst>
                                        <p:tav tm="0">
                                          <p:val>
                                            <p:fltVal val="360"/>
                                          </p:val>
                                        </p:tav>
                                        <p:tav tm="100000">
                                          <p:val>
                                            <p:fltVal val="0"/>
                                          </p:val>
                                        </p:tav>
                                      </p:tavLst>
                                    </p:anim>
                                    <p:animEffect transition="in" filter="fade">
                                      <p:cBhvr>
                                        <p:cTn id="6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2" grpId="0"/>
      <p:bldP spid="13" grpId="0"/>
      <p:bldP spid="16" grpId="0"/>
    </p:bldLst>
  </p:timing>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ltima">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663703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4"/>
          <p:cNvSpPr>
            <a:spLocks noGrp="1" noChangeArrowheads="1"/>
          </p:cNvSpPr>
          <p:nvPr>
            <p:ph type="dt" sz="half" idx="2"/>
          </p:nvPr>
        </p:nvSpPr>
        <p:spPr bwMode="auto">
          <a:xfrm>
            <a:off x="685800" y="5318125"/>
            <a:ext cx="1905000" cy="2698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spcBef>
                <a:spcPct val="0"/>
              </a:spcBef>
              <a:defRPr sz="1400">
                <a:latin typeface="+mn-lt"/>
              </a:defRPr>
            </a:lvl1pPr>
          </a:lstStyle>
          <a:p>
            <a:pPr>
              <a:defRPr/>
            </a:pPr>
            <a:endParaRPr lang="es-ES_tradnl"/>
          </a:p>
        </p:txBody>
      </p:sp>
      <p:pic>
        <p:nvPicPr>
          <p:cNvPr id="7" name="1 Imagen"/>
          <p:cNvPicPr>
            <a:picLocks noChangeAspect="1"/>
          </p:cNvPicPr>
          <p:nvPr/>
        </p:nvPicPr>
        <p:blipFill>
          <a:blip r:embed="rId13" cstate="email">
            <a:extLst>
              <a:ext uri="{28A0092B-C50C-407E-A947-70E740481C1C}">
                <a14:useLocalDpi xmlns:a14="http://schemas.microsoft.com/office/drawing/2010/main"/>
              </a:ext>
            </a:extLst>
          </a:blip>
          <a:srcRect/>
          <a:stretch>
            <a:fillRect/>
          </a:stretch>
        </p:blipFill>
        <p:spPr bwMode="auto">
          <a:xfrm>
            <a:off x="2393950" y="520700"/>
            <a:ext cx="4075113" cy="399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7"/>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5964238" y="230188"/>
            <a:ext cx="275907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Rectangle 7"/>
          <p:cNvSpPr txBox="1">
            <a:spLocks noChangeArrowheads="1"/>
          </p:cNvSpPr>
          <p:nvPr/>
        </p:nvSpPr>
        <p:spPr>
          <a:xfrm>
            <a:off x="2747963" y="4310063"/>
            <a:ext cx="3648075" cy="1008062"/>
          </a:xfrm>
          <a:prstGeom prst="rect">
            <a:avLst/>
          </a:prstGeom>
        </p:spPr>
        <p:txBody>
          <a:bodyPr/>
          <a:lst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Narrow" pitchFamily="34" charset="0"/>
              </a:defRPr>
            </a:lvl2pPr>
            <a:lvl3pPr algn="ctr" rtl="0" eaLnBrk="0" fontAlgn="base" hangingPunct="0">
              <a:spcBef>
                <a:spcPct val="0"/>
              </a:spcBef>
              <a:spcAft>
                <a:spcPct val="0"/>
              </a:spcAft>
              <a:defRPr sz="3200" b="1">
                <a:solidFill>
                  <a:schemeClr val="tx2"/>
                </a:solidFill>
                <a:latin typeface="Arial Narrow" pitchFamily="34" charset="0"/>
              </a:defRPr>
            </a:lvl3pPr>
            <a:lvl4pPr algn="ctr" rtl="0" eaLnBrk="0" fontAlgn="base" hangingPunct="0">
              <a:spcBef>
                <a:spcPct val="0"/>
              </a:spcBef>
              <a:spcAft>
                <a:spcPct val="0"/>
              </a:spcAft>
              <a:defRPr sz="3200" b="1">
                <a:solidFill>
                  <a:schemeClr val="tx2"/>
                </a:solidFill>
                <a:latin typeface="Arial Narrow" pitchFamily="34" charset="0"/>
              </a:defRPr>
            </a:lvl4pPr>
            <a:lvl5pPr algn="ctr" rtl="0" eaLnBrk="0" fontAlgn="base" hangingPunct="0">
              <a:spcBef>
                <a:spcPct val="0"/>
              </a:spcBef>
              <a:spcAft>
                <a:spcPct val="0"/>
              </a:spcAft>
              <a:defRPr sz="3200" b="1">
                <a:solidFill>
                  <a:schemeClr val="tx2"/>
                </a:solidFill>
                <a:latin typeface="Arial Narrow" pitchFamily="34" charset="0"/>
              </a:defRPr>
            </a:lvl5pPr>
            <a:lvl6pPr marL="457200" algn="ctr" rtl="0" eaLnBrk="0" fontAlgn="base" hangingPunct="0">
              <a:spcBef>
                <a:spcPct val="0"/>
              </a:spcBef>
              <a:spcAft>
                <a:spcPct val="0"/>
              </a:spcAft>
              <a:defRPr sz="3200" b="1">
                <a:solidFill>
                  <a:schemeClr val="tx2"/>
                </a:solidFill>
                <a:latin typeface="Arial Narrow" pitchFamily="34" charset="0"/>
              </a:defRPr>
            </a:lvl6pPr>
            <a:lvl7pPr marL="914400" algn="ctr" rtl="0" eaLnBrk="0" fontAlgn="base" hangingPunct="0">
              <a:spcBef>
                <a:spcPct val="0"/>
              </a:spcBef>
              <a:spcAft>
                <a:spcPct val="0"/>
              </a:spcAft>
              <a:defRPr sz="3200" b="1">
                <a:solidFill>
                  <a:schemeClr val="tx2"/>
                </a:solidFill>
                <a:latin typeface="Arial Narrow" pitchFamily="34" charset="0"/>
              </a:defRPr>
            </a:lvl7pPr>
            <a:lvl8pPr marL="1371600" algn="ctr" rtl="0" eaLnBrk="0" fontAlgn="base" hangingPunct="0">
              <a:spcBef>
                <a:spcPct val="0"/>
              </a:spcBef>
              <a:spcAft>
                <a:spcPct val="0"/>
              </a:spcAft>
              <a:defRPr sz="3200" b="1">
                <a:solidFill>
                  <a:schemeClr val="tx2"/>
                </a:solidFill>
                <a:latin typeface="Arial Narrow" pitchFamily="34" charset="0"/>
              </a:defRPr>
            </a:lvl8pPr>
            <a:lvl9pPr marL="1828800" algn="ctr" rtl="0" eaLnBrk="0" fontAlgn="base" hangingPunct="0">
              <a:spcBef>
                <a:spcPct val="0"/>
              </a:spcBef>
              <a:spcAft>
                <a:spcPct val="0"/>
              </a:spcAft>
              <a:defRPr sz="3200" b="1">
                <a:solidFill>
                  <a:schemeClr val="tx2"/>
                </a:solidFill>
                <a:latin typeface="Arial Narrow" pitchFamily="34" charset="0"/>
              </a:defRPr>
            </a:lvl9pPr>
          </a:lstStyle>
          <a:p>
            <a:pPr>
              <a:defRPr/>
            </a:pPr>
            <a:r>
              <a:rPr lang="es-CO" sz="2000" b="0" i="1" dirty="0">
                <a:solidFill>
                  <a:schemeClr val="accent1">
                    <a:lumMod val="50000"/>
                  </a:schemeClr>
                </a:solidFill>
              </a:rPr>
              <a:t>Cuentas Claras, </a:t>
            </a:r>
          </a:p>
          <a:p>
            <a:pPr>
              <a:defRPr/>
            </a:pPr>
            <a:r>
              <a:rPr lang="es-CO" sz="2000" b="0" i="1" dirty="0">
                <a:solidFill>
                  <a:schemeClr val="accent1">
                    <a:lumMod val="50000"/>
                  </a:schemeClr>
                </a:solidFill>
              </a:rPr>
              <a:t>Estado Transparente</a:t>
            </a:r>
            <a:endParaRPr lang="es-ES" sz="2000" b="0" i="1" dirty="0">
              <a:solidFill>
                <a:schemeClr val="accent1">
                  <a:lumMod val="50000"/>
                </a:schemeClr>
              </a:solidFill>
            </a:endParaRPr>
          </a:p>
        </p:txBody>
      </p:sp>
    </p:spTree>
  </p:cSld>
  <p:clrMap bg1="lt1" tx1="dk1" bg2="lt2" tx2="dk2" accent1="accent1" accent2="accent2" accent3="accent3" accent4="accent4" accent5="accent5" accent6="accent6" hlink="hlink" folHlink="folHlink"/>
  <p:sldLayoutIdLst>
    <p:sldLayoutId id="2147483892" r:id="rId1"/>
    <p:sldLayoutId id="2147483893" r:id="rId2"/>
    <p:sldLayoutId id="2147483894" r:id="rId3"/>
    <p:sldLayoutId id="2147483895" r:id="rId4"/>
    <p:sldLayoutId id="2147483896" r:id="rId5"/>
    <p:sldLayoutId id="2147483897" r:id="rId6"/>
    <p:sldLayoutId id="2147483898" r:id="rId7"/>
    <p:sldLayoutId id="2147483899" r:id="rId8"/>
    <p:sldLayoutId id="2147483900" r:id="rId9"/>
    <p:sldLayoutId id="2147483904" r:id="rId10"/>
    <p:sldLayoutId id="2147483908" r:id="rId11"/>
  </p:sldLayoutIdLs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150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1000"/>
                                        <p:tgtEl>
                                          <p:spTgt spid="7"/>
                                        </p:tgtEl>
                                      </p:cBhvr>
                                    </p:animEffect>
                                  </p:childTnLst>
                                </p:cTn>
                              </p:par>
                            </p:childTnLst>
                          </p:cTn>
                        </p:par>
                        <p:par>
                          <p:cTn id="8" fill="hold" nodeType="afterGroup">
                            <p:stCondLst>
                              <p:cond delay="2500"/>
                            </p:stCondLst>
                            <p:childTnLst>
                              <p:par>
                                <p:cTn id="9" presetID="42"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hf hdr="0" dt="0"/>
  <p:txStyles>
    <p:title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diagramLayout" Target="../diagrams/layout3.xml"/><Relationship Id="rId7" Type="http://schemas.openxmlformats.org/officeDocument/2006/relationships/image" Target="../media/image27.jpeg"/><Relationship Id="rId2" Type="http://schemas.openxmlformats.org/officeDocument/2006/relationships/diagramData" Target="../diagrams/data3.xml"/><Relationship Id="rId1" Type="http://schemas.openxmlformats.org/officeDocument/2006/relationships/slideLayout" Target="../slideLayouts/slideLayout1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6.png"/><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10</a:t>
            </a:fld>
            <a:endParaRPr lang="es-ES_tradnl" dirty="0"/>
          </a:p>
        </p:txBody>
      </p:sp>
      <p:sp>
        <p:nvSpPr>
          <p:cNvPr id="5" name="Título 1"/>
          <p:cNvSpPr txBox="1">
            <a:spLocks/>
          </p:cNvSpPr>
          <p:nvPr/>
        </p:nvSpPr>
        <p:spPr>
          <a:xfrm>
            <a:off x="-36511" y="-22820"/>
            <a:ext cx="9180512" cy="789542"/>
          </a:xfrm>
          <a:prstGeom prst="rect">
            <a:avLst/>
          </a:prstGeom>
        </p:spPr>
        <p:txBody>
          <a:bodyPr>
            <a:noAutofit/>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CO" kern="0" dirty="0">
                <a:solidFill>
                  <a:schemeClr val="bg1"/>
                </a:solidFill>
              </a:rPr>
              <a:t>¿Por qué se dio la Modificación del Cronograma de Implementación?</a:t>
            </a:r>
          </a:p>
        </p:txBody>
      </p:sp>
      <p:graphicFrame>
        <p:nvGraphicFramePr>
          <p:cNvPr id="6" name="Diagrama 11"/>
          <p:cNvGraphicFramePr/>
          <p:nvPr>
            <p:extLst>
              <p:ext uri="{D42A27DB-BD31-4B8C-83A1-F6EECF244321}">
                <p14:modId xmlns:p14="http://schemas.microsoft.com/office/powerpoint/2010/main" val="4274351886"/>
              </p:ext>
            </p:extLst>
          </p:nvPr>
        </p:nvGraphicFramePr>
        <p:xfrm>
          <a:off x="23242" y="1057300"/>
          <a:ext cx="9120758" cy="46005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9007688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11</a:t>
            </a:fld>
            <a:endParaRPr lang="es-ES_tradnl" dirty="0"/>
          </a:p>
        </p:txBody>
      </p:sp>
      <p:sp>
        <p:nvSpPr>
          <p:cNvPr id="5" name="Título 1"/>
          <p:cNvSpPr txBox="1">
            <a:spLocks/>
          </p:cNvSpPr>
          <p:nvPr/>
        </p:nvSpPr>
        <p:spPr>
          <a:xfrm>
            <a:off x="0" y="6770"/>
            <a:ext cx="9144000" cy="736336"/>
          </a:xfrm>
          <a:prstGeom prst="rect">
            <a:avLst/>
          </a:prstGeom>
          <a:solidFill>
            <a:srgbClr val="00918E"/>
          </a:solidFill>
        </p:spPr>
        <p:txBody>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CO" sz="4000" kern="0" dirty="0">
                <a:solidFill>
                  <a:schemeClr val="bg1"/>
                </a:solidFill>
              </a:rPr>
              <a:t>Importancia del Saneamiento Contable</a:t>
            </a:r>
          </a:p>
        </p:txBody>
      </p:sp>
      <p:graphicFrame>
        <p:nvGraphicFramePr>
          <p:cNvPr id="6" name="Diagrama 6"/>
          <p:cNvGraphicFramePr/>
          <p:nvPr>
            <p:extLst>
              <p:ext uri="{D42A27DB-BD31-4B8C-83A1-F6EECF244321}">
                <p14:modId xmlns:p14="http://schemas.microsoft.com/office/powerpoint/2010/main" val="2935475701"/>
              </p:ext>
            </p:extLst>
          </p:nvPr>
        </p:nvGraphicFramePr>
        <p:xfrm>
          <a:off x="-468560" y="657533"/>
          <a:ext cx="6156685" cy="51522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3" name="12 Grupo"/>
          <p:cNvGrpSpPr/>
          <p:nvPr/>
        </p:nvGrpSpPr>
        <p:grpSpPr>
          <a:xfrm>
            <a:off x="3932982" y="4711602"/>
            <a:ext cx="5247042" cy="975766"/>
            <a:chOff x="97678" y="2197045"/>
            <a:chExt cx="5274354" cy="2000973"/>
          </a:xfrm>
        </p:grpSpPr>
        <p:sp>
          <p:nvSpPr>
            <p:cNvPr id="14" name="13 Rectángulo redondeado"/>
            <p:cNvSpPr/>
            <p:nvPr/>
          </p:nvSpPr>
          <p:spPr>
            <a:xfrm>
              <a:off x="786962" y="2197045"/>
              <a:ext cx="4518635" cy="2000973"/>
            </a:xfrm>
            <a:prstGeom prst="roundRect">
              <a:avLst/>
            </a:prstGeom>
            <a:ln>
              <a:solidFill>
                <a:srgbClr val="C00000"/>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5" name="14 Rectángulo"/>
            <p:cNvSpPr/>
            <p:nvPr/>
          </p:nvSpPr>
          <p:spPr>
            <a:xfrm>
              <a:off x="97678" y="2261248"/>
              <a:ext cx="5274354" cy="180561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23018" tIns="68580" rIns="68580" bIns="68580" numCol="1" spcCol="1270" anchor="ctr" anchorCtr="0">
              <a:noAutofit/>
            </a:bodyPr>
            <a:lstStyle/>
            <a:p>
              <a:pPr lvl="0" algn="l" defTabSz="800100">
                <a:lnSpc>
                  <a:spcPct val="90000"/>
                </a:lnSpc>
                <a:spcBef>
                  <a:spcPct val="0"/>
                </a:spcBef>
                <a:spcAft>
                  <a:spcPct val="35000"/>
                </a:spcAft>
              </a:pPr>
              <a:r>
                <a:rPr lang="es-ES" sz="1800" b="1" kern="1200" dirty="0">
                  <a:solidFill>
                    <a:srgbClr val="C00000"/>
                  </a:solidFill>
                </a:rPr>
                <a:t>Garantizar</a:t>
              </a:r>
              <a:r>
                <a:rPr lang="es-ES" sz="1800" b="1" kern="1200" dirty="0"/>
                <a:t> que la información financiera de los primeros Estados Financieros conforme a la Res. 533 de 2015</a:t>
              </a:r>
            </a:p>
          </p:txBody>
        </p:sp>
      </p:grpSp>
      <p:grpSp>
        <p:nvGrpSpPr>
          <p:cNvPr id="16" name="15 Grupo"/>
          <p:cNvGrpSpPr/>
          <p:nvPr/>
        </p:nvGrpSpPr>
        <p:grpSpPr>
          <a:xfrm>
            <a:off x="4427984" y="2090507"/>
            <a:ext cx="4671651" cy="1266494"/>
            <a:chOff x="-167480" y="2725494"/>
            <a:chExt cx="5473076" cy="1687502"/>
          </a:xfrm>
        </p:grpSpPr>
        <p:sp>
          <p:nvSpPr>
            <p:cNvPr id="17" name="16 Rectángulo redondeado"/>
            <p:cNvSpPr/>
            <p:nvPr/>
          </p:nvSpPr>
          <p:spPr>
            <a:xfrm>
              <a:off x="692505" y="2725494"/>
              <a:ext cx="4613091" cy="1687502"/>
            </a:xfrm>
            <a:prstGeom prst="roundRect">
              <a:avLst>
                <a:gd name="adj" fmla="val 50000"/>
              </a:avLst>
            </a:prstGeom>
            <a:ln>
              <a:solidFill>
                <a:srgbClr val="C00000"/>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8" name="17 Rectángulo"/>
            <p:cNvSpPr/>
            <p:nvPr/>
          </p:nvSpPr>
          <p:spPr>
            <a:xfrm>
              <a:off x="-167480" y="2805980"/>
              <a:ext cx="5432809" cy="156368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23018" tIns="68580" rIns="68580" bIns="68580" numCol="1" spcCol="1270" anchor="ctr" anchorCtr="0">
              <a:noAutofit/>
            </a:bodyPr>
            <a:lstStyle/>
            <a:p>
              <a:pPr lvl="0"/>
              <a:r>
                <a:rPr lang="es-ES" sz="1800" b="1" dirty="0">
                  <a:solidFill>
                    <a:srgbClr val="C00000"/>
                  </a:solidFill>
                </a:rPr>
                <a:t>Cumpla</a:t>
              </a:r>
              <a:r>
                <a:rPr lang="es-ES" sz="1800" b="1" dirty="0"/>
                <a:t> con las características cualitativas fundamentales de la información financiera: </a:t>
              </a:r>
              <a:r>
                <a:rPr lang="es-ES" sz="1800" b="1" dirty="0">
                  <a:solidFill>
                    <a:srgbClr val="C00000"/>
                  </a:solidFill>
                </a:rPr>
                <a:t>Relevancia y Representación fiel</a:t>
              </a:r>
            </a:p>
          </p:txBody>
        </p:sp>
      </p:grpSp>
      <p:sp>
        <p:nvSpPr>
          <p:cNvPr id="8" name="7 Elipse"/>
          <p:cNvSpPr/>
          <p:nvPr/>
        </p:nvSpPr>
        <p:spPr>
          <a:xfrm>
            <a:off x="4922802" y="919570"/>
            <a:ext cx="1487620" cy="1295169"/>
          </a:xfrm>
          <a:prstGeom prst="ellipse">
            <a:avLst/>
          </a:prstGeom>
          <a:blipFill>
            <a:blip r:embed="rId7" cstate="email">
              <a:extLst>
                <a:ext uri="{28A0092B-C50C-407E-A947-70E740481C1C}">
                  <a14:useLocalDpi xmlns:a14="http://schemas.microsoft.com/office/drawing/2010/main"/>
                </a:ext>
              </a:extLst>
            </a:blip>
            <a:srcRect/>
            <a:stretch>
              <a:fillRect/>
            </a:stretch>
          </a:blipFill>
        </p:spPr>
        <p:style>
          <a:lnRef idx="2">
            <a:schemeClr val="accent2">
              <a:shade val="80000"/>
              <a:hueOff val="0"/>
              <a:satOff val="0"/>
              <a:lumOff val="0"/>
              <a:alphaOff val="0"/>
            </a:schemeClr>
          </a:lnRef>
          <a:fillRef idx="1">
            <a:scrgbClr r="0" g="0" b="0"/>
          </a:fillRef>
          <a:effectRef idx="0">
            <a:schemeClr val="accent2">
              <a:tint val="40000"/>
              <a:hueOff val="0"/>
              <a:satOff val="0"/>
              <a:lumOff val="0"/>
              <a:alphaOff val="0"/>
            </a:schemeClr>
          </a:effectRef>
          <a:fontRef idx="minor">
            <a:schemeClr val="lt1">
              <a:hueOff val="0"/>
              <a:satOff val="0"/>
              <a:lumOff val="0"/>
              <a:alphaOff val="0"/>
            </a:schemeClr>
          </a:fontRef>
        </p:style>
      </p:sp>
      <p:sp>
        <p:nvSpPr>
          <p:cNvPr id="12" name="11 Elipse"/>
          <p:cNvSpPr/>
          <p:nvPr/>
        </p:nvSpPr>
        <p:spPr>
          <a:xfrm>
            <a:off x="4788024" y="3417407"/>
            <a:ext cx="1502473" cy="1348188"/>
          </a:xfrm>
          <a:prstGeom prst="ellipse">
            <a:avLst/>
          </a:prstGeom>
          <a:blipFill rotWithShape="1">
            <a:blip r:embed="rId8" cstate="email">
              <a:extLst>
                <a:ext uri="{28A0092B-C50C-407E-A947-70E740481C1C}">
                  <a14:useLocalDpi xmlns:a14="http://schemas.microsoft.com/office/drawing/2010/main"/>
                </a:ext>
              </a:extLst>
            </a:blip>
            <a:stretch>
              <a:fillRect/>
            </a:stretch>
          </a:blipFill>
        </p:spPr>
        <p:style>
          <a:lnRef idx="2">
            <a:schemeClr val="accent2">
              <a:shade val="80000"/>
              <a:hueOff val="0"/>
              <a:satOff val="0"/>
              <a:lumOff val="0"/>
              <a:alphaOff val="0"/>
            </a:schemeClr>
          </a:lnRef>
          <a:fillRef idx="1">
            <a:scrgbClr r="0" g="0" b="0"/>
          </a:fillRef>
          <a:effectRef idx="0">
            <a:schemeClr val="accent2">
              <a:tint val="40000"/>
              <a:hueOff val="0"/>
              <a:satOff val="0"/>
              <a:lumOff val="0"/>
              <a:alphaOff val="0"/>
            </a:schemeClr>
          </a:effectRef>
          <a:fontRef idx="minor">
            <a:schemeClr val="lt1">
              <a:hueOff val="0"/>
              <a:satOff val="0"/>
              <a:lumOff val="0"/>
              <a:alphaOff val="0"/>
            </a:schemeClr>
          </a:fontRef>
        </p:style>
      </p:sp>
      <p:sp>
        <p:nvSpPr>
          <p:cNvPr id="19" name="18 Elipse"/>
          <p:cNvSpPr/>
          <p:nvPr/>
        </p:nvSpPr>
        <p:spPr bwMode="auto">
          <a:xfrm>
            <a:off x="6372200" y="3865612"/>
            <a:ext cx="148096" cy="144016"/>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000" b="0" i="0" u="none" strike="noStrike" cap="none" normalizeH="0" baseline="0">
              <a:ln>
                <a:noFill/>
              </a:ln>
              <a:solidFill>
                <a:schemeClr val="tx1"/>
              </a:solidFill>
              <a:effectLst/>
              <a:latin typeface="Times New Roman" pitchFamily="18" charset="0"/>
            </a:endParaRPr>
          </a:p>
        </p:txBody>
      </p:sp>
      <p:sp>
        <p:nvSpPr>
          <p:cNvPr id="20" name="19 Elipse"/>
          <p:cNvSpPr/>
          <p:nvPr/>
        </p:nvSpPr>
        <p:spPr bwMode="auto">
          <a:xfrm>
            <a:off x="6588224" y="3433564"/>
            <a:ext cx="148096" cy="144016"/>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000" b="0" i="0" u="none" strike="noStrike" cap="none" normalizeH="0" baseline="0">
              <a:ln>
                <a:noFill/>
              </a:ln>
              <a:solidFill>
                <a:schemeClr val="tx1"/>
              </a:solidFill>
              <a:effectLst/>
              <a:latin typeface="Times New Roman" pitchFamily="18" charset="0"/>
            </a:endParaRPr>
          </a:p>
        </p:txBody>
      </p:sp>
      <p:sp>
        <p:nvSpPr>
          <p:cNvPr id="21" name="20 Elipse"/>
          <p:cNvSpPr/>
          <p:nvPr/>
        </p:nvSpPr>
        <p:spPr bwMode="auto">
          <a:xfrm>
            <a:off x="6480550" y="3649588"/>
            <a:ext cx="148096" cy="144016"/>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000" b="0" i="0" u="none" strike="noStrike" cap="none" normalizeH="0" baseline="0">
              <a:ln>
                <a:noFill/>
              </a:ln>
              <a:solidFill>
                <a:schemeClr val="tx1"/>
              </a:solidFill>
              <a:effectLst/>
              <a:latin typeface="Times New Roman" pitchFamily="18" charset="0"/>
            </a:endParaRPr>
          </a:p>
        </p:txBody>
      </p:sp>
      <p:sp>
        <p:nvSpPr>
          <p:cNvPr id="22" name="21 Elipse"/>
          <p:cNvSpPr/>
          <p:nvPr/>
        </p:nvSpPr>
        <p:spPr bwMode="auto">
          <a:xfrm>
            <a:off x="7095550" y="1234509"/>
            <a:ext cx="148096" cy="144016"/>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000" b="0" i="0" u="none" strike="noStrike" cap="none" normalizeH="0" baseline="0">
              <a:ln>
                <a:noFill/>
              </a:ln>
              <a:solidFill>
                <a:schemeClr val="tx1"/>
              </a:solidFill>
              <a:effectLst/>
              <a:latin typeface="Times New Roman" pitchFamily="18" charset="0"/>
            </a:endParaRPr>
          </a:p>
        </p:txBody>
      </p:sp>
      <p:sp>
        <p:nvSpPr>
          <p:cNvPr id="23" name="22 Elipse"/>
          <p:cNvSpPr/>
          <p:nvPr/>
        </p:nvSpPr>
        <p:spPr bwMode="auto">
          <a:xfrm>
            <a:off x="7049452" y="1490187"/>
            <a:ext cx="148096" cy="144016"/>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000" b="0" i="0" u="none" strike="noStrike" cap="none" normalizeH="0" baseline="0">
              <a:ln>
                <a:noFill/>
              </a:ln>
              <a:solidFill>
                <a:schemeClr val="tx1"/>
              </a:solidFill>
              <a:effectLst/>
              <a:latin typeface="Times New Roman" pitchFamily="18" charset="0"/>
            </a:endParaRPr>
          </a:p>
        </p:txBody>
      </p:sp>
      <p:sp>
        <p:nvSpPr>
          <p:cNvPr id="25" name="24 Elipse"/>
          <p:cNvSpPr/>
          <p:nvPr/>
        </p:nvSpPr>
        <p:spPr bwMode="auto">
          <a:xfrm>
            <a:off x="6990393" y="1736053"/>
            <a:ext cx="148096" cy="144016"/>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000" b="0" i="0" u="none" strike="noStrike" cap="none" normalizeH="0" baseline="0">
              <a:ln>
                <a:noFill/>
              </a:ln>
              <a:solidFill>
                <a:schemeClr val="tx1"/>
              </a:solidFill>
              <a:effectLst/>
              <a:latin typeface="Times New Roman" pitchFamily="18" charset="0"/>
            </a:endParaRPr>
          </a:p>
        </p:txBody>
      </p:sp>
      <p:sp>
        <p:nvSpPr>
          <p:cNvPr id="26" name="25 Elipse"/>
          <p:cNvSpPr/>
          <p:nvPr/>
        </p:nvSpPr>
        <p:spPr bwMode="auto">
          <a:xfrm>
            <a:off x="7247950" y="1386909"/>
            <a:ext cx="148096" cy="144016"/>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000" b="0" i="0" u="none" strike="noStrike" cap="none" normalizeH="0" baseline="0">
              <a:ln>
                <a:noFill/>
              </a:ln>
              <a:solidFill>
                <a:schemeClr val="tx1"/>
              </a:solidFill>
              <a:effectLst/>
              <a:latin typeface="Times New Roman" pitchFamily="18" charset="0"/>
            </a:endParaRPr>
          </a:p>
        </p:txBody>
      </p:sp>
      <p:sp>
        <p:nvSpPr>
          <p:cNvPr id="27" name="26 Elipse"/>
          <p:cNvSpPr/>
          <p:nvPr/>
        </p:nvSpPr>
        <p:spPr bwMode="auto">
          <a:xfrm>
            <a:off x="7400350" y="1539309"/>
            <a:ext cx="148096" cy="144016"/>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000" b="0" i="0" u="none" strike="noStrike" cap="none" normalizeH="0" baseline="0">
              <a:ln>
                <a:noFill/>
              </a:ln>
              <a:solidFill>
                <a:schemeClr val="tx1"/>
              </a:solidFill>
              <a:effectLst/>
              <a:latin typeface="Times New Roman" pitchFamily="18" charset="0"/>
            </a:endParaRPr>
          </a:p>
        </p:txBody>
      </p:sp>
      <p:sp>
        <p:nvSpPr>
          <p:cNvPr id="28" name="27 Elipse"/>
          <p:cNvSpPr/>
          <p:nvPr/>
        </p:nvSpPr>
        <p:spPr bwMode="auto">
          <a:xfrm>
            <a:off x="6874679" y="1311155"/>
            <a:ext cx="148096" cy="144016"/>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000" b="0" i="0" u="none" strike="noStrike" cap="none" normalizeH="0" baseline="0">
              <a:ln>
                <a:noFill/>
              </a:ln>
              <a:solidFill>
                <a:schemeClr val="tx1"/>
              </a:solidFill>
              <a:effectLst/>
              <a:latin typeface="Times New Roman" pitchFamily="18" charset="0"/>
            </a:endParaRPr>
          </a:p>
        </p:txBody>
      </p:sp>
      <p:sp>
        <p:nvSpPr>
          <p:cNvPr id="29" name="28 Elipse"/>
          <p:cNvSpPr/>
          <p:nvPr/>
        </p:nvSpPr>
        <p:spPr bwMode="auto">
          <a:xfrm>
            <a:off x="6706346" y="1455088"/>
            <a:ext cx="148096" cy="144016"/>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0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50921230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12</a:t>
            </a:fld>
            <a:endParaRPr lang="es-ES_tradnl" dirty="0"/>
          </a:p>
        </p:txBody>
      </p:sp>
      <p:sp>
        <p:nvSpPr>
          <p:cNvPr id="5" name="4 Rectángulo"/>
          <p:cNvSpPr/>
          <p:nvPr/>
        </p:nvSpPr>
        <p:spPr>
          <a:xfrm>
            <a:off x="35496" y="49188"/>
            <a:ext cx="3024336" cy="4493538"/>
          </a:xfrm>
          <a:prstGeom prst="rect">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lin ang="5400000" scaled="1"/>
            <a:tileRect/>
          </a:gradFill>
          <a:ln>
            <a:solidFill>
              <a:schemeClr val="tx1"/>
            </a:solidFill>
          </a:ln>
          <a:effectLst>
            <a:glow rad="63500">
              <a:schemeClr val="accent6">
                <a:satMod val="175000"/>
                <a:alpha val="40000"/>
              </a:schemeClr>
            </a:glow>
          </a:effectLst>
        </p:spPr>
        <p:txBody>
          <a:bodyPr wrap="square">
            <a:spAutoFit/>
          </a:bodyPr>
          <a:lstStyle/>
          <a:p>
            <a:pPr algn="ctr"/>
            <a:r>
              <a:rPr lang="es-CO" sz="2800" b="1" dirty="0"/>
              <a:t>LEY 1819  </a:t>
            </a:r>
          </a:p>
          <a:p>
            <a:pPr algn="ctr"/>
            <a:r>
              <a:rPr lang="es-CO" sz="2800" b="1" dirty="0"/>
              <a:t>(29-12-16)</a:t>
            </a:r>
          </a:p>
          <a:p>
            <a:endParaRPr lang="es-CO" dirty="0"/>
          </a:p>
          <a:p>
            <a:pPr algn="just"/>
            <a:r>
              <a:rPr lang="es-CO" b="1" dirty="0"/>
              <a:t>Por medio de la cual se adopta una reforma tributaria estructural, se fortalecen los mecanismos para la lucha contra la evasión y la elusión fiscal, y se dictan otras disposiciones.</a:t>
            </a:r>
          </a:p>
        </p:txBody>
      </p:sp>
      <p:sp>
        <p:nvSpPr>
          <p:cNvPr id="6" name="5 CuadroTexto"/>
          <p:cNvSpPr txBox="1"/>
          <p:nvPr/>
        </p:nvSpPr>
        <p:spPr>
          <a:xfrm>
            <a:off x="3635896" y="239946"/>
            <a:ext cx="5400600" cy="4647426"/>
          </a:xfrm>
          <a:prstGeom prst="rect">
            <a:avLst/>
          </a:prstGeom>
          <a:gradFill flip="none" rotWithShape="1">
            <a:gsLst>
              <a:gs pos="0">
                <a:schemeClr val="bg2">
                  <a:lumMod val="60000"/>
                  <a:lumOff val="40000"/>
                  <a:tint val="66000"/>
                  <a:satMod val="160000"/>
                </a:schemeClr>
              </a:gs>
              <a:gs pos="50000">
                <a:schemeClr val="bg2">
                  <a:lumMod val="60000"/>
                  <a:lumOff val="40000"/>
                  <a:tint val="44500"/>
                  <a:satMod val="160000"/>
                </a:schemeClr>
              </a:gs>
              <a:gs pos="100000">
                <a:schemeClr val="bg2">
                  <a:lumMod val="60000"/>
                  <a:lumOff val="40000"/>
                  <a:tint val="23500"/>
                  <a:satMod val="160000"/>
                </a:schemeClr>
              </a:gs>
            </a:gsLst>
            <a:lin ang="13500000" scaled="1"/>
            <a:tileRect/>
          </a:gradFill>
          <a:ln>
            <a:solidFill>
              <a:schemeClr val="tx1"/>
            </a:solidFill>
          </a:ln>
          <a:effectLst>
            <a:glow rad="63500">
              <a:schemeClr val="accent6">
                <a:satMod val="175000"/>
                <a:alpha val="40000"/>
              </a:schemeClr>
            </a:glow>
          </a:effectLst>
        </p:spPr>
        <p:txBody>
          <a:bodyPr wrap="square" rtlCol="0">
            <a:spAutoFit/>
          </a:bodyPr>
          <a:lstStyle/>
          <a:p>
            <a:pPr algn="ctr"/>
            <a:r>
              <a:rPr lang="es-CO" sz="2800" b="1" dirty="0"/>
              <a:t>ARTÍCULO 355. SANEAMIENTO </a:t>
            </a:r>
          </a:p>
          <a:p>
            <a:pPr algn="ctr"/>
            <a:r>
              <a:rPr lang="es-CO" sz="2800" b="1" dirty="0"/>
              <a:t>  CONTABLE. </a:t>
            </a:r>
          </a:p>
          <a:p>
            <a:pPr algn="just"/>
            <a:r>
              <a:rPr lang="es-CO" sz="2400" b="1" dirty="0"/>
              <a:t>Las entidades territoriales deberán adelantar el proceso de depuración contable a que se refiere el artículo 59 de la Ley 17 39 de 2014, modificado por el artículo 261 de la Ley  1753 de 2015. El término para adelantar dicho proceso será de dos (2) años contados a partir de la vigencia de la presente ley. El cumplimiento de esta obligación deberá ser verificado por las contralorías territoriales.</a:t>
            </a:r>
          </a:p>
        </p:txBody>
      </p:sp>
      <p:sp>
        <p:nvSpPr>
          <p:cNvPr id="2" name="1 Flecha curvada hacia arriba"/>
          <p:cNvSpPr/>
          <p:nvPr/>
        </p:nvSpPr>
        <p:spPr bwMode="auto">
          <a:xfrm rot="316080">
            <a:off x="1499411" y="4745297"/>
            <a:ext cx="4451564" cy="846323"/>
          </a:xfrm>
          <a:prstGeom prst="curvedUpArrow">
            <a:avLst/>
          </a:prstGeom>
          <a:solidFill>
            <a:schemeClr val="tx1">
              <a:lumMod val="95000"/>
              <a:lumOff val="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05664757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2</a:t>
            </a:fld>
            <a:endParaRPr lang="es-ES_tradnl" dirty="0"/>
          </a:p>
        </p:txBody>
      </p:sp>
      <p:pic>
        <p:nvPicPr>
          <p:cNvPr id="205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71601" y="49188"/>
            <a:ext cx="7272808" cy="526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138964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6512" y="1201316"/>
            <a:ext cx="9180512" cy="4669732"/>
          </a:xfrm>
          <a:prstGeom prst="rect">
            <a:avLst/>
          </a:prstGeom>
        </p:spPr>
      </p:pic>
      <p:sp>
        <p:nvSpPr>
          <p:cNvPr id="2" name="Título 1"/>
          <p:cNvSpPr>
            <a:spLocks noGrp="1"/>
          </p:cNvSpPr>
          <p:nvPr>
            <p:ph type="ctrTitle"/>
          </p:nvPr>
        </p:nvSpPr>
        <p:spPr>
          <a:xfrm>
            <a:off x="108149" y="36244"/>
            <a:ext cx="8856339" cy="995210"/>
          </a:xfrm>
        </p:spPr>
        <p:txBody>
          <a:bodyPr/>
          <a:lstStyle/>
          <a:p>
            <a:pPr algn="ctr"/>
            <a:r>
              <a:rPr lang="es-CR" altLang="en-US" dirty="0"/>
              <a:t>¿PORQUÉ LAS CUENTAS PÚBLICAS SON Y</a:t>
            </a:r>
            <a:br>
              <a:rPr lang="es-CR" altLang="en-US" dirty="0"/>
            </a:br>
            <a:r>
              <a:rPr lang="es-CR" altLang="en-US" dirty="0"/>
              <a:t>DEBEN SER PÚBLICAS ?</a:t>
            </a:r>
            <a:endParaRPr lang="es-CO" dirty="0"/>
          </a:p>
        </p:txBody>
      </p:sp>
      <p:sp>
        <p:nvSpPr>
          <p:cNvPr id="11" name="Marcador de texto 10"/>
          <p:cNvSpPr>
            <a:spLocks noGrp="1"/>
          </p:cNvSpPr>
          <p:nvPr>
            <p:ph type="body" sz="quarter" idx="18"/>
          </p:nvPr>
        </p:nvSpPr>
        <p:spPr/>
        <p:txBody>
          <a:bodyPr/>
          <a:lstStyle/>
          <a:p>
            <a:endParaRPr lang="es-CO"/>
          </a:p>
        </p:txBody>
      </p:sp>
      <p:sp>
        <p:nvSpPr>
          <p:cNvPr id="3" name="2 Marcador de número de diapositiva"/>
          <p:cNvSpPr>
            <a:spLocks noGrp="1"/>
          </p:cNvSpPr>
          <p:nvPr>
            <p:ph type="sldNum" sz="quarter" idx="19"/>
          </p:nvPr>
        </p:nvSpPr>
        <p:spPr/>
        <p:txBody>
          <a:bodyPr/>
          <a:lstStyle/>
          <a:p>
            <a:pPr>
              <a:defRPr/>
            </a:pPr>
            <a:fld id="{C7869FFF-0288-4B42-9B48-50D4626F0A8E}" type="slidenum">
              <a:rPr lang="es-ES_tradnl" smtClean="0"/>
              <a:pPr>
                <a:defRPr/>
              </a:pPr>
              <a:t>3</a:t>
            </a:fld>
            <a:endParaRPr lang="es-ES_tradnl" dirty="0"/>
          </a:p>
        </p:txBody>
      </p:sp>
      <p:pic>
        <p:nvPicPr>
          <p:cNvPr id="8" name="Picture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6512" y="1201316"/>
            <a:ext cx="9180512" cy="4669732"/>
          </a:xfrm>
          <a:prstGeom prst="rect">
            <a:avLst/>
          </a:prstGeom>
        </p:spPr>
      </p:pic>
      <p:sp>
        <p:nvSpPr>
          <p:cNvPr id="6" name="4 Rectángulo"/>
          <p:cNvSpPr/>
          <p:nvPr/>
        </p:nvSpPr>
        <p:spPr bwMode="auto">
          <a:xfrm>
            <a:off x="6515946" y="1198230"/>
            <a:ext cx="2627784" cy="1683586"/>
          </a:xfrm>
          <a:prstGeom prst="rect">
            <a:avLst/>
          </a:prstGeom>
          <a:solidFill>
            <a:srgbClr val="00B0F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es-CO" sz="2400" b="1" dirty="0">
                <a:solidFill>
                  <a:prstClr val="black"/>
                </a:solidFill>
                <a:latin typeface="Times New Roman" pitchFamily="18" charset="0"/>
              </a:rPr>
              <a:t>LA CONTABILIDAD </a:t>
            </a:r>
          </a:p>
          <a:p>
            <a:pPr algn="ctr"/>
            <a:r>
              <a:rPr lang="es-CO" sz="2400" b="1" dirty="0">
                <a:solidFill>
                  <a:prstClr val="black"/>
                </a:solidFill>
                <a:latin typeface="Times New Roman" pitchFamily="18" charset="0"/>
              </a:rPr>
              <a:t>    PÚBLICA  TAMBIÉN ES . . .</a:t>
            </a:r>
          </a:p>
        </p:txBody>
      </p:sp>
      <p:sp>
        <p:nvSpPr>
          <p:cNvPr id="9" name="5 Flecha curvada hacia la izquierda"/>
          <p:cNvSpPr/>
          <p:nvPr/>
        </p:nvSpPr>
        <p:spPr bwMode="auto">
          <a:xfrm rot="895883">
            <a:off x="7782161" y="3080783"/>
            <a:ext cx="1136220" cy="2519645"/>
          </a:xfrm>
          <a:prstGeom prst="curvedLeft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s-CO" sz="2400" dirty="0">
              <a:solidFill>
                <a:prstClr val="black"/>
              </a:solidFill>
              <a:latin typeface="Times New Roman" pitchFamily="18" charset="0"/>
            </a:endParaRPr>
          </a:p>
        </p:txBody>
      </p:sp>
      <p:sp>
        <p:nvSpPr>
          <p:cNvPr id="10" name="6 Pergamino vertical"/>
          <p:cNvSpPr/>
          <p:nvPr/>
        </p:nvSpPr>
        <p:spPr bwMode="auto">
          <a:xfrm>
            <a:off x="4572000" y="4562315"/>
            <a:ext cx="3120635" cy="1224137"/>
          </a:xfrm>
          <a:prstGeom prst="verticalScroll">
            <a:avLst/>
          </a:prstGeom>
          <a:solidFill>
            <a:srgbClr val="00B0F0"/>
          </a:solidFill>
          <a:ln w="9525" cap="flat" cmpd="sng" algn="ctr">
            <a:solidFill>
              <a:sysClr val="windowText" lastClr="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2400" b="1" i="0" u="none" strike="noStrike" kern="0" cap="none" spc="0" normalizeH="0" baseline="0" noProof="0" dirty="0">
                <a:ln>
                  <a:noFill/>
                </a:ln>
                <a:solidFill>
                  <a:prstClr val="black"/>
                </a:solidFill>
                <a:effectLst/>
                <a:uLnTx/>
                <a:uFillTx/>
                <a:latin typeface="Times New Roman" pitchFamily="18" charset="0"/>
              </a:rPr>
              <a:t>CONSTRUCTORA …  DE PAZ</a:t>
            </a:r>
          </a:p>
        </p:txBody>
      </p:sp>
    </p:spTree>
    <p:extLst>
      <p:ext uri="{BB962C8B-B14F-4D97-AF65-F5344CB8AC3E}">
        <p14:creationId xmlns:p14="http://schemas.microsoft.com/office/powerpoint/2010/main" val="112368104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0"/>
                                        <p:tgtEl>
                                          <p:spTgt spid="8"/>
                                        </p:tgtEl>
                                      </p:cBhvr>
                                    </p:animEffect>
                                    <p:anim calcmode="lin" valueType="num">
                                      <p:cBhvr>
                                        <p:cTn id="8" dur="3000" fill="hold"/>
                                        <p:tgtEl>
                                          <p:spTgt spid="8"/>
                                        </p:tgtEl>
                                        <p:attrNameLst>
                                          <p:attrName>ppt_w</p:attrName>
                                        </p:attrNameLst>
                                      </p:cBhvr>
                                      <p:tavLst>
                                        <p:tav tm="0" fmla="#ppt_w*sin(2.5*pi*$)">
                                          <p:val>
                                            <p:fltVal val="0"/>
                                          </p:val>
                                        </p:tav>
                                        <p:tav tm="100000">
                                          <p:val>
                                            <p:fltVal val="1"/>
                                          </p:val>
                                        </p:tav>
                                      </p:tavLst>
                                    </p:anim>
                                    <p:anim calcmode="lin" valueType="num">
                                      <p:cBhvr>
                                        <p:cTn id="9" dur="3000" fill="hold"/>
                                        <p:tgtEl>
                                          <p:spTgt spid="8"/>
                                        </p:tgtEl>
                                        <p:attrNameLst>
                                          <p:attrName>ppt_h</p:attrName>
                                        </p:attrNameLst>
                                      </p:cBhvr>
                                      <p:tavLst>
                                        <p:tav tm="0">
                                          <p:val>
                                            <p:strVal val="#ppt_h"/>
                                          </p:val>
                                        </p:tav>
                                        <p:tav tm="100000">
                                          <p:val>
                                            <p:strVal val="#ppt_h"/>
                                          </p:val>
                                        </p:tav>
                                      </p:tavLst>
                                    </p:anim>
                                  </p:childTnLst>
                                </p:cTn>
                              </p:par>
                            </p:childTnLst>
                          </p:cTn>
                        </p:par>
                        <p:par>
                          <p:cTn id="10" fill="hold">
                            <p:stCondLst>
                              <p:cond delay="3000"/>
                            </p:stCondLst>
                            <p:childTnLst>
                              <p:par>
                                <p:cTn id="11" presetID="26"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80">
                                          <p:stCondLst>
                                            <p:cond delay="0"/>
                                          </p:stCondLst>
                                        </p:cTn>
                                        <p:tgtEl>
                                          <p:spTgt spid="6"/>
                                        </p:tgtEl>
                                      </p:cBhvr>
                                    </p:animEffect>
                                    <p:anim calcmode="lin" valueType="num">
                                      <p:cBhvr>
                                        <p:cTn id="14"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9" dur="26">
                                          <p:stCondLst>
                                            <p:cond delay="650"/>
                                          </p:stCondLst>
                                        </p:cTn>
                                        <p:tgtEl>
                                          <p:spTgt spid="6"/>
                                        </p:tgtEl>
                                      </p:cBhvr>
                                      <p:to x="100000" y="60000"/>
                                    </p:animScale>
                                    <p:animScale>
                                      <p:cBhvr>
                                        <p:cTn id="20" dur="166" decel="50000">
                                          <p:stCondLst>
                                            <p:cond delay="676"/>
                                          </p:stCondLst>
                                        </p:cTn>
                                        <p:tgtEl>
                                          <p:spTgt spid="6"/>
                                        </p:tgtEl>
                                      </p:cBhvr>
                                      <p:to x="100000" y="100000"/>
                                    </p:animScale>
                                    <p:animScale>
                                      <p:cBhvr>
                                        <p:cTn id="21" dur="26">
                                          <p:stCondLst>
                                            <p:cond delay="1312"/>
                                          </p:stCondLst>
                                        </p:cTn>
                                        <p:tgtEl>
                                          <p:spTgt spid="6"/>
                                        </p:tgtEl>
                                      </p:cBhvr>
                                      <p:to x="100000" y="80000"/>
                                    </p:animScale>
                                    <p:animScale>
                                      <p:cBhvr>
                                        <p:cTn id="22" dur="166" decel="50000">
                                          <p:stCondLst>
                                            <p:cond delay="1338"/>
                                          </p:stCondLst>
                                        </p:cTn>
                                        <p:tgtEl>
                                          <p:spTgt spid="6"/>
                                        </p:tgtEl>
                                      </p:cBhvr>
                                      <p:to x="100000" y="100000"/>
                                    </p:animScale>
                                    <p:animScale>
                                      <p:cBhvr>
                                        <p:cTn id="23" dur="26">
                                          <p:stCondLst>
                                            <p:cond delay="1642"/>
                                          </p:stCondLst>
                                        </p:cTn>
                                        <p:tgtEl>
                                          <p:spTgt spid="6"/>
                                        </p:tgtEl>
                                      </p:cBhvr>
                                      <p:to x="100000" y="90000"/>
                                    </p:animScale>
                                    <p:animScale>
                                      <p:cBhvr>
                                        <p:cTn id="24" dur="166" decel="50000">
                                          <p:stCondLst>
                                            <p:cond delay="1668"/>
                                          </p:stCondLst>
                                        </p:cTn>
                                        <p:tgtEl>
                                          <p:spTgt spid="6"/>
                                        </p:tgtEl>
                                      </p:cBhvr>
                                      <p:to x="100000" y="100000"/>
                                    </p:animScale>
                                    <p:animScale>
                                      <p:cBhvr>
                                        <p:cTn id="25" dur="26">
                                          <p:stCondLst>
                                            <p:cond delay="1808"/>
                                          </p:stCondLst>
                                        </p:cTn>
                                        <p:tgtEl>
                                          <p:spTgt spid="6"/>
                                        </p:tgtEl>
                                      </p:cBhvr>
                                      <p:to x="100000" y="95000"/>
                                    </p:animScale>
                                    <p:animScale>
                                      <p:cBhvr>
                                        <p:cTn id="26" dur="166" decel="50000">
                                          <p:stCondLst>
                                            <p:cond delay="1834"/>
                                          </p:stCondLst>
                                        </p:cTn>
                                        <p:tgtEl>
                                          <p:spTgt spid="6"/>
                                        </p:tgtEl>
                                      </p:cBhvr>
                                      <p:to x="100000" y="100000"/>
                                    </p:animScale>
                                  </p:childTnLst>
                                </p:cTn>
                              </p:par>
                            </p:childTnLst>
                          </p:cTn>
                        </p:par>
                        <p:par>
                          <p:cTn id="27" fill="hold">
                            <p:stCondLst>
                              <p:cond delay="5000"/>
                            </p:stCondLst>
                            <p:childTnLst>
                              <p:par>
                                <p:cTn id="28" presetID="21" presetClass="entr" presetSubtype="1" fill="hold" grpId="0" nodeType="after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heel(1)">
                                      <p:cBhvr>
                                        <p:cTn id="30" dur="2000"/>
                                        <p:tgtEl>
                                          <p:spTgt spid="9"/>
                                        </p:tgtEl>
                                      </p:cBhvr>
                                    </p:animEffect>
                                  </p:childTnLst>
                                </p:cTn>
                              </p:par>
                            </p:childTnLst>
                          </p:cTn>
                        </p:par>
                        <p:par>
                          <p:cTn id="31" fill="hold">
                            <p:stCondLst>
                              <p:cond delay="7000"/>
                            </p:stCondLst>
                            <p:childTnLst>
                              <p:par>
                                <p:cTn id="32" presetID="47" presetClass="entr" presetSubtype="0" fill="hold" grpId="0" nodeType="after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1000"/>
                                        <p:tgtEl>
                                          <p:spTgt spid="10"/>
                                        </p:tgtEl>
                                      </p:cBhvr>
                                    </p:animEffect>
                                    <p:anim calcmode="lin" valueType="num">
                                      <p:cBhvr>
                                        <p:cTn id="35" dur="1000" fill="hold"/>
                                        <p:tgtEl>
                                          <p:spTgt spid="10"/>
                                        </p:tgtEl>
                                        <p:attrNameLst>
                                          <p:attrName>ppt_x</p:attrName>
                                        </p:attrNameLst>
                                      </p:cBhvr>
                                      <p:tavLst>
                                        <p:tav tm="0">
                                          <p:val>
                                            <p:strVal val="#ppt_x"/>
                                          </p:val>
                                        </p:tav>
                                        <p:tav tm="100000">
                                          <p:val>
                                            <p:strVal val="#ppt_x"/>
                                          </p:val>
                                        </p:tav>
                                      </p:tavLst>
                                    </p:anim>
                                    <p:anim calcmode="lin" valueType="num">
                                      <p:cBhvr>
                                        <p:cTn id="3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9"/>
          </p:nvPr>
        </p:nvSpPr>
        <p:spPr/>
        <p:txBody>
          <a:bodyPr/>
          <a:lstStyle/>
          <a:p>
            <a:fld id="{B2940951-94E0-4D6B-B3E8-14E1C155E8A2}" type="slidenum">
              <a:rPr lang="es-ES_tradnl" smtClean="0"/>
              <a:pPr/>
              <a:t>4</a:t>
            </a:fld>
            <a:endParaRPr lang="es-ES_tradnl"/>
          </a:p>
        </p:txBody>
      </p:sp>
      <p:pic>
        <p:nvPicPr>
          <p:cNvPr id="8" name="Picture 5"/>
          <p:cNvPicPr>
            <a:picLocks noChangeAspect="1" noChangeArrowheads="1"/>
          </p:cNvPicPr>
          <p:nvPr/>
        </p:nvPicPr>
        <p:blipFill>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25413" y="494708"/>
            <a:ext cx="4033921" cy="4893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Imagen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23928" y="195946"/>
            <a:ext cx="5108997" cy="5225571"/>
          </a:xfrm>
          <a:prstGeom prst="rect">
            <a:avLst/>
          </a:prstGeom>
        </p:spPr>
      </p:pic>
    </p:spTree>
    <p:extLst>
      <p:ext uri="{BB962C8B-B14F-4D97-AF65-F5344CB8AC3E}">
        <p14:creationId xmlns:p14="http://schemas.microsoft.com/office/powerpoint/2010/main" val="229650116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5</a:t>
            </a:fld>
            <a:endParaRPr lang="es-ES_tradnl" dirty="0"/>
          </a:p>
        </p:txBody>
      </p:sp>
      <p:pic>
        <p:nvPicPr>
          <p:cNvPr id="5" name="Imagen 1"/>
          <p:cNvPicPr>
            <a:picLocks noChangeAspect="1"/>
          </p:cNvPicPr>
          <p:nvPr/>
        </p:nvPicPr>
        <p:blipFill rotWithShape="1">
          <a:blip r:embed="rId2" cstate="email">
            <a:extLst>
              <a:ext uri="{28A0092B-C50C-407E-A947-70E740481C1C}">
                <a14:useLocalDpi xmlns:a14="http://schemas.microsoft.com/office/drawing/2010/main"/>
              </a:ext>
            </a:extLst>
          </a:blip>
          <a:srcRect t="25048"/>
          <a:stretch/>
        </p:blipFill>
        <p:spPr>
          <a:xfrm>
            <a:off x="14514" y="1417340"/>
            <a:ext cx="9129486" cy="4297659"/>
          </a:xfrm>
          <a:prstGeom prst="rect">
            <a:avLst/>
          </a:prstGeom>
        </p:spPr>
      </p:pic>
      <p:sp>
        <p:nvSpPr>
          <p:cNvPr id="6" name="CuadroTexto 4"/>
          <p:cNvSpPr txBox="1"/>
          <p:nvPr/>
        </p:nvSpPr>
        <p:spPr>
          <a:xfrm>
            <a:off x="0" y="49188"/>
            <a:ext cx="9434286" cy="1323439"/>
          </a:xfrm>
          <a:prstGeom prst="rect">
            <a:avLst/>
          </a:prstGeom>
          <a:noFill/>
        </p:spPr>
        <p:txBody>
          <a:bodyPr wrap="square" rtlCol="0">
            <a:spAutoFit/>
          </a:bodyPr>
          <a:lstStyle/>
          <a:p>
            <a:pPr algn="ctr" defTabSz="457200" eaLnBrk="1" fontAlgn="auto" hangingPunct="1">
              <a:spcBef>
                <a:spcPts val="0"/>
              </a:spcBef>
              <a:spcAft>
                <a:spcPts val="0"/>
              </a:spcAft>
            </a:pPr>
            <a:r>
              <a:rPr lang="es-CO" sz="2800" b="1" dirty="0">
                <a:effectLst>
                  <a:outerShdw blurRad="50800" dist="38100" dir="2700000" algn="tl" rotWithShape="0">
                    <a:prstClr val="black">
                      <a:alpha val="40000"/>
                    </a:prstClr>
                  </a:outerShdw>
                </a:effectLst>
                <a:latin typeface="Calibri" panose="020F0502020204030204"/>
              </a:rPr>
              <a:t>Información Consolidada del Sector Público Colombiano</a:t>
            </a:r>
          </a:p>
          <a:p>
            <a:pPr algn="ctr" defTabSz="457200" eaLnBrk="1" fontAlgn="auto" hangingPunct="1">
              <a:spcBef>
                <a:spcPts val="0"/>
              </a:spcBef>
              <a:spcAft>
                <a:spcPts val="0"/>
              </a:spcAft>
            </a:pPr>
            <a:r>
              <a:rPr lang="es-CO" sz="2800" b="1" dirty="0">
                <a:effectLst>
                  <a:outerShdw blurRad="50800" dist="38100" dir="2700000" algn="tl" rotWithShape="0">
                    <a:prstClr val="black">
                      <a:alpha val="40000"/>
                    </a:prstClr>
                  </a:outerShdw>
                </a:effectLst>
                <a:latin typeface="Calibri" panose="020F0502020204030204"/>
              </a:rPr>
              <a:t>Balance General</a:t>
            </a:r>
          </a:p>
          <a:p>
            <a:pPr algn="ctr" defTabSz="457200" eaLnBrk="1" fontAlgn="auto" hangingPunct="1">
              <a:spcBef>
                <a:spcPts val="0"/>
              </a:spcBef>
              <a:spcAft>
                <a:spcPts val="0"/>
              </a:spcAft>
            </a:pPr>
            <a:r>
              <a:rPr lang="es-CO" sz="2400" b="1" dirty="0">
                <a:effectLst>
                  <a:outerShdw blurRad="50800" dist="38100" dir="2700000" algn="tl" rotWithShape="0">
                    <a:prstClr val="black">
                      <a:alpha val="40000"/>
                    </a:prstClr>
                  </a:outerShdw>
                </a:effectLst>
                <a:latin typeface="Calibri" panose="020F0502020204030204"/>
              </a:rPr>
              <a:t>A 31 de Diciembre de 2016</a:t>
            </a:r>
            <a:endParaRPr lang="es-CO" sz="2000" b="1" dirty="0">
              <a:effectLst>
                <a:outerShdw blurRad="50800" dist="38100" dir="2700000" algn="tl" rotWithShape="0">
                  <a:prstClr val="black">
                    <a:alpha val="40000"/>
                  </a:prstClr>
                </a:outerShdw>
              </a:effectLst>
              <a:latin typeface="Calibri" panose="020F0502020204030204"/>
            </a:endParaRPr>
          </a:p>
        </p:txBody>
      </p:sp>
    </p:spTree>
    <p:extLst>
      <p:ext uri="{BB962C8B-B14F-4D97-AF65-F5344CB8AC3E}">
        <p14:creationId xmlns:p14="http://schemas.microsoft.com/office/powerpoint/2010/main" val="386976181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6</a:t>
            </a:fld>
            <a:endParaRPr lang="es-ES_tradnl" dirty="0"/>
          </a:p>
        </p:txBody>
      </p:sp>
      <p:pic>
        <p:nvPicPr>
          <p:cNvPr id="3" name="Imagen 4"/>
          <p:cNvPicPr>
            <a:picLocks noChangeAspect="1"/>
          </p:cNvPicPr>
          <p:nvPr/>
        </p:nvPicPr>
        <p:blipFill rotWithShape="1">
          <a:blip r:embed="rId2" cstate="email">
            <a:extLst>
              <a:ext uri="{28A0092B-C50C-407E-A947-70E740481C1C}">
                <a14:useLocalDpi xmlns:a14="http://schemas.microsoft.com/office/drawing/2010/main"/>
              </a:ext>
            </a:extLst>
          </a:blip>
          <a:srcRect t="35508"/>
          <a:stretch/>
        </p:blipFill>
        <p:spPr>
          <a:xfrm>
            <a:off x="0" y="1323439"/>
            <a:ext cx="9144000" cy="4416522"/>
          </a:xfrm>
          <a:prstGeom prst="rect">
            <a:avLst/>
          </a:prstGeom>
        </p:spPr>
      </p:pic>
      <p:sp>
        <p:nvSpPr>
          <p:cNvPr id="5" name="CuadroTexto 4"/>
          <p:cNvSpPr txBox="1"/>
          <p:nvPr/>
        </p:nvSpPr>
        <p:spPr>
          <a:xfrm>
            <a:off x="-180528" y="0"/>
            <a:ext cx="9434286" cy="1323439"/>
          </a:xfrm>
          <a:prstGeom prst="rect">
            <a:avLst/>
          </a:prstGeom>
          <a:noFill/>
        </p:spPr>
        <p:txBody>
          <a:bodyPr wrap="square" rtlCol="0">
            <a:spAutoFit/>
          </a:bodyPr>
          <a:lstStyle/>
          <a:p>
            <a:pPr algn="ctr" defTabSz="457200" eaLnBrk="1" fontAlgn="auto" hangingPunct="1">
              <a:spcBef>
                <a:spcPts val="0"/>
              </a:spcBef>
              <a:spcAft>
                <a:spcPts val="0"/>
              </a:spcAft>
            </a:pPr>
            <a:r>
              <a:rPr lang="es-CO" sz="2800" b="1" dirty="0">
                <a:effectLst>
                  <a:outerShdw blurRad="50800" dist="38100" dir="2700000" algn="tl" rotWithShape="0">
                    <a:prstClr val="black">
                      <a:alpha val="40000"/>
                    </a:prstClr>
                  </a:outerShdw>
                </a:effectLst>
                <a:latin typeface="Calibri" panose="020F0502020204030204"/>
              </a:rPr>
              <a:t>Información Consolidada del Sector Público Colombiano</a:t>
            </a:r>
          </a:p>
          <a:p>
            <a:pPr algn="ctr" defTabSz="457200" eaLnBrk="1" fontAlgn="auto" hangingPunct="1">
              <a:spcBef>
                <a:spcPts val="0"/>
              </a:spcBef>
              <a:spcAft>
                <a:spcPts val="0"/>
              </a:spcAft>
            </a:pPr>
            <a:r>
              <a:rPr lang="es-CO" sz="2800" b="1" dirty="0">
                <a:effectLst>
                  <a:outerShdw blurRad="50800" dist="38100" dir="2700000" algn="tl" rotWithShape="0">
                    <a:prstClr val="black">
                      <a:alpha val="40000"/>
                    </a:prstClr>
                  </a:outerShdw>
                </a:effectLst>
                <a:latin typeface="Calibri" panose="020F0502020204030204"/>
              </a:rPr>
              <a:t>Estado de Resultados</a:t>
            </a:r>
          </a:p>
          <a:p>
            <a:pPr algn="ctr" defTabSz="457200" eaLnBrk="1" fontAlgn="auto" hangingPunct="1">
              <a:spcBef>
                <a:spcPts val="0"/>
              </a:spcBef>
              <a:spcAft>
                <a:spcPts val="0"/>
              </a:spcAft>
            </a:pPr>
            <a:r>
              <a:rPr lang="es-CO" sz="2400" b="1" dirty="0">
                <a:effectLst>
                  <a:outerShdw blurRad="50800" dist="38100" dir="2700000" algn="tl" rotWithShape="0">
                    <a:prstClr val="black">
                      <a:alpha val="40000"/>
                    </a:prstClr>
                  </a:outerShdw>
                </a:effectLst>
                <a:latin typeface="Calibri" panose="020F0502020204030204"/>
              </a:rPr>
              <a:t>De 01-01-  al  31 – 12- 2016</a:t>
            </a:r>
            <a:endParaRPr lang="es-CO" sz="2000" b="1" dirty="0">
              <a:effectLst>
                <a:outerShdw blurRad="50800" dist="38100" dir="2700000" algn="tl" rotWithShape="0">
                  <a:prstClr val="black">
                    <a:alpha val="40000"/>
                  </a:prstClr>
                </a:outerShdw>
              </a:effectLst>
              <a:latin typeface="Calibri" panose="020F0502020204030204"/>
            </a:endParaRPr>
          </a:p>
        </p:txBody>
      </p:sp>
    </p:spTree>
    <p:extLst>
      <p:ext uri="{BB962C8B-B14F-4D97-AF65-F5344CB8AC3E}">
        <p14:creationId xmlns:p14="http://schemas.microsoft.com/office/powerpoint/2010/main" val="15665439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7</a:t>
            </a:fld>
            <a:endParaRPr lang="es-ES_tradnl" dirty="0"/>
          </a:p>
        </p:txBody>
      </p:sp>
      <p:pic>
        <p:nvPicPr>
          <p:cNvPr id="3" name="Imagen 1"/>
          <p:cNvPicPr>
            <a:picLocks noChangeAspect="1"/>
          </p:cNvPicPr>
          <p:nvPr/>
        </p:nvPicPr>
        <p:blipFill rotWithShape="1">
          <a:blip r:embed="rId2" cstate="email">
            <a:extLst>
              <a:ext uri="{28A0092B-C50C-407E-A947-70E740481C1C}">
                <a14:useLocalDpi xmlns:a14="http://schemas.microsoft.com/office/drawing/2010/main"/>
              </a:ext>
            </a:extLst>
          </a:blip>
          <a:srcRect t="33904"/>
          <a:stretch/>
        </p:blipFill>
        <p:spPr>
          <a:xfrm>
            <a:off x="0" y="1134507"/>
            <a:ext cx="9144000" cy="4580493"/>
          </a:xfrm>
          <a:prstGeom prst="rect">
            <a:avLst/>
          </a:prstGeom>
        </p:spPr>
      </p:pic>
      <p:sp>
        <p:nvSpPr>
          <p:cNvPr id="5" name="CuadroTexto 4"/>
          <p:cNvSpPr txBox="1"/>
          <p:nvPr/>
        </p:nvSpPr>
        <p:spPr>
          <a:xfrm>
            <a:off x="1" y="169850"/>
            <a:ext cx="9144000" cy="892552"/>
          </a:xfrm>
          <a:prstGeom prst="rect">
            <a:avLst/>
          </a:prstGeom>
          <a:noFill/>
        </p:spPr>
        <p:txBody>
          <a:bodyPr wrap="square" rtlCol="0">
            <a:spAutoFit/>
          </a:bodyPr>
          <a:lstStyle/>
          <a:p>
            <a:pPr algn="ctr" defTabSz="457200" eaLnBrk="1" fontAlgn="auto" hangingPunct="1">
              <a:spcBef>
                <a:spcPts val="0"/>
              </a:spcBef>
              <a:spcAft>
                <a:spcPts val="0"/>
              </a:spcAft>
            </a:pPr>
            <a:r>
              <a:rPr lang="es-CO" sz="2600" b="1" dirty="0">
                <a:effectLst>
                  <a:outerShdw blurRad="50800" dist="38100" dir="2700000" algn="tl" rotWithShape="0">
                    <a:prstClr val="black">
                      <a:alpha val="40000"/>
                    </a:prstClr>
                  </a:outerShdw>
                </a:effectLst>
                <a:latin typeface="Calibri" panose="020F0502020204030204"/>
              </a:rPr>
              <a:t>Impacto Patrimonial por Transición al Nuevo Marco Regulatorio</a:t>
            </a:r>
          </a:p>
          <a:p>
            <a:pPr algn="ctr" defTabSz="457200" eaLnBrk="1" fontAlgn="auto" hangingPunct="1">
              <a:spcBef>
                <a:spcPts val="0"/>
              </a:spcBef>
              <a:spcAft>
                <a:spcPts val="0"/>
              </a:spcAft>
            </a:pPr>
            <a:r>
              <a:rPr lang="es-CO" sz="2600" b="1" dirty="0">
                <a:effectLst>
                  <a:outerShdw blurRad="50800" dist="38100" dir="2700000" algn="tl" rotWithShape="0">
                    <a:prstClr val="black">
                      <a:alpha val="40000"/>
                    </a:prstClr>
                  </a:outerShdw>
                </a:effectLst>
                <a:latin typeface="Calibri" panose="020F0502020204030204"/>
              </a:rPr>
              <a:t>(Miles de Millones)</a:t>
            </a:r>
          </a:p>
        </p:txBody>
      </p:sp>
    </p:spTree>
    <p:extLst>
      <p:ext uri="{BB962C8B-B14F-4D97-AF65-F5344CB8AC3E}">
        <p14:creationId xmlns:p14="http://schemas.microsoft.com/office/powerpoint/2010/main" val="172171392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8</a:t>
            </a:fld>
            <a:endParaRPr lang="es-ES_tradnl" dirty="0"/>
          </a:p>
        </p:txBody>
      </p:sp>
      <p:pic>
        <p:nvPicPr>
          <p:cNvPr id="10" name="Imagen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6592" y="76200"/>
            <a:ext cx="9233132" cy="5715000"/>
          </a:xfrm>
          <a:prstGeom prst="rect">
            <a:avLst/>
          </a:prstGeom>
        </p:spPr>
      </p:pic>
    </p:spTree>
    <p:extLst>
      <p:ext uri="{BB962C8B-B14F-4D97-AF65-F5344CB8AC3E}">
        <p14:creationId xmlns:p14="http://schemas.microsoft.com/office/powerpoint/2010/main" val="121740054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9</a:t>
            </a:fld>
            <a:endParaRPr lang="es-ES_tradnl" dirty="0"/>
          </a:p>
        </p:txBody>
      </p:sp>
      <p:graphicFrame>
        <p:nvGraphicFramePr>
          <p:cNvPr id="5" name="Diagrama 6"/>
          <p:cNvGraphicFramePr/>
          <p:nvPr>
            <p:extLst>
              <p:ext uri="{D42A27DB-BD31-4B8C-83A1-F6EECF244321}">
                <p14:modId xmlns:p14="http://schemas.microsoft.com/office/powerpoint/2010/main" val="3621577970"/>
              </p:ext>
            </p:extLst>
          </p:nvPr>
        </p:nvGraphicFramePr>
        <p:xfrm>
          <a:off x="2314541" y="193204"/>
          <a:ext cx="7370027" cy="5111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Diagrama de flujo: proceso 7"/>
          <p:cNvSpPr/>
          <p:nvPr/>
        </p:nvSpPr>
        <p:spPr>
          <a:xfrm>
            <a:off x="7452320" y="1705372"/>
            <a:ext cx="1656184" cy="2566166"/>
          </a:xfrm>
          <a:prstGeom prst="flowChartProcess">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CO" b="1" dirty="0">
                <a:solidFill>
                  <a:schemeClr val="tx1"/>
                </a:solidFill>
              </a:rPr>
              <a:t>Las cifras </a:t>
            </a:r>
          </a:p>
          <a:p>
            <a:pPr algn="ctr"/>
            <a:r>
              <a:rPr lang="es-CO" b="1" dirty="0">
                <a:solidFill>
                  <a:schemeClr val="tx1"/>
                </a:solidFill>
              </a:rPr>
              <a:t>del País dependen </a:t>
            </a:r>
          </a:p>
          <a:p>
            <a:pPr algn="ctr"/>
            <a:r>
              <a:rPr lang="es-CO" b="1" dirty="0">
                <a:solidFill>
                  <a:schemeClr val="tx1"/>
                </a:solidFill>
              </a:rPr>
              <a:t>de TODOS.. Los</a:t>
            </a:r>
          </a:p>
          <a:p>
            <a:pPr algn="ctr"/>
            <a:r>
              <a:rPr lang="es-CO" b="1" dirty="0">
                <a:solidFill>
                  <a:schemeClr val="tx1"/>
                </a:solidFill>
              </a:rPr>
              <a:t>Regulados </a:t>
            </a:r>
            <a:endParaRPr lang="es-CO" b="1" dirty="0">
              <a:solidFill>
                <a:srgbClr val="C00000"/>
              </a:solidFill>
            </a:endParaRPr>
          </a:p>
        </p:txBody>
      </p:sp>
      <p:pic>
        <p:nvPicPr>
          <p:cNvPr id="1026" name="Picture 2"/>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0" y="553245"/>
            <a:ext cx="5148064" cy="4464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627818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theme/theme1.xml><?xml version="1.0" encoding="utf-8"?>
<a:theme xmlns:a="http://schemas.openxmlformats.org/drawingml/2006/main" name="CapacitacionesCGN_2016_sepverAnterior">
  <a:themeElements>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lantilla_presentacion_MHCP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lantilla_presentacion_MHCP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lantilla_presentacion_MHCP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lantilla_presentacion_MHC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lantilla_presentacion_MHC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lantilla_presentacion_MHC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CapacitacionesCGN_2016_sepverAnterior.potx" id="{0DED9202-8BF5-40A2-A8A3-326837358470}" vid="{A2B77EE7-2ECE-438F-B045-B4D63E586711}"/>
    </a:ext>
  </a:ext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4153</TotalTime>
  <Words>656</Words>
  <Application>Microsoft Office PowerPoint</Application>
  <PresentationFormat>Presentación en pantalla (16:10)</PresentationFormat>
  <Paragraphs>75</Paragraphs>
  <Slides>12</Slides>
  <Notes>1</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12</vt:i4>
      </vt:variant>
    </vt:vector>
  </HeadingPairs>
  <TitlesOfParts>
    <vt:vector size="18" baseType="lpstr">
      <vt:lpstr>Arial Narrow</vt:lpstr>
      <vt:lpstr>Calibri</vt:lpstr>
      <vt:lpstr>Calibri Light</vt:lpstr>
      <vt:lpstr>Sylfaen</vt:lpstr>
      <vt:lpstr>Times New Roman</vt:lpstr>
      <vt:lpstr>CapacitacionesCGN_2016_sepverAnterior</vt:lpstr>
      <vt:lpstr>Presentación de PowerPoint</vt:lpstr>
      <vt:lpstr>Presentación de PowerPoint</vt:lpstr>
      <vt:lpstr>¿PORQUÉ LAS CUENTAS PÚBLICAS SON Y DEBEN SER PÚBLICAS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Manager>Juan Carlos Tarazona</Manager>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Luz Alexandra Leon Lozano</dc:creator>
  <cp:keywords>Plantillas, Presentaciones, PowerPoint, Imágen Institucional</cp:keywords>
  <dc:description>Actualizada con Logo 15 años Calidad Agosto 2011</dc:description>
  <cp:lastModifiedBy>Carlos Estrada</cp:lastModifiedBy>
  <cp:revision>275</cp:revision>
  <cp:lastPrinted>2017-09-12T21:11:22Z</cp:lastPrinted>
  <dcterms:created xsi:type="dcterms:W3CDTF">2017-02-16T17:55:54Z</dcterms:created>
  <dcterms:modified xsi:type="dcterms:W3CDTF">2021-05-27T16:41:26Z</dcterms:modified>
</cp:coreProperties>
</file>