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2.xml" ContentType="application/vnd.openxmlformats-officedocument.drawingml.chartshapes+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45"/>
  </p:notesMasterIdLst>
  <p:sldIdLst>
    <p:sldId id="260" r:id="rId2"/>
    <p:sldId id="275" r:id="rId3"/>
    <p:sldId id="296" r:id="rId4"/>
    <p:sldId id="276" r:id="rId5"/>
    <p:sldId id="297" r:id="rId6"/>
    <p:sldId id="298" r:id="rId7"/>
    <p:sldId id="256" r:id="rId8"/>
    <p:sldId id="261" r:id="rId9"/>
    <p:sldId id="262" r:id="rId10"/>
    <p:sldId id="263" r:id="rId11"/>
    <p:sldId id="265" r:id="rId12"/>
    <p:sldId id="266" r:id="rId13"/>
    <p:sldId id="267" r:id="rId14"/>
    <p:sldId id="305" r:id="rId15"/>
    <p:sldId id="306" r:id="rId16"/>
    <p:sldId id="307" r:id="rId17"/>
    <p:sldId id="308" r:id="rId18"/>
    <p:sldId id="309" r:id="rId19"/>
    <p:sldId id="268" r:id="rId20"/>
    <p:sldId id="269" r:id="rId21"/>
    <p:sldId id="270" r:id="rId22"/>
    <p:sldId id="271" r:id="rId23"/>
    <p:sldId id="304"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59" r:id="rId44"/>
  </p:sldIdLst>
  <p:sldSz cx="9144000" cy="6858000" type="screen4x3"/>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688"/>
    <a:srgbClr val="008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8"/>
    <p:restoredTop sz="94674"/>
  </p:normalViewPr>
  <p:slideViewPr>
    <p:cSldViewPr snapToGrid="0" snapToObjects="1">
      <p:cViewPr varScale="1">
        <p:scale>
          <a:sx n="68" d="100"/>
          <a:sy n="68" d="100"/>
        </p:scale>
        <p:origin x="1296" y="72"/>
      </p:cViewPr>
      <p:guideLst/>
    </p:cSldViewPr>
  </p:slideViewPr>
  <p:notesTextViewPr>
    <p:cViewPr>
      <p:scale>
        <a:sx n="1" d="1"/>
        <a:sy n="1" d="1"/>
      </p:scale>
      <p:origin x="0" y="0"/>
    </p:cViewPr>
  </p:notesTextViewPr>
  <p:notesViewPr>
    <p:cSldViewPr snapToGrid="0" snapToObjects="1">
      <p:cViewPr varScale="1">
        <p:scale>
          <a:sx n="99" d="100"/>
          <a:sy n="99" d="100"/>
        </p:scale>
        <p:origin x="4272"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2.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s-CO" sz="2800" b="1" dirty="0">
                <a:solidFill>
                  <a:sysClr val="windowText" lastClr="000000"/>
                </a:solidFill>
              </a:rPr>
              <a:t>Corrupción en el Mundo: Ranking de los Países</a:t>
            </a:r>
          </a:p>
        </c:rich>
      </c:tx>
      <c:layout>
        <c:manualLayout>
          <c:xMode val="edge"/>
          <c:yMode val="edge"/>
          <c:x val="0.14617206587461409"/>
          <c:y val="1.255600025547011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s-419"/>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8.8295524177118181E-2"/>
          <c:y val="0.11654636920384952"/>
          <c:w val="0.90026947956115155"/>
          <c:h val="0.34994663167104112"/>
        </c:manualLayout>
      </c:layout>
      <c:bar3DChart>
        <c:barDir val="col"/>
        <c:grouping val="clustered"/>
        <c:varyColors val="0"/>
        <c:ser>
          <c:idx val="0"/>
          <c:order val="0"/>
          <c:spPr>
            <a:solidFill>
              <a:schemeClr val="accent1"/>
            </a:solidFill>
            <a:ln>
              <a:noFill/>
            </a:ln>
            <a:effectLst/>
            <a:sp3d/>
          </c:spPr>
          <c:invertIfNegative val="0"/>
          <c:dPt>
            <c:idx val="7"/>
            <c:invertIfNegative val="0"/>
            <c:bubble3D val="0"/>
            <c:spPr>
              <a:solidFill>
                <a:srgbClr val="C00000"/>
              </a:solidFill>
              <a:ln>
                <a:noFill/>
              </a:ln>
              <a:effectLst/>
              <a:sp3d/>
            </c:spPr>
            <c:extLst>
              <c:ext xmlns:c16="http://schemas.microsoft.com/office/drawing/2014/chart" uri="{C3380CC4-5D6E-409C-BE32-E72D297353CC}">
                <c16:uniqueId val="{00000001-448B-4DD9-BBB7-0AFA0FD032E6}"/>
              </c:ext>
            </c:extLst>
          </c:dPt>
          <c:dPt>
            <c:idx val="8"/>
            <c:invertIfNegative val="0"/>
            <c:bubble3D val="0"/>
            <c:spPr>
              <a:solidFill>
                <a:srgbClr val="C00000"/>
              </a:solidFill>
              <a:ln>
                <a:noFill/>
              </a:ln>
              <a:effectLst/>
              <a:sp3d/>
            </c:spPr>
            <c:extLst>
              <c:ext xmlns:c16="http://schemas.microsoft.com/office/drawing/2014/chart" uri="{C3380CC4-5D6E-409C-BE32-E72D297353CC}">
                <c16:uniqueId val="{00000003-448B-4DD9-BBB7-0AFA0FD032E6}"/>
              </c:ext>
            </c:extLst>
          </c:dPt>
          <c:dPt>
            <c:idx val="10"/>
            <c:invertIfNegative val="0"/>
            <c:bubble3D val="0"/>
            <c:spPr>
              <a:solidFill>
                <a:srgbClr val="C00000"/>
              </a:solidFill>
              <a:ln>
                <a:noFill/>
              </a:ln>
              <a:effectLst/>
              <a:sp3d/>
            </c:spPr>
            <c:extLst>
              <c:ext xmlns:c16="http://schemas.microsoft.com/office/drawing/2014/chart" uri="{C3380CC4-5D6E-409C-BE32-E72D297353CC}">
                <c16:uniqueId val="{00000005-448B-4DD9-BBB7-0AFA0FD032E6}"/>
              </c:ext>
            </c:extLst>
          </c:dPt>
          <c:dPt>
            <c:idx val="13"/>
            <c:invertIfNegative val="0"/>
            <c:bubble3D val="0"/>
            <c:spPr>
              <a:solidFill>
                <a:srgbClr val="C00000"/>
              </a:solidFill>
              <a:ln>
                <a:noFill/>
              </a:ln>
              <a:effectLst/>
              <a:sp3d/>
            </c:spPr>
            <c:extLst>
              <c:ext xmlns:c16="http://schemas.microsoft.com/office/drawing/2014/chart" uri="{C3380CC4-5D6E-409C-BE32-E72D297353CC}">
                <c16:uniqueId val="{00000007-448B-4DD9-BBB7-0AFA0FD032E6}"/>
              </c:ext>
            </c:extLst>
          </c:dPt>
          <c:dPt>
            <c:idx val="14"/>
            <c:invertIfNegative val="0"/>
            <c:bubble3D val="0"/>
            <c:spPr>
              <a:solidFill>
                <a:srgbClr val="C00000"/>
              </a:solidFill>
              <a:ln>
                <a:noFill/>
              </a:ln>
              <a:effectLst/>
              <a:sp3d/>
            </c:spPr>
            <c:extLst>
              <c:ext xmlns:c16="http://schemas.microsoft.com/office/drawing/2014/chart" uri="{C3380CC4-5D6E-409C-BE32-E72D297353CC}">
                <c16:uniqueId val="{00000009-448B-4DD9-BBB7-0AFA0FD032E6}"/>
              </c:ext>
            </c:extLst>
          </c:dPt>
          <c:dPt>
            <c:idx val="16"/>
            <c:invertIfNegative val="0"/>
            <c:bubble3D val="0"/>
            <c:spPr>
              <a:solidFill>
                <a:srgbClr val="C00000"/>
              </a:solidFill>
              <a:ln>
                <a:noFill/>
              </a:ln>
              <a:effectLst/>
              <a:sp3d/>
            </c:spPr>
            <c:extLst>
              <c:ext xmlns:c16="http://schemas.microsoft.com/office/drawing/2014/chart" uri="{C3380CC4-5D6E-409C-BE32-E72D297353CC}">
                <c16:uniqueId val="{0000000B-448B-4DD9-BBB7-0AFA0FD032E6}"/>
              </c:ext>
            </c:extLst>
          </c:dPt>
          <c:dPt>
            <c:idx val="17"/>
            <c:invertIfNegative val="0"/>
            <c:bubble3D val="0"/>
            <c:spPr>
              <a:solidFill>
                <a:srgbClr val="C00000"/>
              </a:solidFill>
              <a:ln>
                <a:noFill/>
              </a:ln>
              <a:effectLst/>
              <a:sp3d/>
            </c:spPr>
            <c:extLst>
              <c:ext xmlns:c16="http://schemas.microsoft.com/office/drawing/2014/chart" uri="{C3380CC4-5D6E-409C-BE32-E72D297353CC}">
                <c16:uniqueId val="{0000000D-448B-4DD9-BBB7-0AFA0FD032E6}"/>
              </c:ext>
            </c:extLst>
          </c:dPt>
          <c:dPt>
            <c:idx val="18"/>
            <c:invertIfNegative val="0"/>
            <c:bubble3D val="0"/>
            <c:spPr>
              <a:solidFill>
                <a:srgbClr val="C00000"/>
              </a:solidFill>
              <a:ln>
                <a:noFill/>
              </a:ln>
              <a:effectLst/>
              <a:sp3d/>
            </c:spPr>
            <c:extLst>
              <c:ext xmlns:c16="http://schemas.microsoft.com/office/drawing/2014/chart" uri="{C3380CC4-5D6E-409C-BE32-E72D297353CC}">
                <c16:uniqueId val="{0000000F-448B-4DD9-BBB7-0AFA0FD032E6}"/>
              </c:ext>
            </c:extLst>
          </c:dPt>
          <c:dPt>
            <c:idx val="20"/>
            <c:invertIfNegative val="0"/>
            <c:bubble3D val="0"/>
            <c:spPr>
              <a:solidFill>
                <a:srgbClr val="C00000"/>
              </a:solidFill>
              <a:ln>
                <a:noFill/>
              </a:ln>
              <a:effectLst/>
              <a:sp3d/>
            </c:spPr>
            <c:extLst>
              <c:ext xmlns:c16="http://schemas.microsoft.com/office/drawing/2014/chart" uri="{C3380CC4-5D6E-409C-BE32-E72D297353CC}">
                <c16:uniqueId val="{00000011-448B-4DD9-BBB7-0AFA0FD032E6}"/>
              </c:ext>
            </c:extLst>
          </c:dPt>
          <c:dPt>
            <c:idx val="21"/>
            <c:invertIfNegative val="0"/>
            <c:bubble3D val="0"/>
            <c:spPr>
              <a:solidFill>
                <a:srgbClr val="C00000"/>
              </a:solidFill>
              <a:ln>
                <a:noFill/>
              </a:ln>
              <a:effectLst/>
              <a:sp3d/>
            </c:spPr>
            <c:extLst>
              <c:ext xmlns:c16="http://schemas.microsoft.com/office/drawing/2014/chart" uri="{C3380CC4-5D6E-409C-BE32-E72D297353CC}">
                <c16:uniqueId val="{00000013-448B-4DD9-BBB7-0AFA0FD032E6}"/>
              </c:ext>
            </c:extLst>
          </c:dPt>
          <c:dPt>
            <c:idx val="24"/>
            <c:invertIfNegative val="0"/>
            <c:bubble3D val="0"/>
            <c:spPr>
              <a:solidFill>
                <a:srgbClr val="C00000"/>
              </a:solidFill>
              <a:ln>
                <a:noFill/>
              </a:ln>
              <a:effectLst/>
              <a:sp3d/>
            </c:spPr>
            <c:extLst>
              <c:ext xmlns:c16="http://schemas.microsoft.com/office/drawing/2014/chart" uri="{C3380CC4-5D6E-409C-BE32-E72D297353CC}">
                <c16:uniqueId val="{00000015-448B-4DD9-BBB7-0AFA0FD032E6}"/>
              </c:ext>
            </c:extLst>
          </c:dPt>
          <c:dPt>
            <c:idx val="25"/>
            <c:invertIfNegative val="0"/>
            <c:bubble3D val="0"/>
            <c:spPr>
              <a:solidFill>
                <a:srgbClr val="C00000"/>
              </a:solidFill>
              <a:ln>
                <a:noFill/>
              </a:ln>
              <a:effectLst/>
              <a:sp3d/>
            </c:spPr>
            <c:extLst>
              <c:ext xmlns:c16="http://schemas.microsoft.com/office/drawing/2014/chart" uri="{C3380CC4-5D6E-409C-BE32-E72D297353CC}">
                <c16:uniqueId val="{00000017-448B-4DD9-BBB7-0AFA0FD032E6}"/>
              </c:ext>
            </c:extLst>
          </c:dPt>
          <c:cat>
            <c:multiLvlStrRef>
              <c:f>Hoja4!$A$1:$B$27</c:f>
              <c:multiLvlStrCache>
                <c:ptCount val="27"/>
                <c:lvl>
                  <c:pt idx="0">
                    <c:v>Nueva Zelanda</c:v>
                  </c:pt>
                  <c:pt idx="1">
                    <c:v>Dinamarca</c:v>
                  </c:pt>
                  <c:pt idx="2">
                    <c:v>Finlandia - Noruega  - Suiza</c:v>
                  </c:pt>
                  <c:pt idx="3">
                    <c:v>Singapur - Suecia</c:v>
                  </c:pt>
                  <c:pt idx="4">
                    <c:v>Canada -Luxemburgo - Holanda - UK</c:v>
                  </c:pt>
                  <c:pt idx="5">
                    <c:v>Alemania</c:v>
                  </c:pt>
                  <c:pt idx="6">
                    <c:v>Belgica - Estados Unidos</c:v>
                  </c:pt>
                  <c:pt idx="7">
                    <c:v>francia  - Uruguay</c:v>
                  </c:pt>
                  <c:pt idx="8">
                    <c:v>Bután - Chile </c:v>
                  </c:pt>
                  <c:pt idx="9">
                    <c:v>Portugal - Qatar - Taiwan</c:v>
                  </c:pt>
                  <c:pt idx="10">
                    <c:v>Costa Rica - Lituania</c:v>
                  </c:pt>
                  <c:pt idx="11">
                    <c:v>Chipre - España - R. Checa</c:v>
                  </c:pt>
                  <c:pt idx="12">
                    <c:v>Italia - Mauricio - Eslovaquia</c:v>
                  </c:pt>
                  <c:pt idx="13">
                    <c:v>Cuba - Malasia</c:v>
                  </c:pt>
                  <c:pt idx="14">
                    <c:v>Argentina - Suazilandia - islas Salomon</c:v>
                  </c:pt>
                  <c:pt idx="15">
                    <c:v>Benin - Kosovo - Kuwait</c:v>
                  </c:pt>
                  <c:pt idx="16">
                    <c:v>Peru - Brasil - Panama - Indonesia</c:v>
                  </c:pt>
                  <c:pt idx="17">
                    <c:v>Colombia - Zambia - Tailandia</c:v>
                  </c:pt>
                  <c:pt idx="18">
                    <c:v>Argelia - Bolivia - El Salvador</c:v>
                  </c:pt>
                  <c:pt idx="19">
                    <c:v>Maldivas -  Niger</c:v>
                  </c:pt>
                  <c:pt idx="20">
                    <c:v>México - R.Dominicana - Honduras</c:v>
                  </c:pt>
                  <c:pt idx="21">
                    <c:v>Paraguay - Rusia</c:v>
                  </c:pt>
                  <c:pt idx="22">
                    <c:v>Guatemala - Mauritania - Kenia</c:v>
                  </c:pt>
                  <c:pt idx="23">
                    <c:v>Líbano - Bangladés</c:v>
                  </c:pt>
                  <c:pt idx="24">
                    <c:v>Nicaragua - Uganda</c:v>
                  </c:pt>
                  <c:pt idx="25">
                    <c:v>Irak - Venezuela</c:v>
                  </c:pt>
                  <c:pt idx="26">
                    <c:v>Somalia</c:v>
                  </c:pt>
                </c:lvl>
                <c:lvl>
                  <c:pt idx="0">
                    <c:v>1</c:v>
                  </c:pt>
                  <c:pt idx="1">
                    <c:v>2</c:v>
                  </c:pt>
                  <c:pt idx="2">
                    <c:v>3</c:v>
                  </c:pt>
                  <c:pt idx="3">
                    <c:v>6</c:v>
                  </c:pt>
                  <c:pt idx="4">
                    <c:v>8</c:v>
                  </c:pt>
                  <c:pt idx="5">
                    <c:v>12</c:v>
                  </c:pt>
                  <c:pt idx="6">
                    <c:v>16</c:v>
                  </c:pt>
                  <c:pt idx="7">
                    <c:v>23</c:v>
                  </c:pt>
                  <c:pt idx="8">
                    <c:v>26</c:v>
                  </c:pt>
                  <c:pt idx="9">
                    <c:v>29</c:v>
                  </c:pt>
                  <c:pt idx="10">
                    <c:v>38</c:v>
                  </c:pt>
                  <c:pt idx="11">
                    <c:v>42</c:v>
                  </c:pt>
                  <c:pt idx="12">
                    <c:v>54</c:v>
                  </c:pt>
                  <c:pt idx="13">
                    <c:v>62</c:v>
                  </c:pt>
                  <c:pt idx="14">
                    <c:v>85</c:v>
                  </c:pt>
                  <c:pt idx="15">
                    <c:v>85</c:v>
                  </c:pt>
                  <c:pt idx="16">
                    <c:v>96</c:v>
                  </c:pt>
                  <c:pt idx="17">
                    <c:v>96</c:v>
                  </c:pt>
                  <c:pt idx="18">
                    <c:v>112</c:v>
                  </c:pt>
                  <c:pt idx="19">
                    <c:v>112</c:v>
                  </c:pt>
                  <c:pt idx="20">
                    <c:v>135</c:v>
                  </c:pt>
                  <c:pt idx="21">
                    <c:v>135</c:v>
                  </c:pt>
                  <c:pt idx="22">
                    <c:v>143</c:v>
                  </c:pt>
                  <c:pt idx="23">
                    <c:v>143</c:v>
                  </c:pt>
                  <c:pt idx="24">
                    <c:v>151</c:v>
                  </c:pt>
                  <c:pt idx="25">
                    <c:v>169</c:v>
                  </c:pt>
                  <c:pt idx="26">
                    <c:v>180</c:v>
                  </c:pt>
                </c:lvl>
              </c:multiLvlStrCache>
            </c:multiLvlStrRef>
          </c:cat>
          <c:val>
            <c:numRef>
              <c:f>Hoja4!$C$1:$C$27</c:f>
              <c:numCache>
                <c:formatCode>General</c:formatCode>
                <c:ptCount val="27"/>
                <c:pt idx="0">
                  <c:v>89</c:v>
                </c:pt>
                <c:pt idx="1">
                  <c:v>88</c:v>
                </c:pt>
                <c:pt idx="2">
                  <c:v>85</c:v>
                </c:pt>
                <c:pt idx="3">
                  <c:v>84</c:v>
                </c:pt>
                <c:pt idx="4">
                  <c:v>82</c:v>
                </c:pt>
                <c:pt idx="5">
                  <c:v>81</c:v>
                </c:pt>
                <c:pt idx="6">
                  <c:v>75</c:v>
                </c:pt>
                <c:pt idx="7">
                  <c:v>70</c:v>
                </c:pt>
                <c:pt idx="8">
                  <c:v>67</c:v>
                </c:pt>
                <c:pt idx="9">
                  <c:v>63</c:v>
                </c:pt>
                <c:pt idx="10">
                  <c:v>59</c:v>
                </c:pt>
                <c:pt idx="11">
                  <c:v>57</c:v>
                </c:pt>
                <c:pt idx="12">
                  <c:v>50</c:v>
                </c:pt>
                <c:pt idx="13">
                  <c:v>47</c:v>
                </c:pt>
                <c:pt idx="14">
                  <c:v>39</c:v>
                </c:pt>
                <c:pt idx="15">
                  <c:v>39</c:v>
                </c:pt>
                <c:pt idx="16">
                  <c:v>37</c:v>
                </c:pt>
                <c:pt idx="17">
                  <c:v>37</c:v>
                </c:pt>
                <c:pt idx="18">
                  <c:v>33</c:v>
                </c:pt>
                <c:pt idx="19">
                  <c:v>33</c:v>
                </c:pt>
                <c:pt idx="20">
                  <c:v>29</c:v>
                </c:pt>
                <c:pt idx="21">
                  <c:v>29</c:v>
                </c:pt>
                <c:pt idx="22">
                  <c:v>28</c:v>
                </c:pt>
                <c:pt idx="23">
                  <c:v>28</c:v>
                </c:pt>
                <c:pt idx="24">
                  <c:v>26</c:v>
                </c:pt>
                <c:pt idx="25">
                  <c:v>18</c:v>
                </c:pt>
                <c:pt idx="26">
                  <c:v>9</c:v>
                </c:pt>
              </c:numCache>
            </c:numRef>
          </c:val>
          <c:extLst>
            <c:ext xmlns:c16="http://schemas.microsoft.com/office/drawing/2014/chart" uri="{C3380CC4-5D6E-409C-BE32-E72D297353CC}">
              <c16:uniqueId val="{00000018-448B-4DD9-BBB7-0AFA0FD032E6}"/>
            </c:ext>
          </c:extLst>
        </c:ser>
        <c:dLbls>
          <c:showLegendKey val="0"/>
          <c:showVal val="0"/>
          <c:showCatName val="0"/>
          <c:showSerName val="0"/>
          <c:showPercent val="0"/>
          <c:showBubbleSize val="0"/>
        </c:dLbls>
        <c:gapWidth val="150"/>
        <c:shape val="box"/>
        <c:axId val="530697848"/>
        <c:axId val="530693928"/>
        <c:axId val="0"/>
      </c:bar3DChart>
      <c:catAx>
        <c:axId val="53069784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s-419"/>
          </a:p>
        </c:txPr>
        <c:crossAx val="530693928"/>
        <c:crosses val="autoZero"/>
        <c:auto val="1"/>
        <c:lblAlgn val="ctr"/>
        <c:lblOffset val="100"/>
        <c:noMultiLvlLbl val="0"/>
      </c:catAx>
      <c:valAx>
        <c:axId val="53069392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ysClr val="windowText" lastClr="000000"/>
                </a:solidFill>
                <a:latin typeface="+mn-lt"/>
                <a:ea typeface="+mn-ea"/>
                <a:cs typeface="+mn-cs"/>
              </a:defRPr>
            </a:pPr>
            <a:endParaRPr lang="es-419"/>
          </a:p>
        </c:txPr>
        <c:crossAx val="53069784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s-CO" sz="2800" b="1" dirty="0">
                <a:solidFill>
                  <a:schemeClr val="tx1"/>
                </a:solidFill>
              </a:rPr>
              <a:t>Corrupción en América: Ranking</a:t>
            </a:r>
            <a:r>
              <a:rPr lang="es-CO" sz="2800" b="1" baseline="0" dirty="0">
                <a:solidFill>
                  <a:schemeClr val="tx1"/>
                </a:solidFill>
              </a:rPr>
              <a:t> de los países</a:t>
            </a:r>
            <a:endParaRPr lang="es-CO" sz="2800" b="1" dirty="0">
              <a:solidFill>
                <a:schemeClr val="tx1"/>
              </a:solidFill>
            </a:endParaRPr>
          </a:p>
        </c:rich>
      </c:tx>
      <c:layout>
        <c:manualLayout>
          <c:xMode val="edge"/>
          <c:yMode val="edge"/>
          <c:x val="0.13861223334394859"/>
          <c:y val="5.0632911392405064E-3"/>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s-419"/>
        </a:p>
      </c:txPr>
    </c:title>
    <c:autoTitleDeleted val="0"/>
    <c:plotArea>
      <c:layout/>
      <c:barChart>
        <c:barDir val="col"/>
        <c:grouping val="clustered"/>
        <c:varyColors val="0"/>
        <c:ser>
          <c:idx val="0"/>
          <c:order val="0"/>
          <c:spPr>
            <a:solidFill>
              <a:schemeClr val="accent1"/>
            </a:solidFill>
            <a:ln>
              <a:noFill/>
            </a:ln>
            <a:effectLst/>
            <a:scene3d>
              <a:camera prst="orthographicFront"/>
              <a:lightRig rig="threePt" dir="t"/>
            </a:scene3d>
            <a:sp3d>
              <a:bevelT prst="relaxedInset"/>
              <a:bevelB w="139700" h="139700" prst="divot"/>
            </a:sp3d>
          </c:spPr>
          <c:invertIfNegative val="0"/>
          <c:dPt>
            <c:idx val="16"/>
            <c:invertIfNegative val="0"/>
            <c:bubble3D val="0"/>
            <c:spPr>
              <a:solidFill>
                <a:srgbClr val="FF0000"/>
              </a:solidFill>
              <a:ln>
                <a:noFill/>
              </a:ln>
              <a:effectLst/>
              <a:scene3d>
                <a:camera prst="orthographicFront"/>
                <a:lightRig rig="threePt" dir="t"/>
              </a:scene3d>
              <a:sp3d>
                <a:bevelT prst="relaxedInset"/>
                <a:bevelB w="139700" h="139700" prst="divot"/>
              </a:sp3d>
            </c:spPr>
            <c:extLst>
              <c:ext xmlns:c16="http://schemas.microsoft.com/office/drawing/2014/chart" uri="{C3380CC4-5D6E-409C-BE32-E72D297353CC}">
                <c16:uniqueId val="{00000001-7D39-4D15-99AA-F562ACC7C850}"/>
              </c:ext>
            </c:extLst>
          </c:dPt>
          <c:cat>
            <c:strRef>
              <c:f>Hoja2!$C$7:$C$36</c:f>
              <c:strCache>
                <c:ptCount val="30"/>
                <c:pt idx="0">
                  <c:v>Uruguay</c:v>
                </c:pt>
                <c:pt idx="1">
                  <c:v>Barbados</c:v>
                </c:pt>
                <c:pt idx="2">
                  <c:v>Chile</c:v>
                </c:pt>
                <c:pt idx="3">
                  <c:v>Bahamas</c:v>
                </c:pt>
                <c:pt idx="4">
                  <c:v>Costa Rica</c:v>
                </c:pt>
                <c:pt idx="5">
                  <c:v>Saint Vincent and the Grenadines</c:v>
                </c:pt>
                <c:pt idx="6">
                  <c:v>Dominica</c:v>
                </c:pt>
                <c:pt idx="7">
                  <c:v>Saint Lucia</c:v>
                </c:pt>
                <c:pt idx="8">
                  <c:v>Grenada</c:v>
                </c:pt>
                <c:pt idx="9">
                  <c:v>Cuba</c:v>
                </c:pt>
                <c:pt idx="10">
                  <c:v>Jamaica</c:v>
                </c:pt>
                <c:pt idx="11">
                  <c:v>Suriname</c:v>
                </c:pt>
                <c:pt idx="12">
                  <c:v>Trinidad and Tobago</c:v>
                </c:pt>
                <c:pt idx="13">
                  <c:v>Argentina</c:v>
                </c:pt>
                <c:pt idx="14">
                  <c:v>Guyana</c:v>
                </c:pt>
                <c:pt idx="15">
                  <c:v>Brazil</c:v>
                </c:pt>
                <c:pt idx="16">
                  <c:v>Colombia</c:v>
                </c:pt>
                <c:pt idx="17">
                  <c:v>Panama</c:v>
                </c:pt>
                <c:pt idx="18">
                  <c:v>Peru</c:v>
                </c:pt>
                <c:pt idx="19">
                  <c:v>Bolivia</c:v>
                </c:pt>
                <c:pt idx="20">
                  <c:v>El Salvador</c:v>
                </c:pt>
                <c:pt idx="21">
                  <c:v>Ecuador</c:v>
                </c:pt>
                <c:pt idx="22">
                  <c:v>Dominican Republic</c:v>
                </c:pt>
                <c:pt idx="23">
                  <c:v>Honduras</c:v>
                </c:pt>
                <c:pt idx="24">
                  <c:v>Mexico</c:v>
                </c:pt>
                <c:pt idx="25">
                  <c:v>Paraguay</c:v>
                </c:pt>
                <c:pt idx="26">
                  <c:v>Guatemala</c:v>
                </c:pt>
                <c:pt idx="27">
                  <c:v>Nicaragua</c:v>
                </c:pt>
                <c:pt idx="28">
                  <c:v>Haiti</c:v>
                </c:pt>
                <c:pt idx="29">
                  <c:v>Venezuela</c:v>
                </c:pt>
              </c:strCache>
            </c:strRef>
          </c:cat>
          <c:val>
            <c:numRef>
              <c:f>Hoja2!$D$7:$D$36</c:f>
              <c:numCache>
                <c:formatCode>General</c:formatCode>
                <c:ptCount val="30"/>
                <c:pt idx="0">
                  <c:v>70</c:v>
                </c:pt>
                <c:pt idx="1">
                  <c:v>68</c:v>
                </c:pt>
                <c:pt idx="2">
                  <c:v>67</c:v>
                </c:pt>
                <c:pt idx="3">
                  <c:v>65</c:v>
                </c:pt>
                <c:pt idx="4">
                  <c:v>59</c:v>
                </c:pt>
                <c:pt idx="5">
                  <c:v>58</c:v>
                </c:pt>
                <c:pt idx="6">
                  <c:v>57</c:v>
                </c:pt>
                <c:pt idx="7">
                  <c:v>55</c:v>
                </c:pt>
                <c:pt idx="8">
                  <c:v>52</c:v>
                </c:pt>
                <c:pt idx="9">
                  <c:v>47</c:v>
                </c:pt>
                <c:pt idx="10">
                  <c:v>44</c:v>
                </c:pt>
                <c:pt idx="11">
                  <c:v>41</c:v>
                </c:pt>
                <c:pt idx="12">
                  <c:v>41</c:v>
                </c:pt>
                <c:pt idx="13">
                  <c:v>39</c:v>
                </c:pt>
                <c:pt idx="14">
                  <c:v>38</c:v>
                </c:pt>
                <c:pt idx="15">
                  <c:v>37</c:v>
                </c:pt>
                <c:pt idx="16">
                  <c:v>37</c:v>
                </c:pt>
                <c:pt idx="17">
                  <c:v>37</c:v>
                </c:pt>
                <c:pt idx="18">
                  <c:v>37</c:v>
                </c:pt>
                <c:pt idx="19">
                  <c:v>33</c:v>
                </c:pt>
                <c:pt idx="20">
                  <c:v>33</c:v>
                </c:pt>
                <c:pt idx="21">
                  <c:v>32</c:v>
                </c:pt>
                <c:pt idx="22">
                  <c:v>29</c:v>
                </c:pt>
                <c:pt idx="23">
                  <c:v>29</c:v>
                </c:pt>
                <c:pt idx="24">
                  <c:v>29</c:v>
                </c:pt>
                <c:pt idx="25">
                  <c:v>29</c:v>
                </c:pt>
                <c:pt idx="26">
                  <c:v>28</c:v>
                </c:pt>
                <c:pt idx="27">
                  <c:v>26</c:v>
                </c:pt>
                <c:pt idx="28">
                  <c:v>22</c:v>
                </c:pt>
                <c:pt idx="29">
                  <c:v>18</c:v>
                </c:pt>
              </c:numCache>
            </c:numRef>
          </c:val>
          <c:extLst>
            <c:ext xmlns:c16="http://schemas.microsoft.com/office/drawing/2014/chart" uri="{C3380CC4-5D6E-409C-BE32-E72D297353CC}">
              <c16:uniqueId val="{00000002-7D39-4D15-99AA-F562ACC7C850}"/>
            </c:ext>
          </c:extLst>
        </c:ser>
        <c:dLbls>
          <c:showLegendKey val="0"/>
          <c:showVal val="0"/>
          <c:showCatName val="0"/>
          <c:showSerName val="0"/>
          <c:showPercent val="0"/>
          <c:showBubbleSize val="0"/>
        </c:dLbls>
        <c:gapWidth val="219"/>
        <c:overlap val="-27"/>
        <c:axId val="530697456"/>
        <c:axId val="530695496"/>
      </c:barChart>
      <c:catAx>
        <c:axId val="5306974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s-419"/>
          </a:p>
        </c:txPr>
        <c:crossAx val="530695496"/>
        <c:crosses val="autoZero"/>
        <c:auto val="1"/>
        <c:lblAlgn val="ctr"/>
        <c:lblOffset val="100"/>
        <c:noMultiLvlLbl val="0"/>
      </c:catAx>
      <c:valAx>
        <c:axId val="53069549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s-419"/>
          </a:p>
        </c:txPr>
        <c:crossAx val="53069745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s-419"/>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0.11777</cdr:x>
      <cdr:y>0.16308</cdr:y>
    </cdr:from>
    <cdr:to>
      <cdr:x>0.14724</cdr:x>
      <cdr:y>0.90793</cdr:y>
    </cdr:to>
    <cdr:sp macro="" textlink="">
      <cdr:nvSpPr>
        <cdr:cNvPr id="9" name="Pentágono 8"/>
        <cdr:cNvSpPr/>
      </cdr:nvSpPr>
      <cdr:spPr>
        <a:xfrm xmlns:a="http://schemas.openxmlformats.org/drawingml/2006/main" rot="5400000">
          <a:off x="-891855" y="3430014"/>
          <a:ext cx="5021293" cy="360042"/>
        </a:xfrm>
        <a:prstGeom xmlns:a="http://schemas.openxmlformats.org/drawingml/2006/main" prst="homePlate">
          <a:avLst>
            <a:gd name="adj" fmla="val 55336"/>
          </a:avLst>
        </a:prstGeom>
        <a:noFill xmlns:a="http://schemas.openxmlformats.org/drawingml/2006/main"/>
        <a:ln xmlns:a="http://schemas.openxmlformats.org/drawingml/2006/main">
          <a:solidFill>
            <a:schemeClr val="tx1"/>
          </a:solidFill>
        </a:ln>
        <a:effectLst xmlns:a="http://schemas.openxmlformats.org/drawingml/2006/main">
          <a:glow rad="63500">
            <a:schemeClr val="accent2">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dirty="0">
            <a:noFill/>
          </a:endParaRPr>
        </a:p>
      </cdr:txBody>
    </cdr:sp>
  </cdr:relSizeAnchor>
  <cdr:relSizeAnchor xmlns:cdr="http://schemas.openxmlformats.org/drawingml/2006/chartDrawing">
    <cdr:from>
      <cdr:x>0.64824</cdr:x>
      <cdr:y>0.3215</cdr:y>
    </cdr:from>
    <cdr:to>
      <cdr:x>0.67182</cdr:x>
      <cdr:y>0.90949</cdr:y>
    </cdr:to>
    <cdr:sp macro="" textlink="">
      <cdr:nvSpPr>
        <cdr:cNvPr id="6" name="Pentágono 5"/>
        <cdr:cNvSpPr/>
      </cdr:nvSpPr>
      <cdr:spPr>
        <a:xfrm xmlns:a="http://schemas.openxmlformats.org/drawingml/2006/main" rot="5400000">
          <a:off x="6081575" y="4005287"/>
          <a:ext cx="3963869" cy="288032"/>
        </a:xfrm>
        <a:prstGeom xmlns:a="http://schemas.openxmlformats.org/drawingml/2006/main" prst="homePlate">
          <a:avLst/>
        </a:prstGeom>
        <a:noFill xmlns:a="http://schemas.openxmlformats.org/drawingml/2006/main"/>
        <a:ln xmlns:a="http://schemas.openxmlformats.org/drawingml/2006/main">
          <a:solidFill>
            <a:srgbClr val="00B050"/>
          </a:solidFill>
        </a:ln>
        <a:effectLst xmlns:a="http://schemas.openxmlformats.org/drawingml/2006/main">
          <a:glow rad="63500">
            <a:schemeClr val="accent4">
              <a:satMod val="175000"/>
              <a:alpha val="40000"/>
            </a:schemeClr>
          </a:glow>
        </a:effectLst>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s-CO" dirty="0">
            <a:noFill/>
          </a:endParaRPr>
        </a:p>
      </cdr:txBody>
    </cdr:sp>
  </cdr:relSizeAnchor>
  <cdr:relSizeAnchor xmlns:cdr="http://schemas.openxmlformats.org/drawingml/2006/chartDrawing">
    <cdr:from>
      <cdr:x>0.63131</cdr:x>
      <cdr:y>0.26071</cdr:y>
    </cdr:from>
    <cdr:to>
      <cdr:x>0.69262</cdr:x>
      <cdr:y>0.3215</cdr:y>
    </cdr:to>
    <cdr:sp macro="" textlink="">
      <cdr:nvSpPr>
        <cdr:cNvPr id="7" name="Elipse 6"/>
        <cdr:cNvSpPr/>
      </cdr:nvSpPr>
      <cdr:spPr>
        <a:xfrm xmlns:a="http://schemas.openxmlformats.org/drawingml/2006/main">
          <a:off x="5785996" y="1318513"/>
          <a:ext cx="561859" cy="307424"/>
        </a:xfrm>
        <a:prstGeom xmlns:a="http://schemas.openxmlformats.org/drawingml/2006/main" prst="ellipse">
          <a:avLst/>
        </a:prstGeom>
        <a:noFill xmlns:a="http://schemas.openxmlformats.org/drawingml/2006/main"/>
        <a:ln xmlns:a="http://schemas.openxmlformats.org/drawingml/2006/mai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rtlCol="0" anchor="ctr"/>
        <a:lstStyle xmlns:a="http://schemas.openxmlformats.org/drawingml/2006/main"/>
        <a:p xmlns:a="http://schemas.openxmlformats.org/drawingml/2006/main">
          <a:r>
            <a:rPr lang="es-CO" sz="1600" b="1" dirty="0">
              <a:solidFill>
                <a:schemeClr val="tx1"/>
              </a:solidFill>
            </a:rPr>
            <a:t>37</a:t>
          </a:r>
        </a:p>
      </cdr:txBody>
    </cdr:sp>
  </cdr:relSizeAnchor>
</c:userShapes>
</file>

<file path=ppt/drawings/drawing2.xml><?xml version="1.0" encoding="utf-8"?>
<c:userShapes xmlns:c="http://schemas.openxmlformats.org/drawingml/2006/chart">
  <cdr:relSizeAnchor xmlns:cdr="http://schemas.openxmlformats.org/drawingml/2006/chartDrawing">
    <cdr:from>
      <cdr:x>0.53655</cdr:x>
      <cdr:y>0.34234</cdr:y>
    </cdr:from>
    <cdr:to>
      <cdr:x>0.5932</cdr:x>
      <cdr:y>0.39818</cdr:y>
    </cdr:to>
    <cdr:sp macro="" textlink="">
      <cdr:nvSpPr>
        <cdr:cNvPr id="3" name="Elipse 2"/>
        <cdr:cNvSpPr/>
      </cdr:nvSpPr>
      <cdr:spPr>
        <a:xfrm xmlns:a="http://schemas.openxmlformats.org/drawingml/2006/main">
          <a:off x="4695490" y="1678360"/>
          <a:ext cx="495758" cy="273766"/>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37</a:t>
          </a:r>
        </a:p>
      </cdr:txBody>
    </cdr:sp>
  </cdr:relSizeAnchor>
  <cdr:relSizeAnchor xmlns:cdr="http://schemas.openxmlformats.org/drawingml/2006/chartDrawing">
    <cdr:from>
      <cdr:x>0.03799</cdr:x>
      <cdr:y>0.14821</cdr:y>
    </cdr:from>
    <cdr:to>
      <cdr:x>0.09401</cdr:x>
      <cdr:y>0.20804</cdr:y>
    </cdr:to>
    <cdr:sp macro="" textlink="">
      <cdr:nvSpPr>
        <cdr:cNvPr id="5" name="Elipse 4"/>
        <cdr:cNvSpPr/>
      </cdr:nvSpPr>
      <cdr:spPr>
        <a:xfrm xmlns:a="http://schemas.openxmlformats.org/drawingml/2006/main">
          <a:off x="332426" y="726608"/>
          <a:ext cx="490245" cy="293327"/>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70</a:t>
          </a:r>
        </a:p>
      </cdr:txBody>
    </cdr:sp>
  </cdr:relSizeAnchor>
  <cdr:relSizeAnchor xmlns:cdr="http://schemas.openxmlformats.org/drawingml/2006/chartDrawing">
    <cdr:from>
      <cdr:x>0.1003</cdr:x>
      <cdr:y>0.16988</cdr:y>
    </cdr:from>
    <cdr:to>
      <cdr:x>0.15758</cdr:x>
      <cdr:y>0.22281</cdr:y>
    </cdr:to>
    <cdr:sp macro="" textlink="">
      <cdr:nvSpPr>
        <cdr:cNvPr id="6" name="Elipse 5"/>
        <cdr:cNvSpPr/>
      </cdr:nvSpPr>
      <cdr:spPr>
        <a:xfrm xmlns:a="http://schemas.openxmlformats.org/drawingml/2006/main">
          <a:off x="877741" y="832873"/>
          <a:ext cx="501272" cy="259499"/>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67</a:t>
          </a:r>
        </a:p>
      </cdr:txBody>
    </cdr:sp>
  </cdr:relSizeAnchor>
  <cdr:relSizeAnchor xmlns:cdr="http://schemas.openxmlformats.org/drawingml/2006/chartDrawing">
    <cdr:from>
      <cdr:x>0.93891</cdr:x>
      <cdr:y>0.47641</cdr:y>
    </cdr:from>
    <cdr:to>
      <cdr:x>0.99452</cdr:x>
      <cdr:y>0.52358</cdr:y>
    </cdr:to>
    <cdr:sp macro="" textlink="">
      <cdr:nvSpPr>
        <cdr:cNvPr id="7" name="Elipse 6"/>
        <cdr:cNvSpPr/>
      </cdr:nvSpPr>
      <cdr:spPr>
        <a:xfrm xmlns:a="http://schemas.openxmlformats.org/drawingml/2006/main">
          <a:off x="8216677" y="2335710"/>
          <a:ext cx="486657" cy="231260"/>
        </a:xfrm>
        <a:prstGeom xmlns:a="http://schemas.openxmlformats.org/drawingml/2006/main" prst="ellipse">
          <a:avLst/>
        </a:prstGeom>
        <a:noFill xmlns:a="http://schemas.openxmlformats.org/drawingml/2006/main"/>
        <a:ln xmlns:a="http://schemas.openxmlformats.org/drawingml/2006/main">
          <a:solidFill>
            <a:schemeClr val="accent1">
              <a:lumMod val="75000"/>
            </a:schemeClr>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r>
            <a:rPr lang="es-CO" sz="1200" b="1" dirty="0">
              <a:solidFill>
                <a:schemeClr val="tx1"/>
              </a:solidFill>
            </a:rPr>
            <a:t>18</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_tradnl" dirty="0"/>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DBB4C2D-F0AE-D649-8055-C42309C19782}" type="datetimeFigureOut">
              <a:rPr lang="es-ES_tradnl" smtClean="0"/>
              <a:t>27/05/2021</a:t>
            </a:fld>
            <a:endParaRPr lang="es-ES_tradnl" dirty="0"/>
          </a:p>
        </p:txBody>
      </p:sp>
      <p:sp>
        <p:nvSpPr>
          <p:cNvPr id="4" name="Marcador de imagen de diapositiva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s-ES_tradnl" dirty="0"/>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_tradnl"/>
              <a:t>Haga clic para modificar el estilo de texto del patrón</a:t>
            </a:r>
          </a:p>
          <a:p>
            <a:pPr lvl="1"/>
            <a:r>
              <a:rPr lang="es-ES_tradnl"/>
              <a:t>Segundo nivel</a:t>
            </a:r>
          </a:p>
          <a:p>
            <a:pPr lvl="2"/>
            <a:r>
              <a:rPr lang="es-ES_tradnl"/>
              <a:t>Tercer nivel</a:t>
            </a:r>
          </a:p>
          <a:p>
            <a:pPr lvl="3"/>
            <a:r>
              <a:rPr lang="es-ES_tradnl"/>
              <a:t>Cuarto nivel</a:t>
            </a:r>
          </a:p>
          <a:p>
            <a:pPr lvl="4"/>
            <a:r>
              <a:rPr lang="es-ES_tradnl"/>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_tradnl" dirty="0"/>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D46E72-7CCD-E342-A024-557DF429D023}" type="slidenum">
              <a:rPr lang="es-ES_tradnl" smtClean="0"/>
              <a:t>‹Nº›</a:t>
            </a:fld>
            <a:endParaRPr lang="es-ES_tradnl" dirty="0"/>
          </a:p>
        </p:txBody>
      </p:sp>
    </p:spTree>
    <p:extLst>
      <p:ext uri="{BB962C8B-B14F-4D97-AF65-F5344CB8AC3E}">
        <p14:creationId xmlns:p14="http://schemas.microsoft.com/office/powerpoint/2010/main" val="9850197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eaLnBrk="1" hangingPunct="1"/>
            <a:r>
              <a:rPr lang="es-ES" altLang="es-ES" dirty="0"/>
              <a:t>Esta</a:t>
            </a:r>
            <a:r>
              <a:rPr lang="es-ES" altLang="es-ES" baseline="0" dirty="0"/>
              <a:t> diapositiva</a:t>
            </a:r>
            <a:r>
              <a:rPr lang="es-ES" altLang="es-ES" dirty="0"/>
              <a:t> se </a:t>
            </a:r>
            <a:r>
              <a:rPr lang="es-ES" altLang="es-ES" b="1" dirty="0"/>
              <a:t>debe usar </a:t>
            </a:r>
            <a:r>
              <a:rPr lang="es-ES" altLang="es-ES" dirty="0"/>
              <a:t>para nombrar el </a:t>
            </a:r>
            <a:r>
              <a:rPr lang="es-ES" altLang="es-ES" b="1" dirty="0"/>
              <a:t>Nombre del Evento</a:t>
            </a:r>
            <a:r>
              <a:rPr lang="es-ES" altLang="es-ES" b="1" baseline="0" dirty="0"/>
              <a:t> </a:t>
            </a:r>
            <a:r>
              <a:rPr lang="es-ES" altLang="es-ES" b="0" baseline="0" dirty="0"/>
              <a:t>o dar la </a:t>
            </a:r>
            <a:r>
              <a:rPr lang="es-ES" altLang="es-ES" b="1" baseline="0" dirty="0"/>
              <a:t>Bienvenida </a:t>
            </a:r>
            <a:r>
              <a:rPr lang="es-ES" altLang="es-ES" dirty="0"/>
              <a:t>en presentaciones de varios temas o conferencistas.</a:t>
            </a:r>
          </a:p>
          <a:p>
            <a:pPr eaLnBrk="1" hangingPunct="1"/>
            <a:endParaRPr lang="es-ES" altLang="es-ES" dirty="0"/>
          </a:p>
          <a:p>
            <a:pPr eaLnBrk="1" hangingPunct="1"/>
            <a:r>
              <a:rPr lang="es-ES" altLang="es-ES" b="1" dirty="0"/>
              <a:t>Secciones</a:t>
            </a:r>
            <a:endParaRPr lang="es-ES" altLang="es-ES" dirty="0"/>
          </a:p>
          <a:p>
            <a:pPr eaLnBrk="1" hangingPunct="1"/>
            <a:r>
              <a:rPr lang="es-ES"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lang="es-ES" altLang="es-ES" b="1" dirty="0"/>
          </a:p>
          <a:p>
            <a:pPr eaLnBrk="1" hangingPunct="1"/>
            <a:r>
              <a:rPr lang="es-ES" altLang="es-ES" b="1" dirty="0"/>
              <a:t>Notas</a:t>
            </a:r>
          </a:p>
          <a:p>
            <a:pPr eaLnBrk="1" hangingPunct="1"/>
            <a:r>
              <a:rPr lang="es-ES" altLang="es-ES" dirty="0"/>
              <a:t>Use la sección </a:t>
            </a:r>
            <a:r>
              <a:rPr lang="es-ES" altLang="es-ES" b="1" dirty="0"/>
              <a:t>Notas</a:t>
            </a:r>
            <a:r>
              <a:rPr lang="es-ES" altLang="es-ES" dirty="0"/>
              <a:t> para las notas de entrega o para proporcionar detalles adicionales al público. Vea las notas en la </a:t>
            </a:r>
            <a:r>
              <a:rPr lang="es-ES" altLang="es-ES" b="1" dirty="0"/>
              <a:t>vista Presentación </a:t>
            </a:r>
            <a:r>
              <a:rPr lang="es-ES" altLang="es-ES" dirty="0"/>
              <a:t>durante la presentación. </a:t>
            </a:r>
          </a:p>
          <a:p>
            <a:pPr eaLnBrk="1" hangingPunct="1"/>
            <a:r>
              <a:rPr lang="es-ES" altLang="es-ES" dirty="0"/>
              <a:t>Tenga en cuenta el tamaño de la fuente (es importante para la accesibilidad, visibilidad, grabación en video y producción en línea).</a:t>
            </a:r>
          </a:p>
          <a:p>
            <a:pPr eaLnBrk="1" hangingPunct="1"/>
            <a:endParaRPr lang="es-ES" altLang="es-ES" dirty="0"/>
          </a:p>
          <a:p>
            <a:endParaRPr lang="es-CO" dirty="0"/>
          </a:p>
        </p:txBody>
      </p:sp>
      <p:sp>
        <p:nvSpPr>
          <p:cNvPr id="4" name="Marcador de número de diapositiva 3"/>
          <p:cNvSpPr>
            <a:spLocks noGrp="1"/>
          </p:cNvSpPr>
          <p:nvPr>
            <p:ph type="sldNum" sz="quarter" idx="10"/>
          </p:nvPr>
        </p:nvSpPr>
        <p:spPr/>
        <p:txBody>
          <a:bodyPr/>
          <a:lstStyle/>
          <a:p>
            <a:pPr marL="0" marR="0" lvl="0" indent="0" algn="r" defTabSz="713232" rtl="0" eaLnBrk="1" fontAlgn="auto" latinLnBrk="0" hangingPunct="1">
              <a:lnSpc>
                <a:spcPct val="100000"/>
              </a:lnSpc>
              <a:spcBef>
                <a:spcPts val="0"/>
              </a:spcBef>
              <a:spcAft>
                <a:spcPts val="0"/>
              </a:spcAft>
              <a:buClrTx/>
              <a:buSzTx/>
              <a:buFontTx/>
              <a:buNone/>
              <a:tabLst/>
              <a:defRPr/>
            </a:pPr>
            <a:fld id="{8421DE83-E57C-4E4D-8BC6-AE48AE1AC31A}" type="slidenum">
              <a:rPr kumimoji="0" lang="es-CO"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713232" rtl="0" eaLnBrk="1" fontAlgn="auto" latinLnBrk="0" hangingPunct="1">
                <a:lnSpc>
                  <a:spcPct val="100000"/>
                </a:lnSpc>
                <a:spcBef>
                  <a:spcPts val="0"/>
                </a:spcBef>
                <a:spcAft>
                  <a:spcPts val="0"/>
                </a:spcAft>
                <a:buClrTx/>
                <a:buSzTx/>
                <a:buFontTx/>
                <a:buNone/>
                <a:tabLst/>
                <a:defRPr/>
              </a:pPr>
              <a:t>2</a:t>
            </a:fld>
            <a:endParaRPr kumimoji="0" lang="es-CO"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15717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1D46E72-7CCD-E342-A024-557DF429D023}" type="slidenum">
              <a:rPr lang="es-ES_tradnl" smtClean="0"/>
              <a:t>7</a:t>
            </a:fld>
            <a:endParaRPr lang="es-ES_tradnl" dirty="0"/>
          </a:p>
        </p:txBody>
      </p:sp>
    </p:spTree>
    <p:extLst>
      <p:ext uri="{BB962C8B-B14F-4D97-AF65-F5344CB8AC3E}">
        <p14:creationId xmlns:p14="http://schemas.microsoft.com/office/powerpoint/2010/main" val="362433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01D46E72-7CCD-E342-A024-557DF429D023}" type="slidenum">
              <a:rPr lang="es-ES_tradnl" smtClean="0"/>
              <a:t>42</a:t>
            </a:fld>
            <a:endParaRPr lang="es-ES_tradnl" dirty="0"/>
          </a:p>
        </p:txBody>
      </p:sp>
    </p:spTree>
    <p:extLst>
      <p:ext uri="{BB962C8B-B14F-4D97-AF65-F5344CB8AC3E}">
        <p14:creationId xmlns:p14="http://schemas.microsoft.com/office/powerpoint/2010/main" val="25611697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3" name="Marcador de fecha 2"/>
          <p:cNvSpPr>
            <a:spLocks noGrp="1"/>
          </p:cNvSpPr>
          <p:nvPr>
            <p:ph type="dt" sz="half" idx="10"/>
          </p:nvPr>
        </p:nvSpPr>
        <p:spPr/>
        <p:txBody>
          <a:bodyPr/>
          <a:lstStyle/>
          <a:p>
            <a:fld id="{75A711EA-D87B-CC46-B71C-0ED15EFECF40}" type="datetimeFigureOut">
              <a:rPr lang="es-ES_tradnl" smtClean="0"/>
              <a:t>27/05/2021</a:t>
            </a:fld>
            <a:endParaRPr lang="es-ES_tradnl" dirty="0"/>
          </a:p>
        </p:txBody>
      </p:sp>
      <p:sp>
        <p:nvSpPr>
          <p:cNvPr id="4" name="Marcador de pie de página 3"/>
          <p:cNvSpPr>
            <a:spLocks noGrp="1"/>
          </p:cNvSpPr>
          <p:nvPr>
            <p:ph type="ftr" sz="quarter" idx="11"/>
          </p:nvPr>
        </p:nvSpPr>
        <p:spPr>
          <a:xfrm>
            <a:off x="2593874" y="6356351"/>
            <a:ext cx="3086100" cy="365125"/>
          </a:xfrm>
        </p:spPr>
        <p:txBody>
          <a:bodyPr/>
          <a:lstStyle/>
          <a:p>
            <a:endParaRPr lang="es-ES_tradnl" dirty="0"/>
          </a:p>
        </p:txBody>
      </p:sp>
    </p:spTree>
    <p:extLst>
      <p:ext uri="{BB962C8B-B14F-4D97-AF65-F5344CB8AC3E}">
        <p14:creationId xmlns:p14="http://schemas.microsoft.com/office/powerpoint/2010/main" val="16972236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de título">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5A711EA-D87B-CC46-B71C-0ED15EFECF40}" type="datetimeFigureOut">
              <a:rPr lang="es-ES_tradnl" smtClean="0"/>
              <a:t>27/05/2021</a:t>
            </a:fld>
            <a:endParaRPr lang="es-ES_tradnl" dirty="0"/>
          </a:p>
        </p:txBody>
      </p:sp>
      <p:sp>
        <p:nvSpPr>
          <p:cNvPr id="5" name="Footer Placeholder 4"/>
          <p:cNvSpPr>
            <a:spLocks noGrp="1"/>
          </p:cNvSpPr>
          <p:nvPr>
            <p:ph type="ftr" sz="quarter" idx="11"/>
          </p:nvPr>
        </p:nvSpPr>
        <p:spPr/>
        <p:txBody>
          <a:bodyPr/>
          <a:lstStyle/>
          <a:p>
            <a:endParaRPr lang="es-ES_tradnl" dirty="0"/>
          </a:p>
        </p:txBody>
      </p:sp>
      <p:pic>
        <p:nvPicPr>
          <p:cNvPr id="7" name="Imagen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218286" y="6485775"/>
            <a:ext cx="2794435" cy="265197"/>
          </a:xfrm>
          <a:prstGeom prst="rect">
            <a:avLst/>
          </a:prstGeom>
        </p:spPr>
      </p:pic>
    </p:spTree>
    <p:extLst>
      <p:ext uri="{BB962C8B-B14F-4D97-AF65-F5344CB8AC3E}">
        <p14:creationId xmlns:p14="http://schemas.microsoft.com/office/powerpoint/2010/main" val="191260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ítulo y objetos">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5A711EA-D87B-CC46-B71C-0ED15EFECF40}" type="datetimeFigureOut">
              <a:rPr lang="es-ES_tradnl" smtClean="0"/>
              <a:t>27/05/2021</a:t>
            </a:fld>
            <a:endParaRPr lang="es-ES_tradnl" dirty="0"/>
          </a:p>
        </p:txBody>
      </p:sp>
      <p:sp>
        <p:nvSpPr>
          <p:cNvPr id="5" name="Footer Placeholder 4"/>
          <p:cNvSpPr>
            <a:spLocks noGrp="1"/>
          </p:cNvSpPr>
          <p:nvPr>
            <p:ph type="ftr" sz="quarter" idx="11"/>
          </p:nvPr>
        </p:nvSpPr>
        <p:spPr/>
        <p:txBody>
          <a:bodyPr/>
          <a:lstStyle/>
          <a:p>
            <a:endParaRPr lang="es-ES_tradnl" dirty="0"/>
          </a:p>
        </p:txBody>
      </p:sp>
      <p:sp>
        <p:nvSpPr>
          <p:cNvPr id="6" name="Slide Number Placeholder 5"/>
          <p:cNvSpPr>
            <a:spLocks noGrp="1"/>
          </p:cNvSpPr>
          <p:nvPr>
            <p:ph type="sldNum" sz="quarter" idx="12"/>
          </p:nvPr>
        </p:nvSpPr>
        <p:spPr/>
        <p:txBody>
          <a:bodyPr/>
          <a:lstStyle/>
          <a:p>
            <a:fld id="{BA8A6A1B-9AAF-5B46-8DDA-85366EC4DEC3}" type="slidenum">
              <a:rPr lang="es-ES_tradnl" smtClean="0"/>
              <a:t>‹Nº›</a:t>
            </a:fld>
            <a:endParaRPr lang="es-ES_tradnl" dirty="0"/>
          </a:p>
        </p:txBody>
      </p:sp>
    </p:spTree>
    <p:extLst>
      <p:ext uri="{BB962C8B-B14F-4D97-AF65-F5344CB8AC3E}">
        <p14:creationId xmlns:p14="http://schemas.microsoft.com/office/powerpoint/2010/main" val="18761076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5"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5A711EA-D87B-CC46-B71C-0ED15EFECF40}" type="datetimeFigureOut">
              <a:rPr lang="es-ES_tradnl" smtClean="0"/>
              <a:t>27/05/2021</a:t>
            </a:fld>
            <a:endParaRPr lang="es-ES_tradn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8A6A1B-9AAF-5B46-8DDA-85366EC4DEC3}" type="slidenum">
              <a:rPr lang="es-ES_tradnl" smtClean="0"/>
              <a:t>‹Nº›</a:t>
            </a:fld>
            <a:endParaRPr lang="es-ES_tradnl" dirty="0"/>
          </a:p>
        </p:txBody>
      </p:sp>
    </p:spTree>
    <p:extLst>
      <p:ext uri="{BB962C8B-B14F-4D97-AF65-F5344CB8AC3E}">
        <p14:creationId xmlns:p14="http://schemas.microsoft.com/office/powerpoint/2010/main" val="2139317544"/>
      </p:ext>
    </p:extLst>
  </p:cSld>
  <p:clrMap bg1="lt1" tx1="dk1" bg2="lt2" tx2="dk2" accent1="accent1" accent2="accent2" accent3="accent3" accent4="accent4" accent5="accent5" accent6="accent6" hlink="hlink" folHlink="folHlink"/>
  <p:sldLayoutIdLst>
    <p:sldLayoutId id="2147483663" r:id="rId1"/>
    <p:sldLayoutId id="2147483661" r:id="rId2"/>
    <p:sldLayoutId id="214748366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jpeg"/><Relationship Id="rId7" Type="http://schemas.openxmlformats.org/officeDocument/2006/relationships/image" Target="../media/image29.png"/><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8.png"/><Relationship Id="rId11" Type="http://schemas.openxmlformats.org/officeDocument/2006/relationships/image" Target="../media/image33.jpeg"/><Relationship Id="rId5" Type="http://schemas.openxmlformats.org/officeDocument/2006/relationships/image" Target="../media/image27.jpeg"/><Relationship Id="rId10" Type="http://schemas.openxmlformats.org/officeDocument/2006/relationships/image" Target="../media/image32.jpeg"/><Relationship Id="rId4" Type="http://schemas.openxmlformats.org/officeDocument/2006/relationships/image" Target="../media/image26.jpeg"/><Relationship Id="rId9" Type="http://schemas.openxmlformats.org/officeDocument/2006/relationships/image" Target="../media/image31.jpeg"/></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png"/><Relationship Id="rId7" Type="http://schemas.openxmlformats.org/officeDocument/2006/relationships/image" Target="../media/image40.jpe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3983479" y="5231705"/>
            <a:ext cx="4905645" cy="1384995"/>
          </a:xfrm>
          <a:prstGeom prst="rect">
            <a:avLst/>
          </a:prstGeom>
          <a:noFill/>
        </p:spPr>
        <p:txBody>
          <a:bodyPr wrap="square" rtlCol="0">
            <a:spAutoFit/>
          </a:bodyPr>
          <a:lstStyle/>
          <a:p>
            <a:pPr algn="r"/>
            <a:r>
              <a:rPr lang="es-CO" sz="2800" b="1" dirty="0">
                <a:solidFill>
                  <a:srgbClr val="007688"/>
                </a:solidFill>
              </a:rPr>
              <a:t>CONVERGENCIA</a:t>
            </a:r>
          </a:p>
          <a:p>
            <a:pPr algn="r"/>
            <a:r>
              <a:rPr lang="es-CO" sz="2800" b="1" dirty="0">
                <a:solidFill>
                  <a:srgbClr val="007688"/>
                </a:solidFill>
              </a:rPr>
              <a:t>CONTABLE PÚBLICA   </a:t>
            </a:r>
          </a:p>
          <a:p>
            <a:pPr algn="r"/>
            <a:r>
              <a:rPr lang="es-CO" sz="2800" b="1" dirty="0">
                <a:solidFill>
                  <a:srgbClr val="007688"/>
                </a:solidFill>
              </a:rPr>
              <a:t>CONTROL INTERNO CONTABLE</a:t>
            </a:r>
            <a:endParaRPr lang="es-ES_tradnl" sz="2800" b="1" dirty="0">
              <a:solidFill>
                <a:srgbClr val="007688"/>
              </a:solidFill>
            </a:endParaRPr>
          </a:p>
        </p:txBody>
      </p:sp>
    </p:spTree>
    <p:extLst>
      <p:ext uri="{BB962C8B-B14F-4D97-AF65-F5344CB8AC3E}">
        <p14:creationId xmlns:p14="http://schemas.microsoft.com/office/powerpoint/2010/main" val="423610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ángulo 20"/>
          <p:cNvSpPr/>
          <p:nvPr/>
        </p:nvSpPr>
        <p:spPr>
          <a:xfrm>
            <a:off x="3496263" y="3811071"/>
            <a:ext cx="1194336" cy="1640901"/>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22" name="Rectángulo 21"/>
          <p:cNvSpPr/>
          <p:nvPr/>
        </p:nvSpPr>
        <p:spPr>
          <a:xfrm>
            <a:off x="1965196" y="3839586"/>
            <a:ext cx="1192531" cy="1612386"/>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Consultas atendidas: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1.205</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prstClr val="black"/>
              </a:solidFill>
              <a:effectLst/>
              <a:uLnTx/>
              <a:uFillTx/>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799 - 2017</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406 - 2018</a:t>
            </a:r>
          </a:p>
        </p:txBody>
      </p:sp>
      <p:sp>
        <p:nvSpPr>
          <p:cNvPr id="23" name="Rectángulo 22"/>
          <p:cNvSpPr/>
          <p:nvPr/>
        </p:nvSpPr>
        <p:spPr>
          <a:xfrm>
            <a:off x="61328" y="3839586"/>
            <a:ext cx="1632029" cy="1612386"/>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24" name="Rectángulo 23"/>
          <p:cNvSpPr/>
          <p:nvPr/>
        </p:nvSpPr>
        <p:spPr>
          <a:xfrm>
            <a:off x="189968" y="2939717"/>
            <a:ext cx="1374747" cy="560263"/>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1905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25" name="Rectángulo redondeado 24"/>
          <p:cNvSpPr/>
          <p:nvPr/>
        </p:nvSpPr>
        <p:spPr>
          <a:xfrm>
            <a:off x="707627" y="1592305"/>
            <a:ext cx="8002270" cy="714616"/>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ESTRATEGIAS DE LA CGN  PARA LA APLICACIÓN DEL MARCO NORMATIVO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20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PARA ENTIDADES DE GOBIERNO</a:t>
            </a:r>
            <a:endParaRPr kumimoji="0" lang="es-ES" sz="20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26" name="CuadroTexto 25"/>
          <p:cNvSpPr txBox="1"/>
          <p:nvPr/>
        </p:nvSpPr>
        <p:spPr>
          <a:xfrm>
            <a:off x="1965196" y="2945114"/>
            <a:ext cx="1192531" cy="550863"/>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19050" cap="flat" cmpd="sng" algn="ctr">
            <a:solidFill>
              <a:sysClr val="windowText" lastClr="000000"/>
            </a:solidFill>
            <a:prstDash val="solid"/>
            <a:miter lim="800000"/>
          </a:ln>
          <a:effectLst/>
          <a:scene3d>
            <a:camera prst="orthographicFront"/>
            <a:lightRig rig="flat" dir="t"/>
          </a:scene3d>
        </p:spPr>
        <p:txBody>
          <a:bodyPr lIns="76200" tIns="0" rIns="114300" bIns="25400"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a:ln>
                  <a:noFill/>
                </a:ln>
                <a:solidFill>
                  <a:prstClr val="black"/>
                </a:solidFill>
                <a:effectLst/>
                <a:uLnTx/>
                <a:uFillTx/>
              </a:rPr>
              <a:t>Emisión de Consultas</a:t>
            </a:r>
          </a:p>
        </p:txBody>
      </p:sp>
      <p:sp>
        <p:nvSpPr>
          <p:cNvPr id="27" name="CuadroTexto 26"/>
          <p:cNvSpPr txBox="1"/>
          <p:nvPr/>
        </p:nvSpPr>
        <p:spPr>
          <a:xfrm>
            <a:off x="3494660" y="2948368"/>
            <a:ext cx="1194336" cy="555278"/>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12700" cap="flat" cmpd="sng" algn="ctr">
            <a:solidFill>
              <a:sysClr val="windowText" lastClr="000000"/>
            </a:solidFill>
            <a:prstDash val="solid"/>
            <a:miter lim="800000"/>
          </a:ln>
          <a:effectLst/>
          <a:scene3d>
            <a:camera prst="orthographicFront"/>
            <a:lightRig rig="flat" dir="t"/>
          </a:scene3d>
        </p:spPr>
        <p:txBody>
          <a:bodyPr lIns="76200" tIns="0" rIns="114300" bIns="25400"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r>
              <a:rPr kumimoji="0" lang="es-CO" sz="1400" b="1" i="0" u="none" strike="noStrike" kern="0" cap="none" spc="0" normalizeH="0" baseline="0" noProof="0" dirty="0">
                <a:ln>
                  <a:noFill/>
                </a:ln>
                <a:solidFill>
                  <a:prstClr val="black"/>
                </a:solidFill>
                <a:effectLst/>
                <a:uLnTx/>
                <a:uFillTx/>
              </a:rPr>
              <a:t>Mesas de trabajo</a:t>
            </a:r>
          </a:p>
        </p:txBody>
      </p:sp>
      <p:sp>
        <p:nvSpPr>
          <p:cNvPr id="28" name="CuadroTexto 27"/>
          <p:cNvSpPr txBox="1"/>
          <p:nvPr/>
        </p:nvSpPr>
        <p:spPr>
          <a:xfrm>
            <a:off x="31838" y="2911202"/>
            <a:ext cx="1691005" cy="584775"/>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Capacitación</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(Asistentes)</a:t>
            </a:r>
            <a:endParaRPr kumimoji="0" lang="es-CO" sz="1600" b="0" i="0" u="none" strike="noStrike" kern="0" cap="none" spc="0" normalizeH="0" baseline="0" noProof="0" dirty="0">
              <a:ln>
                <a:noFill/>
              </a:ln>
              <a:solidFill>
                <a:prstClr val="black"/>
              </a:solidFill>
              <a:effectLst/>
              <a:uLnTx/>
              <a:uFillTx/>
            </a:endParaRPr>
          </a:p>
        </p:txBody>
      </p:sp>
      <p:sp>
        <p:nvSpPr>
          <p:cNvPr id="29" name="CuadroTexto 28"/>
          <p:cNvSpPr txBox="1"/>
          <p:nvPr/>
        </p:nvSpPr>
        <p:spPr>
          <a:xfrm>
            <a:off x="61328" y="3910827"/>
            <a:ext cx="1632029" cy="1569660"/>
          </a:xfrm>
          <a:prstGeom prst="rect">
            <a:avLst/>
          </a:prstGeom>
          <a:noFill/>
        </p:spPr>
        <p:txBody>
          <a:bodyPr wrap="square">
            <a:spAutoFit/>
          </a:bodyPr>
          <a:lstStyle/>
          <a:p>
            <a:pPr marR="0" lvl="0" algn="ctr" defTabSz="457200" eaLnBrk="1" fontAlgn="auto" latinLnBrk="0" hangingPunct="1">
              <a:lnSpc>
                <a:spcPct val="100000"/>
              </a:lnSpc>
              <a:spcBef>
                <a:spcPts val="0"/>
              </a:spcBef>
              <a:spcAft>
                <a:spcPts val="0"/>
              </a:spcAft>
              <a:buClrTx/>
              <a:buSzTx/>
              <a:tabLst/>
              <a:defRPr/>
            </a:pPr>
            <a:r>
              <a:rPr kumimoji="0" lang="es-ES" sz="1200" b="1" i="0" u="none" strike="noStrike" kern="0" cap="none" spc="0" normalizeH="0" baseline="0" noProof="0" dirty="0">
                <a:ln>
                  <a:noFill/>
                </a:ln>
                <a:solidFill>
                  <a:prstClr val="black"/>
                </a:solidFill>
                <a:effectLst/>
                <a:uLnTx/>
                <a:uFillTx/>
              </a:rPr>
              <a:t>Política de Regulación</a:t>
            </a:r>
          </a:p>
          <a:p>
            <a:pPr marR="0" lvl="0" algn="ctr" defTabSz="457200" eaLnBrk="1" fontAlgn="auto" latinLnBrk="0" hangingPunct="1">
              <a:lnSpc>
                <a:spcPct val="100000"/>
              </a:lnSpc>
              <a:spcBef>
                <a:spcPts val="0"/>
              </a:spcBef>
              <a:spcAft>
                <a:spcPts val="0"/>
              </a:spcAft>
              <a:buClrTx/>
              <a:buSzTx/>
              <a:tabLst/>
              <a:defRPr/>
            </a:pPr>
            <a:r>
              <a:rPr kumimoji="0" lang="es-ES" sz="1200" b="1" i="0" u="none" strike="noStrike" kern="0" cap="none" spc="0" normalizeH="0" baseline="0" noProof="0" dirty="0">
                <a:ln>
                  <a:noFill/>
                </a:ln>
                <a:solidFill>
                  <a:prstClr val="black"/>
                </a:solidFill>
                <a:effectLst/>
                <a:uLnTx/>
                <a:uFillTx/>
              </a:rPr>
              <a:t> Contable Pública:                </a:t>
            </a:r>
            <a:r>
              <a:rPr kumimoji="0" lang="en-US" sz="1200" b="1" i="0" u="none" strike="noStrike" kern="0" cap="none" spc="0" normalizeH="0" baseline="0" noProof="0" dirty="0">
                <a:ln>
                  <a:noFill/>
                </a:ln>
                <a:solidFill>
                  <a:prstClr val="black"/>
                </a:solidFill>
                <a:effectLst/>
                <a:uLnTx/>
                <a:uFillTx/>
              </a:rPr>
              <a:t>2.008 </a:t>
            </a:r>
            <a:endParaRPr kumimoji="0" lang="es-CO" sz="1200" b="1" i="0" u="none" strike="noStrike" kern="0" cap="none" spc="0" normalizeH="0" baseline="0" noProof="0" dirty="0">
              <a:ln>
                <a:noFill/>
              </a:ln>
              <a:solidFill>
                <a:prstClr val="black"/>
              </a:solidFill>
              <a:effectLst/>
              <a:uLnTx/>
              <a:uFillTx/>
            </a:endParaRPr>
          </a:p>
          <a:p>
            <a:pPr marR="0" lvl="0" algn="ctr" defTabSz="457200" eaLnBrk="1" fontAlgn="auto" latinLnBrk="0" hangingPunct="1">
              <a:lnSpc>
                <a:spcPct val="100000"/>
              </a:lnSpc>
              <a:spcBef>
                <a:spcPts val="0"/>
              </a:spcBef>
              <a:spcAft>
                <a:spcPts val="0"/>
              </a:spcAft>
              <a:buClrTx/>
              <a:buSzTx/>
              <a:tabLst/>
              <a:defRPr/>
            </a:pPr>
            <a:r>
              <a:rPr kumimoji="0" lang="es-CO" sz="1200" b="1" i="0" u="none" strike="noStrike" kern="0" cap="none" spc="0" normalizeH="0" baseline="0" noProof="0" dirty="0">
                <a:ln>
                  <a:noFill/>
                </a:ln>
                <a:solidFill>
                  <a:prstClr val="black"/>
                </a:solidFill>
                <a:effectLst/>
                <a:uLnTx/>
                <a:uFillTx/>
              </a:rPr>
              <a:t>Marco Conceptual y</a:t>
            </a:r>
          </a:p>
          <a:p>
            <a:pPr marL="285750" marR="0" lvl="0" indent="-285750" algn="ctr" defTabSz="457200" eaLnBrk="1" fontAlgn="auto" latinLnBrk="0" hangingPunct="1">
              <a:lnSpc>
                <a:spcPct val="100000"/>
              </a:lnSpc>
              <a:spcBef>
                <a:spcPts val="0"/>
              </a:spcBef>
              <a:spcAft>
                <a:spcPts val="0"/>
              </a:spcAft>
              <a:buClrTx/>
              <a:buSzTx/>
              <a:buFontTx/>
              <a:buChar char="-"/>
              <a:tabLst/>
              <a:defRPr/>
            </a:pPr>
            <a:r>
              <a:rPr kumimoji="0" lang="es-CO" sz="1200" b="1" i="0" u="none" strike="noStrike" kern="0" cap="none" spc="0" normalizeH="0" baseline="0" noProof="0" dirty="0">
                <a:ln>
                  <a:noFill/>
                </a:ln>
                <a:solidFill>
                  <a:prstClr val="black"/>
                </a:solidFill>
                <a:effectLst/>
                <a:uLnTx/>
                <a:uFillTx/>
              </a:rPr>
              <a:t>Normas: 5.947 </a:t>
            </a:r>
            <a:r>
              <a:rPr kumimoji="0" lang="es-ES" sz="1200" b="1" i="0" u="none" strike="noStrike" kern="0" cap="none" spc="0" normalizeH="0" baseline="0" noProof="0" dirty="0">
                <a:ln>
                  <a:noFill/>
                </a:ln>
                <a:solidFill>
                  <a:prstClr val="black"/>
                </a:solidFill>
                <a:effectLst/>
                <a:uLnTx/>
                <a:uFillTx/>
              </a:rPr>
              <a:t>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Procedimientos contables: 			2862 </a:t>
            </a:r>
          </a:p>
        </p:txBody>
      </p:sp>
      <p:sp>
        <p:nvSpPr>
          <p:cNvPr id="30" name="Abrir llave 29"/>
          <p:cNvSpPr/>
          <p:nvPr/>
        </p:nvSpPr>
        <p:spPr>
          <a:xfrm rot="5400000">
            <a:off x="4173188" y="-924873"/>
            <a:ext cx="371986" cy="7215532"/>
          </a:xfrm>
          <a:prstGeom prst="leftBrace">
            <a:avLst/>
          </a:prstGeom>
          <a:noFill/>
          <a:ln w="12700" cap="flat" cmpd="sng" algn="ctr">
            <a:solidFill>
              <a:srgbClr val="4472C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31" name="Flecha derecha 30"/>
          <p:cNvSpPr/>
          <p:nvPr/>
        </p:nvSpPr>
        <p:spPr>
          <a:xfrm rot="5400000">
            <a:off x="672283" y="3603108"/>
            <a:ext cx="282575" cy="133350"/>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cxnSp>
        <p:nvCxnSpPr>
          <p:cNvPr id="32" name="Conector recto 31"/>
          <p:cNvCxnSpPr>
            <a:cxnSpLocks noChangeShapeType="1"/>
          </p:cNvCxnSpPr>
          <p:nvPr/>
        </p:nvCxnSpPr>
        <p:spPr bwMode="auto">
          <a:xfrm flipH="1">
            <a:off x="2608751" y="2730167"/>
            <a:ext cx="0" cy="209550"/>
          </a:xfrm>
          <a:prstGeom prst="line">
            <a:avLst/>
          </a:prstGeom>
          <a:noFill/>
          <a:ln w="12700" algn="ctr">
            <a:solidFill>
              <a:srgbClr val="4472C4"/>
            </a:solidFill>
            <a:miter lim="800000"/>
            <a:headEnd/>
            <a:tailEnd/>
          </a:ln>
          <a:extLst>
            <a:ext uri="{909E8E84-426E-40DD-AFC4-6F175D3DCCD1}">
              <a14:hiddenFill xmlns:a14="http://schemas.microsoft.com/office/drawing/2010/main">
                <a:noFill/>
              </a14:hiddenFill>
            </a:ext>
          </a:extLst>
        </p:spPr>
      </p:cxnSp>
      <p:sp>
        <p:nvSpPr>
          <p:cNvPr id="33" name="Flecha derecha 32"/>
          <p:cNvSpPr/>
          <p:nvPr/>
        </p:nvSpPr>
        <p:spPr>
          <a:xfrm rot="5400000">
            <a:off x="3947930" y="3591295"/>
            <a:ext cx="277448" cy="140003"/>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34" name="Flecha derecha 33"/>
          <p:cNvSpPr/>
          <p:nvPr/>
        </p:nvSpPr>
        <p:spPr>
          <a:xfrm rot="5400000">
            <a:off x="2429116" y="3603901"/>
            <a:ext cx="282577" cy="131763"/>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35" name="Rectángulo 34"/>
          <p:cNvSpPr/>
          <p:nvPr/>
        </p:nvSpPr>
        <p:spPr>
          <a:xfrm>
            <a:off x="3315014" y="3953281"/>
            <a:ext cx="1530350" cy="1384995"/>
          </a:xfrm>
          <a:prstGeom prst="rect">
            <a:avLst/>
          </a:prstGeom>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Mesas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de trabajo</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279</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203  - 2017</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   76 - 2018</a:t>
            </a:r>
          </a:p>
        </p:txBody>
      </p:sp>
      <p:cxnSp>
        <p:nvCxnSpPr>
          <p:cNvPr id="36" name="Conector recto 35"/>
          <p:cNvCxnSpPr>
            <a:cxnSpLocks noChangeShapeType="1"/>
            <a:endCxn id="27" idx="0"/>
          </p:cNvCxnSpPr>
          <p:nvPr/>
        </p:nvCxnSpPr>
        <p:spPr bwMode="auto">
          <a:xfrm flipH="1">
            <a:off x="4091828" y="2719661"/>
            <a:ext cx="3206" cy="228707"/>
          </a:xfrm>
          <a:prstGeom prst="line">
            <a:avLst/>
          </a:prstGeom>
          <a:noFill/>
          <a:ln w="12700" algn="ctr">
            <a:solidFill>
              <a:srgbClr val="4472C4"/>
            </a:solidFill>
            <a:miter lim="800000"/>
            <a:headEnd/>
            <a:tailEnd/>
          </a:ln>
          <a:extLst>
            <a:ext uri="{909E8E84-426E-40DD-AFC4-6F175D3DCCD1}">
              <a14:hiddenFill xmlns:a14="http://schemas.microsoft.com/office/drawing/2010/main">
                <a:noFill/>
              </a14:hiddenFill>
            </a:ext>
          </a:extLst>
        </p:spPr>
      </p:cxnSp>
      <p:sp>
        <p:nvSpPr>
          <p:cNvPr id="37" name="Rectángulo 36"/>
          <p:cNvSpPr/>
          <p:nvPr/>
        </p:nvSpPr>
        <p:spPr>
          <a:xfrm>
            <a:off x="4922190" y="3820073"/>
            <a:ext cx="1122983" cy="1631899"/>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38" name="Rectángulo 37"/>
          <p:cNvSpPr/>
          <p:nvPr/>
        </p:nvSpPr>
        <p:spPr>
          <a:xfrm>
            <a:off x="4845364" y="2929479"/>
            <a:ext cx="1197436" cy="570501"/>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1905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39" name="CuadroTexto 38"/>
          <p:cNvSpPr txBox="1"/>
          <p:nvPr/>
        </p:nvSpPr>
        <p:spPr>
          <a:xfrm>
            <a:off x="3873144" y="2845008"/>
            <a:ext cx="3141875" cy="738664"/>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Asesoría y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Asistencia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Técnica</a:t>
            </a:r>
            <a:endParaRPr kumimoji="0" lang="es-CO" sz="1400" b="0" i="0" u="none" strike="noStrike" kern="0" cap="none" spc="0" normalizeH="0" baseline="0" noProof="0" dirty="0">
              <a:ln>
                <a:noFill/>
              </a:ln>
              <a:solidFill>
                <a:prstClr val="black"/>
              </a:solidFill>
              <a:effectLst/>
              <a:uLnTx/>
              <a:uFillTx/>
            </a:endParaRPr>
          </a:p>
        </p:txBody>
      </p:sp>
      <p:sp>
        <p:nvSpPr>
          <p:cNvPr id="40" name="CuadroTexto 39"/>
          <p:cNvSpPr txBox="1"/>
          <p:nvPr/>
        </p:nvSpPr>
        <p:spPr>
          <a:xfrm>
            <a:off x="4370197" y="3661296"/>
            <a:ext cx="1826993" cy="1815882"/>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prstClr val="black"/>
              </a:solidFill>
              <a:effectLst/>
              <a:uLnTx/>
              <a:uFillTx/>
            </a:endParaRPr>
          </a:p>
          <a:p>
            <a:pPr lvl="1" algn="ctr" defTabSz="457200">
              <a:defRPr/>
            </a:pPr>
            <a:r>
              <a:rPr kumimoji="0" lang="es-CO" sz="1400" b="1" i="0" u="none" strike="noStrike" kern="0" cap="none" spc="0" normalizeH="0" baseline="0" noProof="0" dirty="0">
                <a:ln>
                  <a:noFill/>
                </a:ln>
                <a:solidFill>
                  <a:prstClr val="black"/>
                </a:solidFill>
                <a:effectLst/>
                <a:uLnTx/>
                <a:uFillTx/>
              </a:rPr>
              <a:t>Asesoría y asistencia técnica:  </a:t>
            </a:r>
          </a:p>
          <a:p>
            <a:pPr lvl="1" algn="ctr" defTabSz="457200">
              <a:defRPr/>
            </a:pPr>
            <a:r>
              <a:rPr kumimoji="0" lang="es-CO" sz="1400" b="1" i="0" u="none" strike="noStrike" kern="0" cap="none" spc="0" normalizeH="0" baseline="0" noProof="0" dirty="0">
                <a:ln>
                  <a:noFill/>
                </a:ln>
                <a:solidFill>
                  <a:prstClr val="black"/>
                </a:solidFill>
                <a:effectLst/>
                <a:uLnTx/>
                <a:uFillTx/>
              </a:rPr>
              <a:t>23.662</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4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          14.452  - 2017</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            9.210  - 2018</a:t>
            </a:r>
          </a:p>
        </p:txBody>
      </p:sp>
      <p:sp>
        <p:nvSpPr>
          <p:cNvPr id="41" name="Flecha derecha 40"/>
          <p:cNvSpPr/>
          <p:nvPr/>
        </p:nvSpPr>
        <p:spPr>
          <a:xfrm rot="5400000">
            <a:off x="5357495" y="3588153"/>
            <a:ext cx="275424" cy="148318"/>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cxnSp>
        <p:nvCxnSpPr>
          <p:cNvPr id="42" name="Conector recto 41"/>
          <p:cNvCxnSpPr>
            <a:cxnSpLocks noChangeShapeType="1"/>
          </p:cNvCxnSpPr>
          <p:nvPr/>
        </p:nvCxnSpPr>
        <p:spPr bwMode="auto">
          <a:xfrm>
            <a:off x="5444081" y="2727871"/>
            <a:ext cx="0" cy="201608"/>
          </a:xfrm>
          <a:prstGeom prst="line">
            <a:avLst/>
          </a:prstGeom>
          <a:noFill/>
          <a:ln w="12700" algn="ctr">
            <a:solidFill>
              <a:srgbClr val="4472C4"/>
            </a:solidFill>
            <a:miter lim="800000"/>
            <a:headEnd/>
            <a:tailEnd/>
          </a:ln>
          <a:extLst>
            <a:ext uri="{909E8E84-426E-40DD-AFC4-6F175D3DCCD1}">
              <a14:hiddenFill xmlns:a14="http://schemas.microsoft.com/office/drawing/2010/main">
                <a:noFill/>
              </a14:hiddenFill>
            </a:ext>
          </a:extLst>
        </p:spPr>
      </p:cxnSp>
      <p:sp>
        <p:nvSpPr>
          <p:cNvPr id="43" name="Rectángulo 42"/>
          <p:cNvSpPr/>
          <p:nvPr/>
        </p:nvSpPr>
        <p:spPr>
          <a:xfrm>
            <a:off x="7732078" y="4124031"/>
            <a:ext cx="1220118" cy="1624659"/>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sp>
        <p:nvSpPr>
          <p:cNvPr id="44" name="Rectángulo 43"/>
          <p:cNvSpPr/>
          <p:nvPr/>
        </p:nvSpPr>
        <p:spPr>
          <a:xfrm>
            <a:off x="6241263" y="3827312"/>
            <a:ext cx="1220118" cy="1792869"/>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black"/>
              </a:solidFill>
              <a:effectLst/>
              <a:uLnTx/>
              <a:uFillTx/>
            </a:endParaRPr>
          </a:p>
        </p:txBody>
      </p:sp>
      <p:grpSp>
        <p:nvGrpSpPr>
          <p:cNvPr id="45" name="Grupo 44"/>
          <p:cNvGrpSpPr/>
          <p:nvPr/>
        </p:nvGrpSpPr>
        <p:grpSpPr>
          <a:xfrm rot="5400000">
            <a:off x="6543075" y="2609390"/>
            <a:ext cx="592444" cy="1196068"/>
            <a:chOff x="5475728" y="1971585"/>
            <a:chExt cx="1600198" cy="2806954"/>
          </a:xfrm>
          <a:scene3d>
            <a:camera prst="orthographicFront"/>
            <a:lightRig rig="flat" dir="t"/>
          </a:scene3d>
        </p:grpSpPr>
        <p:sp>
          <p:nvSpPr>
            <p:cNvPr id="46" name="Rectángulo 45"/>
            <p:cNvSpPr/>
            <p:nvPr/>
          </p:nvSpPr>
          <p:spPr>
            <a:xfrm>
              <a:off x="5475730" y="1971585"/>
              <a:ext cx="1598291" cy="2806953"/>
            </a:xfrm>
            <a:prstGeom prst="rect">
              <a:avLst/>
            </a:prstGeom>
            <a:gradFill rotWithShape="1">
              <a:gsLst>
                <a:gs pos="0">
                  <a:srgbClr val="5B9BD5">
                    <a:hueOff val="0"/>
                    <a:satOff val="0"/>
                    <a:lumOff val="0"/>
                    <a:alphaOff val="0"/>
                    <a:lumMod val="110000"/>
                    <a:satMod val="105000"/>
                    <a:tint val="67000"/>
                  </a:srgbClr>
                </a:gs>
                <a:gs pos="50000">
                  <a:srgbClr val="5B9BD5">
                    <a:hueOff val="0"/>
                    <a:satOff val="0"/>
                    <a:lumOff val="0"/>
                    <a:alphaOff val="0"/>
                    <a:lumMod val="105000"/>
                    <a:satMod val="103000"/>
                    <a:tint val="73000"/>
                  </a:srgbClr>
                </a:gs>
                <a:gs pos="100000">
                  <a:srgbClr val="5B9BD5">
                    <a:hueOff val="0"/>
                    <a:satOff val="0"/>
                    <a:lumOff val="0"/>
                    <a:alphaOff val="0"/>
                    <a:lumMod val="105000"/>
                    <a:satMod val="109000"/>
                    <a:tint val="81000"/>
                  </a:srgbClr>
                </a:gs>
              </a:gsLst>
              <a:lin ang="5400000" scaled="0"/>
            </a:gradFill>
            <a:ln w="19050">
              <a:solidFill>
                <a:sysClr val="windowText" lastClr="000000"/>
              </a:solidFill>
            </a:ln>
            <a:effectLst/>
            <a:sp3d prstMaterial="dkEdge">
              <a:bevelT w="8200" h="38100"/>
            </a:sp3d>
          </p:spPr>
        </p:sp>
        <p:sp>
          <p:nvSpPr>
            <p:cNvPr id="47" name="CuadroTexto 46"/>
            <p:cNvSpPr txBox="1"/>
            <p:nvPr/>
          </p:nvSpPr>
          <p:spPr>
            <a:xfrm rot="16200000">
              <a:off x="4887918" y="2590531"/>
              <a:ext cx="2775818" cy="1600198"/>
            </a:xfrm>
            <a:prstGeom prst="rect">
              <a:avLst/>
            </a:prstGeom>
            <a:gradFill rotWithShape="1">
              <a:gsLst>
                <a:gs pos="0">
                  <a:srgbClr val="70AD47">
                    <a:lumMod val="110000"/>
                    <a:satMod val="105000"/>
                    <a:tint val="67000"/>
                  </a:srgbClr>
                </a:gs>
                <a:gs pos="50000">
                  <a:srgbClr val="70AD47">
                    <a:lumMod val="105000"/>
                    <a:satMod val="103000"/>
                    <a:tint val="73000"/>
                  </a:srgbClr>
                </a:gs>
                <a:gs pos="100000">
                  <a:srgbClr val="70AD47">
                    <a:lumMod val="105000"/>
                    <a:satMod val="109000"/>
                    <a:tint val="81000"/>
                  </a:srgbClr>
                </a:gs>
              </a:gsLst>
              <a:lin ang="5400000" scaled="0"/>
            </a:gradFill>
            <a:ln w="19050" cap="flat" cmpd="sng" algn="ctr">
              <a:solidFill>
                <a:sysClr val="windowText" lastClr="000000"/>
              </a:solidFill>
              <a:prstDash val="solid"/>
              <a:miter lim="800000"/>
            </a:ln>
            <a:effectLst/>
          </p:spPr>
          <p:txBody>
            <a:bodyPr lIns="76200" tIns="0" rIns="114300" bIns="25400"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a:ln>
                    <a:noFill/>
                  </a:ln>
                  <a:solidFill>
                    <a:prstClr val="black"/>
                  </a:solidFill>
                  <a:effectLst/>
                  <a:uLnTx/>
                  <a:uFillTx/>
                </a:rPr>
                <a:t>Visitas de inspección </a:t>
              </a:r>
            </a:p>
          </p:txBody>
        </p:sp>
      </p:grpSp>
      <p:sp>
        <p:nvSpPr>
          <p:cNvPr id="48" name="CuadroTexto 47"/>
          <p:cNvSpPr txBox="1"/>
          <p:nvPr/>
        </p:nvSpPr>
        <p:spPr>
          <a:xfrm>
            <a:off x="7622526" y="2881159"/>
            <a:ext cx="1367071" cy="871315"/>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12700" cap="flat" cmpd="sng" algn="ctr">
            <a:solidFill>
              <a:sysClr val="windowText" lastClr="000000"/>
            </a:solidFill>
            <a:prstDash val="solid"/>
            <a:miter lim="800000"/>
          </a:ln>
          <a:effectLst/>
          <a:scene3d>
            <a:camera prst="orthographicFront"/>
            <a:lightRig rig="flat" dir="t"/>
          </a:scene3d>
        </p:spPr>
        <p:txBody>
          <a:bodyPr lIns="76200" tIns="0" rIns="114300" bIns="25400" spcCol="1270" anchor="ctr"/>
          <a:lstStyle/>
          <a:p>
            <a:pPr marL="0" marR="0" lvl="0" indent="0" algn="ctr" defTabSz="889000" eaLnBrk="1" fontAlgn="auto" latinLnBrk="0" hangingPunct="1">
              <a:lnSpc>
                <a:spcPct val="90000"/>
              </a:lnSpc>
              <a:spcBef>
                <a:spcPts val="0"/>
              </a:spcBef>
              <a:spcAft>
                <a:spcPct val="35000"/>
              </a:spcAft>
              <a:buClrTx/>
              <a:buSzTx/>
              <a:buFontTx/>
              <a:buNone/>
              <a:tabLst/>
              <a:defRPr/>
            </a:pPr>
            <a:r>
              <a:rPr kumimoji="0" lang="es-CO" sz="1600" b="1" i="0" u="none" strike="noStrike" kern="0" cap="none" spc="0" normalizeH="0" baseline="0" noProof="0" dirty="0">
                <a:ln>
                  <a:noFill/>
                </a:ln>
                <a:solidFill>
                  <a:prstClr val="black"/>
                </a:solidFill>
                <a:effectLst/>
                <a:uLnTx/>
                <a:uFillTx/>
              </a:rPr>
              <a:t>Visitas de asistencia técnica contable</a:t>
            </a:r>
          </a:p>
        </p:txBody>
      </p:sp>
      <p:sp>
        <p:nvSpPr>
          <p:cNvPr id="49" name="Flecha derecha 48"/>
          <p:cNvSpPr/>
          <p:nvPr/>
        </p:nvSpPr>
        <p:spPr>
          <a:xfrm rot="5400000">
            <a:off x="8161078" y="3847490"/>
            <a:ext cx="293595" cy="167071"/>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50" name="Flecha derecha 49"/>
          <p:cNvSpPr/>
          <p:nvPr/>
        </p:nvSpPr>
        <p:spPr>
          <a:xfrm rot="5400000">
            <a:off x="6709312" y="3601939"/>
            <a:ext cx="270902" cy="135687"/>
          </a:xfrm>
          <a:prstGeom prst="rightArrow">
            <a:avLst/>
          </a:prstGeom>
          <a:solidFill>
            <a:sysClr val="windowText" lastClr="000000"/>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a:ln>
                <a:noFill/>
              </a:ln>
              <a:solidFill>
                <a:prstClr val="white"/>
              </a:solidFill>
              <a:effectLst/>
              <a:uLnTx/>
              <a:uFillTx/>
            </a:endParaRPr>
          </a:p>
        </p:txBody>
      </p:sp>
      <p:sp>
        <p:nvSpPr>
          <p:cNvPr id="51" name="CuadroTexto 50"/>
          <p:cNvSpPr txBox="1"/>
          <p:nvPr/>
        </p:nvSpPr>
        <p:spPr>
          <a:xfrm>
            <a:off x="6057102" y="3586457"/>
            <a:ext cx="1587510" cy="1815882"/>
          </a:xfrm>
          <a:prstGeom prst="rect">
            <a:avLst/>
          </a:prstGeom>
          <a:noFill/>
        </p:spPr>
        <p:txBody>
          <a:bodyPr wrap="square">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Visitas realizadas: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2</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  - 2017</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1 - 2018</a:t>
            </a:r>
          </a:p>
        </p:txBody>
      </p:sp>
      <p:sp>
        <p:nvSpPr>
          <p:cNvPr id="52" name="CuadroTexto 51"/>
          <p:cNvSpPr txBox="1"/>
          <p:nvPr/>
        </p:nvSpPr>
        <p:spPr>
          <a:xfrm>
            <a:off x="7352175" y="3993330"/>
            <a:ext cx="1981200" cy="1568450"/>
          </a:xfrm>
          <a:prstGeom prst="rect">
            <a:avLst/>
          </a:prstGeom>
          <a:noFill/>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Visitas:</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15</a:t>
            </a:r>
          </a:p>
          <a:p>
            <a:pPr marL="0" marR="0" lvl="0" indent="0" algn="ctr" defTabSz="457200" eaLnBrk="1" fontAlgn="auto" latinLnBrk="0" hangingPunct="1">
              <a:lnSpc>
                <a:spcPct val="100000"/>
              </a:lnSpc>
              <a:spcBef>
                <a:spcPts val="0"/>
              </a:spcBef>
              <a:spcAft>
                <a:spcPts val="0"/>
              </a:spcAft>
              <a:buClrTx/>
              <a:buSzTx/>
              <a:buFontTx/>
              <a:buNone/>
              <a:tabLst/>
              <a:defRPr/>
            </a:pPr>
            <a:endParaRPr kumimoji="0" lang="es-CO" sz="1600" b="1" i="0" u="none" strike="noStrike" kern="0" cap="none" spc="0" normalizeH="0" baseline="0" noProof="0" dirty="0">
              <a:ln>
                <a:noFill/>
              </a:ln>
              <a:solidFill>
                <a:prstClr val="black"/>
              </a:solidFill>
              <a:effectLst/>
              <a:uLnTx/>
              <a:uFillTx/>
            </a:endParaRP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15  - 2017 </a:t>
            </a:r>
          </a:p>
        </p:txBody>
      </p:sp>
      <p:cxnSp>
        <p:nvCxnSpPr>
          <p:cNvPr id="53" name="Conector recto 52"/>
          <p:cNvCxnSpPr>
            <a:cxnSpLocks noChangeShapeType="1"/>
          </p:cNvCxnSpPr>
          <p:nvPr/>
        </p:nvCxnSpPr>
        <p:spPr bwMode="auto">
          <a:xfrm>
            <a:off x="6832663" y="2710779"/>
            <a:ext cx="0" cy="201608"/>
          </a:xfrm>
          <a:prstGeom prst="line">
            <a:avLst/>
          </a:prstGeom>
          <a:noFill/>
          <a:ln w="12700" algn="ctr">
            <a:solidFill>
              <a:srgbClr val="4472C4"/>
            </a:solidFill>
            <a:miter lim="800000"/>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453209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0"/>
                                        </p:tgtEl>
                                        <p:attrNameLst>
                                          <p:attrName>style.visibility</p:attrName>
                                        </p:attrNameLst>
                                      </p:cBhvr>
                                      <p:to>
                                        <p:strVal val="visible"/>
                                      </p:to>
                                    </p:set>
                                    <p:animEffect transition="in" filter="fade">
                                      <p:cBhvr>
                                        <p:cTn id="10" dur="500"/>
                                        <p:tgtEl>
                                          <p:spTgt spid="30"/>
                                        </p:tgtEl>
                                      </p:cBhvr>
                                    </p:animEffect>
                                  </p:childTnLst>
                                </p:cTn>
                              </p:par>
                              <p:par>
                                <p:cTn id="11" presetID="10" presetClass="entr" presetSubtype="0" fill="hold" nodeType="withEffect">
                                  <p:stCondLst>
                                    <p:cond delay="0"/>
                                  </p:stCondLst>
                                  <p:childTnLst>
                                    <p:set>
                                      <p:cBhvr>
                                        <p:cTn id="12" dur="1" fill="hold">
                                          <p:stCondLst>
                                            <p:cond delay="0"/>
                                          </p:stCondLst>
                                        </p:cTn>
                                        <p:tgtEl>
                                          <p:spTgt spid="32"/>
                                        </p:tgtEl>
                                        <p:attrNameLst>
                                          <p:attrName>style.visibility</p:attrName>
                                        </p:attrNameLst>
                                      </p:cBhvr>
                                      <p:to>
                                        <p:strVal val="visible"/>
                                      </p:to>
                                    </p:set>
                                    <p:animEffect transition="in" filter="fade">
                                      <p:cBhvr>
                                        <p:cTn id="13" dur="500"/>
                                        <p:tgtEl>
                                          <p:spTgt spid="3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31"/>
                                        </p:tgtEl>
                                        <p:attrNameLst>
                                          <p:attrName>style.visibility</p:attrName>
                                        </p:attrNameLst>
                                      </p:cBhvr>
                                      <p:to>
                                        <p:strVal val="visible"/>
                                      </p:to>
                                    </p:set>
                                    <p:animEffect transition="in" filter="fade">
                                      <p:cBhvr>
                                        <p:cTn id="26" dur="500"/>
                                        <p:tgtEl>
                                          <p:spTgt spid="31"/>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4"/>
                                        </p:tgtEl>
                                        <p:attrNameLst>
                                          <p:attrName>style.visibility</p:attrName>
                                        </p:attrNameLst>
                                      </p:cBhvr>
                                      <p:to>
                                        <p:strVal val="visible"/>
                                      </p:to>
                                    </p:set>
                                    <p:animEffect transition="in" filter="fade">
                                      <p:cBhvr>
                                        <p:cTn id="29" dur="500"/>
                                        <p:tgtEl>
                                          <p:spTgt spid="34"/>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9"/>
                                        </p:tgtEl>
                                        <p:attrNameLst>
                                          <p:attrName>style.visibility</p:attrName>
                                        </p:attrNameLst>
                                      </p:cBhvr>
                                      <p:to>
                                        <p:strVal val="visible"/>
                                      </p:to>
                                    </p:set>
                                    <p:anim calcmode="lin" valueType="num">
                                      <p:cBhvr additive="base">
                                        <p:cTn id="37" dur="500" fill="hold"/>
                                        <p:tgtEl>
                                          <p:spTgt spid="29"/>
                                        </p:tgtEl>
                                        <p:attrNameLst>
                                          <p:attrName>ppt_x</p:attrName>
                                        </p:attrNameLst>
                                      </p:cBhvr>
                                      <p:tavLst>
                                        <p:tav tm="0">
                                          <p:val>
                                            <p:strVal val="#ppt_x"/>
                                          </p:val>
                                        </p:tav>
                                        <p:tav tm="100000">
                                          <p:val>
                                            <p:strVal val="#ppt_x"/>
                                          </p:val>
                                        </p:tav>
                                      </p:tavLst>
                                    </p:anim>
                                    <p:anim calcmode="lin" valueType="num">
                                      <p:cBhvr additive="base">
                                        <p:cTn id="38" dur="500" fill="hold"/>
                                        <p:tgtEl>
                                          <p:spTgt spid="2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23"/>
                                        </p:tgtEl>
                                        <p:attrNameLst>
                                          <p:attrName>style.visibility</p:attrName>
                                        </p:attrNameLst>
                                      </p:cBhvr>
                                      <p:to>
                                        <p:strVal val="visible"/>
                                      </p:to>
                                    </p:set>
                                    <p:anim calcmode="lin" valueType="num">
                                      <p:cBhvr additive="base">
                                        <p:cTn id="41" dur="500" fill="hold"/>
                                        <p:tgtEl>
                                          <p:spTgt spid="23"/>
                                        </p:tgtEl>
                                        <p:attrNameLst>
                                          <p:attrName>ppt_x</p:attrName>
                                        </p:attrNameLst>
                                      </p:cBhvr>
                                      <p:tavLst>
                                        <p:tav tm="0">
                                          <p:val>
                                            <p:strVal val="#ppt_x"/>
                                          </p:val>
                                        </p:tav>
                                        <p:tav tm="100000">
                                          <p:val>
                                            <p:strVal val="#ppt_x"/>
                                          </p:val>
                                        </p:tav>
                                      </p:tavLst>
                                    </p:anim>
                                    <p:anim calcmode="lin" valueType="num">
                                      <p:cBhvr additive="base">
                                        <p:cTn id="42" dur="500" fill="hold"/>
                                        <p:tgtEl>
                                          <p:spTgt spid="23"/>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22"/>
                                        </p:tgtEl>
                                        <p:attrNameLst>
                                          <p:attrName>style.visibility</p:attrName>
                                        </p:attrNameLst>
                                      </p:cBhvr>
                                      <p:to>
                                        <p:strVal val="visible"/>
                                      </p:to>
                                    </p:set>
                                    <p:anim calcmode="lin" valueType="num">
                                      <p:cBhvr additive="base">
                                        <p:cTn id="45" dur="500" fill="hold"/>
                                        <p:tgtEl>
                                          <p:spTgt spid="22"/>
                                        </p:tgtEl>
                                        <p:attrNameLst>
                                          <p:attrName>ppt_x</p:attrName>
                                        </p:attrNameLst>
                                      </p:cBhvr>
                                      <p:tavLst>
                                        <p:tav tm="0">
                                          <p:val>
                                            <p:strVal val="#ppt_x"/>
                                          </p:val>
                                        </p:tav>
                                        <p:tav tm="100000">
                                          <p:val>
                                            <p:strVal val="#ppt_x"/>
                                          </p:val>
                                        </p:tav>
                                      </p:tavLst>
                                    </p:anim>
                                    <p:anim calcmode="lin" valueType="num">
                                      <p:cBhvr additive="base">
                                        <p:cTn id="46" dur="500" fill="hold"/>
                                        <p:tgtEl>
                                          <p:spTgt spid="22"/>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additive="base">
                                        <p:cTn id="49" dur="500" fill="hold"/>
                                        <p:tgtEl>
                                          <p:spTgt spid="21"/>
                                        </p:tgtEl>
                                        <p:attrNameLst>
                                          <p:attrName>ppt_x</p:attrName>
                                        </p:attrNameLst>
                                      </p:cBhvr>
                                      <p:tavLst>
                                        <p:tav tm="0">
                                          <p:val>
                                            <p:strVal val="#ppt_x"/>
                                          </p:val>
                                        </p:tav>
                                        <p:tav tm="100000">
                                          <p:val>
                                            <p:strVal val="#ppt_x"/>
                                          </p:val>
                                        </p:tav>
                                      </p:tavLst>
                                    </p:anim>
                                    <p:anim calcmode="lin" valueType="num">
                                      <p:cBhvr additive="base">
                                        <p:cTn id="50" dur="500" fill="hold"/>
                                        <p:tgtEl>
                                          <p:spTgt spid="21"/>
                                        </p:tgtEl>
                                        <p:attrNameLst>
                                          <p:attrName>ppt_y</p:attrName>
                                        </p:attrNameLst>
                                      </p:cBhvr>
                                      <p:tavLst>
                                        <p:tav tm="0">
                                          <p:val>
                                            <p:strVal val="1+#ppt_h/2"/>
                                          </p:val>
                                        </p:tav>
                                        <p:tav tm="100000">
                                          <p:val>
                                            <p:strVal val="#ppt_y"/>
                                          </p:val>
                                        </p:tav>
                                      </p:tavLst>
                                    </p:anim>
                                  </p:childTnLst>
                                </p:cTn>
                              </p:par>
                              <p:par>
                                <p:cTn id="51" presetID="10" presetClass="entr" presetSubtype="0" fill="hold" nodeType="withEffect">
                                  <p:stCondLst>
                                    <p:cond delay="0"/>
                                  </p:stCondLst>
                                  <p:childTnLst>
                                    <p:set>
                                      <p:cBhvr>
                                        <p:cTn id="52" dur="1" fill="hold">
                                          <p:stCondLst>
                                            <p:cond delay="0"/>
                                          </p:stCondLst>
                                        </p:cTn>
                                        <p:tgtEl>
                                          <p:spTgt spid="36"/>
                                        </p:tgtEl>
                                        <p:attrNameLst>
                                          <p:attrName>style.visibility</p:attrName>
                                        </p:attrNameLst>
                                      </p:cBhvr>
                                      <p:to>
                                        <p:strVal val="visible"/>
                                      </p:to>
                                    </p:set>
                                    <p:animEffect transition="in" filter="fade">
                                      <p:cBhvr>
                                        <p:cTn id="53" dur="500"/>
                                        <p:tgtEl>
                                          <p:spTgt spid="36"/>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grpId="0" nodeType="clickEffect">
                                  <p:stCondLst>
                                    <p:cond delay="0"/>
                                  </p:stCondLst>
                                  <p:childTnLst>
                                    <p:set>
                                      <p:cBhvr>
                                        <p:cTn id="57" dur="1" fill="hold">
                                          <p:stCondLst>
                                            <p:cond delay="0"/>
                                          </p:stCondLst>
                                        </p:cTn>
                                        <p:tgtEl>
                                          <p:spTgt spid="39"/>
                                        </p:tgtEl>
                                        <p:attrNameLst>
                                          <p:attrName>style.visibility</p:attrName>
                                        </p:attrNameLst>
                                      </p:cBhvr>
                                      <p:to>
                                        <p:strVal val="visible"/>
                                      </p:to>
                                    </p:set>
                                    <p:animEffect transition="in" filter="fade">
                                      <p:cBhvr>
                                        <p:cTn id="58" dur="500"/>
                                        <p:tgtEl>
                                          <p:spTgt spid="39"/>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38"/>
                                        </p:tgtEl>
                                        <p:attrNameLst>
                                          <p:attrName>style.visibility</p:attrName>
                                        </p:attrNameLst>
                                      </p:cBhvr>
                                      <p:to>
                                        <p:strVal val="visible"/>
                                      </p:to>
                                    </p:set>
                                    <p:animEffect transition="in" filter="fade">
                                      <p:cBhvr>
                                        <p:cTn id="61" dur="500"/>
                                        <p:tgtEl>
                                          <p:spTgt spid="38"/>
                                        </p:tgtEl>
                                      </p:cBhvr>
                                    </p:animEffect>
                                  </p:childTnLst>
                                </p:cTn>
                              </p:par>
                            </p:childTnLst>
                          </p:cTn>
                        </p:par>
                      </p:childTnLst>
                    </p:cTn>
                  </p:par>
                  <p:par>
                    <p:cTn id="62" fill="hold">
                      <p:stCondLst>
                        <p:cond delay="indefinite"/>
                      </p:stCondLst>
                      <p:childTnLst>
                        <p:par>
                          <p:cTn id="63" fill="hold">
                            <p:stCondLst>
                              <p:cond delay="0"/>
                            </p:stCondLst>
                            <p:childTnLst>
                              <p:par>
                                <p:cTn id="64" presetID="10" presetClass="entr" presetSubtype="0" fill="hold" grpId="0" nodeType="clickEffect">
                                  <p:stCondLst>
                                    <p:cond delay="0"/>
                                  </p:stCondLst>
                                  <p:childTnLst>
                                    <p:set>
                                      <p:cBhvr>
                                        <p:cTn id="65" dur="1" fill="hold">
                                          <p:stCondLst>
                                            <p:cond delay="0"/>
                                          </p:stCondLst>
                                        </p:cTn>
                                        <p:tgtEl>
                                          <p:spTgt spid="41"/>
                                        </p:tgtEl>
                                        <p:attrNameLst>
                                          <p:attrName>style.visibility</p:attrName>
                                        </p:attrNameLst>
                                      </p:cBhvr>
                                      <p:to>
                                        <p:strVal val="visible"/>
                                      </p:to>
                                    </p:set>
                                    <p:animEffect transition="in" filter="fade">
                                      <p:cBhvr>
                                        <p:cTn id="66" dur="500"/>
                                        <p:tgtEl>
                                          <p:spTgt spid="41"/>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40"/>
                                        </p:tgtEl>
                                        <p:attrNameLst>
                                          <p:attrName>style.visibility</p:attrName>
                                        </p:attrNameLst>
                                      </p:cBhvr>
                                      <p:to>
                                        <p:strVal val="visible"/>
                                      </p:to>
                                    </p:set>
                                    <p:anim calcmode="lin" valueType="num">
                                      <p:cBhvr additive="base">
                                        <p:cTn id="71" dur="500" fill="hold"/>
                                        <p:tgtEl>
                                          <p:spTgt spid="40"/>
                                        </p:tgtEl>
                                        <p:attrNameLst>
                                          <p:attrName>ppt_x</p:attrName>
                                        </p:attrNameLst>
                                      </p:cBhvr>
                                      <p:tavLst>
                                        <p:tav tm="0">
                                          <p:val>
                                            <p:strVal val="#ppt_x"/>
                                          </p:val>
                                        </p:tav>
                                        <p:tav tm="100000">
                                          <p:val>
                                            <p:strVal val="#ppt_x"/>
                                          </p:val>
                                        </p:tav>
                                      </p:tavLst>
                                    </p:anim>
                                    <p:anim calcmode="lin" valueType="num">
                                      <p:cBhvr additive="base">
                                        <p:cTn id="72" dur="500" fill="hold"/>
                                        <p:tgtEl>
                                          <p:spTgt spid="40"/>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7"/>
                                        </p:tgtEl>
                                        <p:attrNameLst>
                                          <p:attrName>style.visibility</p:attrName>
                                        </p:attrNameLst>
                                      </p:cBhvr>
                                      <p:to>
                                        <p:strVal val="visible"/>
                                      </p:to>
                                    </p:set>
                                    <p:anim calcmode="lin" valueType="num">
                                      <p:cBhvr additive="base">
                                        <p:cTn id="75" dur="500" fill="hold"/>
                                        <p:tgtEl>
                                          <p:spTgt spid="37"/>
                                        </p:tgtEl>
                                        <p:attrNameLst>
                                          <p:attrName>ppt_x</p:attrName>
                                        </p:attrNameLst>
                                      </p:cBhvr>
                                      <p:tavLst>
                                        <p:tav tm="0">
                                          <p:val>
                                            <p:strVal val="#ppt_x"/>
                                          </p:val>
                                        </p:tav>
                                        <p:tav tm="100000">
                                          <p:val>
                                            <p:strVal val="#ppt_x"/>
                                          </p:val>
                                        </p:tav>
                                      </p:tavLst>
                                    </p:anim>
                                    <p:anim calcmode="lin" valueType="num">
                                      <p:cBhvr additive="base">
                                        <p:cTn id="76" dur="500" fill="hold"/>
                                        <p:tgtEl>
                                          <p:spTgt spid="37"/>
                                        </p:tgtEl>
                                        <p:attrNameLst>
                                          <p:attrName>ppt_y</p:attrName>
                                        </p:attrNameLst>
                                      </p:cBhvr>
                                      <p:tavLst>
                                        <p:tav tm="0">
                                          <p:val>
                                            <p:strVal val="1+#ppt_h/2"/>
                                          </p:val>
                                        </p:tav>
                                        <p:tav tm="100000">
                                          <p:val>
                                            <p:strVal val="#ppt_y"/>
                                          </p:val>
                                        </p:tav>
                                      </p:tavLst>
                                    </p:anim>
                                  </p:childTnLst>
                                </p:cTn>
                              </p:par>
                              <p:par>
                                <p:cTn id="77" presetID="10" presetClass="entr" presetSubtype="0" fill="hold" nodeType="withEffect">
                                  <p:stCondLst>
                                    <p:cond delay="0"/>
                                  </p:stCondLst>
                                  <p:childTnLst>
                                    <p:set>
                                      <p:cBhvr>
                                        <p:cTn id="78" dur="1" fill="hold">
                                          <p:stCondLst>
                                            <p:cond delay="0"/>
                                          </p:stCondLst>
                                        </p:cTn>
                                        <p:tgtEl>
                                          <p:spTgt spid="42"/>
                                        </p:tgtEl>
                                        <p:attrNameLst>
                                          <p:attrName>style.visibility</p:attrName>
                                        </p:attrNameLst>
                                      </p:cBhvr>
                                      <p:to>
                                        <p:strVal val="visible"/>
                                      </p:to>
                                    </p:set>
                                    <p:animEffect transition="in" filter="fade">
                                      <p:cBhvr>
                                        <p:cTn id="79" dur="500"/>
                                        <p:tgtEl>
                                          <p:spTgt spid="42"/>
                                        </p:tgtEl>
                                      </p:cBhvr>
                                    </p:animEffect>
                                  </p:childTnLst>
                                </p:cTn>
                              </p:par>
                              <p:par>
                                <p:cTn id="80" presetID="10" presetClass="entr" presetSubtype="0" fill="hold" nodeType="withEffect">
                                  <p:stCondLst>
                                    <p:cond delay="0"/>
                                  </p:stCondLst>
                                  <p:childTnLst>
                                    <p:set>
                                      <p:cBhvr>
                                        <p:cTn id="81" dur="1" fill="hold">
                                          <p:stCondLst>
                                            <p:cond delay="0"/>
                                          </p:stCondLst>
                                        </p:cTn>
                                        <p:tgtEl>
                                          <p:spTgt spid="45"/>
                                        </p:tgtEl>
                                        <p:attrNameLst>
                                          <p:attrName>style.visibility</p:attrName>
                                        </p:attrNameLst>
                                      </p:cBhvr>
                                      <p:to>
                                        <p:strVal val="visible"/>
                                      </p:to>
                                    </p:set>
                                    <p:animEffect transition="in" filter="fade">
                                      <p:cBhvr>
                                        <p:cTn id="82" dur="500"/>
                                        <p:tgtEl>
                                          <p:spTgt spid="45"/>
                                        </p:tgtEl>
                                      </p:cBhvr>
                                    </p:animEffect>
                                  </p:childTnLst>
                                </p:cTn>
                              </p:par>
                              <p:par>
                                <p:cTn id="83" presetID="10" presetClass="entr" presetSubtype="0" fill="hold" grpId="0" nodeType="withEffect">
                                  <p:stCondLst>
                                    <p:cond delay="0"/>
                                  </p:stCondLst>
                                  <p:childTnLst>
                                    <p:set>
                                      <p:cBhvr>
                                        <p:cTn id="84" dur="1" fill="hold">
                                          <p:stCondLst>
                                            <p:cond delay="0"/>
                                          </p:stCondLst>
                                        </p:cTn>
                                        <p:tgtEl>
                                          <p:spTgt spid="50"/>
                                        </p:tgtEl>
                                        <p:attrNameLst>
                                          <p:attrName>style.visibility</p:attrName>
                                        </p:attrNameLst>
                                      </p:cBhvr>
                                      <p:to>
                                        <p:strVal val="visible"/>
                                      </p:to>
                                    </p:set>
                                    <p:animEffect transition="in" filter="fade">
                                      <p:cBhvr>
                                        <p:cTn id="85" dur="500"/>
                                        <p:tgtEl>
                                          <p:spTgt spid="50"/>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49"/>
                                        </p:tgtEl>
                                        <p:attrNameLst>
                                          <p:attrName>style.visibility</p:attrName>
                                        </p:attrNameLst>
                                      </p:cBhvr>
                                      <p:to>
                                        <p:strVal val="visible"/>
                                      </p:to>
                                    </p:set>
                                    <p:animEffect transition="in" filter="fade">
                                      <p:cBhvr>
                                        <p:cTn id="88" dur="500"/>
                                        <p:tgtEl>
                                          <p:spTgt spid="49"/>
                                        </p:tgtEl>
                                      </p:cBhvr>
                                    </p:animEffect>
                                  </p:childTnLst>
                                </p:cTn>
                              </p:par>
                              <p:par>
                                <p:cTn id="89" presetID="2" presetClass="entr" presetSubtype="4" fill="hold" grpId="0" nodeType="withEffect">
                                  <p:stCondLst>
                                    <p:cond delay="0"/>
                                  </p:stCondLst>
                                  <p:childTnLst>
                                    <p:set>
                                      <p:cBhvr>
                                        <p:cTn id="90" dur="1" fill="hold">
                                          <p:stCondLst>
                                            <p:cond delay="0"/>
                                          </p:stCondLst>
                                        </p:cTn>
                                        <p:tgtEl>
                                          <p:spTgt spid="51"/>
                                        </p:tgtEl>
                                        <p:attrNameLst>
                                          <p:attrName>style.visibility</p:attrName>
                                        </p:attrNameLst>
                                      </p:cBhvr>
                                      <p:to>
                                        <p:strVal val="visible"/>
                                      </p:to>
                                    </p:set>
                                    <p:anim calcmode="lin" valueType="num">
                                      <p:cBhvr additive="base">
                                        <p:cTn id="91" dur="500" fill="hold"/>
                                        <p:tgtEl>
                                          <p:spTgt spid="51"/>
                                        </p:tgtEl>
                                        <p:attrNameLst>
                                          <p:attrName>ppt_x</p:attrName>
                                        </p:attrNameLst>
                                      </p:cBhvr>
                                      <p:tavLst>
                                        <p:tav tm="0">
                                          <p:val>
                                            <p:strVal val="#ppt_x"/>
                                          </p:val>
                                        </p:tav>
                                        <p:tav tm="100000">
                                          <p:val>
                                            <p:strVal val="#ppt_x"/>
                                          </p:val>
                                        </p:tav>
                                      </p:tavLst>
                                    </p:anim>
                                    <p:anim calcmode="lin" valueType="num">
                                      <p:cBhvr additive="base">
                                        <p:cTn id="92" dur="500" fill="hold"/>
                                        <p:tgtEl>
                                          <p:spTgt spid="51"/>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44"/>
                                        </p:tgtEl>
                                        <p:attrNameLst>
                                          <p:attrName>style.visibility</p:attrName>
                                        </p:attrNameLst>
                                      </p:cBhvr>
                                      <p:to>
                                        <p:strVal val="visible"/>
                                      </p:to>
                                    </p:set>
                                    <p:anim calcmode="lin" valueType="num">
                                      <p:cBhvr additive="base">
                                        <p:cTn id="95" dur="500" fill="hold"/>
                                        <p:tgtEl>
                                          <p:spTgt spid="44"/>
                                        </p:tgtEl>
                                        <p:attrNameLst>
                                          <p:attrName>ppt_x</p:attrName>
                                        </p:attrNameLst>
                                      </p:cBhvr>
                                      <p:tavLst>
                                        <p:tav tm="0">
                                          <p:val>
                                            <p:strVal val="#ppt_x"/>
                                          </p:val>
                                        </p:tav>
                                        <p:tav tm="100000">
                                          <p:val>
                                            <p:strVal val="#ppt_x"/>
                                          </p:val>
                                        </p:tav>
                                      </p:tavLst>
                                    </p:anim>
                                    <p:anim calcmode="lin" valueType="num">
                                      <p:cBhvr additive="base">
                                        <p:cTn id="96" dur="500" fill="hold"/>
                                        <p:tgtEl>
                                          <p:spTgt spid="44"/>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52"/>
                                        </p:tgtEl>
                                        <p:attrNameLst>
                                          <p:attrName>style.visibility</p:attrName>
                                        </p:attrNameLst>
                                      </p:cBhvr>
                                      <p:to>
                                        <p:strVal val="visible"/>
                                      </p:to>
                                    </p:set>
                                    <p:anim calcmode="lin" valueType="num">
                                      <p:cBhvr additive="base">
                                        <p:cTn id="99" dur="500" fill="hold"/>
                                        <p:tgtEl>
                                          <p:spTgt spid="52"/>
                                        </p:tgtEl>
                                        <p:attrNameLst>
                                          <p:attrName>ppt_x</p:attrName>
                                        </p:attrNameLst>
                                      </p:cBhvr>
                                      <p:tavLst>
                                        <p:tav tm="0">
                                          <p:val>
                                            <p:strVal val="#ppt_x"/>
                                          </p:val>
                                        </p:tav>
                                        <p:tav tm="100000">
                                          <p:val>
                                            <p:strVal val="#ppt_x"/>
                                          </p:val>
                                        </p:tav>
                                      </p:tavLst>
                                    </p:anim>
                                    <p:anim calcmode="lin" valueType="num">
                                      <p:cBhvr additive="base">
                                        <p:cTn id="100" dur="500" fill="hold"/>
                                        <p:tgtEl>
                                          <p:spTgt spid="52"/>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43"/>
                                        </p:tgtEl>
                                        <p:attrNameLst>
                                          <p:attrName>style.visibility</p:attrName>
                                        </p:attrNameLst>
                                      </p:cBhvr>
                                      <p:to>
                                        <p:strVal val="visible"/>
                                      </p:to>
                                    </p:set>
                                    <p:anim calcmode="lin" valueType="num">
                                      <p:cBhvr additive="base">
                                        <p:cTn id="103" dur="500" fill="hold"/>
                                        <p:tgtEl>
                                          <p:spTgt spid="43"/>
                                        </p:tgtEl>
                                        <p:attrNameLst>
                                          <p:attrName>ppt_x</p:attrName>
                                        </p:attrNameLst>
                                      </p:cBhvr>
                                      <p:tavLst>
                                        <p:tav tm="0">
                                          <p:val>
                                            <p:strVal val="#ppt_x"/>
                                          </p:val>
                                        </p:tav>
                                        <p:tav tm="100000">
                                          <p:val>
                                            <p:strVal val="#ppt_x"/>
                                          </p:val>
                                        </p:tav>
                                      </p:tavLst>
                                    </p:anim>
                                    <p:anim calcmode="lin" valueType="num">
                                      <p:cBhvr additive="base">
                                        <p:cTn id="104" dur="500" fill="hold"/>
                                        <p:tgtEl>
                                          <p:spTgt spid="43"/>
                                        </p:tgtEl>
                                        <p:attrNameLst>
                                          <p:attrName>ppt_y</p:attrName>
                                        </p:attrNameLst>
                                      </p:cBhvr>
                                      <p:tavLst>
                                        <p:tav tm="0">
                                          <p:val>
                                            <p:strVal val="1+#ppt_h/2"/>
                                          </p:val>
                                        </p:tav>
                                        <p:tav tm="100000">
                                          <p:val>
                                            <p:strVal val="#ppt_y"/>
                                          </p:val>
                                        </p:tav>
                                      </p:tavLst>
                                    </p:anim>
                                  </p:childTnLst>
                                </p:cTn>
                              </p:par>
                              <p:par>
                                <p:cTn id="105" presetID="10" presetClass="entr" presetSubtype="0" fill="hold" nodeType="withEffect">
                                  <p:stCondLst>
                                    <p:cond delay="0"/>
                                  </p:stCondLst>
                                  <p:childTnLst>
                                    <p:set>
                                      <p:cBhvr>
                                        <p:cTn id="106" dur="1" fill="hold">
                                          <p:stCondLst>
                                            <p:cond delay="0"/>
                                          </p:stCondLst>
                                        </p:cTn>
                                        <p:tgtEl>
                                          <p:spTgt spid="53"/>
                                        </p:tgtEl>
                                        <p:attrNameLst>
                                          <p:attrName>style.visibility</p:attrName>
                                        </p:attrNameLst>
                                      </p:cBhvr>
                                      <p:to>
                                        <p:strVal val="visible"/>
                                      </p:to>
                                    </p:set>
                                    <p:animEffect transition="in" filter="fade">
                                      <p:cBhvr>
                                        <p:cTn id="107" dur="5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22" grpId="0" animBg="1"/>
      <p:bldP spid="23" grpId="0" animBg="1"/>
      <p:bldP spid="24" grpId="0" animBg="1"/>
      <p:bldP spid="25" grpId="0" animBg="1"/>
      <p:bldP spid="28" grpId="0"/>
      <p:bldP spid="29" grpId="0"/>
      <p:bldP spid="30" grpId="0" animBg="1"/>
      <p:bldP spid="31" grpId="0" animBg="1"/>
      <p:bldP spid="33" grpId="0" animBg="1"/>
      <p:bldP spid="34" grpId="0" animBg="1"/>
      <p:bldP spid="37" grpId="0" animBg="1"/>
      <p:bldP spid="38" grpId="0" animBg="1"/>
      <p:bldP spid="39" grpId="0"/>
      <p:bldP spid="40" grpId="0"/>
      <p:bldP spid="41" grpId="0" animBg="1"/>
      <p:bldP spid="43" grpId="0" animBg="1"/>
      <p:bldP spid="44" grpId="0" animBg="1"/>
      <p:bldP spid="49" grpId="0" animBg="1"/>
      <p:bldP spid="50" grpId="0" animBg="1"/>
      <p:bldP spid="51" grpId="0"/>
      <p:bldP spid="5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474345" y="1450026"/>
            <a:ext cx="8164830" cy="439737"/>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22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ALGUNAS BARRERAS EN LA APLICACIÓN DEL MARCO DE GOBIERNO</a:t>
            </a:r>
            <a:endParaRPr kumimoji="0" lang="es-ES" sz="22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3" name="Rectángulo 2"/>
          <p:cNvSpPr/>
          <p:nvPr/>
        </p:nvSpPr>
        <p:spPr>
          <a:xfrm>
            <a:off x="104775" y="3265807"/>
            <a:ext cx="3500438" cy="309562"/>
          </a:xfrm>
          <a:prstGeom prst="rect">
            <a:avLst/>
          </a:prstGeom>
          <a:solidFill>
            <a:srgbClr val="5B9BD5">
              <a:lumMod val="20000"/>
              <a:lumOff val="80000"/>
            </a:srgbClr>
          </a:solidFill>
          <a:ln w="19050" cap="flat" cmpd="sng" algn="ctr">
            <a:solidFill>
              <a:srgbClr val="5B9BD5">
                <a:lumMod val="75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Agencia Nacional de Infraestructura </a:t>
            </a:r>
            <a:r>
              <a:rPr kumimoji="0" lang="es-MX" sz="1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(ANI)</a:t>
            </a:r>
            <a:endParaRPr kumimoji="0" lang="es-ES" sz="1400" b="0"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4" name="Cerrar llave 3"/>
          <p:cNvSpPr/>
          <p:nvPr/>
        </p:nvSpPr>
        <p:spPr>
          <a:xfrm>
            <a:off x="3652838" y="2414907"/>
            <a:ext cx="293687" cy="1082675"/>
          </a:xfrm>
          <a:prstGeom prst="rightBrace">
            <a:avLst>
              <a:gd name="adj1" fmla="val 8333"/>
              <a:gd name="adj2" fmla="val 47776"/>
            </a:avLst>
          </a:prstGeom>
          <a:noFill/>
          <a:ln w="12700" cap="flat" cmpd="sng" algn="ctr">
            <a:solidFill>
              <a:srgbClr val="7030A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1" i="0" u="none" strike="noStrike" kern="0" cap="none" spc="0" normalizeH="0" baseline="0" noProof="0" dirty="0">
              <a:ln>
                <a:noFill/>
              </a:ln>
              <a:solidFill>
                <a:prstClr val="black"/>
              </a:solidFill>
              <a:effectLst/>
              <a:uLnTx/>
              <a:uFillTx/>
            </a:endParaRPr>
          </a:p>
        </p:txBody>
      </p:sp>
      <p:sp>
        <p:nvSpPr>
          <p:cNvPr id="5" name="Redondear rectángulo de esquina diagonal 4"/>
          <p:cNvSpPr/>
          <p:nvPr/>
        </p:nvSpPr>
        <p:spPr>
          <a:xfrm>
            <a:off x="4092575" y="2310132"/>
            <a:ext cx="4941888" cy="1265237"/>
          </a:xfrm>
          <a:prstGeom prst="round2DiagRect">
            <a:avLst/>
          </a:prstGeom>
          <a:solidFill>
            <a:srgbClr val="4472C4">
              <a:lumMod val="20000"/>
              <a:lumOff val="80000"/>
            </a:srgbClr>
          </a:solidFill>
          <a:ln w="19050" cap="flat" cmpd="sng" algn="ctr">
            <a:solidFill>
              <a:sysClr val="windowText" lastClr="000000"/>
            </a:solidFill>
            <a:prstDash val="solid"/>
            <a:miter lim="800000"/>
          </a:ln>
          <a:effectLst/>
        </p:spPr>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prstClr val="black"/>
                </a:solidFill>
                <a:effectLst/>
                <a:uLnTx/>
                <a:uFillTx/>
              </a:rPr>
              <a:t>Por antigüedad de los activos y por estipulaciones en los contratos de concesión:</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Reconocimiento por separado de terrenos y bienes de infraestructura.</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Determinación de los componentes de PPYE  y de los BUP.</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Reconocimiento de los activos entregados por INVIAS y AEROCIVIL.</a:t>
            </a:r>
            <a:endParaRPr kumimoji="0" lang="es-ES" sz="1200" b="0" i="0" u="none" strike="noStrike" kern="0" cap="none" spc="0" normalizeH="0" baseline="0" noProof="0" dirty="0">
              <a:ln>
                <a:noFill/>
              </a:ln>
              <a:solidFill>
                <a:prstClr val="black"/>
              </a:solidFill>
              <a:effectLst/>
              <a:uLnTx/>
              <a:uFillTx/>
            </a:endParaRPr>
          </a:p>
        </p:txBody>
      </p:sp>
      <p:sp>
        <p:nvSpPr>
          <p:cNvPr id="6" name="Rectángulo 5"/>
          <p:cNvSpPr/>
          <p:nvPr/>
        </p:nvSpPr>
        <p:spPr>
          <a:xfrm>
            <a:off x="104775" y="2356169"/>
            <a:ext cx="3516313" cy="619125"/>
          </a:xfrm>
          <a:prstGeom prst="rect">
            <a:avLst/>
          </a:prstGeom>
          <a:solidFill>
            <a:srgbClr val="5B9BD5">
              <a:lumMod val="20000"/>
              <a:lumOff val="80000"/>
            </a:srgbClr>
          </a:solidFill>
          <a:ln w="1905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ACUERDOS DE CONCESIÓN DESDE LA PERSPECTIVA DE LA ENTIDAD CONCEDENTE  </a:t>
            </a:r>
            <a:r>
              <a:rPr kumimoji="0" lang="es-ES" sz="1400" b="1" i="1"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(NICSP 32)</a:t>
            </a:r>
          </a:p>
        </p:txBody>
      </p:sp>
      <p:sp>
        <p:nvSpPr>
          <p:cNvPr id="7" name="Flecha abajo 6"/>
          <p:cNvSpPr/>
          <p:nvPr/>
        </p:nvSpPr>
        <p:spPr>
          <a:xfrm>
            <a:off x="1635125" y="3021332"/>
            <a:ext cx="141288" cy="198437"/>
          </a:xfrm>
          <a:prstGeom prst="downArrow">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8" name="Rectángulo 7"/>
          <p:cNvSpPr/>
          <p:nvPr/>
        </p:nvSpPr>
        <p:spPr>
          <a:xfrm>
            <a:off x="77788" y="3919857"/>
            <a:ext cx="3517900" cy="280987"/>
          </a:xfrm>
          <a:prstGeom prst="rect">
            <a:avLst/>
          </a:prstGeom>
          <a:solidFill>
            <a:srgbClr val="70AD47">
              <a:lumMod val="40000"/>
              <a:lumOff val="60000"/>
            </a:srgbClr>
          </a:solidFill>
          <a:ln w="1905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PRÉSTAMOS POR COBRAR  (NICSP 29)</a:t>
            </a:r>
          </a:p>
        </p:txBody>
      </p:sp>
      <p:sp>
        <p:nvSpPr>
          <p:cNvPr id="9" name="Flecha abajo 8"/>
          <p:cNvSpPr/>
          <p:nvPr/>
        </p:nvSpPr>
        <p:spPr>
          <a:xfrm>
            <a:off x="1617663" y="4242119"/>
            <a:ext cx="161925" cy="234950"/>
          </a:xfrm>
          <a:prstGeom prst="downArrow">
            <a:avLst/>
          </a:prstGeom>
          <a:solidFill>
            <a:srgbClr val="FFC000">
              <a:lumMod val="60000"/>
              <a:lumOff val="40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10" name="Rectángulo 9"/>
          <p:cNvSpPr/>
          <p:nvPr/>
        </p:nvSpPr>
        <p:spPr>
          <a:xfrm>
            <a:off x="77788" y="4519932"/>
            <a:ext cx="3517900" cy="274637"/>
          </a:xfrm>
          <a:prstGeom prst="rect">
            <a:avLst/>
          </a:prstGeom>
          <a:solidFill>
            <a:srgbClr val="70AD47">
              <a:lumMod val="40000"/>
              <a:lumOff val="60000"/>
            </a:srgbClr>
          </a:solidFill>
          <a:ln w="19050" cap="flat" cmpd="sng" algn="ctr">
            <a:solidFill>
              <a:srgbClr val="5B9BD5">
                <a:lumMod val="75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Ministerio de Educación Nacional</a:t>
            </a:r>
            <a:endPar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11" name="Redondear rectángulo de esquina diagonal 10"/>
          <p:cNvSpPr/>
          <p:nvPr/>
        </p:nvSpPr>
        <p:spPr>
          <a:xfrm>
            <a:off x="4119563" y="3702369"/>
            <a:ext cx="4887912" cy="1343025"/>
          </a:xfrm>
          <a:prstGeom prst="round2DiagRect">
            <a:avLst/>
          </a:prstGeom>
          <a:solidFill>
            <a:srgbClr val="70AD47">
              <a:lumMod val="40000"/>
              <a:lumOff val="60000"/>
            </a:srgbClr>
          </a:solidFill>
          <a:ln w="19050" cap="flat" cmpd="sng" algn="ctr">
            <a:solidFill>
              <a:srgbClr val="A5A5A5">
                <a:shade val="50000"/>
              </a:srgbClr>
            </a:solidFill>
            <a:prstDash val="solid"/>
            <a:miter lim="800000"/>
          </a:ln>
          <a:effectLst/>
        </p:spPr>
        <p:txBody>
          <a:bodyPr anchor="ctr"/>
          <a:lstStyle/>
          <a:p>
            <a:pPr marL="0" marR="0" lvl="0" indent="0" algn="just" defTabSz="914400" eaLnBrk="1" fontAlgn="auto" latinLnBrk="0" hangingPunct="1">
              <a:lnSpc>
                <a:spcPct val="100000"/>
              </a:lnSpc>
              <a:spcBef>
                <a:spcPts val="0"/>
              </a:spcBef>
              <a:spcAft>
                <a:spcPts val="0"/>
              </a:spcAft>
              <a:buClrTx/>
              <a:buSzTx/>
              <a:buFontTx/>
              <a:buNone/>
              <a:tabLst/>
              <a:defRPr/>
            </a:pPr>
            <a:r>
              <a:rPr kumimoji="0" lang="es-MX" sz="1200" b="1" i="0" u="none" strike="noStrike" kern="0" cap="none" spc="0" normalizeH="0" baseline="0" noProof="0" dirty="0">
                <a:ln>
                  <a:noFill/>
                </a:ln>
                <a:solidFill>
                  <a:prstClr val="black"/>
                </a:solidFill>
                <a:effectLst/>
                <a:uLnTx/>
                <a:uFillTx/>
              </a:rPr>
              <a:t>Medición al costo amortizado sobre préstamos entregados a través de otras entidades.  Por :</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Deficiente capacidad operativa, administrativa y tecnológica del administrador.</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Inexistencia de datos históricos de los créditos.</a:t>
            </a:r>
          </a:p>
          <a:p>
            <a:pPr marL="342900" marR="0" lvl="0" indent="-342900" algn="just" defTabSz="914400" eaLnBrk="1" fontAlgn="auto" latinLnBrk="0" hangingPunct="1">
              <a:lnSpc>
                <a:spcPct val="100000"/>
              </a:lnSpc>
              <a:spcBef>
                <a:spcPts val="0"/>
              </a:spcBef>
              <a:spcAft>
                <a:spcPts val="0"/>
              </a:spcAft>
              <a:buClrTx/>
              <a:buSzTx/>
              <a:buFontTx/>
              <a:buAutoNum type="arabicPeriod"/>
              <a:tabLst/>
              <a:defRPr/>
            </a:pPr>
            <a:r>
              <a:rPr kumimoji="0" lang="es-MX" sz="1200" b="1" i="0" u="none" strike="noStrike" kern="0" cap="none" spc="0" normalizeH="0" baseline="0" noProof="0" dirty="0">
                <a:ln>
                  <a:noFill/>
                </a:ln>
                <a:solidFill>
                  <a:prstClr val="black"/>
                </a:solidFill>
                <a:effectLst/>
                <a:uLnTx/>
                <a:uFillTx/>
              </a:rPr>
              <a:t>Alto volumen de créditos.</a:t>
            </a:r>
            <a:endParaRPr kumimoji="0" lang="es-ES" sz="1200" b="1" i="0" u="none" strike="noStrike" kern="0" cap="none" spc="0" normalizeH="0" baseline="0" noProof="0" dirty="0">
              <a:ln>
                <a:noFill/>
              </a:ln>
              <a:solidFill>
                <a:prstClr val="black"/>
              </a:solidFill>
              <a:effectLst/>
              <a:uLnTx/>
              <a:uFillTx/>
            </a:endParaRPr>
          </a:p>
        </p:txBody>
      </p:sp>
      <p:sp>
        <p:nvSpPr>
          <p:cNvPr id="12" name="Rectángulo 11"/>
          <p:cNvSpPr/>
          <p:nvPr/>
        </p:nvSpPr>
        <p:spPr>
          <a:xfrm>
            <a:off x="104775" y="5045394"/>
            <a:ext cx="3556000" cy="449263"/>
          </a:xfrm>
          <a:prstGeom prst="rect">
            <a:avLst/>
          </a:prstGeom>
          <a:solidFill>
            <a:srgbClr val="A5A5A5">
              <a:lumMod val="40000"/>
              <a:lumOff val="60000"/>
            </a:srgbClr>
          </a:solidFill>
          <a:ln w="1905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INVERSIONES EN CONTROLADAS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NICSP 34 y 36</a:t>
            </a:r>
          </a:p>
        </p:txBody>
      </p:sp>
      <p:sp>
        <p:nvSpPr>
          <p:cNvPr id="13" name="Rectángulo 12"/>
          <p:cNvSpPr/>
          <p:nvPr/>
        </p:nvSpPr>
        <p:spPr>
          <a:xfrm>
            <a:off x="104775" y="5808982"/>
            <a:ext cx="3600450" cy="454025"/>
          </a:xfrm>
          <a:prstGeom prst="rect">
            <a:avLst/>
          </a:prstGeom>
          <a:solidFill>
            <a:srgbClr val="A5A5A5">
              <a:lumMod val="40000"/>
              <a:lumOff val="60000"/>
            </a:srgbClr>
          </a:solidFill>
          <a:ln w="19050" cap="flat" cmpd="sng" algn="ctr">
            <a:solidFill>
              <a:srgbClr val="5B9BD5">
                <a:lumMod val="75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Ministerios de Hacienda y C.P., Industria y Comercio, Vivienda, TIC </a:t>
            </a:r>
            <a:endPar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14" name="Redondear rectángulo de esquina diagonal 13"/>
          <p:cNvSpPr/>
          <p:nvPr/>
        </p:nvSpPr>
        <p:spPr>
          <a:xfrm>
            <a:off x="4119563" y="5172394"/>
            <a:ext cx="4843462" cy="1055688"/>
          </a:xfrm>
          <a:prstGeom prst="round2DiagRect">
            <a:avLst/>
          </a:prstGeom>
          <a:solidFill>
            <a:srgbClr val="A5A5A5">
              <a:lumMod val="40000"/>
              <a:lumOff val="60000"/>
            </a:srgbClr>
          </a:solidFill>
          <a:ln w="19050" cap="flat" cmpd="sng" algn="ctr">
            <a:solidFill>
              <a:srgbClr val="A5A5A5">
                <a:shade val="50000"/>
              </a:srgbClr>
            </a:solidFill>
            <a:prstDash val="solid"/>
            <a:miter lim="800000"/>
          </a:ln>
          <a:effectLst/>
        </p:spPr>
        <p:txBody>
          <a:bodyPr anchor="ctr"/>
          <a:lstStyle/>
          <a:p>
            <a:pPr marL="228600" marR="0" lvl="0" indent="-228600" defTabSz="914400" eaLnBrk="1" fontAlgn="auto" latinLnBrk="0" hangingPunct="1">
              <a:lnSpc>
                <a:spcPct val="100000"/>
              </a:lnSpc>
              <a:spcBef>
                <a:spcPts val="0"/>
              </a:spcBef>
              <a:spcAft>
                <a:spcPts val="0"/>
              </a:spcAft>
              <a:buClrTx/>
              <a:buSzTx/>
              <a:buFontTx/>
              <a:buAutoNum type="arabicPeriod"/>
              <a:tabLst/>
              <a:defRPr/>
            </a:pPr>
            <a:r>
              <a:rPr kumimoji="0" lang="es-CO" sz="1200" b="1" i="0" u="none" strike="noStrike" kern="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Uniformar políticas contables para la aplicación del método</a:t>
            </a:r>
          </a:p>
          <a:p>
            <a:pPr marL="0" marR="0" lvl="0" indent="0"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de participación patrimonial.</a:t>
            </a:r>
            <a:endParaRPr kumimoji="0" lang="es-ES" sz="1200" b="1" i="0" u="none" strike="noStrike" kern="0" cap="none" spc="0" normalizeH="0" baseline="0" noProof="0" dirty="0">
              <a:ln>
                <a:noFill/>
              </a:ln>
              <a:solidFill>
                <a:prstClr val="black"/>
              </a:solidFill>
              <a:effectLst/>
              <a:uLnTx/>
              <a:uFillTx/>
            </a:endParaRPr>
          </a:p>
          <a:p>
            <a:pPr marL="0" marR="0" lvl="0" indent="0"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2.   Obtención del valor en uso para la medición del deterioro de        valor de las inversiones patrimoniales.</a:t>
            </a:r>
            <a:r>
              <a:rPr kumimoji="0" lang="es-CO" sz="1200" b="0" i="0" u="none" strike="noStrike" kern="0" cap="none" spc="0" normalizeH="0" baseline="0" noProof="0" dirty="0">
                <a:ln>
                  <a:noFill/>
                </a:ln>
                <a:solidFill>
                  <a:prstClr val="black"/>
                </a:solidFill>
                <a:effectLst/>
                <a:uLnTx/>
                <a:uFillTx/>
                <a:ea typeface="Times New Roman" panose="02020603050405020304" pitchFamily="18" charset="0"/>
                <a:cs typeface="Times New Roman" panose="02020603050405020304" pitchFamily="18" charset="0"/>
              </a:rPr>
              <a:t> </a:t>
            </a:r>
          </a:p>
        </p:txBody>
      </p:sp>
      <p:sp>
        <p:nvSpPr>
          <p:cNvPr id="15" name="Flecha abajo 14"/>
          <p:cNvSpPr/>
          <p:nvPr/>
        </p:nvSpPr>
        <p:spPr>
          <a:xfrm>
            <a:off x="1711325" y="5540694"/>
            <a:ext cx="161925" cy="236538"/>
          </a:xfrm>
          <a:prstGeom prst="downArrow">
            <a:avLst/>
          </a:prstGeom>
          <a:solidFill>
            <a:srgbClr val="E7E6E6">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16" name="Cerrar llave 15"/>
          <p:cNvSpPr/>
          <p:nvPr/>
        </p:nvSpPr>
        <p:spPr>
          <a:xfrm>
            <a:off x="3632200" y="4026219"/>
            <a:ext cx="301625" cy="762000"/>
          </a:xfrm>
          <a:prstGeom prst="rightBrace">
            <a:avLst>
              <a:gd name="adj1" fmla="val 13217"/>
              <a:gd name="adj2" fmla="val 47776"/>
            </a:avLst>
          </a:prstGeom>
          <a:noFill/>
          <a:ln w="12700" cap="flat" cmpd="sng" algn="ctr">
            <a:solidFill>
              <a:srgbClr val="70AD47"/>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1" i="0" u="none" strike="noStrike" kern="0" cap="none" spc="0" normalizeH="0" baseline="0" noProof="0" dirty="0">
              <a:ln>
                <a:noFill/>
              </a:ln>
              <a:solidFill>
                <a:prstClr val="black"/>
              </a:solidFill>
              <a:effectLst/>
              <a:uLnTx/>
              <a:uFillTx/>
            </a:endParaRPr>
          </a:p>
        </p:txBody>
      </p:sp>
      <p:sp>
        <p:nvSpPr>
          <p:cNvPr id="17" name="Cerrar llave 16"/>
          <p:cNvSpPr/>
          <p:nvPr/>
        </p:nvSpPr>
        <p:spPr>
          <a:xfrm>
            <a:off x="3744913" y="5172394"/>
            <a:ext cx="296862" cy="1055688"/>
          </a:xfrm>
          <a:prstGeom prst="rightBrace">
            <a:avLst>
              <a:gd name="adj1" fmla="val 8333"/>
              <a:gd name="adj2" fmla="val 47776"/>
            </a:avLst>
          </a:prstGeom>
          <a:noFill/>
          <a:ln w="12700" cap="flat" cmpd="sng" algn="ctr">
            <a:solidFill>
              <a:sysClr val="window" lastClr="FFFFFF">
                <a:lumMod val="50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4259315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fade">
                                      <p:cBhvr>
                                        <p:cTn id="16" dur="500"/>
                                        <p:tgtEl>
                                          <p:spTgt spid="4"/>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fade">
                                      <p:cBhvr>
                                        <p:cTn id="24" dur="500"/>
                                        <p:tgtEl>
                                          <p:spTgt spid="8"/>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500"/>
                                        <p:tgtEl>
                                          <p:spTgt spid="9"/>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0"/>
                                        </p:tgtEl>
                                        <p:attrNameLst>
                                          <p:attrName>style.visibility</p:attrName>
                                        </p:attrNameLst>
                                      </p:cBhvr>
                                      <p:to>
                                        <p:strVal val="visible"/>
                                      </p:to>
                                    </p:set>
                                    <p:animEffect transition="in" filter="fade">
                                      <p:cBhvr>
                                        <p:cTn id="30" dur="500"/>
                                        <p:tgtEl>
                                          <p:spTgt spid="1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500"/>
                                        <p:tgtEl>
                                          <p:spTgt spid="11"/>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par>
                                <p:cTn id="42" presetID="10" presetClass="entr" presetSubtype="0" fill="hold" grpId="0" nodeType="withEffect">
                                  <p:stCondLst>
                                    <p:cond delay="0"/>
                                  </p:stCondLst>
                                  <p:childTnLst>
                                    <p:set>
                                      <p:cBhvr>
                                        <p:cTn id="43" dur="1" fill="hold">
                                          <p:stCondLst>
                                            <p:cond delay="0"/>
                                          </p:stCondLst>
                                        </p:cTn>
                                        <p:tgtEl>
                                          <p:spTgt spid="15"/>
                                        </p:tgtEl>
                                        <p:attrNameLst>
                                          <p:attrName>style.visibility</p:attrName>
                                        </p:attrNameLst>
                                      </p:cBhvr>
                                      <p:to>
                                        <p:strVal val="visible"/>
                                      </p:to>
                                    </p:set>
                                    <p:animEffect transition="in" filter="fade">
                                      <p:cBhvr>
                                        <p:cTn id="44" dur="500"/>
                                        <p:tgtEl>
                                          <p:spTgt spid="15"/>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7"/>
                                        </p:tgtEl>
                                        <p:attrNameLst>
                                          <p:attrName>style.visibility</p:attrName>
                                        </p:attrNameLst>
                                      </p:cBhvr>
                                      <p:to>
                                        <p:strVal val="visible"/>
                                      </p:to>
                                    </p:set>
                                    <p:animEffect transition="in" filter="fade">
                                      <p:cBhvr>
                                        <p:cTn id="50" dur="500"/>
                                        <p:tgtEl>
                                          <p:spTgt spid="17"/>
                                        </p:tgtEl>
                                      </p:cBhvr>
                                    </p:animEffect>
                                  </p:childTnLst>
                                </p:cTn>
                              </p:par>
                              <p:par>
                                <p:cTn id="51" presetID="10" presetClass="entr" presetSubtype="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Effect transition="in" filter="fade">
                                      <p:cBhvr>
                                        <p:cTn id="5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804671" y="1672146"/>
            <a:ext cx="7695946" cy="461962"/>
          </a:xfrm>
          <a:prstGeom prst="rect">
            <a:avLst/>
          </a:prstGeom>
          <a:solidFill>
            <a:sysClr val="window" lastClr="FFFFFF">
              <a:lumMod val="85000"/>
            </a:sysClr>
          </a:solidFill>
          <a:ln w="28575">
            <a:solidFill>
              <a:sysClr val="windowText" lastClr="000000"/>
            </a:solidFill>
          </a:ln>
        </p:spPr>
        <p:txBody>
          <a:bodyPr wrap="square">
            <a:spAutoFit/>
          </a:bodyPr>
          <a:lstStyle/>
          <a:p>
            <a:pPr algn="ctr" defTabSz="914400" eaLnBrk="1" fontAlgn="auto" hangingPunct="1">
              <a:spcBef>
                <a:spcPts val="0"/>
              </a:spcBef>
              <a:spcAft>
                <a:spcPts val="0"/>
              </a:spcAft>
              <a:defRPr/>
            </a:pPr>
            <a:r>
              <a:rPr lang="es-CO" sz="2400" b="1" kern="0" dirty="0">
                <a:solidFill>
                  <a:srgbClr val="000000"/>
                </a:solidFill>
                <a:latin typeface="Calibri" panose="020F0502020204030204"/>
                <a:ea typeface="+mn-ea"/>
                <a:cs typeface="+mn-cs"/>
              </a:rPr>
              <a:t>Principales Desafíos en la Aplicación de Marcos Normativos </a:t>
            </a:r>
          </a:p>
        </p:txBody>
      </p:sp>
      <p:sp>
        <p:nvSpPr>
          <p:cNvPr id="3" name="Rectángulo 2"/>
          <p:cNvSpPr/>
          <p:nvPr/>
        </p:nvSpPr>
        <p:spPr>
          <a:xfrm rot="10800000" flipV="1">
            <a:off x="351980" y="3134233"/>
            <a:ext cx="4432300" cy="2914650"/>
          </a:xfrm>
          <a:prstGeom prst="rect">
            <a:avLst/>
          </a:prstGeom>
          <a:solidFill>
            <a:srgbClr val="FFC000">
              <a:lumMod val="40000"/>
              <a:lumOff val="60000"/>
            </a:srgbClr>
          </a:solidFill>
          <a:ln w="28575" cap="flat" cmpd="sng" algn="ctr">
            <a:solidFill>
              <a:sysClr val="windowText" lastClr="000000"/>
            </a:solidFill>
            <a:prstDash val="solid"/>
            <a:miter lim="800000"/>
          </a:ln>
          <a:effectLst/>
        </p:spPr>
        <p:txBody>
          <a:bodyPr anchor="ctr"/>
          <a:lstStyle/>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1.</a:t>
            </a:r>
            <a:r>
              <a:rPr lang="es-CO" sz="2000" b="1" kern="0" dirty="0">
                <a:solidFill>
                  <a:prstClr val="white"/>
                </a:solidFill>
                <a:latin typeface="Calibri" panose="020F0502020204030204"/>
                <a:ea typeface="+mn-ea"/>
                <a:cs typeface="+mn-cs"/>
              </a:rPr>
              <a:t>  </a:t>
            </a:r>
            <a:r>
              <a:rPr lang="es-CO" sz="2000" b="1" kern="0" dirty="0">
                <a:solidFill>
                  <a:prstClr val="black"/>
                </a:solidFill>
                <a:latin typeface="Calibri" panose="020F0502020204030204"/>
                <a:ea typeface="+mn-ea"/>
                <a:cs typeface="+mn-cs"/>
              </a:rPr>
              <a:t>Cambios de gobierno </a:t>
            </a:r>
          </a:p>
          <a:p>
            <a:pPr marL="342900" indent="-342900" defTabSz="914400" eaLnBrk="1" fontAlgn="auto" hangingPunct="1">
              <a:spcBef>
                <a:spcPts val="0"/>
              </a:spcBef>
              <a:spcAft>
                <a:spcPts val="1200"/>
              </a:spcAft>
              <a:buFontTx/>
              <a:buAutoNum type="arabicPeriod" startAt="2"/>
              <a:defRPr/>
            </a:pPr>
            <a:r>
              <a:rPr lang="es-CO" sz="2000" b="1" kern="0" dirty="0">
                <a:solidFill>
                  <a:prstClr val="black"/>
                </a:solidFill>
                <a:latin typeface="Calibri" panose="020F0502020204030204"/>
                <a:ea typeface="+mn-ea"/>
                <a:cs typeface="+mn-cs"/>
              </a:rPr>
              <a:t>Duración y Complejidad</a:t>
            </a:r>
          </a:p>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3.  Costos</a:t>
            </a:r>
          </a:p>
          <a:p>
            <a:pPr marL="342900" indent="-342900" defTabSz="914400" eaLnBrk="1" fontAlgn="auto" hangingPunct="1">
              <a:spcBef>
                <a:spcPts val="0"/>
              </a:spcBef>
              <a:spcAft>
                <a:spcPts val="1200"/>
              </a:spcAft>
              <a:buFontTx/>
              <a:buAutoNum type="arabicPeriod" startAt="4"/>
              <a:defRPr/>
            </a:pPr>
            <a:r>
              <a:rPr lang="es-CO" sz="2000" b="1" kern="0" dirty="0">
                <a:solidFill>
                  <a:prstClr val="black"/>
                </a:solidFill>
                <a:latin typeface="Calibri" panose="020F0502020204030204"/>
                <a:ea typeface="+mn-ea"/>
                <a:cs typeface="+mn-cs"/>
              </a:rPr>
              <a:t>Resistencia al Cambio</a:t>
            </a:r>
          </a:p>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 5.  Estados Financieros  </a:t>
            </a:r>
          </a:p>
          <a:p>
            <a:pPr marL="381168" indent="-381168" defTabSz="914400" eaLnBrk="1" fontAlgn="auto" hangingPunct="1">
              <a:spcBef>
                <a:spcPts val="0"/>
              </a:spcBef>
              <a:spcAft>
                <a:spcPts val="1200"/>
              </a:spcAft>
              <a:buFontTx/>
              <a:buAutoNum type="arabicPeriod" startAt="6"/>
              <a:defRPr/>
            </a:pPr>
            <a:r>
              <a:rPr lang="es-CO" sz="2000" b="1" kern="0" dirty="0">
                <a:solidFill>
                  <a:prstClr val="black"/>
                </a:solidFill>
                <a:latin typeface="Calibri" panose="020F0502020204030204"/>
                <a:ea typeface="+mn-ea"/>
                <a:cs typeface="+mn-cs"/>
              </a:rPr>
              <a:t>Presupuesto: Base Efectivo -  Contabilidad Base Devengo</a:t>
            </a:r>
            <a:endParaRPr lang="es-CO" sz="1600" kern="0" dirty="0">
              <a:solidFill>
                <a:prstClr val="black"/>
              </a:solidFill>
              <a:latin typeface="Calibri" panose="020F0502020204030204"/>
              <a:ea typeface="+mn-ea"/>
              <a:cs typeface="+mn-cs"/>
            </a:endParaRPr>
          </a:p>
        </p:txBody>
      </p:sp>
      <p:sp>
        <p:nvSpPr>
          <p:cNvPr id="4" name="Rectángulo 3"/>
          <p:cNvSpPr/>
          <p:nvPr/>
        </p:nvSpPr>
        <p:spPr>
          <a:xfrm>
            <a:off x="1069530" y="2499233"/>
            <a:ext cx="2705100" cy="312738"/>
          </a:xfrm>
          <a:prstGeom prst="rect">
            <a:avLst/>
          </a:prstGeom>
          <a:solidFill>
            <a:srgbClr val="FFC000">
              <a:lumMod val="60000"/>
              <a:lumOff val="40000"/>
            </a:srgbClr>
          </a:solidFill>
          <a:ln w="28575"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r>
              <a:rPr lang="es-CO" sz="2400" b="1" kern="0" dirty="0">
                <a:solidFill>
                  <a:prstClr val="black"/>
                </a:solidFill>
                <a:latin typeface="Calibri" panose="020F0502020204030204"/>
                <a:ea typeface="+mn-ea"/>
                <a:cs typeface="+mn-cs"/>
              </a:rPr>
              <a:t>A NIVEL POLÍTICO</a:t>
            </a:r>
          </a:p>
        </p:txBody>
      </p:sp>
      <p:sp>
        <p:nvSpPr>
          <p:cNvPr id="5" name="Flecha derecha 4"/>
          <p:cNvSpPr/>
          <p:nvPr/>
        </p:nvSpPr>
        <p:spPr>
          <a:xfrm rot="5400000">
            <a:off x="2314130" y="2894520"/>
            <a:ext cx="215900" cy="155575"/>
          </a:xfrm>
          <a:prstGeom prst="right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12700"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endParaRPr lang="es-CO" kern="0" dirty="0">
              <a:solidFill>
                <a:prstClr val="black"/>
              </a:solidFill>
              <a:latin typeface="Calibri" panose="020F0502020204030204"/>
              <a:ea typeface="+mn-ea"/>
              <a:cs typeface="+mn-cs"/>
            </a:endParaRPr>
          </a:p>
        </p:txBody>
      </p:sp>
      <p:sp>
        <p:nvSpPr>
          <p:cNvPr id="6" name="Rectángulo 5"/>
          <p:cNvSpPr/>
          <p:nvPr/>
        </p:nvSpPr>
        <p:spPr>
          <a:xfrm rot="10800000" flipV="1">
            <a:off x="5190680" y="3243771"/>
            <a:ext cx="3419475" cy="2728912"/>
          </a:xfrm>
          <a:prstGeom prst="rect">
            <a:avLst/>
          </a:prstGeom>
          <a:solidFill>
            <a:srgbClr val="5B9BD5">
              <a:lumMod val="20000"/>
              <a:lumOff val="80000"/>
            </a:srgbClr>
          </a:solidFill>
          <a:ln w="28575" cap="flat" cmpd="sng" algn="ctr">
            <a:solidFill>
              <a:sysClr val="windowText" lastClr="000000"/>
            </a:solidFill>
            <a:prstDash val="solid"/>
            <a:miter lim="800000"/>
          </a:ln>
          <a:effectLst/>
        </p:spPr>
        <p:txBody>
          <a:bodyPr anchor="ctr"/>
          <a:lstStyle/>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1.</a:t>
            </a:r>
            <a:r>
              <a:rPr lang="es-CO" sz="2000" b="1" kern="0" dirty="0">
                <a:solidFill>
                  <a:prstClr val="white"/>
                </a:solidFill>
                <a:latin typeface="Calibri" panose="020F0502020204030204"/>
                <a:ea typeface="+mn-ea"/>
                <a:cs typeface="+mn-cs"/>
              </a:rPr>
              <a:t>  </a:t>
            </a:r>
            <a:r>
              <a:rPr lang="es-CO" sz="2000" b="1" kern="0" dirty="0">
                <a:solidFill>
                  <a:prstClr val="black"/>
                </a:solidFill>
                <a:latin typeface="Calibri" panose="020F0502020204030204"/>
                <a:ea typeface="+mn-ea"/>
                <a:cs typeface="+mn-cs"/>
              </a:rPr>
              <a:t>Materialidad</a:t>
            </a:r>
          </a:p>
          <a:p>
            <a:pPr marL="342900" indent="-342900" defTabSz="914400" eaLnBrk="1" fontAlgn="auto" hangingPunct="1">
              <a:spcBef>
                <a:spcPts val="0"/>
              </a:spcBef>
              <a:spcAft>
                <a:spcPts val="0"/>
              </a:spcAft>
              <a:buFontTx/>
              <a:buAutoNum type="arabicPeriod" startAt="2"/>
              <a:defRPr/>
            </a:pPr>
            <a:r>
              <a:rPr lang="es-CO" sz="2000" b="1" kern="0" dirty="0">
                <a:solidFill>
                  <a:prstClr val="black"/>
                </a:solidFill>
                <a:latin typeface="Calibri" panose="020F0502020204030204"/>
                <a:ea typeface="+mn-ea"/>
                <a:cs typeface="+mn-cs"/>
              </a:rPr>
              <a:t>Juicio Profesional </a:t>
            </a:r>
          </a:p>
          <a:p>
            <a:pPr defTabSz="914400" eaLnBrk="1" fontAlgn="auto" hangingPunct="1">
              <a:spcBef>
                <a:spcPts val="0"/>
              </a:spcBef>
              <a:spcAft>
                <a:spcPts val="0"/>
              </a:spcAft>
              <a:defRPr/>
            </a:pPr>
            <a:r>
              <a:rPr lang="es-CO" sz="2000" b="1" kern="0" dirty="0">
                <a:solidFill>
                  <a:prstClr val="black"/>
                </a:solidFill>
                <a:latin typeface="Calibri" panose="020F0502020204030204"/>
                <a:ea typeface="+mn-ea"/>
                <a:cs typeface="+mn-cs"/>
              </a:rPr>
              <a:t>               vs </a:t>
            </a:r>
          </a:p>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      Base Legal</a:t>
            </a:r>
          </a:p>
          <a:p>
            <a:pPr defTabSz="914400" eaLnBrk="1" fontAlgn="auto" hangingPunct="1">
              <a:spcBef>
                <a:spcPts val="0"/>
              </a:spcBef>
              <a:spcAft>
                <a:spcPts val="1200"/>
              </a:spcAft>
              <a:defRPr/>
            </a:pPr>
            <a:r>
              <a:rPr lang="es-CO" sz="2000" b="1" kern="0" dirty="0">
                <a:solidFill>
                  <a:prstClr val="black"/>
                </a:solidFill>
                <a:latin typeface="Calibri" panose="020F0502020204030204"/>
                <a:ea typeface="+mn-ea"/>
                <a:cs typeface="+mn-cs"/>
              </a:rPr>
              <a:t>3.  Necesidad de Base Legal</a:t>
            </a:r>
            <a:endParaRPr lang="es-CO" sz="1600" kern="0" dirty="0">
              <a:solidFill>
                <a:prstClr val="black"/>
              </a:solidFill>
              <a:latin typeface="Calibri" panose="020F0502020204030204"/>
              <a:ea typeface="+mn-ea"/>
              <a:cs typeface="+mn-cs"/>
            </a:endParaRPr>
          </a:p>
        </p:txBody>
      </p:sp>
      <p:sp>
        <p:nvSpPr>
          <p:cNvPr id="7" name="Rectángulo 6"/>
          <p:cNvSpPr/>
          <p:nvPr/>
        </p:nvSpPr>
        <p:spPr>
          <a:xfrm>
            <a:off x="5547867" y="2499233"/>
            <a:ext cx="2705100" cy="328613"/>
          </a:xfrm>
          <a:prstGeom prst="rect">
            <a:avLst/>
          </a:prstGeom>
          <a:solidFill>
            <a:srgbClr val="4472C4">
              <a:lumMod val="20000"/>
              <a:lumOff val="80000"/>
            </a:srgbClr>
          </a:solidFill>
          <a:ln w="28575"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r>
              <a:rPr lang="es-CO" sz="2400" b="1" kern="0" dirty="0">
                <a:solidFill>
                  <a:prstClr val="black"/>
                </a:solidFill>
                <a:latin typeface="Calibri" panose="020F0502020204030204"/>
                <a:ea typeface="+mn-ea"/>
                <a:cs typeface="+mn-cs"/>
              </a:rPr>
              <a:t>A NIVEL PRINCIPIOS</a:t>
            </a:r>
          </a:p>
        </p:txBody>
      </p:sp>
      <p:sp>
        <p:nvSpPr>
          <p:cNvPr id="8" name="Flecha derecha 7"/>
          <p:cNvSpPr/>
          <p:nvPr/>
        </p:nvSpPr>
        <p:spPr>
          <a:xfrm rot="5400000">
            <a:off x="6724999" y="3031839"/>
            <a:ext cx="214312" cy="136525"/>
          </a:xfrm>
          <a:prstGeom prst="right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12700"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endParaRPr lang="es-CO" kern="0" dirty="0">
              <a:solidFill>
                <a:prstClr val="black"/>
              </a:solidFill>
              <a:latin typeface="Calibri" panose="020F0502020204030204"/>
              <a:ea typeface="+mn-ea"/>
              <a:cs typeface="+mn-cs"/>
            </a:endParaRPr>
          </a:p>
        </p:txBody>
      </p:sp>
      <p:sp>
        <p:nvSpPr>
          <p:cNvPr id="9" name="Abrir llave 8"/>
          <p:cNvSpPr/>
          <p:nvPr/>
        </p:nvSpPr>
        <p:spPr>
          <a:xfrm rot="16200000">
            <a:off x="2318099" y="906177"/>
            <a:ext cx="192087" cy="2689225"/>
          </a:xfrm>
          <a:prstGeom prst="leftBrace">
            <a:avLst/>
          </a:prstGeom>
          <a:noFill/>
          <a:ln w="19050"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endParaRPr lang="es-CO" kern="0" dirty="0">
              <a:solidFill>
                <a:prstClr val="black"/>
              </a:solidFill>
              <a:latin typeface="Calibri" panose="020F0502020204030204"/>
              <a:ea typeface="+mn-ea"/>
              <a:cs typeface="+mn-cs"/>
            </a:endParaRPr>
          </a:p>
        </p:txBody>
      </p:sp>
      <p:sp>
        <p:nvSpPr>
          <p:cNvPr id="10" name="Abrir llave 9"/>
          <p:cNvSpPr/>
          <p:nvPr/>
        </p:nvSpPr>
        <p:spPr>
          <a:xfrm rot="16200000">
            <a:off x="6805167" y="906971"/>
            <a:ext cx="190500" cy="2705100"/>
          </a:xfrm>
          <a:prstGeom prst="leftBrace">
            <a:avLst/>
          </a:prstGeom>
          <a:noFill/>
          <a:ln w="19050" cap="flat" cmpd="sng" algn="ctr">
            <a:solidFill>
              <a:sysClr val="windowText" lastClr="000000"/>
            </a:solidFill>
            <a:prstDash val="solid"/>
            <a:miter lim="800000"/>
          </a:ln>
          <a:effectLst/>
        </p:spPr>
        <p:txBody>
          <a:bodyPr anchor="ctr"/>
          <a:lstStyle/>
          <a:p>
            <a:pPr algn="ctr" defTabSz="914400" eaLnBrk="1" fontAlgn="auto" hangingPunct="1">
              <a:spcBef>
                <a:spcPts val="0"/>
              </a:spcBef>
              <a:spcAft>
                <a:spcPts val="0"/>
              </a:spcAft>
              <a:defRPr/>
            </a:pPr>
            <a:endParaRPr lang="es-CO" kern="0" dirty="0">
              <a:solidFill>
                <a:prstClr val="black"/>
              </a:solidFill>
              <a:latin typeface="Calibri" panose="020F0502020204030204"/>
              <a:ea typeface="+mn-ea"/>
              <a:cs typeface="+mn-cs"/>
            </a:endParaRPr>
          </a:p>
        </p:txBody>
      </p:sp>
    </p:spTree>
    <p:extLst>
      <p:ext uri="{BB962C8B-B14F-4D97-AF65-F5344CB8AC3E}">
        <p14:creationId xmlns:p14="http://schemas.microsoft.com/office/powerpoint/2010/main" val="2156729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500"/>
                                        <p:tgtEl>
                                          <p:spTgt spid="7"/>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500"/>
                                        <p:tgtEl>
                                          <p:spTgt spid="5"/>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additive="base">
                                        <p:cTn id="32" dur="500" fill="hold"/>
                                        <p:tgtEl>
                                          <p:spTgt spid="3"/>
                                        </p:tgtEl>
                                        <p:attrNameLst>
                                          <p:attrName>ppt_x</p:attrName>
                                        </p:attrNameLst>
                                      </p:cBhvr>
                                      <p:tavLst>
                                        <p:tav tm="0">
                                          <p:val>
                                            <p:strVal val="#ppt_x"/>
                                          </p:val>
                                        </p:tav>
                                        <p:tav tm="100000">
                                          <p:val>
                                            <p:strVal val="#ppt_x"/>
                                          </p:val>
                                        </p:tav>
                                      </p:tavLst>
                                    </p:anim>
                                    <p:anim calcmode="lin" valueType="num">
                                      <p:cBhvr additive="base">
                                        <p:cTn id="33" dur="500" fill="hold"/>
                                        <p:tgtEl>
                                          <p:spTgt spid="3"/>
                                        </p:tgtEl>
                                        <p:attrNameLst>
                                          <p:attrName>ppt_y</p:attrName>
                                        </p:attrNameLst>
                                      </p:cBhvr>
                                      <p:tavLst>
                                        <p:tav tm="0">
                                          <p:val>
                                            <p:strVal val="1+#ppt_h/2"/>
                                          </p:val>
                                        </p:tav>
                                        <p:tav tm="100000">
                                          <p:val>
                                            <p:strVal val="#ppt_y"/>
                                          </p:val>
                                        </p:tav>
                                      </p:tavLst>
                                    </p:anim>
                                  </p:childTnLst>
                                </p:cTn>
                              </p:par>
                              <p:par>
                                <p:cTn id="34" presetID="2" presetClass="entr" presetSubtype="4" fill="hold" grpId="0" nodeType="with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ppt_x"/>
                                          </p:val>
                                        </p:tav>
                                        <p:tav tm="100000">
                                          <p:val>
                                            <p:strVal val="#ppt_x"/>
                                          </p:val>
                                        </p:tav>
                                      </p:tavLst>
                                    </p:anim>
                                    <p:anim calcmode="lin" valueType="num">
                                      <p:cBhvr additive="base">
                                        <p:cTn id="37"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animBg="1"/>
      <p:bldP spid="9" grpId="0" animBg="1"/>
      <p:bldP spid="1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rot="10800000" flipV="1">
            <a:off x="1083468" y="3122420"/>
            <a:ext cx="7426325" cy="3168650"/>
          </a:xfrm>
          <a:prstGeom prst="rect">
            <a:avLst/>
          </a:prstGeom>
          <a:solidFill>
            <a:srgbClr val="FFC000">
              <a:lumMod val="40000"/>
              <a:lumOff val="60000"/>
            </a:srgbClr>
          </a:solidFill>
          <a:ln w="28575" cap="flat" cmpd="sng" algn="ctr">
            <a:solidFill>
              <a:sysClr val="windowText" lastClr="000000"/>
            </a:solidFill>
            <a:prstDash val="solid"/>
            <a:miter lim="800000"/>
          </a:ln>
          <a:effectLst/>
        </p:spPr>
        <p:txBody>
          <a:bodyPr anchor="ctr"/>
          <a:lstStyle/>
          <a:p>
            <a:pPr marL="0" marR="0" lvl="0" indent="0" defTabSz="914400" eaLnBrk="1" fontAlgn="auto" latinLnBrk="0" hangingPunct="1">
              <a:lnSpc>
                <a:spcPct val="100000"/>
              </a:lnSpc>
              <a:spcBef>
                <a:spcPts val="0"/>
              </a:spcBef>
              <a:spcAft>
                <a:spcPts val="1200"/>
              </a:spcAft>
              <a:buClrTx/>
              <a:buSzTx/>
              <a:buFontTx/>
              <a:buNone/>
              <a:tabLst/>
              <a:defRPr/>
            </a:pPr>
            <a:r>
              <a:rPr kumimoji="0" lang="es-CO" sz="1700" b="1" i="0" u="none" strike="noStrike" kern="0" cap="none" spc="0" normalizeH="0" baseline="0" noProof="0" dirty="0">
                <a:ln>
                  <a:noFill/>
                </a:ln>
                <a:solidFill>
                  <a:prstClr val="black"/>
                </a:solidFill>
                <a:effectLst/>
                <a:uLnTx/>
                <a:uFillTx/>
              </a:rPr>
              <a:t>1.  Magnitud de Bienes. (NICSP 12, 17 y 31)</a:t>
            </a:r>
          </a:p>
          <a:p>
            <a:pPr marL="0" marR="0" lvl="0" indent="0" defTabSz="914400" eaLnBrk="1" fontAlgn="auto" latinLnBrk="0" hangingPunct="1">
              <a:lnSpc>
                <a:spcPct val="100000"/>
              </a:lnSpc>
              <a:spcBef>
                <a:spcPts val="0"/>
              </a:spcBef>
              <a:spcAft>
                <a:spcPts val="1200"/>
              </a:spcAft>
              <a:buClrTx/>
              <a:buSzTx/>
              <a:buFontTx/>
              <a:buNone/>
              <a:tabLst/>
              <a:defRPr/>
            </a:pPr>
            <a:r>
              <a:rPr kumimoji="0" lang="es-CO" sz="1700" b="1" i="0" u="none" strike="noStrike" kern="0" cap="none" spc="0" normalizeH="0" baseline="0" noProof="0" dirty="0">
                <a:ln>
                  <a:noFill/>
                </a:ln>
                <a:solidFill>
                  <a:prstClr val="black"/>
                </a:solidFill>
                <a:effectLst/>
                <a:uLnTx/>
                <a:uFillTx/>
              </a:rPr>
              <a:t>2.  Deterioro del valor de los activos.      (NICSP 21 - 26)</a:t>
            </a:r>
          </a:p>
          <a:p>
            <a:pPr marL="0" marR="0" lvl="0" indent="0" defTabSz="914400" eaLnBrk="1" fontAlgn="auto" latinLnBrk="0" hangingPunct="1">
              <a:lnSpc>
                <a:spcPct val="100000"/>
              </a:lnSpc>
              <a:spcBef>
                <a:spcPts val="0"/>
              </a:spcBef>
              <a:spcAft>
                <a:spcPts val="1200"/>
              </a:spcAft>
              <a:buClrTx/>
              <a:buSzTx/>
              <a:buFontTx/>
              <a:buNone/>
              <a:tabLst/>
              <a:defRPr/>
            </a:pPr>
            <a:r>
              <a:rPr kumimoji="0" lang="es-CO" sz="1700" b="1" i="0" u="none" strike="noStrike" kern="0" cap="none" spc="0" normalizeH="0" baseline="0" noProof="0" dirty="0">
                <a:ln>
                  <a:noFill/>
                </a:ln>
                <a:solidFill>
                  <a:prstClr val="black"/>
                </a:solidFill>
                <a:effectLst/>
                <a:uLnTx/>
                <a:uFillTx/>
              </a:rPr>
              <a:t>3. Complejidad de los contratos/objetos.   (NICSP 32)</a:t>
            </a:r>
          </a:p>
          <a:p>
            <a:pPr marL="342900" marR="0" lvl="0" indent="-342900" defTabSz="914400" eaLnBrk="1" fontAlgn="auto" latinLnBrk="0" hangingPunct="1">
              <a:lnSpc>
                <a:spcPct val="100000"/>
              </a:lnSpc>
              <a:spcBef>
                <a:spcPts val="0"/>
              </a:spcBef>
              <a:spcAft>
                <a:spcPts val="1200"/>
              </a:spcAft>
              <a:buClrTx/>
              <a:buSzTx/>
              <a:buFontTx/>
              <a:buAutoNum type="arabicPeriod" startAt="4"/>
              <a:tabLst/>
              <a:defRPr/>
            </a:pPr>
            <a:r>
              <a:rPr kumimoji="0" lang="es-CO" sz="1700" b="1" i="0" u="none" strike="noStrike" kern="0" cap="none" spc="0" normalizeH="0" baseline="0" noProof="0" dirty="0">
                <a:ln>
                  <a:noFill/>
                </a:ln>
                <a:solidFill>
                  <a:prstClr val="black"/>
                </a:solidFill>
                <a:effectLst/>
                <a:uLnTx/>
                <a:uFillTx/>
              </a:rPr>
              <a:t>Complejidad  institucional y conflicto de norma.   (NICSP 34-38) </a:t>
            </a:r>
          </a:p>
          <a:p>
            <a:pPr marL="342900" marR="0" lvl="0" indent="-342900" defTabSz="914400" eaLnBrk="1" fontAlgn="auto" latinLnBrk="0" hangingPunct="1">
              <a:lnSpc>
                <a:spcPct val="100000"/>
              </a:lnSpc>
              <a:spcBef>
                <a:spcPts val="0"/>
              </a:spcBef>
              <a:spcAft>
                <a:spcPts val="1200"/>
              </a:spcAft>
              <a:buClrTx/>
              <a:buSzTx/>
              <a:buFontTx/>
              <a:buAutoNum type="arabicPeriod" startAt="4"/>
              <a:tabLst/>
              <a:defRPr/>
            </a:pPr>
            <a:r>
              <a:rPr kumimoji="0" lang="es-CO" sz="1700" b="1" i="0" u="none" strike="noStrike" kern="0" cap="none" spc="0" normalizeH="0" baseline="0" noProof="0" dirty="0">
                <a:ln>
                  <a:noFill/>
                </a:ln>
                <a:solidFill>
                  <a:prstClr val="black"/>
                </a:solidFill>
                <a:effectLst/>
                <a:uLnTx/>
                <a:uFillTx/>
              </a:rPr>
              <a:t>Complejidad de la norma y en parte materialidad.  (NICSP 28-30)</a:t>
            </a:r>
          </a:p>
          <a:p>
            <a:pPr marL="381168" marR="0" lvl="0" indent="-381168" defTabSz="914400" eaLnBrk="1" fontAlgn="auto" latinLnBrk="0" hangingPunct="1">
              <a:lnSpc>
                <a:spcPct val="100000"/>
              </a:lnSpc>
              <a:spcBef>
                <a:spcPts val="0"/>
              </a:spcBef>
              <a:spcAft>
                <a:spcPts val="1200"/>
              </a:spcAft>
              <a:buClrTx/>
              <a:buSzTx/>
              <a:buFontTx/>
              <a:buAutoNum type="arabicPeriod" startAt="6"/>
              <a:tabLst/>
              <a:defRPr/>
            </a:pPr>
            <a:r>
              <a:rPr kumimoji="0" lang="es-CO" sz="1700" b="1" i="0" u="none" strike="noStrike" kern="0" cap="none" spc="0" normalizeH="0" baseline="0" noProof="0" dirty="0">
                <a:ln>
                  <a:noFill/>
                </a:ln>
                <a:solidFill>
                  <a:prstClr val="black"/>
                </a:solidFill>
                <a:effectLst/>
                <a:uLnTx/>
                <a:uFillTx/>
              </a:rPr>
              <a:t>Perspectiva sistemática y dimensión del pasivo.   (NICSP 25)</a:t>
            </a:r>
          </a:p>
          <a:p>
            <a:pPr marL="381168" marR="0" lvl="0" indent="-381168" defTabSz="914400" eaLnBrk="1" fontAlgn="auto" latinLnBrk="0" hangingPunct="1">
              <a:lnSpc>
                <a:spcPct val="100000"/>
              </a:lnSpc>
              <a:spcBef>
                <a:spcPts val="0"/>
              </a:spcBef>
              <a:spcAft>
                <a:spcPts val="600"/>
              </a:spcAft>
              <a:buClrTx/>
              <a:buSzTx/>
              <a:buFontTx/>
              <a:buAutoNum type="arabicPeriod" startAt="6"/>
              <a:tabLst/>
              <a:defRPr/>
            </a:pPr>
            <a:r>
              <a:rPr kumimoji="0" lang="es-CO" sz="1700" b="1" i="0" u="none" strike="noStrike" kern="0" cap="none" spc="0" normalizeH="0" baseline="0" noProof="0" dirty="0">
                <a:ln>
                  <a:noFill/>
                </a:ln>
                <a:solidFill>
                  <a:prstClr val="black"/>
                </a:solidFill>
                <a:effectLst/>
                <a:uLnTx/>
                <a:uFillTx/>
              </a:rPr>
              <a:t>Utilidad y disponibilidad de información Costo  / Beneficio. (NICSP 18-21-23)</a:t>
            </a:r>
          </a:p>
          <a:p>
            <a:pPr marL="381168" marR="0" lvl="0" indent="-381168" defTabSz="914400" eaLnBrk="1" fontAlgn="auto" latinLnBrk="0" hangingPunct="1">
              <a:lnSpc>
                <a:spcPct val="100000"/>
              </a:lnSpc>
              <a:spcBef>
                <a:spcPts val="0"/>
              </a:spcBef>
              <a:spcAft>
                <a:spcPts val="600"/>
              </a:spcAft>
              <a:buClrTx/>
              <a:buSzTx/>
              <a:buFontTx/>
              <a:buAutoNum type="arabicPeriod" startAt="6"/>
              <a:tabLst/>
              <a:defRPr/>
            </a:pPr>
            <a:r>
              <a:rPr kumimoji="0" lang="es-CO" sz="1700" b="1" i="0" u="none" strike="noStrike" kern="0" cap="none" spc="0" normalizeH="0" baseline="0" noProof="0" dirty="0">
                <a:ln>
                  <a:noFill/>
                </a:ln>
                <a:solidFill>
                  <a:prstClr val="black"/>
                </a:solidFill>
                <a:effectLst/>
                <a:uLnTx/>
                <a:uFillTx/>
              </a:rPr>
              <a:t>Prioridad, materialidad y gerencia de proyecto.   (NICSP 5, 10, 11, 16,22,27)</a:t>
            </a:r>
            <a:endParaRPr kumimoji="0" lang="es-CO" sz="1700" b="0" i="0" u="none" strike="noStrike" kern="0" cap="none" spc="0" normalizeH="0" baseline="0" noProof="0" dirty="0">
              <a:ln>
                <a:noFill/>
              </a:ln>
              <a:solidFill>
                <a:prstClr val="black"/>
              </a:solidFill>
              <a:effectLst/>
              <a:uLnTx/>
              <a:uFillTx/>
            </a:endParaRPr>
          </a:p>
        </p:txBody>
      </p:sp>
      <p:sp>
        <p:nvSpPr>
          <p:cNvPr id="3" name="Rectángulo 2"/>
          <p:cNvSpPr/>
          <p:nvPr/>
        </p:nvSpPr>
        <p:spPr>
          <a:xfrm>
            <a:off x="2543176" y="2449289"/>
            <a:ext cx="4506912" cy="250825"/>
          </a:xfrm>
          <a:prstGeom prst="rect">
            <a:avLst/>
          </a:prstGeom>
          <a:solidFill>
            <a:srgbClr val="FFC000">
              <a:lumMod val="40000"/>
              <a:lumOff val="60000"/>
            </a:srgbClr>
          </a:soli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A NIVEL DE NORMAS</a:t>
            </a:r>
          </a:p>
        </p:txBody>
      </p:sp>
      <p:sp>
        <p:nvSpPr>
          <p:cNvPr id="4" name="Flecha derecha 3"/>
          <p:cNvSpPr/>
          <p:nvPr/>
        </p:nvSpPr>
        <p:spPr>
          <a:xfrm rot="5400000">
            <a:off x="4589463" y="2827019"/>
            <a:ext cx="187325" cy="173037"/>
          </a:xfrm>
          <a:prstGeom prst="right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1270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endParaRPr>
          </a:p>
        </p:txBody>
      </p:sp>
      <p:sp>
        <p:nvSpPr>
          <p:cNvPr id="5" name="Rectángulo 4"/>
          <p:cNvSpPr/>
          <p:nvPr/>
        </p:nvSpPr>
        <p:spPr>
          <a:xfrm>
            <a:off x="688976" y="1576926"/>
            <a:ext cx="7891462" cy="438150"/>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endParaRPr>
          </a:p>
        </p:txBody>
      </p:sp>
      <p:sp>
        <p:nvSpPr>
          <p:cNvPr id="6" name="CuadroTexto 5"/>
          <p:cNvSpPr txBox="1"/>
          <p:nvPr/>
        </p:nvSpPr>
        <p:spPr>
          <a:xfrm>
            <a:off x="785813" y="1612686"/>
            <a:ext cx="7697787" cy="461962"/>
          </a:xfrm>
          <a:prstGeom prst="rect">
            <a:avLst/>
          </a:prstGeom>
          <a:noFill/>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2400" b="1" i="0" u="none" strike="noStrike" kern="0" cap="none" spc="0" normalizeH="0" baseline="0" noProof="0" dirty="0">
                <a:ln>
                  <a:noFill/>
                </a:ln>
                <a:solidFill>
                  <a:prstClr val="black"/>
                </a:solidFill>
                <a:effectLst/>
                <a:uLnTx/>
                <a:uFillTx/>
              </a:rPr>
              <a:t>Principales Desafíos en la Aplicación de Marco Normativo</a:t>
            </a:r>
          </a:p>
        </p:txBody>
      </p:sp>
      <p:sp>
        <p:nvSpPr>
          <p:cNvPr id="7" name="Abrir llave 6"/>
          <p:cNvSpPr/>
          <p:nvPr/>
        </p:nvSpPr>
        <p:spPr>
          <a:xfrm rot="16200000">
            <a:off x="4487797" y="-240"/>
            <a:ext cx="293816" cy="4452937"/>
          </a:xfrm>
          <a:prstGeom prst="leftBrace">
            <a:avLst/>
          </a:prstGeom>
          <a:noFill/>
          <a:ln w="1905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800" b="0" i="0" u="none" strike="noStrike" kern="0" cap="none" spc="0" normalizeH="0" baseline="0" noProof="0" dirty="0">
              <a:ln>
                <a:noFill/>
              </a:ln>
              <a:solidFill>
                <a:prstClr val="black"/>
              </a:solidFill>
              <a:effectLst/>
              <a:uLnTx/>
              <a:uFillTx/>
            </a:endParaRPr>
          </a:p>
        </p:txBody>
      </p:sp>
      <p:pic>
        <p:nvPicPr>
          <p:cNvPr id="8" name="Imagen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115050" y="6397287"/>
            <a:ext cx="2794435" cy="265197"/>
          </a:xfrm>
          <a:prstGeom prst="rect">
            <a:avLst/>
          </a:prstGeom>
        </p:spPr>
      </p:pic>
    </p:spTree>
    <p:extLst>
      <p:ext uri="{BB962C8B-B14F-4D97-AF65-F5344CB8AC3E}">
        <p14:creationId xmlns:p14="http://schemas.microsoft.com/office/powerpoint/2010/main" val="16082406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500"/>
                                        <p:tgtEl>
                                          <p:spTgt spid="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5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2"/>
                                        </p:tgtEl>
                                        <p:attrNameLst>
                                          <p:attrName>style.visibility</p:attrName>
                                        </p:attrNameLst>
                                      </p:cBhvr>
                                      <p:to>
                                        <p:strVal val="visible"/>
                                      </p:to>
                                    </p:set>
                                    <p:anim calcmode="lin" valueType="num">
                                      <p:cBhvr additive="base">
                                        <p:cTn id="26" dur="500" fill="hold"/>
                                        <p:tgtEl>
                                          <p:spTgt spid="2"/>
                                        </p:tgtEl>
                                        <p:attrNameLst>
                                          <p:attrName>ppt_x</p:attrName>
                                        </p:attrNameLst>
                                      </p:cBhvr>
                                      <p:tavLst>
                                        <p:tav tm="0">
                                          <p:val>
                                            <p:strVal val="#ppt_x"/>
                                          </p:val>
                                        </p:tav>
                                        <p:tav tm="100000">
                                          <p:val>
                                            <p:strVal val="#ppt_x"/>
                                          </p:val>
                                        </p:tav>
                                      </p:tavLst>
                                    </p:anim>
                                    <p:anim calcmode="lin" valueType="num">
                                      <p:cBhvr additive="base">
                                        <p:cTn id="2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107504" y="2239566"/>
            <a:ext cx="8751257" cy="4139629"/>
          </a:xfrm>
          <a:prstGeom prst="rect">
            <a:avLst/>
          </a:prstGeom>
        </p:spPr>
        <p:txBody>
          <a:bodyPr wrap="square" lIns="76234" tIns="38117" rIns="76234" bIns="38117">
            <a:spAutoFit/>
          </a:bodyPr>
          <a:lstStyle/>
          <a:p>
            <a:pPr algn="just" defTabSz="914400" eaLnBrk="0" fontAlgn="base" hangingPunct="0">
              <a:spcBef>
                <a:spcPct val="0"/>
              </a:spcBef>
              <a:spcAft>
                <a:spcPct val="0"/>
              </a:spcAft>
            </a:pPr>
            <a:r>
              <a:rPr lang="es-CO" sz="2200" b="1" dirty="0">
                <a:solidFill>
                  <a:srgbClr val="0070C0"/>
                </a:solidFill>
                <a:latin typeface="Arial Narrow" pitchFamily="34" charset="0"/>
              </a:rPr>
              <a:t>La conversión completa no significa necesariamente un 100% de armonización con las NICSP de devengo</a:t>
            </a:r>
            <a:r>
              <a:rPr lang="es-CO" sz="2200" b="1" dirty="0">
                <a:solidFill>
                  <a:srgbClr val="000000"/>
                </a:solidFill>
                <a:latin typeface="Arial Narrow" pitchFamily="34" charset="0"/>
              </a:rPr>
              <a:t>. A nivel mundial, la mayoría de los países no solo planifican un enfoque gradual, sino que también permiten una cierta adaptación nacional de las NICSP de devengo, por ejemplo, elección de políticas, simplificación de criterios y metodologías pragmáticas para la determinación de bases de medición.</a:t>
            </a:r>
          </a:p>
          <a:p>
            <a:pPr algn="just" defTabSz="914400" eaLnBrk="0" fontAlgn="base" hangingPunct="0">
              <a:spcBef>
                <a:spcPct val="0"/>
              </a:spcBef>
              <a:spcAft>
                <a:spcPct val="0"/>
              </a:spcAft>
            </a:pPr>
            <a:endParaRPr lang="es-CO" sz="2200" b="1" dirty="0">
              <a:solidFill>
                <a:srgbClr val="000000"/>
              </a:solidFill>
              <a:latin typeface="Arial Narrow" pitchFamily="34" charset="0"/>
            </a:endParaRPr>
          </a:p>
          <a:p>
            <a:pPr algn="just" defTabSz="914400" eaLnBrk="0" fontAlgn="base" hangingPunct="0">
              <a:spcBef>
                <a:spcPct val="0"/>
              </a:spcBef>
              <a:spcAft>
                <a:spcPct val="0"/>
              </a:spcAft>
            </a:pPr>
            <a:r>
              <a:rPr lang="es-CO" sz="2200" b="1" dirty="0">
                <a:solidFill>
                  <a:srgbClr val="0070C0"/>
                </a:solidFill>
                <a:latin typeface="Arial Narrow" pitchFamily="34" charset="0"/>
              </a:rPr>
              <a:t>Gradualismo</a:t>
            </a:r>
            <a:r>
              <a:rPr lang="es-CO" sz="2200" b="1" dirty="0">
                <a:solidFill>
                  <a:srgbClr val="000000"/>
                </a:solidFill>
                <a:latin typeface="Arial Narrow" pitchFamily="34" charset="0"/>
              </a:rPr>
              <a:t>: En América Latina, algunos países como Chile han dividido el calendario de la reforma en etapas posteriores para los diferentes niveles de gobierno. Otros países, como Brasil, han priorizado las áreas de contabilidad y han implementado estándares seleccionados antes que otros. Otro enfoque es el uso de entidades piloto de diferentes niveles de gobierno. </a:t>
            </a:r>
          </a:p>
        </p:txBody>
      </p:sp>
      <p:sp>
        <p:nvSpPr>
          <p:cNvPr id="3" name="Rectángulo 2"/>
          <p:cNvSpPr/>
          <p:nvPr/>
        </p:nvSpPr>
        <p:spPr>
          <a:xfrm>
            <a:off x="55416" y="6403867"/>
            <a:ext cx="2593006" cy="264477"/>
          </a:xfrm>
          <a:prstGeom prst="rect">
            <a:avLst/>
          </a:prstGeom>
          <a:solidFill>
            <a:srgbClr val="FFFFFF"/>
          </a:solidFill>
          <a:ln w="25400" cap="flat" cmpd="sng" algn="ctr">
            <a:solidFill>
              <a:srgbClr val="FFFFFF"/>
            </a:solid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7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0" i="0" u="none" strike="noStrike" kern="0" cap="none" spc="0" normalizeH="0" baseline="0" noProof="0" dirty="0">
                <a:ln>
                  <a:noFill/>
                </a:ln>
                <a:solidFill>
                  <a:srgbClr val="000000"/>
                </a:solidFill>
                <a:effectLst/>
                <a:uLnTx/>
                <a:uFillTx/>
                <a:latin typeface="Calibri"/>
                <a:ea typeface="+mn-ea"/>
                <a:cs typeface="+mn-cs"/>
              </a:rPr>
              <a:t>Encuesta BID- E&amp;Y.  IV FOCAL Panamá 2017</a:t>
            </a:r>
          </a:p>
        </p:txBody>
      </p:sp>
      <p:pic>
        <p:nvPicPr>
          <p:cNvPr id="4" name="Imagen 3"/>
          <p:cNvPicPr>
            <a:picLocks noChangeAspect="1"/>
          </p:cNvPicPr>
          <p:nvPr/>
        </p:nvPicPr>
        <p:blipFill>
          <a:blip r:embed="rId2"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782638" y="1129308"/>
            <a:ext cx="3168352" cy="1057300"/>
          </a:xfrm>
          <a:prstGeom prst="rect">
            <a:avLst/>
          </a:prstGeom>
        </p:spPr>
      </p:pic>
      <p:sp>
        <p:nvSpPr>
          <p:cNvPr id="5" name="CuadroTexto 4"/>
          <p:cNvSpPr txBox="1"/>
          <p:nvPr/>
        </p:nvSpPr>
        <p:spPr>
          <a:xfrm>
            <a:off x="4095006" y="1322512"/>
            <a:ext cx="4896544" cy="576064"/>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defPPr>
              <a:defRPr lang="es-ES_tradnl"/>
            </a:defPPr>
            <a:lvl1pPr algn="ctr" eaLnBrk="1" hangingPunct="1">
              <a:defRPr sz="2000" b="1" kern="0">
                <a:solidFill>
                  <a:schemeClr val="dk1"/>
                </a:solidFill>
                <a:latin typeface="+mn-lt"/>
                <a:ea typeface="+mj-ea"/>
                <a:cs typeface="+mj-cs"/>
              </a:defRPr>
            </a:lvl1pPr>
            <a:lvl2pPr algn="ctr" eaLnBrk="1" hangingPunct="1">
              <a:defRPr sz="3200" b="1">
                <a:solidFill>
                  <a:schemeClr val="tx2"/>
                </a:solidFill>
                <a:latin typeface="Calibri" pitchFamily="34" charset="0"/>
              </a:defRPr>
            </a:lvl2pPr>
            <a:lvl3pPr algn="ctr" eaLnBrk="1" hangingPunct="1">
              <a:defRPr sz="3200" b="1">
                <a:solidFill>
                  <a:schemeClr val="tx2"/>
                </a:solidFill>
                <a:latin typeface="Calibri" pitchFamily="34" charset="0"/>
              </a:defRPr>
            </a:lvl3pPr>
            <a:lvl4pPr algn="ctr" eaLnBrk="1" hangingPunct="1">
              <a:defRPr sz="3200" b="1">
                <a:solidFill>
                  <a:schemeClr val="tx2"/>
                </a:solidFill>
                <a:latin typeface="Calibri" pitchFamily="34" charset="0"/>
              </a:defRPr>
            </a:lvl4pPr>
            <a:lvl5pPr algn="ctr" eaLnBrk="1" hangingPunct="1">
              <a:defRPr sz="3200" b="1">
                <a:solidFill>
                  <a:schemeClr val="tx2"/>
                </a:solidFill>
                <a:latin typeface="Calibri" pitchFamily="34" charset="0"/>
              </a:defRPr>
            </a:lvl5pPr>
            <a:lvl6pPr marL="457200" algn="ctr" fontAlgn="base">
              <a:spcBef>
                <a:spcPct val="0"/>
              </a:spcBef>
              <a:spcAft>
                <a:spcPct val="0"/>
              </a:spcAft>
              <a:defRPr sz="3200" b="1">
                <a:solidFill>
                  <a:schemeClr val="tx2"/>
                </a:solidFill>
                <a:latin typeface="+mn-lt"/>
              </a:defRPr>
            </a:lvl6pPr>
            <a:lvl7pPr marL="914400" algn="ctr" fontAlgn="base">
              <a:spcBef>
                <a:spcPct val="0"/>
              </a:spcBef>
              <a:spcAft>
                <a:spcPct val="0"/>
              </a:spcAft>
              <a:defRPr sz="3200" b="1">
                <a:solidFill>
                  <a:schemeClr val="tx2"/>
                </a:solidFill>
                <a:latin typeface="+mn-lt"/>
              </a:defRPr>
            </a:lvl7pPr>
            <a:lvl8pPr marL="1371600" algn="ctr" fontAlgn="base">
              <a:spcBef>
                <a:spcPct val="0"/>
              </a:spcBef>
              <a:spcAft>
                <a:spcPct val="0"/>
              </a:spcAft>
              <a:defRPr sz="3200" b="1">
                <a:solidFill>
                  <a:schemeClr val="tx2"/>
                </a:solidFill>
                <a:latin typeface="+mn-lt"/>
              </a:defRPr>
            </a:lvl8pPr>
            <a:lvl9pPr marL="1828800" algn="ctr" fontAlgn="base">
              <a:spcBef>
                <a:spcPct val="0"/>
              </a:spcBef>
              <a:spcAft>
                <a:spcPct val="0"/>
              </a:spcAft>
              <a:defRPr sz="3200" b="1">
                <a:solidFill>
                  <a:schemeClr val="tx2"/>
                </a:solidFill>
                <a:latin typeface="+mn-lt"/>
              </a:defRPr>
            </a:lvl9pPr>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j-ea"/>
                <a:cs typeface="+mj-cs"/>
              </a:rPr>
              <a:t>Prácticas de Transición a NICSP</a:t>
            </a:r>
          </a:p>
        </p:txBody>
      </p:sp>
    </p:spTree>
    <p:extLst>
      <p:ext uri="{BB962C8B-B14F-4D97-AF65-F5344CB8AC3E}">
        <p14:creationId xmlns:p14="http://schemas.microsoft.com/office/powerpoint/2010/main" val="15908997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496" y="2297162"/>
            <a:ext cx="9001000" cy="3924186"/>
          </a:xfrm>
          <a:prstGeom prst="rect">
            <a:avLst/>
          </a:prstGeom>
        </p:spPr>
        <p:txBody>
          <a:bodyPr wrap="square" lIns="76234" tIns="38117" rIns="76234" bIns="38117">
            <a:spAutoFit/>
          </a:bodyPr>
          <a:lstStyle/>
          <a:p>
            <a:pPr defTabSz="914400" eaLnBrk="0" fontAlgn="base" hangingPunct="0">
              <a:spcBef>
                <a:spcPct val="0"/>
              </a:spcBef>
              <a:spcAft>
                <a:spcPts val="1200"/>
              </a:spcAft>
            </a:pPr>
            <a:r>
              <a:rPr lang="es-CO" sz="1800" b="1" dirty="0">
                <a:solidFill>
                  <a:srgbClr val="000000"/>
                </a:solidFill>
                <a:latin typeface="Arial Narrow" pitchFamily="34" charset="0"/>
              </a:rPr>
              <a:t>1.    </a:t>
            </a:r>
            <a:r>
              <a:rPr lang="es-CO" sz="1800" b="1" dirty="0">
                <a:solidFill>
                  <a:srgbClr val="0070C0"/>
                </a:solidFill>
                <a:latin typeface="Arial Narrow" pitchFamily="34" charset="0"/>
              </a:rPr>
              <a:t>Cambio de gobierno</a:t>
            </a:r>
            <a:r>
              <a:rPr lang="es-CO" sz="1800" b="1" dirty="0">
                <a:solidFill>
                  <a:srgbClr val="000000"/>
                </a:solidFill>
                <a:latin typeface="Arial Narrow" pitchFamily="34" charset="0"/>
              </a:rPr>
              <a:t>: Más un potencial de retraso, toda vez que el tema no es partidista</a:t>
            </a:r>
          </a:p>
          <a:p>
            <a:pPr defTabSz="914400" eaLnBrk="0" fontAlgn="base" hangingPunct="0">
              <a:spcBef>
                <a:spcPct val="0"/>
              </a:spcBef>
              <a:spcAft>
                <a:spcPts val="1200"/>
              </a:spcAft>
            </a:pPr>
            <a:r>
              <a:rPr lang="es-CO" sz="1800" b="1" dirty="0">
                <a:solidFill>
                  <a:srgbClr val="000000"/>
                </a:solidFill>
                <a:latin typeface="Arial Narrow" pitchFamily="34" charset="0"/>
              </a:rPr>
              <a:t>2.   </a:t>
            </a:r>
            <a:r>
              <a:rPr lang="es-CO" sz="1800" b="1" dirty="0">
                <a:solidFill>
                  <a:srgbClr val="0070C0"/>
                </a:solidFill>
                <a:latin typeface="Arial Narrow" pitchFamily="34" charset="0"/>
              </a:rPr>
              <a:t>Duración y Complejidad</a:t>
            </a:r>
            <a:r>
              <a:rPr lang="es-CO" sz="1800" b="1" dirty="0">
                <a:solidFill>
                  <a:srgbClr val="000000"/>
                </a:solidFill>
                <a:latin typeface="Arial Narrow" pitchFamily="34" charset="0"/>
              </a:rPr>
              <a:t>: 5-8 años</a:t>
            </a:r>
          </a:p>
          <a:p>
            <a:pPr defTabSz="914400" eaLnBrk="0" fontAlgn="base" hangingPunct="0">
              <a:spcBef>
                <a:spcPct val="0"/>
              </a:spcBef>
              <a:spcAft>
                <a:spcPts val="1200"/>
              </a:spcAft>
            </a:pPr>
            <a:r>
              <a:rPr lang="es-CO" sz="1800" b="1" dirty="0">
                <a:solidFill>
                  <a:srgbClr val="000000"/>
                </a:solidFill>
                <a:latin typeface="Arial Narrow" pitchFamily="34" charset="0"/>
              </a:rPr>
              <a:t>3.    </a:t>
            </a:r>
            <a:r>
              <a:rPr lang="es-CO" sz="1800" b="1" dirty="0">
                <a:solidFill>
                  <a:srgbClr val="0070C0"/>
                </a:solidFill>
                <a:latin typeface="Arial Narrow" pitchFamily="34" charset="0"/>
              </a:rPr>
              <a:t>Costos</a:t>
            </a:r>
            <a:r>
              <a:rPr lang="es-CO" sz="1800" b="1" dirty="0">
                <a:solidFill>
                  <a:srgbClr val="000000"/>
                </a:solidFill>
                <a:latin typeface="Arial Narrow" pitchFamily="34" charset="0"/>
              </a:rPr>
              <a:t>: Costos del proyecto, para herramientas y capacitación</a:t>
            </a:r>
          </a:p>
          <a:p>
            <a:pPr defTabSz="914400" eaLnBrk="0" fontAlgn="base" hangingPunct="0">
              <a:spcBef>
                <a:spcPct val="0"/>
              </a:spcBef>
              <a:spcAft>
                <a:spcPts val="1200"/>
              </a:spcAft>
            </a:pPr>
            <a:r>
              <a:rPr lang="es-CO" sz="1800" b="1" dirty="0">
                <a:solidFill>
                  <a:srgbClr val="000000"/>
                </a:solidFill>
                <a:latin typeface="Arial Narrow" pitchFamily="34" charset="0"/>
              </a:rPr>
              <a:t>4.    </a:t>
            </a:r>
            <a:r>
              <a:rPr lang="es-CO" sz="1800" b="1" dirty="0">
                <a:solidFill>
                  <a:srgbClr val="0070C0"/>
                </a:solidFill>
                <a:latin typeface="Arial Narrow" pitchFamily="34" charset="0"/>
              </a:rPr>
              <a:t>Resistencia al Cambio</a:t>
            </a:r>
            <a:r>
              <a:rPr lang="es-CO" sz="1800" b="1" dirty="0">
                <a:solidFill>
                  <a:srgbClr val="000000"/>
                </a:solidFill>
                <a:latin typeface="Arial Narrow" pitchFamily="34" charset="0"/>
              </a:rPr>
              <a:t>: Normalmente aislada, caso  algunos ministerios </a:t>
            </a:r>
          </a:p>
          <a:p>
            <a:pPr defTabSz="914400" eaLnBrk="0" fontAlgn="base" hangingPunct="0">
              <a:spcBef>
                <a:spcPct val="0"/>
              </a:spcBef>
              <a:spcAft>
                <a:spcPts val="1200"/>
              </a:spcAft>
            </a:pPr>
            <a:r>
              <a:rPr lang="es-CO" sz="1800" b="1" dirty="0">
                <a:solidFill>
                  <a:srgbClr val="000000"/>
                </a:solidFill>
                <a:latin typeface="Arial Narrow" pitchFamily="34" charset="0"/>
              </a:rPr>
              <a:t>5.    </a:t>
            </a:r>
            <a:r>
              <a:rPr lang="es-CO" sz="1800" b="1" dirty="0">
                <a:solidFill>
                  <a:srgbClr val="0070C0"/>
                </a:solidFill>
                <a:latin typeface="Arial Narrow" pitchFamily="34" charset="0"/>
              </a:rPr>
              <a:t>EEFF</a:t>
            </a:r>
            <a:r>
              <a:rPr lang="es-CO" sz="1800" b="1" dirty="0">
                <a:solidFill>
                  <a:srgbClr val="000000"/>
                </a:solidFill>
                <a:latin typeface="Arial Narrow" pitchFamily="34" charset="0"/>
              </a:rPr>
              <a:t>: En algunos países todavía base efectivo (MEFP86) </a:t>
            </a:r>
          </a:p>
          <a:p>
            <a:pPr marL="381168" indent="-381168" defTabSz="914400" eaLnBrk="0" fontAlgn="base" hangingPunct="0">
              <a:spcBef>
                <a:spcPct val="0"/>
              </a:spcBef>
              <a:spcAft>
                <a:spcPts val="1200"/>
              </a:spcAft>
              <a:buFontTx/>
              <a:buAutoNum type="arabicPeriod" startAt="6"/>
            </a:pPr>
            <a:r>
              <a:rPr lang="es-CO" sz="1800" b="1" dirty="0">
                <a:solidFill>
                  <a:srgbClr val="0070C0"/>
                </a:solidFill>
                <a:latin typeface="Arial Narrow" pitchFamily="34" charset="0"/>
              </a:rPr>
              <a:t>Presupuesto</a:t>
            </a:r>
            <a:r>
              <a:rPr lang="es-CO" sz="1800" b="1" dirty="0">
                <a:solidFill>
                  <a:srgbClr val="000000"/>
                </a:solidFill>
                <a:latin typeface="Arial Narrow" pitchFamily="34" charset="0"/>
              </a:rPr>
              <a:t>: Base Efectivo -  Contabilidad Base Devengo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Alrededor de 90 países tienen un sistema devengado, incluyendo casi 50  que siguen las NICSP  o tienen un plan de implementación </a:t>
            </a:r>
          </a:p>
          <a:p>
            <a:pPr marL="268288" defTabSz="914400" eaLnBrk="0" fontAlgn="base" hangingPunct="0">
              <a:spcBef>
                <a:spcPct val="0"/>
              </a:spcBef>
              <a:spcAft>
                <a:spcPts val="1200"/>
              </a:spcAft>
            </a:pPr>
            <a:r>
              <a:rPr lang="es-CO" sz="1800" b="1" dirty="0">
                <a:solidFill>
                  <a:srgbClr val="000000"/>
                </a:solidFill>
                <a:latin typeface="Arial Narrow" pitchFamily="34" charset="0"/>
              </a:rPr>
              <a:t>• Solo 7 países tienen el sistema presupuestario de base devengado completo (AUS, NZ,CDN, </a:t>
            </a:r>
            <a:r>
              <a:rPr lang="es-CO" sz="1800" b="1" dirty="0" err="1">
                <a:solidFill>
                  <a:srgbClr val="000000"/>
                </a:solidFill>
                <a:latin typeface="Arial Narrow" pitchFamily="34" charset="0"/>
              </a:rPr>
              <a:t>UK,CH</a:t>
            </a:r>
            <a:r>
              <a:rPr lang="es-CO" sz="1800" b="1" dirty="0">
                <a:solidFill>
                  <a:srgbClr val="000000"/>
                </a:solidFill>
                <a:latin typeface="Arial Narrow" pitchFamily="34" charset="0"/>
              </a:rPr>
              <a:t>, A, EE), en tanto que algunos tienen una forma mixta (Escandinavia, USA, Chile) </a:t>
            </a:r>
          </a:p>
        </p:txBody>
      </p:sp>
      <p:sp>
        <p:nvSpPr>
          <p:cNvPr id="3" name="Rectángulo 2"/>
          <p:cNvSpPr/>
          <p:nvPr/>
        </p:nvSpPr>
        <p:spPr>
          <a:xfrm>
            <a:off x="-72008" y="6398954"/>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4" name="Rectángulo 3"/>
          <p:cNvSpPr/>
          <p:nvPr/>
        </p:nvSpPr>
        <p:spPr>
          <a:xfrm>
            <a:off x="670942" y="1433066"/>
            <a:ext cx="8293546"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POLÍTICO</a:t>
            </a:r>
          </a:p>
        </p:txBody>
      </p:sp>
    </p:spTree>
    <p:extLst>
      <p:ext uri="{BB962C8B-B14F-4D97-AF65-F5344CB8AC3E}">
        <p14:creationId xmlns:p14="http://schemas.microsoft.com/office/powerpoint/2010/main" val="41001481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0" y="2128718"/>
            <a:ext cx="8928992" cy="3954963"/>
          </a:xfrm>
          <a:prstGeom prst="rect">
            <a:avLst/>
          </a:prstGeom>
        </p:spPr>
        <p:txBody>
          <a:bodyPr wrap="square" lIns="76234" tIns="38117" rIns="76234" bIns="38117">
            <a:spAutoFit/>
          </a:bodyPr>
          <a:lstStyle/>
          <a:p>
            <a:pPr marL="285876" indent="-285876" defTabSz="914400" eaLnBrk="0" fontAlgn="base" hangingPunct="0">
              <a:spcBef>
                <a:spcPct val="0"/>
              </a:spcBef>
              <a:spcAft>
                <a:spcPct val="0"/>
              </a:spcAft>
              <a:buFont typeface="Arial" panose="020B0604020202020204" pitchFamily="34" charset="0"/>
              <a:buChar char="•"/>
            </a:pPr>
            <a:r>
              <a:rPr lang="es-CO" sz="1800" b="1" dirty="0">
                <a:solidFill>
                  <a:srgbClr val="0070C0"/>
                </a:solidFill>
                <a:latin typeface="Arial Narrow" pitchFamily="34" charset="0"/>
              </a:rPr>
              <a:t>Materialidad</a:t>
            </a:r>
            <a:r>
              <a:rPr lang="es-CO" sz="1800" b="1" dirty="0">
                <a:solidFill>
                  <a:srgbClr val="000000"/>
                </a:solidFill>
                <a:latin typeface="Arial Narrow" pitchFamily="34" charset="0"/>
              </a:rPr>
              <a:t>: </a:t>
            </a:r>
            <a:r>
              <a:rPr lang="es-CO" sz="1800" b="1" i="1" dirty="0">
                <a:solidFill>
                  <a:srgbClr val="000000"/>
                </a:solidFill>
                <a:latin typeface="Arial Narrow" pitchFamily="34" charset="0"/>
              </a:rPr>
              <a:t>¿Cómo definirla? ¿Quién decide? </a:t>
            </a:r>
          </a:p>
          <a:p>
            <a:pPr marL="457200" lvl="1" defTabSz="914400" eaLnBrk="0" fontAlgn="base" hangingPunct="0">
              <a:spcBef>
                <a:spcPct val="0"/>
              </a:spcBef>
              <a:spcAft>
                <a:spcPct val="0"/>
              </a:spcAft>
            </a:pPr>
            <a:r>
              <a:rPr lang="es-CO" sz="1800" dirty="0">
                <a:solidFill>
                  <a:srgbClr val="000000"/>
                </a:solidFill>
                <a:latin typeface="Arial Narrow" pitchFamily="34" charset="0"/>
              </a:rPr>
              <a:t>Existencia de </a:t>
            </a:r>
            <a:r>
              <a:rPr lang="es-CO" sz="1800" b="1" dirty="0">
                <a:solidFill>
                  <a:srgbClr val="002060"/>
                </a:solidFill>
                <a:latin typeface="Arial Narrow" pitchFamily="34" charset="0"/>
              </a:rPr>
              <a:t>nuevo documento del IPSASB* </a:t>
            </a:r>
            <a:r>
              <a:rPr lang="es-CO" sz="1800" dirty="0">
                <a:solidFill>
                  <a:srgbClr val="000000"/>
                </a:solidFill>
                <a:latin typeface="Arial Narrow" pitchFamily="34" charset="0"/>
              </a:rPr>
              <a:t>para clarificar y orientar  este  tema:</a:t>
            </a:r>
          </a:p>
          <a:p>
            <a:pPr marL="457200" lvl="1" defTabSz="914400" eaLnBrk="0" fontAlgn="base" hangingPunct="0">
              <a:spcBef>
                <a:spcPct val="0"/>
              </a:spcBef>
              <a:spcAft>
                <a:spcPct val="0"/>
              </a:spcAft>
            </a:pPr>
            <a:r>
              <a:rPr lang="es-CO" sz="1800" dirty="0">
                <a:solidFill>
                  <a:srgbClr val="000000"/>
                </a:solidFill>
                <a:latin typeface="Arial Narrow" pitchFamily="34" charset="0"/>
              </a:rPr>
              <a:t>La inquietud mas importante: ¿Debo o tengo que seguir los requisitos de Reconocimiento,	Medición y Revelación, si NO son materiales? </a:t>
            </a:r>
          </a:p>
          <a:p>
            <a:pPr marL="457200" lvl="1" defTabSz="914400" eaLnBrk="0" fontAlgn="base" hangingPunct="0">
              <a:spcBef>
                <a:spcPct val="0"/>
              </a:spcBef>
              <a:spcAft>
                <a:spcPct val="0"/>
              </a:spcAft>
            </a:pPr>
            <a:r>
              <a:rPr lang="es-CO" sz="1800" b="1" i="1" dirty="0">
                <a:solidFill>
                  <a:srgbClr val="002060"/>
                </a:solidFill>
                <a:latin typeface="Arial Narrow" pitchFamily="34" charset="0"/>
              </a:rPr>
              <a:t>Respuesta</a:t>
            </a:r>
            <a:r>
              <a:rPr lang="es-CO" sz="1800" dirty="0">
                <a:solidFill>
                  <a:srgbClr val="000000"/>
                </a:solidFill>
                <a:latin typeface="Arial Narrow" pitchFamily="34" charset="0"/>
              </a:rPr>
              <a:t>: No, el principio de materialidad es predominante (</a:t>
            </a:r>
            <a:r>
              <a:rPr lang="es-CO" sz="1800" dirty="0" err="1">
                <a:solidFill>
                  <a:srgbClr val="000000"/>
                </a:solidFill>
                <a:latin typeface="Arial Narrow" pitchFamily="34" charset="0"/>
              </a:rPr>
              <a:t>overarching</a:t>
            </a:r>
            <a:r>
              <a:rPr lang="es-CO" sz="1800" dirty="0">
                <a:solidFill>
                  <a:srgbClr val="000000"/>
                </a:solidFill>
                <a:latin typeface="Arial Narrow" pitchFamily="34" charset="0"/>
              </a:rPr>
              <a:t>)</a:t>
            </a:r>
          </a:p>
          <a:p>
            <a:pPr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Juicio profesional vs Base Legal</a:t>
            </a:r>
            <a:r>
              <a:rPr lang="es-CO" sz="1800" dirty="0">
                <a:solidFill>
                  <a:srgbClr val="000000"/>
                </a:solidFill>
                <a:latin typeface="Arial Narrow" pitchFamily="34" charset="0"/>
              </a:rPr>
              <a:t>:	</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Principio  de legalidad y de codificación muy  arraigado y firme en América Latina.</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Estimaciones y Juicios Profesionales en la aplicación de </a:t>
            </a:r>
            <a:r>
              <a:rPr lang="es-CO" sz="1800" dirty="0" err="1">
                <a:solidFill>
                  <a:srgbClr val="000000"/>
                </a:solidFill>
                <a:latin typeface="Arial Narrow" pitchFamily="34" charset="0"/>
              </a:rPr>
              <a:t>NICSP</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Estimación </a:t>
            </a:r>
            <a:r>
              <a:rPr lang="es-CO" sz="1800" b="1" dirty="0">
                <a:solidFill>
                  <a:srgbClr val="000000"/>
                </a:solidFill>
                <a:latin typeface="Arial Narrow" pitchFamily="34" charset="0"/>
              </a:rPr>
              <a:t>≠</a:t>
            </a:r>
            <a:r>
              <a:rPr lang="es-CO" sz="1800" dirty="0">
                <a:solidFill>
                  <a:srgbClr val="000000"/>
                </a:solidFill>
                <a:latin typeface="Arial Narrow" pitchFamily="34" charset="0"/>
              </a:rPr>
              <a:t> determinación de valores exactos (preparador y auditor).</a:t>
            </a:r>
          </a:p>
          <a:p>
            <a:pPr algn="just" defTabSz="914400" eaLnBrk="0" fontAlgn="base" hangingPunct="0">
              <a:spcBef>
                <a:spcPct val="0"/>
              </a:spcBef>
              <a:spcAft>
                <a:spcPct val="0"/>
              </a:spcAft>
            </a:pPr>
            <a:endParaRPr lang="es-CO" sz="1800" dirty="0">
              <a:solidFill>
                <a:srgbClr val="000000"/>
              </a:solidFill>
              <a:latin typeface="Arial Narrow" pitchFamily="34" charset="0"/>
            </a:endParaRPr>
          </a:p>
          <a:p>
            <a:pPr algn="just" defTabSz="914400" eaLnBrk="0" fontAlgn="base" hangingPunct="0">
              <a:spcBef>
                <a:spcPct val="0"/>
              </a:spcBef>
              <a:spcAft>
                <a:spcPct val="0"/>
              </a:spcAft>
            </a:pPr>
            <a:r>
              <a:rPr lang="es-CO" sz="1800" dirty="0">
                <a:solidFill>
                  <a:srgbClr val="000000"/>
                </a:solidFill>
                <a:latin typeface="Arial Narrow" pitchFamily="34" charset="0"/>
              </a:rPr>
              <a:t>• </a:t>
            </a:r>
            <a:r>
              <a:rPr lang="es-CO" sz="1800" b="1" dirty="0">
                <a:solidFill>
                  <a:srgbClr val="0070C0"/>
                </a:solidFill>
                <a:latin typeface="Arial Narrow" pitchFamily="34" charset="0"/>
              </a:rPr>
              <a:t>Necesidad de una base legal</a:t>
            </a:r>
            <a:r>
              <a:rPr lang="es-CO" sz="1800" dirty="0">
                <a:solidFill>
                  <a:srgbClr val="000000"/>
                </a:solidFill>
                <a:latin typeface="Arial Narrow" pitchFamily="34" charset="0"/>
              </a:rPr>
              <a:t>:</a:t>
            </a:r>
          </a:p>
          <a:p>
            <a:pPr marL="457200" lvl="1" algn="just" defTabSz="914400" eaLnBrk="0" fontAlgn="base" hangingPunct="0">
              <a:spcBef>
                <a:spcPct val="0"/>
              </a:spcBef>
              <a:spcAft>
                <a:spcPct val="0"/>
              </a:spcAft>
            </a:pPr>
            <a:r>
              <a:rPr lang="es-CO" sz="1800" dirty="0">
                <a:solidFill>
                  <a:srgbClr val="000000"/>
                </a:solidFill>
                <a:latin typeface="Arial Narrow" pitchFamily="34" charset="0"/>
              </a:rPr>
              <a:t>Con el propósito de poder  justificar el juicio profesional (de preferencia en una Ley o  en la propia Regulación Contable)</a:t>
            </a:r>
          </a:p>
        </p:txBody>
      </p:sp>
      <p:sp>
        <p:nvSpPr>
          <p:cNvPr id="3" name="Rectángulo 2"/>
          <p:cNvSpPr/>
          <p:nvPr/>
        </p:nvSpPr>
        <p:spPr>
          <a:xfrm>
            <a:off x="229026" y="6158874"/>
            <a:ext cx="8282153" cy="230867"/>
          </a:xfrm>
          <a:prstGeom prst="rect">
            <a:avLst/>
          </a:prstGeom>
        </p:spPr>
        <p:txBody>
          <a:bodyPr wrap="square" lIns="76234" tIns="38117" rIns="76234" bIns="38117">
            <a:spAutoFit/>
          </a:bodyPr>
          <a:lstStyle/>
          <a:p>
            <a:pPr defTabSz="914400" eaLnBrk="0" fontAlgn="base" hangingPunct="0">
              <a:spcBef>
                <a:spcPct val="0"/>
              </a:spcBef>
              <a:spcAft>
                <a:spcPct val="0"/>
              </a:spcAft>
            </a:pPr>
            <a:r>
              <a:rPr lang="es-CO" sz="1000" b="1" dirty="0">
                <a:solidFill>
                  <a:srgbClr val="002060"/>
                </a:solidFill>
                <a:latin typeface="Arial Narrow" pitchFamily="34" charset="0"/>
              </a:rPr>
              <a:t>*Documento Disponible en: http://www.ifac.org/publications-resources/ipsasb - </a:t>
            </a:r>
            <a:r>
              <a:rPr lang="es-CO" sz="1000" b="1" u="sng" dirty="0">
                <a:solidFill>
                  <a:srgbClr val="002060"/>
                </a:solidFill>
                <a:latin typeface="Arial Narrow" pitchFamily="34" charset="0"/>
              </a:rPr>
              <a:t>staff-</a:t>
            </a:r>
            <a:r>
              <a:rPr lang="es-CO" sz="1000" b="1" u="sng" dirty="0" err="1">
                <a:solidFill>
                  <a:srgbClr val="002060"/>
                </a:solidFill>
                <a:latin typeface="Arial Narrow" pitchFamily="34" charset="0"/>
              </a:rPr>
              <a:t>questions</a:t>
            </a:r>
            <a:r>
              <a:rPr lang="es-CO" sz="1000" b="1" u="sng" dirty="0">
                <a:solidFill>
                  <a:srgbClr val="002060"/>
                </a:solidFill>
                <a:latin typeface="Arial Narrow" pitchFamily="34" charset="0"/>
              </a:rPr>
              <a:t>-and-</a:t>
            </a:r>
            <a:r>
              <a:rPr lang="es-CO" sz="1000" b="1" u="sng" dirty="0" err="1">
                <a:solidFill>
                  <a:srgbClr val="002060"/>
                </a:solidFill>
                <a:latin typeface="Arial Narrow" pitchFamily="34" charset="0"/>
              </a:rPr>
              <a:t>answersmateriality</a:t>
            </a:r>
            <a:r>
              <a:rPr lang="es-CO" sz="1000" b="1" dirty="0">
                <a:solidFill>
                  <a:srgbClr val="002060"/>
                </a:solidFill>
                <a:latin typeface="Arial Narrow" pitchFamily="34" charset="0"/>
              </a:rPr>
              <a:t> </a:t>
            </a:r>
          </a:p>
        </p:txBody>
      </p:sp>
      <p:sp>
        <p:nvSpPr>
          <p:cNvPr id="4" name="Rectángulo 3"/>
          <p:cNvSpPr/>
          <p:nvPr/>
        </p:nvSpPr>
        <p:spPr>
          <a:xfrm>
            <a:off x="317296" y="6478618"/>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5" name="Rectángulo 4"/>
          <p:cNvSpPr/>
          <p:nvPr/>
        </p:nvSpPr>
        <p:spPr>
          <a:xfrm>
            <a:off x="625920" y="1245572"/>
            <a:ext cx="8334375"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PRINCIPIOS</a:t>
            </a:r>
          </a:p>
        </p:txBody>
      </p:sp>
    </p:spTree>
    <p:extLst>
      <p:ext uri="{BB962C8B-B14F-4D97-AF65-F5344CB8AC3E}">
        <p14:creationId xmlns:p14="http://schemas.microsoft.com/office/powerpoint/2010/main" val="1549889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5496" y="2132484"/>
            <a:ext cx="9069008" cy="4185796"/>
          </a:xfrm>
          <a:prstGeom prst="rect">
            <a:avLst/>
          </a:prstGeom>
        </p:spPr>
        <p:txBody>
          <a:bodyPr wrap="square" lIns="76234" tIns="38117" rIns="76234" bIns="38117">
            <a:spAutoFit/>
          </a:bodyPr>
          <a:lstStyle/>
          <a:p>
            <a:pPr defTabSz="914400" eaLnBrk="0" fontAlgn="base" hangingPunct="0">
              <a:spcBef>
                <a:spcPct val="0"/>
              </a:spcBef>
              <a:spcAft>
                <a:spcPct val="0"/>
              </a:spcAft>
            </a:pPr>
            <a:endParaRPr lang="es-CO" sz="700" b="1" dirty="0">
              <a:solidFill>
                <a:srgbClr val="000000"/>
              </a:solidFill>
              <a:latin typeface="Arial Narrow" pitchFamily="34" charset="0"/>
            </a:endParaRPr>
          </a:p>
          <a:p>
            <a:pPr marL="238230" indent="-238230"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Magnitud de objetos: </a:t>
            </a:r>
            <a:r>
              <a:rPr lang="es-CO" sz="2000" dirty="0">
                <a:solidFill>
                  <a:srgbClr val="000000"/>
                </a:solidFill>
                <a:latin typeface="Arial Narrow" pitchFamily="34" charset="0"/>
              </a:rPr>
              <a:t>Bienes en un amplio sentido (NICSP 12, 17 y 31)</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Deterioro del valor de los activos (</a:t>
            </a:r>
            <a:r>
              <a:rPr lang="es-CO" sz="2000" i="1" dirty="0" err="1">
                <a:solidFill>
                  <a:srgbClr val="2D2DB9"/>
                </a:solidFill>
                <a:latin typeface="Arial Narrow" pitchFamily="34" charset="0"/>
              </a:rPr>
              <a:t>NICSP</a:t>
            </a:r>
            <a:r>
              <a:rPr lang="es-CO" sz="2000" i="1" dirty="0">
                <a:solidFill>
                  <a:srgbClr val="2D2DB9"/>
                </a:solidFill>
                <a:latin typeface="Arial Narrow" pitchFamily="34" charset="0"/>
              </a:rPr>
              <a:t> 21 y 26): </a:t>
            </a:r>
            <a:r>
              <a:rPr lang="es-CO" sz="2000" i="1" dirty="0">
                <a:solidFill>
                  <a:srgbClr val="000000"/>
                </a:solidFill>
                <a:latin typeface="Arial Narrow" pitchFamily="34" charset="0"/>
              </a:rPr>
              <a:t>D</a:t>
            </a:r>
            <a:r>
              <a:rPr lang="es-CO" sz="2000" dirty="0">
                <a:solidFill>
                  <a:srgbClr val="000000"/>
                </a:solidFill>
                <a:latin typeface="Arial Narrow" pitchFamily="34" charset="0"/>
              </a:rPr>
              <a:t>istinción entre activo generador y no generador de efectivo para el deterioro, y complejidad en la aplicación de las normas (flujos de efectivo futuros, tasa de descuento, valor de mercado o costo de reposición para activos únicos)</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los contratos/objetos:  </a:t>
            </a:r>
            <a:r>
              <a:rPr lang="es-CO" sz="2000" dirty="0">
                <a:solidFill>
                  <a:srgbClr val="000000"/>
                </a:solidFill>
                <a:latin typeface="Arial Narrow" pitchFamily="34" charset="0"/>
              </a:rPr>
              <a:t>Concesiones/APP (NICSP 32)</a:t>
            </a:r>
          </a:p>
          <a:p>
            <a:pPr defTabSz="914400" eaLnBrk="0" fontAlgn="base" hangingPunct="0">
              <a:spcBef>
                <a:spcPct val="0"/>
              </a:spcBef>
              <a:spcAft>
                <a:spcPct val="0"/>
              </a:spcAft>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institucional y conflicto de norma: </a:t>
            </a:r>
            <a:r>
              <a:rPr lang="es-CO" sz="2000" dirty="0">
                <a:solidFill>
                  <a:srgbClr val="000000"/>
                </a:solidFill>
                <a:latin typeface="Arial Narrow" pitchFamily="34" charset="0"/>
              </a:rPr>
              <a:t>Consolidación, asociadas, acuerdos conjuntos (NICSP 34-38)</a:t>
            </a:r>
          </a:p>
          <a:p>
            <a:pPr marL="285876" indent="-285876" defTabSz="914400" eaLnBrk="0" fontAlgn="base" hangingPunct="0">
              <a:spcBef>
                <a:spcPct val="0"/>
              </a:spcBef>
              <a:spcAft>
                <a:spcPct val="0"/>
              </a:spcAft>
              <a:buFont typeface="Arial" panose="020B0604020202020204" pitchFamily="34" charset="0"/>
              <a:buChar char="•"/>
            </a:pPr>
            <a:endParaRPr lang="es-CO" sz="2000" i="1" dirty="0">
              <a:solidFill>
                <a:srgbClr val="00B0F0"/>
              </a:solidFill>
              <a:latin typeface="Arial Narrow" pitchFamily="34" charset="0"/>
            </a:endParaRPr>
          </a:p>
          <a:p>
            <a:pPr marL="285876" indent="-285876" defTabSz="914400" eaLnBrk="0" fontAlgn="base" hangingPunct="0">
              <a:spcBef>
                <a:spcPct val="0"/>
              </a:spcBef>
              <a:spcAft>
                <a:spcPct val="0"/>
              </a:spcAft>
              <a:buFont typeface="Arial" panose="020B0604020202020204" pitchFamily="34" charset="0"/>
              <a:buChar char="•"/>
            </a:pPr>
            <a:r>
              <a:rPr lang="es-CO" sz="2000" i="1" dirty="0">
                <a:solidFill>
                  <a:srgbClr val="2D2DB9"/>
                </a:solidFill>
                <a:latin typeface="Arial Narrow" pitchFamily="34" charset="0"/>
              </a:rPr>
              <a:t>Complejidad de la norma y en parte materialidad: </a:t>
            </a:r>
            <a:r>
              <a:rPr lang="es-CO" sz="2000" dirty="0">
                <a:solidFill>
                  <a:srgbClr val="000000"/>
                </a:solidFill>
                <a:latin typeface="Arial Narrow" pitchFamily="34" charset="0"/>
              </a:rPr>
              <a:t>Instrumentos financieros (</a:t>
            </a:r>
            <a:r>
              <a:rPr lang="es-CO" sz="2000" dirty="0" err="1">
                <a:solidFill>
                  <a:srgbClr val="000000"/>
                </a:solidFill>
                <a:latin typeface="Arial Narrow" pitchFamily="34" charset="0"/>
              </a:rPr>
              <a:t>NICSP</a:t>
            </a:r>
            <a:r>
              <a:rPr lang="es-CO" sz="2000" dirty="0">
                <a:solidFill>
                  <a:srgbClr val="000000"/>
                </a:solidFill>
                <a:latin typeface="Arial Narrow" pitchFamily="34" charset="0"/>
              </a:rPr>
              <a:t> 28-30)</a:t>
            </a:r>
          </a:p>
        </p:txBody>
      </p:sp>
      <p:sp>
        <p:nvSpPr>
          <p:cNvPr id="3" name="Rectángulo 2"/>
          <p:cNvSpPr/>
          <p:nvPr/>
        </p:nvSpPr>
        <p:spPr>
          <a:xfrm>
            <a:off x="139050" y="6474000"/>
            <a:ext cx="4219208" cy="186604"/>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4" name="Rectángulo 5"/>
          <p:cNvSpPr/>
          <p:nvPr/>
        </p:nvSpPr>
        <p:spPr>
          <a:xfrm>
            <a:off x="730052" y="1425083"/>
            <a:ext cx="8208912"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102398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992" y="1847737"/>
            <a:ext cx="9069008" cy="4616683"/>
          </a:xfrm>
          <a:prstGeom prst="rect">
            <a:avLst/>
          </a:prstGeom>
        </p:spPr>
        <p:txBody>
          <a:bodyPr wrap="square" lIns="76234" tIns="38117" rIns="76234" bIns="38117">
            <a:spAutoFit/>
          </a:bodyPr>
          <a:lstStyle/>
          <a:p>
            <a:pPr marL="0" marR="0" lvl="0" indent="0" defTabSz="914400" eaLnBrk="0" fontAlgn="base" latinLnBrk="0" hangingPunct="0">
              <a:lnSpc>
                <a:spcPct val="100000"/>
              </a:lnSpc>
              <a:spcBef>
                <a:spcPct val="0"/>
              </a:spcBef>
              <a:spcAft>
                <a:spcPct val="0"/>
              </a:spcAft>
              <a:buClrTx/>
              <a:buSzTx/>
              <a:buFontTx/>
              <a:buNone/>
              <a:tabLst/>
              <a:defRPr/>
            </a:pPr>
            <a:endParaRPr kumimoji="0" lang="es-CO" sz="700" b="1" i="0" u="none" strike="noStrike" kern="0" cap="none" spc="0" normalizeH="0" baseline="0" noProof="0" dirty="0">
              <a:ln>
                <a:noFill/>
              </a:ln>
              <a:solidFill>
                <a:srgbClr val="00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Perspectiva sistemática y dimensión del pasivo</a:t>
            </a:r>
            <a:r>
              <a:rPr kumimoji="0" lang="es-CO" sz="2000" b="0" i="1" u="none" strike="noStrike" kern="0" cap="none" spc="0" normalizeH="0" baseline="0" noProof="0" dirty="0">
                <a:ln>
                  <a:noFill/>
                </a:ln>
                <a:solidFill>
                  <a:srgbClr val="2D2DB9"/>
                </a:solidFill>
                <a:effectLst/>
                <a:uLnTx/>
                <a:uFillTx/>
              </a:rPr>
              <a:t>: </a:t>
            </a:r>
            <a:r>
              <a:rPr kumimoji="0" lang="es-CO" sz="2000" b="0" i="0" u="none" strike="noStrike" kern="0" cap="none" spc="0" normalizeH="0" baseline="0" noProof="0" dirty="0">
                <a:ln>
                  <a:noFill/>
                </a:ln>
                <a:solidFill>
                  <a:srgbClr val="000000"/>
                </a:solidFill>
                <a:effectLst/>
                <a:uLnTx/>
                <a:uFillTx/>
              </a:rPr>
              <a:t>Beneficios a empleados (en particular reconocimiento pleno de beneficios post-empleo, NICSP 25)</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Utilidad y disponibilidad de información Costo  / Beneficio: </a:t>
            </a:r>
            <a:r>
              <a:rPr kumimoji="0" lang="es-CO" sz="2000" b="0" i="0" u="none" strike="noStrike" kern="0" cap="none" spc="0" normalizeH="0" baseline="0" noProof="0" dirty="0">
                <a:ln>
                  <a:noFill/>
                </a:ln>
                <a:solidFill>
                  <a:srgbClr val="000000"/>
                </a:solidFill>
                <a:effectLst/>
                <a:uLnTx/>
                <a:uFillTx/>
              </a:rPr>
              <a:t>Información	de segmentos (NICSP 18), estimación de ingresos por impuestos desde el hecho imponible (NICSP 23), deterioro del valor de los activos no generadores de efectivo (NICSP 21)</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00B0F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Prioridad, materialidad y gerencia de proyecto: </a:t>
            </a:r>
            <a:r>
              <a:rPr kumimoji="0" lang="es-CO" sz="2000" b="0" i="0" u="none" strike="noStrike" kern="0" cap="none" spc="0" normalizeH="0" baseline="0" noProof="0" dirty="0">
                <a:ln>
                  <a:noFill/>
                </a:ln>
                <a:solidFill>
                  <a:srgbClr val="000000"/>
                </a:solidFill>
                <a:effectLst/>
                <a:uLnTx/>
                <a:uFillTx/>
              </a:rPr>
              <a:t>Normas que frecuentemente no se aplican, pero que distraen la atención y demandan demasiados recursos (</a:t>
            </a:r>
            <a:r>
              <a:rPr kumimoji="0" lang="es-CO" sz="2000" b="0" i="0" u="none" strike="noStrike" kern="0" cap="none" spc="0" normalizeH="0" baseline="0" noProof="0" dirty="0" err="1">
                <a:ln>
                  <a:noFill/>
                </a:ln>
                <a:solidFill>
                  <a:srgbClr val="000000"/>
                </a:solidFill>
                <a:effectLst/>
                <a:uLnTx/>
                <a:uFillTx/>
              </a:rPr>
              <a:t>NICSP</a:t>
            </a:r>
            <a:r>
              <a:rPr kumimoji="0" lang="es-CO" sz="2000" b="0" i="0" u="none" strike="noStrike" kern="0" cap="none" spc="0" normalizeH="0" baseline="0" noProof="0" dirty="0">
                <a:ln>
                  <a:noFill/>
                </a:ln>
                <a:solidFill>
                  <a:srgbClr val="000000"/>
                </a:solidFill>
                <a:effectLst/>
                <a:uLnTx/>
                <a:uFillTx/>
              </a:rPr>
              <a:t> 5, 10, 11, 16, 22, 27)</a:t>
            </a:r>
          </a:p>
          <a:p>
            <a:pPr marL="0" marR="0" lvl="0" indent="0" defTabSz="914400" eaLnBrk="0" fontAlgn="base" latinLnBrk="0" hangingPunct="0">
              <a:lnSpc>
                <a:spcPct val="100000"/>
              </a:lnSpc>
              <a:spcBef>
                <a:spcPct val="0"/>
              </a:spcBef>
              <a:spcAft>
                <a:spcPct val="0"/>
              </a:spcAft>
              <a:buClrTx/>
              <a:buSzTx/>
              <a:buFontTx/>
              <a:buNone/>
              <a:tabLst/>
              <a:defRPr/>
            </a:pPr>
            <a:endParaRPr kumimoji="0" lang="es-CO" sz="2000" b="0" i="1" u="none" strike="noStrike" kern="0" cap="none" spc="0" normalizeH="0" baseline="0" noProof="0" dirty="0">
              <a:ln>
                <a:noFill/>
              </a:ln>
              <a:solidFill>
                <a:srgbClr val="FF0000"/>
              </a:solidFill>
              <a:effectLst/>
              <a:uLnTx/>
              <a:uFillTx/>
            </a:endParaRPr>
          </a:p>
          <a:p>
            <a:pPr marL="285876" marR="0" lvl="0" indent="-285876" defTabSz="91440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es-CO" sz="2200" b="0" i="1" u="none" strike="noStrike" kern="0" cap="none" spc="0" normalizeH="0" baseline="0" noProof="0" dirty="0">
                <a:ln>
                  <a:noFill/>
                </a:ln>
                <a:solidFill>
                  <a:srgbClr val="2D2DB9"/>
                </a:solidFill>
                <a:effectLst/>
                <a:uLnTx/>
                <a:uFillTx/>
              </a:rPr>
              <a:t>Las NICSP no abordan el detalle: </a:t>
            </a:r>
            <a:r>
              <a:rPr kumimoji="0" lang="es-CO" sz="2000" b="0" i="0" u="none" strike="noStrike" kern="0" cap="none" spc="0" normalizeH="0" baseline="0" noProof="0" dirty="0">
                <a:ln>
                  <a:noFill/>
                </a:ln>
                <a:solidFill>
                  <a:srgbClr val="000000"/>
                </a:solidFill>
                <a:effectLst/>
                <a:uLnTx/>
                <a:uFillTx/>
              </a:rPr>
              <a:t>Estructura compleja del sector público en los distintos países, necesidad de registros uniformes</a:t>
            </a:r>
          </a:p>
        </p:txBody>
      </p:sp>
      <p:sp>
        <p:nvSpPr>
          <p:cNvPr id="3" name="Rectángulo 2"/>
          <p:cNvSpPr/>
          <p:nvPr/>
        </p:nvSpPr>
        <p:spPr>
          <a:xfrm>
            <a:off x="74992" y="6453119"/>
            <a:ext cx="4219208" cy="165600"/>
          </a:xfrm>
          <a:prstGeom prst="rect">
            <a:avLst/>
          </a:prstGeom>
          <a:noFill/>
          <a:ln w="25400" cap="flat" cmpd="sng" algn="ctr">
            <a:noFill/>
            <a:prstDash val="solid"/>
          </a:ln>
          <a:effectLst/>
        </p:spPr>
        <p:txBody>
          <a:bodyPr lIns="76234" tIns="38117" rIns="76234" bIns="38117" rtlCol="0" anchor="ct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900" b="1" i="0" u="none" strike="noStrike" kern="0" cap="none" spc="0" normalizeH="0" baseline="0" noProof="0" dirty="0">
                <a:ln>
                  <a:noFill/>
                </a:ln>
                <a:solidFill>
                  <a:srgbClr val="000000"/>
                </a:solidFill>
                <a:effectLst/>
                <a:uLnTx/>
                <a:uFillTx/>
                <a:latin typeface="Calibri"/>
                <a:ea typeface="+mn-ea"/>
                <a:cs typeface="+mn-cs"/>
              </a:rPr>
              <a:t>Fuente: </a:t>
            </a:r>
            <a:r>
              <a:rPr kumimoji="0" lang="es-CO" sz="700" b="1" i="0" u="none" strike="noStrike" kern="0" cap="none" spc="0" normalizeH="0" baseline="0" noProof="0" dirty="0">
                <a:ln>
                  <a:noFill/>
                </a:ln>
                <a:solidFill>
                  <a:srgbClr val="000000"/>
                </a:solidFill>
                <a:effectLst/>
                <a:uLnTx/>
                <a:uFillTx/>
                <a:latin typeface="Calibri"/>
                <a:ea typeface="+mn-ea"/>
                <a:cs typeface="+mn-cs"/>
              </a:rPr>
              <a:t>Andreas Bergman</a:t>
            </a:r>
            <a:r>
              <a:rPr kumimoji="0" lang="es-CO" sz="700" b="0" i="0" u="none" strike="noStrike" kern="0" cap="none" spc="0" normalizeH="0" baseline="0" noProof="0" dirty="0">
                <a:ln>
                  <a:noFill/>
                </a:ln>
                <a:solidFill>
                  <a:srgbClr val="000000"/>
                </a:solidFill>
                <a:effectLst/>
                <a:uLnTx/>
                <a:uFillTx/>
                <a:latin typeface="Calibri"/>
                <a:ea typeface="+mn-ea"/>
                <a:cs typeface="+mn-cs"/>
              </a:rPr>
              <a:t>. IV FOCAL Panamá 2017/ X Congreso Contabilidad Pública . Bogotá 2017 </a:t>
            </a:r>
          </a:p>
        </p:txBody>
      </p:sp>
      <p:sp>
        <p:nvSpPr>
          <p:cNvPr id="4" name="Rectángulo 5"/>
          <p:cNvSpPr/>
          <p:nvPr/>
        </p:nvSpPr>
        <p:spPr>
          <a:xfrm>
            <a:off x="820546" y="1261007"/>
            <a:ext cx="7986464" cy="504056"/>
          </a:xfrm>
          <a:prstGeom prst="rect">
            <a:avLst/>
          </a:prstGeom>
          <a:gradFill rotWithShape="1">
            <a:gsLst>
              <a:gs pos="0">
                <a:srgbClr val="3333CC">
                  <a:tint val="50000"/>
                  <a:satMod val="300000"/>
                </a:srgbClr>
              </a:gs>
              <a:gs pos="35000">
                <a:srgbClr val="3333CC">
                  <a:tint val="37000"/>
                  <a:satMod val="300000"/>
                </a:srgbClr>
              </a:gs>
              <a:gs pos="100000">
                <a:srgbClr val="3333CC">
                  <a:tint val="15000"/>
                  <a:satMod val="350000"/>
                </a:srgbClr>
              </a:gs>
            </a:gsLst>
            <a:lin ang="16200000" scaled="1"/>
          </a:gradFill>
          <a:ln w="9525" cap="flat" cmpd="sng" algn="ctr">
            <a:solidFill>
              <a:srgbClr val="3333CC">
                <a:shade val="95000"/>
                <a:satMod val="105000"/>
              </a:srgbClr>
            </a:solidFill>
            <a:prstDash val="solid"/>
          </a:ln>
          <a:effectLst>
            <a:outerShdw blurRad="40000" dist="20000" dir="5400000" rotWithShape="0">
              <a:srgbClr val="000000">
                <a:alpha val="38000"/>
              </a:srgbClr>
            </a:outerShdw>
          </a:effectLst>
        </p:spPr>
        <p:txBody>
          <a:bodyPr lIns="76234" tIns="38117" rIns="76234" bIns="38117"/>
          <a:lstStyle/>
          <a:p>
            <a:pPr marL="0" marR="0" lvl="0" indent="0" algn="ctr" defTabSz="914400" eaLnBrk="1" fontAlgn="base" latinLnBrk="0" hangingPunct="1">
              <a:lnSpc>
                <a:spcPct val="100000"/>
              </a:lnSpc>
              <a:spcBef>
                <a:spcPct val="0"/>
              </a:spcBef>
              <a:spcAft>
                <a:spcPct val="0"/>
              </a:spcAft>
              <a:buClrTx/>
              <a:buSzTx/>
              <a:buFontTx/>
              <a:buNone/>
              <a:tabLst/>
              <a:defRPr/>
            </a:pPr>
            <a:r>
              <a:rPr kumimoji="0" lang="es-CO" sz="2800" b="1" i="0" u="none" strike="noStrike" kern="0" cap="none" spc="0" normalizeH="0" baseline="0" noProof="0" dirty="0">
                <a:ln>
                  <a:noFill/>
                </a:ln>
                <a:solidFill>
                  <a:srgbClr val="000000"/>
                </a:solidFill>
                <a:effectLst/>
                <a:uLnTx/>
                <a:uFillTx/>
                <a:latin typeface="Calibri"/>
                <a:ea typeface="+mn-ea"/>
                <a:cs typeface="+mn-cs"/>
              </a:rPr>
              <a:t>Principales Barreras - Desafíos: A  NIVEL DE NORMAS </a:t>
            </a:r>
          </a:p>
        </p:txBody>
      </p:sp>
    </p:spTree>
    <p:extLst>
      <p:ext uri="{BB962C8B-B14F-4D97-AF65-F5344CB8AC3E}">
        <p14:creationId xmlns:p14="http://schemas.microsoft.com/office/powerpoint/2010/main" val="34189027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005156" y="1375475"/>
            <a:ext cx="6779419" cy="892552"/>
          </a:xfrm>
          <a:prstGeom prst="rect">
            <a:avLst/>
          </a:prstGeom>
          <a:solidFill>
            <a:srgbClr val="70AD47">
              <a:lumMod val="60000"/>
              <a:lumOff val="40000"/>
            </a:srgbClr>
          </a:solidFill>
          <a:ln w="28575">
            <a:solidFill>
              <a:sysClr val="windowText" lastClr="00000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800" b="1" i="0" u="none" strike="noStrike" kern="0" cap="none" spc="0" normalizeH="0" baseline="0" noProof="0" dirty="0">
                <a:ln>
                  <a:noFill/>
                </a:ln>
                <a:solidFill>
                  <a:prstClr val="black"/>
                </a:solidFill>
                <a:effectLst/>
                <a:uLnTx/>
                <a:uFillTx/>
              </a:rPr>
              <a:t>Impacto Patrimonial por Convergen</a:t>
            </a:r>
            <a:r>
              <a:rPr kumimoji="0" lang="es-CO" sz="3200" b="1" i="0" u="none" strike="noStrike" kern="0" cap="none" spc="0" normalizeH="0" baseline="0" noProof="0" dirty="0">
                <a:ln>
                  <a:noFill/>
                </a:ln>
                <a:solidFill>
                  <a:prstClr val="black"/>
                </a:solidFill>
                <a:effectLst/>
                <a:uLnTx/>
                <a:uFillTx/>
              </a:rPr>
              <a:t>cia</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a:t>
            </a:r>
            <a:r>
              <a:rPr kumimoji="0" lang="es-CO" sz="1600" b="1" i="0" u="none" strike="noStrike" kern="0" cap="none" spc="0" normalizeH="0" baseline="0" noProof="0" dirty="0">
                <a:ln>
                  <a:noFill/>
                </a:ln>
                <a:solidFill>
                  <a:prstClr val="black"/>
                </a:solidFill>
                <a:effectLst/>
                <a:uLnTx/>
                <a:uFillTx/>
              </a:rPr>
              <a:t>Miles de Millones)</a:t>
            </a:r>
            <a:endParaRPr kumimoji="0" lang="es-ES" sz="1600" b="1" i="0" u="none" strike="noStrike" kern="0" cap="none" spc="0" normalizeH="0" baseline="0" noProof="0" dirty="0">
              <a:ln>
                <a:noFill/>
              </a:ln>
              <a:solidFill>
                <a:prstClr val="black"/>
              </a:solidFill>
              <a:effectLst/>
              <a:uLnTx/>
              <a:uFillTx/>
            </a:endParaRPr>
          </a:p>
        </p:txBody>
      </p:sp>
      <p:sp>
        <p:nvSpPr>
          <p:cNvPr id="3" name="CuadroTexto 2"/>
          <p:cNvSpPr txBox="1"/>
          <p:nvPr/>
        </p:nvSpPr>
        <p:spPr>
          <a:xfrm>
            <a:off x="227679" y="4074382"/>
            <a:ext cx="2100262" cy="338138"/>
          </a:xfrm>
          <a:prstGeom prst="rect">
            <a:avLst/>
          </a:prstGeom>
          <a:solidFill>
            <a:srgbClr val="4472C4">
              <a:lumMod val="40000"/>
              <a:lumOff val="60000"/>
            </a:srgbClr>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No. de Entidades</a:t>
            </a:r>
            <a:endParaRPr kumimoji="0" lang="es-ES" sz="1600" b="1" i="0" u="none" strike="noStrike" kern="0" cap="none" spc="0" normalizeH="0" baseline="0" noProof="0" dirty="0">
              <a:ln>
                <a:noFill/>
              </a:ln>
              <a:solidFill>
                <a:prstClr val="black"/>
              </a:solidFill>
              <a:effectLst/>
              <a:uLnTx/>
              <a:uFillTx/>
            </a:endParaRPr>
          </a:p>
        </p:txBody>
      </p:sp>
      <p:sp>
        <p:nvSpPr>
          <p:cNvPr id="4" name="CuadroTexto 3"/>
          <p:cNvSpPr txBox="1"/>
          <p:nvPr/>
        </p:nvSpPr>
        <p:spPr>
          <a:xfrm>
            <a:off x="227679" y="4809395"/>
            <a:ext cx="2100262" cy="338137"/>
          </a:xfrm>
          <a:prstGeom prst="rect">
            <a:avLst/>
          </a:prstGeom>
          <a:solidFill>
            <a:srgbClr val="4472C4">
              <a:lumMod val="40000"/>
              <a:lumOff val="60000"/>
            </a:srgbClr>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Impacto Patrimonial</a:t>
            </a:r>
            <a:endParaRPr kumimoji="0" lang="es-ES" sz="1600" b="1" i="0" u="none" strike="noStrike" kern="0" cap="none" spc="0" normalizeH="0" baseline="0" noProof="0" dirty="0">
              <a:ln>
                <a:noFill/>
              </a:ln>
              <a:solidFill>
                <a:prstClr val="black"/>
              </a:solidFill>
              <a:effectLst/>
              <a:uLnTx/>
              <a:uFillTx/>
            </a:endParaRPr>
          </a:p>
        </p:txBody>
      </p:sp>
      <p:sp>
        <p:nvSpPr>
          <p:cNvPr id="5" name="CuadroTexto 4"/>
          <p:cNvSpPr txBox="1"/>
          <p:nvPr/>
        </p:nvSpPr>
        <p:spPr>
          <a:xfrm>
            <a:off x="2466054" y="2598007"/>
            <a:ext cx="2300287" cy="708025"/>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ENTIDADES QUE COTIZAN</a:t>
            </a:r>
            <a:endParaRPr kumimoji="0" lang="es-ES" sz="2000" b="1" i="0" u="none" strike="noStrike" kern="0" cap="none" spc="0" normalizeH="0" baseline="0" noProof="0" dirty="0">
              <a:ln>
                <a:noFill/>
              </a:ln>
              <a:solidFill>
                <a:prstClr val="black"/>
              </a:solidFill>
              <a:effectLst/>
              <a:uLnTx/>
              <a:uFillTx/>
            </a:endParaRPr>
          </a:p>
        </p:txBody>
      </p:sp>
      <p:sp>
        <p:nvSpPr>
          <p:cNvPr id="6" name="CuadroTexto 5"/>
          <p:cNvSpPr txBox="1"/>
          <p:nvPr/>
        </p:nvSpPr>
        <p:spPr>
          <a:xfrm>
            <a:off x="2466054" y="3375882"/>
            <a:ext cx="1001712" cy="323850"/>
          </a:xfrm>
          <a:prstGeom prst="rect">
            <a:avLst/>
          </a:prstGeom>
          <a:solidFill>
            <a:srgbClr val="ED7D31">
              <a:lumMod val="60000"/>
              <a:lumOff val="40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2017</a:t>
            </a:r>
            <a:endParaRPr kumimoji="0" lang="es-ES" sz="1500" b="1" i="0" u="none" strike="noStrike" kern="0" cap="none" spc="0" normalizeH="0" baseline="0" noProof="0" dirty="0">
              <a:ln>
                <a:noFill/>
              </a:ln>
              <a:solidFill>
                <a:prstClr val="black"/>
              </a:solidFill>
              <a:effectLst/>
              <a:uLnTx/>
              <a:uFillTx/>
            </a:endParaRPr>
          </a:p>
        </p:txBody>
      </p:sp>
      <p:sp>
        <p:nvSpPr>
          <p:cNvPr id="7" name="CuadroTexto 6"/>
          <p:cNvSpPr txBox="1"/>
          <p:nvPr/>
        </p:nvSpPr>
        <p:spPr>
          <a:xfrm>
            <a:off x="4909216" y="2610707"/>
            <a:ext cx="2303463" cy="708025"/>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ENTIDADES QUE NO COTIZAN</a:t>
            </a:r>
            <a:endParaRPr kumimoji="0" lang="es-ES" sz="2000" b="1" i="0" u="none" strike="noStrike" kern="0" cap="none" spc="0" normalizeH="0" baseline="0" noProof="0" dirty="0">
              <a:ln>
                <a:noFill/>
              </a:ln>
              <a:solidFill>
                <a:prstClr val="black"/>
              </a:solidFill>
              <a:effectLst/>
              <a:uLnTx/>
              <a:uFillTx/>
            </a:endParaRPr>
          </a:p>
        </p:txBody>
      </p:sp>
      <p:sp>
        <p:nvSpPr>
          <p:cNvPr id="8" name="CuadroTexto 7"/>
          <p:cNvSpPr txBox="1"/>
          <p:nvPr/>
        </p:nvSpPr>
        <p:spPr>
          <a:xfrm>
            <a:off x="3570954" y="3375882"/>
            <a:ext cx="1198562" cy="323850"/>
          </a:xfrm>
          <a:prstGeom prst="rect">
            <a:avLst/>
          </a:prstGeom>
          <a:solidFill>
            <a:srgbClr val="ED7D31">
              <a:lumMod val="60000"/>
              <a:lumOff val="40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Marzo/2018</a:t>
            </a:r>
            <a:endParaRPr kumimoji="0" lang="es-ES" sz="1500" b="1" i="0" u="none" strike="noStrike" kern="0" cap="none" spc="0" normalizeH="0" baseline="0" noProof="0" dirty="0">
              <a:ln>
                <a:noFill/>
              </a:ln>
              <a:solidFill>
                <a:prstClr val="black"/>
              </a:solidFill>
              <a:effectLst/>
              <a:uLnTx/>
              <a:uFillTx/>
            </a:endParaRPr>
          </a:p>
        </p:txBody>
      </p:sp>
      <p:sp>
        <p:nvSpPr>
          <p:cNvPr id="9" name="CuadroTexto 8"/>
          <p:cNvSpPr txBox="1"/>
          <p:nvPr/>
        </p:nvSpPr>
        <p:spPr>
          <a:xfrm>
            <a:off x="4909216" y="3375882"/>
            <a:ext cx="1076325" cy="32385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2017</a:t>
            </a:r>
            <a:endParaRPr kumimoji="0" lang="es-ES" sz="1500" b="1" i="0" u="none" strike="noStrike" kern="0" cap="none" spc="0" normalizeH="0" baseline="0" noProof="0" dirty="0">
              <a:ln>
                <a:noFill/>
              </a:ln>
              <a:solidFill>
                <a:prstClr val="black"/>
              </a:solidFill>
              <a:effectLst/>
              <a:uLnTx/>
              <a:uFillTx/>
            </a:endParaRPr>
          </a:p>
        </p:txBody>
      </p:sp>
      <p:sp>
        <p:nvSpPr>
          <p:cNvPr id="10" name="CuadroTexto 9"/>
          <p:cNvSpPr txBox="1"/>
          <p:nvPr/>
        </p:nvSpPr>
        <p:spPr>
          <a:xfrm>
            <a:off x="6037929" y="3375882"/>
            <a:ext cx="1174750" cy="32385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Marzo/2018</a:t>
            </a:r>
            <a:endParaRPr kumimoji="0" lang="es-ES" sz="1500" b="1" i="0" u="none" strike="noStrike" kern="0" cap="none" spc="0" normalizeH="0" baseline="0" noProof="0" dirty="0">
              <a:ln>
                <a:noFill/>
              </a:ln>
              <a:solidFill>
                <a:prstClr val="black"/>
              </a:solidFill>
              <a:effectLst/>
              <a:uLnTx/>
              <a:uFillTx/>
            </a:endParaRPr>
          </a:p>
        </p:txBody>
      </p:sp>
      <p:sp>
        <p:nvSpPr>
          <p:cNvPr id="11" name="CuadroTexto 10"/>
          <p:cNvSpPr txBox="1"/>
          <p:nvPr/>
        </p:nvSpPr>
        <p:spPr>
          <a:xfrm>
            <a:off x="7355554" y="2610707"/>
            <a:ext cx="1728787" cy="708025"/>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ENTIDADES DE GOBIERNO</a:t>
            </a:r>
          </a:p>
        </p:txBody>
      </p:sp>
      <p:sp>
        <p:nvSpPr>
          <p:cNvPr id="12" name="CuadroTexto 11"/>
          <p:cNvSpPr txBox="1"/>
          <p:nvPr/>
        </p:nvSpPr>
        <p:spPr>
          <a:xfrm>
            <a:off x="7619079" y="3391757"/>
            <a:ext cx="1222375" cy="323850"/>
          </a:xfrm>
          <a:prstGeom prst="rect">
            <a:avLst/>
          </a:prstGeom>
          <a:solidFill>
            <a:srgbClr val="4472C4">
              <a:lumMod val="40000"/>
              <a:lumOff val="60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Marzo/2018</a:t>
            </a:r>
            <a:endParaRPr kumimoji="0" lang="es-ES" sz="1500" b="1" i="0" u="none" strike="noStrike" kern="0" cap="none" spc="0" normalizeH="0" baseline="0" noProof="0" dirty="0">
              <a:ln>
                <a:noFill/>
              </a:ln>
              <a:solidFill>
                <a:prstClr val="black"/>
              </a:solidFill>
              <a:effectLst/>
              <a:uLnTx/>
              <a:uFillTx/>
            </a:endParaRPr>
          </a:p>
        </p:txBody>
      </p:sp>
      <p:sp>
        <p:nvSpPr>
          <p:cNvPr id="13" name="CuadroTexto 12"/>
          <p:cNvSpPr txBox="1"/>
          <p:nvPr/>
        </p:nvSpPr>
        <p:spPr>
          <a:xfrm>
            <a:off x="2475579" y="4069620"/>
            <a:ext cx="1050925" cy="339725"/>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40</a:t>
            </a:r>
            <a:endParaRPr kumimoji="0" lang="es-ES" sz="1600" b="1" i="0" u="none" strike="noStrike" kern="0" cap="none" spc="0" normalizeH="0" baseline="0" noProof="0" dirty="0">
              <a:ln>
                <a:noFill/>
              </a:ln>
              <a:solidFill>
                <a:prstClr val="black"/>
              </a:solidFill>
              <a:effectLst/>
              <a:uLnTx/>
              <a:uFillTx/>
            </a:endParaRPr>
          </a:p>
        </p:txBody>
      </p:sp>
      <p:sp>
        <p:nvSpPr>
          <p:cNvPr id="14" name="CuadroTexto 13"/>
          <p:cNvSpPr txBox="1"/>
          <p:nvPr/>
        </p:nvSpPr>
        <p:spPr>
          <a:xfrm>
            <a:off x="3670966" y="4071207"/>
            <a:ext cx="1104900" cy="338138"/>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43</a:t>
            </a:r>
            <a:endParaRPr kumimoji="0" lang="es-ES" sz="1600" b="1" i="0" u="none" strike="noStrike" kern="0" cap="none" spc="0" normalizeH="0" baseline="0" noProof="0" dirty="0">
              <a:ln>
                <a:noFill/>
              </a:ln>
              <a:solidFill>
                <a:prstClr val="black"/>
              </a:solidFill>
              <a:effectLst/>
              <a:uLnTx/>
              <a:uFillTx/>
            </a:endParaRPr>
          </a:p>
        </p:txBody>
      </p:sp>
      <p:sp>
        <p:nvSpPr>
          <p:cNvPr id="15" name="CuadroTexto 14"/>
          <p:cNvSpPr txBox="1"/>
          <p:nvPr/>
        </p:nvSpPr>
        <p:spPr>
          <a:xfrm>
            <a:off x="2475579" y="4780820"/>
            <a:ext cx="1104900" cy="339725"/>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$19.633,1</a:t>
            </a:r>
            <a:endParaRPr kumimoji="0" lang="es-ES" sz="1600" b="1" i="0" u="none" strike="noStrike" kern="0" cap="none" spc="0" normalizeH="0" baseline="0" noProof="0" dirty="0">
              <a:ln>
                <a:noFill/>
              </a:ln>
              <a:solidFill>
                <a:prstClr val="black"/>
              </a:solidFill>
              <a:effectLst/>
              <a:uLnTx/>
              <a:uFillTx/>
            </a:endParaRPr>
          </a:p>
        </p:txBody>
      </p:sp>
      <p:sp>
        <p:nvSpPr>
          <p:cNvPr id="16" name="CuadroTexto 15"/>
          <p:cNvSpPr txBox="1"/>
          <p:nvPr/>
        </p:nvSpPr>
        <p:spPr>
          <a:xfrm>
            <a:off x="3670966" y="4780820"/>
            <a:ext cx="1104900" cy="339725"/>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$19,267,9</a:t>
            </a:r>
            <a:endParaRPr kumimoji="0" lang="es-ES" sz="1600" b="1" i="0" u="none" strike="noStrike" kern="0" cap="none" spc="0" normalizeH="0" baseline="0" noProof="0" dirty="0">
              <a:ln>
                <a:noFill/>
              </a:ln>
              <a:solidFill>
                <a:prstClr val="black"/>
              </a:solidFill>
              <a:effectLst/>
              <a:uLnTx/>
              <a:uFillTx/>
            </a:endParaRPr>
          </a:p>
        </p:txBody>
      </p:sp>
      <p:sp>
        <p:nvSpPr>
          <p:cNvPr id="17" name="Flecha abajo 16"/>
          <p:cNvSpPr/>
          <p:nvPr/>
        </p:nvSpPr>
        <p:spPr>
          <a:xfrm>
            <a:off x="2966116" y="3760057"/>
            <a:ext cx="209550" cy="234950"/>
          </a:xfrm>
          <a:prstGeom prst="downArrow">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18" name="Flecha abajo 17"/>
          <p:cNvSpPr/>
          <p:nvPr/>
        </p:nvSpPr>
        <p:spPr>
          <a:xfrm>
            <a:off x="4098004" y="3760057"/>
            <a:ext cx="207962" cy="234950"/>
          </a:xfrm>
          <a:prstGeom prst="downArrow">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19" name="Flecha abajo 18"/>
          <p:cNvSpPr/>
          <p:nvPr/>
        </p:nvSpPr>
        <p:spPr>
          <a:xfrm>
            <a:off x="2926429" y="4483957"/>
            <a:ext cx="207962" cy="233363"/>
          </a:xfrm>
          <a:prstGeom prst="downArrow">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20" name="Flecha abajo 19"/>
          <p:cNvSpPr/>
          <p:nvPr/>
        </p:nvSpPr>
        <p:spPr>
          <a:xfrm>
            <a:off x="4094829" y="4485545"/>
            <a:ext cx="209550" cy="234950"/>
          </a:xfrm>
          <a:prstGeom prst="downArrow">
            <a:avLst/>
          </a:prstGeom>
          <a:solidFill>
            <a:srgbClr val="4472C4"/>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21" name="CuadroTexto 20"/>
          <p:cNvSpPr txBox="1"/>
          <p:nvPr/>
        </p:nvSpPr>
        <p:spPr>
          <a:xfrm>
            <a:off x="4921916" y="4069620"/>
            <a:ext cx="1104900" cy="339725"/>
          </a:xfrm>
          <a:prstGeom prst="rect">
            <a:avLst/>
          </a:prstGeom>
          <a:solidFill>
            <a:srgbClr val="E7E6E6">
              <a:lumMod val="75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1004</a:t>
            </a:r>
            <a:endParaRPr kumimoji="0" lang="es-ES" sz="1600" b="1" i="0" u="none" strike="noStrike" kern="0" cap="none" spc="0" normalizeH="0" baseline="0" noProof="0" dirty="0">
              <a:ln>
                <a:noFill/>
              </a:ln>
              <a:solidFill>
                <a:prstClr val="black"/>
              </a:solidFill>
              <a:effectLst/>
              <a:uLnTx/>
              <a:uFillTx/>
            </a:endParaRPr>
          </a:p>
        </p:txBody>
      </p:sp>
      <p:sp>
        <p:nvSpPr>
          <p:cNvPr id="22" name="CuadroTexto 21"/>
          <p:cNvSpPr txBox="1"/>
          <p:nvPr/>
        </p:nvSpPr>
        <p:spPr>
          <a:xfrm>
            <a:off x="6117304" y="4071207"/>
            <a:ext cx="1104900" cy="338138"/>
          </a:xfrm>
          <a:prstGeom prst="rect">
            <a:avLst/>
          </a:prstGeom>
          <a:solidFill>
            <a:srgbClr val="E7E6E6">
              <a:lumMod val="75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1185</a:t>
            </a:r>
            <a:endParaRPr kumimoji="0" lang="es-ES" sz="1600" b="1" i="0" u="none" strike="noStrike" kern="0" cap="none" spc="0" normalizeH="0" baseline="0" noProof="0" dirty="0">
              <a:ln>
                <a:noFill/>
              </a:ln>
              <a:solidFill>
                <a:prstClr val="black"/>
              </a:solidFill>
              <a:effectLst/>
              <a:uLnTx/>
              <a:uFillTx/>
            </a:endParaRPr>
          </a:p>
        </p:txBody>
      </p:sp>
      <p:sp>
        <p:nvSpPr>
          <p:cNvPr id="23" name="CuadroTexto 22"/>
          <p:cNvSpPr txBox="1"/>
          <p:nvPr/>
        </p:nvSpPr>
        <p:spPr>
          <a:xfrm>
            <a:off x="4921916" y="4780820"/>
            <a:ext cx="1104900" cy="339725"/>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$12.752,9</a:t>
            </a:r>
            <a:endParaRPr kumimoji="0" lang="es-ES" sz="1600" b="1" i="0" u="none" strike="noStrike" kern="0" cap="none" spc="0" normalizeH="0" baseline="0" noProof="0" dirty="0">
              <a:ln>
                <a:noFill/>
              </a:ln>
              <a:solidFill>
                <a:prstClr val="black"/>
              </a:solidFill>
              <a:effectLst/>
              <a:uLnTx/>
              <a:uFillTx/>
            </a:endParaRPr>
          </a:p>
        </p:txBody>
      </p:sp>
      <p:sp>
        <p:nvSpPr>
          <p:cNvPr id="24" name="CuadroTexto 23"/>
          <p:cNvSpPr txBox="1"/>
          <p:nvPr/>
        </p:nvSpPr>
        <p:spPr>
          <a:xfrm>
            <a:off x="6117304" y="4780820"/>
            <a:ext cx="1104900" cy="339725"/>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$13.317,6</a:t>
            </a:r>
            <a:endParaRPr kumimoji="0" lang="es-ES" sz="1600" b="1" i="0" u="none" strike="noStrike" kern="0" cap="none" spc="0" normalizeH="0" baseline="0" noProof="0" dirty="0">
              <a:ln>
                <a:noFill/>
              </a:ln>
              <a:solidFill>
                <a:prstClr val="black"/>
              </a:solidFill>
              <a:effectLst/>
              <a:uLnTx/>
              <a:uFillTx/>
            </a:endParaRPr>
          </a:p>
        </p:txBody>
      </p:sp>
      <p:sp>
        <p:nvSpPr>
          <p:cNvPr id="25" name="Flecha abajo 24"/>
          <p:cNvSpPr/>
          <p:nvPr/>
        </p:nvSpPr>
        <p:spPr>
          <a:xfrm>
            <a:off x="5342604" y="3764820"/>
            <a:ext cx="209550" cy="234950"/>
          </a:xfrm>
          <a:prstGeom prst="downArrow">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26" name="Flecha abajo 25"/>
          <p:cNvSpPr/>
          <p:nvPr/>
        </p:nvSpPr>
        <p:spPr>
          <a:xfrm>
            <a:off x="5420391" y="4464907"/>
            <a:ext cx="207963" cy="234950"/>
          </a:xfrm>
          <a:prstGeom prst="downArrow">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27" name="Flecha abajo 26"/>
          <p:cNvSpPr/>
          <p:nvPr/>
        </p:nvSpPr>
        <p:spPr>
          <a:xfrm>
            <a:off x="6566566" y="4464907"/>
            <a:ext cx="207963" cy="234950"/>
          </a:xfrm>
          <a:prstGeom prst="downArrow">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28" name="CuadroTexto 27"/>
          <p:cNvSpPr txBox="1"/>
          <p:nvPr/>
        </p:nvSpPr>
        <p:spPr>
          <a:xfrm>
            <a:off x="7628604" y="4069620"/>
            <a:ext cx="1082675" cy="339725"/>
          </a:xfrm>
          <a:prstGeom prst="rect">
            <a:avLst/>
          </a:prstGeom>
          <a:solidFill>
            <a:srgbClr val="4472C4">
              <a:lumMod val="40000"/>
              <a:lumOff val="6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1677</a:t>
            </a:r>
            <a:endParaRPr kumimoji="0" lang="es-ES" sz="1600" b="1" i="0" u="none" strike="noStrike" kern="0" cap="none" spc="0" normalizeH="0" baseline="0" noProof="0" dirty="0">
              <a:ln>
                <a:noFill/>
              </a:ln>
              <a:solidFill>
                <a:prstClr val="black"/>
              </a:solidFill>
              <a:effectLst/>
              <a:uLnTx/>
              <a:uFillTx/>
            </a:endParaRPr>
          </a:p>
        </p:txBody>
      </p:sp>
      <p:sp>
        <p:nvSpPr>
          <p:cNvPr id="29" name="CuadroTexto 28"/>
          <p:cNvSpPr txBox="1"/>
          <p:nvPr/>
        </p:nvSpPr>
        <p:spPr>
          <a:xfrm>
            <a:off x="7628604" y="4780820"/>
            <a:ext cx="1116012" cy="339725"/>
          </a:xfrm>
          <a:prstGeom prst="rect">
            <a:avLst/>
          </a:prstGeom>
          <a:solidFill>
            <a:srgbClr val="4472C4">
              <a:lumMod val="40000"/>
              <a:lumOff val="60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$32.928,0</a:t>
            </a:r>
            <a:endParaRPr kumimoji="0" lang="es-ES" sz="1600" b="1" i="0" u="none" strike="noStrike" kern="0" cap="none" spc="0" normalizeH="0" baseline="0" noProof="0" dirty="0">
              <a:ln>
                <a:noFill/>
              </a:ln>
              <a:solidFill>
                <a:prstClr val="black"/>
              </a:solidFill>
              <a:effectLst/>
              <a:uLnTx/>
              <a:uFillTx/>
            </a:endParaRPr>
          </a:p>
        </p:txBody>
      </p:sp>
      <p:sp>
        <p:nvSpPr>
          <p:cNvPr id="30" name="Flecha abajo 29"/>
          <p:cNvSpPr/>
          <p:nvPr/>
        </p:nvSpPr>
        <p:spPr>
          <a:xfrm>
            <a:off x="8139779" y="3769582"/>
            <a:ext cx="209550" cy="233363"/>
          </a:xfrm>
          <a:prstGeom prst="downArrow">
            <a:avLst/>
          </a:prstGeom>
          <a:solidFill>
            <a:srgbClr val="ED7D31">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31" name="Flecha abajo 30"/>
          <p:cNvSpPr/>
          <p:nvPr/>
        </p:nvSpPr>
        <p:spPr>
          <a:xfrm>
            <a:off x="8125491" y="4469670"/>
            <a:ext cx="207963" cy="233362"/>
          </a:xfrm>
          <a:prstGeom prst="downArrow">
            <a:avLst/>
          </a:prstGeom>
          <a:solidFill>
            <a:srgbClr val="ED7D31">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
        <p:nvSpPr>
          <p:cNvPr id="32" name="CuadroTexto 31"/>
          <p:cNvSpPr txBox="1"/>
          <p:nvPr/>
        </p:nvSpPr>
        <p:spPr>
          <a:xfrm>
            <a:off x="205454" y="5288820"/>
            <a:ext cx="2160587" cy="354012"/>
          </a:xfrm>
          <a:prstGeom prst="rect">
            <a:avLst/>
          </a:prstGeom>
          <a:solidFill>
            <a:srgbClr val="70AD47">
              <a:lumMod val="60000"/>
              <a:lumOff val="40000"/>
            </a:srgbClr>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700" b="1" i="0" u="none" strike="noStrike" kern="0" cap="none" spc="0" normalizeH="0" baseline="0" noProof="0" dirty="0">
                <a:ln>
                  <a:noFill/>
                </a:ln>
                <a:solidFill>
                  <a:prstClr val="black"/>
                </a:solidFill>
                <a:effectLst/>
                <a:uLnTx/>
                <a:uFillTx/>
              </a:rPr>
              <a:t>Total Entidades 2017</a:t>
            </a:r>
            <a:endParaRPr kumimoji="0" lang="es-ES" sz="1700" b="1" i="0" u="none" strike="noStrike" kern="0" cap="none" spc="0" normalizeH="0" baseline="0" noProof="0" dirty="0">
              <a:ln>
                <a:noFill/>
              </a:ln>
              <a:solidFill>
                <a:prstClr val="black"/>
              </a:solidFill>
              <a:effectLst/>
              <a:uLnTx/>
              <a:uFillTx/>
            </a:endParaRPr>
          </a:p>
        </p:txBody>
      </p:sp>
      <p:sp>
        <p:nvSpPr>
          <p:cNvPr id="33" name="CuadroTexto 32"/>
          <p:cNvSpPr txBox="1"/>
          <p:nvPr/>
        </p:nvSpPr>
        <p:spPr>
          <a:xfrm>
            <a:off x="205454" y="5792057"/>
            <a:ext cx="2160587" cy="354013"/>
          </a:xfrm>
          <a:prstGeom prst="rect">
            <a:avLst/>
          </a:prstGeom>
          <a:solidFill>
            <a:srgbClr val="70AD47">
              <a:lumMod val="60000"/>
              <a:lumOff val="40000"/>
            </a:srgbClr>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700" b="1" i="0" u="none" strike="noStrike" kern="0" cap="none" spc="0" normalizeH="0" baseline="0" noProof="0" dirty="0">
                <a:ln>
                  <a:noFill/>
                </a:ln>
                <a:solidFill>
                  <a:prstClr val="black"/>
                </a:solidFill>
                <a:effectLst/>
                <a:uLnTx/>
                <a:uFillTx/>
              </a:rPr>
              <a:t>Total Valor 2017</a:t>
            </a:r>
            <a:endParaRPr kumimoji="0" lang="es-ES" sz="1700" b="1" i="0" u="none" strike="noStrike" kern="0" cap="none" spc="0" normalizeH="0" baseline="0" noProof="0" dirty="0">
              <a:ln>
                <a:noFill/>
              </a:ln>
              <a:solidFill>
                <a:prstClr val="black"/>
              </a:solidFill>
              <a:effectLst/>
              <a:uLnTx/>
              <a:uFillTx/>
            </a:endParaRPr>
          </a:p>
        </p:txBody>
      </p:sp>
      <p:sp>
        <p:nvSpPr>
          <p:cNvPr id="34" name="CuadroTexto 33"/>
          <p:cNvSpPr txBox="1"/>
          <p:nvPr/>
        </p:nvSpPr>
        <p:spPr>
          <a:xfrm>
            <a:off x="2708941" y="5263420"/>
            <a:ext cx="1401763" cy="400050"/>
          </a:xfrm>
          <a:prstGeom prst="rect">
            <a:avLst/>
          </a:prstGeom>
          <a:solidFill>
            <a:srgbClr val="70AD47">
              <a:lumMod val="60000"/>
              <a:lumOff val="40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2721</a:t>
            </a:r>
            <a:endParaRPr kumimoji="0" lang="es-ES" sz="2000" b="1" i="0" u="none" strike="noStrike" kern="0" cap="none" spc="0" normalizeH="0" baseline="0" noProof="0" dirty="0">
              <a:ln>
                <a:noFill/>
              </a:ln>
              <a:solidFill>
                <a:prstClr val="black"/>
              </a:solidFill>
              <a:effectLst/>
              <a:uLnTx/>
              <a:uFillTx/>
            </a:endParaRPr>
          </a:p>
        </p:txBody>
      </p:sp>
      <p:sp>
        <p:nvSpPr>
          <p:cNvPr id="35" name="CuadroTexto 34"/>
          <p:cNvSpPr txBox="1"/>
          <p:nvPr/>
        </p:nvSpPr>
        <p:spPr>
          <a:xfrm>
            <a:off x="2708941" y="5766657"/>
            <a:ext cx="1401763" cy="400050"/>
          </a:xfrm>
          <a:prstGeom prst="rect">
            <a:avLst/>
          </a:prstGeom>
          <a:solidFill>
            <a:srgbClr val="70AD47">
              <a:lumMod val="60000"/>
              <a:lumOff val="40000"/>
            </a:srgbClr>
          </a:solidFill>
          <a:ln w="19050">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$32.386,0</a:t>
            </a:r>
            <a:endParaRPr kumimoji="0" lang="es-ES" sz="2000" b="1" i="0" u="none" strike="noStrike" kern="0" cap="none" spc="0" normalizeH="0" baseline="0" noProof="0" dirty="0">
              <a:ln>
                <a:noFill/>
              </a:ln>
              <a:solidFill>
                <a:prstClr val="black"/>
              </a:solidFill>
              <a:effectLst/>
              <a:uLnTx/>
              <a:uFillTx/>
            </a:endParaRPr>
          </a:p>
        </p:txBody>
      </p:sp>
      <p:sp>
        <p:nvSpPr>
          <p:cNvPr id="36" name="CuadroTexto 35"/>
          <p:cNvSpPr txBox="1"/>
          <p:nvPr/>
        </p:nvSpPr>
        <p:spPr>
          <a:xfrm>
            <a:off x="4393279" y="5295170"/>
            <a:ext cx="2851150" cy="339725"/>
          </a:xfrm>
          <a:prstGeom prst="rect">
            <a:avLst/>
          </a:prstGeom>
          <a:solidFill>
            <a:srgbClr val="FFC000"/>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Total Entidades Marzo/2018</a:t>
            </a:r>
            <a:endParaRPr kumimoji="0" lang="es-ES" sz="1600" b="1" i="0" u="none" strike="noStrike" kern="0" cap="none" spc="0" normalizeH="0" baseline="0" noProof="0" dirty="0">
              <a:ln>
                <a:noFill/>
              </a:ln>
              <a:solidFill>
                <a:prstClr val="black"/>
              </a:solidFill>
              <a:effectLst/>
              <a:uLnTx/>
              <a:uFillTx/>
            </a:endParaRPr>
          </a:p>
        </p:txBody>
      </p:sp>
      <p:sp>
        <p:nvSpPr>
          <p:cNvPr id="37" name="CuadroTexto 36"/>
          <p:cNvSpPr txBox="1"/>
          <p:nvPr/>
        </p:nvSpPr>
        <p:spPr>
          <a:xfrm>
            <a:off x="4394866" y="5765070"/>
            <a:ext cx="2849563" cy="338137"/>
          </a:xfrm>
          <a:prstGeom prst="rect">
            <a:avLst/>
          </a:prstGeom>
          <a:solidFill>
            <a:srgbClr val="FFC000"/>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Total Valor Marzo 2018</a:t>
            </a:r>
            <a:endParaRPr kumimoji="0" lang="es-ES" sz="1600" b="1" i="0" u="none" strike="noStrike" kern="0" cap="none" spc="0" normalizeH="0" baseline="0" noProof="0" dirty="0">
              <a:ln>
                <a:noFill/>
              </a:ln>
              <a:solidFill>
                <a:prstClr val="black"/>
              </a:solidFill>
              <a:effectLst/>
              <a:uLnTx/>
              <a:uFillTx/>
            </a:endParaRPr>
          </a:p>
        </p:txBody>
      </p:sp>
      <p:sp>
        <p:nvSpPr>
          <p:cNvPr id="38" name="CuadroTexto 37"/>
          <p:cNvSpPr txBox="1"/>
          <p:nvPr/>
        </p:nvSpPr>
        <p:spPr>
          <a:xfrm>
            <a:off x="7450804" y="5295170"/>
            <a:ext cx="1400175" cy="400050"/>
          </a:xfrm>
          <a:prstGeom prst="rect">
            <a:avLst/>
          </a:prstGeom>
          <a:solidFill>
            <a:srgbClr val="FFC000"/>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2905</a:t>
            </a:r>
            <a:endParaRPr kumimoji="0" lang="es-ES" sz="2000" b="1" i="0" u="none" strike="noStrike" kern="0" cap="none" spc="0" normalizeH="0" baseline="0" noProof="0" dirty="0">
              <a:ln>
                <a:noFill/>
              </a:ln>
              <a:solidFill>
                <a:prstClr val="black"/>
              </a:solidFill>
              <a:effectLst/>
              <a:uLnTx/>
              <a:uFillTx/>
            </a:endParaRPr>
          </a:p>
        </p:txBody>
      </p:sp>
      <p:sp>
        <p:nvSpPr>
          <p:cNvPr id="39" name="CuadroTexto 38"/>
          <p:cNvSpPr txBox="1"/>
          <p:nvPr/>
        </p:nvSpPr>
        <p:spPr>
          <a:xfrm>
            <a:off x="7439691" y="5765070"/>
            <a:ext cx="1401763" cy="400050"/>
          </a:xfrm>
          <a:prstGeom prst="rect">
            <a:avLst/>
          </a:prstGeom>
          <a:solidFill>
            <a:srgbClr val="FFC000"/>
          </a:solidFill>
          <a:ln w="19050">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$65.513,5</a:t>
            </a:r>
            <a:endParaRPr kumimoji="0" lang="es-ES" sz="2000" b="1" i="0" u="none" strike="noStrike" kern="0" cap="none" spc="0" normalizeH="0" baseline="0" noProof="0" dirty="0">
              <a:ln>
                <a:noFill/>
              </a:ln>
              <a:solidFill>
                <a:prstClr val="black"/>
              </a:solidFill>
              <a:effectLst/>
              <a:uLnTx/>
              <a:uFillTx/>
            </a:endParaRPr>
          </a:p>
        </p:txBody>
      </p:sp>
      <p:sp>
        <p:nvSpPr>
          <p:cNvPr id="40" name="Flecha abajo 39"/>
          <p:cNvSpPr/>
          <p:nvPr/>
        </p:nvSpPr>
        <p:spPr>
          <a:xfrm>
            <a:off x="6549104" y="3763232"/>
            <a:ext cx="207962" cy="234950"/>
          </a:xfrm>
          <a:prstGeom prst="downArrow">
            <a:avLst/>
          </a:prstGeom>
          <a:solidFill>
            <a:srgbClr val="70AD47">
              <a:lumMod val="75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ES" sz="18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16969638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n 1"/>
          <p:cNvPicPr>
            <a:picLocks noChangeAspect="1"/>
          </p:cNvPicPr>
          <p:nvPr/>
        </p:nvPicPr>
        <p:blipFill>
          <a:blip r:embed="rId3">
            <a:extLst>
              <a:ext uri="{28A0092B-C50C-407E-A947-70E740481C1C}">
                <a14:useLocalDpi xmlns:a14="http://schemas.microsoft.com/office/drawing/2010/main"/>
              </a:ext>
            </a:extLst>
          </a:blip>
          <a:srcRect/>
          <a:stretch>
            <a:fillRect/>
          </a:stretch>
        </p:blipFill>
        <p:spPr bwMode="auto">
          <a:xfrm>
            <a:off x="4344761" y="2658133"/>
            <a:ext cx="2284803" cy="2035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CuadroTexto 2"/>
          <p:cNvSpPr txBox="1">
            <a:spLocks noChangeArrowheads="1"/>
          </p:cNvSpPr>
          <p:nvPr/>
        </p:nvSpPr>
        <p:spPr bwMode="auto">
          <a:xfrm>
            <a:off x="1406669" y="1133777"/>
            <a:ext cx="7654566" cy="1462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pPr algn="ctr" defTabSz="713232"/>
            <a:r>
              <a:rPr lang="es-CO" altLang="es-CO" sz="2500" b="1" dirty="0">
                <a:solidFill>
                  <a:prstClr val="black"/>
                </a:solidFill>
              </a:rPr>
              <a:t>ESTRATEGIAS DE REGULADORES, NORMALIZADORES Y SUPERVISORES EN LA APLICACIÓN DE LOS NUEVOS MARCOS REGULATORIOS DE CONTABILIDAD.</a:t>
            </a:r>
          </a:p>
          <a:p>
            <a:pPr algn="ctr" defTabSz="713232"/>
            <a:r>
              <a:rPr lang="es-ES" altLang="es-ES" sz="1404" dirty="0">
                <a:solidFill>
                  <a:prstClr val="black"/>
                </a:solidFill>
              </a:rPr>
              <a:t>Lecciones aprendidas sobre el proceso de adopción de las NICSP.</a:t>
            </a:r>
            <a:endParaRPr lang="es-CO" altLang="es-CO" sz="2500" b="1" dirty="0">
              <a:solidFill>
                <a:prstClr val="black"/>
              </a:solidFill>
            </a:endParaRP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97806" y="2590966"/>
            <a:ext cx="2720111" cy="4168302"/>
          </a:xfrm>
          <a:prstGeom prst="rect">
            <a:avLst/>
          </a:prstGeom>
        </p:spPr>
      </p:pic>
      <p:sp>
        <p:nvSpPr>
          <p:cNvPr id="6" name="CuadroTexto 5"/>
          <p:cNvSpPr txBox="1"/>
          <p:nvPr/>
        </p:nvSpPr>
        <p:spPr>
          <a:xfrm>
            <a:off x="1701800" y="2752579"/>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CuadroTexto 6"/>
          <p:cNvSpPr txBox="1"/>
          <p:nvPr/>
        </p:nvSpPr>
        <p:spPr>
          <a:xfrm>
            <a:off x="506857" y="4238479"/>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CuadroTexto 7"/>
          <p:cNvSpPr txBox="1"/>
          <p:nvPr/>
        </p:nvSpPr>
        <p:spPr>
          <a:xfrm>
            <a:off x="1685348" y="5878296"/>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9" name="Rectángulo 8"/>
          <p:cNvSpPr/>
          <p:nvPr/>
        </p:nvSpPr>
        <p:spPr>
          <a:xfrm>
            <a:off x="2883947" y="4878242"/>
            <a:ext cx="5900441" cy="1569660"/>
          </a:xfrm>
          <a:prstGeom prst="rect">
            <a:avLst/>
          </a:prstGeom>
        </p:spPr>
        <p:txBody>
          <a:bodyPr wrap="square">
            <a:spAutoFit/>
          </a:bodyPr>
          <a:lstStyle/>
          <a:p>
            <a:pPr algn="ctr"/>
            <a:r>
              <a:rPr lang="es-ES" sz="2400" b="1" dirty="0">
                <a:latin typeface="Calibri" panose="020F0502020204030204" pitchFamily="34" charset="0"/>
                <a:ea typeface="Geneva"/>
                <a:cs typeface="Geneva"/>
              </a:rPr>
              <a:t>BUENAS  PRÁCTICAS  DE  </a:t>
            </a:r>
          </a:p>
          <a:p>
            <a:pPr algn="ctr"/>
            <a:r>
              <a:rPr lang="es-ES" sz="2400" b="1" dirty="0">
                <a:latin typeface="Calibri" panose="020F0502020204030204" pitchFamily="34" charset="0"/>
                <a:ea typeface="Geneva"/>
                <a:cs typeface="Geneva"/>
              </a:rPr>
              <a:t>IMPULSO  A  LA TRANSPARENCIA  Y  PREVENCIÓN  DE OPERACIONES  ILÍCITAS  EN  EL  SECTOR PÚBLICO</a:t>
            </a:r>
          </a:p>
        </p:txBody>
      </p:sp>
    </p:spTree>
    <p:extLst>
      <p:ext uri="{BB962C8B-B14F-4D97-AF65-F5344CB8AC3E}">
        <p14:creationId xmlns:p14="http://schemas.microsoft.com/office/powerpoint/2010/main" val="3222887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xit" presetSubtype="0" fill="hold" grpId="0" nodeType="withEffect">
                                  <p:stCondLst>
                                    <p:cond delay="500"/>
                                  </p:stCondLst>
                                  <p:childTnLst>
                                    <p:anim calcmode="lin" valueType="num">
                                      <p:cBhvr>
                                        <p:cTn id="6" dur="1000"/>
                                        <p:tgtEl>
                                          <p:spTgt spid="6"/>
                                        </p:tgtEl>
                                        <p:attrNameLst>
                                          <p:attrName>ppt_w</p:attrName>
                                        </p:attrNameLst>
                                      </p:cBhvr>
                                      <p:tavLst>
                                        <p:tav tm="0">
                                          <p:val>
                                            <p:strVal val="ppt_w"/>
                                          </p:val>
                                        </p:tav>
                                        <p:tav tm="100000">
                                          <p:val>
                                            <p:strVal val="ppt_w*0.70"/>
                                          </p:val>
                                        </p:tav>
                                      </p:tavLst>
                                    </p:anim>
                                    <p:anim calcmode="lin" valueType="num">
                                      <p:cBhvr>
                                        <p:cTn id="7" dur="1000"/>
                                        <p:tgtEl>
                                          <p:spTgt spid="6"/>
                                        </p:tgtEl>
                                        <p:attrNameLst>
                                          <p:attrName>ppt_h</p:attrName>
                                        </p:attrNameLst>
                                      </p:cBhvr>
                                      <p:tavLst>
                                        <p:tav tm="0">
                                          <p:val>
                                            <p:strVal val="ppt_h"/>
                                          </p:val>
                                        </p:tav>
                                        <p:tav tm="100000">
                                          <p:val>
                                            <p:strVal val="ppt_h"/>
                                          </p:val>
                                        </p:tav>
                                      </p:tavLst>
                                    </p:anim>
                                    <p:animEffect transition="out" filter="fade">
                                      <p:cBhvr>
                                        <p:cTn id="8" dur="1000"/>
                                        <p:tgtEl>
                                          <p:spTgt spid="6"/>
                                        </p:tgtEl>
                                      </p:cBhvr>
                                    </p:animEffect>
                                    <p:set>
                                      <p:cBhvr>
                                        <p:cTn id="9" dur="1" fill="hold">
                                          <p:stCondLst>
                                            <p:cond delay="999"/>
                                          </p:stCondLst>
                                        </p:cTn>
                                        <p:tgtEl>
                                          <p:spTgt spid="6"/>
                                        </p:tgtEl>
                                        <p:attrNameLst>
                                          <p:attrName>style.visibility</p:attrName>
                                        </p:attrNameLst>
                                      </p:cBhvr>
                                      <p:to>
                                        <p:strVal val="hidden"/>
                                      </p:to>
                                    </p:set>
                                  </p:childTnLst>
                                </p:cTn>
                              </p:par>
                              <p:par>
                                <p:cTn id="10" presetID="55" presetClass="exit" presetSubtype="0" fill="hold" grpId="0" nodeType="withEffect">
                                  <p:stCondLst>
                                    <p:cond delay="1000"/>
                                  </p:stCondLst>
                                  <p:childTnLst>
                                    <p:anim calcmode="lin" valueType="num">
                                      <p:cBhvr>
                                        <p:cTn id="11" dur="1000"/>
                                        <p:tgtEl>
                                          <p:spTgt spid="7"/>
                                        </p:tgtEl>
                                        <p:attrNameLst>
                                          <p:attrName>ppt_w</p:attrName>
                                        </p:attrNameLst>
                                      </p:cBhvr>
                                      <p:tavLst>
                                        <p:tav tm="0">
                                          <p:val>
                                            <p:strVal val="ppt_w"/>
                                          </p:val>
                                        </p:tav>
                                        <p:tav tm="100000">
                                          <p:val>
                                            <p:strVal val="ppt_w*0.70"/>
                                          </p:val>
                                        </p:tav>
                                      </p:tavLst>
                                    </p:anim>
                                    <p:anim calcmode="lin" valueType="num">
                                      <p:cBhvr>
                                        <p:cTn id="12" dur="1000"/>
                                        <p:tgtEl>
                                          <p:spTgt spid="7"/>
                                        </p:tgtEl>
                                        <p:attrNameLst>
                                          <p:attrName>ppt_h</p:attrName>
                                        </p:attrNameLst>
                                      </p:cBhvr>
                                      <p:tavLst>
                                        <p:tav tm="0">
                                          <p:val>
                                            <p:strVal val="ppt_h"/>
                                          </p:val>
                                        </p:tav>
                                        <p:tav tm="100000">
                                          <p:val>
                                            <p:strVal val="ppt_h"/>
                                          </p:val>
                                        </p:tav>
                                      </p:tavLst>
                                    </p:anim>
                                    <p:animEffect transition="out" filter="fade">
                                      <p:cBhvr>
                                        <p:cTn id="13" dur="1000"/>
                                        <p:tgtEl>
                                          <p:spTgt spid="7"/>
                                        </p:tgtEl>
                                      </p:cBhvr>
                                    </p:animEffect>
                                    <p:set>
                                      <p:cBhvr>
                                        <p:cTn id="14" dur="1" fill="hold">
                                          <p:stCondLst>
                                            <p:cond delay="999"/>
                                          </p:stCondLst>
                                        </p:cTn>
                                        <p:tgtEl>
                                          <p:spTgt spid="7"/>
                                        </p:tgtEl>
                                        <p:attrNameLst>
                                          <p:attrName>style.visibility</p:attrName>
                                        </p:attrNameLst>
                                      </p:cBhvr>
                                      <p:to>
                                        <p:strVal val="hidden"/>
                                      </p:to>
                                    </p:set>
                                  </p:childTnLst>
                                </p:cTn>
                              </p:par>
                            </p:childTnLst>
                          </p:cTn>
                        </p:par>
                        <p:par>
                          <p:cTn id="15" fill="hold">
                            <p:stCondLst>
                              <p:cond delay="2000"/>
                            </p:stCondLst>
                            <p:childTnLst>
                              <p:par>
                                <p:cTn id="16" presetID="55" presetClass="exit" presetSubtype="0" fill="hold" grpId="0" nodeType="afterEffect">
                                  <p:stCondLst>
                                    <p:cond delay="0"/>
                                  </p:stCondLst>
                                  <p:childTnLst>
                                    <p:anim calcmode="lin" valueType="num">
                                      <p:cBhvr>
                                        <p:cTn id="17" dur="1000"/>
                                        <p:tgtEl>
                                          <p:spTgt spid="8"/>
                                        </p:tgtEl>
                                        <p:attrNameLst>
                                          <p:attrName>ppt_w</p:attrName>
                                        </p:attrNameLst>
                                      </p:cBhvr>
                                      <p:tavLst>
                                        <p:tav tm="0">
                                          <p:val>
                                            <p:strVal val="ppt_w"/>
                                          </p:val>
                                        </p:tav>
                                        <p:tav tm="100000">
                                          <p:val>
                                            <p:strVal val="ppt_w*0.70"/>
                                          </p:val>
                                        </p:tav>
                                      </p:tavLst>
                                    </p:anim>
                                    <p:anim calcmode="lin" valueType="num">
                                      <p:cBhvr>
                                        <p:cTn id="18" dur="1000"/>
                                        <p:tgtEl>
                                          <p:spTgt spid="8"/>
                                        </p:tgtEl>
                                        <p:attrNameLst>
                                          <p:attrName>ppt_h</p:attrName>
                                        </p:attrNameLst>
                                      </p:cBhvr>
                                      <p:tavLst>
                                        <p:tav tm="0">
                                          <p:val>
                                            <p:strVal val="ppt_h"/>
                                          </p:val>
                                        </p:tav>
                                        <p:tav tm="100000">
                                          <p:val>
                                            <p:strVal val="ppt_h"/>
                                          </p:val>
                                        </p:tav>
                                      </p:tavLst>
                                    </p:anim>
                                    <p:animEffect transition="out" filter="fade">
                                      <p:cBhvr>
                                        <p:cTn id="19" dur="1000"/>
                                        <p:tgtEl>
                                          <p:spTgt spid="8"/>
                                        </p:tgtEl>
                                      </p:cBhvr>
                                    </p:animEffect>
                                    <p:set>
                                      <p:cBhvr>
                                        <p:cTn id="20" dur="1" fill="hold">
                                          <p:stCondLst>
                                            <p:cond delay="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26018" y="1495958"/>
            <a:ext cx="8795606" cy="615553"/>
          </a:xfrm>
          <a:prstGeom prst="rect">
            <a:avLst/>
          </a:prstGeom>
          <a:solidFill>
            <a:srgbClr val="70AD47">
              <a:lumMod val="60000"/>
              <a:lumOff val="40000"/>
            </a:srgbClr>
          </a:solidFill>
          <a:ln w="28575">
            <a:solidFill>
              <a:sysClr val="windowText" lastClr="00000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IMPACTO PATRIMONIAL POR TRANSICIÓN AL NUEVO MARCO DE REGULACIÓN A MARZO DE 2018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b="0" i="0" u="none" strike="noStrike" kern="0" cap="none" spc="0" normalizeH="0" baseline="0" noProof="0" dirty="0">
                <a:ln>
                  <a:noFill/>
                </a:ln>
                <a:solidFill>
                  <a:prstClr val="black"/>
                </a:solidFill>
                <a:effectLst/>
                <a:uLnTx/>
                <a:uFillTx/>
              </a:rPr>
              <a:t>(Miles de Millones)</a:t>
            </a:r>
            <a:endParaRPr kumimoji="0" lang="es-ES" b="0" i="0" u="none" strike="noStrike" kern="0" cap="none" spc="0" normalizeH="0" baseline="0" noProof="0" dirty="0">
              <a:ln>
                <a:noFill/>
              </a:ln>
              <a:solidFill>
                <a:prstClr val="black"/>
              </a:solidFill>
              <a:effectLst/>
              <a:uLnTx/>
              <a:uFillTx/>
            </a:endParaRPr>
          </a:p>
        </p:txBody>
      </p:sp>
      <p:sp>
        <p:nvSpPr>
          <p:cNvPr id="3" name="CuadroTexto 2"/>
          <p:cNvSpPr txBox="1"/>
          <p:nvPr/>
        </p:nvSpPr>
        <p:spPr>
          <a:xfrm>
            <a:off x="99887" y="3932174"/>
            <a:ext cx="2459037" cy="384175"/>
          </a:xfrm>
          <a:prstGeom prst="rect">
            <a:avLst/>
          </a:prstGeom>
          <a:solidFill>
            <a:srgbClr val="92D050"/>
          </a:solidFill>
          <a:ln w="38100">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900" b="1" i="0" u="none" strike="noStrike" kern="0" cap="none" spc="0" normalizeH="0" baseline="0" noProof="0" dirty="0">
                <a:ln>
                  <a:noFill/>
                </a:ln>
                <a:solidFill>
                  <a:prstClr val="black"/>
                </a:solidFill>
                <a:effectLst/>
                <a:uLnTx/>
                <a:uFillTx/>
              </a:rPr>
              <a:t>Entidades Cotizantes</a:t>
            </a:r>
            <a:endParaRPr kumimoji="0" lang="es-ES" sz="1900" b="1" i="0" u="none" strike="noStrike" kern="0" cap="none" spc="0" normalizeH="0" baseline="0" noProof="0" dirty="0">
              <a:ln>
                <a:noFill/>
              </a:ln>
              <a:solidFill>
                <a:prstClr val="black"/>
              </a:solidFill>
              <a:effectLst/>
              <a:uLnTx/>
              <a:uFillTx/>
            </a:endParaRPr>
          </a:p>
        </p:txBody>
      </p:sp>
      <p:sp>
        <p:nvSpPr>
          <p:cNvPr id="4" name="CuadroTexto 3"/>
          <p:cNvSpPr txBox="1"/>
          <p:nvPr/>
        </p:nvSpPr>
        <p:spPr>
          <a:xfrm>
            <a:off x="96712" y="4881499"/>
            <a:ext cx="2509837" cy="369888"/>
          </a:xfrm>
          <a:prstGeom prst="rect">
            <a:avLst/>
          </a:prstGeom>
          <a:solidFill>
            <a:srgbClr val="92D050"/>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Entidades No Cotizantes</a:t>
            </a:r>
            <a:endParaRPr kumimoji="0" lang="es-ES" sz="1800" b="1" i="0" u="none" strike="noStrike" kern="0" cap="none" spc="0" normalizeH="0" baseline="0" noProof="0" dirty="0">
              <a:ln>
                <a:noFill/>
              </a:ln>
              <a:solidFill>
                <a:prstClr val="black"/>
              </a:solidFill>
              <a:effectLst/>
              <a:uLnTx/>
              <a:uFillTx/>
            </a:endParaRPr>
          </a:p>
        </p:txBody>
      </p:sp>
      <p:sp>
        <p:nvSpPr>
          <p:cNvPr id="5" name="CuadroTexto 4"/>
          <p:cNvSpPr txBox="1"/>
          <p:nvPr/>
        </p:nvSpPr>
        <p:spPr>
          <a:xfrm>
            <a:off x="96712" y="5740337"/>
            <a:ext cx="2459037" cy="369887"/>
          </a:xfrm>
          <a:prstGeom prst="rect">
            <a:avLst/>
          </a:prstGeom>
          <a:solidFill>
            <a:srgbClr val="92D050"/>
          </a:solidFill>
          <a:ln w="28575">
            <a:solidFill>
              <a:sysClr val="windowText" lastClr="000000"/>
            </a:solidFill>
          </a:ln>
        </p:spPr>
        <p:txBody>
          <a:bodyPr>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Entidades de Gobierno</a:t>
            </a:r>
            <a:endParaRPr kumimoji="0" lang="es-ES" sz="1800" b="1" i="0" u="none" strike="noStrike" kern="0" cap="none" spc="0" normalizeH="0" baseline="0" noProof="0" dirty="0">
              <a:ln>
                <a:noFill/>
              </a:ln>
              <a:solidFill>
                <a:prstClr val="black"/>
              </a:solidFill>
              <a:effectLst/>
              <a:uLnTx/>
              <a:uFillTx/>
            </a:endParaRPr>
          </a:p>
        </p:txBody>
      </p:sp>
      <p:sp>
        <p:nvSpPr>
          <p:cNvPr id="6" name="CuadroTexto 5"/>
          <p:cNvSpPr txBox="1"/>
          <p:nvPr/>
        </p:nvSpPr>
        <p:spPr>
          <a:xfrm>
            <a:off x="2785937" y="2657412"/>
            <a:ext cx="2039937" cy="400050"/>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NACIONALES</a:t>
            </a:r>
            <a:endParaRPr kumimoji="0" lang="es-ES" sz="2000" b="1" i="0" u="none" strike="noStrike" kern="0" cap="none" spc="0" normalizeH="0" baseline="0" noProof="0" dirty="0">
              <a:ln>
                <a:noFill/>
              </a:ln>
              <a:solidFill>
                <a:prstClr val="black"/>
              </a:solidFill>
              <a:effectLst/>
              <a:uLnTx/>
              <a:uFillTx/>
            </a:endParaRPr>
          </a:p>
        </p:txBody>
      </p:sp>
      <p:sp>
        <p:nvSpPr>
          <p:cNvPr id="7" name="CuadroTexto 6"/>
          <p:cNvSpPr txBox="1"/>
          <p:nvPr/>
        </p:nvSpPr>
        <p:spPr>
          <a:xfrm>
            <a:off x="5041774" y="2660587"/>
            <a:ext cx="1933575" cy="400050"/>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TERRITORIALES</a:t>
            </a:r>
            <a:endParaRPr kumimoji="0" lang="es-ES" sz="2000" b="1" i="0" u="none" strike="noStrike" kern="0" cap="none" spc="0" normalizeH="0" baseline="0" noProof="0" dirty="0">
              <a:ln>
                <a:noFill/>
              </a:ln>
              <a:solidFill>
                <a:prstClr val="black"/>
              </a:solidFill>
              <a:effectLst/>
              <a:uLnTx/>
              <a:uFillTx/>
            </a:endParaRPr>
          </a:p>
        </p:txBody>
      </p:sp>
      <p:sp>
        <p:nvSpPr>
          <p:cNvPr id="8" name="CuadroTexto 7"/>
          <p:cNvSpPr txBox="1"/>
          <p:nvPr/>
        </p:nvSpPr>
        <p:spPr>
          <a:xfrm>
            <a:off x="7232524" y="2663762"/>
            <a:ext cx="1689100" cy="400050"/>
          </a:xfrm>
          <a:prstGeom prst="rect">
            <a:avLst/>
          </a:prstGeom>
          <a:solidFill>
            <a:srgbClr val="FFC000">
              <a:lumMod val="75000"/>
            </a:srgbClr>
          </a:solidFill>
          <a:ln w="2857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000" b="1" i="0" u="none" strike="noStrike" kern="0" cap="none" spc="0" normalizeH="0" baseline="0" noProof="0" dirty="0">
                <a:ln>
                  <a:noFill/>
                </a:ln>
                <a:solidFill>
                  <a:prstClr val="black"/>
                </a:solidFill>
                <a:effectLst/>
                <a:uLnTx/>
                <a:uFillTx/>
              </a:rPr>
              <a:t>TOTALES</a:t>
            </a:r>
          </a:p>
        </p:txBody>
      </p:sp>
      <p:sp>
        <p:nvSpPr>
          <p:cNvPr id="9" name="CuadroTexto 8"/>
          <p:cNvSpPr txBox="1"/>
          <p:nvPr/>
        </p:nvSpPr>
        <p:spPr>
          <a:xfrm>
            <a:off x="2790699" y="3932174"/>
            <a:ext cx="793750" cy="368300"/>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29</a:t>
            </a:r>
            <a:endParaRPr kumimoji="0" lang="es-ES" sz="1800" b="1" i="0" u="none" strike="noStrike" kern="0" cap="none" spc="0" normalizeH="0" baseline="0" noProof="0" dirty="0">
              <a:ln>
                <a:noFill/>
              </a:ln>
              <a:solidFill>
                <a:prstClr val="black"/>
              </a:solidFill>
              <a:effectLst/>
              <a:uLnTx/>
              <a:uFillTx/>
            </a:endParaRPr>
          </a:p>
        </p:txBody>
      </p:sp>
      <p:sp>
        <p:nvSpPr>
          <p:cNvPr id="10" name="CuadroTexto 9"/>
          <p:cNvSpPr txBox="1"/>
          <p:nvPr/>
        </p:nvSpPr>
        <p:spPr>
          <a:xfrm>
            <a:off x="3725737" y="3930587"/>
            <a:ext cx="1104900" cy="369887"/>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$3.968,7</a:t>
            </a:r>
            <a:endParaRPr kumimoji="0" lang="es-ES" sz="1800" b="1" i="0" u="none" strike="noStrike" kern="0" cap="none" spc="0" normalizeH="0" baseline="0" noProof="0" dirty="0">
              <a:ln>
                <a:noFill/>
              </a:ln>
              <a:solidFill>
                <a:prstClr val="black"/>
              </a:solidFill>
              <a:effectLst/>
              <a:uLnTx/>
              <a:uFillTx/>
            </a:endParaRPr>
          </a:p>
        </p:txBody>
      </p:sp>
      <p:sp>
        <p:nvSpPr>
          <p:cNvPr id="11" name="CuadroTexto 10"/>
          <p:cNvSpPr txBox="1"/>
          <p:nvPr/>
        </p:nvSpPr>
        <p:spPr>
          <a:xfrm>
            <a:off x="5011612" y="3938524"/>
            <a:ext cx="793750" cy="369888"/>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14</a:t>
            </a:r>
            <a:endParaRPr kumimoji="0" lang="es-ES" sz="1800" b="1" i="0" u="none" strike="noStrike" kern="0" cap="none" spc="0" normalizeH="0" baseline="0" noProof="0" dirty="0">
              <a:ln>
                <a:noFill/>
              </a:ln>
              <a:solidFill>
                <a:prstClr val="black"/>
              </a:solidFill>
              <a:effectLst/>
              <a:uLnTx/>
              <a:uFillTx/>
            </a:endParaRPr>
          </a:p>
        </p:txBody>
      </p:sp>
      <p:sp>
        <p:nvSpPr>
          <p:cNvPr id="12" name="CuadroTexto 11"/>
          <p:cNvSpPr txBox="1"/>
          <p:nvPr/>
        </p:nvSpPr>
        <p:spPr>
          <a:xfrm>
            <a:off x="5870449" y="3943287"/>
            <a:ext cx="1104900" cy="369887"/>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15.299,3</a:t>
            </a:r>
            <a:endParaRPr kumimoji="0" lang="es-ES" sz="1800" b="1" i="0" u="none" strike="noStrike" kern="0" cap="none" spc="0" normalizeH="0" baseline="0" noProof="0" dirty="0">
              <a:ln>
                <a:noFill/>
              </a:ln>
              <a:solidFill>
                <a:prstClr val="black"/>
              </a:solidFill>
              <a:effectLst/>
              <a:uLnTx/>
              <a:uFillTx/>
            </a:endParaRPr>
          </a:p>
        </p:txBody>
      </p:sp>
      <p:sp>
        <p:nvSpPr>
          <p:cNvPr id="13" name="CuadroTexto 12"/>
          <p:cNvSpPr txBox="1"/>
          <p:nvPr/>
        </p:nvSpPr>
        <p:spPr>
          <a:xfrm>
            <a:off x="7264274" y="3946462"/>
            <a:ext cx="579438" cy="369887"/>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43</a:t>
            </a:r>
            <a:endParaRPr kumimoji="0" lang="es-ES" sz="1800" b="1" i="0" u="none" strike="noStrike" kern="0" cap="none" spc="0" normalizeH="0" baseline="0" noProof="0" dirty="0">
              <a:ln>
                <a:noFill/>
              </a:ln>
              <a:solidFill>
                <a:prstClr val="black"/>
              </a:solidFill>
              <a:effectLst/>
              <a:uLnTx/>
              <a:uFillTx/>
            </a:endParaRPr>
          </a:p>
        </p:txBody>
      </p:sp>
      <p:sp>
        <p:nvSpPr>
          <p:cNvPr id="14" name="CuadroTexto 13"/>
          <p:cNvSpPr txBox="1"/>
          <p:nvPr/>
        </p:nvSpPr>
        <p:spPr>
          <a:xfrm>
            <a:off x="2790699" y="4884674"/>
            <a:ext cx="792163" cy="368300"/>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38</a:t>
            </a:r>
            <a:endParaRPr kumimoji="0" lang="es-ES" sz="1800" b="1" i="0" u="none" strike="noStrike" kern="0" cap="none" spc="0" normalizeH="0" baseline="0" noProof="0" dirty="0">
              <a:ln>
                <a:noFill/>
              </a:ln>
              <a:solidFill>
                <a:prstClr val="black"/>
              </a:solidFill>
              <a:effectLst/>
              <a:uLnTx/>
              <a:uFillTx/>
            </a:endParaRPr>
          </a:p>
        </p:txBody>
      </p:sp>
      <p:sp>
        <p:nvSpPr>
          <p:cNvPr id="15" name="CuadroTexto 14"/>
          <p:cNvSpPr txBox="1"/>
          <p:nvPr/>
        </p:nvSpPr>
        <p:spPr>
          <a:xfrm>
            <a:off x="3724149" y="4884674"/>
            <a:ext cx="1104900" cy="369888"/>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$1.788,7</a:t>
            </a:r>
            <a:endParaRPr kumimoji="0" lang="es-ES" sz="1800" b="1" i="0" u="none" strike="noStrike" kern="0" cap="none" spc="0" normalizeH="0" baseline="0" noProof="0" dirty="0">
              <a:ln>
                <a:noFill/>
              </a:ln>
              <a:solidFill>
                <a:prstClr val="black"/>
              </a:solidFill>
              <a:effectLst/>
              <a:uLnTx/>
              <a:uFillTx/>
            </a:endParaRPr>
          </a:p>
        </p:txBody>
      </p:sp>
      <p:sp>
        <p:nvSpPr>
          <p:cNvPr id="16" name="CuadroTexto 15"/>
          <p:cNvSpPr txBox="1"/>
          <p:nvPr/>
        </p:nvSpPr>
        <p:spPr>
          <a:xfrm>
            <a:off x="2790699" y="5757799"/>
            <a:ext cx="792163" cy="368300"/>
          </a:xfrm>
          <a:prstGeom prst="rect">
            <a:avLst/>
          </a:prstGeom>
          <a:solidFill>
            <a:srgbClr val="E7E6E6">
              <a:lumMod val="75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211</a:t>
            </a:r>
            <a:endParaRPr kumimoji="0" lang="es-ES" sz="1800" b="1" i="0" u="none" strike="noStrike" kern="0" cap="none" spc="0" normalizeH="0" baseline="0" noProof="0" dirty="0">
              <a:ln>
                <a:noFill/>
              </a:ln>
              <a:solidFill>
                <a:prstClr val="black"/>
              </a:solidFill>
              <a:effectLst/>
              <a:uLnTx/>
              <a:uFillTx/>
            </a:endParaRPr>
          </a:p>
        </p:txBody>
      </p:sp>
      <p:sp>
        <p:nvSpPr>
          <p:cNvPr id="17" name="CuadroTexto 16"/>
          <p:cNvSpPr txBox="1"/>
          <p:nvPr/>
        </p:nvSpPr>
        <p:spPr>
          <a:xfrm>
            <a:off x="3643187" y="5780024"/>
            <a:ext cx="1309687" cy="346075"/>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50" b="1" i="0" u="none" strike="noStrike" kern="0" cap="none" spc="0" normalizeH="0" baseline="0" noProof="0" dirty="0">
                <a:ln>
                  <a:noFill/>
                </a:ln>
                <a:solidFill>
                  <a:prstClr val="black"/>
                </a:solidFill>
                <a:effectLst/>
                <a:uLnTx/>
                <a:uFillTx/>
              </a:rPr>
              <a:t>($161.946,9)</a:t>
            </a:r>
            <a:endParaRPr kumimoji="0" lang="es-ES" sz="1650" b="1" i="0" u="none" strike="noStrike" kern="0" cap="none" spc="0" normalizeH="0" baseline="0" noProof="0" dirty="0">
              <a:ln>
                <a:noFill/>
              </a:ln>
              <a:solidFill>
                <a:prstClr val="black"/>
              </a:solidFill>
              <a:effectLst/>
              <a:uLnTx/>
              <a:uFillTx/>
            </a:endParaRPr>
          </a:p>
        </p:txBody>
      </p:sp>
      <p:sp>
        <p:nvSpPr>
          <p:cNvPr id="18" name="CuadroTexto 17"/>
          <p:cNvSpPr txBox="1"/>
          <p:nvPr/>
        </p:nvSpPr>
        <p:spPr>
          <a:xfrm>
            <a:off x="5013199" y="4884674"/>
            <a:ext cx="792163" cy="368300"/>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1.147</a:t>
            </a:r>
            <a:endParaRPr kumimoji="0" lang="es-ES" sz="1800" b="1" i="0" u="none" strike="noStrike" kern="0" cap="none" spc="0" normalizeH="0" baseline="0" noProof="0" dirty="0">
              <a:ln>
                <a:noFill/>
              </a:ln>
              <a:solidFill>
                <a:prstClr val="black"/>
              </a:solidFill>
              <a:effectLst/>
              <a:uLnTx/>
              <a:uFillTx/>
            </a:endParaRPr>
          </a:p>
        </p:txBody>
      </p:sp>
      <p:sp>
        <p:nvSpPr>
          <p:cNvPr id="19" name="CuadroTexto 18"/>
          <p:cNvSpPr txBox="1"/>
          <p:nvPr/>
        </p:nvSpPr>
        <p:spPr>
          <a:xfrm>
            <a:off x="5870449" y="4889437"/>
            <a:ext cx="1163638" cy="369887"/>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$11.528,9</a:t>
            </a:r>
            <a:endParaRPr kumimoji="0" lang="es-ES" sz="1800" b="1" i="0" u="none" strike="noStrike" kern="0" cap="none" spc="0" normalizeH="0" baseline="0" noProof="0" dirty="0">
              <a:ln>
                <a:noFill/>
              </a:ln>
              <a:solidFill>
                <a:prstClr val="black"/>
              </a:solidFill>
              <a:effectLst/>
              <a:uLnTx/>
              <a:uFillTx/>
            </a:endParaRPr>
          </a:p>
        </p:txBody>
      </p:sp>
      <p:sp>
        <p:nvSpPr>
          <p:cNvPr id="20" name="CuadroTexto 19"/>
          <p:cNvSpPr txBox="1"/>
          <p:nvPr/>
        </p:nvSpPr>
        <p:spPr>
          <a:xfrm>
            <a:off x="5017962" y="5757799"/>
            <a:ext cx="790575" cy="368300"/>
          </a:xfrm>
          <a:prstGeom prst="rect">
            <a:avLst/>
          </a:prstGeom>
          <a:solidFill>
            <a:srgbClr val="E7E6E6">
              <a:lumMod val="75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1466</a:t>
            </a:r>
            <a:endParaRPr kumimoji="0" lang="es-ES" sz="1800" b="1" i="0" u="none" strike="noStrike" kern="0" cap="none" spc="0" normalizeH="0" baseline="0" noProof="0" dirty="0">
              <a:ln>
                <a:noFill/>
              </a:ln>
              <a:solidFill>
                <a:prstClr val="black"/>
              </a:solidFill>
              <a:effectLst/>
              <a:uLnTx/>
              <a:uFillTx/>
            </a:endParaRPr>
          </a:p>
        </p:txBody>
      </p:sp>
      <p:sp>
        <p:nvSpPr>
          <p:cNvPr id="21" name="CuadroTexto 20"/>
          <p:cNvSpPr txBox="1"/>
          <p:nvPr/>
        </p:nvSpPr>
        <p:spPr>
          <a:xfrm>
            <a:off x="5870449" y="5762562"/>
            <a:ext cx="1163638" cy="338137"/>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rPr>
              <a:t>$194.874,9</a:t>
            </a:r>
            <a:endParaRPr kumimoji="0" lang="es-ES" sz="1600" b="1" i="0" u="none" strike="noStrike" kern="0" cap="none" spc="0" normalizeH="0" baseline="0" noProof="0" dirty="0">
              <a:ln>
                <a:noFill/>
              </a:ln>
              <a:solidFill>
                <a:prstClr val="black"/>
              </a:solidFill>
              <a:effectLst/>
              <a:uLnTx/>
              <a:uFillTx/>
            </a:endParaRPr>
          </a:p>
        </p:txBody>
      </p:sp>
      <p:sp>
        <p:nvSpPr>
          <p:cNvPr id="22" name="CuadroTexto 21"/>
          <p:cNvSpPr txBox="1"/>
          <p:nvPr/>
        </p:nvSpPr>
        <p:spPr>
          <a:xfrm>
            <a:off x="7097587" y="4884674"/>
            <a:ext cx="746125" cy="368300"/>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1.185</a:t>
            </a:r>
            <a:endParaRPr kumimoji="0" lang="es-ES" sz="1800" b="1" i="0" u="none" strike="noStrike" kern="0" cap="none" spc="0" normalizeH="0" baseline="0" noProof="0" dirty="0">
              <a:ln>
                <a:noFill/>
              </a:ln>
              <a:solidFill>
                <a:prstClr val="black"/>
              </a:solidFill>
              <a:effectLst/>
              <a:uLnTx/>
              <a:uFillTx/>
            </a:endParaRPr>
          </a:p>
        </p:txBody>
      </p:sp>
      <p:sp>
        <p:nvSpPr>
          <p:cNvPr id="23" name="CuadroTexto 22"/>
          <p:cNvSpPr txBox="1"/>
          <p:nvPr/>
        </p:nvSpPr>
        <p:spPr>
          <a:xfrm>
            <a:off x="7097587" y="5757799"/>
            <a:ext cx="746125" cy="368300"/>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1.677</a:t>
            </a:r>
            <a:endParaRPr kumimoji="0" lang="es-ES" sz="1800" b="1" i="0" u="none" strike="noStrike" kern="0" cap="none" spc="0" normalizeH="0" baseline="0" noProof="0" dirty="0">
              <a:ln>
                <a:noFill/>
              </a:ln>
              <a:solidFill>
                <a:prstClr val="black"/>
              </a:solidFill>
              <a:effectLst/>
              <a:uLnTx/>
              <a:uFillTx/>
            </a:endParaRPr>
          </a:p>
        </p:txBody>
      </p:sp>
      <p:sp>
        <p:nvSpPr>
          <p:cNvPr id="24" name="CuadroTexto 23"/>
          <p:cNvSpPr txBox="1"/>
          <p:nvPr/>
        </p:nvSpPr>
        <p:spPr>
          <a:xfrm>
            <a:off x="7881812" y="3946462"/>
            <a:ext cx="1169987" cy="369887"/>
          </a:xfrm>
          <a:prstGeom prst="rect">
            <a:avLst/>
          </a:prstGeom>
          <a:solidFill>
            <a:srgbClr val="ED7D31">
              <a:lumMod val="60000"/>
              <a:lumOff val="40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$19.267,9</a:t>
            </a:r>
            <a:endParaRPr kumimoji="0" lang="es-ES" sz="1800" b="1" i="0" u="none" strike="noStrike" kern="0" cap="none" spc="0" normalizeH="0" baseline="0" noProof="0" dirty="0">
              <a:ln>
                <a:noFill/>
              </a:ln>
              <a:solidFill>
                <a:prstClr val="black"/>
              </a:solidFill>
              <a:effectLst/>
              <a:uLnTx/>
              <a:uFillTx/>
            </a:endParaRPr>
          </a:p>
        </p:txBody>
      </p:sp>
      <p:sp>
        <p:nvSpPr>
          <p:cNvPr id="25" name="CuadroTexto 24"/>
          <p:cNvSpPr txBox="1"/>
          <p:nvPr/>
        </p:nvSpPr>
        <p:spPr>
          <a:xfrm>
            <a:off x="7881812" y="4876737"/>
            <a:ext cx="1169987" cy="369887"/>
          </a:xfrm>
          <a:prstGeom prst="rect">
            <a:avLst/>
          </a:prstGeom>
          <a:solidFill>
            <a:srgbClr val="5B9BD5">
              <a:lumMod val="60000"/>
              <a:lumOff val="40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$13.317</a:t>
            </a:r>
            <a:r>
              <a:rPr kumimoji="0" lang="es-ES" sz="1800" b="1" i="0" u="none" strike="noStrike" kern="0" cap="none" spc="0" normalizeH="0" baseline="0" noProof="0" dirty="0">
                <a:ln>
                  <a:noFill/>
                </a:ln>
                <a:solidFill>
                  <a:prstClr val="black"/>
                </a:solidFill>
                <a:effectLst/>
                <a:uLnTx/>
                <a:uFillTx/>
              </a:rPr>
              <a:t>,6</a:t>
            </a:r>
            <a:endParaRPr kumimoji="0" lang="es-CO" sz="1800" b="1" i="0" u="none" strike="noStrike" kern="0" cap="none" spc="0" normalizeH="0" baseline="0" noProof="0" dirty="0">
              <a:ln>
                <a:noFill/>
              </a:ln>
              <a:solidFill>
                <a:prstClr val="black"/>
              </a:solidFill>
              <a:effectLst/>
              <a:uLnTx/>
              <a:uFillTx/>
            </a:endParaRPr>
          </a:p>
        </p:txBody>
      </p:sp>
      <p:sp>
        <p:nvSpPr>
          <p:cNvPr id="26" name="CuadroTexto 25"/>
          <p:cNvSpPr txBox="1"/>
          <p:nvPr/>
        </p:nvSpPr>
        <p:spPr>
          <a:xfrm>
            <a:off x="7881812" y="5749862"/>
            <a:ext cx="1169987" cy="368300"/>
          </a:xfrm>
          <a:prstGeom prst="rect">
            <a:avLst/>
          </a:prstGeom>
          <a:solidFill>
            <a:srgbClr val="E7E6E6">
              <a:lumMod val="75000"/>
            </a:srgbClr>
          </a:solidFill>
          <a:ln w="9525">
            <a:solidFill>
              <a:sysClr val="windowText" lastClr="000000"/>
            </a:solidFill>
          </a:ln>
        </p:spPr>
        <p:txBody>
          <a:bodyPr>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$32.928,0</a:t>
            </a:r>
            <a:endParaRPr kumimoji="0" lang="es-ES" sz="1800" b="1" i="0" u="none" strike="noStrike" kern="0" cap="none" spc="0" normalizeH="0" baseline="0" noProof="0" dirty="0">
              <a:ln>
                <a:noFill/>
              </a:ln>
              <a:solidFill>
                <a:prstClr val="black"/>
              </a:solidFill>
              <a:effectLst/>
              <a:uLnTx/>
              <a:uFillTx/>
            </a:endParaRPr>
          </a:p>
        </p:txBody>
      </p:sp>
      <p:sp>
        <p:nvSpPr>
          <p:cNvPr id="27" name="CuadroTexto 26"/>
          <p:cNvSpPr txBox="1"/>
          <p:nvPr/>
        </p:nvSpPr>
        <p:spPr>
          <a:xfrm>
            <a:off x="2803399" y="3373374"/>
            <a:ext cx="792163" cy="369888"/>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No</a:t>
            </a:r>
            <a:endParaRPr kumimoji="0" lang="es-ES" sz="1800" b="1" i="0" u="none" strike="noStrike" kern="0" cap="none" spc="0" normalizeH="0" baseline="0" noProof="0" dirty="0">
              <a:ln>
                <a:noFill/>
              </a:ln>
              <a:solidFill>
                <a:prstClr val="black"/>
              </a:solidFill>
              <a:effectLst/>
              <a:uLnTx/>
              <a:uFillTx/>
            </a:endParaRPr>
          </a:p>
        </p:txBody>
      </p:sp>
      <p:sp>
        <p:nvSpPr>
          <p:cNvPr id="28" name="CuadroTexto 27"/>
          <p:cNvSpPr txBox="1"/>
          <p:nvPr/>
        </p:nvSpPr>
        <p:spPr>
          <a:xfrm>
            <a:off x="3720974" y="3371787"/>
            <a:ext cx="1104900" cy="36830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Valor</a:t>
            </a:r>
            <a:endParaRPr kumimoji="0" lang="es-ES" sz="1800" b="1" i="0" u="none" strike="noStrike" kern="0" cap="none" spc="0" normalizeH="0" baseline="0" noProof="0" dirty="0">
              <a:ln>
                <a:noFill/>
              </a:ln>
              <a:solidFill>
                <a:prstClr val="black"/>
              </a:solidFill>
              <a:effectLst/>
              <a:uLnTx/>
              <a:uFillTx/>
            </a:endParaRPr>
          </a:p>
        </p:txBody>
      </p:sp>
      <p:sp>
        <p:nvSpPr>
          <p:cNvPr id="29" name="CuadroTexto 28"/>
          <p:cNvSpPr txBox="1"/>
          <p:nvPr/>
        </p:nvSpPr>
        <p:spPr>
          <a:xfrm>
            <a:off x="5041774" y="3360674"/>
            <a:ext cx="763588" cy="369888"/>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No</a:t>
            </a:r>
            <a:endParaRPr kumimoji="0" lang="es-ES" sz="1800" b="1" i="0" u="none" strike="noStrike" kern="0" cap="none" spc="0" normalizeH="0" baseline="0" noProof="0" dirty="0">
              <a:ln>
                <a:noFill/>
              </a:ln>
              <a:solidFill>
                <a:prstClr val="black"/>
              </a:solidFill>
              <a:effectLst/>
              <a:uLnTx/>
              <a:uFillTx/>
            </a:endParaRPr>
          </a:p>
        </p:txBody>
      </p:sp>
      <p:sp>
        <p:nvSpPr>
          <p:cNvPr id="30" name="CuadroTexto 29"/>
          <p:cNvSpPr txBox="1"/>
          <p:nvPr/>
        </p:nvSpPr>
        <p:spPr>
          <a:xfrm>
            <a:off x="5870449" y="3354324"/>
            <a:ext cx="1104900" cy="36830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Valor</a:t>
            </a:r>
            <a:endParaRPr kumimoji="0" lang="es-ES" sz="1800" b="1" i="0" u="none" strike="noStrike" kern="0" cap="none" spc="0" normalizeH="0" baseline="0" noProof="0" dirty="0">
              <a:ln>
                <a:noFill/>
              </a:ln>
              <a:solidFill>
                <a:prstClr val="black"/>
              </a:solidFill>
              <a:effectLst/>
              <a:uLnTx/>
              <a:uFillTx/>
            </a:endParaRPr>
          </a:p>
        </p:txBody>
      </p:sp>
      <p:sp>
        <p:nvSpPr>
          <p:cNvPr id="31" name="CuadroTexto 30"/>
          <p:cNvSpPr txBox="1"/>
          <p:nvPr/>
        </p:nvSpPr>
        <p:spPr>
          <a:xfrm>
            <a:off x="7248399" y="3368612"/>
            <a:ext cx="595313" cy="36830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No</a:t>
            </a:r>
            <a:endParaRPr kumimoji="0" lang="es-ES" sz="1800" b="1" i="0" u="none" strike="noStrike" kern="0" cap="none" spc="0" normalizeH="0" baseline="0" noProof="0" dirty="0">
              <a:ln>
                <a:noFill/>
              </a:ln>
              <a:solidFill>
                <a:prstClr val="black"/>
              </a:solidFill>
              <a:effectLst/>
              <a:uLnTx/>
              <a:uFillTx/>
            </a:endParaRPr>
          </a:p>
        </p:txBody>
      </p:sp>
      <p:sp>
        <p:nvSpPr>
          <p:cNvPr id="32" name="CuadroTexto 31"/>
          <p:cNvSpPr txBox="1"/>
          <p:nvPr/>
        </p:nvSpPr>
        <p:spPr>
          <a:xfrm>
            <a:off x="7929437" y="3368612"/>
            <a:ext cx="1104900" cy="368300"/>
          </a:xfrm>
          <a:prstGeom prst="rect">
            <a:avLst/>
          </a:prstGeom>
          <a:solidFill>
            <a:srgbClr val="E7E6E6">
              <a:lumMod val="75000"/>
            </a:srgbClr>
          </a:solidFill>
          <a:ln w="19050">
            <a:solidFill>
              <a:sysClr val="windowText" lastClr="000000"/>
            </a:solidFill>
          </a:ln>
        </p:spPr>
        <p:txBody>
          <a:bodyPr>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800" b="1" i="0" u="none" strike="noStrike" kern="0" cap="none" spc="0" normalizeH="0" baseline="0" noProof="0" dirty="0">
                <a:ln>
                  <a:noFill/>
                </a:ln>
                <a:solidFill>
                  <a:prstClr val="black"/>
                </a:solidFill>
                <a:effectLst/>
                <a:uLnTx/>
                <a:uFillTx/>
              </a:rPr>
              <a:t>Valor</a:t>
            </a:r>
            <a:endParaRPr kumimoji="0" lang="es-ES" sz="1800" b="1"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9488854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415988" y="1377682"/>
            <a:ext cx="8289798" cy="646331"/>
          </a:xfrm>
          <a:prstGeom prst="rect">
            <a:avLst/>
          </a:prstGeom>
          <a:solidFill>
            <a:srgbClr val="70AD47">
              <a:lumMod val="60000"/>
              <a:lumOff val="40000"/>
            </a:srgbClr>
          </a:solidFill>
          <a:ln w="28575">
            <a:solidFill>
              <a:sysClr val="windowText" lastClr="00000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200" b="1" i="0" u="none" strike="noStrike" kern="0" cap="none" spc="0" normalizeH="0" baseline="0" noProof="0" dirty="0">
                <a:ln>
                  <a:noFill/>
                </a:ln>
                <a:solidFill>
                  <a:prstClr val="black"/>
                </a:solidFill>
                <a:effectLst/>
                <a:uLnTx/>
                <a:uFillTx/>
              </a:rPr>
              <a:t>Entidades de Gobierno Impacto Patrimonial Positivo Marzo 2018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1" i="0" u="none" strike="noStrike" kern="0" cap="none" spc="0" normalizeH="0" baseline="0" noProof="0" dirty="0">
                <a:ln>
                  <a:noFill/>
                </a:ln>
                <a:solidFill>
                  <a:prstClr val="black"/>
                </a:solidFill>
                <a:effectLst/>
                <a:uLnTx/>
                <a:uFillTx/>
              </a:rPr>
              <a:t>(Miles de Millones)</a:t>
            </a:r>
            <a:endParaRPr kumimoji="0" lang="es-ES" sz="1400" b="1" i="0" u="none" strike="noStrike" kern="0" cap="none" spc="0" normalizeH="0" baseline="0" noProof="0" dirty="0">
              <a:ln>
                <a:noFill/>
              </a:ln>
              <a:solidFill>
                <a:prstClr val="black"/>
              </a:solidFill>
              <a:effectLst/>
              <a:uLnTx/>
              <a:uFillTx/>
            </a:endParaRPr>
          </a:p>
        </p:txBody>
      </p:sp>
      <p:graphicFrame>
        <p:nvGraphicFramePr>
          <p:cNvPr id="3" name="Tabla 2"/>
          <p:cNvGraphicFramePr>
            <a:graphicFrameLocks noGrp="1"/>
          </p:cNvGraphicFramePr>
          <p:nvPr>
            <p:extLst>
              <p:ext uri="{D42A27DB-BD31-4B8C-83A1-F6EECF244321}">
                <p14:modId xmlns:p14="http://schemas.microsoft.com/office/powerpoint/2010/main" val="3528088168"/>
              </p:ext>
            </p:extLst>
          </p:nvPr>
        </p:nvGraphicFramePr>
        <p:xfrm>
          <a:off x="107950" y="2222500"/>
          <a:ext cx="8905875" cy="4411665"/>
        </p:xfrm>
        <a:graphic>
          <a:graphicData uri="http://schemas.openxmlformats.org/drawingml/2006/table">
            <a:tbl>
              <a:tblPr/>
              <a:tblGrid>
                <a:gridCol w="4340968">
                  <a:extLst>
                    <a:ext uri="{9D8B030D-6E8A-4147-A177-3AD203B41FA5}">
                      <a16:colId xmlns:a16="http://schemas.microsoft.com/office/drawing/2014/main" val="2746276873"/>
                    </a:ext>
                  </a:extLst>
                </a:gridCol>
                <a:gridCol w="1409747">
                  <a:extLst>
                    <a:ext uri="{9D8B030D-6E8A-4147-A177-3AD203B41FA5}">
                      <a16:colId xmlns:a16="http://schemas.microsoft.com/office/drawing/2014/main" val="3928130458"/>
                    </a:ext>
                  </a:extLst>
                </a:gridCol>
                <a:gridCol w="3155160">
                  <a:extLst>
                    <a:ext uri="{9D8B030D-6E8A-4147-A177-3AD203B41FA5}">
                      <a16:colId xmlns:a16="http://schemas.microsoft.com/office/drawing/2014/main" val="1124657208"/>
                    </a:ext>
                  </a:extLst>
                </a:gridCol>
              </a:tblGrid>
              <a:tr h="457471">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s-CO" sz="2000" b="1" u="none" strike="noStrike" dirty="0">
                          <a:effectLst/>
                        </a:rPr>
                        <a:t>Entidad</a:t>
                      </a:r>
                      <a:endParaRPr lang="es-CO" sz="2000" b="1" i="0" u="none" strike="noStrike" dirty="0">
                        <a:solidFill>
                          <a:srgbClr val="000000"/>
                        </a:solidFill>
                        <a:effectLst/>
                        <a:latin typeface="Times New Roman" panose="02020603050405020304" pitchFamily="18" charset="0"/>
                      </a:endParaRPr>
                    </a:p>
                  </a:txBody>
                  <a:tcPr marL="9525" marR="9525" marT="9524" marB="0" anchor="b">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s-CO" sz="2000" b="1" u="none" strike="noStrike" dirty="0">
                          <a:effectLst/>
                        </a:rPr>
                        <a:t>Valor</a:t>
                      </a:r>
                      <a:endParaRPr lang="es-CO" sz="2000" b="1" i="0" u="none" strike="noStrike" dirty="0">
                        <a:solidFill>
                          <a:srgbClr val="000000"/>
                        </a:solidFill>
                        <a:effectLst/>
                        <a:latin typeface="Times New Roman" panose="02020603050405020304" pitchFamily="18" charset="0"/>
                      </a:endParaRPr>
                    </a:p>
                  </a:txBody>
                  <a:tcPr marL="9525" marR="9525" marT="9524" marB="0" anchor="b">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ctr"/>
                      <a:r>
                        <a:rPr lang="es-CO" sz="2000" b="1" u="none" strike="noStrike" dirty="0">
                          <a:effectLst/>
                        </a:rPr>
                        <a:t>Concepto del impacto</a:t>
                      </a:r>
                      <a:endParaRPr lang="es-CO" sz="20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2671027983"/>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Bogotá D.C.</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187.578,0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Bienes de uso público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849596287"/>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Instituto Distrital para la Recreación y el Deporte</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8.560,4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Bienes de uso público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404672771"/>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Ministerio de Hacienda y Crédito Público</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3.813,0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Inversiones y Derivados</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379332777"/>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Colpensiones - Fondo de Vejez</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3.561,4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Provisiones </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4210050345"/>
                  </a:ext>
                </a:extLst>
              </a:tr>
              <a:tr h="634913">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Ministerio de Defensa Nacional</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3.162,1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Propiedades, planta y equipo y provisiones (Beneficios a empleados)</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740817032"/>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Instituto Nacional de Vías</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2.700,9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Propiedades, planta y equipo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2358494420"/>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Medellín</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2.582,1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Propiedades, planta y equipo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1992162105"/>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Servicio Nacional de Aprendizaje</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2.003,4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Propiedades, planta y equipo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846502873"/>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Ministerio de Relaciones Exteriores</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1.781,6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Propiedades, planta y equipo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14272522"/>
                  </a:ext>
                </a:extLst>
              </a:tr>
              <a:tr h="36880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Departamento de Santander</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b="1" u="none" strike="noStrike" dirty="0">
                          <a:effectLst/>
                        </a:rPr>
                        <a:t>        1.410,3 </a:t>
                      </a:r>
                      <a:endParaRPr lang="es-CO" sz="1400" b="1"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400" u="none" strike="noStrike" dirty="0">
                          <a:effectLst/>
                        </a:rPr>
                        <a:t>Bienes de uso público</a:t>
                      </a:r>
                      <a:endParaRPr lang="es-CO" sz="1400" b="0" i="0" u="none" strike="noStrike" dirty="0">
                        <a:solidFill>
                          <a:srgbClr val="000000"/>
                        </a:solidFill>
                        <a:effectLst/>
                        <a:latin typeface="Times New Roman" panose="02020603050405020304" pitchFamily="18" charset="0"/>
                      </a:endParaRPr>
                    </a:p>
                  </a:txBody>
                  <a:tcPr marL="9525" marR="9525" marT="9524"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920176066"/>
                  </a:ext>
                </a:extLst>
              </a:tr>
            </a:tbl>
          </a:graphicData>
        </a:graphic>
      </p:graphicFrame>
    </p:spTree>
    <p:extLst>
      <p:ext uri="{BB962C8B-B14F-4D97-AF65-F5344CB8AC3E}">
        <p14:creationId xmlns:p14="http://schemas.microsoft.com/office/powerpoint/2010/main" val="5094970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784161" y="1507046"/>
            <a:ext cx="8359839" cy="646331"/>
          </a:xfrm>
          <a:prstGeom prst="rect">
            <a:avLst/>
          </a:prstGeom>
          <a:solidFill>
            <a:srgbClr val="70AD47">
              <a:lumMod val="60000"/>
              <a:lumOff val="40000"/>
            </a:srgbClr>
          </a:solidFill>
          <a:ln w="28575">
            <a:solidFill>
              <a:sysClr val="windowText" lastClr="000000"/>
            </a:solidFill>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2200" b="1" i="0" u="none" strike="noStrike" kern="0" cap="none" spc="0" normalizeH="0" baseline="0" noProof="0" dirty="0">
                <a:ln>
                  <a:noFill/>
                </a:ln>
                <a:solidFill>
                  <a:prstClr val="black"/>
                </a:solidFill>
                <a:effectLst/>
                <a:uLnTx/>
                <a:uFillTx/>
              </a:rPr>
              <a:t>Entidades de Gobierno Impacto Patrimonial Negativo Marzo 2018</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400" b="0" i="0" u="none" strike="noStrike" kern="0" cap="none" spc="0" normalizeH="0" baseline="0" noProof="0" dirty="0">
                <a:ln>
                  <a:noFill/>
                </a:ln>
                <a:solidFill>
                  <a:prstClr val="black"/>
                </a:solidFill>
                <a:effectLst/>
                <a:uLnTx/>
                <a:uFillTx/>
              </a:rPr>
              <a:t>(Miles de Millones)</a:t>
            </a:r>
            <a:endParaRPr kumimoji="0" lang="es-ES" sz="1400" b="0" i="0" u="none" strike="noStrike" kern="0" cap="none" spc="0" normalizeH="0" baseline="0" noProof="0" dirty="0">
              <a:ln>
                <a:noFill/>
              </a:ln>
              <a:solidFill>
                <a:prstClr val="black"/>
              </a:solidFill>
              <a:effectLst/>
              <a:uLnTx/>
              <a:uFillTx/>
            </a:endParaRPr>
          </a:p>
        </p:txBody>
      </p:sp>
      <p:graphicFrame>
        <p:nvGraphicFramePr>
          <p:cNvPr id="3" name="Tabla 2"/>
          <p:cNvGraphicFramePr>
            <a:graphicFrameLocks noGrp="1"/>
          </p:cNvGraphicFramePr>
          <p:nvPr>
            <p:extLst>
              <p:ext uri="{D42A27DB-BD31-4B8C-83A1-F6EECF244321}">
                <p14:modId xmlns:p14="http://schemas.microsoft.com/office/powerpoint/2010/main" val="520452083"/>
              </p:ext>
            </p:extLst>
          </p:nvPr>
        </p:nvGraphicFramePr>
        <p:xfrm>
          <a:off x="73026" y="2438402"/>
          <a:ext cx="8982074" cy="4340223"/>
        </p:xfrm>
        <a:graphic>
          <a:graphicData uri="http://schemas.openxmlformats.org/drawingml/2006/table">
            <a:tbl>
              <a:tblPr/>
              <a:tblGrid>
                <a:gridCol w="4251093">
                  <a:extLst>
                    <a:ext uri="{9D8B030D-6E8A-4147-A177-3AD203B41FA5}">
                      <a16:colId xmlns:a16="http://schemas.microsoft.com/office/drawing/2014/main" val="656399362"/>
                    </a:ext>
                  </a:extLst>
                </a:gridCol>
                <a:gridCol w="1443607">
                  <a:extLst>
                    <a:ext uri="{9D8B030D-6E8A-4147-A177-3AD203B41FA5}">
                      <a16:colId xmlns:a16="http://schemas.microsoft.com/office/drawing/2014/main" val="1059886450"/>
                    </a:ext>
                  </a:extLst>
                </a:gridCol>
                <a:gridCol w="3287374">
                  <a:extLst>
                    <a:ext uri="{9D8B030D-6E8A-4147-A177-3AD203B41FA5}">
                      <a16:colId xmlns:a16="http://schemas.microsoft.com/office/drawing/2014/main" val="2408104472"/>
                    </a:ext>
                  </a:extLst>
                </a:gridCol>
              </a:tblGrid>
              <a:tr h="339108">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s-CO" sz="1600" b="1" u="none" strike="noStrike" dirty="0">
                          <a:effectLst/>
                        </a:rPr>
                        <a:t>Entidad</a:t>
                      </a:r>
                      <a:endParaRPr lang="es-CO" sz="1600" b="1" i="0" u="none" strike="noStrike" dirty="0">
                        <a:solidFill>
                          <a:srgbClr val="000000"/>
                        </a:solidFill>
                        <a:effectLst/>
                        <a:latin typeface="Times New Roman" panose="02020603050405020304" pitchFamily="18" charset="0"/>
                      </a:endParaRPr>
                    </a:p>
                  </a:txBody>
                  <a:tcPr marL="9058" marR="9058" marT="9060" marB="0" anchor="b">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s-CO" sz="1600" b="1" u="none" strike="noStrike" dirty="0">
                          <a:effectLst/>
                        </a:rPr>
                        <a:t>Valor</a:t>
                      </a:r>
                      <a:endParaRPr lang="es-CO" sz="1600" b="1" i="0" u="none" strike="noStrike" dirty="0">
                        <a:solidFill>
                          <a:srgbClr val="000000"/>
                        </a:solidFill>
                        <a:effectLst/>
                        <a:latin typeface="Times New Roman" panose="02020603050405020304" pitchFamily="18" charset="0"/>
                      </a:endParaRPr>
                    </a:p>
                  </a:txBody>
                  <a:tcPr marL="9058" marR="9058" marT="9060" marB="0" anchor="b">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ctr" fontAlgn="b"/>
                      <a:r>
                        <a:rPr lang="es-CO" sz="1600" b="1" u="none" strike="noStrike" dirty="0">
                          <a:effectLst/>
                        </a:rPr>
                        <a:t>Concepto del impacto</a:t>
                      </a:r>
                      <a:endParaRPr lang="es-CO" sz="1600" b="1" i="0" u="none" strike="noStrike" dirty="0">
                        <a:solidFill>
                          <a:srgbClr val="000000"/>
                        </a:solidFill>
                        <a:effectLst/>
                        <a:latin typeface="Times New Roman" panose="02020603050405020304" pitchFamily="18" charset="0"/>
                      </a:endParaRPr>
                    </a:p>
                  </a:txBody>
                  <a:tcPr marL="9058" marR="9058" marT="9060" marB="0" anchor="b">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4472C4">
                        <a:tint val="20000"/>
                      </a:srgbClr>
                    </a:solidFill>
                  </a:tcPr>
                </a:tc>
                <a:extLst>
                  <a:ext uri="{0D108BD9-81ED-4DB2-BD59-A6C34878D82A}">
                    <a16:rowId xmlns:a16="http://schemas.microsoft.com/office/drawing/2014/main" val="3791458880"/>
                  </a:ext>
                </a:extLst>
              </a:tr>
              <a:tr h="53669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U.A.E. de Gestión Pensional y Contribuciones Parafiscales de la Protección Social</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(130.410,3)</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Beneficios a empleados - pensiones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549491069"/>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Consejo Superior de la Judicatura</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(28.960,9)</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Cuentas por cobrar</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2830164425"/>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Agencia Nacional de Infraestructura</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(14.293,8)</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Bienes de uso público y otros pasivos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724934209"/>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Policía Nacional</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(8.798,4)</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Beneficios a empleados - pensiones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184597912"/>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Sistema General de Regalías</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(7.415,9)</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Cuentas por pagar</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1143823385"/>
                  </a:ext>
                </a:extLst>
              </a:tr>
              <a:tr h="53669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it-IT" sz="1200" b="1" u="none" strike="noStrike" dirty="0">
                          <a:effectLst/>
                        </a:rPr>
                        <a:t>Departamento del Valle del Cauca</a:t>
                      </a:r>
                      <a:endParaRPr lang="it-IT"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(5.488,2)</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Beneficios a empleados y Bienes uso público</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673233563"/>
                  </a:ext>
                </a:extLst>
              </a:tr>
              <a:tr h="536699">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Fondo de Prestaciones Económicas, Cesantías y Pensiones</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(5.420,1)</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Otros activos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4088200876"/>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Departamento de Antioquia</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(2.468,1)</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Beneficios a empleados </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700921576"/>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Departamento de Cundinamarca</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(1.967,6)</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Beneficios a empleados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229014113"/>
                  </a:ext>
                </a:extLst>
              </a:tr>
              <a:tr h="341574">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Santiago de Cali</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b="1" u="none" strike="noStrike" dirty="0">
                          <a:effectLst/>
                        </a:rPr>
                        <a:t>     (1.967,5)</a:t>
                      </a:r>
                      <a:endParaRPr lang="es-CO" sz="1200" b="1"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a:txBody>
                    <a:bodyPr/>
                    <a:lstStyle>
                      <a:lvl1pPr marL="0" algn="l" defTabSz="457200" rtl="0" eaLnBrk="1" latinLnBrk="0" hangingPunct="1">
                        <a:defRPr sz="1800" kern="1200">
                          <a:solidFill>
                            <a:schemeClr val="dk1"/>
                          </a:solidFill>
                          <a:latin typeface="Calibri" panose="020F0502020204030204"/>
                        </a:defRPr>
                      </a:lvl1pPr>
                      <a:lvl2pPr marL="457200" algn="l" defTabSz="457200" rtl="0" eaLnBrk="1" latinLnBrk="0" hangingPunct="1">
                        <a:defRPr sz="1800" kern="1200">
                          <a:solidFill>
                            <a:schemeClr val="dk1"/>
                          </a:solidFill>
                          <a:latin typeface="Calibri" panose="020F0502020204030204"/>
                        </a:defRPr>
                      </a:lvl2pPr>
                      <a:lvl3pPr marL="914400" algn="l" defTabSz="457200" rtl="0" eaLnBrk="1" latinLnBrk="0" hangingPunct="1">
                        <a:defRPr sz="1800" kern="1200">
                          <a:solidFill>
                            <a:schemeClr val="dk1"/>
                          </a:solidFill>
                          <a:latin typeface="Calibri" panose="020F0502020204030204"/>
                        </a:defRPr>
                      </a:lvl3pPr>
                      <a:lvl4pPr marL="1371600" algn="l" defTabSz="457200" rtl="0" eaLnBrk="1" latinLnBrk="0" hangingPunct="1">
                        <a:defRPr sz="1800" kern="1200">
                          <a:solidFill>
                            <a:schemeClr val="dk1"/>
                          </a:solidFill>
                          <a:latin typeface="Calibri" panose="020F0502020204030204"/>
                        </a:defRPr>
                      </a:lvl4pPr>
                      <a:lvl5pPr marL="1828800" algn="l" defTabSz="457200" rtl="0" eaLnBrk="1" latinLnBrk="0" hangingPunct="1">
                        <a:defRPr sz="1800" kern="1200">
                          <a:solidFill>
                            <a:schemeClr val="dk1"/>
                          </a:solidFill>
                          <a:latin typeface="Calibri" panose="020F0502020204030204"/>
                        </a:defRPr>
                      </a:lvl5pPr>
                      <a:lvl6pPr marL="2286000" algn="l" defTabSz="457200" rtl="0" eaLnBrk="1" latinLnBrk="0" hangingPunct="1">
                        <a:defRPr sz="1800" kern="1200">
                          <a:solidFill>
                            <a:schemeClr val="dk1"/>
                          </a:solidFill>
                          <a:latin typeface="Calibri" panose="020F0502020204030204"/>
                        </a:defRPr>
                      </a:lvl6pPr>
                      <a:lvl7pPr marL="2743200" algn="l" defTabSz="457200" rtl="0" eaLnBrk="1" latinLnBrk="0" hangingPunct="1">
                        <a:defRPr sz="1800" kern="1200">
                          <a:solidFill>
                            <a:schemeClr val="dk1"/>
                          </a:solidFill>
                          <a:latin typeface="Calibri" panose="020F0502020204030204"/>
                        </a:defRPr>
                      </a:lvl7pPr>
                      <a:lvl8pPr marL="3200400" algn="l" defTabSz="457200" rtl="0" eaLnBrk="1" latinLnBrk="0" hangingPunct="1">
                        <a:defRPr sz="1800" kern="1200">
                          <a:solidFill>
                            <a:schemeClr val="dk1"/>
                          </a:solidFill>
                          <a:latin typeface="Calibri" panose="020F0502020204030204"/>
                        </a:defRPr>
                      </a:lvl8pPr>
                      <a:lvl9pPr marL="3657600" algn="l" defTabSz="457200" rtl="0" eaLnBrk="1" latinLnBrk="0" hangingPunct="1">
                        <a:defRPr sz="1800" kern="1200">
                          <a:solidFill>
                            <a:schemeClr val="dk1"/>
                          </a:solidFill>
                          <a:latin typeface="Calibri" panose="020F0502020204030204"/>
                        </a:defRPr>
                      </a:lvl9pPr>
                    </a:lstStyle>
                    <a:p>
                      <a:pPr algn="l" fontAlgn="ctr"/>
                      <a:r>
                        <a:rPr lang="es-CO" sz="1200" u="none" strike="noStrike" dirty="0">
                          <a:effectLst/>
                        </a:rPr>
                        <a:t>Provisiones</a:t>
                      </a:r>
                      <a:endParaRPr lang="es-CO" sz="1200" b="0" i="0" u="none" strike="noStrike" dirty="0">
                        <a:solidFill>
                          <a:srgbClr val="000000"/>
                        </a:solidFill>
                        <a:effectLst/>
                        <a:latin typeface="Times New Roman" panose="02020603050405020304" pitchFamily="18" charset="0"/>
                      </a:endParaRPr>
                    </a:p>
                  </a:txBody>
                  <a:tcPr marL="9058" marR="9058" marT="9060" marB="0" anchor="ctr">
                    <a:lnL w="19050" cap="flat" cmpd="sng" algn="ctr">
                      <a:solidFill>
                        <a:sysClr val="windowText" lastClr="000000"/>
                      </a:solidFill>
                      <a:prstDash val="solid"/>
                      <a:round/>
                      <a:headEnd type="none" w="med" len="med"/>
                      <a:tailEnd type="none" w="med" len="med"/>
                    </a:lnL>
                    <a:lnR w="19050" cap="flat" cmpd="sng" algn="ctr">
                      <a:solidFill>
                        <a:sysClr val="windowText" lastClr="000000"/>
                      </a:solidFill>
                      <a:prstDash val="solid"/>
                      <a:round/>
                      <a:headEnd type="none" w="med" len="med"/>
                      <a:tailEnd type="none" w="med" len="med"/>
                    </a:lnR>
                    <a:lnT w="19050" cap="flat" cmpd="sng" algn="ctr">
                      <a:solidFill>
                        <a:sysClr val="windowText" lastClr="000000"/>
                      </a:solidFill>
                      <a:prstDash val="solid"/>
                      <a:round/>
                      <a:headEnd type="none" w="med" len="med"/>
                      <a:tailEnd type="none" w="med" len="med"/>
                    </a:lnT>
                    <a:lnB w="19050" cap="flat" cmpd="sng" algn="ctr">
                      <a:solidFill>
                        <a:sysClr val="windowText" lastClr="000000"/>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extLst>
                  <a:ext uri="{0D108BD9-81ED-4DB2-BD59-A6C34878D82A}">
                    <a16:rowId xmlns:a16="http://schemas.microsoft.com/office/drawing/2014/main" val="3121424419"/>
                  </a:ext>
                </a:extLst>
              </a:tr>
            </a:tbl>
          </a:graphicData>
        </a:graphic>
      </p:graphicFrame>
    </p:spTree>
    <p:extLst>
      <p:ext uri="{BB962C8B-B14F-4D97-AF65-F5344CB8AC3E}">
        <p14:creationId xmlns:p14="http://schemas.microsoft.com/office/powerpoint/2010/main" val="27508156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1108474" y="1149604"/>
            <a:ext cx="6960997" cy="768096"/>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23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rPr>
              <a:t>ALGUNAS LECCIONES EN LA APLICACIÓN DE NICSP EN  EL MARCO DE GOBIERNO</a:t>
            </a:r>
            <a:endParaRPr kumimoji="0" lang="es-ES" sz="23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latin typeface="Calibri" panose="020F0502020204030204"/>
              <a:ea typeface="+mn-ea"/>
              <a:cs typeface="+mn-cs"/>
            </a:endParaRPr>
          </a:p>
        </p:txBody>
      </p:sp>
      <p:sp>
        <p:nvSpPr>
          <p:cNvPr id="3" name="Redondear rectángulo de esquina diagonal 2"/>
          <p:cNvSpPr/>
          <p:nvPr/>
        </p:nvSpPr>
        <p:spPr>
          <a:xfrm>
            <a:off x="78900" y="2059709"/>
            <a:ext cx="8981972" cy="4710545"/>
          </a:xfrm>
          <a:prstGeom prst="round2DiagRect">
            <a:avLst/>
          </a:prstGeom>
          <a:solidFill>
            <a:srgbClr val="4472C4">
              <a:lumMod val="20000"/>
              <a:lumOff val="80000"/>
            </a:srgbClr>
          </a:solidFill>
          <a:ln w="19050" cap="flat" cmpd="sng" algn="ctr">
            <a:solidFill>
              <a:sysClr val="windowText" lastClr="000000"/>
            </a:solidFill>
            <a:prstDash val="solid"/>
            <a:miter lim="800000"/>
          </a:ln>
          <a:effectLst/>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Geneva"/>
                <a:cs typeface="Geneva"/>
              </a:defRPr>
            </a:lvl5pPr>
            <a:lvl6pPr marL="2286000" algn="l" defTabSz="914400" rtl="0" eaLnBrk="1" latinLnBrk="0" hangingPunct="1">
              <a:defRPr kern="1200">
                <a:solidFill>
                  <a:schemeClr val="tx1"/>
                </a:solidFill>
                <a:latin typeface="Calibri" panose="020F0502020204030204" pitchFamily="34" charset="0"/>
                <a:ea typeface="Geneva"/>
                <a:cs typeface="Geneva"/>
              </a:defRPr>
            </a:lvl6pPr>
            <a:lvl7pPr marL="2743200" algn="l" defTabSz="914400" rtl="0" eaLnBrk="1" latinLnBrk="0" hangingPunct="1">
              <a:defRPr kern="1200">
                <a:solidFill>
                  <a:schemeClr val="tx1"/>
                </a:solidFill>
                <a:latin typeface="Calibri" panose="020F0502020204030204" pitchFamily="34" charset="0"/>
                <a:ea typeface="Geneva"/>
                <a:cs typeface="Geneva"/>
              </a:defRPr>
            </a:lvl7pPr>
            <a:lvl8pPr marL="3200400" algn="l" defTabSz="914400" rtl="0" eaLnBrk="1" latinLnBrk="0" hangingPunct="1">
              <a:defRPr kern="1200">
                <a:solidFill>
                  <a:schemeClr val="tx1"/>
                </a:solidFill>
                <a:latin typeface="Calibri" panose="020F0502020204030204" pitchFamily="34" charset="0"/>
                <a:ea typeface="Geneva"/>
                <a:cs typeface="Geneva"/>
              </a:defRPr>
            </a:lvl8pPr>
            <a:lvl9pPr marL="3657600" algn="l" defTabSz="914400" rtl="0" eaLnBrk="1" latinLnBrk="0" hangingPunct="1">
              <a:defRPr kern="1200">
                <a:solidFill>
                  <a:schemeClr val="tx1"/>
                </a:solidFill>
                <a:latin typeface="Calibri" panose="020F0502020204030204" pitchFamily="34" charset="0"/>
                <a:ea typeface="Geneva"/>
                <a:cs typeface="Geneva"/>
              </a:defRPr>
            </a:lvl9pPr>
          </a:lstStyle>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Facilitar la comprensión de la norma contable internacional -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herramientas instrumentales (Guías-Procedimientos- Instructivos). Temas (</a:t>
            </a:r>
            <a:r>
              <a:rPr kumimoji="0" lang="es-MX" sz="1700" b="1" i="1" u="none" strike="noStrike" kern="0" cap="none" spc="0" normalizeH="0" baseline="0" noProof="0" dirty="0">
                <a:ln>
                  <a:noFill/>
                </a:ln>
                <a:solidFill>
                  <a:prstClr val="black"/>
                </a:solidFill>
                <a:effectLst/>
                <a:uLnTx/>
                <a:uFillTx/>
                <a:latin typeface="Calibri" panose="020F0502020204030204"/>
                <a:ea typeface="+mn-ea"/>
                <a:cs typeface="+mn-cs"/>
              </a:rPr>
              <a:t>deterioro, instrumentos financieros, políticas contables, componentes, </a:t>
            </a:r>
            <a:r>
              <a:rPr kumimoji="0" lang="es-MX" sz="1700" b="1" i="1" u="none" strike="noStrike" kern="0" cap="none" spc="0" normalizeH="0" baseline="0" noProof="0" dirty="0" err="1">
                <a:ln>
                  <a:noFill/>
                </a:ln>
                <a:solidFill>
                  <a:prstClr val="black"/>
                </a:solidFill>
                <a:effectLst/>
                <a:uLnTx/>
                <a:uFillTx/>
                <a:latin typeface="Calibri" panose="020F0502020204030204"/>
                <a:ea typeface="+mn-ea"/>
                <a:cs typeface="+mn-cs"/>
              </a:rPr>
              <a:t>etc</a:t>
            </a: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Expedición de doctrina contable - Interpretación y aplicación de la norma.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Capacitación normativa (Regulador y regulados)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Mayor compromiso Alta Dirección Pública</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Academia - firmas consultoras y otros. Apoyo e impulso en procesos de aprendizaje y conocimiento NICSP.</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Depuración y saneamiento contable por aplicación de la nueva normatividad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Disposición y estructuración de políticas contables documentadas.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Interacción y responsabilidad de las diferentes áreas de las entidades con el proceso contable</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Mayor comprensión del papel de la contabilidad en la gestión integrada pública </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 Profesión contable robustecida y un nuevo rol del contador público para el desarrollo económico del país.</a:t>
            </a:r>
          </a:p>
          <a:p>
            <a:pPr marL="228600" marR="0" lvl="0" indent="-228600" algn="just" defTabSz="914400" rtl="0" eaLnBrk="1" fontAlgn="auto" latinLnBrk="0" hangingPunct="1">
              <a:lnSpc>
                <a:spcPct val="100000"/>
              </a:lnSpc>
              <a:spcBef>
                <a:spcPts val="0"/>
              </a:spcBef>
              <a:spcAft>
                <a:spcPts val="0"/>
              </a:spcAft>
              <a:buClrTx/>
              <a:buSzTx/>
              <a:buFontTx/>
              <a:buAutoNum type="arabicPeriod"/>
              <a:tabLst/>
              <a:defRPr/>
            </a:pPr>
            <a:r>
              <a:rPr kumimoji="0" lang="es-MX" sz="1700" b="1" i="0" u="none" strike="noStrike" kern="0" cap="none" spc="0" normalizeH="0" baseline="0" noProof="0" dirty="0">
                <a:ln>
                  <a:noFill/>
                </a:ln>
                <a:solidFill>
                  <a:prstClr val="black"/>
                </a:solidFill>
                <a:effectLst/>
                <a:uLnTx/>
                <a:uFillTx/>
                <a:latin typeface="Calibri" panose="020F0502020204030204"/>
                <a:ea typeface="+mn-ea"/>
                <a:cs typeface="+mn-cs"/>
              </a:rPr>
              <a:t>La globalización contable. Escenario facilitador para negocios y comparabilidad entre gobiernos de la gestión pública.</a:t>
            </a:r>
            <a:endParaRPr kumimoji="0" lang="es-ES" sz="17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39237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5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500"/>
                                        <p:tgtEl>
                                          <p:spTgt spid="3">
                                            <p:txEl>
                                              <p:pRg st="10" end="10"/>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11" end="11"/>
                                            </p:txEl>
                                          </p:spTgt>
                                        </p:tgtEl>
                                        <p:attrNameLst>
                                          <p:attrName>style.visibility</p:attrName>
                                        </p:attrNameLst>
                                      </p:cBhvr>
                                      <p:to>
                                        <p:strVal val="visible"/>
                                      </p:to>
                                    </p:set>
                                    <p:animEffect transition="in" filter="fade">
                                      <p:cBhvr>
                                        <p:cTn id="62" dur="500"/>
                                        <p:tgtEl>
                                          <p:spTgt spid="3">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ítulo 4"/>
          <p:cNvSpPr txBox="1">
            <a:spLocks/>
          </p:cNvSpPr>
          <p:nvPr/>
        </p:nvSpPr>
        <p:spPr>
          <a:xfrm>
            <a:off x="4367048" y="2462390"/>
            <a:ext cx="4440263" cy="3168352"/>
          </a:xfrm>
          <a:prstGeom prst="rect">
            <a:avLst/>
          </a:prstGeom>
        </p:spPr>
        <p:txBody>
          <a:bodyPr vert="horz" lIns="121899" tIns="60949" rIns="121899" bIns="60949" rtlCol="0">
            <a:noAutofit/>
          </a:bodyPr>
          <a:lstStyle>
            <a:lvl1pPr marL="304747" indent="-304747" algn="l" defTabSz="1218987" rtl="0" eaLnBrk="1" latinLnBrk="0" hangingPunct="1">
              <a:lnSpc>
                <a:spcPct val="95000"/>
              </a:lnSpc>
              <a:spcBef>
                <a:spcPts val="1866"/>
              </a:spcBef>
              <a:buClr>
                <a:schemeClr val="accent6">
                  <a:lumMod val="50000"/>
                </a:schemeClr>
              </a:buClr>
              <a:buSzPct val="100000"/>
              <a:buFont typeface="Arial" pitchFamily="34" charset="0"/>
              <a:buChar char="•"/>
              <a:defRPr sz="2400" kern="1200">
                <a:solidFill>
                  <a:schemeClr val="tx1"/>
                </a:solidFill>
                <a:latin typeface="+mn-lt"/>
                <a:ea typeface="+mn-ea"/>
                <a:cs typeface="+mn-cs"/>
              </a:defRPr>
            </a:lvl1pPr>
            <a:lvl2pPr marL="731392"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2000" kern="1200">
                <a:solidFill>
                  <a:schemeClr val="tx1"/>
                </a:solidFill>
                <a:latin typeface="+mn-lt"/>
                <a:ea typeface="+mn-ea"/>
                <a:cs typeface="+mn-cs"/>
              </a:defRPr>
            </a:lvl2pPr>
            <a:lvl3pPr marL="1158037"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3pPr>
            <a:lvl4pPr marL="1584683"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4pPr>
            <a:lvl5pPr marL="2011328" indent="-304747" algn="l" defTabSz="1218987" rtl="0" eaLnBrk="1" latinLnBrk="0" hangingPunct="1">
              <a:lnSpc>
                <a:spcPct val="95000"/>
              </a:lnSpc>
              <a:spcBef>
                <a:spcPts val="1066"/>
              </a:spcBef>
              <a:buClr>
                <a:schemeClr val="accent6">
                  <a:lumMod val="50000"/>
                </a:schemeClr>
              </a:buClr>
              <a:buSzPct val="100000"/>
              <a:buFont typeface="Century Gothic" pitchFamily="34" charset="0"/>
              <a:buChar char="–"/>
              <a:defRPr sz="1800" kern="1200">
                <a:solidFill>
                  <a:schemeClr val="tx1"/>
                </a:solidFill>
                <a:latin typeface="+mn-lt"/>
                <a:ea typeface="+mn-ea"/>
                <a:cs typeface="+mn-cs"/>
              </a:defRPr>
            </a:lvl5pPr>
            <a:lvl6pPr marL="2133226" indent="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None/>
              <a:defRPr sz="1800" kern="1200">
                <a:solidFill>
                  <a:schemeClr val="tx2">
                    <a:lumMod val="50000"/>
                  </a:schemeClr>
                </a:solidFill>
                <a:latin typeface="+mn-lt"/>
                <a:ea typeface="+mn-ea"/>
                <a:cs typeface="+mn-cs"/>
              </a:defRPr>
            </a:lvl6pPr>
            <a:lvl7pPr marL="284562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7pPr>
            <a:lvl8pPr marL="3272267"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8pPr>
            <a:lvl9pPr marL="3759862" indent="-285750" algn="l" defTabSz="1218987" rtl="0" eaLnBrk="1" latinLnBrk="0" hangingPunct="1">
              <a:lnSpc>
                <a:spcPct val="95000"/>
              </a:lnSpc>
              <a:spcBef>
                <a:spcPts val="1066"/>
              </a:spcBef>
              <a:buClr>
                <a:schemeClr val="accent6">
                  <a:lumMod val="50000"/>
                </a:schemeClr>
              </a:buClr>
              <a:buSzPct val="90000"/>
              <a:buFont typeface="Century Gothic" panose="020B0502020202020204" pitchFamily="34" charset="0"/>
              <a:buChar char="–"/>
              <a:defRPr sz="1800" kern="1200" baseline="0">
                <a:solidFill>
                  <a:schemeClr val="tx2">
                    <a:lumMod val="50000"/>
                  </a:schemeClr>
                </a:solidFill>
                <a:latin typeface="+mn-lt"/>
                <a:ea typeface="+mn-ea"/>
                <a:cs typeface="+mn-cs"/>
              </a:defRPr>
            </a:lvl9pPr>
          </a:lstStyle>
          <a:p>
            <a:pPr marL="0" indent="0" algn="ctr">
              <a:buNone/>
            </a:pPr>
            <a:r>
              <a:rPr lang="es-ES" sz="3200" b="1" dirty="0">
                <a:solidFill>
                  <a:srgbClr val="002060"/>
                </a:solidFill>
              </a:rPr>
              <a:t>BUENAS  PRÁCTICAS  DE  IMPULSO  A  LA TRANSPARENCIA  Y  PREVENCIÓN  DE OPERACIONES  ILÍCITAS  EN  EL  SECTOR PÚBLICO</a:t>
            </a:r>
          </a:p>
          <a:p>
            <a:pPr marL="0" indent="0" algn="ctr">
              <a:buNone/>
            </a:pPr>
            <a:endParaRPr lang="es-ES" sz="2800" b="1" dirty="0">
              <a:solidFill>
                <a:srgbClr val="002060"/>
              </a:solidFill>
            </a:endParaRPr>
          </a:p>
          <a:p>
            <a:pPr algn="ctr"/>
            <a:endParaRPr lang="es-ES" sz="2200" b="1" dirty="0">
              <a:solidFill>
                <a:srgbClr val="002060"/>
              </a:solidFill>
            </a:endParaRP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01099" y="1581098"/>
            <a:ext cx="4231029" cy="4649491"/>
          </a:xfrm>
          <a:prstGeom prst="rect">
            <a:avLst/>
          </a:prstGeom>
        </p:spPr>
      </p:pic>
    </p:spTree>
    <p:extLst>
      <p:ext uri="{BB962C8B-B14F-4D97-AF65-F5344CB8AC3E}">
        <p14:creationId xmlns:p14="http://schemas.microsoft.com/office/powerpoint/2010/main" val="380601053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Resultado de imagen para mapa de colombi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7548980" y="1370745"/>
            <a:ext cx="1535446" cy="1684582"/>
          </a:xfrm>
          <a:prstGeom prst="rect">
            <a:avLst/>
          </a:prstGeom>
          <a:noFill/>
          <a:ln>
            <a:solidFill>
              <a:schemeClr val="tx1"/>
            </a:solidFill>
          </a:ln>
          <a:scene3d>
            <a:camera prst="isometricOffAxis1Right"/>
            <a:lightRig rig="threePt" dir="t"/>
          </a:scene3d>
        </p:spPr>
      </p:pic>
      <p:sp>
        <p:nvSpPr>
          <p:cNvPr id="3" name="Flecha abajo 9"/>
          <p:cNvSpPr/>
          <p:nvPr/>
        </p:nvSpPr>
        <p:spPr bwMode="auto">
          <a:xfrm>
            <a:off x="4256792" y="2494306"/>
            <a:ext cx="731286" cy="488928"/>
          </a:xfrm>
          <a:prstGeom prst="downArrow">
            <a:avLst/>
          </a:prstGeom>
          <a:solidFill>
            <a:schemeClr val="tx2">
              <a:lumMod val="95000"/>
              <a:lumOff val="5000"/>
            </a:schemeClr>
          </a:solidFill>
          <a:ln w="9525" cap="flat" cmpd="sng" algn="ctr">
            <a:solidFill>
              <a:srgbClr val="002060"/>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sp>
        <p:nvSpPr>
          <p:cNvPr id="4" name="Rectángulo 3"/>
          <p:cNvSpPr/>
          <p:nvPr/>
        </p:nvSpPr>
        <p:spPr>
          <a:xfrm>
            <a:off x="2430780" y="3206451"/>
            <a:ext cx="5778801" cy="849112"/>
          </a:xfrm>
          <a:prstGeom prst="rect">
            <a:avLst/>
          </a:prstGeom>
          <a:ln>
            <a:solidFill>
              <a:srgbClr val="002060"/>
            </a:solidFill>
          </a:ln>
          <a:effectLst>
            <a:glow rad="63500">
              <a:schemeClr val="accent5">
                <a:satMod val="175000"/>
                <a:alpha val="40000"/>
              </a:schemeClr>
            </a:glow>
          </a:effectLst>
        </p:spPr>
        <p:style>
          <a:lnRef idx="2">
            <a:schemeClr val="accent6"/>
          </a:lnRef>
          <a:fillRef idx="1">
            <a:schemeClr val="lt1"/>
          </a:fillRef>
          <a:effectRef idx="0">
            <a:schemeClr val="accent6"/>
          </a:effectRef>
          <a:fontRef idx="minor">
            <a:schemeClr val="dk1"/>
          </a:fontRef>
        </p:style>
        <p:txBody>
          <a:bodyPr lIns="91417" tIns="45708" rIns="91417" bIns="45708" rtlCol="0" anchor="ctr"/>
          <a:lstStyle/>
          <a:p>
            <a:pPr algn="ctr" defTabSz="914182" eaLnBrk="1" fontAlgn="auto" hangingPunct="1">
              <a:spcBef>
                <a:spcPts val="0"/>
              </a:spcBef>
              <a:spcAft>
                <a:spcPts val="0"/>
              </a:spcAft>
              <a:defRPr/>
            </a:pPr>
            <a:r>
              <a:rPr lang="es-CO" sz="2800" b="1" kern="0" dirty="0">
                <a:solidFill>
                  <a:srgbClr val="000000"/>
                </a:solidFill>
                <a:latin typeface="Calibri"/>
              </a:rPr>
              <a:t>UN GRAN QUEHACER PARA </a:t>
            </a:r>
          </a:p>
          <a:p>
            <a:pPr algn="ctr" defTabSz="914182" eaLnBrk="1" fontAlgn="auto" hangingPunct="1">
              <a:spcBef>
                <a:spcPts val="0"/>
              </a:spcBef>
              <a:spcAft>
                <a:spcPts val="0"/>
              </a:spcAft>
              <a:defRPr/>
            </a:pPr>
            <a:r>
              <a:rPr lang="es-CO" sz="2800" b="1" kern="0" dirty="0">
                <a:solidFill>
                  <a:srgbClr val="000000"/>
                </a:solidFill>
                <a:latin typeface="Calibri"/>
              </a:rPr>
              <a:t>PAÍSES CON PROSPERIDAD </a:t>
            </a:r>
          </a:p>
        </p:txBody>
      </p:sp>
      <p:sp>
        <p:nvSpPr>
          <p:cNvPr id="5" name="6 Rectángulo"/>
          <p:cNvSpPr/>
          <p:nvPr/>
        </p:nvSpPr>
        <p:spPr>
          <a:xfrm>
            <a:off x="2438400" y="4800479"/>
            <a:ext cx="6385560" cy="1569636"/>
          </a:xfrm>
          <a:prstGeom prst="rect">
            <a:avLst/>
          </a:prstGeom>
          <a:ln>
            <a:solidFill>
              <a:schemeClr val="accent5">
                <a:lumMod val="50000"/>
              </a:schemeClr>
            </a:solidFill>
          </a:ln>
          <a:effectLst>
            <a:glow rad="63500">
              <a:schemeClr val="accent5">
                <a:satMod val="175000"/>
                <a:alpha val="40000"/>
              </a:schemeClr>
            </a:glow>
          </a:effectLst>
        </p:spPr>
        <p:style>
          <a:lnRef idx="2">
            <a:schemeClr val="accent6"/>
          </a:lnRef>
          <a:fillRef idx="1">
            <a:schemeClr val="lt1"/>
          </a:fillRef>
          <a:effectRef idx="0">
            <a:schemeClr val="accent6"/>
          </a:effectRef>
          <a:fontRef idx="minor">
            <a:schemeClr val="dk1"/>
          </a:fontRef>
        </p:style>
        <p:txBody>
          <a:bodyPr wrap="square" lIns="91417" tIns="45708" rIns="91417" bIns="45708">
            <a:spAutoFit/>
          </a:bodyPr>
          <a:lstStyle/>
          <a:p>
            <a:pPr lvl="0" algn="just" eaLnBrk="1" hangingPunct="1">
              <a:spcAft>
                <a:spcPct val="25000"/>
              </a:spcAft>
            </a:pPr>
            <a:r>
              <a:rPr lang="en-GB" altLang="es-CO" sz="2400" b="1" dirty="0">
                <a:solidFill>
                  <a:srgbClr val="000000"/>
                </a:solidFill>
                <a:cs typeface="Arial" charset="0"/>
              </a:rPr>
              <a:t>Contabilidad para el </a:t>
            </a:r>
            <a:r>
              <a:rPr lang="en-GB" altLang="es-CO" sz="2400" b="1" u="sng" dirty="0">
                <a:solidFill>
                  <a:srgbClr val="000000"/>
                </a:solidFill>
                <a:cs typeface="Arial" charset="0"/>
              </a:rPr>
              <a:t>BUEN GOBIERNO</a:t>
            </a:r>
            <a:r>
              <a:rPr lang="en-GB" altLang="es-CO" sz="2400" b="1" dirty="0">
                <a:solidFill>
                  <a:srgbClr val="000000"/>
                </a:solidFill>
                <a:cs typeface="Arial" charset="0"/>
              </a:rPr>
              <a:t> de las organizaciones. </a:t>
            </a:r>
            <a:r>
              <a:rPr lang="es-CO" altLang="es-CO" sz="2400" b="1" dirty="0">
                <a:solidFill>
                  <a:srgbClr val="000000"/>
                </a:solidFill>
                <a:cs typeface="Arial" charset="0"/>
              </a:rPr>
              <a:t>Adecuación</a:t>
            </a:r>
            <a:r>
              <a:rPr lang="en-GB" altLang="es-CO" sz="2400" b="1" dirty="0">
                <a:solidFill>
                  <a:srgbClr val="000000"/>
                </a:solidFill>
                <a:cs typeface="Arial" charset="0"/>
              </a:rPr>
              <a:t> de la </a:t>
            </a:r>
            <a:r>
              <a:rPr lang="es-CO" altLang="es-CO" sz="2400" b="1" dirty="0">
                <a:solidFill>
                  <a:srgbClr val="000000"/>
                </a:solidFill>
                <a:cs typeface="Arial" charset="0"/>
              </a:rPr>
              <a:t>Contabilidad</a:t>
            </a:r>
            <a:r>
              <a:rPr lang="en-GB" altLang="es-CO" sz="2400" b="1" dirty="0">
                <a:solidFill>
                  <a:srgbClr val="000000"/>
                </a:solidFill>
                <a:cs typeface="Arial" charset="0"/>
              </a:rPr>
              <a:t> a un nuevo concepto de RENDICIÓN DE CUENTAS </a:t>
            </a:r>
            <a:r>
              <a:rPr lang="en-GB" altLang="es-CO" sz="2400" b="1" i="1" dirty="0">
                <a:solidFill>
                  <a:srgbClr val="000000"/>
                </a:solidFill>
                <a:cs typeface="Arial" charset="0"/>
              </a:rPr>
              <a:t>(“Accountability”)</a:t>
            </a:r>
          </a:p>
        </p:txBody>
      </p:sp>
      <p:sp>
        <p:nvSpPr>
          <p:cNvPr id="6" name="10 Rectángulo"/>
          <p:cNvSpPr/>
          <p:nvPr/>
        </p:nvSpPr>
        <p:spPr>
          <a:xfrm>
            <a:off x="698753" y="1384933"/>
            <a:ext cx="7241287" cy="954101"/>
          </a:xfrm>
          <a:prstGeom prst="rect">
            <a:avLst/>
          </a:prstGeom>
        </p:spPr>
        <p:txBody>
          <a:bodyPr wrap="square" lIns="91432" tIns="45717" rIns="91432" bIns="45717">
            <a:spAutoFit/>
          </a:bodyPr>
          <a:lstStyle/>
          <a:p>
            <a:pPr algn="ctr"/>
            <a:r>
              <a:rPr lang="es-CO" sz="2800" b="1" dirty="0">
                <a:latin typeface="Calibri" panose="020F0502020204030204" pitchFamily="34" charset="0"/>
                <a:cs typeface="Calibri" panose="020F0502020204030204" pitchFamily="34" charset="0"/>
              </a:rPr>
              <a:t>CONTABILIDAD  GENERADORA DE VALOR </a:t>
            </a:r>
          </a:p>
          <a:p>
            <a:pPr algn="ctr"/>
            <a:r>
              <a:rPr lang="es-CO" sz="2800" b="1" dirty="0">
                <a:latin typeface="Calibri" panose="020F0502020204030204" pitchFamily="34" charset="0"/>
                <a:cs typeface="Calibri" panose="020F0502020204030204" pitchFamily="34" charset="0"/>
              </a:rPr>
              <a:t>PARA PAÍSES DE BUENAS PRÁCTICAS</a:t>
            </a:r>
            <a:endParaRPr lang="es-ES" sz="2800" b="1" dirty="0"/>
          </a:p>
        </p:txBody>
      </p:sp>
      <p:sp>
        <p:nvSpPr>
          <p:cNvPr id="7" name="Flecha abajo 9"/>
          <p:cNvSpPr/>
          <p:nvPr/>
        </p:nvSpPr>
        <p:spPr bwMode="auto">
          <a:xfrm>
            <a:off x="4416733" y="4221787"/>
            <a:ext cx="731286" cy="494632"/>
          </a:xfrm>
          <a:prstGeom prst="downArrow">
            <a:avLst/>
          </a:prstGeom>
          <a:solidFill>
            <a:schemeClr val="tx2">
              <a:lumMod val="95000"/>
              <a:lumOff val="5000"/>
            </a:schemeClr>
          </a:solidFill>
          <a:ln w="9525" cap="flat" cmpd="sng" algn="ctr">
            <a:solidFill>
              <a:srgbClr val="002060"/>
            </a:solidFill>
            <a:prstDash val="solid"/>
            <a:round/>
            <a:headEnd type="none" w="med" len="med"/>
            <a:tailEnd type="none" w="med" len="med"/>
          </a:ln>
          <a:effectLst>
            <a:glow rad="63500">
              <a:schemeClr val="accent6">
                <a:alpha val="40000"/>
              </a:schemeClr>
            </a:glow>
          </a:effectLst>
        </p:spPr>
        <p:txBody>
          <a:bodyPr vert="horz" wrap="square" lIns="91417" tIns="45708" rIns="91417" bIns="45708" numCol="1" rtlCol="0" anchor="t" anchorCtr="0" compatLnSpc="1">
            <a:prstTxWarp prst="textNoShape">
              <a:avLst/>
            </a:prstTxWarp>
          </a:bodyPr>
          <a:lstStyle/>
          <a:p>
            <a:pPr defTabSz="914182"/>
            <a:endParaRPr lang="es-CO" sz="2400" dirty="0">
              <a:latin typeface="Times New Roman" pitchFamily="18" charset="0"/>
            </a:endParaRPr>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 y="2983234"/>
            <a:ext cx="2632126" cy="3277791"/>
          </a:xfrm>
          <a:prstGeom prst="rect">
            <a:avLst/>
          </a:prstGeom>
        </p:spPr>
      </p:pic>
    </p:spTree>
    <p:extLst>
      <p:ext uri="{BB962C8B-B14F-4D97-AF65-F5344CB8AC3E}">
        <p14:creationId xmlns:p14="http://schemas.microsoft.com/office/powerpoint/2010/main" val="2154564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fade">
                                      <p:cBhvr>
                                        <p:cTn id="20" dur="1000"/>
                                        <p:tgtEl>
                                          <p:spTgt spid="5"/>
                                        </p:tgtEl>
                                      </p:cBhvr>
                                    </p:animEffect>
                                    <p:anim calcmode="lin" valueType="num">
                                      <p:cBhvr>
                                        <p:cTn id="21" dur="1000" fill="hold"/>
                                        <p:tgtEl>
                                          <p:spTgt spid="5"/>
                                        </p:tgtEl>
                                        <p:attrNameLst>
                                          <p:attrName>ppt_x</p:attrName>
                                        </p:attrNameLst>
                                      </p:cBhvr>
                                      <p:tavLst>
                                        <p:tav tm="0">
                                          <p:val>
                                            <p:strVal val="#ppt_x"/>
                                          </p:val>
                                        </p:tav>
                                        <p:tav tm="100000">
                                          <p:val>
                                            <p:strVal val="#ppt_x"/>
                                          </p:val>
                                        </p:tav>
                                      </p:tavLst>
                                    </p:anim>
                                    <p:anim calcmode="lin" valueType="num">
                                      <p:cBhvr>
                                        <p:cTn id="2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304415" y="1179978"/>
            <a:ext cx="8535170" cy="75534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2701" b="1" dirty="0">
                <a:latin typeface="Calibri" pitchFamily="34" charset="0"/>
              </a:rPr>
              <a:t>DE QUÉ HABLAMOS CUANDO DECIMOS CORRUPCIÓN</a:t>
            </a:r>
            <a:br>
              <a:rPr lang="es-CL" sz="2701" b="1" dirty="0">
                <a:latin typeface="Calibri" pitchFamily="34" charset="0"/>
              </a:rPr>
            </a:br>
            <a:r>
              <a:rPr lang="es-CL" sz="1800" i="1" dirty="0">
                <a:solidFill>
                  <a:srgbClr val="002060"/>
                </a:solidFill>
              </a:rPr>
              <a:t>(Algunas definiciones) </a:t>
            </a:r>
            <a:endParaRPr lang="es-CO" sz="1800" i="1" dirty="0">
              <a:solidFill>
                <a:srgbClr val="002060"/>
              </a:solidFill>
            </a:endParaRPr>
          </a:p>
        </p:txBody>
      </p:sp>
      <p:sp>
        <p:nvSpPr>
          <p:cNvPr id="3" name="Llamada rectangular redondeada 2"/>
          <p:cNvSpPr/>
          <p:nvPr/>
        </p:nvSpPr>
        <p:spPr>
          <a:xfrm>
            <a:off x="2342523" y="3653251"/>
            <a:ext cx="1783281" cy="1981898"/>
          </a:xfrm>
          <a:prstGeom prst="wedgeRoundRectCallout">
            <a:avLst/>
          </a:prstGeom>
          <a:solidFill>
            <a:schemeClr val="accent5">
              <a:lumMod val="20000"/>
              <a:lumOff val="80000"/>
            </a:schemeClr>
          </a:solidFill>
          <a:ln>
            <a:solidFill>
              <a:schemeClr val="tx2"/>
            </a:solid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983">
              <a:defRPr/>
            </a:pPr>
            <a:r>
              <a:rPr lang="es-CL" sz="1800" b="1" dirty="0">
                <a:solidFill>
                  <a:srgbClr val="40558A"/>
                </a:solidFill>
              </a:rPr>
              <a:t>Una desviación de la orientación original al bien público hacia el interés privado.</a:t>
            </a:r>
          </a:p>
        </p:txBody>
      </p:sp>
      <p:sp>
        <p:nvSpPr>
          <p:cNvPr id="4" name="Rectángulo 3"/>
          <p:cNvSpPr/>
          <p:nvPr/>
        </p:nvSpPr>
        <p:spPr>
          <a:xfrm>
            <a:off x="2278547" y="5910105"/>
            <a:ext cx="1278568" cy="369332"/>
          </a:xfrm>
          <a:prstGeom prst="rect">
            <a:avLst/>
          </a:prstGeom>
          <a:scene3d>
            <a:camera prst="isometricOffAxis1Right"/>
            <a:lightRig rig="threePt" dir="t"/>
          </a:scene3d>
        </p:spPr>
        <p:txBody>
          <a:bodyPr wrap="square">
            <a:spAutoFit/>
          </a:bodyPr>
          <a:lstStyle/>
          <a:p>
            <a:pPr algn="r" defTabSz="685983">
              <a:defRPr/>
            </a:pPr>
            <a:r>
              <a:rPr lang="es-ES_tradnl" sz="1800" b="1" dirty="0">
                <a:solidFill>
                  <a:srgbClr val="40558A"/>
                </a:solidFill>
              </a:rPr>
              <a:t>Aristóteles</a:t>
            </a:r>
          </a:p>
        </p:txBody>
      </p:sp>
      <p:sp>
        <p:nvSpPr>
          <p:cNvPr id="5" name="Llamada rectangular redondeada 4"/>
          <p:cNvSpPr/>
          <p:nvPr/>
        </p:nvSpPr>
        <p:spPr>
          <a:xfrm>
            <a:off x="236574" y="4419890"/>
            <a:ext cx="1620602" cy="1490215"/>
          </a:xfrm>
          <a:prstGeom prst="wedgeRoundRectCallout">
            <a:avLst/>
          </a:prstGeom>
          <a:solidFill>
            <a:schemeClr val="accent5">
              <a:lumMod val="20000"/>
              <a:lumOff val="80000"/>
            </a:schemeClr>
          </a:solidFill>
          <a:ln>
            <a:solidFill>
              <a:srgbClr val="002060"/>
            </a:solid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983">
              <a:defRPr/>
            </a:pPr>
            <a:r>
              <a:rPr lang="es-CL" sz="1800" b="1" dirty="0">
                <a:solidFill>
                  <a:srgbClr val="40558A"/>
                </a:solidFill>
              </a:rPr>
              <a:t>Todo abuso del poder público para beneficio privado. </a:t>
            </a:r>
            <a:endParaRPr lang="es-CL" sz="1800" dirty="0">
              <a:solidFill>
                <a:srgbClr val="40558A"/>
              </a:solidFill>
            </a:endParaRPr>
          </a:p>
        </p:txBody>
      </p:sp>
      <p:sp>
        <p:nvSpPr>
          <p:cNvPr id="6" name="Rectángulo 5"/>
          <p:cNvSpPr/>
          <p:nvPr/>
        </p:nvSpPr>
        <p:spPr>
          <a:xfrm>
            <a:off x="202992" y="6138556"/>
            <a:ext cx="1621406" cy="369332"/>
          </a:xfrm>
          <a:prstGeom prst="rect">
            <a:avLst/>
          </a:prstGeom>
          <a:scene3d>
            <a:camera prst="isometricOffAxis1Right"/>
            <a:lightRig rig="threePt" dir="t"/>
          </a:scene3d>
        </p:spPr>
        <p:txBody>
          <a:bodyPr wrap="none">
            <a:spAutoFit/>
          </a:bodyPr>
          <a:lstStyle/>
          <a:p>
            <a:pPr algn="just" defTabSz="685983">
              <a:defRPr/>
            </a:pPr>
            <a:r>
              <a:rPr lang="es-CL" sz="1800" b="1" dirty="0">
                <a:solidFill>
                  <a:srgbClr val="40558A"/>
                </a:solidFill>
              </a:rPr>
              <a:t>Banco Mundial</a:t>
            </a:r>
          </a:p>
        </p:txBody>
      </p:sp>
      <p:sp>
        <p:nvSpPr>
          <p:cNvPr id="7" name="Llamada rectangular redondeada 6"/>
          <p:cNvSpPr/>
          <p:nvPr/>
        </p:nvSpPr>
        <p:spPr>
          <a:xfrm>
            <a:off x="6610121" y="1681230"/>
            <a:ext cx="2283486" cy="3968996"/>
          </a:xfrm>
          <a:prstGeom prst="wedgeRoundRectCallout">
            <a:avLst/>
          </a:prstGeom>
          <a:solidFill>
            <a:schemeClr val="accent5">
              <a:lumMod val="20000"/>
              <a:lumOff val="80000"/>
            </a:schemeClr>
          </a:solidFill>
          <a:ln>
            <a:solidFill>
              <a:srgbClr val="002060"/>
            </a:solid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85983">
              <a:defRPr/>
            </a:pPr>
            <a:r>
              <a:rPr lang="es-CL" sz="1600" b="1" dirty="0">
                <a:solidFill>
                  <a:srgbClr val="40558A"/>
                </a:solidFill>
              </a:rPr>
              <a:t>Es el comportamiento que se aparta de los deberes formales de la función pública debido a consideraciones pecuniarias privadas (personales, de cercanía familiar, de camarillas, etc.) o beneficios privados, o viola las reglas del ejercicio de cierto tipo de influencia privada. </a:t>
            </a:r>
          </a:p>
        </p:txBody>
      </p:sp>
      <p:sp>
        <p:nvSpPr>
          <p:cNvPr id="8" name="Rectángulo 7"/>
          <p:cNvSpPr/>
          <p:nvPr/>
        </p:nvSpPr>
        <p:spPr>
          <a:xfrm>
            <a:off x="7080261" y="6034740"/>
            <a:ext cx="558807" cy="369332"/>
          </a:xfrm>
          <a:prstGeom prst="rect">
            <a:avLst/>
          </a:prstGeom>
          <a:scene3d>
            <a:camera prst="isometricOffAxis1Right"/>
            <a:lightRig rig="threePt" dir="t"/>
          </a:scene3d>
        </p:spPr>
        <p:txBody>
          <a:bodyPr wrap="none">
            <a:spAutoFit/>
          </a:bodyPr>
          <a:lstStyle/>
          <a:p>
            <a:pPr algn="r"/>
            <a:r>
              <a:rPr lang="es-CL" sz="1800" b="1" dirty="0">
                <a:solidFill>
                  <a:srgbClr val="40558A"/>
                </a:solidFill>
              </a:rPr>
              <a:t>Nye</a:t>
            </a:r>
          </a:p>
        </p:txBody>
      </p:sp>
      <p:sp>
        <p:nvSpPr>
          <p:cNvPr id="9" name="Llamada rectangular redondeada 8"/>
          <p:cNvSpPr/>
          <p:nvPr/>
        </p:nvSpPr>
        <p:spPr>
          <a:xfrm>
            <a:off x="4301900" y="2215548"/>
            <a:ext cx="2101018" cy="3057181"/>
          </a:xfrm>
          <a:prstGeom prst="wedgeRoundRectCallout">
            <a:avLst/>
          </a:prstGeom>
          <a:solidFill>
            <a:schemeClr val="accent5">
              <a:lumMod val="20000"/>
              <a:lumOff val="80000"/>
            </a:schemeClr>
          </a:solidFill>
          <a:ln>
            <a:solidFill>
              <a:srgbClr val="002060"/>
            </a:solidFill>
          </a:ln>
          <a:scene3d>
            <a:camera prst="isometricOffAxis1Right"/>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s-CO" altLang="es-CO" sz="1350" b="1" dirty="0">
              <a:solidFill>
                <a:srgbClr val="40558A"/>
              </a:solidFill>
            </a:endParaRPr>
          </a:p>
          <a:p>
            <a:pPr algn="just"/>
            <a:r>
              <a:rPr lang="es-CO" altLang="es-CO" sz="1600" b="1" dirty="0">
                <a:solidFill>
                  <a:srgbClr val="40558A"/>
                </a:solidFill>
              </a:rPr>
              <a:t>El mal uso del poder público o de la autoridad para el beneficio particular, </a:t>
            </a:r>
          </a:p>
          <a:p>
            <a:pPr algn="just"/>
            <a:r>
              <a:rPr lang="es-CO" altLang="es-CO" sz="1600" b="1" dirty="0">
                <a:solidFill>
                  <a:srgbClr val="40558A"/>
                </a:solidFill>
              </a:rPr>
              <a:t>por medio del soborno, la extorsión, la venta de influencias, el nepotismo, el fraude,</a:t>
            </a:r>
          </a:p>
          <a:p>
            <a:pPr algn="just"/>
            <a:r>
              <a:rPr lang="es-CO" altLang="es-CO" sz="1600" b="1" dirty="0">
                <a:solidFill>
                  <a:srgbClr val="40558A"/>
                </a:solidFill>
              </a:rPr>
              <a:t>el tráfico de dinero y el desfalco. </a:t>
            </a:r>
          </a:p>
          <a:p>
            <a:pPr defTabSz="685983">
              <a:defRPr/>
            </a:pPr>
            <a:endParaRPr lang="es-CL" sz="1350" b="1" dirty="0">
              <a:solidFill>
                <a:srgbClr val="40558A"/>
              </a:solidFill>
            </a:endParaRPr>
          </a:p>
        </p:txBody>
      </p:sp>
      <p:sp>
        <p:nvSpPr>
          <p:cNvPr id="10" name="Rectángulo 9"/>
          <p:cNvSpPr/>
          <p:nvPr/>
        </p:nvSpPr>
        <p:spPr>
          <a:xfrm>
            <a:off x="4557535" y="5650226"/>
            <a:ext cx="756938" cy="369332"/>
          </a:xfrm>
          <a:prstGeom prst="rect">
            <a:avLst/>
          </a:prstGeom>
          <a:scene3d>
            <a:camera prst="isometricOffAxis1Right"/>
            <a:lightRig rig="threePt" dir="t"/>
          </a:scene3d>
        </p:spPr>
        <p:txBody>
          <a:bodyPr wrap="none">
            <a:spAutoFit/>
          </a:bodyPr>
          <a:lstStyle/>
          <a:p>
            <a:pPr algn="r" defTabSz="685983">
              <a:defRPr/>
            </a:pPr>
            <a:r>
              <a:rPr lang="es-CL" sz="1800" b="1" dirty="0">
                <a:solidFill>
                  <a:srgbClr val="40558A"/>
                </a:solidFill>
              </a:rPr>
              <a:t>PNUD</a:t>
            </a:r>
          </a:p>
        </p:txBody>
      </p:sp>
    </p:spTree>
    <p:extLst>
      <p:ext uri="{BB962C8B-B14F-4D97-AF65-F5344CB8AC3E}">
        <p14:creationId xmlns:p14="http://schemas.microsoft.com/office/powerpoint/2010/main" val="1820247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 calcmode="lin" valueType="num">
                                      <p:cBhvr additive="base">
                                        <p:cTn id="27" dur="500" fill="hold"/>
                                        <p:tgtEl>
                                          <p:spTgt spid="10"/>
                                        </p:tgtEl>
                                        <p:attrNameLst>
                                          <p:attrName>ppt_x</p:attrName>
                                        </p:attrNameLst>
                                      </p:cBhvr>
                                      <p:tavLst>
                                        <p:tav tm="0">
                                          <p:val>
                                            <p:strVal val="#ppt_x"/>
                                          </p:val>
                                        </p:tav>
                                        <p:tav tm="100000">
                                          <p:val>
                                            <p:strVal val="#ppt_x"/>
                                          </p:val>
                                        </p:tav>
                                      </p:tavLst>
                                    </p:anim>
                                    <p:anim calcmode="lin" valueType="num">
                                      <p:cBhvr additive="base">
                                        <p:cTn id="28" dur="500" fill="hold"/>
                                        <p:tgtEl>
                                          <p:spTgt spid="10"/>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additive="base">
                                        <p:cTn id="37" dur="500" fill="hold"/>
                                        <p:tgtEl>
                                          <p:spTgt spid="8"/>
                                        </p:tgtEl>
                                        <p:attrNameLst>
                                          <p:attrName>ppt_x</p:attrName>
                                        </p:attrNameLst>
                                      </p:cBhvr>
                                      <p:tavLst>
                                        <p:tav tm="0">
                                          <p:val>
                                            <p:strVal val="#ppt_x"/>
                                          </p:val>
                                        </p:tav>
                                        <p:tav tm="100000">
                                          <p:val>
                                            <p:strVal val="#ppt_x"/>
                                          </p:val>
                                        </p:tav>
                                      </p:tavLst>
                                    </p:anim>
                                    <p:anim calcmode="lin" valueType="num">
                                      <p:cBhvr additive="base">
                                        <p:cTn id="38" dur="500" fill="hold"/>
                                        <p:tgtEl>
                                          <p:spTgt spid="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additive="base">
                                        <p:cTn id="41" dur="500" fill="hold"/>
                                        <p:tgtEl>
                                          <p:spTgt spid="7"/>
                                        </p:tgtEl>
                                        <p:attrNameLst>
                                          <p:attrName>ppt_x</p:attrName>
                                        </p:attrNameLst>
                                      </p:cBhvr>
                                      <p:tavLst>
                                        <p:tav tm="0">
                                          <p:val>
                                            <p:strVal val="#ppt_x"/>
                                          </p:val>
                                        </p:tav>
                                        <p:tav tm="100000">
                                          <p:val>
                                            <p:strVal val="#ppt_x"/>
                                          </p:val>
                                        </p:tav>
                                      </p:tavLst>
                                    </p:anim>
                                    <p:anim calcmode="lin" valueType="num">
                                      <p:cBhvr additive="base">
                                        <p:cTn id="4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p:bldP spid="7" grpId="0" animBg="1"/>
      <p:bldP spid="8" grpId="0"/>
      <p:bldP spid="9" grpId="0" animBg="1"/>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txBox="1">
            <a:spLocks/>
          </p:cNvSpPr>
          <p:nvPr/>
        </p:nvSpPr>
        <p:spPr bwMode="auto">
          <a:xfrm>
            <a:off x="6980569" y="2486310"/>
            <a:ext cx="2040883" cy="378140"/>
          </a:xfrm>
          <a:prstGeom prst="rect">
            <a:avLst/>
          </a:prstGeom>
          <a:noFill/>
          <a:ln w="9525">
            <a:noFill/>
            <a:miter lim="800000"/>
            <a:headEnd/>
            <a:tailEnd/>
          </a:ln>
        </p:spPr>
        <p:txBody>
          <a:bodyPr anchor="ct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defTabSz="341801">
              <a:defRPr/>
            </a:pPr>
            <a:r>
              <a:rPr lang="es-CO" sz="2401" b="1" dirty="0">
                <a:latin typeface="Aharoni" pitchFamily="2" charset="-79"/>
                <a:ea typeface="+mn-ea"/>
                <a:cs typeface="Aharoni" pitchFamily="2" charset="-79"/>
              </a:rPr>
              <a:t>Causas</a:t>
            </a:r>
          </a:p>
        </p:txBody>
      </p:sp>
      <p:sp>
        <p:nvSpPr>
          <p:cNvPr id="3" name="8 Rectángulo"/>
          <p:cNvSpPr>
            <a:spLocks noChangeArrowheads="1"/>
          </p:cNvSpPr>
          <p:nvPr/>
        </p:nvSpPr>
        <p:spPr bwMode="auto">
          <a:xfrm>
            <a:off x="162918" y="5065735"/>
            <a:ext cx="1844991" cy="4617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s-E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Calibri" panose="020F0502020204030204" pitchFamily="34" charset="0"/>
                <a:ea typeface="MS PGothic" panose="020B0600070205080204" pitchFamily="34" charset="-128"/>
                <a:cs typeface="+mn-cs"/>
              </a:defRPr>
            </a:lvl9pPr>
          </a:lstStyle>
          <a:p>
            <a:pPr algn="ctr"/>
            <a:r>
              <a:rPr lang="es-CO" altLang="es-CO" sz="2401" b="1" dirty="0">
                <a:latin typeface="Aharoni" pitchFamily="2" charset="0"/>
                <a:cs typeface="Aharoni" pitchFamily="2" charset="0"/>
              </a:rPr>
              <a:t>Efectos</a:t>
            </a:r>
          </a:p>
        </p:txBody>
      </p:sp>
      <p:sp>
        <p:nvSpPr>
          <p:cNvPr id="4" name="Pentágono 3"/>
          <p:cNvSpPr/>
          <p:nvPr/>
        </p:nvSpPr>
        <p:spPr>
          <a:xfrm>
            <a:off x="570220" y="1398653"/>
            <a:ext cx="6193850" cy="2553454"/>
          </a:xfrm>
          <a:prstGeom prst="homePlate">
            <a:avLst/>
          </a:prstGeom>
          <a:ln/>
        </p:spPr>
        <p:style>
          <a:lnRef idx="1">
            <a:schemeClr val="accent1"/>
          </a:lnRef>
          <a:fillRef idx="2">
            <a:schemeClr val="accent1"/>
          </a:fillRef>
          <a:effectRef idx="1">
            <a:schemeClr val="accent1"/>
          </a:effectRef>
          <a:fontRef idx="minor">
            <a:schemeClr val="dk1"/>
          </a:fontRef>
        </p:style>
        <p:txBody>
          <a:bodyPr rtlCol="0" anchor="ctr"/>
          <a:lstStyle/>
          <a:p>
            <a:pPr>
              <a:lnSpc>
                <a:spcPct val="150000"/>
              </a:lnSpc>
              <a:buFont typeface="Wingdings" panose="05000000000000000000" pitchFamily="2" charset="2"/>
              <a:buChar char="Ø"/>
            </a:pPr>
            <a:r>
              <a:rPr lang="es-CO" altLang="es-CO" sz="1400" b="1" dirty="0">
                <a:solidFill>
                  <a:schemeClr val="tx1"/>
                </a:solidFill>
              </a:rPr>
              <a:t>Ausencia de normas, reglamentos, políticas y leyes.</a:t>
            </a:r>
          </a:p>
          <a:p>
            <a:pPr>
              <a:lnSpc>
                <a:spcPct val="150000"/>
              </a:lnSpc>
              <a:buFont typeface="Wingdings" panose="05000000000000000000" pitchFamily="2" charset="2"/>
              <a:buChar char="Ø"/>
            </a:pPr>
            <a:r>
              <a:rPr lang="es-CO" altLang="es-CO" sz="1400" b="1" dirty="0">
                <a:solidFill>
                  <a:schemeClr val="tx1"/>
                </a:solidFill>
              </a:rPr>
              <a:t>Debilidad de los sistemas de control y supervisión.</a:t>
            </a:r>
          </a:p>
          <a:p>
            <a:pPr>
              <a:lnSpc>
                <a:spcPct val="150000"/>
              </a:lnSpc>
              <a:buFont typeface="Wingdings" panose="05000000000000000000" pitchFamily="2" charset="2"/>
              <a:buChar char="Ø"/>
            </a:pPr>
            <a:r>
              <a:rPr lang="es-CO" altLang="es-CO" sz="1400" b="1" dirty="0">
                <a:solidFill>
                  <a:schemeClr val="tx1"/>
                </a:solidFill>
              </a:rPr>
              <a:t>Falta de transparencia.</a:t>
            </a:r>
          </a:p>
          <a:p>
            <a:pPr>
              <a:lnSpc>
                <a:spcPct val="150000"/>
              </a:lnSpc>
              <a:buFont typeface="Wingdings" panose="05000000000000000000" pitchFamily="2" charset="2"/>
              <a:buChar char="Ø"/>
            </a:pPr>
            <a:r>
              <a:rPr lang="es-CO" altLang="es-CO" sz="1400" b="1" dirty="0">
                <a:solidFill>
                  <a:schemeClr val="tx1"/>
                </a:solidFill>
              </a:rPr>
              <a:t>Monopolio del poder.</a:t>
            </a:r>
          </a:p>
          <a:p>
            <a:pPr>
              <a:lnSpc>
                <a:spcPct val="150000"/>
              </a:lnSpc>
              <a:buFont typeface="Wingdings" panose="05000000000000000000" pitchFamily="2" charset="2"/>
              <a:buChar char="Ø"/>
            </a:pPr>
            <a:r>
              <a:rPr lang="es-CO" altLang="es-CO" sz="1400" b="1" dirty="0">
                <a:solidFill>
                  <a:schemeClr val="tx1"/>
                </a:solidFill>
              </a:rPr>
              <a:t>Alto grado de discrecionalidad.</a:t>
            </a:r>
          </a:p>
          <a:p>
            <a:pPr>
              <a:lnSpc>
                <a:spcPct val="150000"/>
              </a:lnSpc>
              <a:buFont typeface="Wingdings" panose="05000000000000000000" pitchFamily="2" charset="2"/>
              <a:buChar char="Ø"/>
            </a:pPr>
            <a:r>
              <a:rPr lang="es-CO" altLang="es-CO" sz="1400" b="1" dirty="0">
                <a:solidFill>
                  <a:schemeClr val="tx1"/>
                </a:solidFill>
              </a:rPr>
              <a:t>Salarios bajos.</a:t>
            </a:r>
          </a:p>
          <a:p>
            <a:pPr>
              <a:lnSpc>
                <a:spcPct val="150000"/>
              </a:lnSpc>
              <a:buFont typeface="Wingdings" panose="05000000000000000000" pitchFamily="2" charset="2"/>
              <a:buChar char="Ø"/>
            </a:pPr>
            <a:r>
              <a:rPr lang="es-CO" altLang="es-CO" sz="1400" b="1" dirty="0">
                <a:solidFill>
                  <a:schemeClr val="tx1"/>
                </a:solidFill>
              </a:rPr>
              <a:t>Ausencia de rendición de cuentas (</a:t>
            </a:r>
            <a:r>
              <a:rPr lang="en-US" altLang="es-CO" sz="1400" b="1" dirty="0">
                <a:solidFill>
                  <a:schemeClr val="tx1"/>
                </a:solidFill>
              </a:rPr>
              <a:t>Accountability</a:t>
            </a:r>
            <a:r>
              <a:rPr lang="es-CO" altLang="es-CO" sz="1400" b="1" dirty="0">
                <a:solidFill>
                  <a:schemeClr val="tx1"/>
                </a:solidFill>
              </a:rPr>
              <a:t>)</a:t>
            </a:r>
          </a:p>
          <a:p>
            <a:pPr>
              <a:lnSpc>
                <a:spcPct val="150000"/>
              </a:lnSpc>
              <a:buFont typeface="Wingdings" panose="05000000000000000000" pitchFamily="2" charset="2"/>
              <a:buChar char="Ø"/>
            </a:pPr>
            <a:r>
              <a:rPr lang="es-CO" altLang="es-CO" sz="1400" b="1" dirty="0">
                <a:solidFill>
                  <a:schemeClr val="tx1"/>
                </a:solidFill>
              </a:rPr>
              <a:t>Baja tasa de detección.  </a:t>
            </a:r>
          </a:p>
        </p:txBody>
      </p:sp>
      <p:grpSp>
        <p:nvGrpSpPr>
          <p:cNvPr id="5" name="Grupo 4"/>
          <p:cNvGrpSpPr/>
          <p:nvPr/>
        </p:nvGrpSpPr>
        <p:grpSpPr>
          <a:xfrm>
            <a:off x="1805617" y="3952107"/>
            <a:ext cx="7065811" cy="2748597"/>
            <a:chOff x="2638028" y="3356992"/>
            <a:chExt cx="9033320" cy="3524749"/>
          </a:xfrm>
        </p:grpSpPr>
        <p:sp>
          <p:nvSpPr>
            <p:cNvPr id="6" name="Pentágono 5"/>
            <p:cNvSpPr/>
            <p:nvPr/>
          </p:nvSpPr>
          <p:spPr>
            <a:xfrm rot="10800000">
              <a:off x="2638028" y="3501007"/>
              <a:ext cx="9033320" cy="3168352"/>
            </a:xfrm>
            <a:prstGeom prst="homePlate">
              <a:avLst/>
            </a:prstGeom>
            <a:ln/>
          </p:spPr>
          <p:style>
            <a:lnRef idx="2">
              <a:schemeClr val="accent5"/>
            </a:lnRef>
            <a:fillRef idx="1">
              <a:schemeClr val="lt1"/>
            </a:fillRef>
            <a:effectRef idx="0">
              <a:schemeClr val="accent5"/>
            </a:effectRef>
            <a:fontRef idx="minor">
              <a:schemeClr val="dk1"/>
            </a:fontRef>
          </p:style>
          <p:txBody>
            <a:bodyPr rtlCol="0" anchor="ctr"/>
            <a:lstStyle/>
            <a:p>
              <a:pPr algn="ctr"/>
              <a:endParaRPr lang="es-CO" sz="1053" dirty="0"/>
            </a:p>
          </p:txBody>
        </p:sp>
        <p:sp>
          <p:nvSpPr>
            <p:cNvPr id="7" name="Rectángulo 6"/>
            <p:cNvSpPr/>
            <p:nvPr/>
          </p:nvSpPr>
          <p:spPr>
            <a:xfrm>
              <a:off x="4150195" y="3356992"/>
              <a:ext cx="7521153" cy="3524749"/>
            </a:xfrm>
            <a:prstGeom prst="rect">
              <a:avLst/>
            </a:prstGeom>
          </p:spPr>
          <p:txBody>
            <a:bodyPr wrap="square">
              <a:spAutoFit/>
            </a:bodyPr>
            <a:lstStyle/>
            <a:p>
              <a:pPr indent="-257244">
                <a:lnSpc>
                  <a:spcPct val="150000"/>
                </a:lnSpc>
                <a:buFont typeface="Wingdings" panose="05000000000000000000" pitchFamily="2" charset="2"/>
                <a:buChar char="q"/>
              </a:pPr>
              <a:r>
                <a:rPr lang="es-CO" altLang="es-CO" sz="1400" b="1" dirty="0">
                  <a:solidFill>
                    <a:srgbClr val="0070C0"/>
                  </a:solidFill>
                </a:rPr>
                <a:t>Debilita los valores fundamentales en la sociedad y propicia escenarios de conflicto y guerra.</a:t>
              </a:r>
            </a:p>
            <a:p>
              <a:pPr indent="-257244">
                <a:lnSpc>
                  <a:spcPct val="150000"/>
                </a:lnSpc>
                <a:buFont typeface="Wingdings" panose="05000000000000000000" pitchFamily="2" charset="2"/>
                <a:buChar char="q"/>
              </a:pPr>
              <a:r>
                <a:rPr lang="es-CO" altLang="es-CO" sz="1400" b="1" dirty="0">
                  <a:solidFill>
                    <a:srgbClr val="0070C0"/>
                  </a:solidFill>
                </a:rPr>
                <a:t>Reduce los beneficios de la competencia económica.</a:t>
              </a:r>
            </a:p>
            <a:p>
              <a:pPr indent="-257244">
                <a:lnSpc>
                  <a:spcPct val="150000"/>
                </a:lnSpc>
                <a:buFont typeface="Wingdings" panose="05000000000000000000" pitchFamily="2" charset="2"/>
                <a:buChar char="q"/>
              </a:pPr>
              <a:r>
                <a:rPr lang="es-CO" altLang="es-CO" sz="1400" b="1" dirty="0">
                  <a:solidFill>
                    <a:srgbClr val="0070C0"/>
                  </a:solidFill>
                </a:rPr>
                <a:t>Favorece el ingreso de capitales provenientes de actividades </a:t>
              </a:r>
            </a:p>
            <a:p>
              <a:pPr>
                <a:lnSpc>
                  <a:spcPct val="150000"/>
                </a:lnSpc>
              </a:pPr>
              <a:r>
                <a:rPr lang="es-CO" altLang="es-CO" sz="1400" b="1" dirty="0">
                  <a:solidFill>
                    <a:srgbClr val="0070C0"/>
                  </a:solidFill>
                </a:rPr>
                <a:t>     ilícitas a la economía.</a:t>
              </a:r>
            </a:p>
            <a:p>
              <a:pPr indent="-257244">
                <a:lnSpc>
                  <a:spcPct val="150000"/>
                </a:lnSpc>
                <a:buFont typeface="Wingdings" panose="05000000000000000000" pitchFamily="2" charset="2"/>
                <a:buChar char="q"/>
              </a:pPr>
              <a:r>
                <a:rPr lang="es-CO" altLang="es-CO" sz="1400" b="1" dirty="0">
                  <a:solidFill>
                    <a:srgbClr val="0070C0"/>
                  </a:solidFill>
                </a:rPr>
                <a:t>Encarece las compras estatales.</a:t>
              </a:r>
            </a:p>
            <a:p>
              <a:pPr indent="-257244">
                <a:lnSpc>
                  <a:spcPct val="150000"/>
                </a:lnSpc>
                <a:buFont typeface="Wingdings" panose="05000000000000000000" pitchFamily="2" charset="2"/>
                <a:buChar char="q"/>
              </a:pPr>
              <a:r>
                <a:rPr lang="es-CO" altLang="es-CO" sz="1400" b="1" dirty="0">
                  <a:solidFill>
                    <a:srgbClr val="0070C0"/>
                  </a:solidFill>
                </a:rPr>
                <a:t>Desalienta la inversión nacional y extranjera.</a:t>
              </a:r>
            </a:p>
            <a:p>
              <a:pPr indent="-257244">
                <a:lnSpc>
                  <a:spcPct val="150000"/>
                </a:lnSpc>
                <a:buFont typeface="Wingdings" panose="05000000000000000000" pitchFamily="2" charset="2"/>
                <a:buChar char="q"/>
              </a:pPr>
              <a:r>
                <a:rPr lang="es-CO" altLang="es-CO" sz="1400" b="1" dirty="0">
                  <a:solidFill>
                    <a:srgbClr val="0070C0"/>
                  </a:solidFill>
                </a:rPr>
                <a:t>Desestimula la participación ciudadana.</a:t>
              </a:r>
            </a:p>
          </p:txBody>
        </p:sp>
      </p:grpSp>
    </p:spTree>
    <p:extLst>
      <p:ext uri="{BB962C8B-B14F-4D97-AF65-F5344CB8AC3E}">
        <p14:creationId xmlns:p14="http://schemas.microsoft.com/office/powerpoint/2010/main" val="3074649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p:cNvSpPr txBox="1">
            <a:spLocks/>
          </p:cNvSpPr>
          <p:nvPr/>
        </p:nvSpPr>
        <p:spPr>
          <a:xfrm>
            <a:off x="1883885" y="1311970"/>
            <a:ext cx="5712246" cy="756870"/>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AR" sz="2400" b="1" dirty="0">
                <a:solidFill>
                  <a:schemeClr val="accent5"/>
                </a:solidFill>
              </a:rPr>
              <a:t>DEL LAVADO DE ACTIVOS -LA- Y </a:t>
            </a:r>
            <a:br>
              <a:rPr lang="es-AR" sz="2400" b="1" dirty="0">
                <a:solidFill>
                  <a:schemeClr val="accent5"/>
                </a:solidFill>
              </a:rPr>
            </a:br>
            <a:r>
              <a:rPr lang="es-AR" sz="2400" b="1" dirty="0">
                <a:solidFill>
                  <a:schemeClr val="accent5"/>
                </a:solidFill>
              </a:rPr>
              <a:t>FINANCIAMIENTO DEL TERRORISMO -FT-</a:t>
            </a:r>
            <a:r>
              <a:rPr lang="es-AR" sz="2400" b="1" dirty="0">
                <a:solidFill>
                  <a:srgbClr val="002060"/>
                </a:solidFill>
              </a:rPr>
              <a:t>                      </a:t>
            </a:r>
            <a:endParaRPr lang="es-AR" sz="2400" b="1" dirty="0">
              <a:solidFill>
                <a:srgbClr val="7030A0"/>
              </a:solidFill>
            </a:endParaRPr>
          </a:p>
        </p:txBody>
      </p:sp>
      <p:sp>
        <p:nvSpPr>
          <p:cNvPr id="4" name="Marcador de contenido 2"/>
          <p:cNvSpPr txBox="1">
            <a:spLocks/>
          </p:cNvSpPr>
          <p:nvPr/>
        </p:nvSpPr>
        <p:spPr>
          <a:xfrm>
            <a:off x="1600897" y="2335056"/>
            <a:ext cx="7306240" cy="188582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s-AR" sz="1800" b="1" dirty="0"/>
              <a:t>Ningún país, economía o sector es inmune al delito de lavado de activos</a:t>
            </a:r>
          </a:p>
          <a:p>
            <a:pPr marL="0" indent="0" algn="just">
              <a:buFont typeface="Arial" panose="020B0604020202020204" pitchFamily="34" charset="0"/>
              <a:buNone/>
            </a:pPr>
            <a:r>
              <a:rPr lang="es-AR" sz="1800" b="1" dirty="0"/>
              <a:t>El LA y el FT tienen efectos transversales perversos y devastadores: distribución del poder económico, afectación de la integridad del sistema financiero, de la seguridad del estado, daños Reputacionales y en el desarrollo social y humano.</a:t>
            </a:r>
          </a:p>
        </p:txBody>
      </p:sp>
      <p:sp>
        <p:nvSpPr>
          <p:cNvPr id="5" name="Flecha curvada hacia arriba 4"/>
          <p:cNvSpPr/>
          <p:nvPr/>
        </p:nvSpPr>
        <p:spPr>
          <a:xfrm>
            <a:off x="736575" y="5765242"/>
            <a:ext cx="1566582" cy="432158"/>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800" dirty="0">
              <a:solidFill>
                <a:schemeClr val="tx1"/>
              </a:solidFill>
            </a:endParaRPr>
          </a:p>
        </p:txBody>
      </p:sp>
      <p:sp>
        <p:nvSpPr>
          <p:cNvPr id="6" name="Flecha curvada hacia arriba 5"/>
          <p:cNvSpPr/>
          <p:nvPr/>
        </p:nvSpPr>
        <p:spPr>
          <a:xfrm>
            <a:off x="2411198" y="5765241"/>
            <a:ext cx="1404521" cy="432159"/>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800" dirty="0">
              <a:solidFill>
                <a:schemeClr val="tx1"/>
              </a:solidFill>
            </a:endParaRPr>
          </a:p>
        </p:txBody>
      </p:sp>
      <p:sp>
        <p:nvSpPr>
          <p:cNvPr id="7" name="Flecha curvada hacia arriba 6"/>
          <p:cNvSpPr/>
          <p:nvPr/>
        </p:nvSpPr>
        <p:spPr>
          <a:xfrm>
            <a:off x="4018082" y="5774546"/>
            <a:ext cx="1593718" cy="422855"/>
          </a:xfrm>
          <a:prstGeom prst="curvedUpArrow">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sz="1800" dirty="0">
              <a:solidFill>
                <a:schemeClr val="tx1"/>
              </a:solidFill>
            </a:endParaRPr>
          </a:p>
        </p:txBody>
      </p:sp>
      <p:grpSp>
        <p:nvGrpSpPr>
          <p:cNvPr id="8" name="Grupo 7"/>
          <p:cNvGrpSpPr/>
          <p:nvPr/>
        </p:nvGrpSpPr>
        <p:grpSpPr>
          <a:xfrm>
            <a:off x="77118" y="2425257"/>
            <a:ext cx="1260802" cy="1665363"/>
            <a:chOff x="292765" y="1340768"/>
            <a:chExt cx="1490663" cy="1872208"/>
          </a:xfrm>
        </p:grpSpPr>
        <p:pic>
          <p:nvPicPr>
            <p:cNvPr id="9" name="Imagen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92765" y="2348880"/>
              <a:ext cx="1490663" cy="864096"/>
            </a:xfrm>
            <a:prstGeom prst="rect">
              <a:avLst/>
            </a:prstGeom>
            <a:ln>
              <a:noFill/>
            </a:ln>
          </p:spPr>
        </p:pic>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2765" y="1340768"/>
              <a:ext cx="1490663" cy="1008112"/>
            </a:xfrm>
            <a:prstGeom prst="rect">
              <a:avLst/>
            </a:prstGeom>
            <a:ln>
              <a:noFill/>
            </a:ln>
          </p:spPr>
        </p:pic>
      </p:grpSp>
      <p:sp>
        <p:nvSpPr>
          <p:cNvPr id="11" name="Esquina doblada 10"/>
          <p:cNvSpPr/>
          <p:nvPr/>
        </p:nvSpPr>
        <p:spPr>
          <a:xfrm>
            <a:off x="304415" y="4753317"/>
            <a:ext cx="1404522" cy="1011925"/>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t>Efectos Financieros </a:t>
            </a:r>
          </a:p>
        </p:txBody>
      </p:sp>
      <p:sp>
        <p:nvSpPr>
          <p:cNvPr id="12" name="Esquina doblada 11"/>
          <p:cNvSpPr/>
          <p:nvPr/>
        </p:nvSpPr>
        <p:spPr>
          <a:xfrm>
            <a:off x="3329538" y="4753317"/>
            <a:ext cx="1509815" cy="1011925"/>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t>Efectos Económicos</a:t>
            </a:r>
          </a:p>
        </p:txBody>
      </p:sp>
      <p:sp>
        <p:nvSpPr>
          <p:cNvPr id="13" name="Esquina doblada 12"/>
          <p:cNvSpPr/>
          <p:nvPr/>
        </p:nvSpPr>
        <p:spPr>
          <a:xfrm>
            <a:off x="1816976" y="4753316"/>
            <a:ext cx="1350502" cy="1011926"/>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t>Amenazas Sociales</a:t>
            </a:r>
          </a:p>
        </p:txBody>
      </p:sp>
      <p:sp>
        <p:nvSpPr>
          <p:cNvPr id="14" name="Esquina doblada 13"/>
          <p:cNvSpPr/>
          <p:nvPr/>
        </p:nvSpPr>
        <p:spPr>
          <a:xfrm>
            <a:off x="5003908" y="4753316"/>
            <a:ext cx="1913959" cy="1011925"/>
          </a:xfrm>
          <a:prstGeom prst="foldedCorner">
            <a:avLst/>
          </a:prstGeom>
          <a:ln>
            <a:solidFill>
              <a:schemeClr val="accent4">
                <a:lumMod val="75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t>Costos Reputacionales </a:t>
            </a:r>
          </a:p>
        </p:txBody>
      </p:sp>
      <p:sp>
        <p:nvSpPr>
          <p:cNvPr id="15" name="Igual que 14"/>
          <p:cNvSpPr/>
          <p:nvPr/>
        </p:nvSpPr>
        <p:spPr>
          <a:xfrm>
            <a:off x="6986592" y="4954941"/>
            <a:ext cx="324120" cy="432161"/>
          </a:xfrm>
          <a:prstGeom prst="mathEqual">
            <a:avLst/>
          </a:prstGeom>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solidFill>
                <a:schemeClr val="tx2"/>
              </a:solidFill>
            </a:endParaRPr>
          </a:p>
        </p:txBody>
      </p:sp>
      <p:sp>
        <p:nvSpPr>
          <p:cNvPr id="16" name="Cerrar llave 15"/>
          <p:cNvSpPr/>
          <p:nvPr/>
        </p:nvSpPr>
        <p:spPr>
          <a:xfrm>
            <a:off x="1276775" y="2425257"/>
            <a:ext cx="182959" cy="1665363"/>
          </a:xfrm>
          <a:prstGeom prst="rightBrace">
            <a:avLst>
              <a:gd name="adj1" fmla="val 8331"/>
              <a:gd name="adj2" fmla="val 46322"/>
            </a:avLst>
          </a:prstGeom>
          <a:noFill/>
          <a:ln w="28575">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17" name="Pergamino vertical 16"/>
          <p:cNvSpPr/>
          <p:nvPr/>
        </p:nvSpPr>
        <p:spPr>
          <a:xfrm>
            <a:off x="7124362" y="4243376"/>
            <a:ext cx="2019637" cy="1954026"/>
          </a:xfrm>
          <a:prstGeom prst="verticalScroll">
            <a:avLst/>
          </a:prstGeom>
          <a:ln>
            <a:solidFill>
              <a:schemeClr val="accent4"/>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t>Desarrollo del </a:t>
            </a:r>
          </a:p>
          <a:p>
            <a:pPr algn="ctr"/>
            <a:r>
              <a:rPr lang="es-CO" sz="2400" b="1" dirty="0"/>
              <a:t>País</a:t>
            </a:r>
          </a:p>
        </p:txBody>
      </p:sp>
    </p:spTree>
    <p:extLst>
      <p:ext uri="{BB962C8B-B14F-4D97-AF65-F5344CB8AC3E}">
        <p14:creationId xmlns:p14="http://schemas.microsoft.com/office/powerpoint/2010/main" val="1834210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animBg="1"/>
      <p:bldP spid="6" grpId="0" animBg="1"/>
      <p:bldP spid="7" grpId="0" animBg="1"/>
      <p:bldP spid="11" grpId="0" animBg="1"/>
      <p:bldP spid="12" grpId="0" animBg="1"/>
      <p:bldP spid="13" grpId="0" animBg="1"/>
      <p:bldP spid="14" grpId="0" animBg="1"/>
      <p:bldP spid="15" grpId="0" animBg="1"/>
      <p:bldP spid="16" grpId="0" animBg="1"/>
      <p:bldP spid="17"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D:\BACKUP 03 MARZO 2016\Desktop\descarga.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rot="869656">
            <a:off x="2653917" y="2241152"/>
            <a:ext cx="2177355" cy="176704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10 CuadroTexto"/>
          <p:cNvSpPr txBox="1"/>
          <p:nvPr/>
        </p:nvSpPr>
        <p:spPr>
          <a:xfrm>
            <a:off x="145929" y="1961809"/>
            <a:ext cx="2304402" cy="808184"/>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lIns="68592" tIns="34297" rIns="68592" bIns="34297" rtlCol="0">
            <a:spAutoFit/>
          </a:bodyPr>
          <a:lstStyle/>
          <a:p>
            <a:pPr algn="ctr"/>
            <a:r>
              <a:rPr lang="es-CO" sz="2401" b="1" dirty="0">
                <a:solidFill>
                  <a:srgbClr val="000000"/>
                </a:solidFill>
              </a:rPr>
              <a:t>BUEN  GOBIERNO ES</a:t>
            </a:r>
            <a:r>
              <a:rPr lang="es-CO" sz="1053" b="1" dirty="0">
                <a:solidFill>
                  <a:srgbClr val="000000"/>
                </a:solidFill>
              </a:rPr>
              <a:t>: </a:t>
            </a:r>
          </a:p>
        </p:txBody>
      </p:sp>
      <p:sp>
        <p:nvSpPr>
          <p:cNvPr id="4" name="11 Flecha curvada hacia abajo"/>
          <p:cNvSpPr/>
          <p:nvPr/>
        </p:nvSpPr>
        <p:spPr bwMode="auto">
          <a:xfrm rot="1157192">
            <a:off x="593120" y="1782107"/>
            <a:ext cx="3376001" cy="702643"/>
          </a:xfrm>
          <a:prstGeom prst="curvedDownArrow">
            <a:avLst/>
          </a:prstGeom>
          <a:solidFill>
            <a:schemeClr val="accent1">
              <a:lumMod val="75000"/>
            </a:schemeClr>
          </a:solidFill>
          <a:ln w="9525" cap="flat" cmpd="sng" algn="ctr">
            <a:solidFill>
              <a:schemeClr val="tx1"/>
            </a:solidFill>
            <a:prstDash val="solid"/>
            <a:round/>
            <a:headEnd type="none" w="med" len="med"/>
            <a:tailEnd type="none" w="med" len="med"/>
          </a:ln>
          <a:effectLst/>
        </p:spPr>
        <p:txBody>
          <a:bodyPr vert="horz" wrap="square" lIns="68592" tIns="34297" rIns="68592" bIns="34297" numCol="1" rtlCol="0" anchor="t" anchorCtr="0" compatLnSpc="1">
            <a:prstTxWarp prst="textNoShape">
              <a:avLst/>
            </a:prstTxWarp>
          </a:bodyPr>
          <a:lstStyle/>
          <a:p>
            <a:endParaRPr lang="es-CO" sz="1800" dirty="0">
              <a:solidFill>
                <a:srgbClr val="000000"/>
              </a:solidFill>
              <a:latin typeface="Times New Roman" pitchFamily="18" charset="0"/>
            </a:endParaRPr>
          </a:p>
        </p:txBody>
      </p:sp>
      <p:sp>
        <p:nvSpPr>
          <p:cNvPr id="5" name="9 CuadroTexto"/>
          <p:cNvSpPr txBox="1"/>
          <p:nvPr/>
        </p:nvSpPr>
        <p:spPr>
          <a:xfrm>
            <a:off x="28281" y="4141632"/>
            <a:ext cx="4031799" cy="2332319"/>
          </a:xfrm>
          <a:prstGeom prst="rect">
            <a:avLst/>
          </a:prstGeom>
          <a:noFill/>
        </p:spPr>
        <p:txBody>
          <a:bodyPr wrap="square" lIns="68592" tIns="34297" rIns="68592" bIns="34297" rtlCol="0">
            <a:spAutoFit/>
          </a:bodyPr>
          <a:lstStyle/>
          <a:p>
            <a:r>
              <a:rPr lang="es-CO" sz="2101" b="1" dirty="0">
                <a:solidFill>
                  <a:srgbClr val="000000"/>
                </a:solidFill>
                <a:latin typeface="Calibri"/>
              </a:rPr>
              <a:t>       más que un PRINCIPIO…  un          	</a:t>
            </a:r>
            <a:r>
              <a:rPr lang="es-CO" sz="2101" b="1" u="sng" dirty="0">
                <a:solidFill>
                  <a:srgbClr val="000000"/>
                </a:solidFill>
                <a:latin typeface="Calibri"/>
              </a:rPr>
              <a:t>BENEFICIO</a:t>
            </a:r>
            <a:r>
              <a:rPr lang="es-CO" sz="2101" b="1" dirty="0">
                <a:solidFill>
                  <a:srgbClr val="000000"/>
                </a:solidFill>
                <a:latin typeface="Calibri"/>
              </a:rPr>
              <a:t> en términos de:</a:t>
            </a:r>
          </a:p>
          <a:p>
            <a:endParaRPr lang="es-CO" sz="2101" b="1" dirty="0">
              <a:solidFill>
                <a:srgbClr val="000000"/>
              </a:solidFill>
              <a:latin typeface="Calibri"/>
            </a:endParaRPr>
          </a:p>
          <a:p>
            <a:pPr marL="600092" lvl="1" indent="-257223">
              <a:buFont typeface="Arial" panose="020B0604020202020204" pitchFamily="34" charset="0"/>
              <a:buChar char="•"/>
            </a:pPr>
            <a:r>
              <a:rPr lang="es-CO" sz="2101" b="1" dirty="0">
                <a:solidFill>
                  <a:srgbClr val="000000"/>
                </a:solidFill>
                <a:latin typeface="Calibri"/>
              </a:rPr>
              <a:t>Calidad de Información</a:t>
            </a:r>
          </a:p>
          <a:p>
            <a:pPr marL="600092" lvl="1" indent="-257223">
              <a:buFont typeface="Arial" panose="020B0604020202020204" pitchFamily="34" charset="0"/>
              <a:buChar char="•"/>
            </a:pPr>
            <a:r>
              <a:rPr lang="es-CO" sz="2101" b="1" dirty="0">
                <a:solidFill>
                  <a:srgbClr val="000000"/>
                </a:solidFill>
                <a:latin typeface="Calibri"/>
              </a:rPr>
              <a:t>Uso de la Información</a:t>
            </a:r>
          </a:p>
          <a:p>
            <a:pPr marL="600092" lvl="1" indent="-257223">
              <a:buFont typeface="Arial" panose="020B0604020202020204" pitchFamily="34" charset="0"/>
              <a:buChar char="•"/>
            </a:pPr>
            <a:r>
              <a:rPr lang="es-CO" sz="2101" b="1" dirty="0">
                <a:solidFill>
                  <a:srgbClr val="000000"/>
                </a:solidFill>
                <a:latin typeface="Calibri"/>
              </a:rPr>
              <a:t>Divulgación Proactiva de la Información</a:t>
            </a:r>
          </a:p>
        </p:txBody>
      </p:sp>
      <p:sp>
        <p:nvSpPr>
          <p:cNvPr id="6" name="10 CuadroTexto"/>
          <p:cNvSpPr txBox="1"/>
          <p:nvPr/>
        </p:nvSpPr>
        <p:spPr>
          <a:xfrm>
            <a:off x="6235985" y="1881937"/>
            <a:ext cx="2721968" cy="808184"/>
          </a:xfrm>
          <a:prstGeom prst="rect">
            <a:avLst/>
          </a:prstGeom>
          <a:noFill/>
          <a:ln>
            <a:solidFill>
              <a:schemeClr val="accent2">
                <a:lumMod val="75000"/>
              </a:schemeClr>
            </a:solidFill>
          </a:ln>
          <a:effectLst>
            <a:glow rad="63500">
              <a:schemeClr val="accent4">
                <a:satMod val="175000"/>
                <a:alpha val="40000"/>
              </a:schemeClr>
            </a:glow>
          </a:effectLst>
          <a:scene3d>
            <a:camera prst="orthographicFront"/>
            <a:lightRig rig="threePt" dir="t"/>
          </a:scene3d>
          <a:sp3d>
            <a:bevelT w="139700" prst="cross"/>
          </a:sp3d>
        </p:spPr>
        <p:txBody>
          <a:bodyPr wrap="square" lIns="68592" tIns="34297" rIns="68592" bIns="34297" rtlCol="0">
            <a:spAutoFit/>
          </a:bodyPr>
          <a:lstStyle/>
          <a:p>
            <a:pPr algn="ctr"/>
            <a:r>
              <a:rPr lang="es-CO" sz="2401" b="1" dirty="0">
                <a:solidFill>
                  <a:srgbClr val="000000"/>
                </a:solidFill>
              </a:rPr>
              <a:t>OPERACIONES ILÍCITAS</a:t>
            </a:r>
            <a:r>
              <a:rPr lang="es-CO" sz="1053" b="1" dirty="0">
                <a:solidFill>
                  <a:srgbClr val="000000"/>
                </a:solidFill>
              </a:rPr>
              <a:t> </a:t>
            </a:r>
          </a:p>
        </p:txBody>
      </p:sp>
      <p:pic>
        <p:nvPicPr>
          <p:cNvPr id="7" name="Imagen 6"/>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00021" y="4159656"/>
            <a:ext cx="1256628" cy="1287605"/>
          </a:xfrm>
          <a:prstGeom prst="rect">
            <a:avLst/>
          </a:prstGeom>
        </p:spPr>
      </p:pic>
      <p:pic>
        <p:nvPicPr>
          <p:cNvPr id="8" name="Imagen 7"/>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19180" y="4168532"/>
            <a:ext cx="1538773" cy="1287605"/>
          </a:xfrm>
          <a:prstGeom prst="rect">
            <a:avLst/>
          </a:prstGeom>
        </p:spPr>
      </p:pic>
      <p:pic>
        <p:nvPicPr>
          <p:cNvPr id="9" name="Imagen 8"/>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194203" y="5465013"/>
            <a:ext cx="1262447" cy="1240741"/>
          </a:xfrm>
          <a:prstGeom prst="rect">
            <a:avLst/>
          </a:prstGeom>
        </p:spPr>
      </p:pic>
      <p:pic>
        <p:nvPicPr>
          <p:cNvPr id="10" name="Imagen 9"/>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370477" y="2694038"/>
            <a:ext cx="1587476" cy="1474492"/>
          </a:xfrm>
          <a:prstGeom prst="rect">
            <a:avLst/>
          </a:prstGeom>
        </p:spPr>
      </p:pic>
      <p:pic>
        <p:nvPicPr>
          <p:cNvPr id="11" name="Imagen 10"/>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6075115" y="2690056"/>
            <a:ext cx="1344065" cy="1514743"/>
          </a:xfrm>
          <a:prstGeom prst="rect">
            <a:avLst/>
          </a:prstGeom>
        </p:spPr>
      </p:pic>
      <p:pic>
        <p:nvPicPr>
          <p:cNvPr id="12" name="Imagen 11"/>
          <p:cNvPicPr>
            <a:picLocks noChangeAspect="1"/>
          </p:cNvPicPr>
          <p:nvPr/>
        </p:nvPicPr>
        <p:blipFill>
          <a:blip r:embed="rId8"/>
          <a:stretch>
            <a:fillRect/>
          </a:stretch>
        </p:blipFill>
        <p:spPr>
          <a:xfrm>
            <a:off x="4933624" y="1180795"/>
            <a:ext cx="1440873" cy="1652530"/>
          </a:xfrm>
          <a:prstGeom prst="rect">
            <a:avLst/>
          </a:prstGeom>
        </p:spPr>
      </p:pic>
      <p:cxnSp>
        <p:nvCxnSpPr>
          <p:cNvPr id="13" name="Conector recto 12"/>
          <p:cNvCxnSpPr/>
          <p:nvPr/>
        </p:nvCxnSpPr>
        <p:spPr>
          <a:xfrm>
            <a:off x="4936186" y="2756207"/>
            <a:ext cx="790316" cy="1412325"/>
          </a:xfrm>
          <a:prstGeom prst="line">
            <a:avLst/>
          </a:prstGeom>
          <a:ln w="12700">
            <a:solidFill>
              <a:schemeClr val="tx1"/>
            </a:solidFill>
            <a:miter lim="800000"/>
          </a:ln>
        </p:spPr>
        <p:style>
          <a:lnRef idx="1">
            <a:schemeClr val="accent1"/>
          </a:lnRef>
          <a:fillRef idx="0">
            <a:schemeClr val="accent1"/>
          </a:fillRef>
          <a:effectRef idx="0">
            <a:schemeClr val="accent1"/>
          </a:effectRef>
          <a:fontRef idx="minor">
            <a:schemeClr val="tx1"/>
          </a:fontRef>
        </p:style>
      </p:cxnSp>
      <p:sp>
        <p:nvSpPr>
          <p:cNvPr id="14" name="Rectángulo 13"/>
          <p:cNvSpPr/>
          <p:nvPr/>
        </p:nvSpPr>
        <p:spPr>
          <a:xfrm rot="3633389">
            <a:off x="5109689" y="3286372"/>
            <a:ext cx="979533" cy="323165"/>
          </a:xfrm>
          <a:prstGeom prst="rect">
            <a:avLst/>
          </a:prstGeom>
        </p:spPr>
        <p:txBody>
          <a:bodyPr wrap="square">
            <a:spAutoFit/>
          </a:bodyPr>
          <a:lstStyle/>
          <a:p>
            <a:r>
              <a:rPr lang="es-CO" sz="1500" b="1" dirty="0"/>
              <a:t>RUPTURA</a:t>
            </a:r>
            <a:r>
              <a:rPr lang="es-CO" sz="1053" b="1" dirty="0"/>
              <a:t> </a:t>
            </a:r>
          </a:p>
        </p:txBody>
      </p:sp>
      <p:pic>
        <p:nvPicPr>
          <p:cNvPr id="15" name="Imagen 14"/>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7456649" y="5447260"/>
            <a:ext cx="1548756" cy="1258493"/>
          </a:xfrm>
          <a:prstGeom prst="rect">
            <a:avLst/>
          </a:prstGeom>
        </p:spPr>
      </p:pic>
      <p:pic>
        <p:nvPicPr>
          <p:cNvPr id="16" name="Imagen 15"/>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899996" y="4168531"/>
            <a:ext cx="1315379" cy="1269853"/>
          </a:xfrm>
          <a:prstGeom prst="rect">
            <a:avLst/>
          </a:prstGeom>
        </p:spPr>
      </p:pic>
      <p:pic>
        <p:nvPicPr>
          <p:cNvPr id="18" name="Imagen 17"/>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899997" y="5447258"/>
            <a:ext cx="1310789" cy="1258496"/>
          </a:xfrm>
          <a:prstGeom prst="rect">
            <a:avLst/>
          </a:prstGeom>
        </p:spPr>
      </p:pic>
      <p:sp>
        <p:nvSpPr>
          <p:cNvPr id="19" name="Rectángulo 18"/>
          <p:cNvSpPr/>
          <p:nvPr/>
        </p:nvSpPr>
        <p:spPr>
          <a:xfrm rot="900505">
            <a:off x="2597758" y="3000342"/>
            <a:ext cx="1440426" cy="461683"/>
          </a:xfrm>
          <a:prstGeom prst="rect">
            <a:avLst/>
          </a:prstGeom>
          <a:noFill/>
        </p:spPr>
        <p:txBody>
          <a:bodyPr wrap="square" lIns="68598" tIns="34299" rIns="68598" bIns="34299">
            <a:spAutoFit/>
          </a:bodyPr>
          <a:lstStyle/>
          <a:p>
            <a:pPr algn="ctr"/>
            <a:r>
              <a:rPr lang="es-ES" sz="1275"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en las cuentas </a:t>
            </a:r>
          </a:p>
          <a:p>
            <a:pPr algn="ctr"/>
            <a:r>
              <a:rPr lang="es-ES" sz="1275" b="1"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y recursos</a:t>
            </a:r>
          </a:p>
        </p:txBody>
      </p:sp>
    </p:spTree>
    <p:extLst>
      <p:ext uri="{BB962C8B-B14F-4D97-AF65-F5344CB8AC3E}">
        <p14:creationId xmlns:p14="http://schemas.microsoft.com/office/powerpoint/2010/main" val="22606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fade">
                                      <p:cBhvr>
                                        <p:cTn id="16" dur="1250"/>
                                        <p:tgtEl>
                                          <p:spTgt spid="5">
                                            <p:txEl>
                                              <p:pRg st="0" end="0"/>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250"/>
                                        <p:tgtEl>
                                          <p:spTgt spid="5">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1250"/>
                                        <p:tgtEl>
                                          <p:spTgt spid="5">
                                            <p:txEl>
                                              <p:pRg st="3" end="3"/>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5">
                                            <p:txEl>
                                              <p:pRg st="4" end="4"/>
                                            </p:txEl>
                                          </p:spTgt>
                                        </p:tgtEl>
                                        <p:attrNameLst>
                                          <p:attrName>style.visibility</p:attrName>
                                        </p:attrNameLst>
                                      </p:cBhvr>
                                      <p:to>
                                        <p:strVal val="visible"/>
                                      </p:to>
                                    </p:set>
                                    <p:animEffect transition="in" filter="fade">
                                      <p:cBhvr>
                                        <p:cTn id="25" dur="1250"/>
                                        <p:tgtEl>
                                          <p:spTgt spid="5">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1250"/>
                                        <p:tgtEl>
                                          <p:spTgt spid="12"/>
                                        </p:tgtEl>
                                      </p:cBhvr>
                                    </p:animEffect>
                                  </p:childTnLst>
                                </p:cTn>
                              </p:par>
                              <p:par>
                                <p:cTn id="31" presetID="10"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fade">
                                      <p:cBhvr>
                                        <p:cTn id="33" dur="1250"/>
                                        <p:tgtEl>
                                          <p:spTgt spid="13"/>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fade">
                                      <p:cBhvr>
                                        <p:cTn id="36" dur="1250"/>
                                        <p:tgtEl>
                                          <p:spTgt spid="14"/>
                                        </p:tgtEl>
                                      </p:cBhvr>
                                    </p:animEffect>
                                  </p:childTnLst>
                                </p:cTn>
                              </p:par>
                            </p:childTnLst>
                          </p:cTn>
                        </p:par>
                        <p:par>
                          <p:cTn id="37" fill="hold">
                            <p:stCondLst>
                              <p:cond delay="1250"/>
                            </p:stCondLst>
                            <p:childTnLst>
                              <p:par>
                                <p:cTn id="38" presetID="10" presetClass="entr" presetSubtype="0" fill="hold"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childTnLst>
                                </p:cTn>
                              </p:par>
                            </p:childTnLst>
                          </p:cTn>
                        </p:par>
                        <p:par>
                          <p:cTn id="41" fill="hold">
                            <p:stCondLst>
                              <p:cond delay="1750"/>
                            </p:stCondLst>
                            <p:childTnLst>
                              <p:par>
                                <p:cTn id="42" presetID="10" presetClass="entr" presetSubtype="0" fill="hold" nodeType="afterEffect">
                                  <p:stCondLst>
                                    <p:cond delay="0"/>
                                  </p:stCondLst>
                                  <p:childTnLst>
                                    <p:set>
                                      <p:cBhvr>
                                        <p:cTn id="43" dur="1" fill="hold">
                                          <p:stCondLst>
                                            <p:cond delay="0"/>
                                          </p:stCondLst>
                                        </p:cTn>
                                        <p:tgtEl>
                                          <p:spTgt spid="10"/>
                                        </p:tgtEl>
                                        <p:attrNameLst>
                                          <p:attrName>style.visibility</p:attrName>
                                        </p:attrNameLst>
                                      </p:cBhvr>
                                      <p:to>
                                        <p:strVal val="visible"/>
                                      </p:to>
                                    </p:set>
                                    <p:animEffect transition="in" filter="fade">
                                      <p:cBhvr>
                                        <p:cTn id="44" dur="500"/>
                                        <p:tgtEl>
                                          <p:spTgt spid="10"/>
                                        </p:tgtEl>
                                      </p:cBhvr>
                                    </p:animEffect>
                                  </p:childTnLst>
                                </p:cTn>
                              </p:par>
                            </p:childTnLst>
                          </p:cTn>
                        </p:par>
                        <p:par>
                          <p:cTn id="45" fill="hold">
                            <p:stCondLst>
                              <p:cond delay="2250"/>
                            </p:stCondLst>
                            <p:childTnLst>
                              <p:par>
                                <p:cTn id="46" presetID="10" presetClass="entr" presetSubtype="0"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par>
                          <p:cTn id="49" fill="hold">
                            <p:stCondLst>
                              <p:cond delay="2750"/>
                            </p:stCondLst>
                            <p:childTnLst>
                              <p:par>
                                <p:cTn id="50" presetID="10" presetClass="entr" presetSubtype="0" fill="hold" nodeType="afterEffect">
                                  <p:stCondLst>
                                    <p:cond delay="0"/>
                                  </p:stCondLst>
                                  <p:childTnLst>
                                    <p:set>
                                      <p:cBhvr>
                                        <p:cTn id="51" dur="1" fill="hold">
                                          <p:stCondLst>
                                            <p:cond delay="0"/>
                                          </p:stCondLst>
                                        </p:cTn>
                                        <p:tgtEl>
                                          <p:spTgt spid="7"/>
                                        </p:tgtEl>
                                        <p:attrNameLst>
                                          <p:attrName>style.visibility</p:attrName>
                                        </p:attrNameLst>
                                      </p:cBhvr>
                                      <p:to>
                                        <p:strVal val="visible"/>
                                      </p:to>
                                    </p:set>
                                    <p:animEffect transition="in" filter="fade">
                                      <p:cBhvr>
                                        <p:cTn id="52" dur="500"/>
                                        <p:tgtEl>
                                          <p:spTgt spid="7"/>
                                        </p:tgtEl>
                                      </p:cBhvr>
                                    </p:animEffect>
                                  </p:childTnLst>
                                </p:cTn>
                              </p:par>
                            </p:childTnLst>
                          </p:cTn>
                        </p:par>
                        <p:par>
                          <p:cTn id="53" fill="hold">
                            <p:stCondLst>
                              <p:cond delay="3250"/>
                            </p:stCondLst>
                            <p:childTnLst>
                              <p:par>
                                <p:cTn id="54" presetID="10" presetClass="entr" presetSubtype="0" fill="hold" nodeType="afterEffect">
                                  <p:stCondLst>
                                    <p:cond delay="0"/>
                                  </p:stCondLst>
                                  <p:childTnLst>
                                    <p:set>
                                      <p:cBhvr>
                                        <p:cTn id="55" dur="1" fill="hold">
                                          <p:stCondLst>
                                            <p:cond delay="0"/>
                                          </p:stCondLst>
                                        </p:cTn>
                                        <p:tgtEl>
                                          <p:spTgt spid="8"/>
                                        </p:tgtEl>
                                        <p:attrNameLst>
                                          <p:attrName>style.visibility</p:attrName>
                                        </p:attrNameLst>
                                      </p:cBhvr>
                                      <p:to>
                                        <p:strVal val="visible"/>
                                      </p:to>
                                    </p:set>
                                    <p:animEffect transition="in" filter="fade">
                                      <p:cBhvr>
                                        <p:cTn id="56" dur="500"/>
                                        <p:tgtEl>
                                          <p:spTgt spid="8"/>
                                        </p:tgtEl>
                                      </p:cBhvr>
                                    </p:animEffect>
                                  </p:childTnLst>
                                </p:cTn>
                              </p:par>
                            </p:childTnLst>
                          </p:cTn>
                        </p:par>
                        <p:par>
                          <p:cTn id="57" fill="hold">
                            <p:stCondLst>
                              <p:cond delay="3750"/>
                            </p:stCondLst>
                            <p:childTnLst>
                              <p:par>
                                <p:cTn id="58" presetID="10" presetClass="entr" presetSubtype="0" fill="hold" nodeType="after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500"/>
                                        <p:tgtEl>
                                          <p:spTgt spid="18"/>
                                        </p:tgtEl>
                                      </p:cBhvr>
                                    </p:animEffect>
                                  </p:childTnLst>
                                </p:cTn>
                              </p:par>
                            </p:childTnLst>
                          </p:cTn>
                        </p:par>
                        <p:par>
                          <p:cTn id="61" fill="hold">
                            <p:stCondLst>
                              <p:cond delay="4250"/>
                            </p:stCondLst>
                            <p:childTnLst>
                              <p:par>
                                <p:cTn id="62" presetID="10" presetClass="entr" presetSubtype="0" fill="hold" nodeType="afterEffect">
                                  <p:stCondLst>
                                    <p:cond delay="0"/>
                                  </p:stCondLst>
                                  <p:childTnLst>
                                    <p:set>
                                      <p:cBhvr>
                                        <p:cTn id="63" dur="1" fill="hold">
                                          <p:stCondLst>
                                            <p:cond delay="0"/>
                                          </p:stCondLst>
                                        </p:cTn>
                                        <p:tgtEl>
                                          <p:spTgt spid="9"/>
                                        </p:tgtEl>
                                        <p:attrNameLst>
                                          <p:attrName>style.visibility</p:attrName>
                                        </p:attrNameLst>
                                      </p:cBhvr>
                                      <p:to>
                                        <p:strVal val="visible"/>
                                      </p:to>
                                    </p:set>
                                    <p:animEffect transition="in" filter="fade">
                                      <p:cBhvr>
                                        <p:cTn id="64" dur="500"/>
                                        <p:tgtEl>
                                          <p:spTgt spid="9"/>
                                        </p:tgtEl>
                                      </p:cBhvr>
                                    </p:animEffect>
                                  </p:childTnLst>
                                </p:cTn>
                              </p:par>
                            </p:childTnLst>
                          </p:cTn>
                        </p:par>
                        <p:par>
                          <p:cTn id="65" fill="hold">
                            <p:stCondLst>
                              <p:cond delay="4750"/>
                            </p:stCondLst>
                            <p:childTnLst>
                              <p:par>
                                <p:cTn id="66" presetID="10" presetClass="entr" presetSubtype="0" fill="hold" nodeType="after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par>
                          <p:cTn id="69" fill="hold">
                            <p:stCondLst>
                              <p:cond delay="5250"/>
                            </p:stCondLst>
                            <p:childTnLst>
                              <p:par>
                                <p:cTn id="70" presetID="10" presetClass="entr" presetSubtype="0" fill="hold" grpId="0" nodeType="afterEffect">
                                  <p:stCondLst>
                                    <p:cond delay="0"/>
                                  </p:stCondLst>
                                  <p:childTnLst>
                                    <p:set>
                                      <p:cBhvr>
                                        <p:cTn id="71" dur="1" fill="hold">
                                          <p:stCondLst>
                                            <p:cond delay="0"/>
                                          </p:stCondLst>
                                        </p:cTn>
                                        <p:tgtEl>
                                          <p:spTgt spid="6"/>
                                        </p:tgtEl>
                                        <p:attrNameLst>
                                          <p:attrName>style.visibility</p:attrName>
                                        </p:attrNameLst>
                                      </p:cBhvr>
                                      <p:to>
                                        <p:strVal val="visible"/>
                                      </p:to>
                                    </p:set>
                                    <p:animEffect transition="in" filter="fade">
                                      <p:cBhvr>
                                        <p:cTn id="7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luxograma: Terminação 16">
            <a:extLst>
              <a:ext uri="{FF2B5EF4-FFF2-40B4-BE49-F238E27FC236}">
                <a16:creationId xmlns:a16="http://schemas.microsoft.com/office/drawing/2014/main" id="{FEE8AD50-7F47-4E40-B7CB-447C015A3CAF}"/>
              </a:ext>
            </a:extLst>
          </p:cNvPr>
          <p:cNvSpPr/>
          <p:nvPr/>
        </p:nvSpPr>
        <p:spPr>
          <a:xfrm>
            <a:off x="448939" y="2232522"/>
            <a:ext cx="2250026" cy="576000"/>
          </a:xfrm>
          <a:prstGeom prst="flowChartTerminator">
            <a:avLst/>
          </a:prstGeom>
          <a:solidFill>
            <a:schemeClr val="accent1">
              <a:lumMod val="60000"/>
              <a:lumOff val="40000"/>
            </a:schemeClr>
          </a:solidFill>
          <a:ln/>
          <a:effectLst>
            <a:glow rad="63500">
              <a:schemeClr val="accent4">
                <a:satMod val="175000"/>
                <a:alpha val="40000"/>
              </a:schemeClr>
            </a:glo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sz="2400" b="1" dirty="0">
                <a:solidFill>
                  <a:schemeClr val="tx1"/>
                </a:solidFill>
              </a:rPr>
              <a:t>Sector Privado</a:t>
            </a:r>
          </a:p>
        </p:txBody>
      </p:sp>
      <p:sp>
        <p:nvSpPr>
          <p:cNvPr id="3" name="CaixaDeTexto 19">
            <a:extLst>
              <a:ext uri="{FF2B5EF4-FFF2-40B4-BE49-F238E27FC236}">
                <a16:creationId xmlns:a16="http://schemas.microsoft.com/office/drawing/2014/main" id="{70DB0E6B-6803-4DE3-ABC2-8A3F0D951CFA}"/>
              </a:ext>
            </a:extLst>
          </p:cNvPr>
          <p:cNvSpPr txBox="1"/>
          <p:nvPr/>
        </p:nvSpPr>
        <p:spPr>
          <a:xfrm>
            <a:off x="128514" y="2779864"/>
            <a:ext cx="1736459" cy="400110"/>
          </a:xfrm>
          <a:prstGeom prst="rect">
            <a:avLst/>
          </a:prstGeom>
          <a:noFill/>
        </p:spPr>
        <p:txBody>
          <a:bodyPr wrap="square" rtlCol="0">
            <a:spAutoFit/>
          </a:bodyPr>
          <a:lstStyle/>
          <a:p>
            <a:pPr marL="342900" indent="-342900" algn="ctr">
              <a:buFont typeface="Arial" panose="020B0604020202020204" pitchFamily="34" charset="0"/>
              <a:buChar char="•"/>
            </a:pPr>
            <a:r>
              <a:rPr lang="pt-BR" sz="2000" b="1" dirty="0">
                <a:latin typeface="+mn-lt"/>
              </a:rPr>
              <a:t>Cliente</a:t>
            </a:r>
          </a:p>
        </p:txBody>
      </p:sp>
      <p:sp>
        <p:nvSpPr>
          <p:cNvPr id="4" name="CaixaDeTexto 20">
            <a:extLst>
              <a:ext uri="{FF2B5EF4-FFF2-40B4-BE49-F238E27FC236}">
                <a16:creationId xmlns:a16="http://schemas.microsoft.com/office/drawing/2014/main" id="{7E4DA1A2-45A1-46AA-A635-7B3B4988F4E1}"/>
              </a:ext>
            </a:extLst>
          </p:cNvPr>
          <p:cNvSpPr txBox="1"/>
          <p:nvPr/>
        </p:nvSpPr>
        <p:spPr>
          <a:xfrm>
            <a:off x="5902392" y="2833101"/>
            <a:ext cx="1847904" cy="384721"/>
          </a:xfrm>
          <a:prstGeom prst="rect">
            <a:avLst/>
          </a:prstGeom>
          <a:noFill/>
        </p:spPr>
        <p:txBody>
          <a:bodyPr wrap="square" rtlCol="0">
            <a:spAutoFit/>
          </a:bodyPr>
          <a:lstStyle/>
          <a:p>
            <a:pPr marL="342900" indent="-342900" algn="ctr">
              <a:buFont typeface="Wingdings" panose="05000000000000000000" pitchFamily="2" charset="2"/>
              <a:buChar char="ü"/>
            </a:pPr>
            <a:r>
              <a:rPr lang="es-CO" sz="1900" b="1" dirty="0">
                <a:latin typeface="+mn-lt"/>
              </a:rPr>
              <a:t>Ciudadano</a:t>
            </a:r>
          </a:p>
        </p:txBody>
      </p:sp>
      <p:sp>
        <p:nvSpPr>
          <p:cNvPr id="5" name="CaixaDeTexto 25">
            <a:extLst>
              <a:ext uri="{FF2B5EF4-FFF2-40B4-BE49-F238E27FC236}">
                <a16:creationId xmlns:a16="http://schemas.microsoft.com/office/drawing/2014/main" id="{FFD04034-3E98-4B56-AAA3-B51C6E68C58C}"/>
              </a:ext>
            </a:extLst>
          </p:cNvPr>
          <p:cNvSpPr txBox="1"/>
          <p:nvPr/>
        </p:nvSpPr>
        <p:spPr>
          <a:xfrm>
            <a:off x="5844613" y="3247925"/>
            <a:ext cx="2452737" cy="677108"/>
          </a:xfrm>
          <a:prstGeom prst="rect">
            <a:avLst/>
          </a:prstGeom>
          <a:noFill/>
        </p:spPr>
        <p:txBody>
          <a:bodyPr wrap="square" rtlCol="0">
            <a:spAutoFit/>
          </a:bodyPr>
          <a:lstStyle/>
          <a:p>
            <a:pPr marL="342900" indent="-342900" algn="ctr">
              <a:buFont typeface="Wingdings" panose="05000000000000000000" pitchFamily="2" charset="2"/>
              <a:buChar char="ü"/>
            </a:pPr>
            <a:r>
              <a:rPr lang="es-CO" sz="1900" b="1" dirty="0">
                <a:latin typeface="+mn-lt"/>
              </a:rPr>
              <a:t>Recaudación</a:t>
            </a:r>
            <a:r>
              <a:rPr lang="pt-BR" sz="1900" b="1" dirty="0">
                <a:latin typeface="+mn-lt"/>
              </a:rPr>
              <a:t> de </a:t>
            </a:r>
            <a:r>
              <a:rPr lang="es-CO" sz="1900" b="1" dirty="0">
                <a:latin typeface="+mn-lt"/>
              </a:rPr>
              <a:t>Impuestos</a:t>
            </a:r>
          </a:p>
        </p:txBody>
      </p:sp>
      <p:sp>
        <p:nvSpPr>
          <p:cNvPr id="6" name="CaixaDeTexto 26">
            <a:extLst>
              <a:ext uri="{FF2B5EF4-FFF2-40B4-BE49-F238E27FC236}">
                <a16:creationId xmlns:a16="http://schemas.microsoft.com/office/drawing/2014/main" id="{FFFA2F10-B511-44DF-8812-AEAD957AA2A4}"/>
              </a:ext>
            </a:extLst>
          </p:cNvPr>
          <p:cNvSpPr txBox="1"/>
          <p:nvPr/>
        </p:nvSpPr>
        <p:spPr>
          <a:xfrm>
            <a:off x="314612" y="3930267"/>
            <a:ext cx="1542874" cy="400110"/>
          </a:xfrm>
          <a:prstGeom prst="rect">
            <a:avLst/>
          </a:prstGeom>
          <a:noFill/>
        </p:spPr>
        <p:txBody>
          <a:bodyPr wrap="square" rtlCol="0">
            <a:spAutoFit/>
          </a:bodyPr>
          <a:lstStyle/>
          <a:p>
            <a:pPr marL="342900" indent="-342900" algn="ctr">
              <a:buFont typeface="Arial" panose="020B0604020202020204" pitchFamily="34" charset="0"/>
              <a:buChar char="•"/>
            </a:pPr>
            <a:r>
              <a:rPr lang="pt-BR" sz="2000" b="1" dirty="0">
                <a:latin typeface="+mn-lt"/>
              </a:rPr>
              <a:t>Mercado </a:t>
            </a:r>
          </a:p>
        </p:txBody>
      </p:sp>
      <p:sp>
        <p:nvSpPr>
          <p:cNvPr id="7" name="CaixaDeTexto 27">
            <a:extLst>
              <a:ext uri="{FF2B5EF4-FFF2-40B4-BE49-F238E27FC236}">
                <a16:creationId xmlns:a16="http://schemas.microsoft.com/office/drawing/2014/main" id="{CB55339D-ED8F-4DAF-8C08-650ED17E373B}"/>
              </a:ext>
            </a:extLst>
          </p:cNvPr>
          <p:cNvSpPr txBox="1"/>
          <p:nvPr/>
        </p:nvSpPr>
        <p:spPr>
          <a:xfrm>
            <a:off x="5744555" y="3923933"/>
            <a:ext cx="2674252" cy="384721"/>
          </a:xfrm>
          <a:prstGeom prst="rect">
            <a:avLst/>
          </a:prstGeom>
          <a:noFill/>
        </p:spPr>
        <p:txBody>
          <a:bodyPr wrap="square" rtlCol="0">
            <a:spAutoFit/>
          </a:bodyPr>
          <a:lstStyle/>
          <a:p>
            <a:pPr marL="342900" indent="-342900" algn="ctr">
              <a:buFont typeface="Wingdings" panose="05000000000000000000" pitchFamily="2" charset="2"/>
              <a:buChar char="ü"/>
            </a:pPr>
            <a:r>
              <a:rPr lang="pt-BR" sz="1900" b="1" dirty="0">
                <a:latin typeface="+mn-lt"/>
              </a:rPr>
              <a:t>Carga Tributaria</a:t>
            </a:r>
          </a:p>
        </p:txBody>
      </p:sp>
      <p:sp>
        <p:nvSpPr>
          <p:cNvPr id="8" name="CaixaDeTexto 28">
            <a:extLst>
              <a:ext uri="{FF2B5EF4-FFF2-40B4-BE49-F238E27FC236}">
                <a16:creationId xmlns:a16="http://schemas.microsoft.com/office/drawing/2014/main" id="{6F32D309-BAEC-4DD1-9107-7B30AD10C44B}"/>
              </a:ext>
            </a:extLst>
          </p:cNvPr>
          <p:cNvSpPr txBox="1"/>
          <p:nvPr/>
        </p:nvSpPr>
        <p:spPr>
          <a:xfrm>
            <a:off x="348848" y="4396952"/>
            <a:ext cx="1871615" cy="400110"/>
          </a:xfrm>
          <a:prstGeom prst="rect">
            <a:avLst/>
          </a:prstGeom>
          <a:noFill/>
        </p:spPr>
        <p:txBody>
          <a:bodyPr wrap="square" rtlCol="0">
            <a:spAutoFit/>
          </a:bodyPr>
          <a:lstStyle/>
          <a:p>
            <a:pPr marL="342900" indent="-342900" algn="ctr">
              <a:buFont typeface="Arial" panose="020B0604020202020204" pitchFamily="34" charset="0"/>
              <a:buChar char="•"/>
            </a:pPr>
            <a:r>
              <a:rPr lang="es-CO" sz="2000" b="1" dirty="0">
                <a:latin typeface="+mn-lt"/>
              </a:rPr>
              <a:t>Rentabilidad</a:t>
            </a:r>
            <a:r>
              <a:rPr lang="pt-BR" sz="2000" b="1" dirty="0">
                <a:latin typeface="+mn-lt"/>
              </a:rPr>
              <a:t> </a:t>
            </a:r>
          </a:p>
        </p:txBody>
      </p:sp>
      <p:sp>
        <p:nvSpPr>
          <p:cNvPr id="9" name="CaixaDeTexto 29">
            <a:extLst>
              <a:ext uri="{FF2B5EF4-FFF2-40B4-BE49-F238E27FC236}">
                <a16:creationId xmlns:a16="http://schemas.microsoft.com/office/drawing/2014/main" id="{59E42BD0-86BE-481D-AA03-0AD18254FAF8}"/>
              </a:ext>
            </a:extLst>
          </p:cNvPr>
          <p:cNvSpPr txBox="1"/>
          <p:nvPr/>
        </p:nvSpPr>
        <p:spPr>
          <a:xfrm>
            <a:off x="5909836" y="4353731"/>
            <a:ext cx="1354074" cy="384721"/>
          </a:xfrm>
          <a:prstGeom prst="rect">
            <a:avLst/>
          </a:prstGeom>
          <a:noFill/>
        </p:spPr>
        <p:txBody>
          <a:bodyPr wrap="square" rtlCol="0">
            <a:spAutoFit/>
          </a:bodyPr>
          <a:lstStyle/>
          <a:p>
            <a:pPr marL="342900" indent="-342900" algn="ctr">
              <a:buFont typeface="Wingdings" panose="05000000000000000000" pitchFamily="2" charset="2"/>
              <a:buChar char="ü"/>
            </a:pPr>
            <a:r>
              <a:rPr lang="pt-BR" sz="1900" b="1" dirty="0">
                <a:latin typeface="+mn-lt"/>
              </a:rPr>
              <a:t>Social</a:t>
            </a:r>
          </a:p>
        </p:txBody>
      </p:sp>
      <p:sp>
        <p:nvSpPr>
          <p:cNvPr id="10" name="CaixaDeTexto 30">
            <a:extLst>
              <a:ext uri="{FF2B5EF4-FFF2-40B4-BE49-F238E27FC236}">
                <a16:creationId xmlns:a16="http://schemas.microsoft.com/office/drawing/2014/main" id="{2C2C55BC-AA4D-4825-BF79-DEC511991BB5}"/>
              </a:ext>
            </a:extLst>
          </p:cNvPr>
          <p:cNvSpPr txBox="1"/>
          <p:nvPr/>
        </p:nvSpPr>
        <p:spPr>
          <a:xfrm>
            <a:off x="265536" y="4765365"/>
            <a:ext cx="2855965" cy="707886"/>
          </a:xfrm>
          <a:prstGeom prst="rect">
            <a:avLst/>
          </a:prstGeom>
          <a:noFill/>
        </p:spPr>
        <p:txBody>
          <a:bodyPr wrap="square" rtlCol="0">
            <a:spAutoFit/>
          </a:bodyPr>
          <a:lstStyle/>
          <a:p>
            <a:pPr marL="342900" indent="-342900" algn="ctr">
              <a:buFont typeface="Arial" panose="020B0604020202020204" pitchFamily="34" charset="0"/>
              <a:buChar char="•"/>
            </a:pPr>
            <a:r>
              <a:rPr lang="es-CO" sz="2000" b="1" dirty="0">
                <a:latin typeface="+mn-lt"/>
              </a:rPr>
              <a:t>Maximización</a:t>
            </a:r>
            <a:r>
              <a:rPr lang="pt-BR" sz="2000" b="1" dirty="0">
                <a:latin typeface="+mn-lt"/>
              </a:rPr>
              <a:t> de </a:t>
            </a:r>
            <a:r>
              <a:rPr lang="es-CO" sz="2000" b="1" dirty="0">
                <a:latin typeface="+mn-lt"/>
              </a:rPr>
              <a:t>los</a:t>
            </a:r>
            <a:r>
              <a:rPr lang="pt-BR" sz="2000" b="1" dirty="0">
                <a:latin typeface="+mn-lt"/>
              </a:rPr>
              <a:t> resultados</a:t>
            </a:r>
          </a:p>
        </p:txBody>
      </p:sp>
      <p:sp>
        <p:nvSpPr>
          <p:cNvPr id="11" name="CaixaDeTexto 31">
            <a:extLst>
              <a:ext uri="{FF2B5EF4-FFF2-40B4-BE49-F238E27FC236}">
                <a16:creationId xmlns:a16="http://schemas.microsoft.com/office/drawing/2014/main" id="{C38FB2C0-5DE4-43DE-AE0E-49A57B940FA5}"/>
              </a:ext>
            </a:extLst>
          </p:cNvPr>
          <p:cNvSpPr txBox="1"/>
          <p:nvPr/>
        </p:nvSpPr>
        <p:spPr>
          <a:xfrm>
            <a:off x="337814" y="5887487"/>
            <a:ext cx="2858876" cy="400110"/>
          </a:xfrm>
          <a:prstGeom prst="rect">
            <a:avLst/>
          </a:prstGeom>
          <a:noFill/>
        </p:spPr>
        <p:txBody>
          <a:bodyPr wrap="square" rtlCol="0">
            <a:spAutoFit/>
          </a:bodyPr>
          <a:lstStyle/>
          <a:p>
            <a:pPr marL="342900" indent="-342900" algn="ctr">
              <a:buFont typeface="Arial" panose="020B0604020202020204" pitchFamily="34" charset="0"/>
              <a:buChar char="•"/>
            </a:pPr>
            <a:r>
              <a:rPr lang="es-CO" sz="2000" b="1" dirty="0">
                <a:latin typeface="+mn-lt"/>
              </a:rPr>
              <a:t>Viabilidad</a:t>
            </a:r>
            <a:r>
              <a:rPr lang="pt-BR" sz="2000" b="1" dirty="0">
                <a:latin typeface="+mn-lt"/>
              </a:rPr>
              <a:t> Económica</a:t>
            </a:r>
          </a:p>
        </p:txBody>
      </p:sp>
      <p:sp>
        <p:nvSpPr>
          <p:cNvPr id="12" name="CaixaDeTexto 32">
            <a:extLst>
              <a:ext uri="{FF2B5EF4-FFF2-40B4-BE49-F238E27FC236}">
                <a16:creationId xmlns:a16="http://schemas.microsoft.com/office/drawing/2014/main" id="{974A2176-3EC8-4E78-A325-BE39AA2057B5}"/>
              </a:ext>
            </a:extLst>
          </p:cNvPr>
          <p:cNvSpPr txBox="1"/>
          <p:nvPr/>
        </p:nvSpPr>
        <p:spPr>
          <a:xfrm>
            <a:off x="6005799" y="5888021"/>
            <a:ext cx="2778346" cy="400110"/>
          </a:xfrm>
          <a:prstGeom prst="rect">
            <a:avLst/>
          </a:prstGeom>
          <a:noFill/>
        </p:spPr>
        <p:txBody>
          <a:bodyPr wrap="square" rtlCol="0">
            <a:spAutoFit/>
          </a:bodyPr>
          <a:lstStyle/>
          <a:p>
            <a:pPr marL="342900" indent="-342900" algn="ctr">
              <a:buFont typeface="Wingdings" panose="05000000000000000000" pitchFamily="2" charset="2"/>
              <a:buChar char="ü"/>
            </a:pPr>
            <a:r>
              <a:rPr lang="es-CO" sz="2000" b="1" dirty="0">
                <a:latin typeface="+mn-lt"/>
              </a:rPr>
              <a:t>Rendición</a:t>
            </a:r>
            <a:r>
              <a:rPr lang="pt-BR" sz="2000" b="1" dirty="0">
                <a:latin typeface="+mn-lt"/>
              </a:rPr>
              <a:t> de </a:t>
            </a:r>
            <a:r>
              <a:rPr lang="es-CO" sz="1900" b="1" dirty="0">
                <a:latin typeface="+mn-lt"/>
              </a:rPr>
              <a:t>cuentas</a:t>
            </a:r>
          </a:p>
        </p:txBody>
      </p:sp>
      <p:sp>
        <p:nvSpPr>
          <p:cNvPr id="13" name="CaixaDeTexto 33">
            <a:extLst>
              <a:ext uri="{FF2B5EF4-FFF2-40B4-BE49-F238E27FC236}">
                <a16:creationId xmlns:a16="http://schemas.microsoft.com/office/drawing/2014/main" id="{AA03A701-4D95-4115-A68B-9E6D83D3E6A0}"/>
              </a:ext>
            </a:extLst>
          </p:cNvPr>
          <p:cNvSpPr txBox="1"/>
          <p:nvPr/>
        </p:nvSpPr>
        <p:spPr>
          <a:xfrm>
            <a:off x="5914935" y="4765374"/>
            <a:ext cx="2473205" cy="384721"/>
          </a:xfrm>
          <a:prstGeom prst="rect">
            <a:avLst/>
          </a:prstGeom>
          <a:noFill/>
        </p:spPr>
        <p:txBody>
          <a:bodyPr wrap="square" rtlCol="0">
            <a:spAutoFit/>
          </a:bodyPr>
          <a:lstStyle/>
          <a:p>
            <a:pPr marL="342900" indent="-342900" algn="ctr">
              <a:buFont typeface="Wingdings" panose="05000000000000000000" pitchFamily="2" charset="2"/>
              <a:buChar char="ü"/>
            </a:pPr>
            <a:r>
              <a:rPr lang="es-CO" sz="1900" b="1" dirty="0">
                <a:latin typeface="+mn-lt"/>
              </a:rPr>
              <a:t>Calidad</a:t>
            </a:r>
            <a:r>
              <a:rPr lang="pt-BR" sz="1900" b="1" dirty="0">
                <a:latin typeface="+mn-lt"/>
              </a:rPr>
              <a:t> </a:t>
            </a:r>
            <a:r>
              <a:rPr lang="es-CO" sz="1900" b="1" dirty="0">
                <a:latin typeface="+mn-lt"/>
              </a:rPr>
              <a:t>del</a:t>
            </a:r>
            <a:r>
              <a:rPr lang="pt-BR" sz="1900" b="1" dirty="0">
                <a:latin typeface="+mn-lt"/>
              </a:rPr>
              <a:t> Gasto</a:t>
            </a:r>
          </a:p>
        </p:txBody>
      </p:sp>
      <p:cxnSp>
        <p:nvCxnSpPr>
          <p:cNvPr id="14" name="Conector reto 34">
            <a:extLst>
              <a:ext uri="{FF2B5EF4-FFF2-40B4-BE49-F238E27FC236}">
                <a16:creationId xmlns:a16="http://schemas.microsoft.com/office/drawing/2014/main" id="{9871EC90-7166-4AAE-BBBA-7AE7A4B56BB5}"/>
              </a:ext>
            </a:extLst>
          </p:cNvPr>
          <p:cNvCxnSpPr>
            <a:cxnSpLocks/>
          </p:cNvCxnSpPr>
          <p:nvPr/>
        </p:nvCxnSpPr>
        <p:spPr>
          <a:xfrm flipV="1">
            <a:off x="2698965" y="2969246"/>
            <a:ext cx="3145648" cy="5509"/>
          </a:xfrm>
          <a:prstGeom prst="line">
            <a:avLst/>
          </a:prstGeom>
          <a:ln w="19050">
            <a:solidFill>
              <a:srgbClr val="8064A2"/>
            </a:solidFill>
          </a:ln>
        </p:spPr>
        <p:style>
          <a:lnRef idx="1">
            <a:schemeClr val="accent1"/>
          </a:lnRef>
          <a:fillRef idx="0">
            <a:schemeClr val="accent1"/>
          </a:fillRef>
          <a:effectRef idx="0">
            <a:schemeClr val="accent1"/>
          </a:effectRef>
          <a:fontRef idx="minor">
            <a:schemeClr val="tx1"/>
          </a:fontRef>
        </p:style>
      </p:cxnSp>
      <p:sp>
        <p:nvSpPr>
          <p:cNvPr id="15" name="CaixaDeTexto 45">
            <a:extLst>
              <a:ext uri="{FF2B5EF4-FFF2-40B4-BE49-F238E27FC236}">
                <a16:creationId xmlns:a16="http://schemas.microsoft.com/office/drawing/2014/main" id="{ABF5E6AC-EEE1-47C5-B2A8-3215A4F85593}"/>
              </a:ext>
            </a:extLst>
          </p:cNvPr>
          <p:cNvSpPr txBox="1"/>
          <p:nvPr/>
        </p:nvSpPr>
        <p:spPr>
          <a:xfrm>
            <a:off x="1534056" y="5366674"/>
            <a:ext cx="720080" cy="307777"/>
          </a:xfrm>
          <a:prstGeom prst="rect">
            <a:avLst/>
          </a:prstGeom>
          <a:noFill/>
        </p:spPr>
        <p:txBody>
          <a:bodyPr wrap="square" rtlCol="0">
            <a:spAutoFit/>
          </a:bodyPr>
          <a:lstStyle/>
          <a:p>
            <a:r>
              <a:rPr lang="pt-BR" sz="1400" b="1" i="1" dirty="0">
                <a:latin typeface="+mn-lt"/>
              </a:rPr>
              <a:t>Costo</a:t>
            </a:r>
          </a:p>
        </p:txBody>
      </p:sp>
      <p:sp>
        <p:nvSpPr>
          <p:cNvPr id="16" name="CaixaDeTexto 46">
            <a:extLst>
              <a:ext uri="{FF2B5EF4-FFF2-40B4-BE49-F238E27FC236}">
                <a16:creationId xmlns:a16="http://schemas.microsoft.com/office/drawing/2014/main" id="{53DD396F-BD19-48F5-92F1-A742F0D8C315}"/>
              </a:ext>
            </a:extLst>
          </p:cNvPr>
          <p:cNvSpPr txBox="1"/>
          <p:nvPr/>
        </p:nvSpPr>
        <p:spPr>
          <a:xfrm>
            <a:off x="1549955" y="5673742"/>
            <a:ext cx="720080" cy="307777"/>
          </a:xfrm>
          <a:prstGeom prst="rect">
            <a:avLst/>
          </a:prstGeom>
          <a:noFill/>
        </p:spPr>
        <p:txBody>
          <a:bodyPr wrap="square" rtlCol="0">
            <a:spAutoFit/>
          </a:bodyPr>
          <a:lstStyle/>
          <a:p>
            <a:r>
              <a:rPr lang="pt-BR" sz="1400" b="1" i="1" dirty="0">
                <a:latin typeface="+mn-lt"/>
              </a:rPr>
              <a:t>Lucro</a:t>
            </a:r>
          </a:p>
        </p:txBody>
      </p:sp>
      <p:sp>
        <p:nvSpPr>
          <p:cNvPr id="17" name="CaixaDeTexto 48">
            <a:extLst>
              <a:ext uri="{FF2B5EF4-FFF2-40B4-BE49-F238E27FC236}">
                <a16:creationId xmlns:a16="http://schemas.microsoft.com/office/drawing/2014/main" id="{4DF1A798-EBF3-4501-9CD2-07093DA88499}"/>
              </a:ext>
            </a:extLst>
          </p:cNvPr>
          <p:cNvSpPr txBox="1"/>
          <p:nvPr/>
        </p:nvSpPr>
        <p:spPr>
          <a:xfrm>
            <a:off x="6375286" y="5107189"/>
            <a:ext cx="2409829" cy="523220"/>
          </a:xfrm>
          <a:prstGeom prst="rect">
            <a:avLst/>
          </a:prstGeom>
          <a:noFill/>
        </p:spPr>
        <p:txBody>
          <a:bodyPr wrap="square" rtlCol="0">
            <a:spAutoFit/>
          </a:bodyPr>
          <a:lstStyle/>
          <a:p>
            <a:r>
              <a:rPr lang="es-ES" sz="1400" b="1" i="1" dirty="0">
                <a:latin typeface="+mn-lt"/>
              </a:rPr>
              <a:t>Eficiencia, Eficacia, Economía, Efectividad, Ecología</a:t>
            </a:r>
            <a:endParaRPr lang="pt-BR" sz="1400" b="1" i="1" dirty="0">
              <a:latin typeface="+mn-lt"/>
            </a:endParaRPr>
          </a:p>
        </p:txBody>
      </p:sp>
      <p:sp>
        <p:nvSpPr>
          <p:cNvPr id="18" name="CaixaDeTexto 49">
            <a:extLst>
              <a:ext uri="{FF2B5EF4-FFF2-40B4-BE49-F238E27FC236}">
                <a16:creationId xmlns:a16="http://schemas.microsoft.com/office/drawing/2014/main" id="{05170DCF-C31A-4A74-BBEA-4E80BADE4253}"/>
              </a:ext>
            </a:extLst>
          </p:cNvPr>
          <p:cNvSpPr txBox="1"/>
          <p:nvPr/>
        </p:nvSpPr>
        <p:spPr>
          <a:xfrm>
            <a:off x="6354650" y="5583509"/>
            <a:ext cx="2345633" cy="307777"/>
          </a:xfrm>
          <a:prstGeom prst="rect">
            <a:avLst/>
          </a:prstGeom>
          <a:noFill/>
        </p:spPr>
        <p:txBody>
          <a:bodyPr wrap="square" rtlCol="0">
            <a:spAutoFit/>
          </a:bodyPr>
          <a:lstStyle/>
          <a:p>
            <a:r>
              <a:rPr lang="es-CO" sz="1400" b="1" i="1" dirty="0">
                <a:latin typeface="+mn-lt"/>
              </a:rPr>
              <a:t>Asignación</a:t>
            </a:r>
            <a:r>
              <a:rPr lang="pt-BR" sz="1400" b="1" i="1" dirty="0">
                <a:latin typeface="+mn-lt"/>
              </a:rPr>
              <a:t> de Recursos</a:t>
            </a:r>
          </a:p>
        </p:txBody>
      </p:sp>
      <p:sp>
        <p:nvSpPr>
          <p:cNvPr id="19" name="CaixaDeTexto 50">
            <a:extLst>
              <a:ext uri="{FF2B5EF4-FFF2-40B4-BE49-F238E27FC236}">
                <a16:creationId xmlns:a16="http://schemas.microsoft.com/office/drawing/2014/main" id="{06541970-D8C4-4C0D-ADD0-F1967454C670}"/>
              </a:ext>
            </a:extLst>
          </p:cNvPr>
          <p:cNvSpPr txBox="1"/>
          <p:nvPr/>
        </p:nvSpPr>
        <p:spPr>
          <a:xfrm>
            <a:off x="12831" y="3258675"/>
            <a:ext cx="3068198" cy="707886"/>
          </a:xfrm>
          <a:prstGeom prst="rect">
            <a:avLst/>
          </a:prstGeom>
          <a:noFill/>
        </p:spPr>
        <p:txBody>
          <a:bodyPr wrap="square" rtlCol="0">
            <a:spAutoFit/>
          </a:bodyPr>
          <a:lstStyle/>
          <a:p>
            <a:pPr marL="342900" indent="-342900" algn="ctr">
              <a:buFont typeface="Arial" panose="020B0604020202020204" pitchFamily="34" charset="0"/>
              <a:buChar char="•"/>
            </a:pPr>
            <a:r>
              <a:rPr lang="pt-BR" sz="2000" b="1" dirty="0">
                <a:latin typeface="+mn-lt"/>
              </a:rPr>
              <a:t>Venta de </a:t>
            </a:r>
            <a:r>
              <a:rPr lang="es-CO" sz="2000" b="1" dirty="0">
                <a:latin typeface="+mn-lt"/>
              </a:rPr>
              <a:t>Bienes</a:t>
            </a:r>
            <a:r>
              <a:rPr lang="pt-BR" sz="2000" b="1" dirty="0">
                <a:latin typeface="+mn-lt"/>
              </a:rPr>
              <a:t> /</a:t>
            </a:r>
          </a:p>
          <a:p>
            <a:pPr algn="ctr"/>
            <a:r>
              <a:rPr lang="pt-BR" sz="2000" b="1" dirty="0">
                <a:latin typeface="+mn-lt"/>
              </a:rPr>
              <a:t> </a:t>
            </a:r>
            <a:r>
              <a:rPr lang="es-CO" sz="2000" b="1" dirty="0">
                <a:latin typeface="+mn-lt"/>
              </a:rPr>
              <a:t>Servicios</a:t>
            </a:r>
          </a:p>
        </p:txBody>
      </p:sp>
      <p:sp>
        <p:nvSpPr>
          <p:cNvPr id="20" name="1 CuadroTexto">
            <a:extLst>
              <a:ext uri="{FF2B5EF4-FFF2-40B4-BE49-F238E27FC236}">
                <a16:creationId xmlns:a16="http://schemas.microsoft.com/office/drawing/2014/main" id="{107DE905-6CA8-41CA-BA21-EE8840A7B233}"/>
              </a:ext>
            </a:extLst>
          </p:cNvPr>
          <p:cNvSpPr txBox="1">
            <a:spLocks noChangeArrowheads="1"/>
          </p:cNvSpPr>
          <p:nvPr/>
        </p:nvSpPr>
        <p:spPr bwMode="auto">
          <a:xfrm>
            <a:off x="1214932" y="1250989"/>
            <a:ext cx="680936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panose="020F0502020204030204" pitchFamily="34" charset="0"/>
                <a:ea typeface="Geneva" pitchFamily="124" charset="-128"/>
              </a:defRPr>
            </a:lvl1pPr>
            <a:lvl2pPr marL="742950" indent="-285750">
              <a:defRPr sz="2400">
                <a:solidFill>
                  <a:schemeClr val="tx1"/>
                </a:solidFill>
                <a:latin typeface="Calibri" panose="020F0502020204030204" pitchFamily="34" charset="0"/>
                <a:ea typeface="Geneva" pitchFamily="124" charset="-128"/>
              </a:defRPr>
            </a:lvl2pPr>
            <a:lvl3pPr marL="1143000" indent="-228600">
              <a:defRPr sz="2400">
                <a:solidFill>
                  <a:schemeClr val="tx1"/>
                </a:solidFill>
                <a:latin typeface="Calibri" panose="020F0502020204030204" pitchFamily="34" charset="0"/>
                <a:ea typeface="Geneva" pitchFamily="124" charset="-128"/>
              </a:defRPr>
            </a:lvl3pPr>
            <a:lvl4pPr marL="1600200" indent="-228600">
              <a:defRPr sz="2400">
                <a:solidFill>
                  <a:schemeClr val="tx1"/>
                </a:solidFill>
                <a:latin typeface="Calibri" panose="020F0502020204030204" pitchFamily="34" charset="0"/>
                <a:ea typeface="Geneva" pitchFamily="124" charset="-128"/>
              </a:defRPr>
            </a:lvl4pPr>
            <a:lvl5pPr marL="2057400" indent="-228600">
              <a:defRPr sz="2400">
                <a:solidFill>
                  <a:schemeClr val="tx1"/>
                </a:solidFill>
                <a:latin typeface="Calibri" panose="020F0502020204030204" pitchFamily="34" charset="0"/>
                <a:ea typeface="Geneva" pitchFamily="124" charset="-128"/>
              </a:defRPr>
            </a:lvl5pPr>
            <a:lvl6pPr marL="25146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6pPr>
            <a:lvl7pPr marL="29718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7pPr>
            <a:lvl8pPr marL="34290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8pPr>
            <a:lvl9pPr marL="3886200" indent="-228600" defTabSz="457200" eaLnBrk="0" fontAlgn="base" hangingPunct="0">
              <a:spcBef>
                <a:spcPct val="0"/>
              </a:spcBef>
              <a:spcAft>
                <a:spcPct val="0"/>
              </a:spcAft>
              <a:defRPr sz="2400">
                <a:solidFill>
                  <a:schemeClr val="tx1"/>
                </a:solidFill>
                <a:latin typeface="Calibri" panose="020F0502020204030204" pitchFamily="34" charset="0"/>
                <a:ea typeface="Geneva" pitchFamily="124" charset="-128"/>
              </a:defRPr>
            </a:lvl9pPr>
          </a:lstStyle>
          <a:p>
            <a:pPr algn="ctr" eaLnBrk="1" hangingPunct="1"/>
            <a:r>
              <a:rPr lang="pt-BR" altLang="pt-BR" sz="3200" b="1" dirty="0"/>
              <a:t>CONTABILIDAD EN EL SECTOR PÚBLICO</a:t>
            </a:r>
            <a:endParaRPr lang="es-ES_tradnl" altLang="pt-BR" b="1" dirty="0">
              <a:solidFill>
                <a:schemeClr val="tx2"/>
              </a:solidFill>
            </a:endParaRPr>
          </a:p>
        </p:txBody>
      </p:sp>
      <p:sp>
        <p:nvSpPr>
          <p:cNvPr id="21" name="Fluxograma: Terminação 17">
            <a:extLst>
              <a:ext uri="{FF2B5EF4-FFF2-40B4-BE49-F238E27FC236}">
                <a16:creationId xmlns:a16="http://schemas.microsoft.com/office/drawing/2014/main" id="{320104F2-99E4-416A-840A-BE71A3D97EBC}"/>
              </a:ext>
            </a:extLst>
          </p:cNvPr>
          <p:cNvSpPr/>
          <p:nvPr/>
        </p:nvSpPr>
        <p:spPr>
          <a:xfrm>
            <a:off x="6136811" y="2227017"/>
            <a:ext cx="2452735" cy="576000"/>
          </a:xfrm>
          <a:prstGeom prst="flowChartTerminator">
            <a:avLst/>
          </a:prstGeom>
          <a:solidFill>
            <a:schemeClr val="bg1">
              <a:lumMod val="65000"/>
            </a:schemeClr>
          </a:solidFill>
          <a:ln/>
          <a:effectLst>
            <a:glow rad="63500">
              <a:schemeClr val="accent5">
                <a:satMod val="175000"/>
                <a:alpha val="40000"/>
              </a:schemeClr>
            </a:glow>
          </a:effectLst>
        </p:spPr>
        <p:style>
          <a:lnRef idx="3">
            <a:schemeClr val="lt1"/>
          </a:lnRef>
          <a:fillRef idx="1">
            <a:schemeClr val="accent4"/>
          </a:fillRef>
          <a:effectRef idx="1">
            <a:schemeClr val="accent4"/>
          </a:effectRef>
          <a:fontRef idx="minor">
            <a:schemeClr val="lt1"/>
          </a:fontRef>
        </p:style>
        <p:txBody>
          <a:bodyPr rtlCol="0" anchor="ctr"/>
          <a:lstStyle/>
          <a:p>
            <a:pPr algn="ctr"/>
            <a:r>
              <a:rPr lang="pt-BR" sz="2400" b="1" dirty="0">
                <a:solidFill>
                  <a:schemeClr val="tx1"/>
                </a:solidFill>
              </a:rPr>
              <a:t>Sector Público</a:t>
            </a:r>
          </a:p>
        </p:txBody>
      </p:sp>
      <p:sp>
        <p:nvSpPr>
          <p:cNvPr id="22" name="Elipse 21"/>
          <p:cNvSpPr/>
          <p:nvPr/>
        </p:nvSpPr>
        <p:spPr>
          <a:xfrm>
            <a:off x="3367741" y="4934763"/>
            <a:ext cx="2503744" cy="843783"/>
          </a:xfrm>
          <a:prstGeom prst="ellipse">
            <a:avLst/>
          </a:prstGeom>
          <a:solidFill>
            <a:schemeClr val="bg1"/>
          </a:solidFill>
          <a:ln>
            <a:solidFill>
              <a:srgbClr val="FF0000"/>
            </a:solidFill>
          </a:ln>
          <a:effectLst>
            <a:glow rad="635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ln w="12700" cmpd="sng">
                  <a:solidFill>
                    <a:schemeClr val="accent4"/>
                  </a:solidFill>
                  <a:prstDash val="solid"/>
                </a:ln>
                <a:solidFill>
                  <a:srgbClr val="002060"/>
                </a:solidFill>
                <a:effectLst>
                  <a:outerShdw blurRad="38100" dist="38100" dir="2700000" algn="tl">
                    <a:srgbClr val="000000">
                      <a:alpha val="43137"/>
                    </a:srgbClr>
                  </a:outerShdw>
                </a:effectLst>
              </a:rPr>
              <a:t>INFORMACIÓN </a:t>
            </a:r>
          </a:p>
          <a:p>
            <a:pPr algn="ctr"/>
            <a:r>
              <a:rPr lang="pt-BR" sz="2000" b="1" dirty="0">
                <a:ln w="12700" cmpd="sng">
                  <a:solidFill>
                    <a:schemeClr val="accent4"/>
                  </a:solidFill>
                  <a:prstDash val="solid"/>
                </a:ln>
                <a:solidFill>
                  <a:srgbClr val="002060"/>
                </a:solidFill>
                <a:effectLst>
                  <a:outerShdw blurRad="38100" dist="38100" dir="2700000" algn="tl">
                    <a:srgbClr val="000000">
                      <a:alpha val="43137"/>
                    </a:srgbClr>
                  </a:outerShdw>
                </a:effectLst>
              </a:rPr>
              <a:t>COSTOS</a:t>
            </a:r>
          </a:p>
        </p:txBody>
      </p:sp>
      <p:pic>
        <p:nvPicPr>
          <p:cNvPr id="23" name="Imagem 16">
            <a:extLst>
              <a:ext uri="{FF2B5EF4-FFF2-40B4-BE49-F238E27FC236}">
                <a16:creationId xmlns:a16="http://schemas.microsoft.com/office/drawing/2014/main" id="{921E8010-0A25-46FF-8499-407F9B5BA920}"/>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125706" y="2969246"/>
            <a:ext cx="2686482" cy="1827816"/>
          </a:xfrm>
          <a:prstGeom prst="rect">
            <a:avLst/>
          </a:prstGeom>
        </p:spPr>
      </p:pic>
    </p:spTree>
    <p:extLst>
      <p:ext uri="{BB962C8B-B14F-4D97-AF65-F5344CB8AC3E}">
        <p14:creationId xmlns:p14="http://schemas.microsoft.com/office/powerpoint/2010/main" val="150162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3"/>
                                        </p:tgtEl>
                                        <p:attrNameLst>
                                          <p:attrName>style.visibility</p:attrName>
                                        </p:attrNameLst>
                                      </p:cBhvr>
                                      <p:to>
                                        <p:strVal val="visible"/>
                                      </p:to>
                                    </p:set>
                                  </p:childTnLst>
                                </p:cTn>
                              </p:par>
                            </p:childTnLst>
                          </p:cTn>
                        </p:par>
                        <p:par>
                          <p:cTn id="10" fill="hold">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path" presetSubtype="0" accel="50000" decel="50000" fill="hold" nodeType="clickEffect">
                                  <p:stCondLst>
                                    <p:cond delay="0"/>
                                  </p:stCondLst>
                                  <p:childTnLst>
                                    <p:animMotion origin="layout" path="M -1.11111E-6 3.33333E-6 L -1.11111E-6 0.09639 " pathEditMode="relative" rAng="0" ptsTypes="AA">
                                      <p:cBhvr>
                                        <p:cTn id="16" dur="2000" fill="hold"/>
                                        <p:tgtEl>
                                          <p:spTgt spid="14"/>
                                        </p:tgtEl>
                                        <p:attrNameLst>
                                          <p:attrName>ppt_x</p:attrName>
                                          <p:attrName>ppt_y</p:attrName>
                                        </p:attrNameLst>
                                      </p:cBhvr>
                                      <p:rCtr x="0" y="4806"/>
                                    </p:animMotion>
                                  </p:childTnLst>
                                </p:cTn>
                              </p:par>
                            </p:childTnLst>
                          </p:cTn>
                        </p:par>
                        <p:par>
                          <p:cTn id="17" fill="hold">
                            <p:stCondLst>
                              <p:cond delay="2000"/>
                            </p:stCondLst>
                            <p:childTnLst>
                              <p:par>
                                <p:cTn id="18" presetID="1" presetClass="entr" presetSubtype="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par>
                          <p:cTn id="20" fill="hold">
                            <p:stCondLst>
                              <p:cond delay="2000"/>
                            </p:stCondLst>
                            <p:childTnLst>
                              <p:par>
                                <p:cTn id="21" presetID="1" presetClass="entr" presetSubtype="0" fill="hold" grpId="0" nodeType="after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par>
                                <p:cTn id="23" presetID="42" presetClass="path" presetSubtype="0" accel="50000" decel="50000" fill="hold" nodeType="withEffect">
                                  <p:stCondLst>
                                    <p:cond delay="0"/>
                                  </p:stCondLst>
                                  <p:childTnLst>
                                    <p:animMotion origin="layout" path="M -1.11111E-6 0.09639 L -1.11111E-6 0.19583 " pathEditMode="relative" rAng="0" ptsTypes="AA">
                                      <p:cBhvr>
                                        <p:cTn id="24" dur="2000" fill="hold"/>
                                        <p:tgtEl>
                                          <p:spTgt spid="14"/>
                                        </p:tgtEl>
                                        <p:attrNameLst>
                                          <p:attrName>ppt_x</p:attrName>
                                          <p:attrName>ppt_y</p:attrName>
                                        </p:attrNameLst>
                                      </p:cBhvr>
                                      <p:rCtr x="0" y="4972"/>
                                    </p:animMotion>
                                  </p:childTnLst>
                                </p:cTn>
                              </p:par>
                            </p:childTnLst>
                          </p:cTn>
                        </p:par>
                        <p:par>
                          <p:cTn id="25" fill="hold">
                            <p:stCondLst>
                              <p:cond delay="4000"/>
                            </p:stCondLst>
                            <p:childTnLst>
                              <p:par>
                                <p:cTn id="26" presetID="1" presetClass="entr" presetSubtype="0" fill="hold" grpId="0" nodeType="afterEffect">
                                  <p:stCondLst>
                                    <p:cond delay="0"/>
                                  </p:stCondLst>
                                  <p:childTnLst>
                                    <p:set>
                                      <p:cBhvr>
                                        <p:cTn id="27" dur="1" fill="hold">
                                          <p:stCondLst>
                                            <p:cond delay="0"/>
                                          </p:stCondLst>
                                        </p:cTn>
                                        <p:tgtEl>
                                          <p:spTgt spid="6"/>
                                        </p:tgtEl>
                                        <p:attrNameLst>
                                          <p:attrName>style.visibility</p:attrName>
                                        </p:attrNameLst>
                                      </p:cBhvr>
                                      <p:to>
                                        <p:strVal val="visible"/>
                                      </p:to>
                                    </p:set>
                                  </p:childTnLst>
                                </p:cTn>
                              </p:par>
                              <p:par>
                                <p:cTn id="28" presetID="1" presetClass="entr" presetSubtype="0" fill="hold" grpId="0" nodeType="withEffect">
                                  <p:stCondLst>
                                    <p:cond delay="0"/>
                                  </p:stCondLst>
                                  <p:childTnLst>
                                    <p:set>
                                      <p:cBhvr>
                                        <p:cTn id="29" dur="1" fill="hold">
                                          <p:stCondLst>
                                            <p:cond delay="0"/>
                                          </p:stCondLst>
                                        </p:cTn>
                                        <p:tgtEl>
                                          <p:spTgt spid="7"/>
                                        </p:tgtEl>
                                        <p:attrNameLst>
                                          <p:attrName>style.visibility</p:attrName>
                                        </p:attrNameLst>
                                      </p:cBhvr>
                                      <p:to>
                                        <p:strVal val="visible"/>
                                      </p:to>
                                    </p:set>
                                  </p:childTnLst>
                                </p:cTn>
                              </p:par>
                              <p:par>
                                <p:cTn id="30" presetID="42" presetClass="path" presetSubtype="0" accel="50000" decel="50000" fill="hold" nodeType="withEffect">
                                  <p:stCondLst>
                                    <p:cond delay="0"/>
                                  </p:stCondLst>
                                  <p:childTnLst>
                                    <p:animMotion origin="layout" path="M -1.11111E-6 0.19583 L -1.11111E-6 0.27916 " pathEditMode="relative" rAng="0" ptsTypes="AA">
                                      <p:cBhvr>
                                        <p:cTn id="31" dur="2000" fill="hold"/>
                                        <p:tgtEl>
                                          <p:spTgt spid="14"/>
                                        </p:tgtEl>
                                        <p:attrNameLst>
                                          <p:attrName>ppt_x</p:attrName>
                                          <p:attrName>ppt_y</p:attrName>
                                        </p:attrNameLst>
                                      </p:cBhvr>
                                      <p:rCtr x="0" y="4167"/>
                                    </p:animMotion>
                                  </p:childTnLst>
                                </p:cTn>
                              </p:par>
                            </p:childTnLst>
                          </p:cTn>
                        </p:par>
                        <p:par>
                          <p:cTn id="32" fill="hold">
                            <p:stCondLst>
                              <p:cond delay="6000"/>
                            </p:stCondLst>
                            <p:childTnLst>
                              <p:par>
                                <p:cTn id="33" presetID="1" presetClass="entr" presetSubtype="0" fill="hold" grpId="0" nodeType="afterEffect">
                                  <p:stCondLst>
                                    <p:cond delay="0"/>
                                  </p:stCondLst>
                                  <p:childTnLst>
                                    <p:set>
                                      <p:cBhvr>
                                        <p:cTn id="34" dur="1" fill="hold">
                                          <p:stCondLst>
                                            <p:cond delay="0"/>
                                          </p:stCondLst>
                                        </p:cTn>
                                        <p:tgtEl>
                                          <p:spTgt spid="8"/>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childTnLst>
                                </p:cTn>
                              </p:par>
                              <p:par>
                                <p:cTn id="37" presetID="42" presetClass="path" presetSubtype="0" accel="50000" decel="50000" fill="hold" nodeType="withEffect">
                                  <p:stCondLst>
                                    <p:cond delay="0"/>
                                  </p:stCondLst>
                                  <p:childTnLst>
                                    <p:animMotion origin="layout" path="M -1.11111E-6 0.27916 L -1.11111E-6 0.35139 " pathEditMode="relative" rAng="0" ptsTypes="AA">
                                      <p:cBhvr>
                                        <p:cTn id="38" dur="2000" fill="hold"/>
                                        <p:tgtEl>
                                          <p:spTgt spid="14"/>
                                        </p:tgtEl>
                                        <p:attrNameLst>
                                          <p:attrName>ppt_x</p:attrName>
                                          <p:attrName>ppt_y</p:attrName>
                                        </p:attrNameLst>
                                      </p:cBhvr>
                                      <p:rCtr x="0" y="3611"/>
                                    </p:animMotion>
                                  </p:childTnLst>
                                </p:cTn>
                              </p:par>
                            </p:childTnLst>
                          </p:cTn>
                        </p:par>
                        <p:par>
                          <p:cTn id="39" fill="hold">
                            <p:stCondLst>
                              <p:cond delay="8000"/>
                            </p:stCondLst>
                            <p:childTnLst>
                              <p:par>
                                <p:cTn id="40" presetID="1" presetClass="entr" presetSubtype="0" fill="hold" grpId="0" nodeType="afterEffect">
                                  <p:stCondLst>
                                    <p:cond delay="0"/>
                                  </p:stCondLst>
                                  <p:childTnLst>
                                    <p:set>
                                      <p:cBhvr>
                                        <p:cTn id="41" dur="1" fill="hold">
                                          <p:stCondLst>
                                            <p:cond delay="0"/>
                                          </p:stCondLst>
                                        </p:cTn>
                                        <p:tgtEl>
                                          <p:spTgt spid="10"/>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13"/>
                                        </p:tgtEl>
                                        <p:attrNameLst>
                                          <p:attrName>style.visibility</p:attrName>
                                        </p:attrNameLst>
                                      </p:cBhvr>
                                      <p:to>
                                        <p:strVal val="visible"/>
                                      </p:to>
                                    </p:set>
                                  </p:childTnLst>
                                </p:cTn>
                              </p:par>
                              <p:par>
                                <p:cTn id="44" presetID="9" presetClass="entr" presetSubtype="0" fill="hold" grpId="0" nodeType="withEffect">
                                  <p:stCondLst>
                                    <p:cond delay="0"/>
                                  </p:stCondLst>
                                  <p:childTnLst>
                                    <p:set>
                                      <p:cBhvr>
                                        <p:cTn id="45" dur="1" fill="hold">
                                          <p:stCondLst>
                                            <p:cond delay="0"/>
                                          </p:stCondLst>
                                        </p:cTn>
                                        <p:tgtEl>
                                          <p:spTgt spid="15"/>
                                        </p:tgtEl>
                                        <p:attrNameLst>
                                          <p:attrName>style.visibility</p:attrName>
                                        </p:attrNameLst>
                                      </p:cBhvr>
                                      <p:to>
                                        <p:strVal val="visible"/>
                                      </p:to>
                                    </p:set>
                                    <p:animEffect transition="in" filter="dissolve">
                                      <p:cBhvr>
                                        <p:cTn id="46" dur="500"/>
                                        <p:tgtEl>
                                          <p:spTgt spid="15"/>
                                        </p:tgtEl>
                                      </p:cBhvr>
                                    </p:animEffect>
                                  </p:childTnLst>
                                </p:cTn>
                              </p:par>
                              <p:par>
                                <p:cTn id="47" presetID="9"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dissolve">
                                      <p:cBhvr>
                                        <p:cTn id="49" dur="500"/>
                                        <p:tgtEl>
                                          <p:spTgt spid="16"/>
                                        </p:tgtEl>
                                      </p:cBhvr>
                                    </p:animEffect>
                                  </p:childTnLst>
                                </p:cTn>
                              </p:par>
                              <p:par>
                                <p:cTn id="50" presetID="9" presetClass="entr" presetSubtype="0" fill="hold" grpId="0" nodeType="withEffect">
                                  <p:stCondLst>
                                    <p:cond delay="0"/>
                                  </p:stCondLst>
                                  <p:childTnLst>
                                    <p:set>
                                      <p:cBhvr>
                                        <p:cTn id="51" dur="1" fill="hold">
                                          <p:stCondLst>
                                            <p:cond delay="0"/>
                                          </p:stCondLst>
                                        </p:cTn>
                                        <p:tgtEl>
                                          <p:spTgt spid="17"/>
                                        </p:tgtEl>
                                        <p:attrNameLst>
                                          <p:attrName>style.visibility</p:attrName>
                                        </p:attrNameLst>
                                      </p:cBhvr>
                                      <p:to>
                                        <p:strVal val="visible"/>
                                      </p:to>
                                    </p:set>
                                    <p:animEffect transition="in" filter="dissolve">
                                      <p:cBhvr>
                                        <p:cTn id="52" dur="500"/>
                                        <p:tgtEl>
                                          <p:spTgt spid="17"/>
                                        </p:tgtEl>
                                      </p:cBhvr>
                                    </p:animEffect>
                                  </p:childTnLst>
                                </p:cTn>
                              </p:par>
                              <p:par>
                                <p:cTn id="53" presetID="9" presetClass="entr" presetSubtype="0" fill="hold" grpId="0" nodeType="with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dissolve">
                                      <p:cBhvr>
                                        <p:cTn id="55" dur="500"/>
                                        <p:tgtEl>
                                          <p:spTgt spid="18"/>
                                        </p:tgtEl>
                                      </p:cBhvr>
                                    </p:animEffect>
                                  </p:childTnLst>
                                </p:cTn>
                              </p:par>
                              <p:par>
                                <p:cTn id="56" presetID="42" presetClass="path" presetSubtype="0" accel="50000" decel="50000" fill="hold" nodeType="withEffect">
                                  <p:stCondLst>
                                    <p:cond delay="0"/>
                                  </p:stCondLst>
                                  <p:childTnLst>
                                    <p:animMotion origin="layout" path="M -1.11111E-6 0.35139 L -1.11111E-6 0.55777 " pathEditMode="relative" rAng="0" ptsTypes="AA">
                                      <p:cBhvr>
                                        <p:cTn id="57" dur="2000" fill="hold"/>
                                        <p:tgtEl>
                                          <p:spTgt spid="14"/>
                                        </p:tgtEl>
                                        <p:attrNameLst>
                                          <p:attrName>ppt_x</p:attrName>
                                          <p:attrName>ppt_y</p:attrName>
                                        </p:attrNameLst>
                                      </p:cBhvr>
                                      <p:rCtr x="0" y="10306"/>
                                    </p:animMotion>
                                  </p:childTnLst>
                                </p:cTn>
                              </p:par>
                            </p:childTnLst>
                          </p:cTn>
                        </p:par>
                        <p:par>
                          <p:cTn id="58" fill="hold">
                            <p:stCondLst>
                              <p:cond delay="10000"/>
                            </p:stCondLst>
                            <p:childTnLst>
                              <p:par>
                                <p:cTn id="59" presetID="1" presetClass="entr" presetSubtype="0" fill="hold" grpId="0" nodeType="afterEffect">
                                  <p:stCondLst>
                                    <p:cond delay="0"/>
                                  </p:stCondLst>
                                  <p:childTnLst>
                                    <p:set>
                                      <p:cBhvr>
                                        <p:cTn id="60" dur="1" fill="hold">
                                          <p:stCondLst>
                                            <p:cond delay="0"/>
                                          </p:stCondLst>
                                        </p:cTn>
                                        <p:tgtEl>
                                          <p:spTgt spid="11"/>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P spid="15" grpId="0"/>
      <p:bldP spid="16" grpId="0"/>
      <p:bldP spid="17" grpId="0"/>
      <p:bldP spid="18" grpId="0"/>
      <p:bldP spid="1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55830" y="2298514"/>
            <a:ext cx="4237740" cy="4429645"/>
          </a:xfrm>
          <a:prstGeom prst="rect">
            <a:avLst/>
          </a:prstGeom>
        </p:spPr>
      </p:pic>
      <p:sp>
        <p:nvSpPr>
          <p:cNvPr id="3" name="Título 3"/>
          <p:cNvSpPr txBox="1">
            <a:spLocks/>
          </p:cNvSpPr>
          <p:nvPr/>
        </p:nvSpPr>
        <p:spPr>
          <a:xfrm>
            <a:off x="1198621" y="1504991"/>
            <a:ext cx="6752507" cy="45281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101" b="1" dirty="0"/>
              <a:t>  </a:t>
            </a:r>
            <a:r>
              <a:rPr lang="es-CO" sz="2101" b="1" dirty="0">
                <a:solidFill>
                  <a:srgbClr val="002060"/>
                </a:solidFill>
              </a:rPr>
              <a:t>ALGUNAS DENOMINACIONES EN PAISES LATINOAMERICANOS</a:t>
            </a:r>
          </a:p>
        </p:txBody>
      </p:sp>
      <p:grpSp>
        <p:nvGrpSpPr>
          <p:cNvPr id="4" name="Grupo 3"/>
          <p:cNvGrpSpPr/>
          <p:nvPr/>
        </p:nvGrpSpPr>
        <p:grpSpPr>
          <a:xfrm>
            <a:off x="5032442" y="5701780"/>
            <a:ext cx="2619784" cy="676109"/>
            <a:chOff x="6670476" y="5373216"/>
            <a:chExt cx="3492136" cy="901244"/>
          </a:xfrm>
        </p:grpSpPr>
        <p:sp>
          <p:nvSpPr>
            <p:cNvPr id="5" name="Rectángulo 4"/>
            <p:cNvSpPr/>
            <p:nvPr/>
          </p:nvSpPr>
          <p:spPr>
            <a:xfrm>
              <a:off x="7894612" y="5949280"/>
              <a:ext cx="2268000" cy="325180"/>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a:t>
              </a:r>
            </a:p>
          </p:txBody>
        </p:sp>
        <p:cxnSp>
          <p:nvCxnSpPr>
            <p:cNvPr id="6" name="Conector recto de flecha 5"/>
            <p:cNvCxnSpPr>
              <a:stCxn id="5" idx="1"/>
            </p:cNvCxnSpPr>
            <p:nvPr/>
          </p:nvCxnSpPr>
          <p:spPr>
            <a:xfrm flipH="1" flipV="1">
              <a:off x="6670476" y="5373216"/>
              <a:ext cx="1224136" cy="738654"/>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7" name="Grupo 6"/>
          <p:cNvGrpSpPr/>
          <p:nvPr/>
        </p:nvGrpSpPr>
        <p:grpSpPr>
          <a:xfrm>
            <a:off x="5248523" y="5485700"/>
            <a:ext cx="2862864" cy="260667"/>
            <a:chOff x="6958510" y="5085184"/>
            <a:chExt cx="3816158" cy="347466"/>
          </a:xfrm>
        </p:grpSpPr>
        <p:sp>
          <p:nvSpPr>
            <p:cNvPr id="8" name="Rectángulo 7"/>
            <p:cNvSpPr/>
            <p:nvPr/>
          </p:nvSpPr>
          <p:spPr>
            <a:xfrm>
              <a:off x="8398668" y="5085184"/>
              <a:ext cx="2376000" cy="347466"/>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Blanqueo de dinero</a:t>
              </a:r>
            </a:p>
          </p:txBody>
        </p:sp>
        <p:cxnSp>
          <p:nvCxnSpPr>
            <p:cNvPr id="9" name="Conector recto de flecha 8"/>
            <p:cNvCxnSpPr>
              <a:stCxn id="8" idx="1"/>
            </p:cNvCxnSpPr>
            <p:nvPr/>
          </p:nvCxnSpPr>
          <p:spPr>
            <a:xfrm flipH="1" flipV="1">
              <a:off x="6958510" y="5122278"/>
              <a:ext cx="1440158" cy="13663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10" name="Grupo 9"/>
          <p:cNvGrpSpPr/>
          <p:nvPr/>
        </p:nvGrpSpPr>
        <p:grpSpPr>
          <a:xfrm>
            <a:off x="5156850" y="4781518"/>
            <a:ext cx="2909889" cy="434081"/>
            <a:chOff x="6836310" y="4146520"/>
            <a:chExt cx="3878841" cy="578624"/>
          </a:xfrm>
        </p:grpSpPr>
        <p:sp>
          <p:nvSpPr>
            <p:cNvPr id="11" name="Rectángulo 10"/>
            <p:cNvSpPr/>
            <p:nvPr/>
          </p:nvSpPr>
          <p:spPr>
            <a:xfrm>
              <a:off x="8807151" y="4146520"/>
              <a:ext cx="1908000" cy="578624"/>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dinero o bienes </a:t>
              </a:r>
            </a:p>
          </p:txBody>
        </p:sp>
        <p:cxnSp>
          <p:nvCxnSpPr>
            <p:cNvPr id="12" name="Conector recto de flecha 11"/>
            <p:cNvCxnSpPr>
              <a:stCxn id="11" idx="1"/>
            </p:cNvCxnSpPr>
            <p:nvPr/>
          </p:nvCxnSpPr>
          <p:spPr>
            <a:xfrm flipH="1">
              <a:off x="6836310" y="4435832"/>
              <a:ext cx="1970841" cy="60843"/>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13" name="Grupo 12"/>
          <p:cNvGrpSpPr/>
          <p:nvPr/>
        </p:nvGrpSpPr>
        <p:grpSpPr>
          <a:xfrm>
            <a:off x="5751119" y="3865098"/>
            <a:ext cx="3035522" cy="398514"/>
            <a:chOff x="7628463" y="2924944"/>
            <a:chExt cx="4046309" cy="531213"/>
          </a:xfrm>
        </p:grpSpPr>
        <p:sp>
          <p:nvSpPr>
            <p:cNvPr id="14" name="Rectángulo 13"/>
            <p:cNvSpPr/>
            <p:nvPr/>
          </p:nvSpPr>
          <p:spPr>
            <a:xfrm>
              <a:off x="9334772" y="2924944"/>
              <a:ext cx="2340000" cy="531213"/>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bienes, derechos y valores</a:t>
              </a:r>
            </a:p>
          </p:txBody>
        </p:sp>
        <p:cxnSp>
          <p:nvCxnSpPr>
            <p:cNvPr id="15" name="Conector recto de flecha 14"/>
            <p:cNvCxnSpPr>
              <a:stCxn id="14" idx="1"/>
            </p:cNvCxnSpPr>
            <p:nvPr/>
          </p:nvCxnSpPr>
          <p:spPr>
            <a:xfrm flipH="1">
              <a:off x="7628463" y="3190551"/>
              <a:ext cx="1706309" cy="240201"/>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16" name="Grupo 15"/>
          <p:cNvGrpSpPr/>
          <p:nvPr/>
        </p:nvGrpSpPr>
        <p:grpSpPr>
          <a:xfrm>
            <a:off x="4846207" y="3108735"/>
            <a:ext cx="3459864" cy="351190"/>
            <a:chOff x="6422227" y="1916723"/>
            <a:chExt cx="4611951" cy="468132"/>
          </a:xfrm>
        </p:grpSpPr>
        <p:sp>
          <p:nvSpPr>
            <p:cNvPr id="17" name="Rectángulo 16"/>
            <p:cNvSpPr/>
            <p:nvPr/>
          </p:nvSpPr>
          <p:spPr>
            <a:xfrm>
              <a:off x="7974178" y="1916723"/>
              <a:ext cx="3060000" cy="350243"/>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Legitimación de capitales </a:t>
              </a:r>
            </a:p>
          </p:txBody>
        </p:sp>
        <p:cxnSp>
          <p:nvCxnSpPr>
            <p:cNvPr id="18" name="Conector recto de flecha 17"/>
            <p:cNvCxnSpPr>
              <a:stCxn id="17" idx="1"/>
            </p:cNvCxnSpPr>
            <p:nvPr/>
          </p:nvCxnSpPr>
          <p:spPr>
            <a:xfrm flipH="1">
              <a:off x="6422227" y="2091845"/>
              <a:ext cx="1551951" cy="293010"/>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19" name="Grupo 18"/>
          <p:cNvGrpSpPr/>
          <p:nvPr/>
        </p:nvGrpSpPr>
        <p:grpSpPr>
          <a:xfrm>
            <a:off x="4362202" y="2648997"/>
            <a:ext cx="1957990" cy="900586"/>
            <a:chOff x="5777056" y="1303899"/>
            <a:chExt cx="2609973" cy="1200468"/>
          </a:xfrm>
        </p:grpSpPr>
        <p:sp>
          <p:nvSpPr>
            <p:cNvPr id="20" name="Rectángulo 19"/>
            <p:cNvSpPr/>
            <p:nvPr/>
          </p:nvSpPr>
          <p:spPr>
            <a:xfrm>
              <a:off x="6155029" y="1303899"/>
              <a:ext cx="2232000" cy="323927"/>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a:t>
              </a:r>
            </a:p>
          </p:txBody>
        </p:sp>
        <p:cxnSp>
          <p:nvCxnSpPr>
            <p:cNvPr id="21" name="Conector recto de flecha 20"/>
            <p:cNvCxnSpPr/>
            <p:nvPr/>
          </p:nvCxnSpPr>
          <p:spPr>
            <a:xfrm flipH="1">
              <a:off x="5777056" y="1644178"/>
              <a:ext cx="784526" cy="86018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2" name="Grupo 21"/>
          <p:cNvGrpSpPr/>
          <p:nvPr/>
        </p:nvGrpSpPr>
        <p:grpSpPr>
          <a:xfrm>
            <a:off x="2061338" y="5064561"/>
            <a:ext cx="2584418" cy="486724"/>
            <a:chOff x="2710036" y="4523812"/>
            <a:chExt cx="3444993" cy="648796"/>
          </a:xfrm>
        </p:grpSpPr>
        <p:sp>
          <p:nvSpPr>
            <p:cNvPr id="23" name="Rectángulo 22"/>
            <p:cNvSpPr/>
            <p:nvPr/>
          </p:nvSpPr>
          <p:spPr>
            <a:xfrm>
              <a:off x="2710036" y="4869159"/>
              <a:ext cx="2160000" cy="303449"/>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dinero</a:t>
              </a:r>
            </a:p>
          </p:txBody>
        </p:sp>
        <p:cxnSp>
          <p:nvCxnSpPr>
            <p:cNvPr id="24" name="Conector recto de flecha 23"/>
            <p:cNvCxnSpPr>
              <a:stCxn id="23" idx="3"/>
            </p:cNvCxnSpPr>
            <p:nvPr/>
          </p:nvCxnSpPr>
          <p:spPr>
            <a:xfrm flipV="1">
              <a:off x="4870036" y="4523812"/>
              <a:ext cx="1284993" cy="497072"/>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5" name="Grupo 24"/>
          <p:cNvGrpSpPr/>
          <p:nvPr/>
        </p:nvGrpSpPr>
        <p:grpSpPr>
          <a:xfrm>
            <a:off x="364240" y="4648410"/>
            <a:ext cx="4398101" cy="268786"/>
            <a:chOff x="447828" y="3969088"/>
            <a:chExt cx="5862608" cy="358288"/>
          </a:xfrm>
        </p:grpSpPr>
        <p:sp>
          <p:nvSpPr>
            <p:cNvPr id="26" name="Rectángulo 25"/>
            <p:cNvSpPr/>
            <p:nvPr/>
          </p:nvSpPr>
          <p:spPr>
            <a:xfrm>
              <a:off x="447828" y="3969088"/>
              <a:ext cx="3990400" cy="358288"/>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Legitimación de ganancias ilícitas</a:t>
              </a:r>
            </a:p>
          </p:txBody>
        </p:sp>
        <p:cxnSp>
          <p:nvCxnSpPr>
            <p:cNvPr id="27" name="Conector recto de flecha 26"/>
            <p:cNvCxnSpPr/>
            <p:nvPr/>
          </p:nvCxnSpPr>
          <p:spPr>
            <a:xfrm flipV="1">
              <a:off x="4438228" y="3969088"/>
              <a:ext cx="1872208" cy="107985"/>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28" name="Grupo 27"/>
          <p:cNvGrpSpPr/>
          <p:nvPr/>
        </p:nvGrpSpPr>
        <p:grpSpPr>
          <a:xfrm>
            <a:off x="1953297" y="4297257"/>
            <a:ext cx="2308981" cy="216080"/>
            <a:chOff x="2566019" y="3501007"/>
            <a:chExt cx="3077839" cy="288031"/>
          </a:xfrm>
        </p:grpSpPr>
        <p:sp>
          <p:nvSpPr>
            <p:cNvPr id="29" name="Rectángulo 28"/>
            <p:cNvSpPr/>
            <p:nvPr/>
          </p:nvSpPr>
          <p:spPr>
            <a:xfrm>
              <a:off x="2566019" y="3501007"/>
              <a:ext cx="2232000" cy="288031"/>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Lavado de activos </a:t>
              </a:r>
            </a:p>
          </p:txBody>
        </p:sp>
        <p:cxnSp>
          <p:nvCxnSpPr>
            <p:cNvPr id="30" name="Conector recto de flecha 29"/>
            <p:cNvCxnSpPr>
              <a:stCxn id="29" idx="3"/>
            </p:cNvCxnSpPr>
            <p:nvPr/>
          </p:nvCxnSpPr>
          <p:spPr>
            <a:xfrm flipV="1">
              <a:off x="4798019" y="3615474"/>
              <a:ext cx="845839" cy="29549"/>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31" name="Grupo 30"/>
          <p:cNvGrpSpPr/>
          <p:nvPr/>
        </p:nvGrpSpPr>
        <p:grpSpPr>
          <a:xfrm>
            <a:off x="441172" y="3703037"/>
            <a:ext cx="3618908" cy="457856"/>
            <a:chOff x="550378" y="2708920"/>
            <a:chExt cx="4823954" cy="610316"/>
          </a:xfrm>
        </p:grpSpPr>
        <p:sp>
          <p:nvSpPr>
            <p:cNvPr id="32" name="Rectángulo 31"/>
            <p:cNvSpPr/>
            <p:nvPr/>
          </p:nvSpPr>
          <p:spPr>
            <a:xfrm>
              <a:off x="550378" y="2708920"/>
              <a:ext cx="3887850" cy="610316"/>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Conversión o transformación de bienes - (Lavado de dinero)</a:t>
              </a:r>
            </a:p>
          </p:txBody>
        </p:sp>
        <p:cxnSp>
          <p:nvCxnSpPr>
            <p:cNvPr id="33" name="Conector recto de flecha 32"/>
            <p:cNvCxnSpPr/>
            <p:nvPr/>
          </p:nvCxnSpPr>
          <p:spPr>
            <a:xfrm>
              <a:off x="4438228" y="2996954"/>
              <a:ext cx="936104" cy="5896"/>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34" name="Grupo 33"/>
          <p:cNvGrpSpPr/>
          <p:nvPr/>
        </p:nvGrpSpPr>
        <p:grpSpPr>
          <a:xfrm>
            <a:off x="818876" y="3296321"/>
            <a:ext cx="3295134" cy="243342"/>
            <a:chOff x="1053852" y="2166773"/>
            <a:chExt cx="4392368" cy="324371"/>
          </a:xfrm>
        </p:grpSpPr>
        <p:sp>
          <p:nvSpPr>
            <p:cNvPr id="35" name="Rectángulo 34"/>
            <p:cNvSpPr/>
            <p:nvPr/>
          </p:nvSpPr>
          <p:spPr>
            <a:xfrm>
              <a:off x="1053852" y="2166773"/>
              <a:ext cx="2700000" cy="324371"/>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Blanqueo de capitales </a:t>
              </a:r>
            </a:p>
          </p:txBody>
        </p:sp>
        <p:cxnSp>
          <p:nvCxnSpPr>
            <p:cNvPr id="36" name="Conector recto de flecha 35"/>
            <p:cNvCxnSpPr>
              <a:stCxn id="35" idx="3"/>
            </p:cNvCxnSpPr>
            <p:nvPr/>
          </p:nvCxnSpPr>
          <p:spPr>
            <a:xfrm flipV="1">
              <a:off x="3753852" y="2266966"/>
              <a:ext cx="1692368" cy="61993"/>
            </a:xfrm>
            <a:prstGeom prst="straightConnector1">
              <a:avLst/>
            </a:prstGeom>
            <a:ln w="28575">
              <a:miter lim="800000"/>
              <a:tailEnd type="triangle"/>
            </a:ln>
          </p:spPr>
          <p:style>
            <a:lnRef idx="1">
              <a:schemeClr val="accent1"/>
            </a:lnRef>
            <a:fillRef idx="0">
              <a:schemeClr val="accent1"/>
            </a:fillRef>
            <a:effectRef idx="0">
              <a:schemeClr val="accent1"/>
            </a:effectRef>
            <a:fontRef idx="minor">
              <a:schemeClr val="tx1"/>
            </a:fontRef>
          </p:style>
        </p:cxnSp>
      </p:grpSp>
      <p:grpSp>
        <p:nvGrpSpPr>
          <p:cNvPr id="37" name="Grupo 36"/>
          <p:cNvGrpSpPr/>
          <p:nvPr/>
        </p:nvGrpSpPr>
        <p:grpSpPr>
          <a:xfrm>
            <a:off x="278677" y="2460575"/>
            <a:ext cx="2701003" cy="619665"/>
            <a:chOff x="333773" y="1052735"/>
            <a:chExt cx="3600399" cy="826005"/>
          </a:xfrm>
        </p:grpSpPr>
        <p:sp>
          <p:nvSpPr>
            <p:cNvPr id="38" name="Rectángulo 37"/>
            <p:cNvSpPr/>
            <p:nvPr/>
          </p:nvSpPr>
          <p:spPr>
            <a:xfrm>
              <a:off x="333773" y="1052735"/>
              <a:ext cx="2448000" cy="826005"/>
            </a:xfrm>
            <a:prstGeom prst="rect">
              <a:avLst/>
            </a:prstGeom>
            <a:solidFill>
              <a:schemeClr val="accent5">
                <a:lumMod val="40000"/>
                <a:lumOff val="60000"/>
              </a:schemeClr>
            </a:solid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solidFill>
                    <a:schemeClr val="tx1"/>
                  </a:solidFill>
                </a:rPr>
                <a:t>Operaciones con recursos de procedencia ilícita</a:t>
              </a:r>
            </a:p>
          </p:txBody>
        </p:sp>
        <p:cxnSp>
          <p:nvCxnSpPr>
            <p:cNvPr id="39" name="Conector recto de flecha 38"/>
            <p:cNvCxnSpPr>
              <a:stCxn id="38" idx="3"/>
            </p:cNvCxnSpPr>
            <p:nvPr/>
          </p:nvCxnSpPr>
          <p:spPr>
            <a:xfrm flipV="1">
              <a:off x="2781773" y="1412776"/>
              <a:ext cx="1152399" cy="52962"/>
            </a:xfrm>
            <a:prstGeom prst="straightConnector1">
              <a:avLst/>
            </a:prstGeom>
            <a:ln w="28575">
              <a:solidFill>
                <a:schemeClr val="accent1"/>
              </a:solidFill>
              <a:miter lim="800000"/>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2536709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fade">
                                      <p:cBhvr>
                                        <p:cTn id="11" dur="500"/>
                                        <p:tgtEl>
                                          <p:spTgt spid="16"/>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500"/>
                                        <p:tgtEl>
                                          <p:spTgt spid="13"/>
                                        </p:tgtEl>
                                      </p:cBhvr>
                                    </p:animEffect>
                                  </p:childTnLst>
                                </p:cTn>
                              </p:par>
                            </p:childTnLst>
                          </p:cTn>
                        </p:par>
                        <p:par>
                          <p:cTn id="16" fill="hold">
                            <p:stCondLst>
                              <p:cond delay="1500"/>
                            </p:stCondLst>
                            <p:childTnLst>
                              <p:par>
                                <p:cTn id="17" presetID="10" presetClass="entr" presetSubtype="0" fill="hold" nodeType="after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childTnLst>
                          </p:cTn>
                        </p:par>
                        <p:par>
                          <p:cTn id="20" fill="hold">
                            <p:stCondLst>
                              <p:cond delay="2000"/>
                            </p:stCondLst>
                            <p:childTnLst>
                              <p:par>
                                <p:cTn id="21" presetID="10" presetClass="entr" presetSubtype="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fade">
                                      <p:cBhvr>
                                        <p:cTn id="23" dur="500"/>
                                        <p:tgtEl>
                                          <p:spTgt spid="7"/>
                                        </p:tgtEl>
                                      </p:cBhvr>
                                    </p:animEffect>
                                  </p:childTnLst>
                                </p:cTn>
                              </p:par>
                            </p:childTnLst>
                          </p:cTn>
                        </p:par>
                        <p:par>
                          <p:cTn id="24" fill="hold">
                            <p:stCondLst>
                              <p:cond delay="2500"/>
                            </p:stCondLst>
                            <p:childTnLst>
                              <p:par>
                                <p:cTn id="25" presetID="10" presetClass="entr" presetSubtype="0" fill="hold" nodeType="after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par>
                          <p:cTn id="28" fill="hold">
                            <p:stCondLst>
                              <p:cond delay="3000"/>
                            </p:stCondLst>
                            <p:childTnLst>
                              <p:par>
                                <p:cTn id="29" presetID="10" presetClass="entr" presetSubtype="0" fill="hold" nodeType="after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fade">
                                      <p:cBhvr>
                                        <p:cTn id="31" dur="500"/>
                                        <p:tgtEl>
                                          <p:spTgt spid="22"/>
                                        </p:tgtEl>
                                      </p:cBhvr>
                                    </p:animEffect>
                                  </p:childTnLst>
                                </p:cTn>
                              </p:par>
                            </p:childTnLst>
                          </p:cTn>
                        </p:par>
                        <p:par>
                          <p:cTn id="32" fill="hold">
                            <p:stCondLst>
                              <p:cond delay="3500"/>
                            </p:stCondLst>
                            <p:childTnLst>
                              <p:par>
                                <p:cTn id="33" presetID="10" presetClass="entr" presetSubtype="0" fill="hold"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500"/>
                                        <p:tgtEl>
                                          <p:spTgt spid="25"/>
                                        </p:tgtEl>
                                      </p:cBhvr>
                                    </p:animEffect>
                                  </p:childTnLst>
                                </p:cTn>
                              </p:par>
                            </p:childTnLst>
                          </p:cTn>
                        </p:par>
                        <p:par>
                          <p:cTn id="36" fill="hold">
                            <p:stCondLst>
                              <p:cond delay="4000"/>
                            </p:stCondLst>
                            <p:childTnLst>
                              <p:par>
                                <p:cTn id="37" presetID="10" presetClass="entr" presetSubtype="0" fill="hold" nodeType="afterEffect">
                                  <p:stCondLst>
                                    <p:cond delay="0"/>
                                  </p:stCondLst>
                                  <p:childTnLst>
                                    <p:set>
                                      <p:cBhvr>
                                        <p:cTn id="38" dur="1" fill="hold">
                                          <p:stCondLst>
                                            <p:cond delay="0"/>
                                          </p:stCondLst>
                                        </p:cTn>
                                        <p:tgtEl>
                                          <p:spTgt spid="28"/>
                                        </p:tgtEl>
                                        <p:attrNameLst>
                                          <p:attrName>style.visibility</p:attrName>
                                        </p:attrNameLst>
                                      </p:cBhvr>
                                      <p:to>
                                        <p:strVal val="visible"/>
                                      </p:to>
                                    </p:set>
                                    <p:animEffect transition="in" filter="fade">
                                      <p:cBhvr>
                                        <p:cTn id="39" dur="500"/>
                                        <p:tgtEl>
                                          <p:spTgt spid="28"/>
                                        </p:tgtEl>
                                      </p:cBhvr>
                                    </p:animEffect>
                                  </p:childTnLst>
                                </p:cTn>
                              </p:par>
                            </p:childTnLst>
                          </p:cTn>
                        </p:par>
                        <p:par>
                          <p:cTn id="40" fill="hold">
                            <p:stCondLst>
                              <p:cond delay="4500"/>
                            </p:stCondLst>
                            <p:childTnLst>
                              <p:par>
                                <p:cTn id="41" presetID="10" presetClass="entr" presetSubtype="0" fill="hold" nodeType="afterEffect">
                                  <p:stCondLst>
                                    <p:cond delay="0"/>
                                  </p:stCondLst>
                                  <p:childTnLst>
                                    <p:set>
                                      <p:cBhvr>
                                        <p:cTn id="42" dur="1" fill="hold">
                                          <p:stCondLst>
                                            <p:cond delay="0"/>
                                          </p:stCondLst>
                                        </p:cTn>
                                        <p:tgtEl>
                                          <p:spTgt spid="31"/>
                                        </p:tgtEl>
                                        <p:attrNameLst>
                                          <p:attrName>style.visibility</p:attrName>
                                        </p:attrNameLst>
                                      </p:cBhvr>
                                      <p:to>
                                        <p:strVal val="visible"/>
                                      </p:to>
                                    </p:set>
                                    <p:animEffect transition="in" filter="fade">
                                      <p:cBhvr>
                                        <p:cTn id="43" dur="500"/>
                                        <p:tgtEl>
                                          <p:spTgt spid="31"/>
                                        </p:tgtEl>
                                      </p:cBhvr>
                                    </p:animEffect>
                                  </p:childTnLst>
                                </p:cTn>
                              </p:par>
                            </p:childTnLst>
                          </p:cTn>
                        </p:par>
                        <p:par>
                          <p:cTn id="44" fill="hold">
                            <p:stCondLst>
                              <p:cond delay="5000"/>
                            </p:stCondLst>
                            <p:childTnLst>
                              <p:par>
                                <p:cTn id="45" presetID="10" presetClass="entr" presetSubtype="0" fill="hold" nodeType="afterEffect">
                                  <p:stCondLst>
                                    <p:cond delay="0"/>
                                  </p:stCondLst>
                                  <p:childTnLst>
                                    <p:set>
                                      <p:cBhvr>
                                        <p:cTn id="46" dur="1" fill="hold">
                                          <p:stCondLst>
                                            <p:cond delay="0"/>
                                          </p:stCondLst>
                                        </p:cTn>
                                        <p:tgtEl>
                                          <p:spTgt spid="34"/>
                                        </p:tgtEl>
                                        <p:attrNameLst>
                                          <p:attrName>style.visibility</p:attrName>
                                        </p:attrNameLst>
                                      </p:cBhvr>
                                      <p:to>
                                        <p:strVal val="visible"/>
                                      </p:to>
                                    </p:set>
                                    <p:animEffect transition="in" filter="fade">
                                      <p:cBhvr>
                                        <p:cTn id="47" dur="500"/>
                                        <p:tgtEl>
                                          <p:spTgt spid="34"/>
                                        </p:tgtEl>
                                      </p:cBhvr>
                                    </p:animEffect>
                                  </p:childTnLst>
                                </p:cTn>
                              </p:par>
                            </p:childTnLst>
                          </p:cTn>
                        </p:par>
                        <p:par>
                          <p:cTn id="48" fill="hold">
                            <p:stCondLst>
                              <p:cond delay="5500"/>
                            </p:stCondLst>
                            <p:childTnLst>
                              <p:par>
                                <p:cTn id="49" presetID="10" presetClass="entr" presetSubtype="0" fill="hold"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fade">
                                      <p:cBhvr>
                                        <p:cTn id="51"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rved Down Arrow 7"/>
          <p:cNvSpPr/>
          <p:nvPr/>
        </p:nvSpPr>
        <p:spPr>
          <a:xfrm rot="744493">
            <a:off x="5772978" y="1786995"/>
            <a:ext cx="1985163" cy="780101"/>
          </a:xfrm>
          <a:prstGeom prst="curvedDownArrow">
            <a:avLst/>
          </a:prstGeom>
          <a:solidFill>
            <a:srgbClr val="002060"/>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chemeClr val="tx1"/>
              </a:solidFill>
            </a:endParaRPr>
          </a:p>
        </p:txBody>
      </p:sp>
      <p:pic>
        <p:nvPicPr>
          <p:cNvPr id="3" name="Picture 8"/>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141097" y="1522575"/>
            <a:ext cx="2274201" cy="1464771"/>
          </a:xfrm>
          <a:prstGeom prst="rect">
            <a:avLst/>
          </a:prstGeom>
          <a:ln>
            <a:solidFill>
              <a:schemeClr val="tx1"/>
            </a:solidFill>
          </a:ln>
        </p:spPr>
      </p:pic>
      <p:sp>
        <p:nvSpPr>
          <p:cNvPr id="4" name="Oval 10"/>
          <p:cNvSpPr/>
          <p:nvPr/>
        </p:nvSpPr>
        <p:spPr>
          <a:xfrm>
            <a:off x="4626020" y="1849084"/>
            <a:ext cx="2042339" cy="1134422"/>
          </a:xfrm>
          <a:prstGeom prst="ellipse">
            <a:avLst/>
          </a:prstGeom>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800" b="1" dirty="0"/>
              <a:t>ECONOMIA FORMAL</a:t>
            </a:r>
          </a:p>
        </p:txBody>
      </p:sp>
      <p:sp>
        <p:nvSpPr>
          <p:cNvPr id="5" name="TextBox 11"/>
          <p:cNvSpPr txBox="1"/>
          <p:nvPr/>
        </p:nvSpPr>
        <p:spPr>
          <a:xfrm>
            <a:off x="2262652" y="2128791"/>
            <a:ext cx="2005182" cy="646331"/>
          </a:xfrm>
          <a:prstGeom prst="rect">
            <a:avLst/>
          </a:prstGeom>
          <a:solidFill>
            <a:schemeClr val="bg1">
              <a:lumMod val="95000"/>
            </a:schemeClr>
          </a:solidFill>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800" b="1" dirty="0">
                <a:solidFill>
                  <a:schemeClr val="tx1">
                    <a:lumMod val="95000"/>
                    <a:lumOff val="5000"/>
                  </a:schemeClr>
                </a:solidFill>
              </a:rPr>
              <a:t>GANANCIAS DEL DELITO</a:t>
            </a:r>
          </a:p>
        </p:txBody>
      </p:sp>
      <p:sp>
        <p:nvSpPr>
          <p:cNvPr id="6" name="TextBox 12"/>
          <p:cNvSpPr txBox="1"/>
          <p:nvPr/>
        </p:nvSpPr>
        <p:spPr>
          <a:xfrm>
            <a:off x="6655958" y="3056516"/>
            <a:ext cx="2482002" cy="2585323"/>
          </a:xfrm>
          <a:prstGeom prst="rect">
            <a:avLst/>
          </a:prstGeom>
          <a:noFill/>
        </p:spPr>
        <p:txBody>
          <a:bodyPr wrap="square" rtlCol="0">
            <a:spAutoFit/>
          </a:bodyPr>
          <a:lstStyle/>
          <a:p>
            <a:endParaRPr lang="es-CO" sz="1800" b="1" dirty="0"/>
          </a:p>
          <a:p>
            <a:pPr marL="214305" indent="-214305">
              <a:buFont typeface="Arial"/>
              <a:buChar char="•"/>
            </a:pPr>
            <a:r>
              <a:rPr lang="es-CO" sz="1800" b="1" dirty="0"/>
              <a:t>Bancos</a:t>
            </a:r>
          </a:p>
          <a:p>
            <a:pPr marL="214305" indent="-214305">
              <a:buFont typeface="Arial"/>
              <a:buChar char="•"/>
            </a:pPr>
            <a:r>
              <a:rPr lang="es-CO" sz="1800" b="1" dirty="0"/>
              <a:t>Desarrollos inmobiliarios</a:t>
            </a:r>
          </a:p>
          <a:p>
            <a:pPr marL="214305" indent="-214305">
              <a:buFont typeface="Arial"/>
              <a:buChar char="•"/>
            </a:pPr>
            <a:r>
              <a:rPr lang="es-CO" sz="1800" b="1" dirty="0"/>
              <a:t>Sociedades off shore</a:t>
            </a:r>
          </a:p>
          <a:p>
            <a:pPr marL="214305" indent="-214305">
              <a:buFont typeface="Arial"/>
              <a:buChar char="•"/>
            </a:pPr>
            <a:r>
              <a:rPr lang="es-CO" sz="1800" b="1" dirty="0"/>
              <a:t>Industria hotelera</a:t>
            </a:r>
          </a:p>
          <a:p>
            <a:pPr marL="214305" indent="-214305">
              <a:buFont typeface="Arial"/>
              <a:buChar char="•"/>
            </a:pPr>
            <a:r>
              <a:rPr lang="es-CO" sz="1800" b="1" dirty="0"/>
              <a:t>Industria gastronómica</a:t>
            </a:r>
          </a:p>
          <a:p>
            <a:pPr marL="214305" indent="-214305">
              <a:buFont typeface="Arial"/>
              <a:buChar char="•"/>
            </a:pPr>
            <a:r>
              <a:rPr lang="es-CO" sz="1800" b="1" dirty="0"/>
              <a:t>Juegos de azar</a:t>
            </a:r>
          </a:p>
        </p:txBody>
      </p:sp>
      <p:sp>
        <p:nvSpPr>
          <p:cNvPr id="7" name="Rectángulo 6"/>
          <p:cNvSpPr/>
          <p:nvPr/>
        </p:nvSpPr>
        <p:spPr>
          <a:xfrm>
            <a:off x="4075621" y="4002907"/>
            <a:ext cx="2279041" cy="1246495"/>
          </a:xfrm>
          <a:prstGeom prst="rect">
            <a:avLst/>
          </a:prstGeom>
          <a:solidFill>
            <a:schemeClr val="accent6">
              <a:lumMod val="20000"/>
              <a:lumOff val="80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s-CO" sz="1500" dirty="0">
                <a:effectLst>
                  <a:outerShdw blurRad="38100" dist="38100" dir="2700000" algn="tl">
                    <a:srgbClr val="000000">
                      <a:alpha val="43137"/>
                    </a:srgbClr>
                  </a:outerShdw>
                </a:effectLst>
              </a:rPr>
              <a:t>Se estima que se lavan entre 2 y 3</a:t>
            </a:r>
            <a:r>
              <a:rPr lang="es-CO" sz="1500" b="1" dirty="0">
                <a:effectLst>
                  <a:outerShdw blurRad="38100" dist="38100" dir="2700000" algn="tl">
                    <a:srgbClr val="000000">
                      <a:alpha val="43137"/>
                    </a:srgbClr>
                  </a:outerShdw>
                </a:effectLst>
              </a:rPr>
              <a:t> TRILLONES USD POR AÑO</a:t>
            </a:r>
          </a:p>
          <a:p>
            <a:pPr algn="ctr"/>
            <a:r>
              <a:rPr lang="es-CO" sz="1500" dirty="0">
                <a:effectLst>
                  <a:outerShdw blurRad="38100" dist="38100" dir="2700000" algn="tl">
                    <a:srgbClr val="000000">
                      <a:alpha val="43137"/>
                    </a:srgbClr>
                  </a:outerShdw>
                </a:effectLst>
              </a:rPr>
              <a:t>Algo así como un </a:t>
            </a:r>
          </a:p>
          <a:p>
            <a:pPr algn="ctr"/>
            <a:r>
              <a:rPr lang="es-CO" sz="1500" dirty="0">
                <a:effectLst>
                  <a:outerShdw blurRad="38100" dist="38100" dir="2700000" algn="tl">
                    <a:srgbClr val="000000">
                      <a:alpha val="43137"/>
                    </a:srgbClr>
                  </a:outerShdw>
                </a:effectLst>
              </a:rPr>
              <a:t>5% del PBI MUNDIAL </a:t>
            </a:r>
            <a:endParaRPr lang="es-CO" sz="1800" dirty="0">
              <a:effectLst>
                <a:outerShdw blurRad="38100" dist="38100" dir="2700000" algn="tl">
                  <a:srgbClr val="000000">
                    <a:alpha val="43137"/>
                  </a:srgbClr>
                </a:outerShdw>
              </a:effectLst>
            </a:endParaRPr>
          </a:p>
        </p:txBody>
      </p:sp>
      <p:grpSp>
        <p:nvGrpSpPr>
          <p:cNvPr id="8" name="Grupo 7"/>
          <p:cNvGrpSpPr/>
          <p:nvPr/>
        </p:nvGrpSpPr>
        <p:grpSpPr>
          <a:xfrm>
            <a:off x="302964" y="1321293"/>
            <a:ext cx="1629151" cy="1988143"/>
            <a:chOff x="261764" y="44625"/>
            <a:chExt cx="2314339" cy="2809777"/>
          </a:xfrm>
        </p:grpSpPr>
        <p:sp>
          <p:nvSpPr>
            <p:cNvPr id="9" name="Disco magnético 8"/>
            <p:cNvSpPr/>
            <p:nvPr/>
          </p:nvSpPr>
          <p:spPr>
            <a:xfrm>
              <a:off x="271846" y="1198220"/>
              <a:ext cx="2304257" cy="1656182"/>
            </a:xfrm>
            <a:prstGeom prst="flowChartMagneticDisk">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800" b="1" dirty="0"/>
                <a:t>CRIMEN</a:t>
              </a:r>
            </a:p>
            <a:p>
              <a:pPr algn="ctr"/>
              <a:r>
                <a:rPr lang="es-CO" sz="1800" b="1" dirty="0"/>
                <a:t>ORGANIZADO</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61764" y="44625"/>
              <a:ext cx="2304256" cy="1674887"/>
            </a:xfrm>
            <a:prstGeom prst="rect">
              <a:avLst/>
            </a:prstGeom>
          </p:spPr>
        </p:pic>
      </p:grpSp>
      <p:grpSp>
        <p:nvGrpSpPr>
          <p:cNvPr id="11" name="Grupo 10"/>
          <p:cNvGrpSpPr/>
          <p:nvPr/>
        </p:nvGrpSpPr>
        <p:grpSpPr>
          <a:xfrm>
            <a:off x="209181" y="3310068"/>
            <a:ext cx="3241996" cy="507831"/>
            <a:chOff x="278835" y="2851073"/>
            <a:chExt cx="4321535" cy="676932"/>
          </a:xfrm>
        </p:grpSpPr>
        <p:sp>
          <p:nvSpPr>
            <p:cNvPr id="12" name="Rectángulo 11"/>
            <p:cNvSpPr/>
            <p:nvPr/>
          </p:nvSpPr>
          <p:spPr>
            <a:xfrm>
              <a:off x="278835" y="2851073"/>
              <a:ext cx="2108148" cy="676932"/>
            </a:xfrm>
            <a:prstGeom prst="rect">
              <a:avLst/>
            </a:prstGeom>
          </p:spPr>
          <p:txBody>
            <a:bodyPr wrap="none">
              <a:spAutoFit/>
            </a:bodyPr>
            <a:lstStyle/>
            <a:p>
              <a:pPr marL="214305" indent="-214305">
                <a:lnSpc>
                  <a:spcPct val="150000"/>
                </a:lnSpc>
                <a:buFont typeface="Arial"/>
                <a:buChar char="•"/>
              </a:pPr>
              <a:r>
                <a:rPr lang="es-CO" sz="1800" b="1" dirty="0"/>
                <a:t>Narcotráfico</a:t>
              </a:r>
            </a:p>
          </p:txBody>
        </p:sp>
        <p:pic>
          <p:nvPicPr>
            <p:cNvPr id="13" name="Imagen 12"/>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2793556" y="3004457"/>
              <a:ext cx="1806814" cy="390525"/>
            </a:xfrm>
            <a:prstGeom prst="rect">
              <a:avLst/>
            </a:prstGeom>
          </p:spPr>
        </p:pic>
      </p:grpSp>
      <p:grpSp>
        <p:nvGrpSpPr>
          <p:cNvPr id="14" name="Grupo 13"/>
          <p:cNvGrpSpPr/>
          <p:nvPr/>
        </p:nvGrpSpPr>
        <p:grpSpPr>
          <a:xfrm>
            <a:off x="487777" y="3745077"/>
            <a:ext cx="2949801" cy="603236"/>
            <a:chOff x="650200" y="3430933"/>
            <a:chExt cx="3932044" cy="804105"/>
          </a:xfrm>
        </p:grpSpPr>
        <p:pic>
          <p:nvPicPr>
            <p:cNvPr id="15" name="Imagen 1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46140" y="3465127"/>
              <a:ext cx="936104" cy="769911"/>
            </a:xfrm>
            <a:prstGeom prst="rect">
              <a:avLst/>
            </a:prstGeom>
          </p:spPr>
        </p:pic>
        <p:sp>
          <p:nvSpPr>
            <p:cNvPr id="16" name="Rectángulo 15"/>
            <p:cNvSpPr/>
            <p:nvPr/>
          </p:nvSpPr>
          <p:spPr>
            <a:xfrm>
              <a:off x="650200" y="3430933"/>
              <a:ext cx="2779183" cy="676931"/>
            </a:xfrm>
            <a:prstGeom prst="rect">
              <a:avLst/>
            </a:prstGeom>
          </p:spPr>
          <p:txBody>
            <a:bodyPr wrap="none">
              <a:spAutoFit/>
            </a:bodyPr>
            <a:lstStyle/>
            <a:p>
              <a:pPr marL="214305" indent="-214305">
                <a:lnSpc>
                  <a:spcPct val="150000"/>
                </a:lnSpc>
                <a:buFont typeface="Arial"/>
                <a:buChar char="•"/>
              </a:pPr>
              <a:r>
                <a:rPr lang="es-CO" sz="1800" b="1" dirty="0"/>
                <a:t>Trata de Personas</a:t>
              </a:r>
            </a:p>
          </p:txBody>
        </p:sp>
      </p:grpSp>
      <p:grpSp>
        <p:nvGrpSpPr>
          <p:cNvPr id="17" name="Grupo 16"/>
          <p:cNvGrpSpPr/>
          <p:nvPr/>
        </p:nvGrpSpPr>
        <p:grpSpPr>
          <a:xfrm>
            <a:off x="233901" y="4129801"/>
            <a:ext cx="3218566" cy="966855"/>
            <a:chOff x="311786" y="3943765"/>
            <a:chExt cx="4290304" cy="1288804"/>
          </a:xfrm>
        </p:grpSpPr>
        <p:pic>
          <p:nvPicPr>
            <p:cNvPr id="18" name="Imagen 1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3559186" y="4282372"/>
              <a:ext cx="1042904" cy="950197"/>
            </a:xfrm>
            <a:prstGeom prst="rect">
              <a:avLst/>
            </a:prstGeom>
          </p:spPr>
        </p:pic>
        <p:sp>
          <p:nvSpPr>
            <p:cNvPr id="19" name="Rectángulo 18"/>
            <p:cNvSpPr/>
            <p:nvPr/>
          </p:nvSpPr>
          <p:spPr>
            <a:xfrm>
              <a:off x="311786" y="3943765"/>
              <a:ext cx="2193449" cy="676932"/>
            </a:xfrm>
            <a:prstGeom prst="rect">
              <a:avLst/>
            </a:prstGeom>
          </p:spPr>
          <p:txBody>
            <a:bodyPr wrap="none">
              <a:spAutoFit/>
            </a:bodyPr>
            <a:lstStyle/>
            <a:p>
              <a:pPr marL="214305" indent="-214305">
                <a:lnSpc>
                  <a:spcPct val="150000"/>
                </a:lnSpc>
                <a:buFont typeface="Arial"/>
                <a:buChar char="•"/>
              </a:pPr>
              <a:r>
                <a:rPr lang="es-CO" sz="1800" b="1" dirty="0"/>
                <a:t>Contrabando</a:t>
              </a:r>
            </a:p>
          </p:txBody>
        </p:sp>
        <p:sp>
          <p:nvSpPr>
            <p:cNvPr id="20" name="Rectángulo 19"/>
            <p:cNvSpPr/>
            <p:nvPr/>
          </p:nvSpPr>
          <p:spPr>
            <a:xfrm>
              <a:off x="701197" y="4469990"/>
              <a:ext cx="1352582" cy="676932"/>
            </a:xfrm>
            <a:prstGeom prst="rect">
              <a:avLst/>
            </a:prstGeom>
          </p:spPr>
          <p:txBody>
            <a:bodyPr wrap="none">
              <a:spAutoFit/>
            </a:bodyPr>
            <a:lstStyle/>
            <a:p>
              <a:pPr marL="214305" indent="-214305">
                <a:lnSpc>
                  <a:spcPct val="150000"/>
                </a:lnSpc>
                <a:buFont typeface="Arial"/>
                <a:buChar char="•"/>
              </a:pPr>
              <a:r>
                <a:rPr lang="es-CO" sz="1800" b="1" dirty="0"/>
                <a:t>Armas</a:t>
              </a:r>
            </a:p>
          </p:txBody>
        </p:sp>
      </p:grpSp>
      <p:grpSp>
        <p:nvGrpSpPr>
          <p:cNvPr id="21" name="Grupo 20"/>
          <p:cNvGrpSpPr/>
          <p:nvPr/>
        </p:nvGrpSpPr>
        <p:grpSpPr>
          <a:xfrm>
            <a:off x="176879" y="4910748"/>
            <a:ext cx="3253020" cy="1035347"/>
            <a:chOff x="235777" y="4984756"/>
            <a:chExt cx="4336230" cy="1380103"/>
          </a:xfrm>
        </p:grpSpPr>
        <p:pic>
          <p:nvPicPr>
            <p:cNvPr id="22" name="Picture 2" descr="Resultado de imagen para crimen organizado"/>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3572366" y="5302942"/>
              <a:ext cx="999641" cy="820006"/>
            </a:xfrm>
            <a:prstGeom prst="rect">
              <a:avLst/>
            </a:prstGeom>
            <a:noFill/>
            <a:extLst>
              <a:ext uri="{909E8E84-426E-40DD-AFC4-6F175D3DCCD1}">
                <a14:hiddenFill xmlns:a14="http://schemas.microsoft.com/office/drawing/2010/main">
                  <a:solidFill>
                    <a:srgbClr val="FFFFFF"/>
                  </a:solidFill>
                </a14:hiddenFill>
              </a:ext>
            </a:extLst>
          </p:spPr>
        </p:pic>
        <p:sp>
          <p:nvSpPr>
            <p:cNvPr id="23" name="Rectángulo 22"/>
            <p:cNvSpPr/>
            <p:nvPr/>
          </p:nvSpPr>
          <p:spPr>
            <a:xfrm>
              <a:off x="235777" y="4984756"/>
              <a:ext cx="2646617" cy="676932"/>
            </a:xfrm>
            <a:prstGeom prst="rect">
              <a:avLst/>
            </a:prstGeom>
          </p:spPr>
          <p:txBody>
            <a:bodyPr wrap="none">
              <a:spAutoFit/>
            </a:bodyPr>
            <a:lstStyle/>
            <a:p>
              <a:pPr marL="214305" indent="-214305">
                <a:lnSpc>
                  <a:spcPct val="150000"/>
                </a:lnSpc>
                <a:buFont typeface="Arial"/>
                <a:buChar char="•"/>
              </a:pPr>
              <a:r>
                <a:rPr lang="es-CO" sz="1800" b="1" dirty="0"/>
                <a:t>Asociación ilícita</a:t>
              </a:r>
            </a:p>
          </p:txBody>
        </p:sp>
        <p:sp>
          <p:nvSpPr>
            <p:cNvPr id="24" name="Rectángulo 23"/>
            <p:cNvSpPr/>
            <p:nvPr/>
          </p:nvSpPr>
          <p:spPr>
            <a:xfrm>
              <a:off x="658382" y="5687927"/>
              <a:ext cx="1940197" cy="676932"/>
            </a:xfrm>
            <a:prstGeom prst="rect">
              <a:avLst/>
            </a:prstGeom>
          </p:spPr>
          <p:txBody>
            <a:bodyPr wrap="none">
              <a:spAutoFit/>
            </a:bodyPr>
            <a:lstStyle/>
            <a:p>
              <a:pPr marL="214305" indent="-214305">
                <a:lnSpc>
                  <a:spcPct val="150000"/>
                </a:lnSpc>
                <a:buFont typeface="Arial"/>
                <a:buChar char="•"/>
              </a:pPr>
              <a:r>
                <a:rPr lang="es-CO" sz="1800" b="1" dirty="0"/>
                <a:t>Corrupción</a:t>
              </a:r>
            </a:p>
          </p:txBody>
        </p:sp>
      </p:grpSp>
      <p:grpSp>
        <p:nvGrpSpPr>
          <p:cNvPr id="25" name="Grupo 24"/>
          <p:cNvGrpSpPr/>
          <p:nvPr/>
        </p:nvGrpSpPr>
        <p:grpSpPr>
          <a:xfrm>
            <a:off x="233901" y="5800127"/>
            <a:ext cx="3226187" cy="560453"/>
            <a:chOff x="311786" y="6170281"/>
            <a:chExt cx="4300463" cy="747076"/>
          </a:xfrm>
        </p:grpSpPr>
        <p:sp>
          <p:nvSpPr>
            <p:cNvPr id="26" name="TextBox 14"/>
            <p:cNvSpPr txBox="1"/>
            <p:nvPr/>
          </p:nvSpPr>
          <p:spPr>
            <a:xfrm>
              <a:off x="311786" y="6240425"/>
              <a:ext cx="3497717" cy="676932"/>
            </a:xfrm>
            <a:prstGeom prst="rect">
              <a:avLst/>
            </a:prstGeom>
            <a:noFill/>
          </p:spPr>
          <p:txBody>
            <a:bodyPr wrap="square" rtlCol="0">
              <a:spAutoFit/>
            </a:bodyPr>
            <a:lstStyle/>
            <a:p>
              <a:pPr marL="214305" indent="-214305">
                <a:lnSpc>
                  <a:spcPct val="150000"/>
                </a:lnSpc>
                <a:buFont typeface="Arial"/>
                <a:buChar char="•"/>
              </a:pPr>
              <a:r>
                <a:rPr lang="es-CO" sz="1800" b="1" dirty="0"/>
                <a:t>Lavado de Activos</a:t>
              </a:r>
            </a:p>
          </p:txBody>
        </p:sp>
        <p:pic>
          <p:nvPicPr>
            <p:cNvPr id="27" name="Imagen 26"/>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3573250" y="6170281"/>
              <a:ext cx="1038999" cy="706655"/>
            </a:xfrm>
            <a:prstGeom prst="rect">
              <a:avLst/>
            </a:prstGeom>
          </p:spPr>
        </p:pic>
      </p:grpSp>
      <p:sp>
        <p:nvSpPr>
          <p:cNvPr id="28" name="Flecha a la derecha con bandas 27"/>
          <p:cNvSpPr/>
          <p:nvPr/>
        </p:nvSpPr>
        <p:spPr>
          <a:xfrm rot="16200000">
            <a:off x="1933338" y="4444579"/>
            <a:ext cx="3336918" cy="422453"/>
          </a:xfrm>
          <a:prstGeom prst="stripedRightArrow">
            <a:avLst>
              <a:gd name="adj1" fmla="val 50000"/>
              <a:gd name="adj2" fmla="val 77616"/>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p>
        </p:txBody>
      </p:sp>
      <p:sp>
        <p:nvSpPr>
          <p:cNvPr id="29" name="Rectángulo 28"/>
          <p:cNvSpPr/>
          <p:nvPr/>
        </p:nvSpPr>
        <p:spPr>
          <a:xfrm>
            <a:off x="6668359" y="2771267"/>
            <a:ext cx="1313949" cy="369332"/>
          </a:xfrm>
          <a:prstGeom prst="rect">
            <a:avLst/>
          </a:prstGeom>
        </p:spPr>
        <p:txBody>
          <a:bodyPr wrap="none">
            <a:spAutoFit/>
          </a:bodyPr>
          <a:lstStyle/>
          <a:p>
            <a:r>
              <a:rPr lang="en-US" sz="1800" b="1" dirty="0">
                <a:solidFill>
                  <a:srgbClr val="0070C0"/>
                </a:solidFill>
              </a:rPr>
              <a:t>A </a:t>
            </a:r>
            <a:r>
              <a:rPr lang="es-CO" sz="1800" b="1" dirty="0">
                <a:solidFill>
                  <a:srgbClr val="0070C0"/>
                </a:solidFill>
              </a:rPr>
              <a:t>través</a:t>
            </a:r>
            <a:r>
              <a:rPr lang="en-US" sz="1800" b="1" dirty="0">
                <a:solidFill>
                  <a:srgbClr val="0070C0"/>
                </a:solidFill>
              </a:rPr>
              <a:t> de:</a:t>
            </a:r>
          </a:p>
        </p:txBody>
      </p:sp>
    </p:spTree>
    <p:extLst>
      <p:ext uri="{BB962C8B-B14F-4D97-AF65-F5344CB8AC3E}">
        <p14:creationId xmlns:p14="http://schemas.microsoft.com/office/powerpoint/2010/main" val="984326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500"/>
                            </p:stCondLst>
                            <p:childTnLst>
                              <p:par>
                                <p:cTn id="13" presetID="10" presetClass="entr" presetSubtype="0"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childTnLst>
                          </p:cTn>
                        </p:par>
                        <p:par>
                          <p:cTn id="16" fill="hold">
                            <p:stCondLst>
                              <p:cond delay="1000"/>
                            </p:stCondLst>
                            <p:childTnLst>
                              <p:par>
                                <p:cTn id="17" presetID="10" presetClass="entr" presetSubtype="0" fill="hold" nodeType="after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childTnLst>
                          </p:cTn>
                        </p:par>
                        <p:par>
                          <p:cTn id="20" fill="hold">
                            <p:stCondLst>
                              <p:cond delay="1500"/>
                            </p:stCondLst>
                            <p:childTnLst>
                              <p:par>
                                <p:cTn id="21" presetID="10" presetClass="entr" presetSubtype="0"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fade">
                                      <p:cBhvr>
                                        <p:cTn id="23" dur="500"/>
                                        <p:tgtEl>
                                          <p:spTgt spid="21"/>
                                        </p:tgtEl>
                                      </p:cBhvr>
                                    </p:animEffect>
                                  </p:childTnLst>
                                </p:cTn>
                              </p:par>
                            </p:childTnLst>
                          </p:cTn>
                        </p:par>
                        <p:par>
                          <p:cTn id="24" fill="hold">
                            <p:stCondLst>
                              <p:cond delay="2000"/>
                            </p:stCondLst>
                            <p:childTnLst>
                              <p:par>
                                <p:cTn id="25" presetID="10" presetClass="entr" presetSubtype="0" fill="hold" nodeType="after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28"/>
                                        </p:tgtEl>
                                        <p:attrNameLst>
                                          <p:attrName>style.visibility</p:attrName>
                                        </p:attrNameLst>
                                      </p:cBhvr>
                                      <p:to>
                                        <p:strVal val="visible"/>
                                      </p:to>
                                    </p:set>
                                    <p:anim calcmode="lin" valueType="num">
                                      <p:cBhvr additive="base">
                                        <p:cTn id="32" dur="500" fill="hold"/>
                                        <p:tgtEl>
                                          <p:spTgt spid="28"/>
                                        </p:tgtEl>
                                        <p:attrNameLst>
                                          <p:attrName>ppt_x</p:attrName>
                                        </p:attrNameLst>
                                      </p:cBhvr>
                                      <p:tavLst>
                                        <p:tav tm="0">
                                          <p:val>
                                            <p:strVal val="#ppt_x"/>
                                          </p:val>
                                        </p:tav>
                                        <p:tav tm="100000">
                                          <p:val>
                                            <p:strVal val="#ppt_x"/>
                                          </p:val>
                                        </p:tav>
                                      </p:tavLst>
                                    </p:anim>
                                    <p:anim calcmode="lin" valueType="num">
                                      <p:cBhvr additive="base">
                                        <p:cTn id="33"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500"/>
                                        <p:tgtEl>
                                          <p:spTgt spid="5"/>
                                        </p:tgtEl>
                                      </p:cBhvr>
                                    </p:animEffect>
                                  </p:childTnLst>
                                </p:cTn>
                              </p:par>
                              <p:par>
                                <p:cTn id="39" presetID="10" presetClass="entr" presetSubtype="0" fill="hold" nodeType="withEffect">
                                  <p:stCondLst>
                                    <p:cond delay="0"/>
                                  </p:stCondLst>
                                  <p:childTnLst>
                                    <p:set>
                                      <p:cBhvr>
                                        <p:cTn id="40" dur="1" fill="hold">
                                          <p:stCondLst>
                                            <p:cond delay="0"/>
                                          </p:stCondLst>
                                        </p:cTn>
                                        <p:tgtEl>
                                          <p:spTgt spid="3"/>
                                        </p:tgtEl>
                                        <p:attrNameLst>
                                          <p:attrName>style.visibility</p:attrName>
                                        </p:attrNameLst>
                                      </p:cBhvr>
                                      <p:to>
                                        <p:strVal val="visible"/>
                                      </p:to>
                                    </p:set>
                                    <p:animEffect transition="in" filter="fade">
                                      <p:cBhvr>
                                        <p:cTn id="41" dur="500"/>
                                        <p:tgtEl>
                                          <p:spTgt spid="3"/>
                                        </p:tgtEl>
                                      </p:cBhvr>
                                    </p:animEffec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grpId="0" nodeType="clickEffect">
                                  <p:stCondLst>
                                    <p:cond delay="0"/>
                                  </p:stCondLst>
                                  <p:childTnLst>
                                    <p:set>
                                      <p:cBhvr>
                                        <p:cTn id="45" dur="1" fill="hold">
                                          <p:stCondLst>
                                            <p:cond delay="0"/>
                                          </p:stCondLst>
                                        </p:cTn>
                                        <p:tgtEl>
                                          <p:spTgt spid="4"/>
                                        </p:tgtEl>
                                        <p:attrNameLst>
                                          <p:attrName>style.visibility</p:attrName>
                                        </p:attrNameLst>
                                      </p:cBhvr>
                                      <p:to>
                                        <p:strVal val="visible"/>
                                      </p:to>
                                    </p:set>
                                  </p:childTnLst>
                                </p:cTn>
                              </p:par>
                              <p:par>
                                <p:cTn id="46" presetID="1" presetClass="entr" presetSubtype="0" fill="hold" grpId="0" nodeType="withEffect">
                                  <p:stCondLst>
                                    <p:cond delay="0"/>
                                  </p:stCondLst>
                                  <p:childTnLst>
                                    <p:set>
                                      <p:cBhvr>
                                        <p:cTn id="47" dur="1" fill="hold">
                                          <p:stCondLst>
                                            <p:cond delay="0"/>
                                          </p:stCondLst>
                                        </p:cTn>
                                        <p:tgtEl>
                                          <p:spTgt spid="2"/>
                                        </p:tgtEl>
                                        <p:attrNameLst>
                                          <p:attrName>style.visibility</p:attrName>
                                        </p:attrNameLst>
                                      </p:cBhvr>
                                      <p:to>
                                        <p:strVal val="visible"/>
                                      </p:to>
                                    </p:set>
                                  </p:childTnLst>
                                </p:cTn>
                              </p:par>
                              <p:par>
                                <p:cTn id="48" presetID="1" presetClass="entr" presetSubtype="0" fill="hold" grpId="0" nodeType="withEffect">
                                  <p:stCondLst>
                                    <p:cond delay="0"/>
                                  </p:stCondLst>
                                  <p:childTnLst>
                                    <p:set>
                                      <p:cBhvr>
                                        <p:cTn id="49" dur="1" fill="hold">
                                          <p:stCondLst>
                                            <p:cond delay="0"/>
                                          </p:stCondLst>
                                        </p:cTn>
                                        <p:tgtEl>
                                          <p:spTgt spid="29"/>
                                        </p:tgtEl>
                                        <p:attrNameLst>
                                          <p:attrName>style.visibility</p:attrName>
                                        </p:attrNameLst>
                                      </p:cBhvr>
                                      <p:to>
                                        <p:strVal val="visible"/>
                                      </p:to>
                                    </p:set>
                                  </p:childTnLst>
                                </p:cTn>
                              </p:par>
                            </p:childTnLst>
                          </p:cTn>
                        </p:par>
                      </p:childTnLst>
                    </p:cTn>
                  </p:par>
                  <p:par>
                    <p:cTn id="50" fill="hold">
                      <p:stCondLst>
                        <p:cond delay="indefinite"/>
                      </p:stCondLst>
                      <p:childTnLst>
                        <p:par>
                          <p:cTn id="51" fill="hold">
                            <p:stCondLst>
                              <p:cond delay="0"/>
                            </p:stCondLst>
                            <p:childTnLst>
                              <p:par>
                                <p:cTn id="52" presetID="1" presetClass="entr" presetSubtype="0" fill="hold" grpId="0" nodeType="clickEffect">
                                  <p:stCondLst>
                                    <p:cond delay="0"/>
                                  </p:stCondLst>
                                  <p:childTnLst>
                                    <p:set>
                                      <p:cBhvr>
                                        <p:cTn id="53" dur="1" fill="hold">
                                          <p:stCondLst>
                                            <p:cond delay="0"/>
                                          </p:stCondLst>
                                        </p:cTn>
                                        <p:tgtEl>
                                          <p:spTgt spid="6"/>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7"/>
                                        </p:tgtEl>
                                        <p:attrNameLst>
                                          <p:attrName>style.visibility</p:attrName>
                                        </p:attrNameLst>
                                      </p:cBhvr>
                                      <p:to>
                                        <p:strVal val="visible"/>
                                      </p:to>
                                    </p:set>
                                    <p:anim calcmode="lin" valueType="num">
                                      <p:cBhvr>
                                        <p:cTn id="58" dur="500" fill="hold"/>
                                        <p:tgtEl>
                                          <p:spTgt spid="7"/>
                                        </p:tgtEl>
                                        <p:attrNameLst>
                                          <p:attrName>ppt_w</p:attrName>
                                        </p:attrNameLst>
                                      </p:cBhvr>
                                      <p:tavLst>
                                        <p:tav tm="0">
                                          <p:val>
                                            <p:fltVal val="0"/>
                                          </p:val>
                                        </p:tav>
                                        <p:tav tm="100000">
                                          <p:val>
                                            <p:strVal val="#ppt_w"/>
                                          </p:val>
                                        </p:tav>
                                      </p:tavLst>
                                    </p:anim>
                                    <p:anim calcmode="lin" valueType="num">
                                      <p:cBhvr>
                                        <p:cTn id="59" dur="500" fill="hold"/>
                                        <p:tgtEl>
                                          <p:spTgt spid="7"/>
                                        </p:tgtEl>
                                        <p:attrNameLst>
                                          <p:attrName>ppt_h</p:attrName>
                                        </p:attrNameLst>
                                      </p:cBhvr>
                                      <p:tavLst>
                                        <p:tav tm="0">
                                          <p:val>
                                            <p:fltVal val="0"/>
                                          </p:val>
                                        </p:tav>
                                        <p:tav tm="100000">
                                          <p:val>
                                            <p:strVal val="#ppt_h"/>
                                          </p:val>
                                        </p:tav>
                                      </p:tavLst>
                                    </p:anim>
                                    <p:animEffect transition="in" filter="fade">
                                      <p:cBhvr>
                                        <p:cTn id="60"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P spid="6" grpId="0"/>
      <p:bldP spid="7" grpId="0" animBg="1"/>
      <p:bldP spid="28" grpId="0" animBg="1"/>
      <p:bldP spid="29"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4274888" y="1228418"/>
            <a:ext cx="4807785" cy="738920"/>
          </a:xfrm>
          <a:prstGeom prst="rect">
            <a:avLst/>
          </a:prstGeom>
          <a:noFill/>
          <a:ln w="9525">
            <a:noFill/>
            <a:miter lim="800000"/>
            <a:headEnd/>
            <a:tailEnd/>
          </a:ln>
          <a:effectLst/>
        </p:spPr>
        <p:txBody>
          <a:bodyPr wrap="square">
            <a:spAutoFit/>
          </a:bodyPr>
          <a:lstStyle/>
          <a:p>
            <a:pPr algn="ctr" eaLnBrk="1" hangingPunct="1">
              <a:defRPr/>
            </a:pPr>
            <a:r>
              <a:rPr lang="es-CO" sz="2101" b="1" dirty="0">
                <a:solidFill>
                  <a:srgbClr val="C00000"/>
                </a:solidFill>
                <a:effectLst>
                  <a:outerShdw blurRad="38100" dist="38100" dir="2700000" algn="tl">
                    <a:srgbClr val="C0C0C0"/>
                  </a:outerShdw>
                </a:effectLst>
              </a:rPr>
              <a:t>Prevención Operaciones Ilícitas Sector Público en Colombia</a:t>
            </a:r>
          </a:p>
        </p:txBody>
      </p:sp>
      <p:pic>
        <p:nvPicPr>
          <p:cNvPr id="3" name="Picture 4" descr="Secado_USD"/>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4572000" y="2317508"/>
            <a:ext cx="2106782" cy="1240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Box 4"/>
          <p:cNvSpPr txBox="1">
            <a:spLocks noChangeArrowheads="1"/>
          </p:cNvSpPr>
          <p:nvPr/>
        </p:nvSpPr>
        <p:spPr bwMode="auto">
          <a:xfrm>
            <a:off x="4517721" y="3613119"/>
            <a:ext cx="4537945"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a:spcBef>
                <a:spcPct val="0"/>
              </a:spcBef>
              <a:buNone/>
            </a:pPr>
            <a:r>
              <a:rPr lang="es-CO" altLang="es-CO" sz="1350" b="1" u="sng" dirty="0">
                <a:solidFill>
                  <a:srgbClr val="C00000"/>
                </a:solidFill>
                <a:latin typeface="Arial" panose="020B0604020202020204" pitchFamily="34" charset="0"/>
              </a:rPr>
              <a:t>Responsabilidad Penal</a:t>
            </a:r>
            <a:r>
              <a:rPr lang="es-CO" altLang="es-CO" sz="1350" b="1" dirty="0">
                <a:solidFill>
                  <a:srgbClr val="C00000"/>
                </a:solidFill>
                <a:latin typeface="Arial" panose="020B0604020202020204" pitchFamily="34" charset="0"/>
              </a:rPr>
              <a:t>.</a:t>
            </a:r>
            <a:r>
              <a:rPr lang="es-CO" altLang="es-CO" sz="1350" b="1" u="sng" dirty="0">
                <a:solidFill>
                  <a:srgbClr val="C00000"/>
                </a:solidFill>
                <a:latin typeface="Arial" panose="020B0604020202020204" pitchFamily="34" charset="0"/>
              </a:rPr>
              <a:t> </a:t>
            </a:r>
            <a:endParaRPr lang="es-CO" altLang="es-CO" sz="1350" b="1" dirty="0">
              <a:solidFill>
                <a:srgbClr val="C0000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Artículo 34. </a:t>
            </a:r>
            <a:r>
              <a:rPr lang="es-CO" altLang="es-CO" sz="1350" b="1" dirty="0">
                <a:solidFill>
                  <a:srgbClr val="0070C0"/>
                </a:solidFill>
                <a:latin typeface="Arial" panose="020B0604020202020204" pitchFamily="34" charset="0"/>
              </a:rPr>
              <a:t>Constitución Política</a:t>
            </a:r>
          </a:p>
          <a:p>
            <a:pPr marL="0" indent="0" algn="just">
              <a:spcBef>
                <a:spcPct val="0"/>
              </a:spcBef>
              <a:buNone/>
            </a:pPr>
            <a:r>
              <a:rPr lang="es-CO" altLang="es-CO" sz="1350" b="1" dirty="0">
                <a:solidFill>
                  <a:srgbClr val="002060"/>
                </a:solidFill>
                <a:latin typeface="Arial" panose="020B0604020202020204" pitchFamily="34" charset="0"/>
              </a:rPr>
              <a:t>Ley 793 de 2002</a:t>
            </a:r>
            <a:r>
              <a:rPr lang="es-CO" altLang="es-CO" sz="1350" b="1" dirty="0">
                <a:latin typeface="Arial" panose="020B0604020202020204" pitchFamily="34" charset="0"/>
              </a:rPr>
              <a:t>. </a:t>
            </a:r>
            <a:r>
              <a:rPr lang="es-CO" altLang="es-CO" sz="1350" b="1" dirty="0">
                <a:solidFill>
                  <a:srgbClr val="0070C0"/>
                </a:solidFill>
                <a:latin typeface="Arial" panose="020B0604020202020204" pitchFamily="34" charset="0"/>
              </a:rPr>
              <a:t>D</a:t>
            </a:r>
            <a:r>
              <a:rPr lang="es-CO" sz="1350" b="1" dirty="0">
                <a:solidFill>
                  <a:srgbClr val="0070C0"/>
                </a:solidFill>
                <a:latin typeface="Arial" panose="020B0604020202020204" pitchFamily="34" charset="0"/>
              </a:rPr>
              <a:t>eroga Ley 333 de 1996.</a:t>
            </a:r>
          </a:p>
          <a:p>
            <a:pPr marL="0" indent="0" algn="just">
              <a:spcBef>
                <a:spcPct val="0"/>
              </a:spcBef>
              <a:buNone/>
            </a:pPr>
            <a:r>
              <a:rPr lang="es-CO" sz="1350" b="1" dirty="0">
                <a:solidFill>
                  <a:srgbClr val="0070C0"/>
                </a:solidFill>
                <a:latin typeface="Arial" panose="020B0604020202020204" pitchFamily="34" charset="0"/>
              </a:rPr>
              <a:t>Establece reglas de extinción de dominio.</a:t>
            </a:r>
            <a:endParaRPr lang="es-CO" altLang="es-CO" sz="1350" b="1" dirty="0">
              <a:solidFill>
                <a:srgbClr val="0070C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Ley 1395</a:t>
            </a:r>
            <a:r>
              <a:rPr lang="es-CO" altLang="es-CO" sz="1350" b="1" dirty="0">
                <a:solidFill>
                  <a:srgbClr val="0070C0"/>
                </a:solidFill>
                <a:latin typeface="Arial" panose="020B0604020202020204" pitchFamily="34" charset="0"/>
              </a:rPr>
              <a:t> </a:t>
            </a:r>
            <a:r>
              <a:rPr lang="es-CO" altLang="es-CO" sz="1350" b="1" dirty="0">
                <a:solidFill>
                  <a:srgbClr val="002060"/>
                </a:solidFill>
                <a:latin typeface="Arial" panose="020B0604020202020204" pitchFamily="34" charset="0"/>
              </a:rPr>
              <a:t>de 2010.</a:t>
            </a:r>
            <a:r>
              <a:rPr lang="es-CO" altLang="es-CO" sz="1350" b="1" dirty="0">
                <a:solidFill>
                  <a:srgbClr val="0070C0"/>
                </a:solidFill>
                <a:latin typeface="Arial" panose="020B0604020202020204" pitchFamily="34" charset="0"/>
              </a:rPr>
              <a:t>Medidas</a:t>
            </a:r>
            <a:r>
              <a:rPr lang="es-CO" sz="1350" b="1" dirty="0">
                <a:solidFill>
                  <a:srgbClr val="0070C0"/>
                </a:solidFill>
                <a:latin typeface="Arial" panose="020B0604020202020204" pitchFamily="34" charset="0"/>
              </a:rPr>
              <a:t> de descongestión judicial.</a:t>
            </a:r>
            <a:endParaRPr lang="es-CO" altLang="es-CO" sz="1350" b="1" dirty="0">
              <a:solidFill>
                <a:srgbClr val="0070C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Es imprescriptible</a:t>
            </a:r>
          </a:p>
          <a:p>
            <a:pPr marL="0" indent="0" algn="just">
              <a:spcBef>
                <a:spcPct val="0"/>
              </a:spcBef>
              <a:buNone/>
            </a:pPr>
            <a:endParaRPr lang="es-CO" altLang="es-CO" sz="1350" b="1" dirty="0">
              <a:solidFill>
                <a:srgbClr val="002060"/>
              </a:solidFill>
              <a:latin typeface="Arial" panose="020B0604020202020204" pitchFamily="34" charset="0"/>
            </a:endParaRPr>
          </a:p>
          <a:p>
            <a:pPr marL="0" indent="0" algn="just">
              <a:spcBef>
                <a:spcPct val="0"/>
              </a:spcBef>
              <a:buNone/>
            </a:pPr>
            <a:r>
              <a:rPr lang="es-CO" altLang="es-CO" sz="1350" b="1" u="sng" dirty="0">
                <a:solidFill>
                  <a:srgbClr val="C00000"/>
                </a:solidFill>
                <a:latin typeface="Arial" panose="020B0604020202020204" pitchFamily="34" charset="0"/>
              </a:rPr>
              <a:t>Como se Penalizó</a:t>
            </a:r>
            <a:r>
              <a:rPr lang="es-CO" altLang="es-CO" sz="1350" b="1" dirty="0">
                <a:solidFill>
                  <a:srgbClr val="002060"/>
                </a:solidFill>
                <a:latin typeface="Arial" panose="020B0604020202020204" pitchFamily="34" charset="0"/>
              </a:rPr>
              <a:t>:</a:t>
            </a:r>
          </a:p>
          <a:p>
            <a:pPr marL="0" indent="0" algn="just">
              <a:spcBef>
                <a:spcPct val="0"/>
              </a:spcBef>
              <a:buNone/>
            </a:pPr>
            <a:r>
              <a:rPr lang="es-CO" altLang="es-CO" sz="1350" b="1" dirty="0">
                <a:solidFill>
                  <a:srgbClr val="002060"/>
                </a:solidFill>
                <a:latin typeface="Arial" panose="020B0604020202020204" pitchFamily="34" charset="0"/>
              </a:rPr>
              <a:t>Ley 190 de 1995.</a:t>
            </a:r>
            <a:r>
              <a:rPr lang="es-CO" altLang="es-CO" sz="1350" b="1" dirty="0">
                <a:solidFill>
                  <a:srgbClr val="0070C0"/>
                </a:solidFill>
                <a:latin typeface="Arial" panose="020B0604020202020204" pitchFamily="34" charset="0"/>
              </a:rPr>
              <a:t> Estatuto Anticorrupción.</a:t>
            </a:r>
          </a:p>
          <a:p>
            <a:pPr marL="0" indent="0" algn="just">
              <a:spcBef>
                <a:spcPct val="0"/>
              </a:spcBef>
              <a:buNone/>
            </a:pPr>
            <a:r>
              <a:rPr lang="es-CO" altLang="es-CO" sz="1350" b="1" dirty="0">
                <a:solidFill>
                  <a:srgbClr val="002060"/>
                </a:solidFill>
                <a:latin typeface="Arial" panose="020B0604020202020204" pitchFamily="34" charset="0"/>
              </a:rPr>
              <a:t>Ley 599 de 2000. </a:t>
            </a:r>
            <a:r>
              <a:rPr lang="es-CO" altLang="es-CO" sz="1350" b="1" dirty="0">
                <a:solidFill>
                  <a:srgbClr val="0070C0"/>
                </a:solidFill>
                <a:latin typeface="Arial" panose="020B0604020202020204" pitchFamily="34" charset="0"/>
              </a:rPr>
              <a:t>Código Penal.</a:t>
            </a:r>
          </a:p>
          <a:p>
            <a:pPr marL="0" indent="0">
              <a:spcBef>
                <a:spcPct val="0"/>
              </a:spcBef>
              <a:buNone/>
            </a:pPr>
            <a:r>
              <a:rPr lang="es-CO" altLang="es-CO" sz="1350" b="1" dirty="0">
                <a:solidFill>
                  <a:srgbClr val="002060"/>
                </a:solidFill>
                <a:latin typeface="Arial" panose="020B0604020202020204" pitchFamily="34" charset="0"/>
              </a:rPr>
              <a:t>Ley 1121 de 2006.</a:t>
            </a:r>
            <a:r>
              <a:rPr lang="es-CO" altLang="es-CO" sz="1350" b="1" dirty="0">
                <a:solidFill>
                  <a:srgbClr val="0070C0"/>
                </a:solidFill>
                <a:latin typeface="Arial" panose="020B0604020202020204" pitchFamily="34" charset="0"/>
              </a:rPr>
              <a:t> </a:t>
            </a:r>
            <a:r>
              <a:rPr lang="es-CO" altLang="es-CO" sz="1275" b="1" dirty="0">
                <a:solidFill>
                  <a:srgbClr val="0070C0"/>
                </a:solidFill>
                <a:latin typeface="Arial" panose="020B0604020202020204" pitchFamily="34" charset="0"/>
              </a:rPr>
              <a:t>Ley de Financiación del Terrorismo.</a:t>
            </a:r>
          </a:p>
          <a:p>
            <a:pPr marL="0" indent="0" algn="just">
              <a:spcBef>
                <a:spcPct val="0"/>
              </a:spcBef>
              <a:buNone/>
            </a:pPr>
            <a:r>
              <a:rPr lang="es-CO" altLang="es-CO" sz="1350" b="1" dirty="0">
                <a:solidFill>
                  <a:srgbClr val="002060"/>
                </a:solidFill>
                <a:latin typeface="Arial" panose="020B0604020202020204" pitchFamily="34" charset="0"/>
              </a:rPr>
              <a:t>Ley 1357 de 2009.</a:t>
            </a:r>
            <a:r>
              <a:rPr lang="es-CO" altLang="es-CO" sz="1350" b="1" dirty="0">
                <a:solidFill>
                  <a:srgbClr val="0070C0"/>
                </a:solidFill>
                <a:latin typeface="Arial" panose="020B0604020202020204" pitchFamily="34" charset="0"/>
              </a:rPr>
              <a:t> Modifica el Código Penal.</a:t>
            </a:r>
          </a:p>
          <a:p>
            <a:pPr marL="0" indent="0">
              <a:spcBef>
                <a:spcPct val="0"/>
              </a:spcBef>
              <a:buNone/>
            </a:pPr>
            <a:r>
              <a:rPr lang="es-CO" altLang="es-CO" sz="1350" b="1" dirty="0">
                <a:solidFill>
                  <a:srgbClr val="002060"/>
                </a:solidFill>
                <a:latin typeface="Arial" panose="020B0604020202020204" pitchFamily="34" charset="0"/>
              </a:rPr>
              <a:t>Ley 1453 de 2011.</a:t>
            </a:r>
            <a:r>
              <a:rPr lang="es-CO" altLang="es-CO" sz="1350" b="1" dirty="0">
                <a:solidFill>
                  <a:srgbClr val="0070C0"/>
                </a:solidFill>
                <a:latin typeface="Arial" panose="020B0604020202020204" pitchFamily="34" charset="0"/>
              </a:rPr>
              <a:t> Ley de Seguridad Ciudadana.</a:t>
            </a:r>
          </a:p>
          <a:p>
            <a:pPr marL="0" indent="0">
              <a:spcBef>
                <a:spcPct val="0"/>
              </a:spcBef>
              <a:buNone/>
            </a:pPr>
            <a:r>
              <a:rPr lang="es-CO" altLang="es-CO" sz="1350" b="1" dirty="0">
                <a:solidFill>
                  <a:srgbClr val="002060"/>
                </a:solidFill>
                <a:latin typeface="Arial" panose="020B0604020202020204" pitchFamily="34" charset="0"/>
              </a:rPr>
              <a:t>Ley 1474 de 2011.</a:t>
            </a:r>
            <a:r>
              <a:rPr lang="es-CO" altLang="es-CO" sz="1350" b="1" dirty="0">
                <a:solidFill>
                  <a:srgbClr val="0070C0"/>
                </a:solidFill>
                <a:latin typeface="Arial" panose="020B0604020202020204" pitchFamily="34" charset="0"/>
              </a:rPr>
              <a:t> Estatuto Anticorrupción.</a:t>
            </a:r>
          </a:p>
        </p:txBody>
      </p:sp>
      <p:sp>
        <p:nvSpPr>
          <p:cNvPr id="5" name="Text Box 4"/>
          <p:cNvSpPr txBox="1">
            <a:spLocks noChangeArrowheads="1"/>
          </p:cNvSpPr>
          <p:nvPr/>
        </p:nvSpPr>
        <p:spPr bwMode="auto">
          <a:xfrm>
            <a:off x="250655" y="2001292"/>
            <a:ext cx="4267066" cy="45935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Redistribución regresiva de la riqueza.</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Genera efectos inflacionarios.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Problemas cambiarios.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Concordatos, quiebras y liquidaciones.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Causa desempleo.</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Genera la desconfianza del público al enturbiar la imagen de las empresas.</a:t>
            </a:r>
          </a:p>
          <a:p>
            <a:pPr algn="just">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Multas y sanciones administrativas.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Bloqueo y sanciones internacionales</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 Sanciones penales, laborales, y administrativas </a:t>
            </a:r>
            <a:r>
              <a:rPr lang="es-CO" altLang="es-CO" sz="1500" dirty="0">
                <a:latin typeface="Arial" panose="020B0604020202020204" pitchFamily="34" charset="0"/>
              </a:rPr>
              <a:t>.</a:t>
            </a:r>
          </a:p>
          <a:p>
            <a:pPr>
              <a:lnSpc>
                <a:spcPct val="150000"/>
              </a:lnSpc>
              <a:spcBef>
                <a:spcPct val="0"/>
              </a:spcBef>
              <a:buFont typeface="Wingdings" panose="05000000000000000000" pitchFamily="2" charset="2"/>
              <a:buChar char="ü"/>
            </a:pPr>
            <a:r>
              <a:rPr lang="es-CO" altLang="es-CO" sz="1500" b="1" dirty="0">
                <a:latin typeface="Arial" panose="020B0604020202020204" pitchFamily="34" charset="0"/>
              </a:rPr>
              <a:t>Afecta gravemente a la sociedad y el </a:t>
            </a:r>
          </a:p>
          <a:p>
            <a:pPr marL="0" indent="0">
              <a:lnSpc>
                <a:spcPct val="150000"/>
              </a:lnSpc>
              <a:spcBef>
                <a:spcPct val="0"/>
              </a:spcBef>
              <a:buNone/>
            </a:pPr>
            <a:r>
              <a:rPr lang="es-CO" altLang="es-CO" sz="1500" b="1" dirty="0">
                <a:latin typeface="Arial" panose="020B0604020202020204" pitchFamily="34" charset="0"/>
              </a:rPr>
              <a:t>      país en general. </a:t>
            </a:r>
          </a:p>
        </p:txBody>
      </p:sp>
      <p:sp>
        <p:nvSpPr>
          <p:cNvPr id="6" name="Text Box 3"/>
          <p:cNvSpPr txBox="1">
            <a:spLocks noChangeArrowheads="1"/>
          </p:cNvSpPr>
          <p:nvPr/>
        </p:nvSpPr>
        <p:spPr bwMode="auto">
          <a:xfrm>
            <a:off x="250655" y="1236275"/>
            <a:ext cx="4267327" cy="415627"/>
          </a:xfrm>
          <a:prstGeom prst="rect">
            <a:avLst/>
          </a:prstGeom>
          <a:noFill/>
          <a:ln w="9525">
            <a:noFill/>
            <a:miter lim="800000"/>
            <a:headEnd/>
            <a:tailEnd/>
          </a:ln>
          <a:effectLst/>
        </p:spPr>
        <p:txBody>
          <a:bodyPr wrap="square">
            <a:spAutoFit/>
          </a:bodyPr>
          <a:lstStyle/>
          <a:p>
            <a:pPr algn="ctr" eaLnBrk="1" hangingPunct="1">
              <a:defRPr/>
            </a:pPr>
            <a:r>
              <a:rPr lang="es-CO" sz="2101" b="1" dirty="0">
                <a:solidFill>
                  <a:srgbClr val="FF0000"/>
                </a:solidFill>
                <a:effectLst>
                  <a:outerShdw blurRad="38100" dist="38100" dir="2700000" algn="tl">
                    <a:srgbClr val="C0C0C0"/>
                  </a:outerShdw>
                </a:effectLst>
              </a:rPr>
              <a:t>¿Por qué combatir OP - LA y FT?</a:t>
            </a:r>
          </a:p>
        </p:txBody>
      </p:sp>
      <p:sp>
        <p:nvSpPr>
          <p:cNvPr id="7" name="Flecha derecha 6"/>
          <p:cNvSpPr/>
          <p:nvPr/>
        </p:nvSpPr>
        <p:spPr>
          <a:xfrm rot="5400000">
            <a:off x="2159283" y="1690419"/>
            <a:ext cx="233729" cy="216081"/>
          </a:xfrm>
          <a:prstGeom prst="rightArrow">
            <a:avLst/>
          </a:prstGeom>
          <a:ln>
            <a:solidFill>
              <a:srgbClr val="002060"/>
            </a:solidFill>
          </a:ln>
          <a:scene3d>
            <a:camera prst="orthographicFront"/>
            <a:lightRig rig="threePt" dir="t"/>
          </a:scene3d>
          <a:sp3d>
            <a:bevelT w="114300" prst="hardEdg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p>
        </p:txBody>
      </p:sp>
      <p:pic>
        <p:nvPicPr>
          <p:cNvPr id="8" name="Imagen 7"/>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678781" y="2317508"/>
            <a:ext cx="2268844" cy="1240720"/>
          </a:xfrm>
          <a:prstGeom prst="rect">
            <a:avLst/>
          </a:prstGeom>
        </p:spPr>
      </p:pic>
    </p:spTree>
    <p:extLst>
      <p:ext uri="{BB962C8B-B14F-4D97-AF65-F5344CB8AC3E}">
        <p14:creationId xmlns:p14="http://schemas.microsoft.com/office/powerpoint/2010/main" val="152504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circle(in)">
                                      <p:cBhvr>
                                        <p:cTn id="17" dur="2000"/>
                                        <p:tgtEl>
                                          <p:spTgt spid="2"/>
                                        </p:tgtEl>
                                      </p:cBhvr>
                                    </p:animEffect>
                                  </p:childTnLst>
                                </p:cTn>
                              </p:par>
                              <p:par>
                                <p:cTn id="18" presetID="6" presetClass="entr" presetSubtype="16" fill="hold" nodeType="with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circle(in)">
                                      <p:cBhvr>
                                        <p:cTn id="20" dur="20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P spid="7"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547505" y="1211121"/>
            <a:ext cx="8157030" cy="461665"/>
          </a:xfrm>
          <a:prstGeom prst="rect">
            <a:avLst/>
          </a:prstGeom>
          <a:noFill/>
          <a:ln w="9525">
            <a:noFill/>
            <a:miter lim="800000"/>
            <a:headEnd/>
            <a:tailEnd/>
          </a:ln>
          <a:effectLst/>
        </p:spPr>
        <p:txBody>
          <a:bodyPr wrap="square">
            <a:spAutoFit/>
          </a:bodyPr>
          <a:lstStyle/>
          <a:p>
            <a:pPr algn="ctr" eaLnBrk="1" hangingPunct="1">
              <a:defRPr/>
            </a:pPr>
            <a:r>
              <a:rPr lang="es-CO" sz="2400" b="1" dirty="0">
                <a:solidFill>
                  <a:srgbClr val="C00000"/>
                </a:solidFill>
                <a:effectLst>
                  <a:outerShdw blurRad="38100" dist="38100" dir="2700000" algn="tl">
                    <a:srgbClr val="C0C0C0"/>
                  </a:outerShdw>
                </a:effectLst>
              </a:rPr>
              <a:t>Prevención Operaciones Ilícitas Sector Público en Colombia</a:t>
            </a:r>
          </a:p>
        </p:txBody>
      </p:sp>
      <p:sp>
        <p:nvSpPr>
          <p:cNvPr id="3" name="Text Box 4"/>
          <p:cNvSpPr txBox="1">
            <a:spLocks noChangeArrowheads="1"/>
          </p:cNvSpPr>
          <p:nvPr/>
        </p:nvSpPr>
        <p:spPr bwMode="auto">
          <a:xfrm>
            <a:off x="4626020" y="4676476"/>
            <a:ext cx="4537945"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0" indent="0" algn="just">
              <a:spcBef>
                <a:spcPct val="0"/>
              </a:spcBef>
              <a:buNone/>
            </a:pPr>
            <a:r>
              <a:rPr lang="es-CO" altLang="es-CO" sz="1350" b="1" u="sng" dirty="0">
                <a:solidFill>
                  <a:srgbClr val="C00000"/>
                </a:solidFill>
                <a:latin typeface="Arial" panose="020B0604020202020204" pitchFamily="34" charset="0"/>
              </a:rPr>
              <a:t>Como se Penalizó</a:t>
            </a:r>
            <a:endParaRPr lang="es-CO" altLang="es-CO" sz="1350" b="1" dirty="0">
              <a:solidFill>
                <a:srgbClr val="FF0000"/>
              </a:solidFill>
              <a:latin typeface="Arial" panose="020B0604020202020204" pitchFamily="34" charset="0"/>
            </a:endParaRPr>
          </a:p>
          <a:p>
            <a:pPr marL="0" indent="0" algn="just">
              <a:spcBef>
                <a:spcPct val="0"/>
              </a:spcBef>
              <a:buNone/>
            </a:pPr>
            <a:endParaRPr lang="es-CO" altLang="es-CO" sz="1350" b="1" dirty="0">
              <a:solidFill>
                <a:srgbClr val="FF0000"/>
              </a:solidFill>
              <a:latin typeface="Arial" panose="020B0604020202020204" pitchFamily="34" charset="0"/>
            </a:endParaRPr>
          </a:p>
          <a:p>
            <a:pPr marL="0" indent="0" algn="just">
              <a:spcBef>
                <a:spcPct val="0"/>
              </a:spcBef>
              <a:buNone/>
            </a:pPr>
            <a:r>
              <a:rPr lang="es-CO" altLang="es-CO" sz="1350" b="1" dirty="0">
                <a:solidFill>
                  <a:srgbClr val="002060"/>
                </a:solidFill>
                <a:latin typeface="Arial" panose="020B0604020202020204" pitchFamily="34" charset="0"/>
              </a:rPr>
              <a:t>Ley 190 de 1995.</a:t>
            </a:r>
            <a:r>
              <a:rPr lang="es-CO" altLang="es-CO" sz="1350" b="1" dirty="0">
                <a:solidFill>
                  <a:srgbClr val="0070C0"/>
                </a:solidFill>
                <a:latin typeface="Arial" panose="020B0604020202020204" pitchFamily="34" charset="0"/>
              </a:rPr>
              <a:t>  Estatuto Anticorrupción.</a:t>
            </a:r>
          </a:p>
          <a:p>
            <a:pPr marL="0" indent="0" algn="just">
              <a:spcBef>
                <a:spcPct val="0"/>
              </a:spcBef>
              <a:buNone/>
            </a:pPr>
            <a:r>
              <a:rPr lang="es-CO" altLang="es-CO" sz="1350" b="1" dirty="0">
                <a:solidFill>
                  <a:srgbClr val="002060"/>
                </a:solidFill>
                <a:latin typeface="Arial" panose="020B0604020202020204" pitchFamily="34" charset="0"/>
              </a:rPr>
              <a:t>Ley 599 de 2000.  </a:t>
            </a:r>
            <a:r>
              <a:rPr lang="es-CO" altLang="es-CO" sz="1350" b="1" dirty="0">
                <a:solidFill>
                  <a:srgbClr val="0070C0"/>
                </a:solidFill>
                <a:latin typeface="Arial" panose="020B0604020202020204" pitchFamily="34" charset="0"/>
              </a:rPr>
              <a:t>Código Penal.</a:t>
            </a:r>
          </a:p>
          <a:p>
            <a:pPr marL="0" indent="0">
              <a:spcBef>
                <a:spcPct val="0"/>
              </a:spcBef>
              <a:buNone/>
            </a:pPr>
            <a:r>
              <a:rPr lang="es-CO" altLang="es-CO" sz="1350" b="1" dirty="0">
                <a:solidFill>
                  <a:srgbClr val="002060"/>
                </a:solidFill>
                <a:latin typeface="Arial" panose="020B0604020202020204" pitchFamily="34" charset="0"/>
              </a:rPr>
              <a:t>Ley 1121 de 2006.</a:t>
            </a:r>
            <a:r>
              <a:rPr lang="es-CO" altLang="es-CO" sz="1350" b="1" dirty="0">
                <a:solidFill>
                  <a:srgbClr val="0070C0"/>
                </a:solidFill>
                <a:latin typeface="Arial" panose="020B0604020202020204" pitchFamily="34" charset="0"/>
              </a:rPr>
              <a:t> </a:t>
            </a:r>
            <a:r>
              <a:rPr lang="es-CO" altLang="es-CO" sz="1275" b="1" dirty="0">
                <a:solidFill>
                  <a:srgbClr val="0070C0"/>
                </a:solidFill>
                <a:latin typeface="Arial" panose="020B0604020202020204" pitchFamily="34" charset="0"/>
              </a:rPr>
              <a:t>Ley de Financiación del Terrorismo.</a:t>
            </a:r>
          </a:p>
          <a:p>
            <a:pPr marL="0" indent="0" algn="just">
              <a:spcBef>
                <a:spcPct val="0"/>
              </a:spcBef>
              <a:buNone/>
            </a:pPr>
            <a:r>
              <a:rPr lang="es-CO" altLang="es-CO" sz="1350" b="1" dirty="0">
                <a:solidFill>
                  <a:srgbClr val="002060"/>
                </a:solidFill>
                <a:latin typeface="Arial" panose="020B0604020202020204" pitchFamily="34" charset="0"/>
              </a:rPr>
              <a:t>Ley 1357 de 2009.</a:t>
            </a:r>
            <a:r>
              <a:rPr lang="es-CO" altLang="es-CO" sz="1350" b="1" dirty="0">
                <a:solidFill>
                  <a:srgbClr val="0070C0"/>
                </a:solidFill>
                <a:latin typeface="Arial" panose="020B0604020202020204" pitchFamily="34" charset="0"/>
              </a:rPr>
              <a:t> Modifica el Código Penal.</a:t>
            </a:r>
          </a:p>
          <a:p>
            <a:pPr marL="0" indent="0">
              <a:spcBef>
                <a:spcPct val="0"/>
              </a:spcBef>
              <a:buNone/>
            </a:pPr>
            <a:r>
              <a:rPr lang="es-CO" altLang="es-CO" sz="1350" b="1" dirty="0">
                <a:solidFill>
                  <a:srgbClr val="002060"/>
                </a:solidFill>
                <a:latin typeface="Arial" panose="020B0604020202020204" pitchFamily="34" charset="0"/>
              </a:rPr>
              <a:t>Ley 1453 de 2011.</a:t>
            </a:r>
            <a:r>
              <a:rPr lang="es-CO" altLang="es-CO" sz="1350" b="1" dirty="0">
                <a:solidFill>
                  <a:srgbClr val="0070C0"/>
                </a:solidFill>
                <a:latin typeface="Arial" panose="020B0604020202020204" pitchFamily="34" charset="0"/>
              </a:rPr>
              <a:t> Ley de Seguridad Ciudadana.</a:t>
            </a:r>
          </a:p>
          <a:p>
            <a:pPr marL="0" indent="0">
              <a:spcBef>
                <a:spcPct val="0"/>
              </a:spcBef>
              <a:buNone/>
            </a:pPr>
            <a:r>
              <a:rPr lang="es-CO" altLang="es-CO" sz="1350" b="1" dirty="0">
                <a:solidFill>
                  <a:srgbClr val="002060"/>
                </a:solidFill>
                <a:latin typeface="Arial" panose="020B0604020202020204" pitchFamily="34" charset="0"/>
              </a:rPr>
              <a:t>Ley 1474 de 2011.</a:t>
            </a:r>
            <a:r>
              <a:rPr lang="es-CO" altLang="es-CO" sz="1350" b="1" dirty="0">
                <a:solidFill>
                  <a:srgbClr val="0070C0"/>
                </a:solidFill>
                <a:latin typeface="Arial" panose="020B0604020202020204" pitchFamily="34" charset="0"/>
              </a:rPr>
              <a:t> Estatuto Anticorrupción.</a:t>
            </a:r>
          </a:p>
        </p:txBody>
      </p:sp>
      <p:sp>
        <p:nvSpPr>
          <p:cNvPr id="4" name="Rectángulo 3"/>
          <p:cNvSpPr/>
          <p:nvPr/>
        </p:nvSpPr>
        <p:spPr>
          <a:xfrm>
            <a:off x="163252" y="4773188"/>
            <a:ext cx="4570809" cy="1546577"/>
          </a:xfrm>
          <a:prstGeom prst="rect">
            <a:avLst/>
          </a:prstGeom>
        </p:spPr>
        <p:txBody>
          <a:bodyPr>
            <a:spAutoFit/>
          </a:bodyPr>
          <a:lstStyle/>
          <a:p>
            <a:pPr algn="just">
              <a:spcBef>
                <a:spcPct val="0"/>
              </a:spcBef>
            </a:pPr>
            <a:r>
              <a:rPr lang="es-CO" altLang="es-CO" sz="1350" b="1" u="sng" dirty="0">
                <a:solidFill>
                  <a:srgbClr val="C00000"/>
                </a:solidFill>
                <a:latin typeface="Arial" panose="020B0604020202020204" pitchFamily="34" charset="0"/>
              </a:rPr>
              <a:t>Responsabilidad Penal</a:t>
            </a:r>
            <a:endParaRPr lang="es-CO" altLang="es-CO" sz="1350" b="1" dirty="0">
              <a:solidFill>
                <a:srgbClr val="C00000"/>
              </a:solidFill>
              <a:latin typeface="Arial" panose="020B0604020202020204" pitchFamily="34" charset="0"/>
            </a:endParaRPr>
          </a:p>
          <a:p>
            <a:pPr algn="just">
              <a:spcBef>
                <a:spcPct val="0"/>
              </a:spcBef>
            </a:pPr>
            <a:endParaRPr lang="es-CO" altLang="es-CO" sz="1350" b="1" dirty="0">
              <a:solidFill>
                <a:srgbClr val="C00000"/>
              </a:solidFill>
              <a:latin typeface="Arial" panose="020B0604020202020204" pitchFamily="34" charset="0"/>
            </a:endParaRPr>
          </a:p>
          <a:p>
            <a:pPr algn="just">
              <a:spcBef>
                <a:spcPct val="0"/>
              </a:spcBef>
            </a:pPr>
            <a:r>
              <a:rPr lang="es-CO" altLang="es-CO" sz="1350" b="1" dirty="0">
                <a:solidFill>
                  <a:srgbClr val="002060"/>
                </a:solidFill>
                <a:latin typeface="Arial" panose="020B0604020202020204" pitchFamily="34" charset="0"/>
              </a:rPr>
              <a:t>Artículo 34. </a:t>
            </a:r>
            <a:r>
              <a:rPr lang="es-CO" altLang="es-CO" sz="1350" b="1" dirty="0">
                <a:solidFill>
                  <a:srgbClr val="0070C0"/>
                </a:solidFill>
                <a:latin typeface="Arial" panose="020B0604020202020204" pitchFamily="34" charset="0"/>
              </a:rPr>
              <a:t>Constitución Política</a:t>
            </a:r>
          </a:p>
          <a:p>
            <a:pPr algn="just">
              <a:spcBef>
                <a:spcPct val="0"/>
              </a:spcBef>
            </a:pPr>
            <a:r>
              <a:rPr lang="es-CO" altLang="es-CO" sz="1350" b="1" dirty="0">
                <a:solidFill>
                  <a:srgbClr val="002060"/>
                </a:solidFill>
                <a:latin typeface="Arial" panose="020B0604020202020204" pitchFamily="34" charset="0"/>
              </a:rPr>
              <a:t>Ley 793 de 2002</a:t>
            </a:r>
            <a:r>
              <a:rPr lang="es-CO" altLang="es-CO" sz="1350" b="1" dirty="0">
                <a:latin typeface="Arial" panose="020B0604020202020204" pitchFamily="34" charset="0"/>
              </a:rPr>
              <a:t>. </a:t>
            </a:r>
            <a:r>
              <a:rPr lang="es-CO" altLang="es-CO" sz="1350" b="1" dirty="0">
                <a:solidFill>
                  <a:srgbClr val="0070C0"/>
                </a:solidFill>
                <a:latin typeface="Arial" panose="020B0604020202020204" pitchFamily="34" charset="0"/>
              </a:rPr>
              <a:t>D</a:t>
            </a:r>
            <a:r>
              <a:rPr lang="es-CO" sz="1350" b="1" dirty="0">
                <a:solidFill>
                  <a:srgbClr val="0070C0"/>
                </a:solidFill>
                <a:latin typeface="Arial" panose="020B0604020202020204" pitchFamily="34" charset="0"/>
              </a:rPr>
              <a:t>eroga Ley 333 de 1996.</a:t>
            </a:r>
          </a:p>
          <a:p>
            <a:pPr algn="just">
              <a:spcBef>
                <a:spcPct val="0"/>
              </a:spcBef>
            </a:pPr>
            <a:r>
              <a:rPr lang="es-CO" sz="1350" b="1" dirty="0">
                <a:solidFill>
                  <a:srgbClr val="0070C0"/>
                </a:solidFill>
                <a:latin typeface="Arial" panose="020B0604020202020204" pitchFamily="34" charset="0"/>
              </a:rPr>
              <a:t>Establece reglas de extinción de dominio.</a:t>
            </a:r>
            <a:endParaRPr lang="es-CO" altLang="es-CO" sz="1350" b="1" dirty="0">
              <a:solidFill>
                <a:srgbClr val="0070C0"/>
              </a:solidFill>
              <a:latin typeface="Arial" panose="020B0604020202020204" pitchFamily="34" charset="0"/>
            </a:endParaRPr>
          </a:p>
          <a:p>
            <a:pPr algn="just">
              <a:spcBef>
                <a:spcPct val="0"/>
              </a:spcBef>
            </a:pPr>
            <a:r>
              <a:rPr lang="es-CO" altLang="es-CO" sz="1350" b="1" dirty="0">
                <a:solidFill>
                  <a:srgbClr val="002060"/>
                </a:solidFill>
                <a:latin typeface="Arial" panose="020B0604020202020204" pitchFamily="34" charset="0"/>
              </a:rPr>
              <a:t>Ley 1395</a:t>
            </a:r>
            <a:r>
              <a:rPr lang="es-CO" altLang="es-CO" sz="1350" b="1" dirty="0">
                <a:solidFill>
                  <a:srgbClr val="0070C0"/>
                </a:solidFill>
                <a:latin typeface="Arial" panose="020B0604020202020204" pitchFamily="34" charset="0"/>
              </a:rPr>
              <a:t> </a:t>
            </a:r>
            <a:r>
              <a:rPr lang="es-CO" altLang="es-CO" sz="1350" b="1" dirty="0">
                <a:solidFill>
                  <a:srgbClr val="002060"/>
                </a:solidFill>
                <a:latin typeface="Arial" panose="020B0604020202020204" pitchFamily="34" charset="0"/>
              </a:rPr>
              <a:t>de 2010. </a:t>
            </a:r>
            <a:r>
              <a:rPr lang="es-CO" altLang="es-CO" sz="1350" b="1" dirty="0">
                <a:solidFill>
                  <a:srgbClr val="0070C0"/>
                </a:solidFill>
                <a:latin typeface="Arial" panose="020B0604020202020204" pitchFamily="34" charset="0"/>
              </a:rPr>
              <a:t>Medidas</a:t>
            </a:r>
            <a:r>
              <a:rPr lang="es-CO" sz="1350" b="1" dirty="0">
                <a:solidFill>
                  <a:srgbClr val="0070C0"/>
                </a:solidFill>
                <a:latin typeface="Arial" panose="020B0604020202020204" pitchFamily="34" charset="0"/>
              </a:rPr>
              <a:t> de descongestión judicial.</a:t>
            </a:r>
            <a:endParaRPr lang="es-CO" altLang="es-CO" sz="1350" b="1" dirty="0">
              <a:solidFill>
                <a:srgbClr val="0070C0"/>
              </a:solidFill>
              <a:latin typeface="Arial" panose="020B0604020202020204" pitchFamily="34" charset="0"/>
            </a:endParaRPr>
          </a:p>
          <a:p>
            <a:pPr algn="just">
              <a:spcBef>
                <a:spcPct val="0"/>
              </a:spcBef>
            </a:pPr>
            <a:r>
              <a:rPr lang="es-CO" altLang="es-CO" sz="1350" b="1" dirty="0">
                <a:solidFill>
                  <a:srgbClr val="002060"/>
                </a:solidFill>
                <a:latin typeface="Arial" panose="020B0604020202020204" pitchFamily="34" charset="0"/>
              </a:rPr>
              <a:t>Es imprescriptible</a:t>
            </a:r>
          </a:p>
        </p:txBody>
      </p:sp>
      <p:pic>
        <p:nvPicPr>
          <p:cNvPr id="5" name="Imagen 4"/>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383558" y="1903988"/>
            <a:ext cx="5320977" cy="2772487"/>
          </a:xfrm>
          <a:prstGeom prst="rect">
            <a:avLst/>
          </a:prstGeom>
          <a:effectLst>
            <a:glow rad="63500">
              <a:schemeClr val="accent1">
                <a:satMod val="175000"/>
                <a:alpha val="40000"/>
              </a:schemeClr>
            </a:glow>
          </a:effectLst>
        </p:spPr>
      </p:pic>
      <p:grpSp>
        <p:nvGrpSpPr>
          <p:cNvPr id="6" name="Grupo 5"/>
          <p:cNvGrpSpPr/>
          <p:nvPr/>
        </p:nvGrpSpPr>
        <p:grpSpPr>
          <a:xfrm>
            <a:off x="110169" y="2457393"/>
            <a:ext cx="3181912" cy="1354108"/>
            <a:chOff x="477788" y="1913056"/>
            <a:chExt cx="3982517" cy="1445967"/>
          </a:xfrm>
        </p:grpSpPr>
        <p:sp>
          <p:nvSpPr>
            <p:cNvPr id="7" name="Pentágono 6"/>
            <p:cNvSpPr/>
            <p:nvPr/>
          </p:nvSpPr>
          <p:spPr>
            <a:xfrm>
              <a:off x="477788" y="1918863"/>
              <a:ext cx="3168352" cy="1440160"/>
            </a:xfrm>
            <a:prstGeom prst="homePlate">
              <a:avLst>
                <a:gd name="adj" fmla="val 57343"/>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solidFill>
                    <a:schemeClr val="tx1"/>
                  </a:solidFill>
                </a:rPr>
                <a:t>Esquema Típico de Lavado de Dinero</a:t>
              </a:r>
            </a:p>
          </p:txBody>
        </p:sp>
        <p:sp>
          <p:nvSpPr>
            <p:cNvPr id="8" name="Cheurón 7"/>
            <p:cNvSpPr/>
            <p:nvPr/>
          </p:nvSpPr>
          <p:spPr>
            <a:xfrm>
              <a:off x="3214092" y="1913056"/>
              <a:ext cx="1246213" cy="1440160"/>
            </a:xfrm>
            <a:prstGeom prst="chevron">
              <a:avLst>
                <a:gd name="adj" fmla="val 77453"/>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solidFill>
                  <a:schemeClr val="tx1"/>
                </a:solidFill>
              </a:endParaRPr>
            </a:p>
          </p:txBody>
        </p:sp>
        <p:sp>
          <p:nvSpPr>
            <p:cNvPr id="9" name="Cheurón 8"/>
            <p:cNvSpPr/>
            <p:nvPr/>
          </p:nvSpPr>
          <p:spPr>
            <a:xfrm>
              <a:off x="2831975" y="1918863"/>
              <a:ext cx="1246213" cy="1440160"/>
            </a:xfrm>
            <a:prstGeom prst="chevron">
              <a:avLst>
                <a:gd name="adj" fmla="val 70964"/>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solidFill>
                  <a:schemeClr val="tx1"/>
                </a:solidFill>
              </a:endParaRPr>
            </a:p>
          </p:txBody>
        </p:sp>
      </p:grpSp>
    </p:spTree>
    <p:extLst>
      <p:ext uri="{BB962C8B-B14F-4D97-AF65-F5344CB8AC3E}">
        <p14:creationId xmlns:p14="http://schemas.microsoft.com/office/powerpoint/2010/main" val="27651436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4"/>
          <p:cNvSpPr txBox="1">
            <a:spLocks noChangeArrowheads="1"/>
          </p:cNvSpPr>
          <p:nvPr/>
        </p:nvSpPr>
        <p:spPr bwMode="auto">
          <a:xfrm>
            <a:off x="477066" y="2157273"/>
            <a:ext cx="8431263" cy="42043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449263" indent="-449263">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150000"/>
              </a:lnSpc>
              <a:spcBef>
                <a:spcPct val="0"/>
              </a:spcBef>
              <a:buFont typeface="Wingdings" panose="05000000000000000000" pitchFamily="2" charset="2"/>
              <a:buChar char="ü"/>
            </a:pPr>
            <a:r>
              <a:rPr lang="es-CO" altLang="es-CO" sz="1800" b="1" dirty="0">
                <a:latin typeface="+mn-lt"/>
              </a:rPr>
              <a:t>Redistribución regresiva de la riqueza.</a:t>
            </a:r>
          </a:p>
          <a:p>
            <a:pPr algn="just">
              <a:lnSpc>
                <a:spcPct val="150000"/>
              </a:lnSpc>
              <a:spcBef>
                <a:spcPct val="0"/>
              </a:spcBef>
              <a:buFont typeface="Wingdings" panose="05000000000000000000" pitchFamily="2" charset="2"/>
              <a:buChar char="ü"/>
            </a:pPr>
            <a:r>
              <a:rPr lang="es-CO" altLang="es-CO" sz="1800" b="1" dirty="0">
                <a:latin typeface="+mn-lt"/>
              </a:rPr>
              <a:t>Genera efectos inflacionarios.</a:t>
            </a:r>
          </a:p>
          <a:p>
            <a:pPr algn="just">
              <a:lnSpc>
                <a:spcPct val="150000"/>
              </a:lnSpc>
              <a:spcBef>
                <a:spcPct val="0"/>
              </a:spcBef>
              <a:buFont typeface="Wingdings" panose="05000000000000000000" pitchFamily="2" charset="2"/>
              <a:buChar char="ü"/>
            </a:pPr>
            <a:r>
              <a:rPr lang="es-CO" altLang="es-CO" sz="1800" b="1" dirty="0">
                <a:latin typeface="+mn-lt"/>
              </a:rPr>
              <a:t>Problemas cambiarios.</a:t>
            </a:r>
          </a:p>
          <a:p>
            <a:pPr>
              <a:lnSpc>
                <a:spcPct val="150000"/>
              </a:lnSpc>
              <a:spcBef>
                <a:spcPct val="0"/>
              </a:spcBef>
              <a:buFont typeface="Wingdings" panose="05000000000000000000" pitchFamily="2" charset="2"/>
              <a:buChar char="ü"/>
            </a:pPr>
            <a:r>
              <a:rPr lang="es-CO" altLang="es-CO" sz="1800" b="1" dirty="0">
                <a:latin typeface="+mn-lt"/>
              </a:rPr>
              <a:t>Concordatos, quiebras y liquidaciones.</a:t>
            </a:r>
          </a:p>
          <a:p>
            <a:pPr algn="just">
              <a:lnSpc>
                <a:spcPct val="150000"/>
              </a:lnSpc>
              <a:spcBef>
                <a:spcPct val="0"/>
              </a:spcBef>
              <a:buFont typeface="Wingdings" panose="05000000000000000000" pitchFamily="2" charset="2"/>
              <a:buChar char="ü"/>
            </a:pPr>
            <a:r>
              <a:rPr lang="es-CO" altLang="es-CO" sz="1800" b="1" dirty="0">
                <a:latin typeface="+mn-lt"/>
              </a:rPr>
              <a:t>Causa desempleo.</a:t>
            </a:r>
          </a:p>
          <a:p>
            <a:pPr>
              <a:lnSpc>
                <a:spcPct val="150000"/>
              </a:lnSpc>
              <a:spcBef>
                <a:spcPct val="0"/>
              </a:spcBef>
              <a:buFont typeface="Wingdings" panose="05000000000000000000" pitchFamily="2" charset="2"/>
              <a:buChar char="ü"/>
            </a:pPr>
            <a:r>
              <a:rPr lang="es-CO" altLang="es-CO" sz="1800" b="1" dirty="0">
                <a:latin typeface="+mn-lt"/>
              </a:rPr>
              <a:t>Genera la desconfianza del público al enturbiar la imagen de las empresas.</a:t>
            </a:r>
          </a:p>
          <a:p>
            <a:pPr algn="just">
              <a:lnSpc>
                <a:spcPct val="150000"/>
              </a:lnSpc>
              <a:spcBef>
                <a:spcPct val="0"/>
              </a:spcBef>
              <a:buFont typeface="Wingdings" panose="05000000000000000000" pitchFamily="2" charset="2"/>
              <a:buChar char="ü"/>
            </a:pPr>
            <a:r>
              <a:rPr lang="es-CO" altLang="es-CO" sz="1800" b="1" dirty="0">
                <a:latin typeface="+mn-lt"/>
              </a:rPr>
              <a:t>Multas y sanciones administrativas.</a:t>
            </a:r>
          </a:p>
          <a:p>
            <a:pPr>
              <a:lnSpc>
                <a:spcPct val="150000"/>
              </a:lnSpc>
              <a:spcBef>
                <a:spcPct val="0"/>
              </a:spcBef>
              <a:buFont typeface="Wingdings" panose="05000000000000000000" pitchFamily="2" charset="2"/>
              <a:buChar char="ü"/>
            </a:pPr>
            <a:r>
              <a:rPr lang="es-CO" altLang="es-CO" sz="1800" b="1" dirty="0">
                <a:latin typeface="+mn-lt"/>
              </a:rPr>
              <a:t>Bloqueo y sanciones internacionales</a:t>
            </a:r>
          </a:p>
          <a:p>
            <a:pPr>
              <a:lnSpc>
                <a:spcPct val="150000"/>
              </a:lnSpc>
              <a:spcBef>
                <a:spcPct val="0"/>
              </a:spcBef>
              <a:buFont typeface="Wingdings" panose="05000000000000000000" pitchFamily="2" charset="2"/>
              <a:buChar char="ü"/>
            </a:pPr>
            <a:r>
              <a:rPr lang="es-CO" altLang="es-CO" sz="1800" b="1" dirty="0">
                <a:latin typeface="+mn-lt"/>
              </a:rPr>
              <a:t>Sanciones penales, laborales, y administrativas </a:t>
            </a:r>
            <a:r>
              <a:rPr lang="es-CO" altLang="es-CO" sz="1800" dirty="0">
                <a:latin typeface="+mn-lt"/>
              </a:rPr>
              <a:t>.</a:t>
            </a:r>
          </a:p>
          <a:p>
            <a:pPr>
              <a:lnSpc>
                <a:spcPct val="150000"/>
              </a:lnSpc>
              <a:spcBef>
                <a:spcPct val="0"/>
              </a:spcBef>
              <a:buFont typeface="Wingdings" panose="05000000000000000000" pitchFamily="2" charset="2"/>
              <a:buChar char="ü"/>
            </a:pPr>
            <a:r>
              <a:rPr lang="es-CO" altLang="es-CO" sz="1800" b="1" dirty="0">
                <a:latin typeface="+mn-lt"/>
              </a:rPr>
              <a:t>Afecta gravemente a la sociedad y el país en general. </a:t>
            </a:r>
          </a:p>
        </p:txBody>
      </p:sp>
      <p:sp>
        <p:nvSpPr>
          <p:cNvPr id="3" name="Text Box 3"/>
          <p:cNvSpPr txBox="1">
            <a:spLocks noChangeArrowheads="1"/>
          </p:cNvSpPr>
          <p:nvPr/>
        </p:nvSpPr>
        <p:spPr bwMode="auto">
          <a:xfrm>
            <a:off x="1838221" y="1372204"/>
            <a:ext cx="5486400" cy="523220"/>
          </a:xfrm>
          <a:prstGeom prst="rect">
            <a:avLst/>
          </a:prstGeom>
          <a:noFill/>
          <a:ln w="9525">
            <a:noFill/>
            <a:miter lim="800000"/>
            <a:headEnd/>
            <a:tailEnd/>
          </a:ln>
          <a:effectLst/>
        </p:spPr>
        <p:txBody>
          <a:bodyPr wrap="square">
            <a:spAutoFit/>
          </a:bodyPr>
          <a:lstStyle/>
          <a:p>
            <a:pPr algn="ctr" eaLnBrk="1" hangingPunct="1">
              <a:defRPr/>
            </a:pPr>
            <a:r>
              <a:rPr lang="es-CO" sz="2800" b="1" dirty="0">
                <a:solidFill>
                  <a:srgbClr val="FF0000"/>
                </a:solidFill>
                <a:effectLst>
                  <a:outerShdw blurRad="38100" dist="38100" dir="2700000" algn="tl">
                    <a:srgbClr val="C0C0C0"/>
                  </a:outerShdw>
                </a:effectLst>
              </a:rPr>
              <a:t>¿Por qué combatir OP - LA y FT?</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387385" y="2497550"/>
            <a:ext cx="3031909" cy="1394678"/>
          </a:xfrm>
          <a:prstGeom prst="rect">
            <a:avLst/>
          </a:prstGeom>
        </p:spPr>
      </p:pic>
    </p:spTree>
    <p:extLst>
      <p:ext uri="{BB962C8B-B14F-4D97-AF65-F5344CB8AC3E}">
        <p14:creationId xmlns:p14="http://schemas.microsoft.com/office/powerpoint/2010/main" val="2342483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contenido 2"/>
          <p:cNvSpPr txBox="1">
            <a:spLocks/>
          </p:cNvSpPr>
          <p:nvPr/>
        </p:nvSpPr>
        <p:spPr>
          <a:xfrm>
            <a:off x="295900" y="2269674"/>
            <a:ext cx="8578187" cy="4314978"/>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defRPr/>
            </a:pPr>
            <a:r>
              <a:rPr lang="es-CO" sz="2300" b="1" dirty="0">
                <a:solidFill>
                  <a:srgbClr val="0070C0"/>
                </a:solidFill>
              </a:rPr>
              <a:t>La prevención del riesgo de LA/FT es parte del buen gobierno corporativo y de la R S  empresarial  </a:t>
            </a:r>
          </a:p>
          <a:p>
            <a:pPr indent="-337037" algn="ctr">
              <a:defRPr/>
            </a:pPr>
            <a:endParaRPr lang="es-CO" sz="2300" b="1" dirty="0"/>
          </a:p>
          <a:p>
            <a:pPr marL="342991" indent="-342991" algn="just">
              <a:buFont typeface="Wingdings" panose="05000000000000000000" pitchFamily="2" charset="2"/>
              <a:buChar char="Ø"/>
              <a:defRPr/>
            </a:pPr>
            <a:r>
              <a:rPr lang="es-CO" sz="2600" b="1" dirty="0"/>
              <a:t>Guía de evaluación del riesgo para combatir el lavado de activos y la financiación del terrorismo. GUIDANCE ON THE RISK-BASED APPROACH TO COMBATING MONEY LAUNDERING AND TERRORIST FINANCING. GAFI. </a:t>
            </a:r>
          </a:p>
          <a:p>
            <a:pPr marL="337037" indent="-337037" algn="just">
              <a:buFont typeface="Wingdings" panose="05000000000000000000" pitchFamily="2" charset="2"/>
              <a:buChar char="Ø"/>
              <a:defRPr/>
            </a:pPr>
            <a:r>
              <a:rPr lang="es-CO" sz="2600" b="1" dirty="0"/>
              <a:t>Recomendaciones internacionales: NACIONES UNIDAS, GAFI, GAFIC, GAFISUD y COMITÉ DE BASILEA. </a:t>
            </a:r>
          </a:p>
          <a:p>
            <a:pPr marL="337037" indent="-337037" algn="just">
              <a:buFont typeface="Wingdings" panose="05000000000000000000" pitchFamily="2" charset="2"/>
              <a:buChar char="Ø"/>
              <a:defRPr/>
            </a:pPr>
            <a:r>
              <a:rPr lang="es-CO" sz="2600" b="1" dirty="0"/>
              <a:t>Estándar de Australia y Nueva Zelanda sobre administración de riesgos: AS/NZS4360 – Norma de Gestión de Riesgos ISO 31000:2009. </a:t>
            </a:r>
          </a:p>
          <a:p>
            <a:pPr marL="337037" indent="-337037" algn="just">
              <a:buFont typeface="Wingdings" panose="05000000000000000000" pitchFamily="2" charset="2"/>
              <a:buChar char="Ø"/>
              <a:defRPr/>
            </a:pPr>
            <a:r>
              <a:rPr lang="es-CO" sz="2600" b="1" dirty="0"/>
              <a:t>Marco integrado de administración de riesgos corporativos. </a:t>
            </a:r>
            <a:r>
              <a:rPr lang="en-US" sz="2600" b="1" dirty="0"/>
              <a:t>Committee of Sponsoring Organizations of the Tread way Commission</a:t>
            </a:r>
            <a:r>
              <a:rPr lang="es-CO" sz="2600" b="1" dirty="0"/>
              <a:t> (COSO). </a:t>
            </a:r>
          </a:p>
          <a:p>
            <a:pPr marL="337037" indent="-337037" algn="just">
              <a:buFont typeface="Wingdings" panose="05000000000000000000" pitchFamily="2" charset="2"/>
              <a:buChar char="Ø"/>
              <a:defRPr/>
            </a:pPr>
            <a:r>
              <a:rPr lang="es-CO" sz="2600" b="1" dirty="0"/>
              <a:t>Las normas locales sobre prevención y control del LA/FT.</a:t>
            </a:r>
          </a:p>
          <a:p>
            <a:pPr marL="337037" indent="-337037" algn="just">
              <a:buFont typeface="Wingdings" panose="05000000000000000000" pitchFamily="2" charset="2"/>
              <a:buChar char="Ø"/>
              <a:defRPr/>
            </a:pPr>
            <a:r>
              <a:rPr lang="es-CO" sz="2600" b="1" dirty="0"/>
              <a:t>Las instrucciones impartidas por las autoridades de regulación y supervisión. </a:t>
            </a:r>
            <a:endParaRPr lang="es-CO" sz="2600" dirty="0"/>
          </a:p>
          <a:p>
            <a:endParaRPr lang="es-CO" sz="2600" dirty="0"/>
          </a:p>
        </p:txBody>
      </p:sp>
      <p:sp>
        <p:nvSpPr>
          <p:cNvPr id="3" name="Rectángulo 2"/>
          <p:cNvSpPr/>
          <p:nvPr/>
        </p:nvSpPr>
        <p:spPr>
          <a:xfrm>
            <a:off x="2884624" y="1332369"/>
            <a:ext cx="3358228" cy="415627"/>
          </a:xfrm>
          <a:prstGeom prst="rect">
            <a:avLst/>
          </a:prstGeom>
        </p:spPr>
        <p:txBody>
          <a:bodyPr wrap="none">
            <a:spAutoFit/>
          </a:bodyPr>
          <a:lstStyle/>
          <a:p>
            <a:pPr algn="ctr">
              <a:defRPr/>
            </a:pPr>
            <a:r>
              <a:rPr lang="es-CO" sz="2101" b="1" dirty="0"/>
              <a:t> SOPORTE DEL MODELO NRS</a:t>
            </a:r>
          </a:p>
        </p:txBody>
      </p:sp>
      <p:pic>
        <p:nvPicPr>
          <p:cNvPr id="4" name="Imagen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50382" y="1271254"/>
            <a:ext cx="2052763" cy="699147"/>
          </a:xfrm>
          <a:prstGeom prst="rect">
            <a:avLst/>
          </a:prstGeom>
        </p:spPr>
      </p:pic>
    </p:spTree>
    <p:extLst>
      <p:ext uri="{BB962C8B-B14F-4D97-AF65-F5344CB8AC3E}">
        <p14:creationId xmlns:p14="http://schemas.microsoft.com/office/powerpoint/2010/main" val="3682804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3666176" y="2086900"/>
            <a:ext cx="5128352" cy="468585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dirty="0"/>
          </a:p>
        </p:txBody>
      </p:sp>
      <p:sp>
        <p:nvSpPr>
          <p:cNvPr id="3" name="Título 3"/>
          <p:cNvSpPr txBox="1">
            <a:spLocks/>
          </p:cNvSpPr>
          <p:nvPr/>
        </p:nvSpPr>
        <p:spPr>
          <a:xfrm>
            <a:off x="1702051" y="1488917"/>
            <a:ext cx="7238689" cy="408472"/>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2400" b="1" dirty="0"/>
              <a:t>Corrupción en el mundo: Ranking de los países </a:t>
            </a:r>
          </a:p>
        </p:txBody>
      </p:sp>
      <p:pic>
        <p:nvPicPr>
          <p:cNvPr id="4" name="Marcador de contenido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56623" y="5908435"/>
            <a:ext cx="3012010" cy="810301"/>
          </a:xfrm>
          <a:prstGeom prst="rect">
            <a:avLst/>
          </a:prstGeom>
        </p:spPr>
      </p:pic>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56623" y="1661394"/>
            <a:ext cx="1445428" cy="681718"/>
          </a:xfrm>
          <a:prstGeom prst="rect">
            <a:avLst/>
          </a:prstGeom>
        </p:spPr>
      </p:pic>
      <p:pic>
        <p:nvPicPr>
          <p:cNvPr id="6" name="Imagen 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67909" y="2343112"/>
            <a:ext cx="3000724" cy="3578178"/>
          </a:xfrm>
          <a:prstGeom prst="rect">
            <a:avLst/>
          </a:prstGeom>
        </p:spPr>
      </p:pic>
      <p:sp>
        <p:nvSpPr>
          <p:cNvPr id="7" name="Rectángulo 6"/>
          <p:cNvSpPr/>
          <p:nvPr/>
        </p:nvSpPr>
        <p:spPr>
          <a:xfrm>
            <a:off x="3923252" y="2223737"/>
            <a:ext cx="5510047" cy="4408899"/>
          </a:xfrm>
          <a:prstGeom prst="rect">
            <a:avLst/>
          </a:prstGeom>
        </p:spPr>
        <p:txBody>
          <a:bodyPr wrap="square">
            <a:spAutoFit/>
          </a:bodyPr>
          <a:lstStyle/>
          <a:p>
            <a:r>
              <a:rPr lang="pt-BR" sz="1275" b="1" dirty="0"/>
              <a:t>1</a:t>
            </a:r>
            <a:r>
              <a:rPr lang="pt-BR" sz="1275" dirty="0"/>
              <a:t>.Nueva </a:t>
            </a:r>
            <a:r>
              <a:rPr lang="es-CO" sz="1275" dirty="0"/>
              <a:t>Zelanda</a:t>
            </a:r>
            <a:r>
              <a:rPr lang="pt-BR" sz="1275" dirty="0"/>
              <a:t> (89 </a:t>
            </a:r>
            <a:r>
              <a:rPr lang="es-CO" sz="1275" dirty="0"/>
              <a:t>puntos</a:t>
            </a:r>
            <a:r>
              <a:rPr lang="pt-BR" sz="1275" dirty="0"/>
              <a:t>)</a:t>
            </a:r>
            <a:br>
              <a:rPr lang="pt-BR" sz="1275" dirty="0"/>
            </a:br>
            <a:r>
              <a:rPr lang="pt-BR" sz="1275" b="1" dirty="0"/>
              <a:t>2.</a:t>
            </a:r>
            <a:r>
              <a:rPr lang="pt-BR" sz="1275" dirty="0"/>
              <a:t> Dinamarca (88)</a:t>
            </a:r>
            <a:br>
              <a:rPr lang="pt-BR" sz="1275" dirty="0"/>
            </a:br>
            <a:r>
              <a:rPr lang="pt-BR" sz="1275" b="1" dirty="0"/>
              <a:t>3.</a:t>
            </a:r>
            <a:r>
              <a:rPr lang="pt-BR" sz="1275" dirty="0"/>
              <a:t> </a:t>
            </a:r>
            <a:r>
              <a:rPr lang="es-CO" sz="1275" dirty="0"/>
              <a:t>Finlandia</a:t>
            </a:r>
            <a:r>
              <a:rPr lang="pt-BR" sz="1275" dirty="0"/>
              <a:t>, Noruega, </a:t>
            </a:r>
            <a:r>
              <a:rPr lang="es-CO" sz="1275" dirty="0"/>
              <a:t>Suiza</a:t>
            </a:r>
            <a:r>
              <a:rPr lang="pt-BR" sz="1275" dirty="0"/>
              <a:t> (85)</a:t>
            </a:r>
            <a:br>
              <a:rPr lang="pt-BR" sz="1275" dirty="0"/>
            </a:br>
            <a:r>
              <a:rPr lang="pt-BR" sz="1275" b="1" dirty="0"/>
              <a:t>6.</a:t>
            </a:r>
            <a:r>
              <a:rPr lang="pt-BR" sz="1275" dirty="0"/>
              <a:t> </a:t>
            </a:r>
            <a:r>
              <a:rPr lang="es-CO" sz="1275" dirty="0"/>
              <a:t>Singapur</a:t>
            </a:r>
            <a:r>
              <a:rPr lang="pt-BR" sz="1275" dirty="0"/>
              <a:t>, </a:t>
            </a:r>
            <a:r>
              <a:rPr lang="es-CO" sz="1275" dirty="0"/>
              <a:t>Suecia</a:t>
            </a:r>
            <a:r>
              <a:rPr lang="pt-BR" sz="1275" dirty="0"/>
              <a:t> (84)</a:t>
            </a:r>
            <a:br>
              <a:rPr lang="pt-BR" sz="1275" dirty="0"/>
            </a:br>
            <a:r>
              <a:rPr lang="pt-BR" sz="1275" b="1" dirty="0"/>
              <a:t>8.</a:t>
            </a:r>
            <a:r>
              <a:rPr lang="pt-BR" sz="1275" dirty="0"/>
              <a:t> Canadá, Luxemburgo, Holanda, Reino Unido (82)</a:t>
            </a:r>
            <a:br>
              <a:rPr lang="pt-BR" sz="1275" dirty="0"/>
            </a:br>
            <a:r>
              <a:rPr lang="pt-BR" sz="1275" b="1" dirty="0"/>
              <a:t>12.</a:t>
            </a:r>
            <a:r>
              <a:rPr lang="pt-BR" sz="1275" dirty="0"/>
              <a:t> </a:t>
            </a:r>
            <a:r>
              <a:rPr lang="es-CO" sz="1275" dirty="0"/>
              <a:t>Alemania</a:t>
            </a:r>
            <a:r>
              <a:rPr lang="pt-BR" sz="1275" dirty="0"/>
              <a:t> (81)</a:t>
            </a:r>
          </a:p>
          <a:p>
            <a:r>
              <a:rPr lang="es-CO" sz="1275" b="1" dirty="0"/>
              <a:t>16.</a:t>
            </a:r>
            <a:r>
              <a:rPr lang="es-CO" sz="1275" dirty="0"/>
              <a:t> Estados Unidos, Bélgica (75)</a:t>
            </a:r>
            <a:br>
              <a:rPr lang="es-CO" sz="1275" dirty="0"/>
            </a:br>
            <a:r>
              <a:rPr lang="es-CO" sz="1275" b="1" dirty="0"/>
              <a:t>23.</a:t>
            </a:r>
            <a:r>
              <a:rPr lang="es-CO" sz="1275" dirty="0"/>
              <a:t> </a:t>
            </a:r>
            <a:r>
              <a:rPr lang="es-CO" sz="1275" b="1" dirty="0">
                <a:solidFill>
                  <a:schemeClr val="accent5"/>
                </a:solidFill>
              </a:rPr>
              <a:t>Uruguay</a:t>
            </a:r>
            <a:r>
              <a:rPr lang="es-CO" sz="1275" dirty="0"/>
              <a:t>, Francia (70)</a:t>
            </a:r>
            <a:br>
              <a:rPr lang="es-CO" sz="1275" dirty="0"/>
            </a:br>
            <a:r>
              <a:rPr lang="es-CO" sz="1275" b="1" dirty="0"/>
              <a:t>26.</a:t>
            </a:r>
            <a:r>
              <a:rPr lang="es-CO" sz="1275" dirty="0"/>
              <a:t> </a:t>
            </a:r>
            <a:r>
              <a:rPr lang="es-CO" sz="1275" b="1" dirty="0">
                <a:solidFill>
                  <a:schemeClr val="accent5"/>
                </a:solidFill>
              </a:rPr>
              <a:t>Chile</a:t>
            </a:r>
            <a:r>
              <a:rPr lang="es-CO" sz="1275" dirty="0"/>
              <a:t>, Bután (67)</a:t>
            </a:r>
            <a:br>
              <a:rPr lang="es-CO" sz="1275" dirty="0"/>
            </a:br>
            <a:r>
              <a:rPr lang="es-CO" sz="1275" b="1" dirty="0"/>
              <a:t>29.</a:t>
            </a:r>
            <a:r>
              <a:rPr lang="es-CO" sz="1275" dirty="0"/>
              <a:t> Portugal, Catar, Taiwán (63)</a:t>
            </a:r>
            <a:br>
              <a:rPr lang="es-CO" sz="1275" dirty="0"/>
            </a:br>
            <a:r>
              <a:rPr lang="es-CO" sz="1275" b="1" dirty="0"/>
              <a:t>38. </a:t>
            </a:r>
            <a:r>
              <a:rPr lang="es-CO" sz="1275" b="1" dirty="0">
                <a:solidFill>
                  <a:schemeClr val="accent5"/>
                </a:solidFill>
              </a:rPr>
              <a:t>Costa Rica</a:t>
            </a:r>
            <a:r>
              <a:rPr lang="es-CO" sz="1275" dirty="0"/>
              <a:t>, Lituania (59)</a:t>
            </a:r>
            <a:br>
              <a:rPr lang="es-CO" sz="1275" dirty="0"/>
            </a:br>
            <a:r>
              <a:rPr lang="es-CO" sz="1275" b="1" dirty="0"/>
              <a:t>42.</a:t>
            </a:r>
            <a:r>
              <a:rPr lang="es-CO" sz="1275" dirty="0"/>
              <a:t> España, República Checa, Chipre (57)</a:t>
            </a:r>
            <a:br>
              <a:rPr lang="es-CO" sz="1275" dirty="0"/>
            </a:br>
            <a:r>
              <a:rPr lang="es-CO" sz="1275" b="1" dirty="0"/>
              <a:t>54.</a:t>
            </a:r>
            <a:r>
              <a:rPr lang="es-CO" sz="1275" dirty="0"/>
              <a:t> Italia, Mauricio, Eslovaquia (50)</a:t>
            </a:r>
            <a:br>
              <a:rPr lang="es-CO" sz="1275" dirty="0"/>
            </a:br>
            <a:r>
              <a:rPr lang="es-CO" sz="1275" b="1" dirty="0"/>
              <a:t>62.</a:t>
            </a:r>
            <a:r>
              <a:rPr lang="es-CO" sz="1275" dirty="0"/>
              <a:t> </a:t>
            </a:r>
            <a:r>
              <a:rPr lang="es-CO" sz="1275" b="1" dirty="0">
                <a:solidFill>
                  <a:schemeClr val="accent5"/>
                </a:solidFill>
              </a:rPr>
              <a:t>Cuba</a:t>
            </a:r>
            <a:r>
              <a:rPr lang="es-CO" sz="1275" dirty="0"/>
              <a:t>, Malasia (47)</a:t>
            </a:r>
            <a:br>
              <a:rPr lang="es-CO" sz="1275" dirty="0"/>
            </a:br>
            <a:r>
              <a:rPr lang="es-CO" sz="1275" b="1" dirty="0"/>
              <a:t>85.</a:t>
            </a:r>
            <a:r>
              <a:rPr lang="es-CO" sz="1275" dirty="0"/>
              <a:t> </a:t>
            </a:r>
            <a:r>
              <a:rPr lang="es-CO" sz="1275" b="1" dirty="0">
                <a:solidFill>
                  <a:schemeClr val="accent5"/>
                </a:solidFill>
              </a:rPr>
              <a:t>Argentina</a:t>
            </a:r>
            <a:r>
              <a:rPr lang="es-CO" sz="1275" dirty="0"/>
              <a:t>, Suazilandia, Islas Salomón, Kuwait, Kosovo, Bení­n (39)</a:t>
            </a:r>
            <a:br>
              <a:rPr lang="es-CO" sz="1275" dirty="0"/>
            </a:br>
            <a:r>
              <a:rPr lang="es-CO" sz="1275" b="1" dirty="0"/>
              <a:t>96.</a:t>
            </a:r>
            <a:r>
              <a:rPr lang="es-CO" sz="1275" dirty="0"/>
              <a:t> </a:t>
            </a:r>
            <a:r>
              <a:rPr lang="es-CO" sz="1275" b="1" dirty="0">
                <a:solidFill>
                  <a:schemeClr val="accent5"/>
                </a:solidFill>
              </a:rPr>
              <a:t>Perú</a:t>
            </a:r>
            <a:r>
              <a:rPr lang="es-CO" sz="1275" dirty="0">
                <a:solidFill>
                  <a:schemeClr val="accent5"/>
                </a:solidFill>
              </a:rPr>
              <a:t>, </a:t>
            </a:r>
            <a:r>
              <a:rPr lang="es-CO" sz="1275" b="1" dirty="0">
                <a:solidFill>
                  <a:schemeClr val="accent5"/>
                </a:solidFill>
              </a:rPr>
              <a:t>Brasil, Panamá, Colombia</a:t>
            </a:r>
            <a:r>
              <a:rPr lang="es-CO" sz="1275" b="1" dirty="0">
                <a:solidFill>
                  <a:srgbClr val="FF0000"/>
                </a:solidFill>
              </a:rPr>
              <a:t>, </a:t>
            </a:r>
            <a:r>
              <a:rPr lang="es-CO" sz="1275" dirty="0"/>
              <a:t>Zambia, Tailandia, Indonesia (37)</a:t>
            </a:r>
            <a:br>
              <a:rPr lang="es-CO" sz="1275" dirty="0"/>
            </a:br>
            <a:r>
              <a:rPr lang="es-CO" sz="1275" b="1" dirty="0"/>
              <a:t>112</a:t>
            </a:r>
            <a:r>
              <a:rPr lang="es-CO" sz="1275" dirty="0"/>
              <a:t>. </a:t>
            </a:r>
            <a:r>
              <a:rPr lang="es-CO" sz="1275" b="1" dirty="0">
                <a:solidFill>
                  <a:schemeClr val="accent5"/>
                </a:solidFill>
              </a:rPr>
              <a:t>Bolivia, El Salvador</a:t>
            </a:r>
            <a:r>
              <a:rPr lang="es-CO" sz="1275" dirty="0"/>
              <a:t>, Ní­ger, Maldivas, Argelia (33)</a:t>
            </a:r>
            <a:br>
              <a:rPr lang="es-CO" sz="1275" dirty="0"/>
            </a:br>
            <a:r>
              <a:rPr lang="es-CO" sz="1275" b="1" dirty="0"/>
              <a:t>135.</a:t>
            </a:r>
            <a:r>
              <a:rPr lang="es-CO" sz="1275" dirty="0"/>
              <a:t> </a:t>
            </a:r>
            <a:r>
              <a:rPr lang="es-CO" sz="1275" b="1" u="sng" dirty="0">
                <a:solidFill>
                  <a:srgbClr val="FF0000"/>
                </a:solidFill>
              </a:rPr>
              <a:t>México</a:t>
            </a:r>
            <a:r>
              <a:rPr lang="es-CO" sz="1275" b="1" dirty="0">
                <a:solidFill>
                  <a:schemeClr val="accent5"/>
                </a:solidFill>
              </a:rPr>
              <a:t>, República Dominicana, Honduras, Paraguay</a:t>
            </a:r>
            <a:r>
              <a:rPr lang="es-CO" sz="1275" dirty="0"/>
              <a:t>, Rusia (29)</a:t>
            </a:r>
            <a:br>
              <a:rPr lang="es-CO" sz="1275" dirty="0"/>
            </a:br>
            <a:r>
              <a:rPr lang="es-CO" sz="1275" b="1" dirty="0"/>
              <a:t>143.</a:t>
            </a:r>
            <a:r>
              <a:rPr lang="es-CO" sz="1275" dirty="0"/>
              <a:t> </a:t>
            </a:r>
            <a:r>
              <a:rPr lang="es-CO" sz="1275" b="1" dirty="0">
                <a:solidFill>
                  <a:schemeClr val="accent5"/>
                </a:solidFill>
              </a:rPr>
              <a:t>Guatemala</a:t>
            </a:r>
            <a:r>
              <a:rPr lang="es-CO" sz="1275" dirty="0"/>
              <a:t>, Mauritania, Lí­bano, Kenia, Bangladés (28)</a:t>
            </a:r>
            <a:br>
              <a:rPr lang="es-CO" sz="1275" dirty="0"/>
            </a:br>
            <a:r>
              <a:rPr lang="es-CO" sz="1275" b="1" dirty="0"/>
              <a:t>151.</a:t>
            </a:r>
            <a:r>
              <a:rPr lang="es-CO" sz="1275" dirty="0"/>
              <a:t> </a:t>
            </a:r>
            <a:r>
              <a:rPr lang="es-CO" sz="1275" b="1" dirty="0">
                <a:solidFill>
                  <a:schemeClr val="accent5"/>
                </a:solidFill>
              </a:rPr>
              <a:t>Nicaragua</a:t>
            </a:r>
            <a:r>
              <a:rPr lang="es-CO" sz="1275" dirty="0"/>
              <a:t>, Uganda (26)</a:t>
            </a:r>
            <a:br>
              <a:rPr lang="es-CO" sz="1275" dirty="0"/>
            </a:br>
            <a:r>
              <a:rPr lang="es-CO" sz="1275" b="1" dirty="0"/>
              <a:t>169.</a:t>
            </a:r>
            <a:r>
              <a:rPr lang="es-CO" sz="1275" dirty="0"/>
              <a:t> </a:t>
            </a:r>
            <a:r>
              <a:rPr lang="es-CO" sz="1275" b="1" dirty="0">
                <a:solidFill>
                  <a:schemeClr val="accent5"/>
                </a:solidFill>
              </a:rPr>
              <a:t>Venezuela</a:t>
            </a:r>
            <a:r>
              <a:rPr lang="es-CO" sz="1275" dirty="0"/>
              <a:t>, Irak (18)</a:t>
            </a:r>
            <a:br>
              <a:rPr lang="es-CO" sz="1275" dirty="0"/>
            </a:br>
            <a:r>
              <a:rPr lang="es-CO" sz="1275" b="1" dirty="0"/>
              <a:t>180.</a:t>
            </a:r>
            <a:r>
              <a:rPr lang="es-CO" sz="1275" dirty="0"/>
              <a:t> Somalia (9)</a:t>
            </a:r>
          </a:p>
        </p:txBody>
      </p:sp>
      <p:sp>
        <p:nvSpPr>
          <p:cNvPr id="8" name="Cerrar llave 7"/>
          <p:cNvSpPr/>
          <p:nvPr/>
        </p:nvSpPr>
        <p:spPr>
          <a:xfrm>
            <a:off x="3322653" y="2170043"/>
            <a:ext cx="200991" cy="4602713"/>
          </a:xfrm>
          <a:prstGeom prst="rightBrace">
            <a:avLst>
              <a:gd name="adj1" fmla="val 8331"/>
              <a:gd name="adj2" fmla="val 46322"/>
            </a:avLst>
          </a:prstGeom>
          <a:noFill/>
          <a:ln w="28575">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9" name="Elipse 8"/>
          <p:cNvSpPr/>
          <p:nvPr/>
        </p:nvSpPr>
        <p:spPr>
          <a:xfrm>
            <a:off x="351549" y="4071753"/>
            <a:ext cx="540201" cy="162060"/>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tx1"/>
                </a:solidFill>
              </a:rPr>
              <a:t>3 7</a:t>
            </a:r>
          </a:p>
        </p:txBody>
      </p:sp>
      <p:sp>
        <p:nvSpPr>
          <p:cNvPr id="10" name="Elipse 9"/>
          <p:cNvSpPr/>
          <p:nvPr/>
        </p:nvSpPr>
        <p:spPr>
          <a:xfrm>
            <a:off x="351549" y="3801653"/>
            <a:ext cx="540201" cy="162060"/>
          </a:xfrm>
          <a:prstGeom prst="ellipse">
            <a:avLst/>
          </a:prstGeo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200" b="1" dirty="0">
                <a:solidFill>
                  <a:schemeClr val="tx1"/>
                </a:solidFill>
              </a:rPr>
              <a:t>29</a:t>
            </a:r>
          </a:p>
        </p:txBody>
      </p:sp>
      <p:cxnSp>
        <p:nvCxnSpPr>
          <p:cNvPr id="11" name="Conector recto de flecha 10"/>
          <p:cNvCxnSpPr/>
          <p:nvPr/>
        </p:nvCxnSpPr>
        <p:spPr>
          <a:xfrm>
            <a:off x="868392" y="3909693"/>
            <a:ext cx="216080" cy="0"/>
          </a:xfrm>
          <a:prstGeom prst="straightConnector1">
            <a:avLst/>
          </a:prstGeom>
          <a:ln w="12700">
            <a:solidFill>
              <a:srgbClr val="002060"/>
            </a:solidFill>
            <a:miter lim="800000"/>
            <a:tailEnd type="triangle"/>
          </a:ln>
        </p:spPr>
        <p:style>
          <a:lnRef idx="1">
            <a:schemeClr val="accent1"/>
          </a:lnRef>
          <a:fillRef idx="0">
            <a:schemeClr val="accent1"/>
          </a:fillRef>
          <a:effectRef idx="0">
            <a:schemeClr val="accent1"/>
          </a:effectRef>
          <a:fontRef idx="minor">
            <a:schemeClr val="tx1"/>
          </a:fontRef>
        </p:style>
      </p:cxnSp>
      <p:cxnSp>
        <p:nvCxnSpPr>
          <p:cNvPr id="12" name="Conector recto de flecha 11"/>
          <p:cNvCxnSpPr/>
          <p:nvPr/>
        </p:nvCxnSpPr>
        <p:spPr>
          <a:xfrm flipV="1">
            <a:off x="883077" y="4104723"/>
            <a:ext cx="427469" cy="42100"/>
          </a:xfrm>
          <a:prstGeom prst="straightConnector1">
            <a:avLst/>
          </a:prstGeom>
          <a:ln w="12700">
            <a:solidFill>
              <a:srgbClr val="002060"/>
            </a:solidFill>
            <a:miter lim="8000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536630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redondeado 3"/>
          <p:cNvSpPr/>
          <p:nvPr/>
        </p:nvSpPr>
        <p:spPr>
          <a:xfrm>
            <a:off x="55085" y="1946121"/>
            <a:ext cx="9017306" cy="4554077"/>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dirty="0"/>
          </a:p>
        </p:txBody>
      </p:sp>
      <p:graphicFrame>
        <p:nvGraphicFramePr>
          <p:cNvPr id="5" name="Gráfico 4"/>
          <p:cNvGraphicFramePr>
            <a:graphicFrameLocks/>
          </p:cNvGraphicFramePr>
          <p:nvPr>
            <p:extLst>
              <p:ext uri="{D42A27DB-BD31-4B8C-83A1-F6EECF244321}">
                <p14:modId xmlns:p14="http://schemas.microsoft.com/office/powerpoint/2010/main" val="1242721550"/>
              </p:ext>
            </p:extLst>
          </p:nvPr>
        </p:nvGraphicFramePr>
        <p:xfrm>
          <a:off x="-21048" y="1442856"/>
          <a:ext cx="9165048" cy="5273739"/>
        </p:xfrm>
        <a:graphic>
          <a:graphicData uri="http://schemas.openxmlformats.org/drawingml/2006/chart">
            <c:chart xmlns:c="http://schemas.openxmlformats.org/drawingml/2006/chart" xmlns:r="http://schemas.openxmlformats.org/officeDocument/2006/relationships" r:id="rId2"/>
          </a:graphicData>
        </a:graphic>
      </p:graphicFrame>
      <p:sp>
        <p:nvSpPr>
          <p:cNvPr id="6" name="Elipse 5"/>
          <p:cNvSpPr/>
          <p:nvPr/>
        </p:nvSpPr>
        <p:spPr>
          <a:xfrm>
            <a:off x="947454" y="1984680"/>
            <a:ext cx="578386" cy="251953"/>
          </a:xfrm>
          <a:prstGeom prst="ellipse">
            <a:avLst/>
          </a:prstGeom>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r>
              <a:rPr lang="es-CO" sz="1600" b="1" dirty="0">
                <a:solidFill>
                  <a:schemeClr val="tx1"/>
                </a:solidFill>
              </a:rPr>
              <a:t>89</a:t>
            </a:r>
          </a:p>
        </p:txBody>
      </p:sp>
    </p:spTree>
    <p:extLst>
      <p:ext uri="{BB962C8B-B14F-4D97-AF65-F5344CB8AC3E}">
        <p14:creationId xmlns:p14="http://schemas.microsoft.com/office/powerpoint/2010/main" val="15747500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55085" y="1992636"/>
            <a:ext cx="9017306" cy="440846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dirty="0"/>
          </a:p>
        </p:txBody>
      </p:sp>
      <p:graphicFrame>
        <p:nvGraphicFramePr>
          <p:cNvPr id="3" name="Gráfico 2"/>
          <p:cNvGraphicFramePr>
            <a:graphicFrameLocks/>
          </p:cNvGraphicFramePr>
          <p:nvPr>
            <p:extLst>
              <p:ext uri="{D42A27DB-BD31-4B8C-83A1-F6EECF244321}">
                <p14:modId xmlns:p14="http://schemas.microsoft.com/office/powerpoint/2010/main" val="357888461"/>
              </p:ext>
            </p:extLst>
          </p:nvPr>
        </p:nvGraphicFramePr>
        <p:xfrm>
          <a:off x="190866" y="1331450"/>
          <a:ext cx="8751251" cy="5069350"/>
        </p:xfrm>
        <a:graphic>
          <a:graphicData uri="http://schemas.openxmlformats.org/drawingml/2006/chart">
            <c:chart xmlns:c="http://schemas.openxmlformats.org/drawingml/2006/chart" xmlns:r="http://schemas.openxmlformats.org/officeDocument/2006/relationships" r:id="rId2"/>
          </a:graphicData>
        </a:graphic>
      </p:graphicFrame>
      <p:sp>
        <p:nvSpPr>
          <p:cNvPr id="4" name="Elipse 3"/>
          <p:cNvSpPr/>
          <p:nvPr/>
        </p:nvSpPr>
        <p:spPr>
          <a:xfrm>
            <a:off x="4955649" y="3271945"/>
            <a:ext cx="324120" cy="1204995"/>
          </a:xfrm>
          <a:prstGeom prst="ellipse">
            <a:avLst/>
          </a:prstGeom>
          <a:noFill/>
          <a:ln>
            <a:solidFill>
              <a:srgbClr val="FF0000"/>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p>
        </p:txBody>
      </p:sp>
    </p:spTree>
    <p:extLst>
      <p:ext uri="{BB962C8B-B14F-4D97-AF65-F5344CB8AC3E}">
        <p14:creationId xmlns:p14="http://schemas.microsoft.com/office/powerpoint/2010/main" val="69389582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1491" y="2086049"/>
            <a:ext cx="1782662" cy="918340"/>
          </a:xfrm>
          <a:prstGeom prst="rect">
            <a:avLst/>
          </a:prstGeom>
        </p:spPr>
      </p:pic>
      <p:sp>
        <p:nvSpPr>
          <p:cNvPr id="3" name="9 CuadroTexto"/>
          <p:cNvSpPr txBox="1">
            <a:spLocks/>
          </p:cNvSpPr>
          <p:nvPr/>
        </p:nvSpPr>
        <p:spPr>
          <a:xfrm>
            <a:off x="423721" y="1204537"/>
            <a:ext cx="8643211" cy="535531"/>
          </a:xfrm>
          <a:prstGeom prst="rect">
            <a:avLst/>
          </a:prstGeom>
          <a:noFill/>
        </p:spPr>
        <p:txBody>
          <a:bodyPr wrap="square" rtlCol="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L" sz="1600" b="1" dirty="0"/>
              <a:t>Las personas que comenten actos de corrupción se ven afectadas por diferentes </a:t>
            </a:r>
            <a:br>
              <a:rPr lang="es-CL" sz="1600" b="1" dirty="0"/>
            </a:br>
            <a:r>
              <a:rPr lang="es-CL" sz="1600" b="1" dirty="0">
                <a:solidFill>
                  <a:srgbClr val="C00000"/>
                </a:solidFill>
              </a:rPr>
              <a:t>factores</a:t>
            </a:r>
            <a:r>
              <a:rPr lang="es-CL" sz="1600" b="1" dirty="0"/>
              <a:t> que pueden ser </a:t>
            </a:r>
            <a:r>
              <a:rPr lang="es-CL" sz="1600" b="1" dirty="0">
                <a:solidFill>
                  <a:srgbClr val="0070C0"/>
                </a:solidFill>
              </a:rPr>
              <a:t>internos o  personales</a:t>
            </a:r>
            <a:r>
              <a:rPr lang="es-CL" sz="1600" b="1" dirty="0"/>
              <a:t>, </a:t>
            </a:r>
            <a:r>
              <a:rPr lang="es-CL" sz="1600" b="1" dirty="0">
                <a:solidFill>
                  <a:srgbClr val="C00000"/>
                </a:solidFill>
              </a:rPr>
              <a:t>externos  o ambientales</a:t>
            </a:r>
            <a:r>
              <a:rPr lang="es-CL" sz="1600" b="1" dirty="0"/>
              <a:t> a la persona.  </a:t>
            </a:r>
          </a:p>
        </p:txBody>
      </p:sp>
      <p:sp>
        <p:nvSpPr>
          <p:cNvPr id="4" name="Elipse 3"/>
          <p:cNvSpPr/>
          <p:nvPr/>
        </p:nvSpPr>
        <p:spPr>
          <a:xfrm>
            <a:off x="448737" y="2950369"/>
            <a:ext cx="2227478" cy="864321"/>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000" b="1" dirty="0">
                <a:solidFill>
                  <a:srgbClr val="002060"/>
                </a:solidFill>
              </a:rPr>
              <a:t>INTERNOS O </a:t>
            </a:r>
          </a:p>
          <a:p>
            <a:pPr algn="ctr"/>
            <a:r>
              <a:rPr lang="es-CO" sz="2000" b="1" dirty="0">
                <a:solidFill>
                  <a:srgbClr val="002060"/>
                </a:solidFill>
              </a:rPr>
              <a:t>PERSONALES</a:t>
            </a:r>
          </a:p>
        </p:txBody>
      </p:sp>
      <p:sp>
        <p:nvSpPr>
          <p:cNvPr id="5" name="Rectángulo redondeado 4"/>
          <p:cNvSpPr/>
          <p:nvPr/>
        </p:nvSpPr>
        <p:spPr>
          <a:xfrm>
            <a:off x="898498" y="4148464"/>
            <a:ext cx="1291535" cy="389621"/>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DESARROLLO MORAL </a:t>
            </a:r>
          </a:p>
        </p:txBody>
      </p:sp>
      <p:sp>
        <p:nvSpPr>
          <p:cNvPr id="6" name="Rectángulo redondeado 5"/>
          <p:cNvSpPr/>
          <p:nvPr/>
        </p:nvSpPr>
        <p:spPr>
          <a:xfrm>
            <a:off x="839531" y="5975494"/>
            <a:ext cx="1512562" cy="270100"/>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SOCIALIZACIÓN</a:t>
            </a:r>
            <a:r>
              <a:rPr lang="es-CO" sz="1350" dirty="0"/>
              <a:t> </a:t>
            </a:r>
          </a:p>
        </p:txBody>
      </p:sp>
      <p:sp>
        <p:nvSpPr>
          <p:cNvPr id="7" name="Rectángulo redondeado 6"/>
          <p:cNvSpPr/>
          <p:nvPr/>
        </p:nvSpPr>
        <p:spPr>
          <a:xfrm>
            <a:off x="1001592" y="5186325"/>
            <a:ext cx="1134421" cy="25381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ACTITUDES</a:t>
            </a:r>
          </a:p>
        </p:txBody>
      </p:sp>
      <p:sp>
        <p:nvSpPr>
          <p:cNvPr id="8" name="Rectángulo redondeado 7"/>
          <p:cNvSpPr/>
          <p:nvPr/>
        </p:nvSpPr>
        <p:spPr>
          <a:xfrm>
            <a:off x="936539" y="5618486"/>
            <a:ext cx="1307514" cy="220882"/>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MOTIVACIÓN</a:t>
            </a:r>
          </a:p>
        </p:txBody>
      </p:sp>
      <p:sp>
        <p:nvSpPr>
          <p:cNvPr id="9" name="Rectángulo redondeado 8"/>
          <p:cNvSpPr/>
          <p:nvPr/>
        </p:nvSpPr>
        <p:spPr>
          <a:xfrm>
            <a:off x="1001592" y="4662406"/>
            <a:ext cx="1080401" cy="361858"/>
          </a:xfrm>
          <a:prstGeom prst="roundRect">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1350" b="1" dirty="0"/>
              <a:t>EJE DE CONTROL </a:t>
            </a:r>
          </a:p>
        </p:txBody>
      </p:sp>
      <p:pic>
        <p:nvPicPr>
          <p:cNvPr id="10" name="Imagen 9"/>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958970" y="1852887"/>
            <a:ext cx="5659452" cy="4665396"/>
          </a:xfrm>
          <a:prstGeom prst="rect">
            <a:avLst/>
          </a:prstGeom>
        </p:spPr>
      </p:pic>
      <p:sp>
        <p:nvSpPr>
          <p:cNvPr id="11" name="Rectángulo 10"/>
          <p:cNvSpPr/>
          <p:nvPr/>
        </p:nvSpPr>
        <p:spPr>
          <a:xfrm>
            <a:off x="3362707" y="6507364"/>
            <a:ext cx="1693092" cy="207749"/>
          </a:xfrm>
          <a:prstGeom prst="rect">
            <a:avLst/>
          </a:prstGeom>
        </p:spPr>
        <p:txBody>
          <a:bodyPr wrap="square">
            <a:spAutoFit/>
          </a:bodyPr>
          <a:lstStyle/>
          <a:p>
            <a:pPr eaLnBrk="0" hangingPunct="0"/>
            <a:r>
              <a:rPr lang="es-CL" sz="750" b="1" dirty="0">
                <a:latin typeface="Arial" pitchFamily="34" charset="0"/>
                <a:cs typeface="Arial" pitchFamily="34" charset="0"/>
              </a:rPr>
              <a:t>Fuente</a:t>
            </a:r>
            <a:r>
              <a:rPr lang="es-CL" sz="750" dirty="0">
                <a:latin typeface="Arial" pitchFamily="34" charset="0"/>
                <a:cs typeface="Arial" pitchFamily="34" charset="0"/>
              </a:rPr>
              <a:t>: </a:t>
            </a:r>
            <a:r>
              <a:rPr lang="en-US" sz="750" dirty="0">
                <a:latin typeface="Arial" pitchFamily="34" charset="0"/>
                <a:cs typeface="Arial" pitchFamily="34" charset="0"/>
              </a:rPr>
              <a:t>Transparency International</a:t>
            </a:r>
          </a:p>
        </p:txBody>
      </p:sp>
      <p:sp>
        <p:nvSpPr>
          <p:cNvPr id="12" name="Flecha derecha 11"/>
          <p:cNvSpPr/>
          <p:nvPr/>
        </p:nvSpPr>
        <p:spPr>
          <a:xfrm rot="5400000">
            <a:off x="1433752" y="3868711"/>
            <a:ext cx="216080" cy="216080"/>
          </a:xfrm>
          <a:prstGeom prst="rightArrow">
            <a:avLst/>
          </a:prstGeom>
          <a:solidFill>
            <a:schemeClr val="accent5">
              <a:lumMod val="75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1053" dirty="0"/>
          </a:p>
        </p:txBody>
      </p:sp>
    </p:spTree>
    <p:extLst>
      <p:ext uri="{BB962C8B-B14F-4D97-AF65-F5344CB8AC3E}">
        <p14:creationId xmlns:p14="http://schemas.microsoft.com/office/powerpoint/2010/main" val="24172454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n 1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50535" y="1102496"/>
            <a:ext cx="7629896" cy="5474296"/>
          </a:xfrm>
          <a:prstGeom prst="rect">
            <a:avLst/>
          </a:prstGeom>
        </p:spPr>
      </p:pic>
    </p:spTree>
    <p:extLst>
      <p:ext uri="{BB962C8B-B14F-4D97-AF65-F5344CB8AC3E}">
        <p14:creationId xmlns:p14="http://schemas.microsoft.com/office/powerpoint/2010/main" val="166123346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imgcdn.larepublica.co/cms/2018/08/24202448/al_corrupcion_act2_sabado.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88752" y="1435265"/>
            <a:ext cx="8794992" cy="50176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8846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323269" y="1528993"/>
            <a:ext cx="8535171" cy="492443"/>
          </a:xfrm>
          <a:prstGeom prst="rect">
            <a:avLst/>
          </a:prstGeom>
        </p:spPr>
        <p:txBody>
          <a:bodyPr wrap="square">
            <a:spAutoFit/>
          </a:bodyPr>
          <a:lstStyle/>
          <a:p>
            <a:pPr algn="ctr" defTabSz="685983" fontAlgn="base">
              <a:spcBef>
                <a:spcPct val="0"/>
              </a:spcBef>
              <a:spcAft>
                <a:spcPct val="0"/>
              </a:spcAft>
            </a:pPr>
            <a:r>
              <a:rPr lang="es-MX" sz="2600" b="1" dirty="0">
                <a:solidFill>
                  <a:srgbClr val="40558A"/>
                </a:solidFill>
                <a:latin typeface="Calibri"/>
              </a:rPr>
              <a:t>El Estado y su Responsabilidad frente  a la Corrupción</a:t>
            </a:r>
            <a:endParaRPr lang="es-ES" sz="2600" b="1" dirty="0">
              <a:solidFill>
                <a:srgbClr val="40558A"/>
              </a:solidFill>
              <a:latin typeface="Calibri"/>
            </a:endParaRPr>
          </a:p>
        </p:txBody>
      </p:sp>
      <p:sp>
        <p:nvSpPr>
          <p:cNvPr id="3" name="Elipse 2"/>
          <p:cNvSpPr/>
          <p:nvPr/>
        </p:nvSpPr>
        <p:spPr>
          <a:xfrm>
            <a:off x="269249" y="2681182"/>
            <a:ext cx="1842972" cy="1042722"/>
          </a:xfrm>
          <a:prstGeom prst="ellipse">
            <a:avLst/>
          </a:prstGeom>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s-CO" sz="2100" b="1" dirty="0">
                <a:solidFill>
                  <a:schemeClr val="tx1"/>
                </a:solidFill>
              </a:rPr>
              <a:t>Disminuir </a:t>
            </a:r>
          </a:p>
        </p:txBody>
      </p:sp>
      <p:sp>
        <p:nvSpPr>
          <p:cNvPr id="4" name="Elipse 3"/>
          <p:cNvSpPr/>
          <p:nvPr/>
        </p:nvSpPr>
        <p:spPr>
          <a:xfrm>
            <a:off x="269250" y="4895821"/>
            <a:ext cx="1881368" cy="1080401"/>
          </a:xfrm>
          <a:prstGeom prst="ellipse">
            <a:avLst/>
          </a:prstGeom>
          <a:ln/>
          <a:effectLst>
            <a:glow rad="63500">
              <a:schemeClr val="accent5">
                <a:satMod val="175000"/>
                <a:alpha val="40000"/>
              </a:schemeClr>
            </a:glow>
          </a:effectLst>
        </p:spPr>
        <p:style>
          <a:lnRef idx="2">
            <a:schemeClr val="accent5"/>
          </a:lnRef>
          <a:fillRef idx="1">
            <a:schemeClr val="lt1"/>
          </a:fillRef>
          <a:effectRef idx="0">
            <a:schemeClr val="accent5"/>
          </a:effectRef>
          <a:fontRef idx="minor">
            <a:schemeClr val="dk1"/>
          </a:fontRef>
        </p:style>
        <p:txBody>
          <a:bodyPr rtlCol="0" anchor="ctr"/>
          <a:lstStyle/>
          <a:p>
            <a:pPr algn="ctr"/>
            <a:r>
              <a:rPr lang="es-CO" sz="2100" b="1" dirty="0">
                <a:solidFill>
                  <a:schemeClr val="tx1"/>
                </a:solidFill>
              </a:rPr>
              <a:t>Fortalecer</a:t>
            </a:r>
            <a:r>
              <a:rPr lang="es-CO" sz="2000" b="1" dirty="0">
                <a:solidFill>
                  <a:schemeClr val="tx1"/>
                </a:solidFill>
              </a:rPr>
              <a:t> </a:t>
            </a:r>
          </a:p>
        </p:txBody>
      </p:sp>
      <p:sp>
        <p:nvSpPr>
          <p:cNvPr id="5" name="Cerrar llave 4"/>
          <p:cNvSpPr/>
          <p:nvPr/>
        </p:nvSpPr>
        <p:spPr>
          <a:xfrm>
            <a:off x="2267991" y="2257765"/>
            <a:ext cx="266118" cy="1935795"/>
          </a:xfrm>
          <a:prstGeom prst="rightBrace">
            <a:avLst>
              <a:gd name="adj1" fmla="val 8331"/>
              <a:gd name="adj2" fmla="val 46322"/>
            </a:avLst>
          </a:prstGeom>
          <a:noFill/>
          <a:ln w="28575">
            <a:solidFill>
              <a:schemeClr val="tx2"/>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6" name="Cerrar llave 5"/>
          <p:cNvSpPr/>
          <p:nvPr/>
        </p:nvSpPr>
        <p:spPr>
          <a:xfrm>
            <a:off x="2267991" y="4679741"/>
            <a:ext cx="270100" cy="1944722"/>
          </a:xfrm>
          <a:prstGeom prst="rightBrace">
            <a:avLst>
              <a:gd name="adj1" fmla="val 8331"/>
              <a:gd name="adj2" fmla="val 46322"/>
            </a:avLst>
          </a:prstGeom>
          <a:noFill/>
          <a:ln w="28575">
            <a:solidFill>
              <a:schemeClr val="tx2"/>
            </a:solidFill>
            <a:miter lim="800000"/>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s-CO" sz="1053" b="1" dirty="0"/>
          </a:p>
        </p:txBody>
      </p:sp>
      <p:sp>
        <p:nvSpPr>
          <p:cNvPr id="7" name="Rectángulo 6"/>
          <p:cNvSpPr/>
          <p:nvPr/>
        </p:nvSpPr>
        <p:spPr>
          <a:xfrm>
            <a:off x="2700152" y="4787781"/>
            <a:ext cx="2370593" cy="1674622"/>
          </a:xfrm>
          <a:prstGeom prst="rect">
            <a:avLst/>
          </a:prstGeom>
          <a:ln>
            <a:solidFill>
              <a:schemeClr val="bg2">
                <a:lumMod val="1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244" indent="-257244">
              <a:buFont typeface="Wingdings" panose="05000000000000000000" pitchFamily="2" charset="2"/>
              <a:buChar char="ü"/>
            </a:pPr>
            <a:r>
              <a:rPr lang="es-CO" sz="1800" b="1" dirty="0"/>
              <a:t>Transparencia</a:t>
            </a:r>
          </a:p>
          <a:p>
            <a:pPr marL="257244" indent="-257244">
              <a:buFont typeface="Wingdings" panose="05000000000000000000" pitchFamily="2" charset="2"/>
              <a:buChar char="ü"/>
            </a:pPr>
            <a:r>
              <a:rPr lang="es-CO" sz="1800" b="1" dirty="0"/>
              <a:t>Modernización</a:t>
            </a:r>
          </a:p>
          <a:p>
            <a:pPr marL="257244" indent="-257244">
              <a:buFont typeface="Wingdings" panose="05000000000000000000" pitchFamily="2" charset="2"/>
              <a:buChar char="ü"/>
            </a:pPr>
            <a:r>
              <a:rPr lang="es-CO" sz="1800" b="1" dirty="0"/>
              <a:t>Control Interno</a:t>
            </a:r>
          </a:p>
          <a:p>
            <a:pPr marL="257244" indent="-257244">
              <a:buFont typeface="Wingdings" panose="05000000000000000000" pitchFamily="2" charset="2"/>
              <a:buChar char="ü"/>
            </a:pPr>
            <a:r>
              <a:rPr lang="es-CO" sz="1800" b="1" dirty="0"/>
              <a:t>Ética Pública</a:t>
            </a:r>
          </a:p>
          <a:p>
            <a:pPr marL="257244" indent="-257244">
              <a:buFont typeface="Wingdings" panose="05000000000000000000" pitchFamily="2" charset="2"/>
              <a:buChar char="ü"/>
            </a:pPr>
            <a:r>
              <a:rPr lang="es-CO" sz="1800" b="1" dirty="0"/>
              <a:t>Prevención</a:t>
            </a:r>
          </a:p>
          <a:p>
            <a:pPr marL="257244" indent="-257244">
              <a:buFont typeface="Wingdings" panose="05000000000000000000" pitchFamily="2" charset="2"/>
              <a:buChar char="ü"/>
            </a:pPr>
            <a:r>
              <a:rPr lang="es-CO" sz="1800" b="1" dirty="0"/>
              <a:t>Detección</a:t>
            </a:r>
          </a:p>
        </p:txBody>
      </p:sp>
      <p:sp>
        <p:nvSpPr>
          <p:cNvPr id="8" name="Rectángulo 7"/>
          <p:cNvSpPr/>
          <p:nvPr/>
        </p:nvSpPr>
        <p:spPr>
          <a:xfrm>
            <a:off x="2700152" y="2356878"/>
            <a:ext cx="2370593" cy="1728642"/>
          </a:xfrm>
          <a:prstGeom prst="rect">
            <a:avLst/>
          </a:prstGeom>
          <a:ln>
            <a:solidFill>
              <a:schemeClr val="tx2"/>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57244" indent="-257244">
              <a:buFont typeface="Wingdings" panose="05000000000000000000" pitchFamily="2" charset="2"/>
              <a:buChar char="Ø"/>
            </a:pPr>
            <a:r>
              <a:rPr lang="es-CO" sz="1800" b="1" dirty="0"/>
              <a:t>Abusos</a:t>
            </a:r>
          </a:p>
          <a:p>
            <a:pPr marL="257244" indent="-257244">
              <a:buFont typeface="Wingdings" panose="05000000000000000000" pitchFamily="2" charset="2"/>
              <a:buChar char="Ø"/>
            </a:pPr>
            <a:r>
              <a:rPr lang="es-CO" sz="1800" b="1" dirty="0"/>
              <a:t>Ineficiencias</a:t>
            </a:r>
          </a:p>
          <a:p>
            <a:pPr marL="257244" indent="-257244">
              <a:buFont typeface="Wingdings" panose="05000000000000000000" pitchFamily="2" charset="2"/>
              <a:buChar char="Ø"/>
            </a:pPr>
            <a:r>
              <a:rPr lang="es-CO" sz="1800" b="1" dirty="0"/>
              <a:t>Burocracia</a:t>
            </a:r>
          </a:p>
          <a:p>
            <a:pPr marL="257244" indent="-257244">
              <a:buFont typeface="Wingdings" panose="05000000000000000000" pitchFamily="2" charset="2"/>
              <a:buChar char="Ø"/>
            </a:pPr>
            <a:r>
              <a:rPr lang="es-CO" sz="1800" b="1" dirty="0"/>
              <a:t>Opacidad</a:t>
            </a:r>
          </a:p>
          <a:p>
            <a:pPr marL="257244" indent="-257244">
              <a:buFont typeface="Wingdings" panose="05000000000000000000" pitchFamily="2" charset="2"/>
              <a:buChar char="Ø"/>
            </a:pPr>
            <a:r>
              <a:rPr lang="es-CO" sz="1800" b="1" dirty="0"/>
              <a:t>Déficit de Controles</a:t>
            </a:r>
          </a:p>
        </p:txBody>
      </p:sp>
      <p:sp>
        <p:nvSpPr>
          <p:cNvPr id="9" name="Llamada de flecha a la derecha 8"/>
          <p:cNvSpPr/>
          <p:nvPr/>
        </p:nvSpPr>
        <p:spPr>
          <a:xfrm>
            <a:off x="5255377" y="2356878"/>
            <a:ext cx="685979" cy="4105525"/>
          </a:xfrm>
          <a:prstGeom prst="rightArrowCallout">
            <a:avLst/>
          </a:prstGeom>
          <a:solidFill>
            <a:schemeClr val="accent1">
              <a:lumMod val="20000"/>
              <a:lumOff val="80000"/>
            </a:schemeClr>
          </a:solidFill>
          <a:ln>
            <a:solidFill>
              <a:schemeClr val="tx1"/>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200" b="1" dirty="0">
                <a:solidFill>
                  <a:schemeClr val="tx1"/>
                </a:solidFill>
              </a:rPr>
              <a:t>N</a:t>
            </a:r>
          </a:p>
          <a:p>
            <a:pPr algn="ctr"/>
            <a:r>
              <a:rPr lang="es-CO" sz="2200" b="1" dirty="0">
                <a:solidFill>
                  <a:schemeClr val="tx1"/>
                </a:solidFill>
              </a:rPr>
              <a:t>O</a:t>
            </a:r>
          </a:p>
          <a:p>
            <a:pPr algn="ctr"/>
            <a:r>
              <a:rPr lang="es-CO" sz="2200" b="1" dirty="0">
                <a:solidFill>
                  <a:schemeClr val="tx1"/>
                </a:solidFill>
              </a:rPr>
              <a:t>R</a:t>
            </a:r>
          </a:p>
          <a:p>
            <a:pPr algn="ctr"/>
            <a:r>
              <a:rPr lang="es-CO" sz="2200" b="1" dirty="0">
                <a:solidFill>
                  <a:schemeClr val="tx1"/>
                </a:solidFill>
              </a:rPr>
              <a:t>M</a:t>
            </a:r>
          </a:p>
          <a:p>
            <a:pPr algn="ctr"/>
            <a:r>
              <a:rPr lang="es-CO" sz="2200" b="1" dirty="0">
                <a:solidFill>
                  <a:schemeClr val="tx1"/>
                </a:solidFill>
              </a:rPr>
              <a:t>A</a:t>
            </a:r>
          </a:p>
          <a:p>
            <a:pPr algn="ctr"/>
            <a:r>
              <a:rPr lang="es-CO" sz="2200" b="1" dirty="0">
                <a:solidFill>
                  <a:schemeClr val="tx1"/>
                </a:solidFill>
              </a:rPr>
              <a:t>T</a:t>
            </a:r>
          </a:p>
          <a:p>
            <a:pPr algn="ctr"/>
            <a:r>
              <a:rPr lang="es-CO" sz="2200" b="1" dirty="0">
                <a:solidFill>
                  <a:schemeClr val="tx1"/>
                </a:solidFill>
              </a:rPr>
              <a:t>I</a:t>
            </a:r>
          </a:p>
          <a:p>
            <a:pPr algn="ctr"/>
            <a:r>
              <a:rPr lang="es-CO" sz="2200" b="1" dirty="0">
                <a:solidFill>
                  <a:schemeClr val="tx1"/>
                </a:solidFill>
              </a:rPr>
              <a:t>V</a:t>
            </a:r>
          </a:p>
          <a:p>
            <a:pPr algn="ctr"/>
            <a:r>
              <a:rPr lang="es-CO" sz="2200" b="1" dirty="0">
                <a:solidFill>
                  <a:schemeClr val="tx1"/>
                </a:solidFill>
              </a:rPr>
              <a:t>I</a:t>
            </a:r>
          </a:p>
          <a:p>
            <a:pPr algn="ctr"/>
            <a:r>
              <a:rPr lang="es-CO" sz="2200" b="1" dirty="0">
                <a:solidFill>
                  <a:schemeClr val="tx1"/>
                </a:solidFill>
              </a:rPr>
              <a:t>D</a:t>
            </a:r>
          </a:p>
          <a:p>
            <a:pPr algn="ctr"/>
            <a:r>
              <a:rPr lang="es-CO" sz="2200" b="1" dirty="0">
                <a:solidFill>
                  <a:schemeClr val="tx1"/>
                </a:solidFill>
              </a:rPr>
              <a:t>A</a:t>
            </a:r>
          </a:p>
          <a:p>
            <a:pPr algn="ctr"/>
            <a:r>
              <a:rPr lang="es-CO" sz="2200" b="1" dirty="0">
                <a:solidFill>
                  <a:schemeClr val="tx1"/>
                </a:solidFill>
              </a:rPr>
              <a:t>D</a:t>
            </a:r>
          </a:p>
        </p:txBody>
      </p:sp>
      <p:sp>
        <p:nvSpPr>
          <p:cNvPr id="10" name="Pentágono 9"/>
          <p:cNvSpPr/>
          <p:nvPr/>
        </p:nvSpPr>
        <p:spPr>
          <a:xfrm>
            <a:off x="5871054" y="3235771"/>
            <a:ext cx="2501205" cy="734385"/>
          </a:xfrm>
          <a:prstGeom prst="homePlat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t>GOBERNANZA </a:t>
            </a:r>
          </a:p>
          <a:p>
            <a:pPr algn="ctr"/>
            <a:r>
              <a:rPr lang="es-CO" sz="2400" b="1" dirty="0"/>
              <a:t>MEJOR</a:t>
            </a:r>
          </a:p>
        </p:txBody>
      </p:sp>
      <p:sp>
        <p:nvSpPr>
          <p:cNvPr id="11" name="Pentágono 10"/>
          <p:cNvSpPr/>
          <p:nvPr/>
        </p:nvSpPr>
        <p:spPr>
          <a:xfrm>
            <a:off x="5871053" y="4983707"/>
            <a:ext cx="2453475" cy="722415"/>
          </a:xfrm>
          <a:prstGeom prst="homePlate">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400" b="1" dirty="0"/>
              <a:t>Menos</a:t>
            </a:r>
          </a:p>
          <a:p>
            <a:pPr algn="ctr"/>
            <a:r>
              <a:rPr lang="es-CO" sz="2400" b="1" dirty="0"/>
              <a:t>CORRUPCCIÓN</a:t>
            </a:r>
          </a:p>
        </p:txBody>
      </p:sp>
    </p:spTree>
    <p:extLst>
      <p:ext uri="{BB962C8B-B14F-4D97-AF65-F5344CB8AC3E}">
        <p14:creationId xmlns:p14="http://schemas.microsoft.com/office/powerpoint/2010/main" val="17719664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redondeado 1"/>
          <p:cNvSpPr/>
          <p:nvPr/>
        </p:nvSpPr>
        <p:spPr>
          <a:xfrm>
            <a:off x="55085" y="1681552"/>
            <a:ext cx="9017306" cy="426352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endParaRPr lang="es-CO" dirty="0"/>
          </a:p>
        </p:txBody>
      </p:sp>
      <p:sp>
        <p:nvSpPr>
          <p:cNvPr id="3" name="Pentágono 2"/>
          <p:cNvSpPr/>
          <p:nvPr/>
        </p:nvSpPr>
        <p:spPr>
          <a:xfrm>
            <a:off x="121185" y="2694086"/>
            <a:ext cx="3117773" cy="1093925"/>
          </a:xfrm>
          <a:prstGeom prst="homePlate">
            <a:avLst/>
          </a:prstGeom>
          <a:solidFill>
            <a:schemeClr val="bg1">
              <a:lumMod val="65000"/>
            </a:schemeClr>
          </a:solidFill>
          <a:ln/>
          <a:effectLst>
            <a:glow rad="635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2800" b="1" dirty="0">
                <a:solidFill>
                  <a:schemeClr val="tx1"/>
                </a:solidFill>
              </a:rPr>
              <a:t>FÓRMULA DE LA</a:t>
            </a:r>
          </a:p>
          <a:p>
            <a:pPr algn="ctr"/>
            <a:r>
              <a:rPr lang="es-CO" sz="2800" b="1" dirty="0">
                <a:solidFill>
                  <a:schemeClr val="tx1"/>
                </a:solidFill>
              </a:rPr>
              <a:t>CORRUPCIÓN **</a:t>
            </a:r>
          </a:p>
          <a:p>
            <a:pPr algn="ctr"/>
            <a:r>
              <a:rPr lang="es-CO" sz="1350" b="1" dirty="0">
                <a:solidFill>
                  <a:schemeClr val="bg1"/>
                </a:solidFill>
              </a:rPr>
              <a:t>(metafóricamente)</a:t>
            </a:r>
          </a:p>
        </p:txBody>
      </p:sp>
      <p:sp>
        <p:nvSpPr>
          <p:cNvPr id="4" name="Rectángulo 3"/>
          <p:cNvSpPr/>
          <p:nvPr/>
        </p:nvSpPr>
        <p:spPr>
          <a:xfrm>
            <a:off x="121185" y="6233037"/>
            <a:ext cx="2017783" cy="300824"/>
          </a:xfrm>
          <a:prstGeom prst="rect">
            <a:avLst/>
          </a:prstGeom>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25" dirty="0">
                <a:solidFill>
                  <a:schemeClr val="tx1"/>
                </a:solidFill>
              </a:rPr>
              <a:t>**</a:t>
            </a:r>
            <a:r>
              <a:rPr lang="es-CO" sz="825" b="1" dirty="0">
                <a:solidFill>
                  <a:srgbClr val="40558A"/>
                </a:solidFill>
                <a:latin typeface="Calibri"/>
              </a:rPr>
              <a:t>Fórmula Propuesta por </a:t>
            </a:r>
            <a:r>
              <a:rPr lang="es-MX" sz="825" b="1" dirty="0">
                <a:solidFill>
                  <a:srgbClr val="40558A"/>
                </a:solidFill>
                <a:latin typeface="Calibri"/>
              </a:rPr>
              <a:t>Robert </a:t>
            </a:r>
            <a:r>
              <a:rPr lang="en-US" sz="825" b="1" dirty="0">
                <a:solidFill>
                  <a:srgbClr val="40558A"/>
                </a:solidFill>
                <a:latin typeface="Calibri"/>
              </a:rPr>
              <a:t>Klitgaard</a:t>
            </a:r>
            <a:endParaRPr lang="en-US" sz="825" dirty="0"/>
          </a:p>
        </p:txBody>
      </p:sp>
      <p:sp>
        <p:nvSpPr>
          <p:cNvPr id="5" name="Rectángulo redondeado 4"/>
          <p:cNvSpPr/>
          <p:nvPr/>
        </p:nvSpPr>
        <p:spPr>
          <a:xfrm>
            <a:off x="3436146" y="2823275"/>
            <a:ext cx="4760404" cy="918341"/>
          </a:xfrm>
          <a:prstGeom prst="roundRect">
            <a:avLst/>
          </a:prstGeom>
          <a:solidFill>
            <a:schemeClr val="tx2">
              <a:lumMod val="40000"/>
              <a:lumOff val="60000"/>
            </a:schemeClr>
          </a:solidFill>
          <a:ln/>
          <a:effectLst>
            <a:glow rad="635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301" b="1" dirty="0">
                <a:solidFill>
                  <a:srgbClr val="FF0000"/>
                </a:solidFill>
              </a:rPr>
              <a:t>C</a:t>
            </a:r>
            <a:r>
              <a:rPr lang="es-CO" sz="3301" b="1" dirty="0">
                <a:solidFill>
                  <a:schemeClr val="tx1"/>
                </a:solidFill>
              </a:rPr>
              <a:t> = </a:t>
            </a:r>
            <a:r>
              <a:rPr lang="es-CO" sz="3301" b="1" dirty="0">
                <a:solidFill>
                  <a:srgbClr val="002060"/>
                </a:solidFill>
              </a:rPr>
              <a:t>M</a:t>
            </a:r>
            <a:r>
              <a:rPr lang="es-CO" sz="3301" b="1" dirty="0">
                <a:solidFill>
                  <a:schemeClr val="tx1"/>
                </a:solidFill>
              </a:rPr>
              <a:t> + </a:t>
            </a:r>
            <a:r>
              <a:rPr lang="es-CO" sz="3301" b="1" dirty="0">
                <a:solidFill>
                  <a:schemeClr val="accent2">
                    <a:lumMod val="75000"/>
                  </a:schemeClr>
                </a:solidFill>
              </a:rPr>
              <a:t>D</a:t>
            </a:r>
            <a:r>
              <a:rPr lang="es-CO" sz="3301" b="1" dirty="0">
                <a:solidFill>
                  <a:schemeClr val="tx1"/>
                </a:solidFill>
              </a:rPr>
              <a:t> - </a:t>
            </a:r>
            <a:r>
              <a:rPr lang="es-CO" sz="3301" b="1" dirty="0">
                <a:solidFill>
                  <a:schemeClr val="accent2">
                    <a:lumMod val="50000"/>
                  </a:schemeClr>
                </a:solidFill>
              </a:rPr>
              <a:t>RC</a:t>
            </a:r>
          </a:p>
        </p:txBody>
      </p:sp>
      <p:sp>
        <p:nvSpPr>
          <p:cNvPr id="6" name="Rectángulo 5"/>
          <p:cNvSpPr/>
          <p:nvPr/>
        </p:nvSpPr>
        <p:spPr>
          <a:xfrm>
            <a:off x="2279126" y="3959498"/>
            <a:ext cx="6670713" cy="461665"/>
          </a:xfrm>
          <a:prstGeom prst="rect">
            <a:avLst/>
          </a:prstGeom>
        </p:spPr>
        <p:txBody>
          <a:bodyPr wrap="square">
            <a:spAutoFit/>
          </a:bodyPr>
          <a:lstStyle/>
          <a:p>
            <a:r>
              <a:rPr lang="es-CO" sz="1053" b="1" dirty="0">
                <a:solidFill>
                  <a:srgbClr val="002060"/>
                </a:solidFill>
              </a:rPr>
              <a:t>                </a:t>
            </a:r>
            <a:r>
              <a:rPr lang="es-CO" sz="2400" b="1" dirty="0">
                <a:solidFill>
                  <a:srgbClr val="002060"/>
                </a:solidFill>
              </a:rPr>
              <a:t>M  = </a:t>
            </a:r>
            <a:r>
              <a:rPr lang="es-CL" sz="2400" b="1" dirty="0">
                <a:solidFill>
                  <a:srgbClr val="002060"/>
                </a:solidFill>
              </a:rPr>
              <a:t>Monopolio de la decisión</a:t>
            </a:r>
            <a:endParaRPr lang="es-CO" sz="2400" b="1" dirty="0">
              <a:solidFill>
                <a:srgbClr val="002060"/>
              </a:solidFill>
            </a:endParaRPr>
          </a:p>
        </p:txBody>
      </p:sp>
      <p:sp>
        <p:nvSpPr>
          <p:cNvPr id="7" name="Rectángulo 6"/>
          <p:cNvSpPr/>
          <p:nvPr/>
        </p:nvSpPr>
        <p:spPr>
          <a:xfrm>
            <a:off x="2229550" y="4340629"/>
            <a:ext cx="6956598" cy="461665"/>
          </a:xfrm>
          <a:prstGeom prst="rect">
            <a:avLst/>
          </a:prstGeom>
        </p:spPr>
        <p:txBody>
          <a:bodyPr wrap="square">
            <a:spAutoFit/>
          </a:bodyPr>
          <a:lstStyle/>
          <a:p>
            <a:r>
              <a:rPr lang="es-CO" sz="1053" b="1" dirty="0">
                <a:solidFill>
                  <a:schemeClr val="accent2">
                    <a:lumMod val="75000"/>
                  </a:schemeClr>
                </a:solidFill>
              </a:rPr>
              <a:t>                   </a:t>
            </a:r>
            <a:r>
              <a:rPr lang="es-CO" sz="2400" b="1" dirty="0">
                <a:solidFill>
                  <a:schemeClr val="accent2">
                    <a:lumMod val="75000"/>
                  </a:schemeClr>
                </a:solidFill>
              </a:rPr>
              <a:t>D</a:t>
            </a:r>
            <a:r>
              <a:rPr lang="es-CO" sz="2000" b="1" dirty="0">
                <a:solidFill>
                  <a:schemeClr val="accent2">
                    <a:lumMod val="75000"/>
                  </a:schemeClr>
                </a:solidFill>
              </a:rPr>
              <a:t>   = </a:t>
            </a:r>
            <a:r>
              <a:rPr lang="es-CL" sz="2000" b="1" dirty="0">
                <a:solidFill>
                  <a:schemeClr val="accent2">
                    <a:lumMod val="75000"/>
                  </a:schemeClr>
                </a:solidFill>
              </a:rPr>
              <a:t>Discrecionalidad de las decisiones y procesos</a:t>
            </a:r>
            <a:endParaRPr lang="es-CO" sz="2000" b="1" dirty="0">
              <a:solidFill>
                <a:schemeClr val="accent2">
                  <a:lumMod val="75000"/>
                </a:schemeClr>
              </a:solidFill>
            </a:endParaRPr>
          </a:p>
        </p:txBody>
      </p:sp>
      <p:sp>
        <p:nvSpPr>
          <p:cNvPr id="8" name="Rectángulo 7"/>
          <p:cNvSpPr/>
          <p:nvPr/>
        </p:nvSpPr>
        <p:spPr>
          <a:xfrm>
            <a:off x="1736907" y="4664749"/>
            <a:ext cx="7682388" cy="600293"/>
          </a:xfrm>
          <a:prstGeom prst="rect">
            <a:avLst/>
          </a:prstGeom>
        </p:spPr>
        <p:txBody>
          <a:bodyPr wrap="square">
            <a:spAutoFit/>
          </a:bodyPr>
          <a:lstStyle/>
          <a:p>
            <a:pPr algn="just"/>
            <a:r>
              <a:rPr lang="es-CO" sz="1053" b="1" dirty="0">
                <a:solidFill>
                  <a:schemeClr val="accent2">
                    <a:lumMod val="50000"/>
                  </a:schemeClr>
                </a:solidFill>
              </a:rPr>
              <a:t>                            </a:t>
            </a:r>
            <a:r>
              <a:rPr lang="es-CO" sz="3301" b="1" dirty="0">
                <a:solidFill>
                  <a:schemeClr val="accent2">
                    <a:lumMod val="50000"/>
                  </a:schemeClr>
                </a:solidFill>
              </a:rPr>
              <a:t>RC</a:t>
            </a:r>
            <a:r>
              <a:rPr lang="es-CO" sz="1053" b="1" dirty="0">
                <a:solidFill>
                  <a:schemeClr val="accent2">
                    <a:lumMod val="50000"/>
                  </a:schemeClr>
                </a:solidFill>
              </a:rPr>
              <a:t>    </a:t>
            </a:r>
            <a:r>
              <a:rPr lang="es-CO" sz="2000" b="1" dirty="0">
                <a:solidFill>
                  <a:schemeClr val="accent2">
                    <a:lumMod val="75000"/>
                  </a:schemeClr>
                </a:solidFill>
              </a:rPr>
              <a:t>=</a:t>
            </a:r>
            <a:r>
              <a:rPr lang="es-CO" sz="1053" b="1" dirty="0">
                <a:solidFill>
                  <a:schemeClr val="accent2">
                    <a:lumMod val="50000"/>
                  </a:schemeClr>
                </a:solidFill>
              </a:rPr>
              <a:t>    </a:t>
            </a:r>
            <a:r>
              <a:rPr lang="es-CL" sz="2000" b="1" dirty="0">
                <a:solidFill>
                  <a:schemeClr val="accent2">
                    <a:lumMod val="50000"/>
                  </a:schemeClr>
                </a:solidFill>
              </a:rPr>
              <a:t>Rendición de Cuentas (</a:t>
            </a:r>
            <a:r>
              <a:rPr lang="en-US" sz="2000" b="1" dirty="0">
                <a:solidFill>
                  <a:schemeClr val="accent2">
                    <a:lumMod val="50000"/>
                  </a:schemeClr>
                </a:solidFill>
              </a:rPr>
              <a:t>Accountability</a:t>
            </a:r>
            <a:r>
              <a:rPr lang="es-CL" sz="2000" b="1" dirty="0">
                <a:solidFill>
                  <a:schemeClr val="accent2">
                    <a:lumMod val="50000"/>
                  </a:schemeClr>
                </a:solidFill>
              </a:rPr>
              <a:t>) Transparencia </a:t>
            </a:r>
            <a:endParaRPr lang="es-CO" sz="2000" b="1" dirty="0">
              <a:solidFill>
                <a:schemeClr val="accent2">
                  <a:lumMod val="50000"/>
                </a:schemeClr>
              </a:solidFill>
            </a:endParaRPr>
          </a:p>
        </p:txBody>
      </p:sp>
    </p:spTree>
    <p:extLst>
      <p:ext uri="{BB962C8B-B14F-4D97-AF65-F5344CB8AC3E}">
        <p14:creationId xmlns:p14="http://schemas.microsoft.com/office/powerpoint/2010/main" val="41276147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2937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0" y="1127708"/>
            <a:ext cx="9143999" cy="105420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CO" sz="3200" b="1" kern="0" dirty="0">
                <a:cs typeface="Times New Roman" panose="02020603050405020304" pitchFamily="18" charset="0"/>
              </a:rPr>
              <a:t>¿POR QUÉ LAS CUENTAS  SON Y DEBEN SER PÚBLICAS?</a:t>
            </a:r>
          </a:p>
        </p:txBody>
      </p:sp>
      <p:pic>
        <p:nvPicPr>
          <p:cNvPr id="3" name="Picture 7"/>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1104" y="2181909"/>
            <a:ext cx="9171807" cy="4642060"/>
          </a:xfrm>
          <a:prstGeom prst="rect">
            <a:avLst/>
          </a:prstGeom>
        </p:spPr>
      </p:pic>
      <p:sp>
        <p:nvSpPr>
          <p:cNvPr id="4" name="CuadroTexto 5"/>
          <p:cNvSpPr txBox="1"/>
          <p:nvPr/>
        </p:nvSpPr>
        <p:spPr>
          <a:xfrm>
            <a:off x="5388599" y="2468638"/>
            <a:ext cx="2578687" cy="9140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700" b="1" dirty="0">
                <a:solidFill>
                  <a:srgbClr val="000000"/>
                </a:solidFill>
                <a:latin typeface="Arial Narrow" pitchFamily="34" charset="0"/>
              </a:rPr>
              <a:t>Contabilidad </a:t>
            </a:r>
          </a:p>
          <a:p>
            <a:pPr algn="ctr" defTabSz="914400" eaLnBrk="0" fontAlgn="base" hangingPunct="0">
              <a:spcBef>
                <a:spcPct val="0"/>
              </a:spcBef>
              <a:spcAft>
                <a:spcPct val="0"/>
              </a:spcAft>
            </a:pPr>
            <a:r>
              <a:rPr lang="es-CO" sz="2700" b="1" dirty="0">
                <a:solidFill>
                  <a:srgbClr val="000000"/>
                </a:solidFill>
                <a:latin typeface="Arial Narrow" pitchFamily="34" charset="0"/>
              </a:rPr>
              <a:t>Pública</a:t>
            </a:r>
          </a:p>
        </p:txBody>
      </p:sp>
      <p:sp>
        <p:nvSpPr>
          <p:cNvPr id="5" name="CuadroTexto 6"/>
          <p:cNvSpPr txBox="1"/>
          <p:nvPr/>
        </p:nvSpPr>
        <p:spPr>
          <a:xfrm>
            <a:off x="5064566" y="4743686"/>
            <a:ext cx="3074743" cy="969490"/>
          </a:xfrm>
          <a:prstGeom prst="rect">
            <a:avLst/>
          </a:prstGeom>
          <a:noFill/>
        </p:spPr>
        <p:txBody>
          <a:bodyPr wrap="square" lIns="82289" tIns="41145" rIns="82289" bIns="41145" rtlCol="0">
            <a:spAutoFit/>
          </a:bodyPr>
          <a:lstStyle/>
          <a:p>
            <a:pPr algn="ctr" defTabSz="914400" eaLnBrk="0" fontAlgn="base" hangingPunct="0">
              <a:spcBef>
                <a:spcPct val="0"/>
              </a:spcBef>
              <a:spcAft>
                <a:spcPct val="0"/>
              </a:spcAft>
            </a:pPr>
            <a:r>
              <a:rPr lang="es-CO" sz="2880" b="1" dirty="0">
                <a:solidFill>
                  <a:srgbClr val="000000"/>
                </a:solidFill>
                <a:latin typeface="Arial Narrow" pitchFamily="34" charset="0"/>
              </a:rPr>
              <a:t>Constructora </a:t>
            </a:r>
          </a:p>
          <a:p>
            <a:pPr algn="ctr" defTabSz="914400" eaLnBrk="0" fontAlgn="base" hangingPunct="0">
              <a:spcBef>
                <a:spcPct val="0"/>
              </a:spcBef>
              <a:spcAft>
                <a:spcPct val="0"/>
              </a:spcAft>
            </a:pPr>
            <a:r>
              <a:rPr lang="es-CO" sz="2880" b="1" dirty="0">
                <a:solidFill>
                  <a:srgbClr val="000000"/>
                </a:solidFill>
                <a:latin typeface="Arial Narrow" pitchFamily="34" charset="0"/>
              </a:rPr>
              <a:t>de Paz</a:t>
            </a:r>
          </a:p>
        </p:txBody>
      </p:sp>
      <p:sp>
        <p:nvSpPr>
          <p:cNvPr id="6" name="Flecha curvada hacia la izquierda 7"/>
          <p:cNvSpPr/>
          <p:nvPr/>
        </p:nvSpPr>
        <p:spPr bwMode="auto">
          <a:xfrm>
            <a:off x="7591813" y="2929554"/>
            <a:ext cx="972339" cy="2657095"/>
          </a:xfrm>
          <a:prstGeom prst="curvedLeftArrow">
            <a:avLst/>
          </a:prstGeom>
          <a:solidFill>
            <a:srgbClr val="FF6600"/>
          </a:solidFill>
          <a:ln w="9525" cap="flat" cmpd="sng" algn="ctr">
            <a:noFill/>
            <a:prstDash val="solid"/>
            <a:round/>
            <a:headEnd type="none" w="med" len="med"/>
            <a:tailEnd type="none" w="med" len="med"/>
          </a:ln>
          <a:effectLst/>
        </p:spPr>
        <p:txBody>
          <a:bodyPr vert="horz" wrap="square" lIns="82289" tIns="41145" rIns="82289" bIns="41145" numCol="1" rtlCol="0" anchor="t" anchorCtr="0" compatLnSpc="1">
            <a:prstTxWarp prst="textNoShape">
              <a:avLst/>
            </a:prstTxWarp>
          </a:bodyPr>
          <a:lstStyle/>
          <a:p>
            <a:pPr defTabSz="822894" eaLnBrk="0" fontAlgn="base" hangingPunct="0">
              <a:spcBef>
                <a:spcPct val="0"/>
              </a:spcBef>
              <a:spcAft>
                <a:spcPct val="0"/>
              </a:spcAft>
            </a:pPr>
            <a:endParaRPr lang="es-CO" sz="2160">
              <a:solidFill>
                <a:srgbClr val="000000"/>
              </a:solidFill>
              <a:latin typeface="Times New Roman" pitchFamily="18" charset="0"/>
            </a:endParaRPr>
          </a:p>
        </p:txBody>
      </p:sp>
    </p:spTree>
    <p:extLst>
      <p:ext uri="{BB962C8B-B14F-4D97-AF65-F5344CB8AC3E}">
        <p14:creationId xmlns:p14="http://schemas.microsoft.com/office/powerpoint/2010/main" val="39768811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fade">
                                      <p:cBhvr>
                                        <p:cTn id="20" dur="500"/>
                                        <p:tgtEl>
                                          <p:spTgt spid="6"/>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3 Rectángulo"/>
          <p:cNvSpPr/>
          <p:nvPr/>
        </p:nvSpPr>
        <p:spPr>
          <a:xfrm>
            <a:off x="2089105" y="4008358"/>
            <a:ext cx="7306056" cy="584775"/>
          </a:xfrm>
          <a:prstGeom prst="rect">
            <a:avLst/>
          </a:prstGeom>
        </p:spPr>
        <p:txBody>
          <a:bodyPr wrap="square">
            <a:spAutoFit/>
          </a:bodyPr>
          <a:lstStyle/>
          <a:p>
            <a:pPr algn="ctr"/>
            <a:r>
              <a:rPr lang="es-CO" sz="3200" b="1" dirty="0"/>
              <a:t>CONVERGENCIA CONTABLE PÚBLICA   </a:t>
            </a:r>
          </a:p>
        </p:txBody>
      </p:sp>
      <p:pic>
        <p:nvPicPr>
          <p:cNvPr id="3"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715436" y="4623583"/>
            <a:ext cx="2555077" cy="2171289"/>
          </a:xfrm>
          <a:prstGeom prst="ellipse">
            <a:avLst/>
          </a:prstGeom>
          <a:noFill/>
          <a:ln>
            <a:noFill/>
          </a:ln>
          <a:effectLst/>
          <a:scene3d>
            <a:camera prst="isometricOffAxis1Right"/>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4 Imagen"/>
          <p:cNvPicPr/>
          <p:nvPr/>
        </p:nvPicPr>
        <p:blipFill>
          <a:blip r:embed="rId3" cstate="email">
            <a:extLst>
              <a:ext uri="{28A0092B-C50C-407E-A947-70E740481C1C}">
                <a14:useLocalDpi xmlns:a14="http://schemas.microsoft.com/office/drawing/2010/main"/>
              </a:ext>
            </a:extLst>
          </a:blip>
          <a:stretch>
            <a:fillRect/>
          </a:stretch>
        </p:blipFill>
        <p:spPr>
          <a:xfrm>
            <a:off x="3464421" y="1228463"/>
            <a:ext cx="2270615" cy="2867020"/>
          </a:xfrm>
          <a:prstGeom prst="rect">
            <a:avLst/>
          </a:prstGeom>
          <a:scene3d>
            <a:camera prst="isometricOffAxis1Right"/>
            <a:lightRig rig="threePt" dir="t"/>
          </a:scene3d>
        </p:spPr>
      </p:pic>
      <p:sp>
        <p:nvSpPr>
          <p:cNvPr id="5" name="Rectángulo 6"/>
          <p:cNvSpPr/>
          <p:nvPr/>
        </p:nvSpPr>
        <p:spPr>
          <a:xfrm>
            <a:off x="4542913" y="5076381"/>
            <a:ext cx="4536504" cy="646331"/>
          </a:xfrm>
          <a:prstGeom prst="rect">
            <a:avLst/>
          </a:prstGeom>
        </p:spPr>
        <p:txBody>
          <a:bodyPr wrap="square">
            <a:spAutoFit/>
          </a:bodyPr>
          <a:lstStyle/>
          <a:p>
            <a:pPr algn="ctr"/>
            <a:r>
              <a:rPr lang="es-CO" sz="3600" b="1" dirty="0"/>
              <a:t>… Una Realidad</a:t>
            </a:r>
            <a:endParaRPr lang="es-CO" sz="3600" dirty="0"/>
          </a:p>
        </p:txBody>
      </p:sp>
      <p:pic>
        <p:nvPicPr>
          <p:cNvPr id="6"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rot="2483940">
            <a:off x="4576493" y="2308982"/>
            <a:ext cx="3197064" cy="945078"/>
          </a:xfrm>
          <a:prstGeom prst="rect">
            <a:avLst/>
          </a:prstGeom>
        </p:spPr>
      </p:pic>
      <p:pic>
        <p:nvPicPr>
          <p:cNvPr id="10" name="Imagen 9"/>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4800" y="1811794"/>
            <a:ext cx="2720111" cy="4168302"/>
          </a:xfrm>
          <a:prstGeom prst="rect">
            <a:avLst/>
          </a:prstGeom>
        </p:spPr>
      </p:pic>
      <p:sp>
        <p:nvSpPr>
          <p:cNvPr id="11" name="CuadroTexto 10"/>
          <p:cNvSpPr txBox="1"/>
          <p:nvPr/>
        </p:nvSpPr>
        <p:spPr>
          <a:xfrm>
            <a:off x="1748794" y="1973407"/>
            <a:ext cx="684803" cy="923330"/>
          </a:xfrm>
          <a:prstGeom prst="rect">
            <a:avLst/>
          </a:prstGeom>
          <a:noFill/>
        </p:spPr>
        <p:txBody>
          <a:bodyPr wrap="none" rtlCol="0">
            <a:spAutoFit/>
          </a:bodyPr>
          <a:lstStyle/>
          <a:p>
            <a:r>
              <a:rPr lang="es-CO" sz="54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12" name="CuadroTexto 11"/>
          <p:cNvSpPr txBox="1"/>
          <p:nvPr/>
        </p:nvSpPr>
        <p:spPr>
          <a:xfrm>
            <a:off x="553851" y="3459307"/>
            <a:ext cx="543739"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13" name="CuadroTexto 12"/>
          <p:cNvSpPr txBox="1"/>
          <p:nvPr/>
        </p:nvSpPr>
        <p:spPr>
          <a:xfrm>
            <a:off x="1732342" y="5099124"/>
            <a:ext cx="518091" cy="646331"/>
          </a:xfrm>
          <a:prstGeom prst="rect">
            <a:avLst/>
          </a:prstGeom>
          <a:noFill/>
        </p:spPr>
        <p:txBody>
          <a:bodyPr wrap="none" rtlCol="0">
            <a:spAutoFit/>
          </a:bodyPr>
          <a:lstStyle/>
          <a:p>
            <a:r>
              <a:rPr lang="es-CO" sz="360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Tree>
    <p:extLst>
      <p:ext uri="{BB962C8B-B14F-4D97-AF65-F5344CB8AC3E}">
        <p14:creationId xmlns:p14="http://schemas.microsoft.com/office/powerpoint/2010/main" val="8425160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par>
                                <p:cTn id="18" presetID="55" presetClass="exit" presetSubtype="0" fill="hold" grpId="0" nodeType="withEffect">
                                  <p:stCondLst>
                                    <p:cond delay="500"/>
                                  </p:stCondLst>
                                  <p:childTnLst>
                                    <p:anim calcmode="lin" valueType="num">
                                      <p:cBhvr>
                                        <p:cTn id="19" dur="1000"/>
                                        <p:tgtEl>
                                          <p:spTgt spid="11"/>
                                        </p:tgtEl>
                                        <p:attrNameLst>
                                          <p:attrName>ppt_w</p:attrName>
                                        </p:attrNameLst>
                                      </p:cBhvr>
                                      <p:tavLst>
                                        <p:tav tm="0">
                                          <p:val>
                                            <p:strVal val="ppt_w"/>
                                          </p:val>
                                        </p:tav>
                                        <p:tav tm="100000">
                                          <p:val>
                                            <p:strVal val="ppt_w*0.70"/>
                                          </p:val>
                                        </p:tav>
                                      </p:tavLst>
                                    </p:anim>
                                    <p:anim calcmode="lin" valueType="num">
                                      <p:cBhvr>
                                        <p:cTn id="20" dur="1000"/>
                                        <p:tgtEl>
                                          <p:spTgt spid="11"/>
                                        </p:tgtEl>
                                        <p:attrNameLst>
                                          <p:attrName>ppt_h</p:attrName>
                                        </p:attrNameLst>
                                      </p:cBhvr>
                                      <p:tavLst>
                                        <p:tav tm="0">
                                          <p:val>
                                            <p:strVal val="ppt_h"/>
                                          </p:val>
                                        </p:tav>
                                        <p:tav tm="100000">
                                          <p:val>
                                            <p:strVal val="ppt_h"/>
                                          </p:val>
                                        </p:tav>
                                      </p:tavLst>
                                    </p:anim>
                                    <p:animEffect transition="out" filter="fade">
                                      <p:cBhvr>
                                        <p:cTn id="21" dur="1000"/>
                                        <p:tgtEl>
                                          <p:spTgt spid="11"/>
                                        </p:tgtEl>
                                      </p:cBhvr>
                                    </p:animEffect>
                                    <p:set>
                                      <p:cBhvr>
                                        <p:cTn id="22" dur="1" fill="hold">
                                          <p:stCondLst>
                                            <p:cond delay="999"/>
                                          </p:stCondLst>
                                        </p:cTn>
                                        <p:tgtEl>
                                          <p:spTgt spid="11"/>
                                        </p:tgtEl>
                                        <p:attrNameLst>
                                          <p:attrName>style.visibility</p:attrName>
                                        </p:attrNameLst>
                                      </p:cBhvr>
                                      <p:to>
                                        <p:strVal val="hidden"/>
                                      </p:to>
                                    </p:set>
                                  </p:childTnLst>
                                </p:cTn>
                              </p:par>
                              <p:par>
                                <p:cTn id="23" presetID="55" presetClass="exit" presetSubtype="0" fill="hold" grpId="0" nodeType="withEffect">
                                  <p:stCondLst>
                                    <p:cond delay="1000"/>
                                  </p:stCondLst>
                                  <p:childTnLst>
                                    <p:anim calcmode="lin" valueType="num">
                                      <p:cBhvr>
                                        <p:cTn id="24" dur="1000"/>
                                        <p:tgtEl>
                                          <p:spTgt spid="12"/>
                                        </p:tgtEl>
                                        <p:attrNameLst>
                                          <p:attrName>ppt_w</p:attrName>
                                        </p:attrNameLst>
                                      </p:cBhvr>
                                      <p:tavLst>
                                        <p:tav tm="0">
                                          <p:val>
                                            <p:strVal val="ppt_w"/>
                                          </p:val>
                                        </p:tav>
                                        <p:tav tm="100000">
                                          <p:val>
                                            <p:strVal val="ppt_w*0.70"/>
                                          </p:val>
                                        </p:tav>
                                      </p:tavLst>
                                    </p:anim>
                                    <p:anim calcmode="lin" valueType="num">
                                      <p:cBhvr>
                                        <p:cTn id="25" dur="1000"/>
                                        <p:tgtEl>
                                          <p:spTgt spid="12"/>
                                        </p:tgtEl>
                                        <p:attrNameLst>
                                          <p:attrName>ppt_h</p:attrName>
                                        </p:attrNameLst>
                                      </p:cBhvr>
                                      <p:tavLst>
                                        <p:tav tm="0">
                                          <p:val>
                                            <p:strVal val="ppt_h"/>
                                          </p:val>
                                        </p:tav>
                                        <p:tav tm="100000">
                                          <p:val>
                                            <p:strVal val="ppt_h"/>
                                          </p:val>
                                        </p:tav>
                                      </p:tavLst>
                                    </p:anim>
                                    <p:animEffect transition="out" filter="fade">
                                      <p:cBhvr>
                                        <p:cTn id="26" dur="1000"/>
                                        <p:tgtEl>
                                          <p:spTgt spid="12"/>
                                        </p:tgtEl>
                                      </p:cBhvr>
                                    </p:animEffect>
                                    <p:set>
                                      <p:cBhvr>
                                        <p:cTn id="27" dur="1" fill="hold">
                                          <p:stCondLst>
                                            <p:cond delay="999"/>
                                          </p:stCondLst>
                                        </p:cTn>
                                        <p:tgtEl>
                                          <p:spTgt spid="12"/>
                                        </p:tgtEl>
                                        <p:attrNameLst>
                                          <p:attrName>style.visibility</p:attrName>
                                        </p:attrNameLst>
                                      </p:cBhvr>
                                      <p:to>
                                        <p:strVal val="hidden"/>
                                      </p:to>
                                    </p:set>
                                  </p:childTnLst>
                                </p:cTn>
                              </p:par>
                            </p:childTnLst>
                          </p:cTn>
                        </p:par>
                        <p:par>
                          <p:cTn id="28" fill="hold">
                            <p:stCondLst>
                              <p:cond delay="2000"/>
                            </p:stCondLst>
                            <p:childTnLst>
                              <p:par>
                                <p:cTn id="29" presetID="55" presetClass="exit" presetSubtype="0" fill="hold" grpId="0" nodeType="afterEffect">
                                  <p:stCondLst>
                                    <p:cond delay="0"/>
                                  </p:stCondLst>
                                  <p:childTnLst>
                                    <p:anim calcmode="lin" valueType="num">
                                      <p:cBhvr>
                                        <p:cTn id="30" dur="1000"/>
                                        <p:tgtEl>
                                          <p:spTgt spid="13"/>
                                        </p:tgtEl>
                                        <p:attrNameLst>
                                          <p:attrName>ppt_w</p:attrName>
                                        </p:attrNameLst>
                                      </p:cBhvr>
                                      <p:tavLst>
                                        <p:tav tm="0">
                                          <p:val>
                                            <p:strVal val="ppt_w"/>
                                          </p:val>
                                        </p:tav>
                                        <p:tav tm="100000">
                                          <p:val>
                                            <p:strVal val="ppt_w*0.70"/>
                                          </p:val>
                                        </p:tav>
                                      </p:tavLst>
                                    </p:anim>
                                    <p:anim calcmode="lin" valueType="num">
                                      <p:cBhvr>
                                        <p:cTn id="31" dur="1000"/>
                                        <p:tgtEl>
                                          <p:spTgt spid="13"/>
                                        </p:tgtEl>
                                        <p:attrNameLst>
                                          <p:attrName>ppt_h</p:attrName>
                                        </p:attrNameLst>
                                      </p:cBhvr>
                                      <p:tavLst>
                                        <p:tav tm="0">
                                          <p:val>
                                            <p:strVal val="ppt_h"/>
                                          </p:val>
                                        </p:tav>
                                        <p:tav tm="100000">
                                          <p:val>
                                            <p:strVal val="ppt_h"/>
                                          </p:val>
                                        </p:tav>
                                      </p:tavLst>
                                    </p:anim>
                                    <p:animEffect transition="out" filter="fade">
                                      <p:cBhvr>
                                        <p:cTn id="32" dur="1000"/>
                                        <p:tgtEl>
                                          <p:spTgt spid="13"/>
                                        </p:tgtEl>
                                      </p:cBhvr>
                                    </p:animEffect>
                                    <p:set>
                                      <p:cBhvr>
                                        <p:cTn id="33" dur="1" fill="hold">
                                          <p:stCondLst>
                                            <p:cond delay="999"/>
                                          </p:stCondLst>
                                        </p:cTn>
                                        <p:tgtEl>
                                          <p:spTgt spid="1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C9D8523B-79F9-4635-B6B8-E2466E563B6C}"/>
              </a:ext>
            </a:extLst>
          </p:cNvPr>
          <p:cNvSpPr/>
          <p:nvPr/>
        </p:nvSpPr>
        <p:spPr bwMode="auto">
          <a:xfrm>
            <a:off x="134938" y="4970190"/>
            <a:ext cx="903287" cy="427038"/>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Res.033 de 2012</a:t>
            </a:r>
          </a:p>
        </p:txBody>
      </p:sp>
      <p:sp>
        <p:nvSpPr>
          <p:cNvPr id="5" name="Forma en L 4">
            <a:extLst>
              <a:ext uri="{FF2B5EF4-FFF2-40B4-BE49-F238E27FC236}">
                <a16:creationId xmlns:a16="http://schemas.microsoft.com/office/drawing/2014/main" id="{38BF2BBD-7624-418E-A963-BD42357F1F90}"/>
              </a:ext>
            </a:extLst>
          </p:cNvPr>
          <p:cNvSpPr/>
          <p:nvPr/>
        </p:nvSpPr>
        <p:spPr>
          <a:xfrm rot="5400000">
            <a:off x="303252" y="5314997"/>
            <a:ext cx="566818" cy="90421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txBody>
          <a:bodyPr/>
          <a:lstStyle/>
          <a:p>
            <a:pPr defTabSz="914400" eaLnBrk="1" fontAlgn="auto" hangingPunct="1">
              <a:spcBef>
                <a:spcPts val="0"/>
              </a:spcBef>
              <a:spcAft>
                <a:spcPts val="0"/>
              </a:spcAft>
              <a:defRPr/>
            </a:pPr>
            <a:endParaRPr lang="es-CO" sz="900" kern="0" dirty="0">
              <a:solidFill>
                <a:srgbClr val="FFFFFF"/>
              </a:solidFill>
              <a:latin typeface="Calibri" panose="020F0502020204030204"/>
              <a:ea typeface="+mn-ea"/>
              <a:cs typeface="+mn-cs"/>
            </a:endParaRPr>
          </a:p>
        </p:txBody>
      </p:sp>
      <p:sp>
        <p:nvSpPr>
          <p:cNvPr id="6" name="Forma en L 5">
            <a:extLst>
              <a:ext uri="{FF2B5EF4-FFF2-40B4-BE49-F238E27FC236}">
                <a16:creationId xmlns:a16="http://schemas.microsoft.com/office/drawing/2014/main" id="{A002FDA0-07BA-4FA6-A233-2AF2412FD4FB}"/>
              </a:ext>
            </a:extLst>
          </p:cNvPr>
          <p:cNvSpPr/>
          <p:nvPr/>
        </p:nvSpPr>
        <p:spPr>
          <a:xfrm rot="5400000">
            <a:off x="2798045" y="4611170"/>
            <a:ext cx="427846" cy="858280"/>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7" name="Forma en L 6">
            <a:extLst>
              <a:ext uri="{FF2B5EF4-FFF2-40B4-BE49-F238E27FC236}">
                <a16:creationId xmlns:a16="http://schemas.microsoft.com/office/drawing/2014/main" id="{7864B052-36C0-4ECA-B13D-31494EA5DB24}"/>
              </a:ext>
            </a:extLst>
          </p:cNvPr>
          <p:cNvSpPr/>
          <p:nvPr/>
        </p:nvSpPr>
        <p:spPr>
          <a:xfrm rot="5400000">
            <a:off x="3991571" y="4255167"/>
            <a:ext cx="470432" cy="839649"/>
          </a:xfrm>
          <a:prstGeom prst="corner">
            <a:avLst>
              <a:gd name="adj1" fmla="val 16120"/>
              <a:gd name="adj2" fmla="val 19589"/>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8" name="Forma en L 7">
            <a:extLst>
              <a:ext uri="{FF2B5EF4-FFF2-40B4-BE49-F238E27FC236}">
                <a16:creationId xmlns:a16="http://schemas.microsoft.com/office/drawing/2014/main" id="{B625DC95-77D6-4A72-B72C-52035B18CC5D}"/>
              </a:ext>
            </a:extLst>
          </p:cNvPr>
          <p:cNvSpPr/>
          <p:nvPr/>
        </p:nvSpPr>
        <p:spPr>
          <a:xfrm rot="5400000">
            <a:off x="5257450" y="3730025"/>
            <a:ext cx="541883" cy="87761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9" name="Forma en L 8">
            <a:extLst>
              <a:ext uri="{FF2B5EF4-FFF2-40B4-BE49-F238E27FC236}">
                <a16:creationId xmlns:a16="http://schemas.microsoft.com/office/drawing/2014/main" id="{2228E8EC-97FE-457F-B386-459DFCA0B7E5}"/>
              </a:ext>
            </a:extLst>
          </p:cNvPr>
          <p:cNvSpPr/>
          <p:nvPr/>
        </p:nvSpPr>
        <p:spPr>
          <a:xfrm rot="5400000">
            <a:off x="6614660" y="3096458"/>
            <a:ext cx="546968" cy="901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0" name="Rectángulo 9">
            <a:extLst>
              <a:ext uri="{FF2B5EF4-FFF2-40B4-BE49-F238E27FC236}">
                <a16:creationId xmlns:a16="http://schemas.microsoft.com/office/drawing/2014/main" id="{5969EE2D-C74A-4A1F-8948-2F57C63C0449}"/>
              </a:ext>
            </a:extLst>
          </p:cNvPr>
          <p:cNvSpPr/>
          <p:nvPr/>
        </p:nvSpPr>
        <p:spPr bwMode="auto">
          <a:xfrm>
            <a:off x="1438275" y="4744765"/>
            <a:ext cx="736600" cy="387351"/>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Año 2013</a:t>
            </a:r>
          </a:p>
        </p:txBody>
      </p:sp>
      <p:sp>
        <p:nvSpPr>
          <p:cNvPr id="11" name="Rectángulo 10">
            <a:extLst>
              <a:ext uri="{FF2B5EF4-FFF2-40B4-BE49-F238E27FC236}">
                <a16:creationId xmlns:a16="http://schemas.microsoft.com/office/drawing/2014/main" id="{4151D1F9-57E9-447A-8C73-FA30EB7825DC}"/>
              </a:ext>
            </a:extLst>
          </p:cNvPr>
          <p:cNvSpPr/>
          <p:nvPr/>
        </p:nvSpPr>
        <p:spPr bwMode="auto">
          <a:xfrm>
            <a:off x="2363104" y="4234284"/>
            <a:ext cx="1126912" cy="487910"/>
          </a:xfrm>
          <a:prstGeom prst="rect">
            <a:avLst/>
          </a:prstGeom>
          <a:solidFill>
            <a:srgbClr val="A5A5A5">
              <a:lumMod val="85000"/>
            </a:srgbClr>
          </a:solidFill>
          <a:ln w="1270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050" b="1" kern="0" dirty="0">
                <a:solidFill>
                  <a:srgbClr val="000000"/>
                </a:solidFill>
                <a:latin typeface="Tahoma" panose="020B0604030504040204" pitchFamily="34" charset="0"/>
                <a:ea typeface="Tahoma" panose="020B0604030504040204" pitchFamily="34" charset="0"/>
                <a:cs typeface="Tahoma" panose="020B0604030504040204" pitchFamily="34" charset="0"/>
              </a:rPr>
              <a:t>Res.743/2013 - 037/2017</a:t>
            </a:r>
          </a:p>
        </p:txBody>
      </p:sp>
      <p:sp>
        <p:nvSpPr>
          <p:cNvPr id="12" name="Rectángulo 11">
            <a:extLst>
              <a:ext uri="{FF2B5EF4-FFF2-40B4-BE49-F238E27FC236}">
                <a16:creationId xmlns:a16="http://schemas.microsoft.com/office/drawing/2014/main" id="{44345980-9AEA-4D14-AEFA-C5096CB490F2}"/>
              </a:ext>
            </a:extLst>
          </p:cNvPr>
          <p:cNvSpPr/>
          <p:nvPr/>
        </p:nvSpPr>
        <p:spPr bwMode="auto">
          <a:xfrm>
            <a:off x="3806825" y="3898628"/>
            <a:ext cx="893763" cy="4683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414 de 2014</a:t>
            </a:r>
          </a:p>
        </p:txBody>
      </p:sp>
      <p:sp>
        <p:nvSpPr>
          <p:cNvPr id="13" name="Triángulo isósceles 12">
            <a:extLst>
              <a:ext uri="{FF2B5EF4-FFF2-40B4-BE49-F238E27FC236}">
                <a16:creationId xmlns:a16="http://schemas.microsoft.com/office/drawing/2014/main" id="{9D07E90B-C8F7-4241-A5E6-6C525B991B60}"/>
              </a:ext>
            </a:extLst>
          </p:cNvPr>
          <p:cNvSpPr/>
          <p:nvPr/>
        </p:nvSpPr>
        <p:spPr>
          <a:xfrm>
            <a:off x="7338696" y="3030559"/>
            <a:ext cx="284692" cy="178353"/>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4" name="Triángulo isósceles 13">
            <a:extLst>
              <a:ext uri="{FF2B5EF4-FFF2-40B4-BE49-F238E27FC236}">
                <a16:creationId xmlns:a16="http://schemas.microsoft.com/office/drawing/2014/main" id="{5BBAA672-5489-45A6-8877-E328C51D1E20}"/>
              </a:ext>
            </a:extLst>
          </p:cNvPr>
          <p:cNvSpPr/>
          <p:nvPr/>
        </p:nvSpPr>
        <p:spPr>
          <a:xfrm>
            <a:off x="6025671" y="3628520"/>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5" name="Triángulo isósceles 14">
            <a:extLst>
              <a:ext uri="{FF2B5EF4-FFF2-40B4-BE49-F238E27FC236}">
                <a16:creationId xmlns:a16="http://schemas.microsoft.com/office/drawing/2014/main" id="{7BD3FE4B-96ED-4D56-A11C-C7570C3BF0FD}"/>
              </a:ext>
            </a:extLst>
          </p:cNvPr>
          <p:cNvSpPr/>
          <p:nvPr/>
        </p:nvSpPr>
        <p:spPr>
          <a:xfrm>
            <a:off x="4729527" y="4257932"/>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16" name="Triángulo isósceles 15">
            <a:extLst>
              <a:ext uri="{FF2B5EF4-FFF2-40B4-BE49-F238E27FC236}">
                <a16:creationId xmlns:a16="http://schemas.microsoft.com/office/drawing/2014/main" id="{8E309FA4-B2E0-4426-BDEE-3B7B2BCCA701}"/>
              </a:ext>
            </a:extLst>
          </p:cNvPr>
          <p:cNvSpPr/>
          <p:nvPr/>
        </p:nvSpPr>
        <p:spPr>
          <a:xfrm>
            <a:off x="1057119" y="5210943"/>
            <a:ext cx="301573" cy="199117"/>
          </a:xfrm>
          <a:prstGeom prst="triangle">
            <a:avLst>
              <a:gd name="adj" fmla="val 10000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17" name="Imagen 16"/>
          <p:cNvPicPr>
            <a:picLocks noChangeAspect="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38525" y="4571728"/>
            <a:ext cx="336550" cy="2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CuadroTexto 17">
            <a:extLst>
              <a:ext uri="{FF2B5EF4-FFF2-40B4-BE49-F238E27FC236}">
                <a16:creationId xmlns:a16="http://schemas.microsoft.com/office/drawing/2014/main" id="{7AFB373F-C29C-437B-964C-BF43870BF856}"/>
              </a:ext>
            </a:extLst>
          </p:cNvPr>
          <p:cNvSpPr txBox="1"/>
          <p:nvPr/>
        </p:nvSpPr>
        <p:spPr>
          <a:xfrm>
            <a:off x="2657475" y="4909865"/>
            <a:ext cx="962025" cy="128587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Incorpora al RCP Marco Normativo dispuesto en el anexo Decreto 2784 de 2012. Empresas Cotizantes.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Hoy Decreto 2420 de 2015</a:t>
            </a:r>
          </a:p>
        </p:txBody>
      </p:sp>
      <p:sp>
        <p:nvSpPr>
          <p:cNvPr id="19" name="CuadroTexto 18">
            <a:extLst>
              <a:ext uri="{FF2B5EF4-FFF2-40B4-BE49-F238E27FC236}">
                <a16:creationId xmlns:a16="http://schemas.microsoft.com/office/drawing/2014/main" id="{DA5A0A6A-A0BF-4E6C-8C84-9B7BB3BC91E4}"/>
              </a:ext>
            </a:extLst>
          </p:cNvPr>
          <p:cNvSpPr txBox="1"/>
          <p:nvPr/>
        </p:nvSpPr>
        <p:spPr>
          <a:xfrm>
            <a:off x="3878263" y="4498703"/>
            <a:ext cx="860425" cy="4111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Marco normativo para </a:t>
            </a:r>
            <a:r>
              <a:rPr lang="es-ES" sz="1200" b="1" kern="0" dirty="0">
                <a:solidFill>
                  <a:srgbClr val="000000">
                    <a:hueOff val="0"/>
                    <a:satOff val="0"/>
                    <a:lumOff val="0"/>
                    <a:alphaOff val="0"/>
                  </a:srgbClr>
                </a:solidFill>
                <a:latin typeface="Calibri" panose="020F0502020204030204"/>
                <a:ea typeface="+mn-ea"/>
                <a:cs typeface="+mn-cs"/>
              </a:rPr>
              <a:t>Empresas que no Cotizan.</a:t>
            </a:r>
            <a:endParaRPr lang="es-CO" sz="1200" b="1" kern="0" dirty="0">
              <a:solidFill>
                <a:srgbClr val="000000">
                  <a:hueOff val="0"/>
                  <a:satOff val="0"/>
                  <a:lumOff val="0"/>
                  <a:alphaOff val="0"/>
                </a:srgbClr>
              </a:solidFill>
              <a:latin typeface="Calibri" panose="020F0502020204030204"/>
              <a:ea typeface="+mn-ea"/>
              <a:cs typeface="+mn-cs"/>
            </a:endParaRPr>
          </a:p>
        </p:txBody>
      </p:sp>
      <p:pic>
        <p:nvPicPr>
          <p:cNvPr id="20" name="Imagen 19"/>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2163763" y="4933678"/>
            <a:ext cx="357187" cy="242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Rectángulo 20">
            <a:extLst>
              <a:ext uri="{FF2B5EF4-FFF2-40B4-BE49-F238E27FC236}">
                <a16:creationId xmlns:a16="http://schemas.microsoft.com/office/drawing/2014/main" id="{54DFD6A6-290B-4FCD-8C1E-DE4379EA121B}"/>
              </a:ext>
            </a:extLst>
          </p:cNvPr>
          <p:cNvSpPr/>
          <p:nvPr/>
        </p:nvSpPr>
        <p:spPr bwMode="auto">
          <a:xfrm>
            <a:off x="5089525" y="3393803"/>
            <a:ext cx="877888" cy="427037"/>
          </a:xfrm>
          <a:prstGeom prst="rect">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533 de 2015</a:t>
            </a:r>
          </a:p>
        </p:txBody>
      </p:sp>
      <p:sp>
        <p:nvSpPr>
          <p:cNvPr id="22" name="CuadroTexto 21">
            <a:extLst>
              <a:ext uri="{FF2B5EF4-FFF2-40B4-BE49-F238E27FC236}">
                <a16:creationId xmlns:a16="http://schemas.microsoft.com/office/drawing/2014/main" id="{94F933C1-2957-4413-9C7B-84BCD2422F6B}"/>
              </a:ext>
            </a:extLst>
          </p:cNvPr>
          <p:cNvSpPr txBox="1"/>
          <p:nvPr/>
        </p:nvSpPr>
        <p:spPr>
          <a:xfrm>
            <a:off x="5170488" y="3981178"/>
            <a:ext cx="1066800" cy="703262"/>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RCP el marco normativo aplicable para las Entidades </a:t>
            </a:r>
          </a:p>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de Gobierno</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23" name="Rectángulo 22">
            <a:extLst>
              <a:ext uri="{FF2B5EF4-FFF2-40B4-BE49-F238E27FC236}">
                <a16:creationId xmlns:a16="http://schemas.microsoft.com/office/drawing/2014/main" id="{C9D8523B-79F9-4635-B6B8-E2466E563B6C}"/>
              </a:ext>
            </a:extLst>
          </p:cNvPr>
          <p:cNvSpPr/>
          <p:nvPr/>
        </p:nvSpPr>
        <p:spPr bwMode="auto">
          <a:xfrm>
            <a:off x="6411913" y="2808015"/>
            <a:ext cx="887412" cy="427038"/>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Res.628 de 2015</a:t>
            </a:r>
          </a:p>
        </p:txBody>
      </p:sp>
      <p:grpSp>
        <p:nvGrpSpPr>
          <p:cNvPr id="24" name="Grupo 23"/>
          <p:cNvGrpSpPr>
            <a:grpSpLocks/>
          </p:cNvGrpSpPr>
          <p:nvPr/>
        </p:nvGrpSpPr>
        <p:grpSpPr bwMode="auto">
          <a:xfrm>
            <a:off x="6524625" y="3322365"/>
            <a:ext cx="1098550" cy="846138"/>
            <a:chOff x="-251230" y="1547017"/>
            <a:chExt cx="4391238" cy="5941918"/>
          </a:xfrm>
        </p:grpSpPr>
        <p:sp>
          <p:nvSpPr>
            <p:cNvPr id="25" name="Rectángulo 77"/>
            <p:cNvSpPr>
              <a:spLocks noChangeArrowheads="1"/>
            </p:cNvSpPr>
            <p:nvPr/>
          </p:nvSpPr>
          <p:spPr bwMode="auto">
            <a:xfrm>
              <a:off x="279006" y="2281630"/>
              <a:ext cx="2517883" cy="22070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Geneva"/>
                  <a:cs typeface="Geneva"/>
                </a:defRPr>
              </a:lvl1pPr>
              <a:lvl2pPr marL="742950" indent="-285750">
                <a:defRPr>
                  <a:solidFill>
                    <a:schemeClr val="tx1"/>
                  </a:solidFill>
                  <a:latin typeface="Calibri" panose="020F0502020204030204" pitchFamily="34" charset="0"/>
                  <a:ea typeface="Geneva"/>
                  <a:cs typeface="Geneva"/>
                </a:defRPr>
              </a:lvl2pPr>
              <a:lvl3pPr marL="1143000" indent="-228600">
                <a:defRPr>
                  <a:solidFill>
                    <a:schemeClr val="tx1"/>
                  </a:solidFill>
                  <a:latin typeface="Calibri" panose="020F0502020204030204" pitchFamily="34" charset="0"/>
                  <a:ea typeface="Geneva"/>
                  <a:cs typeface="Geneva"/>
                </a:defRPr>
              </a:lvl3pPr>
              <a:lvl4pPr marL="1600200" indent="-228600">
                <a:defRPr>
                  <a:solidFill>
                    <a:schemeClr val="tx1"/>
                  </a:solidFill>
                  <a:latin typeface="Calibri" panose="020F0502020204030204" pitchFamily="34" charset="0"/>
                  <a:ea typeface="Geneva"/>
                  <a:cs typeface="Geneva"/>
                </a:defRPr>
              </a:lvl4pPr>
              <a:lvl5pPr marL="2057400" indent="-228600">
                <a:defRPr>
                  <a:solidFill>
                    <a:schemeClr val="tx1"/>
                  </a:solidFill>
                  <a:latin typeface="Calibri" panose="020F0502020204030204" pitchFamily="34" charset="0"/>
                  <a:ea typeface="Geneva"/>
                  <a:cs typeface="Geneva"/>
                </a:defRPr>
              </a:lvl5pPr>
              <a:lvl6pPr marL="25146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6pPr>
              <a:lvl7pPr marL="29718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7pPr>
              <a:lvl8pPr marL="34290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8pPr>
              <a:lvl9pPr marL="3886200" indent="-228600" defTabSz="457200" eaLnBrk="0" fontAlgn="base" hangingPunct="0">
                <a:spcBef>
                  <a:spcPct val="0"/>
                </a:spcBef>
                <a:spcAft>
                  <a:spcPct val="0"/>
                </a:spcAft>
                <a:defRPr>
                  <a:solidFill>
                    <a:schemeClr val="tx1"/>
                  </a:solidFill>
                  <a:latin typeface="Calibri" panose="020F0502020204030204" pitchFamily="34" charset="0"/>
                  <a:ea typeface="Geneva"/>
                  <a:cs typeface="Geneva"/>
                </a:defRPr>
              </a:lvl9pPr>
            </a:lstStyle>
            <a:p>
              <a:endParaRPr lang="es-CO" altLang="es-CO" dirty="0"/>
            </a:p>
          </p:txBody>
        </p:sp>
        <p:sp>
          <p:nvSpPr>
            <p:cNvPr id="26" name="CuadroTexto 25">
              <a:extLst>
                <a:ext uri="{FF2B5EF4-FFF2-40B4-BE49-F238E27FC236}">
                  <a16:creationId xmlns:a16="http://schemas.microsoft.com/office/drawing/2014/main" id="{C009E52E-6E68-46D6-AEF6-ED1EF3113AC8}"/>
                </a:ext>
              </a:extLst>
            </p:cNvPr>
            <p:cNvSpPr txBox="1"/>
            <p:nvPr/>
          </p:nvSpPr>
          <p:spPr>
            <a:xfrm>
              <a:off x="-251230" y="1547017"/>
              <a:ext cx="4391238" cy="5941918"/>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100" b="1" kern="0" dirty="0">
                  <a:solidFill>
                    <a:srgbClr val="000000">
                      <a:hueOff val="0"/>
                      <a:satOff val="0"/>
                      <a:lumOff val="0"/>
                      <a:alphaOff val="0"/>
                    </a:srgbClr>
                  </a:solidFill>
                  <a:latin typeface="Calibri" panose="020F0502020204030204"/>
                  <a:ea typeface="+mn-ea"/>
                  <a:cs typeface="+mn-cs"/>
                </a:rPr>
                <a:t>Incorpora al RCP, el referente teórico y metodológico de la regulación contable pública y define el </a:t>
              </a:r>
              <a:r>
                <a:rPr lang="es-ES" sz="1200" b="1" kern="0" dirty="0">
                  <a:solidFill>
                    <a:srgbClr val="000000">
                      <a:hueOff val="0"/>
                      <a:satOff val="0"/>
                      <a:lumOff val="0"/>
                      <a:alphaOff val="0"/>
                    </a:srgbClr>
                  </a:solidFill>
                  <a:latin typeface="Calibri" panose="020F0502020204030204"/>
                  <a:ea typeface="+mn-ea"/>
                  <a:cs typeface="+mn-cs"/>
                </a:rPr>
                <a:t>alcance del RCP.</a:t>
              </a:r>
              <a:endParaRPr lang="es-CO" sz="1200" b="1" kern="0" dirty="0">
                <a:solidFill>
                  <a:srgbClr val="000000">
                    <a:hueOff val="0"/>
                    <a:satOff val="0"/>
                    <a:lumOff val="0"/>
                    <a:alphaOff val="0"/>
                  </a:srgbClr>
                </a:solidFill>
                <a:latin typeface="Calibri" panose="020F0502020204030204"/>
                <a:ea typeface="+mn-ea"/>
                <a:cs typeface="+mn-cs"/>
              </a:endParaRPr>
            </a:p>
          </p:txBody>
        </p:sp>
      </p:grpSp>
      <p:sp>
        <p:nvSpPr>
          <p:cNvPr id="27" name="Rectángulo 26">
            <a:extLst>
              <a:ext uri="{FF2B5EF4-FFF2-40B4-BE49-F238E27FC236}">
                <a16:creationId xmlns:a16="http://schemas.microsoft.com/office/drawing/2014/main" id="{5969EE2D-C74A-4A1F-8948-2F57C63C0449}"/>
              </a:ext>
            </a:extLst>
          </p:cNvPr>
          <p:cNvSpPr/>
          <p:nvPr/>
        </p:nvSpPr>
        <p:spPr bwMode="auto">
          <a:xfrm>
            <a:off x="1101725" y="2025378"/>
            <a:ext cx="2033588" cy="442912"/>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354, 355 y 356</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2007</a:t>
            </a:r>
          </a:p>
          <a:p>
            <a:pPr algn="ctr" defTabSz="914400" eaLnBrk="1" fontAlgn="auto" hangingPunct="1">
              <a:spcBef>
                <a:spcPts val="0"/>
              </a:spcBef>
              <a:spcAft>
                <a:spcPts val="0"/>
              </a:spcAft>
              <a:defRPr/>
            </a:pPr>
            <a:endParaRPr lang="es-CO" sz="900" b="1" kern="0" dirty="0">
              <a:solidFill>
                <a:srgbClr val="000000"/>
              </a:solidFill>
              <a:latin typeface="Tahoma" panose="020B0604030504040204" pitchFamily="34" charset="0"/>
              <a:ea typeface="Tahoma" panose="020B0604030504040204" pitchFamily="34" charset="0"/>
              <a:cs typeface="Tahoma" panose="020B0604030504040204" pitchFamily="34" charset="0"/>
            </a:endParaRPr>
          </a:p>
        </p:txBody>
      </p:sp>
      <p:sp>
        <p:nvSpPr>
          <p:cNvPr id="28" name="CuadroTexto 27">
            <a:extLst>
              <a:ext uri="{FF2B5EF4-FFF2-40B4-BE49-F238E27FC236}">
                <a16:creationId xmlns:a16="http://schemas.microsoft.com/office/drawing/2014/main" id="{C009E52E-6E68-46D6-AEF6-ED1EF3113AC8}"/>
              </a:ext>
            </a:extLst>
          </p:cNvPr>
          <p:cNvSpPr txBox="1"/>
          <p:nvPr/>
        </p:nvSpPr>
        <p:spPr>
          <a:xfrm>
            <a:off x="1158875" y="2628628"/>
            <a:ext cx="933450" cy="1055687"/>
          </a:xfrm>
          <a:prstGeom prst="rect">
            <a:avLst/>
          </a:prstGeom>
          <a:noFill/>
          <a:ln>
            <a:noFill/>
          </a:ln>
          <a:effectLst/>
        </p:spPr>
        <p:txBody>
          <a:bodyPr lIns="57150" tIns="57150" rIns="57150" bIns="57150" spcCol="1270"/>
          <a:lstStyle/>
          <a:p>
            <a:pPr algn="just"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Régimen de Contabilidad Pública - RCP</a:t>
            </a:r>
          </a:p>
          <a:p>
            <a:pPr defTabSz="666750" eaLnBrk="1" fontAlgn="auto" hangingPunct="1">
              <a:lnSpc>
                <a:spcPct val="90000"/>
              </a:lnSpc>
              <a:spcBef>
                <a:spcPts val="0"/>
              </a:spcBef>
              <a:spcAft>
                <a:spcPct val="35000"/>
              </a:spcAft>
              <a:defRPr/>
            </a:pPr>
            <a:r>
              <a:rPr lang="es-CO" sz="1200" b="1" i="1" kern="0" dirty="0">
                <a:solidFill>
                  <a:srgbClr val="000000">
                    <a:hueOff val="0"/>
                    <a:satOff val="0"/>
                    <a:lumOff val="0"/>
                    <a:alphaOff val="0"/>
                  </a:srgbClr>
                </a:solidFill>
                <a:latin typeface="Calibri Light" panose="020F0302020204030204"/>
                <a:ea typeface="+mn-ea"/>
                <a:cs typeface="+mn-cs"/>
              </a:rPr>
              <a:t> Principio de                                    devengo   causación</a:t>
            </a:r>
          </a:p>
          <a:p>
            <a:pPr algn="just" defTabSz="666750" eaLnBrk="1" fontAlgn="auto" hangingPunct="1">
              <a:lnSpc>
                <a:spcPct val="90000"/>
              </a:lnSpc>
              <a:spcBef>
                <a:spcPts val="0"/>
              </a:spcBef>
              <a:spcAft>
                <a:spcPct val="35000"/>
              </a:spcAft>
              <a:defRPr/>
            </a:pPr>
            <a:endParaRPr lang="es-CO" sz="900" b="1" kern="0" dirty="0">
              <a:solidFill>
                <a:srgbClr val="000000">
                  <a:hueOff val="0"/>
                  <a:satOff val="0"/>
                  <a:lumOff val="0"/>
                  <a:alphaOff val="0"/>
                </a:srgbClr>
              </a:solidFill>
              <a:latin typeface="Calibri" panose="020F0502020204030204"/>
              <a:ea typeface="+mn-ea"/>
              <a:cs typeface="+mn-cs"/>
            </a:endParaRPr>
          </a:p>
        </p:txBody>
      </p:sp>
      <p:sp>
        <p:nvSpPr>
          <p:cNvPr id="29" name="CuadroTexto 28">
            <a:extLst>
              <a:ext uri="{FF2B5EF4-FFF2-40B4-BE49-F238E27FC236}">
                <a16:creationId xmlns:a16="http://schemas.microsoft.com/office/drawing/2014/main" id="{7AFB373F-C29C-437B-964C-BF43870BF856}"/>
              </a:ext>
            </a:extLst>
          </p:cNvPr>
          <p:cNvSpPr txBox="1"/>
          <p:nvPr/>
        </p:nvSpPr>
        <p:spPr>
          <a:xfrm>
            <a:off x="2206625" y="2636565"/>
            <a:ext cx="1073150" cy="936625"/>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Plan General de Contabilidad Pública </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Manual de Procedimientos</a:t>
            </a:r>
          </a:p>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 Doctrina Contable </a:t>
            </a:r>
          </a:p>
        </p:txBody>
      </p:sp>
      <p:sp>
        <p:nvSpPr>
          <p:cNvPr id="30" name="Forma en L 29">
            <a:extLst>
              <a:ext uri="{FF2B5EF4-FFF2-40B4-BE49-F238E27FC236}">
                <a16:creationId xmlns:a16="http://schemas.microsoft.com/office/drawing/2014/main" id="{CDAC5EE9-D01F-42F1-B39C-235D8C0C6307}"/>
              </a:ext>
            </a:extLst>
          </p:cNvPr>
          <p:cNvSpPr/>
          <p:nvPr/>
        </p:nvSpPr>
        <p:spPr>
          <a:xfrm rot="5400000">
            <a:off x="7956919" y="2306279"/>
            <a:ext cx="609935" cy="1171274"/>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1" name="Rectángulo 30">
            <a:extLst>
              <a:ext uri="{FF2B5EF4-FFF2-40B4-BE49-F238E27FC236}">
                <a16:creationId xmlns:a16="http://schemas.microsoft.com/office/drawing/2014/main" id="{C9D8523B-79F9-4635-B6B8-E2466E563B6C}"/>
              </a:ext>
            </a:extLst>
          </p:cNvPr>
          <p:cNvSpPr/>
          <p:nvPr/>
        </p:nvSpPr>
        <p:spPr bwMode="auto">
          <a:xfrm>
            <a:off x="7675563" y="2077765"/>
            <a:ext cx="1169987" cy="444500"/>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461</a:t>
            </a:r>
          </a:p>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de 2017</a:t>
            </a:r>
          </a:p>
        </p:txBody>
      </p:sp>
      <p:sp>
        <p:nvSpPr>
          <p:cNvPr id="32" name="CuadroTexto 31">
            <a:extLst>
              <a:ext uri="{FF2B5EF4-FFF2-40B4-BE49-F238E27FC236}">
                <a16:creationId xmlns:a16="http://schemas.microsoft.com/office/drawing/2014/main" id="{94F933C1-2957-4413-9C7B-84BCD2422F6B}"/>
              </a:ext>
            </a:extLst>
          </p:cNvPr>
          <p:cNvSpPr txBox="1"/>
          <p:nvPr/>
        </p:nvSpPr>
        <p:spPr>
          <a:xfrm>
            <a:off x="7761288" y="2625453"/>
            <a:ext cx="1065212" cy="7048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ES" sz="1200" b="1" kern="0" dirty="0">
                <a:solidFill>
                  <a:srgbClr val="000000">
                    <a:hueOff val="0"/>
                    <a:satOff val="0"/>
                    <a:lumOff val="0"/>
                    <a:alphaOff val="0"/>
                  </a:srgbClr>
                </a:solidFill>
                <a:latin typeface="Calibri" panose="020F0502020204030204"/>
                <a:ea typeface="+mn-ea"/>
                <a:cs typeface="+mn-cs"/>
              </a:rPr>
              <a:t>Incorpora al RCP el Marco Normativo para las Entidades en Liquidación</a:t>
            </a:r>
            <a:endParaRPr lang="es-CO" sz="1200" b="1" kern="0" dirty="0">
              <a:solidFill>
                <a:srgbClr val="000000">
                  <a:hueOff val="0"/>
                  <a:satOff val="0"/>
                  <a:lumOff val="0"/>
                  <a:alphaOff val="0"/>
                </a:srgbClr>
              </a:solidFill>
              <a:latin typeface="Calibri" panose="020F0502020204030204"/>
              <a:ea typeface="+mn-ea"/>
              <a:cs typeface="+mn-cs"/>
            </a:endParaRPr>
          </a:p>
        </p:txBody>
      </p:sp>
      <p:sp>
        <p:nvSpPr>
          <p:cNvPr id="33" name="Rectángulo 32">
            <a:extLst>
              <a:ext uri="{FF2B5EF4-FFF2-40B4-BE49-F238E27FC236}">
                <a16:creationId xmlns:a16="http://schemas.microsoft.com/office/drawing/2014/main" id="{5969EE2D-C74A-4A1F-8948-2F57C63C0449}"/>
              </a:ext>
            </a:extLst>
          </p:cNvPr>
          <p:cNvSpPr/>
          <p:nvPr/>
        </p:nvSpPr>
        <p:spPr bwMode="auto">
          <a:xfrm>
            <a:off x="3551238" y="2026965"/>
            <a:ext cx="1065212" cy="446088"/>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33FF"/>
                </a:solidFill>
                <a:latin typeface="Tahoma" panose="020B0604030504040204" pitchFamily="34" charset="0"/>
                <a:ea typeface="Tahoma" panose="020B0604030504040204" pitchFamily="34" charset="0"/>
                <a:cs typeface="Tahoma" panose="020B0604030504040204" pitchFamily="34" charset="0"/>
              </a:rPr>
              <a:t>Res. 357 de 2008</a:t>
            </a:r>
          </a:p>
        </p:txBody>
      </p:sp>
      <p:sp>
        <p:nvSpPr>
          <p:cNvPr id="34" name="CuadroTexto 33">
            <a:extLst>
              <a:ext uri="{FF2B5EF4-FFF2-40B4-BE49-F238E27FC236}">
                <a16:creationId xmlns:a16="http://schemas.microsoft.com/office/drawing/2014/main" id="{A49D649B-C3A0-4252-863F-61AC801893E7}"/>
              </a:ext>
            </a:extLst>
          </p:cNvPr>
          <p:cNvSpPr txBox="1"/>
          <p:nvPr/>
        </p:nvSpPr>
        <p:spPr>
          <a:xfrm>
            <a:off x="3605213" y="2569890"/>
            <a:ext cx="992187" cy="7635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000" b="1" kern="0" dirty="0">
                <a:solidFill>
                  <a:srgbClr val="000000">
                    <a:hueOff val="0"/>
                    <a:satOff val="0"/>
                    <a:lumOff val="0"/>
                    <a:alphaOff val="0"/>
                  </a:srgbClr>
                </a:solidFill>
                <a:latin typeface="Calibri" panose="020F0502020204030204"/>
                <a:ea typeface="+mn-ea"/>
                <a:cs typeface="+mn-cs"/>
              </a:rPr>
              <a:t>Procedimiento para la evaluación del Control Interno Contable</a:t>
            </a:r>
          </a:p>
        </p:txBody>
      </p:sp>
      <p:sp>
        <p:nvSpPr>
          <p:cNvPr id="35" name="Forma en L 34">
            <a:extLst>
              <a:ext uri="{FF2B5EF4-FFF2-40B4-BE49-F238E27FC236}">
                <a16:creationId xmlns:a16="http://schemas.microsoft.com/office/drawing/2014/main" id="{CDAC5EE9-D01F-42F1-B39C-235D8C0C6307}"/>
              </a:ext>
            </a:extLst>
          </p:cNvPr>
          <p:cNvSpPr/>
          <p:nvPr/>
        </p:nvSpPr>
        <p:spPr>
          <a:xfrm rot="5400000">
            <a:off x="6826419" y="5184693"/>
            <a:ext cx="403487" cy="1008111"/>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36" name="Rectángulo 35">
            <a:extLst>
              <a:ext uri="{FF2B5EF4-FFF2-40B4-BE49-F238E27FC236}">
                <a16:creationId xmlns:a16="http://schemas.microsoft.com/office/drawing/2014/main" id="{5969EE2D-C74A-4A1F-8948-2F57C63C0449}"/>
              </a:ext>
            </a:extLst>
          </p:cNvPr>
          <p:cNvSpPr/>
          <p:nvPr/>
        </p:nvSpPr>
        <p:spPr bwMode="auto">
          <a:xfrm>
            <a:off x="6524625" y="5003528"/>
            <a:ext cx="1008063" cy="430212"/>
          </a:xfrm>
          <a:prstGeom prst="rect">
            <a:avLst/>
          </a:prstGeom>
          <a:gradFill rotWithShape="1">
            <a:gsLst>
              <a:gs pos="0">
                <a:srgbClr val="FFC000">
                  <a:lumMod val="110000"/>
                  <a:satMod val="105000"/>
                  <a:tint val="67000"/>
                </a:srgbClr>
              </a:gs>
              <a:gs pos="50000">
                <a:srgbClr val="FFC000">
                  <a:lumMod val="105000"/>
                  <a:satMod val="103000"/>
                  <a:tint val="73000"/>
                </a:srgbClr>
              </a:gs>
              <a:gs pos="100000">
                <a:srgbClr val="FFC000">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192 de 2016</a:t>
            </a:r>
          </a:p>
        </p:txBody>
      </p:sp>
      <p:sp>
        <p:nvSpPr>
          <p:cNvPr id="37" name="CuadroTexto 36">
            <a:extLst>
              <a:ext uri="{FF2B5EF4-FFF2-40B4-BE49-F238E27FC236}">
                <a16:creationId xmlns:a16="http://schemas.microsoft.com/office/drawing/2014/main" id="{A49D649B-C3A0-4252-863F-61AC801893E7}"/>
              </a:ext>
            </a:extLst>
          </p:cNvPr>
          <p:cNvSpPr txBox="1"/>
          <p:nvPr/>
        </p:nvSpPr>
        <p:spPr>
          <a:xfrm>
            <a:off x="6578600" y="5528990"/>
            <a:ext cx="1134464" cy="647700"/>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el elemento procedimientos transversales</a:t>
            </a:r>
          </a:p>
        </p:txBody>
      </p:sp>
      <p:sp>
        <p:nvSpPr>
          <p:cNvPr id="38" name="Forma en L 37">
            <a:extLst>
              <a:ext uri="{FF2B5EF4-FFF2-40B4-BE49-F238E27FC236}">
                <a16:creationId xmlns:a16="http://schemas.microsoft.com/office/drawing/2014/main" id="{CDAC5EE9-D01F-42F1-B39C-235D8C0C6307}"/>
              </a:ext>
            </a:extLst>
          </p:cNvPr>
          <p:cNvSpPr/>
          <p:nvPr/>
        </p:nvSpPr>
        <p:spPr>
          <a:xfrm rot="5400000">
            <a:off x="1327040" y="2301340"/>
            <a:ext cx="578478" cy="1021653"/>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39" name="Forma en L 38">
            <a:extLst>
              <a:ext uri="{FF2B5EF4-FFF2-40B4-BE49-F238E27FC236}">
                <a16:creationId xmlns:a16="http://schemas.microsoft.com/office/drawing/2014/main" id="{CDAC5EE9-D01F-42F1-B39C-235D8C0C6307}"/>
              </a:ext>
            </a:extLst>
          </p:cNvPr>
          <p:cNvSpPr/>
          <p:nvPr/>
        </p:nvSpPr>
        <p:spPr>
          <a:xfrm rot="5400000">
            <a:off x="3735035" y="2317974"/>
            <a:ext cx="693707" cy="1092637"/>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sp>
        <p:nvSpPr>
          <p:cNvPr id="40" name="CuadroTexto 39">
            <a:extLst>
              <a:ext uri="{FF2B5EF4-FFF2-40B4-BE49-F238E27FC236}">
                <a16:creationId xmlns:a16="http://schemas.microsoft.com/office/drawing/2014/main" id="{C009E52E-6E68-46D6-AEF6-ED1EF3113AC8}"/>
              </a:ext>
            </a:extLst>
          </p:cNvPr>
          <p:cNvSpPr txBox="1"/>
          <p:nvPr/>
        </p:nvSpPr>
        <p:spPr>
          <a:xfrm>
            <a:off x="203200" y="5530578"/>
            <a:ext cx="1169988" cy="692150"/>
          </a:xfrm>
          <a:prstGeom prst="rect">
            <a:avLst/>
          </a:prstGeom>
          <a:noFill/>
          <a:ln>
            <a:noFill/>
          </a:ln>
          <a:effectLst/>
        </p:spPr>
        <p:txBody>
          <a:bodyPr lIns="57150" tIns="57150" rIns="57150" bIns="57150" spcCol="1270"/>
          <a:lstStyle/>
          <a:p>
            <a:pPr defTabSz="666750" eaLnBrk="1" fontAlgn="auto" hangingPunct="1">
              <a:lnSpc>
                <a:spcPct val="90000"/>
              </a:lnSpc>
              <a:spcBef>
                <a:spcPts val="0"/>
              </a:spcBef>
              <a:spcAft>
                <a:spcPct val="35000"/>
              </a:spcAft>
              <a:defRPr/>
            </a:pPr>
            <a:r>
              <a:rPr lang="es-CO" sz="1100" b="1" kern="0" dirty="0">
                <a:solidFill>
                  <a:srgbClr val="000000">
                    <a:hueOff val="0"/>
                    <a:satOff val="0"/>
                    <a:lumOff val="0"/>
                    <a:alphaOff val="0"/>
                  </a:srgbClr>
                </a:solidFill>
                <a:latin typeface="Calibri" panose="020F0502020204030204"/>
                <a:ea typeface="+mn-ea"/>
                <a:cs typeface="+mn-cs"/>
              </a:rPr>
              <a:t>Aplicación voluntaria de las NIIF para las empresas sujetas al ámbito de aplicación del RCP.</a:t>
            </a:r>
          </a:p>
        </p:txBody>
      </p:sp>
      <p:sp>
        <p:nvSpPr>
          <p:cNvPr id="41" name="Forma en L 40">
            <a:extLst>
              <a:ext uri="{FF2B5EF4-FFF2-40B4-BE49-F238E27FC236}">
                <a16:creationId xmlns:a16="http://schemas.microsoft.com/office/drawing/2014/main" id="{6D24C93B-EB57-43EE-A28F-1B6E5F9F23F5}"/>
              </a:ext>
            </a:extLst>
          </p:cNvPr>
          <p:cNvSpPr/>
          <p:nvPr/>
        </p:nvSpPr>
        <p:spPr>
          <a:xfrm rot="5400000">
            <a:off x="1553657" y="5056134"/>
            <a:ext cx="491186" cy="737101"/>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2" name="Imagen 94"/>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44450" y="1996803"/>
            <a:ext cx="1057275" cy="1497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Forma en L 42">
            <a:extLst>
              <a:ext uri="{FF2B5EF4-FFF2-40B4-BE49-F238E27FC236}">
                <a16:creationId xmlns:a16="http://schemas.microsoft.com/office/drawing/2014/main" id="{CDAC5EE9-D01F-42F1-B39C-235D8C0C6307}"/>
              </a:ext>
            </a:extLst>
          </p:cNvPr>
          <p:cNvSpPr/>
          <p:nvPr/>
        </p:nvSpPr>
        <p:spPr>
          <a:xfrm rot="5400000">
            <a:off x="2299247" y="2425879"/>
            <a:ext cx="681462" cy="1012215"/>
          </a:xfrm>
          <a:prstGeom prst="corner">
            <a:avLst>
              <a:gd name="adj1" fmla="val 16120"/>
              <a:gd name="adj2" fmla="val 16110"/>
            </a:avLst>
          </a:prstGeom>
          <a:solidFill>
            <a:srgbClr val="4472C4">
              <a:hueOff val="0"/>
              <a:satOff val="0"/>
              <a:lumOff val="0"/>
              <a:alphaOff val="0"/>
            </a:srgbClr>
          </a:solidFill>
          <a:ln w="6350" cap="flat" cmpd="sng" algn="ctr">
            <a:solidFill>
              <a:srgbClr val="4472C4">
                <a:hueOff val="0"/>
                <a:satOff val="0"/>
                <a:lumOff val="0"/>
                <a:alphaOff val="0"/>
              </a:srgbClr>
            </a:solidFill>
            <a:prstDash val="solid"/>
            <a:miter lim="800000"/>
          </a:ln>
          <a:effectLst/>
          <a:scene3d>
            <a:camera prst="orthographicFront"/>
            <a:lightRig rig="chilly" dir="t"/>
          </a:scene3d>
          <a:sp3d prstMaterial="translucentPowder">
            <a:bevelT w="127000" h="25400" prst="softRound"/>
          </a:sp3d>
        </p:spPr>
      </p:sp>
      <p:pic>
        <p:nvPicPr>
          <p:cNvPr id="44" name="Imagen 43"/>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bwMode="auto">
          <a:xfrm>
            <a:off x="1535113" y="5286103"/>
            <a:ext cx="704850" cy="76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 name="Forma en L 38">
            <a:extLst>
              <a:ext uri="{FF2B5EF4-FFF2-40B4-BE49-F238E27FC236}">
                <a16:creationId xmlns:a16="http://schemas.microsoft.com/office/drawing/2014/main" id="{CDAC5EE9-D01F-42F1-B39C-235D8C0C6307}"/>
              </a:ext>
            </a:extLst>
          </p:cNvPr>
          <p:cNvSpPr/>
          <p:nvPr/>
        </p:nvSpPr>
        <p:spPr>
          <a:xfrm rot="5400000">
            <a:off x="5428918" y="5070496"/>
            <a:ext cx="403487" cy="1251745"/>
          </a:xfrm>
          <a:prstGeom prst="corner">
            <a:avLst>
              <a:gd name="adj1" fmla="val 16120"/>
              <a:gd name="adj2" fmla="val 16110"/>
            </a:avLst>
          </a:prstGeom>
          <a:solidFill>
            <a:srgbClr val="4472C4">
              <a:hueOff val="0"/>
              <a:satOff val="0"/>
              <a:lumOff val="0"/>
              <a:alphaOff val="0"/>
            </a:srgbClr>
          </a:solidFill>
          <a:ln w="6350" cap="flat" cmpd="sng" algn="ctr">
            <a:solidFill>
              <a:sysClr val="windowText" lastClr="000000"/>
            </a:solidFill>
            <a:prstDash val="solid"/>
            <a:miter lim="800000"/>
          </a:ln>
          <a:effectLst/>
          <a:scene3d>
            <a:camera prst="orthographicFront"/>
            <a:lightRig rig="chilly" dir="t"/>
          </a:scene3d>
          <a:sp3d prstMaterial="translucentPowder">
            <a:bevelT w="127000" h="25400" prst="softRound"/>
          </a:sp3d>
        </p:spPr>
      </p:sp>
      <p:sp>
        <p:nvSpPr>
          <p:cNvPr id="46" name="Rectángulo 39">
            <a:extLst>
              <a:ext uri="{FF2B5EF4-FFF2-40B4-BE49-F238E27FC236}">
                <a16:creationId xmlns:a16="http://schemas.microsoft.com/office/drawing/2014/main" id="{5969EE2D-C74A-4A1F-8948-2F57C63C0449}"/>
              </a:ext>
            </a:extLst>
          </p:cNvPr>
          <p:cNvSpPr/>
          <p:nvPr/>
        </p:nvSpPr>
        <p:spPr bwMode="auto">
          <a:xfrm>
            <a:off x="5032375" y="5009878"/>
            <a:ext cx="1173163" cy="414337"/>
          </a:xfrm>
          <a:prstGeom prst="rect">
            <a:avLst/>
          </a:prstGeom>
          <a:gradFill rotWithShape="1">
            <a:gsLst>
              <a:gs pos="0">
                <a:srgbClr val="5B9BD5">
                  <a:lumMod val="110000"/>
                  <a:satMod val="105000"/>
                  <a:tint val="67000"/>
                </a:srgbClr>
              </a:gs>
              <a:gs pos="50000">
                <a:srgbClr val="5B9BD5">
                  <a:lumMod val="105000"/>
                  <a:satMod val="103000"/>
                  <a:tint val="73000"/>
                </a:srgbClr>
              </a:gs>
              <a:gs pos="100000">
                <a:srgbClr val="5B9BD5">
                  <a:lumMod val="105000"/>
                  <a:satMod val="109000"/>
                  <a:tint val="81000"/>
                </a:srgbClr>
              </a:gs>
            </a:gsLst>
            <a:lin ang="5400000" scaled="0"/>
          </a:gra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0000"/>
                </a:solidFill>
                <a:latin typeface="Tahoma" panose="020B0604030504040204" pitchFamily="34" charset="0"/>
                <a:ea typeface="Tahoma" panose="020B0604030504040204" pitchFamily="34" charset="0"/>
                <a:cs typeface="Tahoma" panose="020B0604030504040204" pitchFamily="34" charset="0"/>
              </a:rPr>
              <a:t>Res. 525 de 2016</a:t>
            </a:r>
          </a:p>
        </p:txBody>
      </p:sp>
      <p:sp>
        <p:nvSpPr>
          <p:cNvPr id="47" name="CuadroTexto 40">
            <a:extLst>
              <a:ext uri="{FF2B5EF4-FFF2-40B4-BE49-F238E27FC236}">
                <a16:creationId xmlns:a16="http://schemas.microsoft.com/office/drawing/2014/main" id="{A49D649B-C3A0-4252-863F-61AC801893E7}"/>
              </a:ext>
            </a:extLst>
          </p:cNvPr>
          <p:cNvSpPr txBox="1"/>
          <p:nvPr/>
        </p:nvSpPr>
        <p:spPr>
          <a:xfrm>
            <a:off x="4997450" y="5509940"/>
            <a:ext cx="1330325" cy="649288"/>
          </a:xfrm>
          <a:prstGeom prst="rect">
            <a:avLst/>
          </a:prstGeom>
          <a:noFill/>
          <a:ln>
            <a:noFill/>
          </a:ln>
          <a:effectLst/>
        </p:spPr>
        <p:txBody>
          <a:bodyPr lIns="57150" tIns="57150" rIns="57150" bIns="57150" spcCol="1270"/>
          <a:lstStyle/>
          <a:p>
            <a:pPr algn="ctr" defTabSz="666750" eaLnBrk="1" fontAlgn="auto" hangingPunct="1">
              <a:lnSpc>
                <a:spcPct val="90000"/>
              </a:lnSpc>
              <a:spcBef>
                <a:spcPts val="0"/>
              </a:spcBef>
              <a:spcAft>
                <a:spcPct val="35000"/>
              </a:spcAft>
              <a:defRPr/>
            </a:pPr>
            <a:r>
              <a:rPr lang="es-CO" sz="1200" b="1" kern="0" dirty="0">
                <a:solidFill>
                  <a:srgbClr val="000000">
                    <a:hueOff val="0"/>
                    <a:satOff val="0"/>
                    <a:lumOff val="0"/>
                    <a:alphaOff val="0"/>
                  </a:srgbClr>
                </a:solidFill>
                <a:latin typeface="Calibri" panose="020F0502020204030204"/>
                <a:ea typeface="+mn-ea"/>
                <a:cs typeface="+mn-cs"/>
              </a:rPr>
              <a:t>Incorpora al RCP la Norma de Proceso Contable y Sistema Documental Contable</a:t>
            </a:r>
          </a:p>
        </p:txBody>
      </p:sp>
      <p:sp>
        <p:nvSpPr>
          <p:cNvPr id="48" name="Rectángulo 47">
            <a:extLst>
              <a:ext uri="{FF2B5EF4-FFF2-40B4-BE49-F238E27FC236}">
                <a16:creationId xmlns:a16="http://schemas.microsoft.com/office/drawing/2014/main" id="{5969EE2D-C74A-4A1F-8948-2F57C63C0449}"/>
              </a:ext>
            </a:extLst>
          </p:cNvPr>
          <p:cNvSpPr/>
          <p:nvPr/>
        </p:nvSpPr>
        <p:spPr bwMode="auto">
          <a:xfrm>
            <a:off x="5676900" y="2063478"/>
            <a:ext cx="1171575" cy="401637"/>
          </a:xfrm>
          <a:prstGeom prst="rect">
            <a:avLst/>
          </a:prstGeom>
          <a:solidFill>
            <a:srgbClr val="ED7D31">
              <a:lumMod val="20000"/>
              <a:lumOff val="80000"/>
            </a:srgbClr>
          </a:solidFill>
          <a:ln w="6350" cap="flat" cmpd="sng" algn="ctr">
            <a:solidFill>
              <a:sysClr val="windowText" lastClr="000000"/>
            </a:solidFill>
            <a:prstDash val="solid"/>
            <a:miter lim="800000"/>
            <a:headEnd type="none" w="med" len="med"/>
            <a:tailEnd type="none" w="med" len="med"/>
          </a:ln>
          <a:effectLst/>
        </p:spPr>
        <p:txBody>
          <a:bodyPr/>
          <a:lstStyle/>
          <a:p>
            <a:pPr algn="ctr" defTabSz="914400" eaLnBrk="1" fontAlgn="auto" hangingPunct="1">
              <a:spcBef>
                <a:spcPts val="0"/>
              </a:spcBef>
              <a:spcAft>
                <a:spcPts val="0"/>
              </a:spcAft>
              <a:defRPr/>
            </a:pPr>
            <a:r>
              <a:rPr lang="es-CO" sz="1200" b="1" kern="0" dirty="0">
                <a:solidFill>
                  <a:srgbClr val="002060"/>
                </a:solidFill>
                <a:latin typeface="Tahoma" panose="020B0604030504040204" pitchFamily="34" charset="0"/>
                <a:ea typeface="Tahoma" panose="020B0604030504040204" pitchFamily="34" charset="0"/>
                <a:cs typeface="Tahoma" panose="020B0604030504040204" pitchFamily="34" charset="0"/>
              </a:rPr>
              <a:t>Ley 1314 de 2009</a:t>
            </a:r>
          </a:p>
        </p:txBody>
      </p:sp>
      <p:cxnSp>
        <p:nvCxnSpPr>
          <p:cNvPr id="49" name="Conector recto de flecha 102"/>
          <p:cNvCxnSpPr>
            <a:cxnSpLocks noChangeShapeType="1"/>
          </p:cNvCxnSpPr>
          <p:nvPr/>
        </p:nvCxnSpPr>
        <p:spPr bwMode="auto">
          <a:xfrm flipH="1">
            <a:off x="561991" y="2534457"/>
            <a:ext cx="5681758" cy="2411413"/>
          </a:xfrm>
          <a:prstGeom prst="straightConnector1">
            <a:avLst/>
          </a:prstGeom>
          <a:noFill/>
          <a:ln w="34925" algn="ctr">
            <a:solidFill>
              <a:srgbClr val="4472C4"/>
            </a:solidFill>
            <a:miter lim="800000"/>
            <a:headEnd/>
            <a:tailEnd type="triangle" w="med" len="med"/>
          </a:ln>
          <a:extLst>
            <a:ext uri="{909E8E84-426E-40DD-AFC4-6F175D3DCCD1}">
              <a14:hiddenFill xmlns:a14="http://schemas.microsoft.com/office/drawing/2010/main">
                <a:noFill/>
              </a14:hiddenFill>
            </a:ext>
          </a:extLst>
        </p:spPr>
      </p:cxnSp>
      <p:sp>
        <p:nvSpPr>
          <p:cNvPr id="50" name="Forma en L 49">
            <a:extLst>
              <a:ext uri="{FF2B5EF4-FFF2-40B4-BE49-F238E27FC236}">
                <a16:creationId xmlns:a16="http://schemas.microsoft.com/office/drawing/2014/main" id="{CDAC5EE9-D01F-42F1-B39C-235D8C0C6307}"/>
              </a:ext>
            </a:extLst>
          </p:cNvPr>
          <p:cNvSpPr/>
          <p:nvPr/>
        </p:nvSpPr>
        <p:spPr>
          <a:xfrm rot="5400000">
            <a:off x="8235434" y="5221383"/>
            <a:ext cx="466379" cy="1025736"/>
          </a:xfrm>
          <a:prstGeom prst="corner">
            <a:avLst>
              <a:gd name="adj1" fmla="val 16120"/>
              <a:gd name="adj2" fmla="val 16110"/>
            </a:avLst>
          </a:prstGeom>
          <a:solidFill>
            <a:srgbClr val="00CC99">
              <a:hueOff val="0"/>
              <a:satOff val="0"/>
              <a:lumOff val="0"/>
              <a:alphaOff val="0"/>
            </a:srgbClr>
          </a:solidFill>
          <a:ln w="9525" cap="flat" cmpd="sng" algn="ctr">
            <a:solidFill>
              <a:srgbClr val="000000"/>
            </a:solidFill>
            <a:prstDash val="solid"/>
          </a:ln>
          <a:effectLst/>
          <a:scene3d>
            <a:camera prst="orthographicFront"/>
            <a:lightRig rig="chilly" dir="t"/>
          </a:scene3d>
          <a:sp3d prstMaterial="translucentPowder">
            <a:bevelT w="127000" h="25400" prst="softRound"/>
          </a:sp3d>
        </p:spPr>
      </p:sp>
      <p:sp>
        <p:nvSpPr>
          <p:cNvPr id="51" name="Rectángulo 50">
            <a:extLst>
              <a:ext uri="{FF2B5EF4-FFF2-40B4-BE49-F238E27FC236}">
                <a16:creationId xmlns:a16="http://schemas.microsoft.com/office/drawing/2014/main" id="{5969EE2D-C74A-4A1F-8948-2F57C63C0449}"/>
              </a:ext>
            </a:extLst>
          </p:cNvPr>
          <p:cNvSpPr/>
          <p:nvPr/>
        </p:nvSpPr>
        <p:spPr bwMode="auto">
          <a:xfrm>
            <a:off x="7966960" y="4967207"/>
            <a:ext cx="1025735" cy="445647"/>
          </a:xfrm>
          <a:prstGeom prst="rect">
            <a:avLst/>
          </a:prstGeom>
          <a:solidFill>
            <a:srgbClr val="3333CC">
              <a:lumMod val="20000"/>
              <a:lumOff val="80000"/>
            </a:srgbClr>
          </a:solidFill>
          <a:ln w="9525" cap="flat" cmpd="sng" algn="ctr">
            <a:solidFill>
              <a:srgbClr val="000000"/>
            </a:solidFill>
            <a:prstDash val="solid"/>
            <a:headEnd type="none" w="med" len="med"/>
            <a:tailEnd type="none" w="med" len="med"/>
          </a:ln>
          <a:effectLst>
            <a:outerShdw blurRad="40000" dist="20000" dir="5400000" rotWithShape="0">
              <a:srgbClr val="000000">
                <a:alpha val="38000"/>
              </a:srgbClr>
            </a:outerShdw>
          </a:effectLst>
        </p:spPr>
        <p:txBody>
          <a:bodyPr vert="horz" wrap="square" lIns="91440" tIns="45720" rIns="91440" bIns="45720" numCol="1" rtlCol="0" anchor="t" anchorCtr="0" compatLnSpc="1">
            <a:prstTxWarp prst="textNoShape">
              <a:avLst/>
            </a:prstTxWarp>
          </a:bodyPr>
          <a:lstStyle/>
          <a:p>
            <a:pPr marL="0" marR="0" lvl="0" indent="0" algn="ctr" defTabSz="914400" eaLnBrk="0" fontAlgn="base" latinLnBrk="0" hangingPunct="0">
              <a:lnSpc>
                <a:spcPct val="100000"/>
              </a:lnSpc>
              <a:spcBef>
                <a:spcPct val="0"/>
              </a:spcBef>
              <a:spcAft>
                <a:spcPct val="0"/>
              </a:spcAft>
              <a:buClrTx/>
              <a:buSzTx/>
              <a:buFontTx/>
              <a:buNone/>
              <a:tabLst/>
              <a:defRPr/>
            </a:pPr>
            <a:r>
              <a:rPr kumimoji="0" lang="es-CO" sz="1200" b="1" i="0" u="none" strike="noStrike" kern="0" cap="none" spc="0" normalizeH="0" baseline="0" noProof="0" dirty="0">
                <a:ln>
                  <a:noFill/>
                </a:ln>
                <a:solidFill>
                  <a:srgbClr val="0033FF"/>
                </a:solidFill>
                <a:effectLst/>
                <a:uLnTx/>
                <a:uFillTx/>
                <a:latin typeface="Tahoma" panose="020B0604030504040204" pitchFamily="34" charset="0"/>
                <a:ea typeface="Tahoma" panose="020B0604030504040204" pitchFamily="34" charset="0"/>
                <a:cs typeface="Tahoma" panose="020B0604030504040204" pitchFamily="34" charset="0"/>
              </a:rPr>
              <a:t>Res. 193 de 2016</a:t>
            </a:r>
          </a:p>
        </p:txBody>
      </p:sp>
      <p:sp>
        <p:nvSpPr>
          <p:cNvPr id="52" name="CuadroTexto 51">
            <a:extLst>
              <a:ext uri="{FF2B5EF4-FFF2-40B4-BE49-F238E27FC236}">
                <a16:creationId xmlns:a16="http://schemas.microsoft.com/office/drawing/2014/main" id="{A49D649B-C3A0-4252-863F-61AC801893E7}"/>
              </a:ext>
            </a:extLst>
          </p:cNvPr>
          <p:cNvSpPr txBox="1"/>
          <p:nvPr/>
        </p:nvSpPr>
        <p:spPr>
          <a:xfrm>
            <a:off x="8010761" y="5549584"/>
            <a:ext cx="1025735" cy="705885"/>
          </a:xfrm>
          <a:prstGeom prst="rect">
            <a:avLst/>
          </a:prstGeom>
          <a:noFill/>
          <a:ln>
            <a:noFill/>
          </a:ln>
          <a:effectLst/>
        </p:spPr>
        <p:txBody>
          <a:bodyPr spcFirstLastPara="0" vert="horz" wrap="square" lIns="57150" tIns="57150" rIns="57150" bIns="57150" numCol="1" spcCol="1270" anchor="t" anchorCtr="0">
            <a:noAutofit/>
          </a:bodyPr>
          <a:lstStyle/>
          <a:p>
            <a:pPr marL="0" marR="0" lvl="0" indent="0" algn="ctr" defTabSz="666750" eaLnBrk="0" fontAlgn="base" latinLnBrk="0" hangingPunct="0">
              <a:lnSpc>
                <a:spcPct val="90000"/>
              </a:lnSpc>
              <a:spcBef>
                <a:spcPct val="0"/>
              </a:spcBef>
              <a:spcAft>
                <a:spcPct val="35000"/>
              </a:spcAft>
              <a:buClrTx/>
              <a:buSzTx/>
              <a:buFontTx/>
              <a:buNone/>
              <a:tabLst/>
              <a:defRPr/>
            </a:pPr>
            <a:r>
              <a:rPr kumimoji="0" lang="es-CO" sz="1100" b="1" i="0" u="none" strike="noStrike" kern="0" cap="none" spc="0" normalizeH="0" baseline="0" noProof="0" dirty="0">
                <a:ln>
                  <a:noFill/>
                </a:ln>
                <a:solidFill>
                  <a:srgbClr val="000000">
                    <a:hueOff val="0"/>
                    <a:satOff val="0"/>
                    <a:lumOff val="0"/>
                    <a:alphaOff val="0"/>
                  </a:srgbClr>
                </a:solidFill>
                <a:effectLst/>
                <a:uLnTx/>
                <a:uFillTx/>
                <a:latin typeface="Calibri"/>
                <a:ea typeface="+mn-ea"/>
                <a:cs typeface="+mn-cs"/>
              </a:rPr>
              <a:t>Procedimiento para la evaluación del Control Interno Contable.</a:t>
            </a:r>
          </a:p>
        </p:txBody>
      </p:sp>
      <p:sp>
        <p:nvSpPr>
          <p:cNvPr id="53" name="Rectángulo 52">
            <a:extLst>
              <a:ext uri="{FF2B5EF4-FFF2-40B4-BE49-F238E27FC236}">
                <a16:creationId xmlns:a16="http://schemas.microsoft.com/office/drawing/2014/main" id="{44345980-9AEA-4D14-AEFA-C5096CB490F2}"/>
              </a:ext>
            </a:extLst>
          </p:cNvPr>
          <p:cNvSpPr/>
          <p:nvPr/>
        </p:nvSpPr>
        <p:spPr bwMode="auto">
          <a:xfrm>
            <a:off x="203200" y="1279629"/>
            <a:ext cx="8644324" cy="401014"/>
          </a:xfrm>
          <a:prstGeom prst="rect">
            <a:avLst/>
          </a:prstGeom>
          <a:solidFill>
            <a:srgbClr val="9BBB59">
              <a:lumMod val="40000"/>
              <a:lumOff val="60000"/>
            </a:srgbClr>
          </a:solidFill>
          <a:ln w="6350" cap="flat" cmpd="sng" algn="ctr">
            <a:solidFill>
              <a:srgbClr val="9BBB59">
                <a:lumMod val="75000"/>
              </a:srgbClr>
            </a:solidFill>
            <a:prstDash val="solid"/>
            <a:miter lim="800000"/>
            <a:headEnd type="none" w="med" len="med"/>
            <a:tailEnd type="none" w="med" len="med"/>
          </a:ln>
          <a:effec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s-CO" sz="1600" b="1" i="0" u="none" strike="noStrike" kern="0" cap="none" spc="0" normalizeH="0" baseline="0" noProof="0" dirty="0">
                <a:ln>
                  <a:noFill/>
                </a:ln>
                <a:solidFill>
                  <a:prstClr val="black"/>
                </a:solidFill>
                <a:effectLst/>
                <a:uLnTx/>
                <a:uFillTx/>
                <a:ea typeface="Tahoma" panose="020B0604030504040204" pitchFamily="34" charset="0"/>
                <a:cs typeface="Tahoma" panose="020B0604030504040204" pitchFamily="34" charset="0"/>
              </a:rPr>
              <a:t>DE LA CONVERGENCIA CONTABLE PÚBLICA  A PRÁCTICAS  LÍDERES INTERNACIONALES (NIIF - NICSP)</a:t>
            </a:r>
          </a:p>
        </p:txBody>
      </p:sp>
    </p:spTree>
    <p:extLst>
      <p:ext uri="{BB962C8B-B14F-4D97-AF65-F5344CB8AC3E}">
        <p14:creationId xmlns:p14="http://schemas.microsoft.com/office/powerpoint/2010/main" val="1861096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par>
                                <p:cTn id="11" presetID="10"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animEffect transition="in" filter="fade">
                                      <p:cBhvr>
                                        <p:cTn id="13" dur="500"/>
                                        <p:tgtEl>
                                          <p:spTgt spid="13"/>
                                        </p:tgtEl>
                                      </p:cBhvr>
                                    </p:animEffect>
                                  </p:childTnLst>
                                </p:cTn>
                              </p:par>
                              <p:par>
                                <p:cTn id="14" presetID="10" presetClass="entr" presetSubtype="0" fill="hold" nodeType="with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par>
                                <p:cTn id="17" presetID="10" presetClass="entr" presetSubtype="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fade">
                                      <p:cBhvr>
                                        <p:cTn id="19" dur="500"/>
                                        <p:tgtEl>
                                          <p:spTgt spid="15"/>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fade">
                                      <p:cBhvr>
                                        <p:cTn id="22" dur="500"/>
                                        <p:tgtEl>
                                          <p:spTgt spid="2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500"/>
                                        <p:tgtEl>
                                          <p:spTgt spid="2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23"/>
                                        </p:tgtEl>
                                        <p:attrNameLst>
                                          <p:attrName>style.visibility</p:attrName>
                                        </p:attrNameLst>
                                      </p:cBhvr>
                                      <p:to>
                                        <p:strVal val="visible"/>
                                      </p:to>
                                    </p:set>
                                    <p:animEffect transition="in" filter="fade">
                                      <p:cBhvr>
                                        <p:cTn id="28" dur="500"/>
                                        <p:tgtEl>
                                          <p:spTgt spid="23"/>
                                        </p:tgtEl>
                                      </p:cBhvr>
                                    </p:animEffect>
                                  </p:childTnLst>
                                </p:cTn>
                              </p:par>
                              <p:par>
                                <p:cTn id="29" presetID="10" presetClass="entr" presetSubtype="0" fill="hold" nodeType="with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fade">
                                      <p:cBhvr>
                                        <p:cTn id="31" dur="500"/>
                                        <p:tgtEl>
                                          <p:spTgt spid="24"/>
                                        </p:tgtEl>
                                      </p:cBhvr>
                                    </p:animEffect>
                                  </p:childTnLst>
                                </p:cTn>
                              </p:par>
                              <p:par>
                                <p:cTn id="32" presetID="10" presetClass="entr" presetSubtype="0" fill="hold" nodeType="withEffect">
                                  <p:stCondLst>
                                    <p:cond delay="0"/>
                                  </p:stCondLst>
                                  <p:childTnLst>
                                    <p:set>
                                      <p:cBhvr>
                                        <p:cTn id="33" dur="1" fill="hold">
                                          <p:stCondLst>
                                            <p:cond delay="0"/>
                                          </p:stCondLst>
                                        </p:cTn>
                                        <p:tgtEl>
                                          <p:spTgt spid="30"/>
                                        </p:tgtEl>
                                        <p:attrNameLst>
                                          <p:attrName>style.visibility</p:attrName>
                                        </p:attrNameLst>
                                      </p:cBhvr>
                                      <p:to>
                                        <p:strVal val="visible"/>
                                      </p:to>
                                    </p:set>
                                    <p:animEffect transition="in" filter="fade">
                                      <p:cBhvr>
                                        <p:cTn id="34" dur="500"/>
                                        <p:tgtEl>
                                          <p:spTgt spid="30"/>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500"/>
                                        <p:tgtEl>
                                          <p:spTgt spid="31"/>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32"/>
                                        </p:tgtEl>
                                        <p:attrNameLst>
                                          <p:attrName>style.visibility</p:attrName>
                                        </p:attrNameLst>
                                      </p:cBhvr>
                                      <p:to>
                                        <p:strVal val="visible"/>
                                      </p:to>
                                    </p:set>
                                    <p:animEffect transition="in" filter="fade">
                                      <p:cBhvr>
                                        <p:cTn id="40" dur="500"/>
                                        <p:tgtEl>
                                          <p:spTgt spid="32"/>
                                        </p:tgtEl>
                                      </p:cBhvr>
                                    </p:animEffect>
                                  </p:childTnLst>
                                </p:cTn>
                              </p:par>
                              <p:par>
                                <p:cTn id="41" presetID="10" presetClass="entr" presetSubtype="0" fill="hold" nodeType="withEffect">
                                  <p:stCondLst>
                                    <p:cond delay="0"/>
                                  </p:stCondLst>
                                  <p:childTnLst>
                                    <p:set>
                                      <p:cBhvr>
                                        <p:cTn id="42" dur="1" fill="hold">
                                          <p:stCondLst>
                                            <p:cond delay="0"/>
                                          </p:stCondLst>
                                        </p:cTn>
                                        <p:tgtEl>
                                          <p:spTgt spid="35"/>
                                        </p:tgtEl>
                                        <p:attrNameLst>
                                          <p:attrName>style.visibility</p:attrName>
                                        </p:attrNameLst>
                                      </p:cBhvr>
                                      <p:to>
                                        <p:strVal val="visible"/>
                                      </p:to>
                                    </p:set>
                                    <p:animEffect transition="in" filter="fade">
                                      <p:cBhvr>
                                        <p:cTn id="43" dur="500"/>
                                        <p:tgtEl>
                                          <p:spTgt spid="35"/>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500"/>
                                        <p:tgtEl>
                                          <p:spTgt spid="36"/>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fade">
                                      <p:cBhvr>
                                        <p:cTn id="49" dur="500"/>
                                        <p:tgtEl>
                                          <p:spTgt spid="37"/>
                                        </p:tgtEl>
                                      </p:cBhvr>
                                    </p:animEffect>
                                  </p:childTnLst>
                                </p:cTn>
                              </p:par>
                              <p:par>
                                <p:cTn id="50" presetID="10" presetClass="entr" presetSubtype="0" fill="hold" nodeType="with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fade">
                                      <p:cBhvr>
                                        <p:cTn id="52" dur="500"/>
                                        <p:tgtEl>
                                          <p:spTgt spid="45"/>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fade">
                                      <p:cBhvr>
                                        <p:cTn id="55" dur="500"/>
                                        <p:tgtEl>
                                          <p:spTgt spid="46"/>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fade">
                                      <p:cBhvr>
                                        <p:cTn id="58" dur="500"/>
                                        <p:tgtEl>
                                          <p:spTgt spid="47"/>
                                        </p:tgtEl>
                                      </p:cBhvr>
                                    </p:animEffect>
                                  </p:childTnLst>
                                </p:cTn>
                              </p:par>
                              <p:par>
                                <p:cTn id="59" presetID="10" presetClass="entr" presetSubtype="0" fill="hold" grpId="0" nodeType="withEffect">
                                  <p:stCondLst>
                                    <p:cond delay="0"/>
                                  </p:stCondLst>
                                  <p:childTnLst>
                                    <p:set>
                                      <p:cBhvr>
                                        <p:cTn id="60" dur="1" fill="hold">
                                          <p:stCondLst>
                                            <p:cond delay="0"/>
                                          </p:stCondLst>
                                        </p:cTn>
                                        <p:tgtEl>
                                          <p:spTgt spid="4"/>
                                        </p:tgtEl>
                                        <p:attrNameLst>
                                          <p:attrName>style.visibility</p:attrName>
                                        </p:attrNameLst>
                                      </p:cBhvr>
                                      <p:to>
                                        <p:strVal val="visible"/>
                                      </p:to>
                                    </p:set>
                                    <p:animEffect transition="in" filter="fade">
                                      <p:cBhvr>
                                        <p:cTn id="61" dur="500"/>
                                        <p:tgtEl>
                                          <p:spTgt spid="4"/>
                                        </p:tgtEl>
                                      </p:cBhvr>
                                    </p:animEffect>
                                  </p:childTnLst>
                                </p:cTn>
                              </p:par>
                              <p:par>
                                <p:cTn id="62" presetID="10" presetClass="entr" presetSubtype="0" fill="hold" nodeType="withEffect">
                                  <p:stCondLst>
                                    <p:cond delay="0"/>
                                  </p:stCondLst>
                                  <p:childTnLst>
                                    <p:set>
                                      <p:cBhvr>
                                        <p:cTn id="63" dur="1" fill="hold">
                                          <p:stCondLst>
                                            <p:cond delay="0"/>
                                          </p:stCondLst>
                                        </p:cTn>
                                        <p:tgtEl>
                                          <p:spTgt spid="5"/>
                                        </p:tgtEl>
                                        <p:attrNameLst>
                                          <p:attrName>style.visibility</p:attrName>
                                        </p:attrNameLst>
                                      </p:cBhvr>
                                      <p:to>
                                        <p:strVal val="visible"/>
                                      </p:to>
                                    </p:set>
                                    <p:animEffect transition="in" filter="fade">
                                      <p:cBhvr>
                                        <p:cTn id="64" dur="500"/>
                                        <p:tgtEl>
                                          <p:spTgt spid="5"/>
                                        </p:tgtEl>
                                      </p:cBhvr>
                                    </p:animEffect>
                                  </p:childTnLst>
                                </p:cTn>
                              </p:par>
                              <p:par>
                                <p:cTn id="65" presetID="10" presetClass="entr" presetSubtype="0" fill="hold" nodeType="withEffect">
                                  <p:stCondLst>
                                    <p:cond delay="0"/>
                                  </p:stCondLst>
                                  <p:childTnLst>
                                    <p:set>
                                      <p:cBhvr>
                                        <p:cTn id="66" dur="1" fill="hold">
                                          <p:stCondLst>
                                            <p:cond delay="0"/>
                                          </p:stCondLst>
                                        </p:cTn>
                                        <p:tgtEl>
                                          <p:spTgt spid="6"/>
                                        </p:tgtEl>
                                        <p:attrNameLst>
                                          <p:attrName>style.visibility</p:attrName>
                                        </p:attrNameLst>
                                      </p:cBhvr>
                                      <p:to>
                                        <p:strVal val="visible"/>
                                      </p:to>
                                    </p:set>
                                    <p:animEffect transition="in" filter="fade">
                                      <p:cBhvr>
                                        <p:cTn id="67" dur="500"/>
                                        <p:tgtEl>
                                          <p:spTgt spid="6"/>
                                        </p:tgtEl>
                                      </p:cBhvr>
                                    </p:animEffect>
                                  </p:childTnLst>
                                </p:cTn>
                              </p:par>
                              <p:par>
                                <p:cTn id="68" presetID="10" presetClass="entr" presetSubtype="0" fill="hold" nodeType="withEffect">
                                  <p:stCondLst>
                                    <p:cond delay="0"/>
                                  </p:stCondLst>
                                  <p:childTnLst>
                                    <p:set>
                                      <p:cBhvr>
                                        <p:cTn id="69" dur="1" fill="hold">
                                          <p:stCondLst>
                                            <p:cond delay="0"/>
                                          </p:stCondLst>
                                        </p:cTn>
                                        <p:tgtEl>
                                          <p:spTgt spid="7"/>
                                        </p:tgtEl>
                                        <p:attrNameLst>
                                          <p:attrName>style.visibility</p:attrName>
                                        </p:attrNameLst>
                                      </p:cBhvr>
                                      <p:to>
                                        <p:strVal val="visible"/>
                                      </p:to>
                                    </p:set>
                                    <p:animEffect transition="in" filter="fade">
                                      <p:cBhvr>
                                        <p:cTn id="70" dur="500"/>
                                        <p:tgtEl>
                                          <p:spTgt spid="7"/>
                                        </p:tgtEl>
                                      </p:cBhvr>
                                    </p:animEffect>
                                  </p:childTnLst>
                                </p:cTn>
                              </p:par>
                              <p:par>
                                <p:cTn id="71" presetID="10" presetClass="entr" presetSubtype="0" fill="hold" grpId="0" nodeType="withEffect">
                                  <p:stCondLst>
                                    <p:cond delay="0"/>
                                  </p:stCondLst>
                                  <p:childTnLst>
                                    <p:set>
                                      <p:cBhvr>
                                        <p:cTn id="72" dur="1" fill="hold">
                                          <p:stCondLst>
                                            <p:cond delay="0"/>
                                          </p:stCondLst>
                                        </p:cTn>
                                        <p:tgtEl>
                                          <p:spTgt spid="10"/>
                                        </p:tgtEl>
                                        <p:attrNameLst>
                                          <p:attrName>style.visibility</p:attrName>
                                        </p:attrNameLst>
                                      </p:cBhvr>
                                      <p:to>
                                        <p:strVal val="visible"/>
                                      </p:to>
                                    </p:set>
                                    <p:animEffect transition="in" filter="fade">
                                      <p:cBhvr>
                                        <p:cTn id="73" dur="500"/>
                                        <p:tgtEl>
                                          <p:spTgt spid="10"/>
                                        </p:tgtEl>
                                      </p:cBhvr>
                                    </p:animEffect>
                                  </p:childTnLst>
                                </p:cTn>
                              </p:par>
                              <p:par>
                                <p:cTn id="74" presetID="10"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Effect transition="in" filter="fade">
                                      <p:cBhvr>
                                        <p:cTn id="76" dur="500"/>
                                        <p:tgtEl>
                                          <p:spTgt spid="11"/>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12"/>
                                        </p:tgtEl>
                                        <p:attrNameLst>
                                          <p:attrName>style.visibility</p:attrName>
                                        </p:attrNameLst>
                                      </p:cBhvr>
                                      <p:to>
                                        <p:strVal val="visible"/>
                                      </p:to>
                                    </p:set>
                                    <p:animEffect transition="in" filter="fade">
                                      <p:cBhvr>
                                        <p:cTn id="79" dur="500"/>
                                        <p:tgtEl>
                                          <p:spTgt spid="12"/>
                                        </p:tgtEl>
                                      </p:cBhvr>
                                    </p:animEffect>
                                  </p:childTnLst>
                                </p:cTn>
                              </p:par>
                              <p:par>
                                <p:cTn id="80" presetID="10" presetClass="entr" presetSubtype="0" fill="hold" nodeType="with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par>
                                <p:cTn id="83" presetID="10" presetClass="entr" presetSubtype="0" fill="hold" nodeType="withEffect">
                                  <p:stCondLst>
                                    <p:cond delay="0"/>
                                  </p:stCondLst>
                                  <p:childTnLst>
                                    <p:set>
                                      <p:cBhvr>
                                        <p:cTn id="84" dur="1" fill="hold">
                                          <p:stCondLst>
                                            <p:cond delay="0"/>
                                          </p:stCondLst>
                                        </p:cTn>
                                        <p:tgtEl>
                                          <p:spTgt spid="17"/>
                                        </p:tgtEl>
                                        <p:attrNameLst>
                                          <p:attrName>style.visibility</p:attrName>
                                        </p:attrNameLst>
                                      </p:cBhvr>
                                      <p:to>
                                        <p:strVal val="visible"/>
                                      </p:to>
                                    </p:set>
                                    <p:animEffect transition="in" filter="fade">
                                      <p:cBhvr>
                                        <p:cTn id="85" dur="500"/>
                                        <p:tgtEl>
                                          <p:spTgt spid="17"/>
                                        </p:tgtEl>
                                      </p:cBhvr>
                                    </p:animEffect>
                                  </p:childTnLst>
                                </p:cTn>
                              </p:par>
                              <p:par>
                                <p:cTn id="86" presetID="10" presetClass="entr" presetSubtype="0" fill="hold" grpId="0" nodeType="withEffect">
                                  <p:stCondLst>
                                    <p:cond delay="0"/>
                                  </p:stCondLst>
                                  <p:childTnLst>
                                    <p:set>
                                      <p:cBhvr>
                                        <p:cTn id="87" dur="1" fill="hold">
                                          <p:stCondLst>
                                            <p:cond delay="0"/>
                                          </p:stCondLst>
                                        </p:cTn>
                                        <p:tgtEl>
                                          <p:spTgt spid="18"/>
                                        </p:tgtEl>
                                        <p:attrNameLst>
                                          <p:attrName>style.visibility</p:attrName>
                                        </p:attrNameLst>
                                      </p:cBhvr>
                                      <p:to>
                                        <p:strVal val="visible"/>
                                      </p:to>
                                    </p:set>
                                    <p:animEffect transition="in" filter="fade">
                                      <p:cBhvr>
                                        <p:cTn id="88" dur="500"/>
                                        <p:tgtEl>
                                          <p:spTgt spid="18"/>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fade">
                                      <p:cBhvr>
                                        <p:cTn id="91" dur="500"/>
                                        <p:tgtEl>
                                          <p:spTgt spid="19"/>
                                        </p:tgtEl>
                                      </p:cBhvr>
                                    </p:animEffect>
                                  </p:childTnLst>
                                </p:cTn>
                              </p:par>
                              <p:par>
                                <p:cTn id="92" presetID="10" presetClass="entr" presetSubtype="0" fill="hold" nodeType="withEffect">
                                  <p:stCondLst>
                                    <p:cond delay="0"/>
                                  </p:stCondLst>
                                  <p:childTnLst>
                                    <p:set>
                                      <p:cBhvr>
                                        <p:cTn id="93" dur="1" fill="hold">
                                          <p:stCondLst>
                                            <p:cond delay="0"/>
                                          </p:stCondLst>
                                        </p:cTn>
                                        <p:tgtEl>
                                          <p:spTgt spid="20"/>
                                        </p:tgtEl>
                                        <p:attrNameLst>
                                          <p:attrName>style.visibility</p:attrName>
                                        </p:attrNameLst>
                                      </p:cBhvr>
                                      <p:to>
                                        <p:strVal val="visible"/>
                                      </p:to>
                                    </p:set>
                                    <p:animEffect transition="in" filter="fade">
                                      <p:cBhvr>
                                        <p:cTn id="94" dur="500"/>
                                        <p:tgtEl>
                                          <p:spTgt spid="20"/>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40"/>
                                        </p:tgtEl>
                                        <p:attrNameLst>
                                          <p:attrName>style.visibility</p:attrName>
                                        </p:attrNameLst>
                                      </p:cBhvr>
                                      <p:to>
                                        <p:strVal val="visible"/>
                                      </p:to>
                                    </p:set>
                                    <p:animEffect transition="in" filter="fade">
                                      <p:cBhvr>
                                        <p:cTn id="97" dur="500"/>
                                        <p:tgtEl>
                                          <p:spTgt spid="40"/>
                                        </p:tgtEl>
                                      </p:cBhvr>
                                    </p:animEffect>
                                  </p:childTnLst>
                                </p:cTn>
                              </p:par>
                              <p:par>
                                <p:cTn id="98" presetID="10" presetClass="entr" presetSubtype="0" fill="hold" nodeType="withEffect">
                                  <p:stCondLst>
                                    <p:cond delay="0"/>
                                  </p:stCondLst>
                                  <p:childTnLst>
                                    <p:set>
                                      <p:cBhvr>
                                        <p:cTn id="99" dur="1" fill="hold">
                                          <p:stCondLst>
                                            <p:cond delay="0"/>
                                          </p:stCondLst>
                                        </p:cTn>
                                        <p:tgtEl>
                                          <p:spTgt spid="41"/>
                                        </p:tgtEl>
                                        <p:attrNameLst>
                                          <p:attrName>style.visibility</p:attrName>
                                        </p:attrNameLst>
                                      </p:cBhvr>
                                      <p:to>
                                        <p:strVal val="visible"/>
                                      </p:to>
                                    </p:set>
                                    <p:animEffect transition="in" filter="fade">
                                      <p:cBhvr>
                                        <p:cTn id="100" dur="500"/>
                                        <p:tgtEl>
                                          <p:spTgt spid="41"/>
                                        </p:tgtEl>
                                      </p:cBhvr>
                                    </p:animEffect>
                                  </p:childTnLst>
                                </p:cTn>
                              </p:par>
                              <p:par>
                                <p:cTn id="101" presetID="10" presetClass="entr" presetSubtype="0" fill="hold" nodeType="withEffect">
                                  <p:stCondLst>
                                    <p:cond delay="0"/>
                                  </p:stCondLst>
                                  <p:childTnLst>
                                    <p:set>
                                      <p:cBhvr>
                                        <p:cTn id="102" dur="1" fill="hold">
                                          <p:stCondLst>
                                            <p:cond delay="0"/>
                                          </p:stCondLst>
                                        </p:cTn>
                                        <p:tgtEl>
                                          <p:spTgt spid="44"/>
                                        </p:tgtEl>
                                        <p:attrNameLst>
                                          <p:attrName>style.visibility</p:attrName>
                                        </p:attrNameLst>
                                      </p:cBhvr>
                                      <p:to>
                                        <p:strVal val="visible"/>
                                      </p:to>
                                    </p:set>
                                    <p:animEffect transition="in" filter="fade">
                                      <p:cBhvr>
                                        <p:cTn id="103" dur="500"/>
                                        <p:tgtEl>
                                          <p:spTgt spid="44"/>
                                        </p:tgtEl>
                                      </p:cBhvr>
                                    </p:animEffect>
                                  </p:childTnLst>
                                </p:cTn>
                              </p:par>
                              <p:par>
                                <p:cTn id="104" presetID="10" presetClass="entr" presetSubtype="0" fill="hold" nodeType="withEffect">
                                  <p:stCondLst>
                                    <p:cond delay="0"/>
                                  </p:stCondLst>
                                  <p:childTnLst>
                                    <p:set>
                                      <p:cBhvr>
                                        <p:cTn id="105" dur="1" fill="hold">
                                          <p:stCondLst>
                                            <p:cond delay="0"/>
                                          </p:stCondLst>
                                        </p:cTn>
                                        <p:tgtEl>
                                          <p:spTgt spid="50"/>
                                        </p:tgtEl>
                                        <p:attrNameLst>
                                          <p:attrName>style.visibility</p:attrName>
                                        </p:attrNameLst>
                                      </p:cBhvr>
                                      <p:to>
                                        <p:strVal val="visible"/>
                                      </p:to>
                                    </p:set>
                                    <p:animEffect transition="in" filter="fade">
                                      <p:cBhvr>
                                        <p:cTn id="106" dur="500"/>
                                        <p:tgtEl>
                                          <p:spTgt spid="50"/>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51"/>
                                        </p:tgtEl>
                                        <p:attrNameLst>
                                          <p:attrName>style.visibility</p:attrName>
                                        </p:attrNameLst>
                                      </p:cBhvr>
                                      <p:to>
                                        <p:strVal val="visible"/>
                                      </p:to>
                                    </p:set>
                                    <p:animEffect transition="in" filter="fade">
                                      <p:cBhvr>
                                        <p:cTn id="109" dur="500"/>
                                        <p:tgtEl>
                                          <p:spTgt spid="51"/>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52"/>
                                        </p:tgtEl>
                                        <p:attrNameLst>
                                          <p:attrName>style.visibility</p:attrName>
                                        </p:attrNameLst>
                                      </p:cBhvr>
                                      <p:to>
                                        <p:strVal val="visible"/>
                                      </p:to>
                                    </p:set>
                                    <p:animEffect transition="in" filter="fade">
                                      <p:cBhvr>
                                        <p:cTn id="112"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11" grpId="0" animBg="1"/>
      <p:bldP spid="12" grpId="0" animBg="1"/>
      <p:bldP spid="18" grpId="0"/>
      <p:bldP spid="19" grpId="0"/>
      <p:bldP spid="21" grpId="0" animBg="1"/>
      <p:bldP spid="22" grpId="0"/>
      <p:bldP spid="23" grpId="0" animBg="1"/>
      <p:bldP spid="31" grpId="0" animBg="1"/>
      <p:bldP spid="32" grpId="0"/>
      <p:bldP spid="36" grpId="0" animBg="1"/>
      <p:bldP spid="37" grpId="0"/>
      <p:bldP spid="40" grpId="0"/>
      <p:bldP spid="46" grpId="0" animBg="1"/>
      <p:bldP spid="47" grpId="0"/>
      <p:bldP spid="51" grpId="0" animBg="1"/>
      <p:bldP spid="5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bwMode="auto">
          <a:xfrm>
            <a:off x="265414" y="1296141"/>
            <a:ext cx="8878586" cy="648072"/>
          </a:xfrm>
          <a:prstGeom prst="rect">
            <a:avLst/>
          </a:prstGeom>
          <a:noFill/>
          <a:ln w="9525" cap="flat" cmpd="sng" algn="ctr">
            <a:noFill/>
            <a:prstDash val="solid"/>
            <a:round/>
            <a:headEnd type="none" w="med" len="med"/>
            <a:tailEnd type="none" w="med" len="med"/>
          </a:ln>
          <a:effectLst/>
        </p:spPr>
        <p:txBody>
          <a:bodyPr vert="horz" wrap="square" lIns="82296" tIns="41148" rIns="82296" bIns="41148" numCol="1" rtlCol="0" anchor="t" anchorCtr="0" compatLnSpc="1">
            <a:prstTxWarp prst="textNoShape">
              <a:avLst/>
            </a:prstTxWarp>
          </a:bodyPr>
          <a:lstStyle/>
          <a:p>
            <a:pPr algn="ctr" defTabSz="822960" eaLnBrk="0" fontAlgn="base" hangingPunct="0">
              <a:spcBef>
                <a:spcPct val="0"/>
              </a:spcBef>
              <a:spcAft>
                <a:spcPct val="0"/>
              </a:spcAft>
            </a:pPr>
            <a:r>
              <a:rPr lang="es-CO" sz="2160" b="1" dirty="0">
                <a:latin typeface="Times New Roman" pitchFamily="18" charset="0"/>
              </a:rPr>
              <a:t>ESTRUCTURA DEL RÉGIMEN DE CONTABILIDAD PÚBLICA </a:t>
            </a:r>
          </a:p>
          <a:p>
            <a:pPr algn="ctr" defTabSz="822960" eaLnBrk="0" fontAlgn="base" hangingPunct="0">
              <a:spcBef>
                <a:spcPct val="0"/>
              </a:spcBef>
              <a:spcAft>
                <a:spcPct val="0"/>
              </a:spcAft>
            </a:pPr>
            <a:r>
              <a:rPr lang="es-CO" sz="2160" b="1" dirty="0">
                <a:latin typeface="Times New Roman" pitchFamily="18" charset="0"/>
              </a:rPr>
              <a:t>EN CONVERGENCIA CON NICSP / NIIF</a:t>
            </a:r>
          </a:p>
        </p:txBody>
      </p:sp>
      <p:pic>
        <p:nvPicPr>
          <p:cNvPr id="3" name="Imagen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25413" y="2309156"/>
            <a:ext cx="8879602" cy="4402976"/>
          </a:xfrm>
          <a:prstGeom prst="rect">
            <a:avLst/>
          </a:prstGeom>
        </p:spPr>
      </p:pic>
    </p:spTree>
    <p:extLst>
      <p:ext uri="{BB962C8B-B14F-4D97-AF65-F5344CB8AC3E}">
        <p14:creationId xmlns:p14="http://schemas.microsoft.com/office/powerpoint/2010/main" val="28449391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p:cNvSpPr/>
          <p:nvPr/>
        </p:nvSpPr>
        <p:spPr>
          <a:xfrm>
            <a:off x="7408863" y="4422616"/>
            <a:ext cx="1624013" cy="1609725"/>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3" name="Rectángulo 2"/>
          <p:cNvSpPr/>
          <p:nvPr/>
        </p:nvSpPr>
        <p:spPr>
          <a:xfrm>
            <a:off x="5662613" y="4416266"/>
            <a:ext cx="1447800" cy="1616075"/>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4" name="Rectángulo 3"/>
          <p:cNvSpPr/>
          <p:nvPr/>
        </p:nvSpPr>
        <p:spPr>
          <a:xfrm>
            <a:off x="4011613" y="4414679"/>
            <a:ext cx="1382713" cy="1617662"/>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5" name="Rectángulo 4"/>
          <p:cNvSpPr/>
          <p:nvPr/>
        </p:nvSpPr>
        <p:spPr>
          <a:xfrm>
            <a:off x="2071688" y="4278154"/>
            <a:ext cx="1517650" cy="1754187"/>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 lastClr="FFFFFF">
                <a:lumMod val="65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6" name="Rectángulo 5"/>
          <p:cNvSpPr/>
          <p:nvPr/>
        </p:nvSpPr>
        <p:spPr>
          <a:xfrm>
            <a:off x="96838" y="4300379"/>
            <a:ext cx="1397000" cy="1731962"/>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 lastClr="FFFFFF">
                <a:lumMod val="65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7" name="Rectángulo 6"/>
          <p:cNvSpPr/>
          <p:nvPr/>
        </p:nvSpPr>
        <p:spPr>
          <a:xfrm>
            <a:off x="677863" y="2401729"/>
            <a:ext cx="2339975" cy="460375"/>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 lastClr="FFFFFF">
                <a:lumMod val="65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500" b="0" i="0" u="none" strike="noStrike" kern="0" cap="none" spc="0" normalizeH="0" baseline="0" noProof="0" dirty="0">
              <a:ln>
                <a:noFill/>
              </a:ln>
              <a:solidFill>
                <a:prstClr val="black"/>
              </a:solidFill>
              <a:effectLst/>
              <a:uLnTx/>
              <a:uFillTx/>
            </a:endParaRPr>
          </a:p>
        </p:txBody>
      </p:sp>
      <p:sp>
        <p:nvSpPr>
          <p:cNvPr id="8" name="CuadroTexto 7"/>
          <p:cNvSpPr txBox="1"/>
          <p:nvPr/>
        </p:nvSpPr>
        <p:spPr>
          <a:xfrm>
            <a:off x="712788" y="2339816"/>
            <a:ext cx="2339975" cy="554038"/>
          </a:xfrm>
          <a:prstGeom prst="rect">
            <a:avLst/>
          </a:prstGeom>
          <a:noFill/>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Procedimientos</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Contables</a:t>
            </a:r>
          </a:p>
        </p:txBody>
      </p:sp>
      <p:sp>
        <p:nvSpPr>
          <p:cNvPr id="9" name="Rectángulo 8"/>
          <p:cNvSpPr/>
          <p:nvPr/>
        </p:nvSpPr>
        <p:spPr>
          <a:xfrm>
            <a:off x="5260976" y="2412841"/>
            <a:ext cx="2338387" cy="455613"/>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500" b="0" i="0" u="none" strike="noStrike" kern="0" cap="none" spc="0" normalizeH="0" baseline="0" noProof="0" dirty="0">
              <a:ln>
                <a:noFill/>
              </a:ln>
              <a:solidFill>
                <a:prstClr val="black"/>
              </a:solidFill>
              <a:effectLst/>
              <a:uLnTx/>
              <a:uFillTx/>
            </a:endParaRPr>
          </a:p>
        </p:txBody>
      </p:sp>
      <p:sp>
        <p:nvSpPr>
          <p:cNvPr id="10" name="CuadroTexto 9"/>
          <p:cNvSpPr txBox="1"/>
          <p:nvPr/>
        </p:nvSpPr>
        <p:spPr>
          <a:xfrm>
            <a:off x="5260976" y="2458879"/>
            <a:ext cx="2338387" cy="322262"/>
          </a:xfrm>
          <a:prstGeom prst="rect">
            <a:avLst/>
          </a:prstGeom>
          <a:noFill/>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500" b="1" i="0" u="none" strike="noStrike" kern="0" cap="none" spc="0" normalizeH="0" baseline="0" noProof="0" dirty="0">
                <a:ln>
                  <a:noFill/>
                </a:ln>
                <a:solidFill>
                  <a:prstClr val="black"/>
                </a:solidFill>
                <a:effectLst/>
                <a:uLnTx/>
                <a:uFillTx/>
              </a:rPr>
              <a:t>Guías de aplicación</a:t>
            </a:r>
          </a:p>
        </p:txBody>
      </p:sp>
      <p:sp>
        <p:nvSpPr>
          <p:cNvPr id="11" name="Rectángulo 10"/>
          <p:cNvSpPr/>
          <p:nvPr/>
        </p:nvSpPr>
        <p:spPr>
          <a:xfrm>
            <a:off x="4167188" y="3230404"/>
            <a:ext cx="998538" cy="809625"/>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EMITIDAS</a:t>
            </a:r>
          </a:p>
        </p:txBody>
      </p:sp>
      <p:sp>
        <p:nvSpPr>
          <p:cNvPr id="12" name="Rectángulo 11"/>
          <p:cNvSpPr/>
          <p:nvPr/>
        </p:nvSpPr>
        <p:spPr>
          <a:xfrm>
            <a:off x="5829301" y="3230404"/>
            <a:ext cx="1181100" cy="809625"/>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EN DESARROLLO</a:t>
            </a:r>
          </a:p>
        </p:txBody>
      </p:sp>
      <p:sp>
        <p:nvSpPr>
          <p:cNvPr id="13" name="Rectángulo 12"/>
          <p:cNvSpPr/>
          <p:nvPr/>
        </p:nvSpPr>
        <p:spPr>
          <a:xfrm>
            <a:off x="7645401" y="3217704"/>
            <a:ext cx="1249362" cy="822325"/>
          </a:xfrm>
          <a:prstGeom prst="rect">
            <a:avLst/>
          </a:prstGeom>
          <a:gradFill rotWithShape="1">
            <a:gsLst>
              <a:gs pos="0">
                <a:srgbClr val="A5A5A5">
                  <a:lumMod val="110000"/>
                  <a:satMod val="105000"/>
                  <a:tint val="67000"/>
                </a:srgbClr>
              </a:gs>
              <a:gs pos="50000">
                <a:srgbClr val="A5A5A5">
                  <a:lumMod val="105000"/>
                  <a:satMod val="103000"/>
                  <a:tint val="73000"/>
                </a:srgbClr>
              </a:gs>
              <a:gs pos="100000">
                <a:srgbClr val="A5A5A5">
                  <a:lumMod val="105000"/>
                  <a:satMod val="109000"/>
                  <a:tint val="81000"/>
                </a:srgbClr>
              </a:gs>
            </a:gsLst>
            <a:lin ang="5400000" scaled="0"/>
          </a:gradFill>
          <a:ln w="28575" cap="flat" cmpd="sng" algn="ctr">
            <a:solidFill>
              <a:srgbClr val="ED7D31">
                <a:lumMod val="60000"/>
                <a:lumOff val="4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A DESARROLLAR </a:t>
            </a:r>
          </a:p>
        </p:txBody>
      </p:sp>
      <p:sp>
        <p:nvSpPr>
          <p:cNvPr id="14" name="CuadroTexto 13"/>
          <p:cNvSpPr txBox="1"/>
          <p:nvPr/>
        </p:nvSpPr>
        <p:spPr>
          <a:xfrm>
            <a:off x="4041776" y="4500404"/>
            <a:ext cx="1273175" cy="1016000"/>
          </a:xfrm>
          <a:prstGeom prst="rect">
            <a:avLst/>
          </a:prstGeom>
          <a:noFill/>
        </p:spPr>
        <p:txBody>
          <a:bodyPr>
            <a:spAutoFit/>
          </a:bodyPr>
          <a:lstStyle/>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-DEPRECIACIÓN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Y</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SUSTITUCIÓN </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DE</a:t>
            </a:r>
          </a:p>
          <a:p>
            <a:pPr marL="0" marR="0" lvl="0" indent="0" algn="ctr"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COMPONENTES</a:t>
            </a:r>
            <a:endParaRPr kumimoji="0" lang="es-ES" sz="1200" b="0" i="0" u="none" strike="noStrike" kern="0" cap="none" spc="0" normalizeH="0" baseline="0" noProof="0" dirty="0">
              <a:ln>
                <a:noFill/>
              </a:ln>
              <a:solidFill>
                <a:prstClr val="black"/>
              </a:solidFill>
              <a:effectLst/>
              <a:uLnTx/>
              <a:uFillTx/>
            </a:endParaRPr>
          </a:p>
        </p:txBody>
      </p:sp>
      <p:sp>
        <p:nvSpPr>
          <p:cNvPr id="15" name="CuadroTexto 14"/>
          <p:cNvSpPr txBox="1"/>
          <p:nvPr/>
        </p:nvSpPr>
        <p:spPr>
          <a:xfrm>
            <a:off x="5613401" y="4455954"/>
            <a:ext cx="1576387" cy="1616075"/>
          </a:xfrm>
          <a:prstGeom prst="rect">
            <a:avLst/>
          </a:prstGeom>
          <a:noFill/>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prstClr val="black"/>
                </a:solidFill>
                <a:effectLst/>
                <a:uLnTx/>
                <a:uFillTx/>
              </a:rPr>
              <a:t>- INVERSIONES EN</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prstClr val="black"/>
                </a:solidFill>
                <a:effectLst/>
                <a:uLnTx/>
                <a:uFillTx/>
              </a:rPr>
              <a:t>TITULOS DE DEUDA</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prstClr val="black"/>
                </a:solidFill>
                <a:effectLst/>
                <a:uLnTx/>
                <a:uFillTx/>
              </a:rPr>
              <a:t>- CAMBIOS EN POLITICA Y CORRECCIÓN DE ERRORES</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prstClr val="black"/>
                </a:solidFill>
                <a:effectLst/>
                <a:uLnTx/>
                <a:uFillTx/>
              </a:rPr>
              <a:t>- PROVISIONES Y CONTIGENCIAS ASOCIADAS A</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100" b="1" i="0" u="none" strike="noStrike" kern="0" cap="none" spc="0" normalizeH="0" baseline="0" noProof="0" dirty="0">
                <a:ln>
                  <a:noFill/>
                </a:ln>
                <a:solidFill>
                  <a:prstClr val="black"/>
                </a:solidFill>
                <a:effectLst/>
                <a:uLnTx/>
                <a:uFillTx/>
              </a:rPr>
              <a:t> LITIGIOS</a:t>
            </a:r>
          </a:p>
        </p:txBody>
      </p:sp>
      <p:sp>
        <p:nvSpPr>
          <p:cNvPr id="16" name="CuadroTexto 15"/>
          <p:cNvSpPr txBox="1"/>
          <p:nvPr/>
        </p:nvSpPr>
        <p:spPr>
          <a:xfrm>
            <a:off x="7332663" y="4428966"/>
            <a:ext cx="1768475" cy="1546225"/>
          </a:xfrm>
          <a:prstGeom prst="rect">
            <a:avLst/>
          </a:prstGeom>
          <a:noFill/>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CONCESIONES</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MÉTODO</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PARTICIPACIÓN </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PATRIMONIAL</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DETERIORO VALOR ACTIVOS NO GENERADORES DE EFECTIVO</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050" b="1" i="0" u="none" strike="noStrike" kern="0" cap="none" spc="0" normalizeH="0" baseline="0" noProof="0" dirty="0">
                <a:ln>
                  <a:noFill/>
                </a:ln>
                <a:solidFill>
                  <a:prstClr val="black"/>
                </a:solidFill>
                <a:effectLst/>
                <a:uLnTx/>
                <a:uFillTx/>
              </a:rPr>
              <a:t>- DETERIORO CUENTAS POR COBRAR</a:t>
            </a:r>
          </a:p>
        </p:txBody>
      </p:sp>
      <p:sp>
        <p:nvSpPr>
          <p:cNvPr id="17" name="Rectángulo 16"/>
          <p:cNvSpPr/>
          <p:nvPr/>
        </p:nvSpPr>
        <p:spPr>
          <a:xfrm>
            <a:off x="200026" y="3238341"/>
            <a:ext cx="998537" cy="574675"/>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 lastClr="FFFFFF">
                <a:lumMod val="65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EMITIDOS</a:t>
            </a:r>
          </a:p>
        </p:txBody>
      </p:sp>
      <p:sp>
        <p:nvSpPr>
          <p:cNvPr id="18" name="Rectángulo 17"/>
          <p:cNvSpPr/>
          <p:nvPr/>
        </p:nvSpPr>
        <p:spPr>
          <a:xfrm>
            <a:off x="2276476" y="3241516"/>
            <a:ext cx="1171575" cy="571500"/>
          </a:xfrm>
          <a:prstGeom prst="rect">
            <a:avLst/>
          </a:prstGeom>
          <a:gradFill rotWithShape="1">
            <a:gsLst>
              <a:gs pos="0">
                <a:srgbClr val="ED7D31">
                  <a:lumMod val="110000"/>
                  <a:satMod val="105000"/>
                  <a:tint val="67000"/>
                </a:srgbClr>
              </a:gs>
              <a:gs pos="50000">
                <a:srgbClr val="ED7D31">
                  <a:lumMod val="105000"/>
                  <a:satMod val="103000"/>
                  <a:tint val="73000"/>
                </a:srgbClr>
              </a:gs>
              <a:gs pos="100000">
                <a:srgbClr val="ED7D31">
                  <a:lumMod val="105000"/>
                  <a:satMod val="109000"/>
                  <a:tint val="81000"/>
                </a:srgbClr>
              </a:gs>
            </a:gsLst>
            <a:lin ang="5400000" scaled="0"/>
          </a:gradFill>
          <a:ln w="28575" cap="flat" cmpd="sng" algn="ctr">
            <a:solidFill>
              <a:sysClr val="window" lastClr="FFFFFF">
                <a:lumMod val="65000"/>
              </a:sys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EN DESARROLLO</a:t>
            </a:r>
          </a:p>
        </p:txBody>
      </p:sp>
      <p:sp>
        <p:nvSpPr>
          <p:cNvPr id="19" name="CuadroTexto 18"/>
          <p:cNvSpPr txBox="1"/>
          <p:nvPr/>
        </p:nvSpPr>
        <p:spPr>
          <a:xfrm>
            <a:off x="61913" y="4359116"/>
            <a:ext cx="1479550" cy="1754188"/>
          </a:xfrm>
          <a:prstGeom prst="rect">
            <a:avLst/>
          </a:prstGeom>
          <a:noFill/>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RECURSOS DEL SGR </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PROCESOS JUDICIALES, ARBITRAJES, CONCILIACIONES</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Y EMBARGOS</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RECURSOS DEL SGSSS</a:t>
            </a:r>
          </a:p>
        </p:txBody>
      </p:sp>
      <p:sp>
        <p:nvSpPr>
          <p:cNvPr id="20" name="CuadroTexto 19"/>
          <p:cNvSpPr txBox="1"/>
          <p:nvPr/>
        </p:nvSpPr>
        <p:spPr>
          <a:xfrm>
            <a:off x="2071688" y="4305141"/>
            <a:ext cx="1673225" cy="1754188"/>
          </a:xfrm>
          <a:prstGeom prst="rect">
            <a:avLst/>
          </a:prstGeom>
          <a:noFill/>
        </p:spPr>
        <p:txBody>
          <a:bodyPr>
            <a:spAutoFit/>
          </a:bodyPr>
          <a:lstStyle/>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RECURSOS ENTREGADOS EN ADMINISTRACIÓN</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CONCESIONES DE INFRAESTRUCTURA </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DE TRANSPORTE</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PASIVO PENSIONAL</a:t>
            </a:r>
          </a:p>
          <a:p>
            <a:pPr marL="0" marR="0" lvl="0" indent="0" defTabSz="457200" eaLnBrk="1" fontAlgn="auto" latinLnBrk="0" hangingPunct="1">
              <a:lnSpc>
                <a:spcPct val="100000"/>
              </a:lnSpc>
              <a:spcBef>
                <a:spcPts val="0"/>
              </a:spcBef>
              <a:spcAft>
                <a:spcPts val="0"/>
              </a:spcAft>
              <a:buClrTx/>
              <a:buSzTx/>
              <a:buFontTx/>
              <a:buNone/>
              <a:tabLst/>
              <a:defRPr/>
            </a:pPr>
            <a:r>
              <a:rPr kumimoji="0" lang="es-CO" sz="1200" b="1" i="0" u="none" strike="noStrike" kern="0" cap="none" spc="0" normalizeH="0" baseline="0" noProof="0" dirty="0">
                <a:ln>
                  <a:noFill/>
                </a:ln>
                <a:solidFill>
                  <a:prstClr val="black"/>
                </a:solidFill>
                <a:effectLst/>
                <a:uLnTx/>
                <a:uFillTx/>
              </a:rPr>
              <a:t>- TRANSPORTE MASIVO</a:t>
            </a:r>
          </a:p>
        </p:txBody>
      </p:sp>
      <p:sp>
        <p:nvSpPr>
          <p:cNvPr id="21" name="Abrir llave 20"/>
          <p:cNvSpPr/>
          <p:nvPr/>
        </p:nvSpPr>
        <p:spPr>
          <a:xfrm rot="5400000">
            <a:off x="1697038" y="2044541"/>
            <a:ext cx="238125" cy="2073275"/>
          </a:xfrm>
          <a:prstGeom prst="leftBrace">
            <a:avLst/>
          </a:prstGeom>
          <a:noFill/>
          <a:ln w="1905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22" name="Abrir llave 21"/>
          <p:cNvSpPr/>
          <p:nvPr/>
        </p:nvSpPr>
        <p:spPr>
          <a:xfrm rot="5400000">
            <a:off x="6288088" y="1249204"/>
            <a:ext cx="234950" cy="3689350"/>
          </a:xfrm>
          <a:prstGeom prst="leftBrace">
            <a:avLst/>
          </a:prstGeom>
          <a:noFill/>
          <a:ln w="19050" cap="flat" cmpd="sng" algn="ctr">
            <a:solidFill>
              <a:srgbClr val="4472C4"/>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23" name="Rectángulo redondeado 22"/>
          <p:cNvSpPr/>
          <p:nvPr/>
        </p:nvSpPr>
        <p:spPr>
          <a:xfrm>
            <a:off x="1198563" y="1536541"/>
            <a:ext cx="6572250" cy="557213"/>
          </a:xfrm>
          <a:prstGeom prst="roundRect">
            <a:avLst/>
          </a:prstGeom>
          <a:solidFill>
            <a:srgbClr val="ED7D31">
              <a:lumMod val="40000"/>
              <a:lumOff val="60000"/>
            </a:srgbClr>
          </a:solidFill>
          <a:ln w="12700" cap="flat" cmpd="sng" algn="ctr">
            <a:solidFill>
              <a:srgbClr val="4472C4">
                <a:shade val="50000"/>
              </a:srgbClr>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ESTRATEGIAS DE LA CGN  PARA LA APLICACIÓN DEL MARCO NORMATIVO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s-MX"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rPr>
              <a:t>PARA ENTIDADES DE GOBIERNO</a:t>
            </a:r>
            <a:endParaRPr kumimoji="0" lang="es-ES" sz="1400" b="1" i="0" u="none" strike="noStrike" kern="0" cap="none" spc="0" normalizeH="0" baseline="0" noProof="0" dirty="0">
              <a:ln w="0"/>
              <a:solidFill>
                <a:prstClr val="black"/>
              </a:solidFill>
              <a:effectLst>
                <a:outerShdw blurRad="38100" dist="19050" dir="2700000" algn="tl" rotWithShape="0">
                  <a:prstClr val="black">
                    <a:alpha val="40000"/>
                  </a:prstClr>
                </a:outerShdw>
              </a:effectLst>
              <a:uLnTx/>
              <a:uFillTx/>
            </a:endParaRPr>
          </a:p>
        </p:txBody>
      </p:sp>
      <p:sp>
        <p:nvSpPr>
          <p:cNvPr id="24" name="Abrir llave 23"/>
          <p:cNvSpPr/>
          <p:nvPr/>
        </p:nvSpPr>
        <p:spPr>
          <a:xfrm rot="5400000">
            <a:off x="4049713" y="-22383"/>
            <a:ext cx="206375" cy="4610100"/>
          </a:xfrm>
          <a:prstGeom prst="leftBrace">
            <a:avLst/>
          </a:prstGeom>
          <a:noFill/>
          <a:ln w="1905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25" name="Flecha derecha 24"/>
          <p:cNvSpPr/>
          <p:nvPr/>
        </p:nvSpPr>
        <p:spPr>
          <a:xfrm rot="5400000">
            <a:off x="543719" y="3985261"/>
            <a:ext cx="339725" cy="131762"/>
          </a:xfrm>
          <a:prstGeom prst="right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1270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26" name="Flecha derecha 25"/>
          <p:cNvSpPr/>
          <p:nvPr/>
        </p:nvSpPr>
        <p:spPr>
          <a:xfrm rot="5400000">
            <a:off x="2706689" y="3971766"/>
            <a:ext cx="334962" cy="128587"/>
          </a:xfrm>
          <a:prstGeom prst="rightArrow">
            <a:avLst/>
          </a:prstGeom>
          <a:gradFill rotWithShape="1">
            <a:gsLst>
              <a:gs pos="0">
                <a:sysClr val="windowText" lastClr="000000">
                  <a:lumMod val="110000"/>
                  <a:satMod val="105000"/>
                  <a:tint val="67000"/>
                </a:sysClr>
              </a:gs>
              <a:gs pos="50000">
                <a:sysClr val="windowText" lastClr="000000">
                  <a:lumMod val="105000"/>
                  <a:satMod val="103000"/>
                  <a:tint val="73000"/>
                </a:sysClr>
              </a:gs>
              <a:gs pos="100000">
                <a:sysClr val="windowText" lastClr="000000">
                  <a:lumMod val="105000"/>
                  <a:satMod val="109000"/>
                  <a:tint val="81000"/>
                </a:sysClr>
              </a:gs>
            </a:gsLst>
            <a:lin ang="5400000" scaled="0"/>
          </a:gradFill>
          <a:ln w="12700" cap="flat" cmpd="sng" algn="ctr">
            <a:solidFill>
              <a:sysClr val="windowText" lastClr="000000"/>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black"/>
              </a:solidFill>
              <a:effectLst/>
              <a:uLnTx/>
              <a:uFillTx/>
            </a:endParaRPr>
          </a:p>
        </p:txBody>
      </p:sp>
      <p:sp>
        <p:nvSpPr>
          <p:cNvPr id="27" name="Flecha derecha 26"/>
          <p:cNvSpPr/>
          <p:nvPr/>
        </p:nvSpPr>
        <p:spPr>
          <a:xfrm rot="5400000">
            <a:off x="4456113" y="4159091"/>
            <a:ext cx="352425" cy="142875"/>
          </a:xfrm>
          <a:prstGeom prst="rightArrow">
            <a:avLst/>
          </a:prstGeom>
          <a:solidFill>
            <a:srgbClr val="4472C4"/>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white"/>
              </a:solidFill>
              <a:effectLst/>
              <a:uLnTx/>
              <a:uFillTx/>
            </a:endParaRPr>
          </a:p>
        </p:txBody>
      </p:sp>
      <p:sp>
        <p:nvSpPr>
          <p:cNvPr id="28" name="Flecha derecha 27"/>
          <p:cNvSpPr/>
          <p:nvPr/>
        </p:nvSpPr>
        <p:spPr>
          <a:xfrm rot="5400000">
            <a:off x="6215064" y="4163853"/>
            <a:ext cx="354012" cy="131763"/>
          </a:xfrm>
          <a:prstGeom prst="rightArrow">
            <a:avLst/>
          </a:prstGeom>
          <a:solidFill>
            <a:srgbClr val="4472C4"/>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white"/>
              </a:solidFill>
              <a:effectLst/>
              <a:uLnTx/>
              <a:uFillTx/>
            </a:endParaRPr>
          </a:p>
        </p:txBody>
      </p:sp>
      <p:sp>
        <p:nvSpPr>
          <p:cNvPr id="29" name="Flecha derecha 28"/>
          <p:cNvSpPr/>
          <p:nvPr/>
        </p:nvSpPr>
        <p:spPr>
          <a:xfrm rot="5400000">
            <a:off x="8066088" y="4155916"/>
            <a:ext cx="338138" cy="134938"/>
          </a:xfrm>
          <a:prstGeom prst="rightArrow">
            <a:avLst/>
          </a:prstGeom>
          <a:solidFill>
            <a:srgbClr val="4472C4"/>
          </a:solidFill>
          <a:ln w="19050" cap="flat" cmpd="sng" algn="ctr">
            <a:solidFill>
              <a:sysClr val="window" lastClr="FFFFFF"/>
            </a:solidFill>
            <a:prstDash val="solid"/>
            <a:miter lim="800000"/>
          </a:ln>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s-CO" sz="1600" b="0" i="0" u="none" strike="noStrike" kern="0" cap="none" spc="0" normalizeH="0" baseline="0" noProof="0" dirty="0">
              <a:ln>
                <a:noFill/>
              </a:ln>
              <a:solidFill>
                <a:prstClr val="white"/>
              </a:solidFill>
              <a:effectLst/>
              <a:uLnTx/>
              <a:uFillTx/>
            </a:endParaRPr>
          </a:p>
        </p:txBody>
      </p:sp>
    </p:spTree>
    <p:extLst>
      <p:ext uri="{BB962C8B-B14F-4D97-AF65-F5344CB8AC3E}">
        <p14:creationId xmlns:p14="http://schemas.microsoft.com/office/powerpoint/2010/main" val="30471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500"/>
                                        <p:tgtEl>
                                          <p:spTgt spid="2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500"/>
                                        <p:tgtEl>
                                          <p:spTgt spid="10"/>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fade">
                                      <p:cBhvr>
                                        <p:cTn id="24" dur="5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fade">
                                      <p:cBhvr>
                                        <p:cTn id="29" dur="500"/>
                                        <p:tgtEl>
                                          <p:spTgt spid="21"/>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fade">
                                      <p:cBhvr>
                                        <p:cTn id="32" dur="500"/>
                                        <p:tgtEl>
                                          <p:spTgt spid="2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500"/>
                                        <p:tgtEl>
                                          <p:spTgt spid="1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3"/>
                                        </p:tgtEl>
                                        <p:attrNameLst>
                                          <p:attrName>style.visibility</p:attrName>
                                        </p:attrNameLst>
                                      </p:cBhvr>
                                      <p:to>
                                        <p:strVal val="visible"/>
                                      </p:to>
                                    </p:set>
                                    <p:animEffect transition="in" filter="fade">
                                      <p:cBhvr>
                                        <p:cTn id="49" dur="500"/>
                                        <p:tgtEl>
                                          <p:spTgt spid="13"/>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5"/>
                                        </p:tgtEl>
                                        <p:attrNameLst>
                                          <p:attrName>style.visibility</p:attrName>
                                        </p:attrNameLst>
                                      </p:cBhvr>
                                      <p:to>
                                        <p:strVal val="visible"/>
                                      </p:to>
                                    </p:set>
                                    <p:animEffect transition="in" filter="fade">
                                      <p:cBhvr>
                                        <p:cTn id="54" dur="500"/>
                                        <p:tgtEl>
                                          <p:spTgt spid="25"/>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6"/>
                                        </p:tgtEl>
                                        <p:attrNameLst>
                                          <p:attrName>style.visibility</p:attrName>
                                        </p:attrNameLst>
                                      </p:cBhvr>
                                      <p:to>
                                        <p:strVal val="visible"/>
                                      </p:to>
                                    </p:set>
                                    <p:animEffect transition="in" filter="fade">
                                      <p:cBhvr>
                                        <p:cTn id="57" dur="500"/>
                                        <p:tgtEl>
                                          <p:spTgt spid="26"/>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anim calcmode="lin" valueType="num">
                                      <p:cBhvr additive="base">
                                        <p:cTn id="71" dur="500" fill="hold"/>
                                        <p:tgtEl>
                                          <p:spTgt spid="19"/>
                                        </p:tgtEl>
                                        <p:attrNameLst>
                                          <p:attrName>ppt_x</p:attrName>
                                        </p:attrNameLst>
                                      </p:cBhvr>
                                      <p:tavLst>
                                        <p:tav tm="0">
                                          <p:val>
                                            <p:strVal val="#ppt_x"/>
                                          </p:val>
                                        </p:tav>
                                        <p:tav tm="100000">
                                          <p:val>
                                            <p:strVal val="#ppt_x"/>
                                          </p:val>
                                        </p:tav>
                                      </p:tavLst>
                                    </p:anim>
                                    <p:anim calcmode="lin" valueType="num">
                                      <p:cBhvr additive="base">
                                        <p:cTn id="72" dur="500" fill="hold"/>
                                        <p:tgtEl>
                                          <p:spTgt spid="19"/>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6"/>
                                        </p:tgtEl>
                                        <p:attrNameLst>
                                          <p:attrName>style.visibility</p:attrName>
                                        </p:attrNameLst>
                                      </p:cBhvr>
                                      <p:to>
                                        <p:strVal val="visible"/>
                                      </p:to>
                                    </p:set>
                                    <p:anim calcmode="lin" valueType="num">
                                      <p:cBhvr additive="base">
                                        <p:cTn id="75" dur="500" fill="hold"/>
                                        <p:tgtEl>
                                          <p:spTgt spid="6"/>
                                        </p:tgtEl>
                                        <p:attrNameLst>
                                          <p:attrName>ppt_x</p:attrName>
                                        </p:attrNameLst>
                                      </p:cBhvr>
                                      <p:tavLst>
                                        <p:tav tm="0">
                                          <p:val>
                                            <p:strVal val="#ppt_x"/>
                                          </p:val>
                                        </p:tav>
                                        <p:tav tm="100000">
                                          <p:val>
                                            <p:strVal val="#ppt_x"/>
                                          </p:val>
                                        </p:tav>
                                      </p:tavLst>
                                    </p:anim>
                                    <p:anim calcmode="lin" valueType="num">
                                      <p:cBhvr additive="base">
                                        <p:cTn id="76" dur="500" fill="hold"/>
                                        <p:tgtEl>
                                          <p:spTgt spid="6"/>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20"/>
                                        </p:tgtEl>
                                        <p:attrNameLst>
                                          <p:attrName>style.visibility</p:attrName>
                                        </p:attrNameLst>
                                      </p:cBhvr>
                                      <p:to>
                                        <p:strVal val="visible"/>
                                      </p:to>
                                    </p:set>
                                    <p:anim calcmode="lin" valueType="num">
                                      <p:cBhvr additive="base">
                                        <p:cTn id="79" dur="500" fill="hold"/>
                                        <p:tgtEl>
                                          <p:spTgt spid="20"/>
                                        </p:tgtEl>
                                        <p:attrNameLst>
                                          <p:attrName>ppt_x</p:attrName>
                                        </p:attrNameLst>
                                      </p:cBhvr>
                                      <p:tavLst>
                                        <p:tav tm="0">
                                          <p:val>
                                            <p:strVal val="#ppt_x"/>
                                          </p:val>
                                        </p:tav>
                                        <p:tav tm="100000">
                                          <p:val>
                                            <p:strVal val="#ppt_x"/>
                                          </p:val>
                                        </p:tav>
                                      </p:tavLst>
                                    </p:anim>
                                    <p:anim calcmode="lin" valueType="num">
                                      <p:cBhvr additive="base">
                                        <p:cTn id="80" dur="500" fill="hold"/>
                                        <p:tgtEl>
                                          <p:spTgt spid="20"/>
                                        </p:tgtEl>
                                        <p:attrNameLst>
                                          <p:attrName>ppt_y</p:attrName>
                                        </p:attrNameLst>
                                      </p:cBhvr>
                                      <p:tavLst>
                                        <p:tav tm="0">
                                          <p:val>
                                            <p:strVal val="1+#ppt_h/2"/>
                                          </p:val>
                                        </p:tav>
                                        <p:tav tm="100000">
                                          <p:val>
                                            <p:strVal val="#ppt_y"/>
                                          </p:val>
                                        </p:tav>
                                      </p:tavLst>
                                    </p:anim>
                                  </p:childTnLst>
                                </p:cTn>
                              </p:par>
                              <p:par>
                                <p:cTn id="81" presetID="2" presetClass="entr" presetSubtype="4" fill="hold" grpId="0" nodeType="withEffect">
                                  <p:stCondLst>
                                    <p:cond delay="0"/>
                                  </p:stCondLst>
                                  <p:childTnLst>
                                    <p:set>
                                      <p:cBhvr>
                                        <p:cTn id="82" dur="1" fill="hold">
                                          <p:stCondLst>
                                            <p:cond delay="0"/>
                                          </p:stCondLst>
                                        </p:cTn>
                                        <p:tgtEl>
                                          <p:spTgt spid="5"/>
                                        </p:tgtEl>
                                        <p:attrNameLst>
                                          <p:attrName>style.visibility</p:attrName>
                                        </p:attrNameLst>
                                      </p:cBhvr>
                                      <p:to>
                                        <p:strVal val="visible"/>
                                      </p:to>
                                    </p:set>
                                    <p:anim calcmode="lin" valueType="num">
                                      <p:cBhvr additive="base">
                                        <p:cTn id="83" dur="500" fill="hold"/>
                                        <p:tgtEl>
                                          <p:spTgt spid="5"/>
                                        </p:tgtEl>
                                        <p:attrNameLst>
                                          <p:attrName>ppt_x</p:attrName>
                                        </p:attrNameLst>
                                      </p:cBhvr>
                                      <p:tavLst>
                                        <p:tav tm="0">
                                          <p:val>
                                            <p:strVal val="#ppt_x"/>
                                          </p:val>
                                        </p:tav>
                                        <p:tav tm="100000">
                                          <p:val>
                                            <p:strVal val="#ppt_x"/>
                                          </p:val>
                                        </p:tav>
                                      </p:tavLst>
                                    </p:anim>
                                    <p:anim calcmode="lin" valueType="num">
                                      <p:cBhvr additive="base">
                                        <p:cTn id="84" dur="500" fill="hold"/>
                                        <p:tgtEl>
                                          <p:spTgt spid="5"/>
                                        </p:tgtEl>
                                        <p:attrNameLst>
                                          <p:attrName>ppt_y</p:attrName>
                                        </p:attrNameLst>
                                      </p:cBhvr>
                                      <p:tavLst>
                                        <p:tav tm="0">
                                          <p:val>
                                            <p:strVal val="1+#ppt_h/2"/>
                                          </p:val>
                                        </p:tav>
                                        <p:tav tm="100000">
                                          <p:val>
                                            <p:strVal val="#ppt_y"/>
                                          </p:val>
                                        </p:tav>
                                      </p:tavLst>
                                    </p:anim>
                                  </p:childTnLst>
                                </p:cTn>
                              </p:par>
                              <p:par>
                                <p:cTn id="85" presetID="2" presetClass="entr" presetSubtype="4" fill="hold" grpId="0" nodeType="withEffect">
                                  <p:stCondLst>
                                    <p:cond delay="0"/>
                                  </p:stCondLst>
                                  <p:childTnLst>
                                    <p:set>
                                      <p:cBhvr>
                                        <p:cTn id="86" dur="1" fill="hold">
                                          <p:stCondLst>
                                            <p:cond delay="0"/>
                                          </p:stCondLst>
                                        </p:cTn>
                                        <p:tgtEl>
                                          <p:spTgt spid="14"/>
                                        </p:tgtEl>
                                        <p:attrNameLst>
                                          <p:attrName>style.visibility</p:attrName>
                                        </p:attrNameLst>
                                      </p:cBhvr>
                                      <p:to>
                                        <p:strVal val="visible"/>
                                      </p:to>
                                    </p:set>
                                    <p:anim calcmode="lin" valueType="num">
                                      <p:cBhvr additive="base">
                                        <p:cTn id="87" dur="500" fill="hold"/>
                                        <p:tgtEl>
                                          <p:spTgt spid="14"/>
                                        </p:tgtEl>
                                        <p:attrNameLst>
                                          <p:attrName>ppt_x</p:attrName>
                                        </p:attrNameLst>
                                      </p:cBhvr>
                                      <p:tavLst>
                                        <p:tav tm="0">
                                          <p:val>
                                            <p:strVal val="#ppt_x"/>
                                          </p:val>
                                        </p:tav>
                                        <p:tav tm="100000">
                                          <p:val>
                                            <p:strVal val="#ppt_x"/>
                                          </p:val>
                                        </p:tav>
                                      </p:tavLst>
                                    </p:anim>
                                    <p:anim calcmode="lin" valueType="num">
                                      <p:cBhvr additive="base">
                                        <p:cTn id="88" dur="500" fill="hold"/>
                                        <p:tgtEl>
                                          <p:spTgt spid="14"/>
                                        </p:tgtEl>
                                        <p:attrNameLst>
                                          <p:attrName>ppt_y</p:attrName>
                                        </p:attrNameLst>
                                      </p:cBhvr>
                                      <p:tavLst>
                                        <p:tav tm="0">
                                          <p:val>
                                            <p:strVal val="1+#ppt_h/2"/>
                                          </p:val>
                                        </p:tav>
                                        <p:tav tm="100000">
                                          <p:val>
                                            <p:strVal val="#ppt_y"/>
                                          </p:val>
                                        </p:tav>
                                      </p:tavLst>
                                    </p:anim>
                                  </p:childTnLst>
                                </p:cTn>
                              </p:par>
                              <p:par>
                                <p:cTn id="89" presetID="2" presetClass="entr" presetSubtype="4" fill="hold" grpId="0" nodeType="withEffect">
                                  <p:stCondLst>
                                    <p:cond delay="0"/>
                                  </p:stCondLst>
                                  <p:childTnLst>
                                    <p:set>
                                      <p:cBhvr>
                                        <p:cTn id="90" dur="1" fill="hold">
                                          <p:stCondLst>
                                            <p:cond delay="0"/>
                                          </p:stCondLst>
                                        </p:cTn>
                                        <p:tgtEl>
                                          <p:spTgt spid="4"/>
                                        </p:tgtEl>
                                        <p:attrNameLst>
                                          <p:attrName>style.visibility</p:attrName>
                                        </p:attrNameLst>
                                      </p:cBhvr>
                                      <p:to>
                                        <p:strVal val="visible"/>
                                      </p:to>
                                    </p:set>
                                    <p:anim calcmode="lin" valueType="num">
                                      <p:cBhvr additive="base">
                                        <p:cTn id="91" dur="500" fill="hold"/>
                                        <p:tgtEl>
                                          <p:spTgt spid="4"/>
                                        </p:tgtEl>
                                        <p:attrNameLst>
                                          <p:attrName>ppt_x</p:attrName>
                                        </p:attrNameLst>
                                      </p:cBhvr>
                                      <p:tavLst>
                                        <p:tav tm="0">
                                          <p:val>
                                            <p:strVal val="#ppt_x"/>
                                          </p:val>
                                        </p:tav>
                                        <p:tav tm="100000">
                                          <p:val>
                                            <p:strVal val="#ppt_x"/>
                                          </p:val>
                                        </p:tav>
                                      </p:tavLst>
                                    </p:anim>
                                    <p:anim calcmode="lin" valueType="num">
                                      <p:cBhvr additive="base">
                                        <p:cTn id="92" dur="500" fill="hold"/>
                                        <p:tgtEl>
                                          <p:spTgt spid="4"/>
                                        </p:tgtEl>
                                        <p:attrNameLst>
                                          <p:attrName>ppt_y</p:attrName>
                                        </p:attrNameLst>
                                      </p:cBhvr>
                                      <p:tavLst>
                                        <p:tav tm="0">
                                          <p:val>
                                            <p:strVal val="1+#ppt_h/2"/>
                                          </p:val>
                                        </p:tav>
                                        <p:tav tm="100000">
                                          <p:val>
                                            <p:strVal val="#ppt_y"/>
                                          </p:val>
                                        </p:tav>
                                      </p:tavLst>
                                    </p:anim>
                                  </p:childTnLst>
                                </p:cTn>
                              </p:par>
                              <p:par>
                                <p:cTn id="93" presetID="2" presetClass="entr" presetSubtype="4" fill="hold" grpId="0" nodeType="withEffect">
                                  <p:stCondLst>
                                    <p:cond delay="0"/>
                                  </p:stCondLst>
                                  <p:childTnLst>
                                    <p:set>
                                      <p:cBhvr>
                                        <p:cTn id="94" dur="1" fill="hold">
                                          <p:stCondLst>
                                            <p:cond delay="0"/>
                                          </p:stCondLst>
                                        </p:cTn>
                                        <p:tgtEl>
                                          <p:spTgt spid="15"/>
                                        </p:tgtEl>
                                        <p:attrNameLst>
                                          <p:attrName>style.visibility</p:attrName>
                                        </p:attrNameLst>
                                      </p:cBhvr>
                                      <p:to>
                                        <p:strVal val="visible"/>
                                      </p:to>
                                    </p:set>
                                    <p:anim calcmode="lin" valueType="num">
                                      <p:cBhvr additive="base">
                                        <p:cTn id="95" dur="500" fill="hold"/>
                                        <p:tgtEl>
                                          <p:spTgt spid="15"/>
                                        </p:tgtEl>
                                        <p:attrNameLst>
                                          <p:attrName>ppt_x</p:attrName>
                                        </p:attrNameLst>
                                      </p:cBhvr>
                                      <p:tavLst>
                                        <p:tav tm="0">
                                          <p:val>
                                            <p:strVal val="#ppt_x"/>
                                          </p:val>
                                        </p:tav>
                                        <p:tav tm="100000">
                                          <p:val>
                                            <p:strVal val="#ppt_x"/>
                                          </p:val>
                                        </p:tav>
                                      </p:tavLst>
                                    </p:anim>
                                    <p:anim calcmode="lin" valueType="num">
                                      <p:cBhvr additive="base">
                                        <p:cTn id="96" dur="500" fill="hold"/>
                                        <p:tgtEl>
                                          <p:spTgt spid="15"/>
                                        </p:tgtEl>
                                        <p:attrNameLst>
                                          <p:attrName>ppt_y</p:attrName>
                                        </p:attrNameLst>
                                      </p:cBhvr>
                                      <p:tavLst>
                                        <p:tav tm="0">
                                          <p:val>
                                            <p:strVal val="1+#ppt_h/2"/>
                                          </p:val>
                                        </p:tav>
                                        <p:tav tm="100000">
                                          <p:val>
                                            <p:strVal val="#ppt_y"/>
                                          </p:val>
                                        </p:tav>
                                      </p:tavLst>
                                    </p:anim>
                                  </p:childTnLst>
                                </p:cTn>
                              </p:par>
                              <p:par>
                                <p:cTn id="97" presetID="2" presetClass="entr" presetSubtype="4" fill="hold" grpId="0" nodeType="withEffect">
                                  <p:stCondLst>
                                    <p:cond delay="0"/>
                                  </p:stCondLst>
                                  <p:childTnLst>
                                    <p:set>
                                      <p:cBhvr>
                                        <p:cTn id="98" dur="1" fill="hold">
                                          <p:stCondLst>
                                            <p:cond delay="0"/>
                                          </p:stCondLst>
                                        </p:cTn>
                                        <p:tgtEl>
                                          <p:spTgt spid="3"/>
                                        </p:tgtEl>
                                        <p:attrNameLst>
                                          <p:attrName>style.visibility</p:attrName>
                                        </p:attrNameLst>
                                      </p:cBhvr>
                                      <p:to>
                                        <p:strVal val="visible"/>
                                      </p:to>
                                    </p:set>
                                    <p:anim calcmode="lin" valueType="num">
                                      <p:cBhvr additive="base">
                                        <p:cTn id="99" dur="500" fill="hold"/>
                                        <p:tgtEl>
                                          <p:spTgt spid="3"/>
                                        </p:tgtEl>
                                        <p:attrNameLst>
                                          <p:attrName>ppt_x</p:attrName>
                                        </p:attrNameLst>
                                      </p:cBhvr>
                                      <p:tavLst>
                                        <p:tav tm="0">
                                          <p:val>
                                            <p:strVal val="#ppt_x"/>
                                          </p:val>
                                        </p:tav>
                                        <p:tav tm="100000">
                                          <p:val>
                                            <p:strVal val="#ppt_x"/>
                                          </p:val>
                                        </p:tav>
                                      </p:tavLst>
                                    </p:anim>
                                    <p:anim calcmode="lin" valueType="num">
                                      <p:cBhvr additive="base">
                                        <p:cTn id="100" dur="500" fill="hold"/>
                                        <p:tgtEl>
                                          <p:spTgt spid="3"/>
                                        </p:tgtEl>
                                        <p:attrNameLst>
                                          <p:attrName>ppt_y</p:attrName>
                                        </p:attrNameLst>
                                      </p:cBhvr>
                                      <p:tavLst>
                                        <p:tav tm="0">
                                          <p:val>
                                            <p:strVal val="1+#ppt_h/2"/>
                                          </p:val>
                                        </p:tav>
                                        <p:tav tm="100000">
                                          <p:val>
                                            <p:strVal val="#ppt_y"/>
                                          </p:val>
                                        </p:tav>
                                      </p:tavLst>
                                    </p:anim>
                                  </p:childTnLst>
                                </p:cTn>
                              </p:par>
                              <p:par>
                                <p:cTn id="101" presetID="2" presetClass="entr" presetSubtype="4" fill="hold" grpId="0" nodeType="withEffect">
                                  <p:stCondLst>
                                    <p:cond delay="0"/>
                                  </p:stCondLst>
                                  <p:childTnLst>
                                    <p:set>
                                      <p:cBhvr>
                                        <p:cTn id="102" dur="1" fill="hold">
                                          <p:stCondLst>
                                            <p:cond delay="0"/>
                                          </p:stCondLst>
                                        </p:cTn>
                                        <p:tgtEl>
                                          <p:spTgt spid="2"/>
                                        </p:tgtEl>
                                        <p:attrNameLst>
                                          <p:attrName>style.visibility</p:attrName>
                                        </p:attrNameLst>
                                      </p:cBhvr>
                                      <p:to>
                                        <p:strVal val="visible"/>
                                      </p:to>
                                    </p:set>
                                    <p:anim calcmode="lin" valueType="num">
                                      <p:cBhvr additive="base">
                                        <p:cTn id="103" dur="500" fill="hold"/>
                                        <p:tgtEl>
                                          <p:spTgt spid="2"/>
                                        </p:tgtEl>
                                        <p:attrNameLst>
                                          <p:attrName>ppt_x</p:attrName>
                                        </p:attrNameLst>
                                      </p:cBhvr>
                                      <p:tavLst>
                                        <p:tav tm="0">
                                          <p:val>
                                            <p:strVal val="#ppt_x"/>
                                          </p:val>
                                        </p:tav>
                                        <p:tav tm="100000">
                                          <p:val>
                                            <p:strVal val="#ppt_x"/>
                                          </p:val>
                                        </p:tav>
                                      </p:tavLst>
                                    </p:anim>
                                    <p:anim calcmode="lin" valueType="num">
                                      <p:cBhvr additive="base">
                                        <p:cTn id="104" dur="500" fill="hold"/>
                                        <p:tgtEl>
                                          <p:spTgt spid="2"/>
                                        </p:tgtEl>
                                        <p:attrNameLst>
                                          <p:attrName>ppt_y</p:attrName>
                                        </p:attrNameLst>
                                      </p:cBhvr>
                                      <p:tavLst>
                                        <p:tav tm="0">
                                          <p:val>
                                            <p:strVal val="1+#ppt_h/2"/>
                                          </p:val>
                                        </p:tav>
                                        <p:tav tm="100000">
                                          <p:val>
                                            <p:strVal val="#ppt_y"/>
                                          </p:val>
                                        </p:tav>
                                      </p:tavLst>
                                    </p:anim>
                                  </p:childTnLst>
                                </p:cTn>
                              </p:par>
                              <p:par>
                                <p:cTn id="105" presetID="2" presetClass="entr" presetSubtype="4" fill="hold" grpId="0" nodeType="withEffect">
                                  <p:stCondLst>
                                    <p:cond delay="0"/>
                                  </p:stCondLst>
                                  <p:childTnLst>
                                    <p:set>
                                      <p:cBhvr>
                                        <p:cTn id="106" dur="1" fill="hold">
                                          <p:stCondLst>
                                            <p:cond delay="0"/>
                                          </p:stCondLst>
                                        </p:cTn>
                                        <p:tgtEl>
                                          <p:spTgt spid="16"/>
                                        </p:tgtEl>
                                        <p:attrNameLst>
                                          <p:attrName>style.visibility</p:attrName>
                                        </p:attrNameLst>
                                      </p:cBhvr>
                                      <p:to>
                                        <p:strVal val="visible"/>
                                      </p:to>
                                    </p:set>
                                    <p:anim calcmode="lin" valueType="num">
                                      <p:cBhvr additive="base">
                                        <p:cTn id="107" dur="500" fill="hold"/>
                                        <p:tgtEl>
                                          <p:spTgt spid="16"/>
                                        </p:tgtEl>
                                        <p:attrNameLst>
                                          <p:attrName>ppt_x</p:attrName>
                                        </p:attrNameLst>
                                      </p:cBhvr>
                                      <p:tavLst>
                                        <p:tav tm="0">
                                          <p:val>
                                            <p:strVal val="#ppt_x"/>
                                          </p:val>
                                        </p:tav>
                                        <p:tav tm="100000">
                                          <p:val>
                                            <p:strVal val="#ppt_x"/>
                                          </p:val>
                                        </p:tav>
                                      </p:tavLst>
                                    </p:anim>
                                    <p:anim calcmode="lin" valueType="num">
                                      <p:cBhvr additive="base">
                                        <p:cTn id="108"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P spid="8" grpId="0"/>
      <p:bldP spid="9" grpId="0" animBg="1"/>
      <p:bldP spid="10" grpId="0"/>
      <p:bldP spid="11" grpId="0" animBg="1"/>
      <p:bldP spid="12" grpId="0" animBg="1"/>
      <p:bldP spid="13" grpId="0" animBg="1"/>
      <p:bldP spid="14" grpId="0"/>
      <p:bldP spid="15" grpId="0"/>
      <p:bldP spid="16" grpId="0"/>
      <p:bldP spid="17" grpId="0" animBg="1"/>
      <p:bldP spid="18" grpId="0" animBg="1"/>
      <p:bldP spid="19" grpId="0"/>
      <p:bldP spid="20" grpId="0"/>
      <p:bldP spid="21" grpId="0" animBg="1"/>
      <p:bldP spid="22" grpId="0" animBg="1"/>
      <p:bldP spid="23" grpId="0" animBg="1"/>
      <p:bldP spid="24" grpId="0" animBg="1"/>
      <p:bldP spid="25" grpId="0" animBg="1"/>
      <p:bldP spid="26" grpId="0" animBg="1"/>
      <p:bldP spid="27" grpId="0" animBg="1"/>
      <p:bldP spid="28" grpId="0" animBg="1"/>
      <p:bldP spid="29" grpId="0" animBg="1"/>
    </p:bldLst>
  </p:timing>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ción2" id="{D963CA0F-20DB-1548-8E99-FA14C598EA92}" vid="{34CA9A49-0251-AC46-81FA-C716D863930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Plantilla CIID2018 (1)</Template>
  <TotalTime>254</TotalTime>
  <Words>3873</Words>
  <Application>Microsoft Office PowerPoint</Application>
  <PresentationFormat>Presentación en pantalla (4:3)</PresentationFormat>
  <Paragraphs>622</Paragraphs>
  <Slides>43</Slides>
  <Notes>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43</vt:i4>
      </vt:variant>
    </vt:vector>
  </HeadingPairs>
  <TitlesOfParts>
    <vt:vector size="52" baseType="lpstr">
      <vt:lpstr>Aharoni</vt:lpstr>
      <vt:lpstr>Arial</vt:lpstr>
      <vt:lpstr>Arial Narrow</vt:lpstr>
      <vt:lpstr>Calibri</vt:lpstr>
      <vt:lpstr>Calibri Light</vt:lpstr>
      <vt:lpstr>Tahoma</vt:lpstr>
      <vt:lpstr>Times New Roman</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Windows User</dc:creator>
  <cp:lastModifiedBy>Carlos Estrada</cp:lastModifiedBy>
  <cp:revision>79</cp:revision>
  <dcterms:created xsi:type="dcterms:W3CDTF">2018-09-11T14:36:47Z</dcterms:created>
  <dcterms:modified xsi:type="dcterms:W3CDTF">2021-05-27T16:52:02Z</dcterms:modified>
</cp:coreProperties>
</file>