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9"/>
  </p:notesMasterIdLst>
  <p:sldIdLst>
    <p:sldId id="258" r:id="rId3"/>
    <p:sldId id="256" r:id="rId4"/>
    <p:sldId id="352" r:id="rId5"/>
    <p:sldId id="266" r:id="rId6"/>
    <p:sldId id="257" r:id="rId7"/>
    <p:sldId id="351" r:id="rId8"/>
    <p:sldId id="262" r:id="rId9"/>
    <p:sldId id="320" r:id="rId10"/>
    <p:sldId id="268" r:id="rId11"/>
    <p:sldId id="321" r:id="rId12"/>
    <p:sldId id="276" r:id="rId13"/>
    <p:sldId id="277" r:id="rId14"/>
    <p:sldId id="278" r:id="rId15"/>
    <p:sldId id="350" r:id="rId16"/>
    <p:sldId id="337" r:id="rId17"/>
    <p:sldId id="329" r:id="rId18"/>
    <p:sldId id="333" r:id="rId19"/>
    <p:sldId id="338" r:id="rId20"/>
    <p:sldId id="340" r:id="rId21"/>
    <p:sldId id="341" r:id="rId22"/>
    <p:sldId id="342" r:id="rId23"/>
    <p:sldId id="330" r:id="rId24"/>
    <p:sldId id="343" r:id="rId25"/>
    <p:sldId id="339" r:id="rId26"/>
    <p:sldId id="286" r:id="rId27"/>
    <p:sldId id="317" r:id="rId28"/>
    <p:sldId id="328" r:id="rId29"/>
    <p:sldId id="344" r:id="rId30"/>
    <p:sldId id="345" r:id="rId31"/>
    <p:sldId id="346" r:id="rId32"/>
    <p:sldId id="347" r:id="rId33"/>
    <p:sldId id="348" r:id="rId34"/>
    <p:sldId id="349" r:id="rId35"/>
    <p:sldId id="273" r:id="rId36"/>
    <p:sldId id="271" r:id="rId37"/>
    <p:sldId id="260" r:id="rId38"/>
  </p:sldIdLst>
  <p:sldSz cx="9144000" cy="5715000" type="screen16x10"/>
  <p:notesSz cx="7010400" cy="9296400"/>
  <p:defaultTextStyle>
    <a:defPPr>
      <a:defRPr lang="es-CO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2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402" autoAdjust="0"/>
  </p:normalViewPr>
  <p:slideViewPr>
    <p:cSldViewPr snapToGrid="0" showGuides="1">
      <p:cViewPr varScale="1">
        <p:scale>
          <a:sx n="69" d="100"/>
          <a:sy n="69" d="100"/>
        </p:scale>
        <p:origin x="1398" y="54"/>
      </p:cViewPr>
      <p:guideLst>
        <p:guide orient="horz" pos="3342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EE25B-C002-4070-8F15-C1CC6ED5E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655C85-34D8-44D2-A3A3-2D6FCCFC2AAB}">
      <dgm:prSet phldrT="[Texto]" custT="1"/>
      <dgm:spPr>
        <a:solidFill>
          <a:schemeClr val="accent2"/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Marco Normativo</a:t>
          </a:r>
        </a:p>
      </dgm:t>
    </dgm:pt>
    <dgm:pt modelId="{12835B7E-C269-4A17-A689-E7829CF4B305}" type="parTrans" cxnId="{66ADCFEC-FE26-4359-930C-4B69B61FADE6}">
      <dgm:prSet/>
      <dgm:spPr/>
      <dgm:t>
        <a:bodyPr/>
        <a:lstStyle/>
        <a:p>
          <a:endParaRPr lang="es-CO" sz="2400"/>
        </a:p>
      </dgm:t>
    </dgm:pt>
    <dgm:pt modelId="{8A8F27FB-526C-4779-9D88-00C11249C225}" type="sibTrans" cxnId="{66ADCFEC-FE26-4359-930C-4B69B61FADE6}">
      <dgm:prSet/>
      <dgm:spPr/>
      <dgm:t>
        <a:bodyPr/>
        <a:lstStyle/>
        <a:p>
          <a:endParaRPr lang="es-CO" sz="2400"/>
        </a:p>
      </dgm:t>
    </dgm:pt>
    <dgm:pt modelId="{7C67B067-F322-42FD-A971-33821B226AE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CO" sz="2000" b="1" dirty="0">
              <a:solidFill>
                <a:schemeClr val="tx1"/>
              </a:solidFill>
            </a:rPr>
            <a:t>Delimita la regulación que le es aplicable a cada una de las etapas del </a:t>
          </a:r>
          <a:r>
            <a:rPr lang="es-CO" sz="2000" b="1" dirty="0">
              <a:solidFill>
                <a:srgbClr val="C00000"/>
              </a:solidFill>
            </a:rPr>
            <a:t>proceso contable</a:t>
          </a:r>
        </a:p>
      </dgm:t>
    </dgm:pt>
    <dgm:pt modelId="{BD03F524-1897-4A2F-BAAE-6B79FA6B917D}" type="parTrans" cxnId="{4BB31687-0D9E-4757-99A3-C26255ACE685}">
      <dgm:prSet/>
      <dgm:spPr/>
      <dgm:t>
        <a:bodyPr/>
        <a:lstStyle/>
        <a:p>
          <a:endParaRPr lang="es-CO" sz="2400"/>
        </a:p>
      </dgm:t>
    </dgm:pt>
    <dgm:pt modelId="{B591F3BE-B29B-4DA4-8771-B06AFBA77813}" type="sibTrans" cxnId="{4BB31687-0D9E-4757-99A3-C26255ACE685}">
      <dgm:prSet/>
      <dgm:spPr/>
      <dgm:t>
        <a:bodyPr/>
        <a:lstStyle/>
        <a:p>
          <a:endParaRPr lang="es-CO" sz="2400"/>
        </a:p>
      </dgm:t>
    </dgm:pt>
    <dgm:pt modelId="{A35012EA-EEDF-4016-8C7D-3243F74439BA}" type="pres">
      <dgm:prSet presAssocID="{D68EE25B-C002-4070-8F15-C1CC6ED5E71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EE7B59-0067-470B-91A9-D80608E25ED1}" type="pres">
      <dgm:prSet presAssocID="{D3655C85-34D8-44D2-A3A3-2D6FCCFC2AAB}" presName="horFlow" presStyleCnt="0"/>
      <dgm:spPr/>
    </dgm:pt>
    <dgm:pt modelId="{A9DCC891-8EC0-447D-99AA-52122098210E}" type="pres">
      <dgm:prSet presAssocID="{D3655C85-34D8-44D2-A3A3-2D6FCCFC2AAB}" presName="bigChev" presStyleLbl="node1" presStyleIdx="0" presStyleCnt="1" custScaleX="123997" custLinFactNeighborX="5316"/>
      <dgm:spPr/>
    </dgm:pt>
    <dgm:pt modelId="{60555CE8-6E1B-413C-A3EA-404106A7CE45}" type="pres">
      <dgm:prSet presAssocID="{BD03F524-1897-4A2F-BAAE-6B79FA6B917D}" presName="parTrans" presStyleCnt="0"/>
      <dgm:spPr/>
    </dgm:pt>
    <dgm:pt modelId="{2ECE32B9-1D2A-457C-B23D-25AC3019780D}" type="pres">
      <dgm:prSet presAssocID="{7C67B067-F322-42FD-A971-33821B226AE0}" presName="node" presStyleLbl="alignAccFollowNode1" presStyleIdx="0" presStyleCnt="1" custScaleX="314939" custScaleY="123154" custLinFactNeighborY="10105">
        <dgm:presLayoutVars>
          <dgm:bulletEnabled val="1"/>
        </dgm:presLayoutVars>
      </dgm:prSet>
      <dgm:spPr/>
    </dgm:pt>
  </dgm:ptLst>
  <dgm:cxnLst>
    <dgm:cxn modelId="{64053C14-2767-4FD5-A5D7-94929DF9BF3A}" type="presOf" srcId="{7C67B067-F322-42FD-A971-33821B226AE0}" destId="{2ECE32B9-1D2A-457C-B23D-25AC3019780D}" srcOrd="0" destOrd="0" presId="urn:microsoft.com/office/officeart/2005/8/layout/lProcess3"/>
    <dgm:cxn modelId="{4BB31687-0D9E-4757-99A3-C26255ACE685}" srcId="{D3655C85-34D8-44D2-A3A3-2D6FCCFC2AAB}" destId="{7C67B067-F322-42FD-A971-33821B226AE0}" srcOrd="0" destOrd="0" parTransId="{BD03F524-1897-4A2F-BAAE-6B79FA6B917D}" sibTransId="{B591F3BE-B29B-4DA4-8771-B06AFBA77813}"/>
    <dgm:cxn modelId="{94E20F9A-806A-4E0D-B60A-857981B83E22}" type="presOf" srcId="{D68EE25B-C002-4070-8F15-C1CC6ED5E717}" destId="{A35012EA-EEDF-4016-8C7D-3243F74439BA}" srcOrd="0" destOrd="0" presId="urn:microsoft.com/office/officeart/2005/8/layout/lProcess3"/>
    <dgm:cxn modelId="{D18E82AB-6B18-4A1C-83E8-579CA14C0D02}" type="presOf" srcId="{D3655C85-34D8-44D2-A3A3-2D6FCCFC2AAB}" destId="{A9DCC891-8EC0-447D-99AA-52122098210E}" srcOrd="0" destOrd="0" presId="urn:microsoft.com/office/officeart/2005/8/layout/lProcess3"/>
    <dgm:cxn modelId="{66ADCFEC-FE26-4359-930C-4B69B61FADE6}" srcId="{D68EE25B-C002-4070-8F15-C1CC6ED5E717}" destId="{D3655C85-34D8-44D2-A3A3-2D6FCCFC2AAB}" srcOrd="0" destOrd="0" parTransId="{12835B7E-C269-4A17-A689-E7829CF4B305}" sibTransId="{8A8F27FB-526C-4779-9D88-00C11249C225}"/>
    <dgm:cxn modelId="{C2994EF0-D681-43C3-9C9E-C935F12E98F0}" type="presParOf" srcId="{A35012EA-EEDF-4016-8C7D-3243F74439BA}" destId="{03EE7B59-0067-470B-91A9-D80608E25ED1}" srcOrd="0" destOrd="0" presId="urn:microsoft.com/office/officeart/2005/8/layout/lProcess3"/>
    <dgm:cxn modelId="{510B80E6-77C0-473A-BE67-F1AAE5F1A198}" type="presParOf" srcId="{03EE7B59-0067-470B-91A9-D80608E25ED1}" destId="{A9DCC891-8EC0-447D-99AA-52122098210E}" srcOrd="0" destOrd="0" presId="urn:microsoft.com/office/officeart/2005/8/layout/lProcess3"/>
    <dgm:cxn modelId="{4E11B955-A9A3-4730-9669-F611A906E7C1}" type="presParOf" srcId="{03EE7B59-0067-470B-91A9-D80608E25ED1}" destId="{60555CE8-6E1B-413C-A3EA-404106A7CE45}" srcOrd="1" destOrd="0" presId="urn:microsoft.com/office/officeart/2005/8/layout/lProcess3"/>
    <dgm:cxn modelId="{C8895EC6-FA07-421A-B51A-7A14A7BCF953}" type="presParOf" srcId="{03EE7B59-0067-470B-91A9-D80608E25ED1}" destId="{2ECE32B9-1D2A-457C-B23D-25AC3019780D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EE25B-C002-4070-8F15-C1CC6ED5E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655C85-34D8-44D2-A3A3-2D6FCCFC2AAB}">
      <dgm:prSet phldrT="[Texto]" custT="1"/>
      <dgm:spPr>
        <a:solidFill>
          <a:schemeClr val="accent3">
            <a:lumMod val="75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Políticas Contables</a:t>
          </a:r>
        </a:p>
      </dgm:t>
    </dgm:pt>
    <dgm:pt modelId="{12835B7E-C269-4A17-A689-E7829CF4B305}" type="parTrans" cxnId="{66ADCFEC-FE26-4359-930C-4B69B61FADE6}">
      <dgm:prSet/>
      <dgm:spPr/>
      <dgm:t>
        <a:bodyPr/>
        <a:lstStyle/>
        <a:p>
          <a:endParaRPr lang="es-CO" sz="2400"/>
        </a:p>
      </dgm:t>
    </dgm:pt>
    <dgm:pt modelId="{8A8F27FB-526C-4779-9D88-00C11249C225}" type="sibTrans" cxnId="{66ADCFEC-FE26-4359-930C-4B69B61FADE6}">
      <dgm:prSet/>
      <dgm:spPr/>
      <dgm:t>
        <a:bodyPr/>
        <a:lstStyle/>
        <a:p>
          <a:endParaRPr lang="es-CO" sz="2400"/>
        </a:p>
      </dgm:t>
    </dgm:pt>
    <dgm:pt modelId="{7C67B067-F322-42FD-A971-33821B226AE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CO" sz="1900" b="1" dirty="0">
              <a:solidFill>
                <a:schemeClr val="tx1"/>
              </a:solidFill>
            </a:rPr>
            <a:t>Direccionan el </a:t>
          </a:r>
          <a:r>
            <a:rPr lang="es-CO" sz="1900" b="1" dirty="0">
              <a:solidFill>
                <a:srgbClr val="C00000"/>
              </a:solidFill>
            </a:rPr>
            <a:t>proceso contable </a:t>
          </a:r>
          <a:r>
            <a:rPr lang="es-CO" sz="1900" b="1" dirty="0">
              <a:solidFill>
                <a:schemeClr val="tx1"/>
              </a:solidFill>
            </a:rPr>
            <a:t>(Formalizadas mediante documento emitido por representante legal o la máxima instancia administrativa)</a:t>
          </a:r>
        </a:p>
      </dgm:t>
    </dgm:pt>
    <dgm:pt modelId="{BD03F524-1897-4A2F-BAAE-6B79FA6B917D}" type="parTrans" cxnId="{4BB31687-0D9E-4757-99A3-C26255ACE685}">
      <dgm:prSet/>
      <dgm:spPr/>
      <dgm:t>
        <a:bodyPr/>
        <a:lstStyle/>
        <a:p>
          <a:endParaRPr lang="es-CO" sz="2400"/>
        </a:p>
      </dgm:t>
    </dgm:pt>
    <dgm:pt modelId="{B591F3BE-B29B-4DA4-8771-B06AFBA77813}" type="sibTrans" cxnId="{4BB31687-0D9E-4757-99A3-C26255ACE685}">
      <dgm:prSet/>
      <dgm:spPr/>
      <dgm:t>
        <a:bodyPr/>
        <a:lstStyle/>
        <a:p>
          <a:endParaRPr lang="es-CO" sz="2400"/>
        </a:p>
      </dgm:t>
    </dgm:pt>
    <dgm:pt modelId="{A35012EA-EEDF-4016-8C7D-3243F74439BA}" type="pres">
      <dgm:prSet presAssocID="{D68EE25B-C002-4070-8F15-C1CC6ED5E71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EE7B59-0067-470B-91A9-D80608E25ED1}" type="pres">
      <dgm:prSet presAssocID="{D3655C85-34D8-44D2-A3A3-2D6FCCFC2AAB}" presName="horFlow" presStyleCnt="0"/>
      <dgm:spPr/>
    </dgm:pt>
    <dgm:pt modelId="{A9DCC891-8EC0-447D-99AA-52122098210E}" type="pres">
      <dgm:prSet presAssocID="{D3655C85-34D8-44D2-A3A3-2D6FCCFC2AAB}" presName="bigChev" presStyleLbl="node1" presStyleIdx="0" presStyleCnt="1" custScaleX="123337" custLinFactNeighborX="5316"/>
      <dgm:spPr/>
    </dgm:pt>
    <dgm:pt modelId="{60555CE8-6E1B-413C-A3EA-404106A7CE45}" type="pres">
      <dgm:prSet presAssocID="{BD03F524-1897-4A2F-BAAE-6B79FA6B917D}" presName="parTrans" presStyleCnt="0"/>
      <dgm:spPr/>
    </dgm:pt>
    <dgm:pt modelId="{2ECE32B9-1D2A-457C-B23D-25AC3019780D}" type="pres">
      <dgm:prSet presAssocID="{7C67B067-F322-42FD-A971-33821B226AE0}" presName="node" presStyleLbl="alignAccFollowNode1" presStyleIdx="0" presStyleCnt="1" custScaleX="315336" custScaleY="123154">
        <dgm:presLayoutVars>
          <dgm:bulletEnabled val="1"/>
        </dgm:presLayoutVars>
      </dgm:prSet>
      <dgm:spPr/>
    </dgm:pt>
  </dgm:ptLst>
  <dgm:cxnLst>
    <dgm:cxn modelId="{1A032A39-96B1-4D62-9B5E-2182A3D39E06}" type="presOf" srcId="{7C67B067-F322-42FD-A971-33821B226AE0}" destId="{2ECE32B9-1D2A-457C-B23D-25AC3019780D}" srcOrd="0" destOrd="0" presId="urn:microsoft.com/office/officeart/2005/8/layout/lProcess3"/>
    <dgm:cxn modelId="{4BB31687-0D9E-4757-99A3-C26255ACE685}" srcId="{D3655C85-34D8-44D2-A3A3-2D6FCCFC2AAB}" destId="{7C67B067-F322-42FD-A971-33821B226AE0}" srcOrd="0" destOrd="0" parTransId="{BD03F524-1897-4A2F-BAAE-6B79FA6B917D}" sibTransId="{B591F3BE-B29B-4DA4-8771-B06AFBA77813}"/>
    <dgm:cxn modelId="{82F851C7-8119-4F7A-A0C5-7E3CE973C3AB}" type="presOf" srcId="{D68EE25B-C002-4070-8F15-C1CC6ED5E717}" destId="{A35012EA-EEDF-4016-8C7D-3243F74439BA}" srcOrd="0" destOrd="0" presId="urn:microsoft.com/office/officeart/2005/8/layout/lProcess3"/>
    <dgm:cxn modelId="{FD84FCD4-836A-4800-B8D6-68A704407BB4}" type="presOf" srcId="{D3655C85-34D8-44D2-A3A3-2D6FCCFC2AAB}" destId="{A9DCC891-8EC0-447D-99AA-52122098210E}" srcOrd="0" destOrd="0" presId="urn:microsoft.com/office/officeart/2005/8/layout/lProcess3"/>
    <dgm:cxn modelId="{66ADCFEC-FE26-4359-930C-4B69B61FADE6}" srcId="{D68EE25B-C002-4070-8F15-C1CC6ED5E717}" destId="{D3655C85-34D8-44D2-A3A3-2D6FCCFC2AAB}" srcOrd="0" destOrd="0" parTransId="{12835B7E-C269-4A17-A689-E7829CF4B305}" sibTransId="{8A8F27FB-526C-4779-9D88-00C11249C225}"/>
    <dgm:cxn modelId="{9382CA9A-7545-4EC5-AF8F-07CE33E2EF50}" type="presParOf" srcId="{A35012EA-EEDF-4016-8C7D-3243F74439BA}" destId="{03EE7B59-0067-470B-91A9-D80608E25ED1}" srcOrd="0" destOrd="0" presId="urn:microsoft.com/office/officeart/2005/8/layout/lProcess3"/>
    <dgm:cxn modelId="{05DAA6A6-3448-4207-BA7F-53082CF2A25D}" type="presParOf" srcId="{03EE7B59-0067-470B-91A9-D80608E25ED1}" destId="{A9DCC891-8EC0-447D-99AA-52122098210E}" srcOrd="0" destOrd="0" presId="urn:microsoft.com/office/officeart/2005/8/layout/lProcess3"/>
    <dgm:cxn modelId="{FDEF6B6B-258C-4BA7-936F-7300D2AEA776}" type="presParOf" srcId="{03EE7B59-0067-470B-91A9-D80608E25ED1}" destId="{60555CE8-6E1B-413C-A3EA-404106A7CE45}" srcOrd="1" destOrd="0" presId="urn:microsoft.com/office/officeart/2005/8/layout/lProcess3"/>
    <dgm:cxn modelId="{CFB57432-7C60-4A87-A05D-CAFD83DB04C3}" type="presParOf" srcId="{03EE7B59-0067-470B-91A9-D80608E25ED1}" destId="{2ECE32B9-1D2A-457C-B23D-25AC3019780D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EE25B-C002-4070-8F15-C1CC6ED5E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655C85-34D8-44D2-A3A3-2D6FCCFC2AAB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947A"/>
          </a:solidFill>
        </a:ln>
        <a:effectLst>
          <a:glow rad="101600">
            <a:schemeClr val="accent3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Políticas de Operación</a:t>
          </a:r>
        </a:p>
      </dgm:t>
    </dgm:pt>
    <dgm:pt modelId="{12835B7E-C269-4A17-A689-E7829CF4B305}" type="parTrans" cxnId="{66ADCFEC-FE26-4359-930C-4B69B61FADE6}">
      <dgm:prSet/>
      <dgm:spPr/>
      <dgm:t>
        <a:bodyPr/>
        <a:lstStyle/>
        <a:p>
          <a:endParaRPr lang="es-CO" sz="2400"/>
        </a:p>
      </dgm:t>
    </dgm:pt>
    <dgm:pt modelId="{8A8F27FB-526C-4779-9D88-00C11249C225}" type="sibTrans" cxnId="{66ADCFEC-FE26-4359-930C-4B69B61FADE6}">
      <dgm:prSet/>
      <dgm:spPr/>
      <dgm:t>
        <a:bodyPr/>
        <a:lstStyle/>
        <a:p>
          <a:endParaRPr lang="es-CO" sz="2400"/>
        </a:p>
      </dgm:t>
    </dgm:pt>
    <dgm:pt modelId="{7C67B067-F322-42FD-A971-33821B226AE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Facilitan la ejecución del </a:t>
          </a:r>
          <a:r>
            <a:rPr lang="es-CO" sz="1800" b="1" dirty="0">
              <a:solidFill>
                <a:srgbClr val="C00000"/>
              </a:solidFill>
            </a:rPr>
            <a:t>proceso </a:t>
          </a:r>
          <a:r>
            <a:rPr lang="es-CO" sz="1800" b="1" dirty="0">
              <a:solidFill>
                <a:schemeClr val="tx1"/>
              </a:solidFill>
            </a:rPr>
            <a:t>contable (Flujo de información hacia el área contable, incorporación de todos los hechos económicos, presentación oportuna de los EE.FF)</a:t>
          </a:r>
        </a:p>
      </dgm:t>
    </dgm:pt>
    <dgm:pt modelId="{BD03F524-1897-4A2F-BAAE-6B79FA6B917D}" type="parTrans" cxnId="{4BB31687-0D9E-4757-99A3-C26255ACE685}">
      <dgm:prSet/>
      <dgm:spPr/>
      <dgm:t>
        <a:bodyPr/>
        <a:lstStyle/>
        <a:p>
          <a:endParaRPr lang="es-CO" sz="2400"/>
        </a:p>
      </dgm:t>
    </dgm:pt>
    <dgm:pt modelId="{B591F3BE-B29B-4DA4-8771-B06AFBA77813}" type="sibTrans" cxnId="{4BB31687-0D9E-4757-99A3-C26255ACE685}">
      <dgm:prSet/>
      <dgm:spPr/>
      <dgm:t>
        <a:bodyPr/>
        <a:lstStyle/>
        <a:p>
          <a:endParaRPr lang="es-CO" sz="2400"/>
        </a:p>
      </dgm:t>
    </dgm:pt>
    <dgm:pt modelId="{A35012EA-EEDF-4016-8C7D-3243F74439BA}" type="pres">
      <dgm:prSet presAssocID="{D68EE25B-C002-4070-8F15-C1CC6ED5E71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EE7B59-0067-470B-91A9-D80608E25ED1}" type="pres">
      <dgm:prSet presAssocID="{D3655C85-34D8-44D2-A3A3-2D6FCCFC2AAB}" presName="horFlow" presStyleCnt="0"/>
      <dgm:spPr/>
    </dgm:pt>
    <dgm:pt modelId="{A9DCC891-8EC0-447D-99AA-52122098210E}" type="pres">
      <dgm:prSet presAssocID="{D3655C85-34D8-44D2-A3A3-2D6FCCFC2AAB}" presName="bigChev" presStyleLbl="node1" presStyleIdx="0" presStyleCnt="1" custScaleX="119587" custLinFactNeighborX="5316"/>
      <dgm:spPr/>
    </dgm:pt>
    <dgm:pt modelId="{60555CE8-6E1B-413C-A3EA-404106A7CE45}" type="pres">
      <dgm:prSet presAssocID="{BD03F524-1897-4A2F-BAAE-6B79FA6B917D}" presName="parTrans" presStyleCnt="0"/>
      <dgm:spPr/>
    </dgm:pt>
    <dgm:pt modelId="{2ECE32B9-1D2A-457C-B23D-25AC3019780D}" type="pres">
      <dgm:prSet presAssocID="{7C67B067-F322-42FD-A971-33821B226AE0}" presName="node" presStyleLbl="alignAccFollowNode1" presStyleIdx="0" presStyleCnt="1" custScaleX="317327" custScaleY="123154">
        <dgm:presLayoutVars>
          <dgm:bulletEnabled val="1"/>
        </dgm:presLayoutVars>
      </dgm:prSet>
      <dgm:spPr/>
    </dgm:pt>
  </dgm:ptLst>
  <dgm:cxnLst>
    <dgm:cxn modelId="{C2B27F4A-D371-4EE6-9F57-95FE2F7205C4}" type="presOf" srcId="{D3655C85-34D8-44D2-A3A3-2D6FCCFC2AAB}" destId="{A9DCC891-8EC0-447D-99AA-52122098210E}" srcOrd="0" destOrd="0" presId="urn:microsoft.com/office/officeart/2005/8/layout/lProcess3"/>
    <dgm:cxn modelId="{4BB31687-0D9E-4757-99A3-C26255ACE685}" srcId="{D3655C85-34D8-44D2-A3A3-2D6FCCFC2AAB}" destId="{7C67B067-F322-42FD-A971-33821B226AE0}" srcOrd="0" destOrd="0" parTransId="{BD03F524-1897-4A2F-BAAE-6B79FA6B917D}" sibTransId="{B591F3BE-B29B-4DA4-8771-B06AFBA77813}"/>
    <dgm:cxn modelId="{F8BEC68F-02B1-494F-8258-3BACF4D80E4D}" type="presOf" srcId="{7C67B067-F322-42FD-A971-33821B226AE0}" destId="{2ECE32B9-1D2A-457C-B23D-25AC3019780D}" srcOrd="0" destOrd="0" presId="urn:microsoft.com/office/officeart/2005/8/layout/lProcess3"/>
    <dgm:cxn modelId="{66ADCFEC-FE26-4359-930C-4B69B61FADE6}" srcId="{D68EE25B-C002-4070-8F15-C1CC6ED5E717}" destId="{D3655C85-34D8-44D2-A3A3-2D6FCCFC2AAB}" srcOrd="0" destOrd="0" parTransId="{12835B7E-C269-4A17-A689-E7829CF4B305}" sibTransId="{8A8F27FB-526C-4779-9D88-00C11249C225}"/>
    <dgm:cxn modelId="{13871DF2-1EEF-439D-B978-446D13C414BD}" type="presOf" srcId="{D68EE25B-C002-4070-8F15-C1CC6ED5E717}" destId="{A35012EA-EEDF-4016-8C7D-3243F74439BA}" srcOrd="0" destOrd="0" presId="urn:microsoft.com/office/officeart/2005/8/layout/lProcess3"/>
    <dgm:cxn modelId="{9613AC14-B613-4D98-95F4-B66FE2A083E4}" type="presParOf" srcId="{A35012EA-EEDF-4016-8C7D-3243F74439BA}" destId="{03EE7B59-0067-470B-91A9-D80608E25ED1}" srcOrd="0" destOrd="0" presId="urn:microsoft.com/office/officeart/2005/8/layout/lProcess3"/>
    <dgm:cxn modelId="{615D7421-699A-4D5A-B4C4-0DDD1FFDD549}" type="presParOf" srcId="{03EE7B59-0067-470B-91A9-D80608E25ED1}" destId="{A9DCC891-8EC0-447D-99AA-52122098210E}" srcOrd="0" destOrd="0" presId="urn:microsoft.com/office/officeart/2005/8/layout/lProcess3"/>
    <dgm:cxn modelId="{BBB3B42A-6F9C-4AC7-815B-96447AD19565}" type="presParOf" srcId="{03EE7B59-0067-470B-91A9-D80608E25ED1}" destId="{60555CE8-6E1B-413C-A3EA-404106A7CE45}" srcOrd="1" destOrd="0" presId="urn:microsoft.com/office/officeart/2005/8/layout/lProcess3"/>
    <dgm:cxn modelId="{CBC32037-157E-4708-ACFD-E59E473E31F2}" type="presParOf" srcId="{03EE7B59-0067-470B-91A9-D80608E25ED1}" destId="{2ECE32B9-1D2A-457C-B23D-25AC3019780D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EE25B-C002-4070-8F15-C1CC6ED5E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655C85-34D8-44D2-A3A3-2D6FCCFC2AAB}">
      <dgm:prSet phldrT="[Texto]" custT="1"/>
      <dgm:spPr>
        <a:xfrm>
          <a:off x="348443" y="10198"/>
          <a:ext cx="2287118" cy="914847"/>
        </a:xfrm>
        <a:prstGeom prst="chevron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26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Proceso</a:t>
          </a:r>
          <a:r>
            <a:rPr lang="es-CO" sz="26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s-CO" sz="26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Contable</a:t>
          </a:r>
        </a:p>
      </dgm:t>
    </dgm:pt>
    <dgm:pt modelId="{12835B7E-C269-4A17-A689-E7829CF4B305}" type="parTrans" cxnId="{66ADCFEC-FE26-4359-930C-4B69B61FADE6}">
      <dgm:prSet/>
      <dgm:spPr/>
      <dgm:t>
        <a:bodyPr/>
        <a:lstStyle/>
        <a:p>
          <a:endParaRPr lang="es-CO" sz="2000"/>
        </a:p>
      </dgm:t>
    </dgm:pt>
    <dgm:pt modelId="{8A8F27FB-526C-4779-9D88-00C11249C225}" type="sibTrans" cxnId="{66ADCFEC-FE26-4359-930C-4B69B61FADE6}">
      <dgm:prSet/>
      <dgm:spPr/>
      <dgm:t>
        <a:bodyPr/>
        <a:lstStyle/>
        <a:p>
          <a:endParaRPr lang="es-CO" sz="2000"/>
        </a:p>
      </dgm:t>
    </dgm:pt>
    <dgm:pt modelId="{7C67B067-F322-42FD-A971-33821B226AE0}">
      <dgm:prSet phldrT="[Texto]" custT="1"/>
      <dgm:spPr>
        <a:xfrm>
          <a:off x="2322430" y="54"/>
          <a:ext cx="5338137" cy="935136"/>
        </a:xfrm>
        <a:prstGeom prst="chevron">
          <a:avLst/>
        </a:prstGeom>
        <a:solidFill>
          <a:srgbClr val="FFFFFF">
            <a:lumMod val="75000"/>
            <a:alpha val="90000"/>
          </a:srgbClr>
        </a:solidFill>
        <a:ln w="25400" cap="flat" cmpd="sng" algn="ctr">
          <a:solidFill>
            <a:srgbClr val="FFFFFF">
              <a:lumMod val="5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s-CO" sz="1800" b="1" dirty="0">
              <a:solidFill>
                <a:srgbClr val="0070C0"/>
              </a:solidFill>
              <a:latin typeface="Calibri"/>
              <a:ea typeface="+mn-ea"/>
              <a:cs typeface="+mn-cs"/>
            </a:rPr>
            <a:t>Conjunto ordenado de etapas </a:t>
          </a:r>
          <a:r>
            <a:rPr lang="es-CO" sz="18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que tiene como propósito el </a:t>
          </a:r>
          <a:r>
            <a:rPr lang="es-CO" sz="1800" b="1" dirty="0">
              <a:solidFill>
                <a:srgbClr val="7030A0"/>
              </a:solidFill>
              <a:latin typeface="Calibri"/>
              <a:ea typeface="+mn-ea"/>
              <a:cs typeface="+mn-cs"/>
            </a:rPr>
            <a:t>registro de los hechos económicos</a:t>
          </a:r>
          <a:r>
            <a:rPr lang="es-CO" sz="18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conforme a los </a:t>
          </a:r>
          <a:r>
            <a:rPr lang="es-CO" sz="18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criterios de R.M.R.P </a:t>
          </a:r>
          <a:r>
            <a:rPr lang="es-CO" sz="18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del marco normativo correspondiente </a:t>
          </a:r>
        </a:p>
      </dgm:t>
    </dgm:pt>
    <dgm:pt modelId="{BD03F524-1897-4A2F-BAAE-6B79FA6B917D}" type="parTrans" cxnId="{4BB31687-0D9E-4757-99A3-C26255ACE685}">
      <dgm:prSet/>
      <dgm:spPr/>
      <dgm:t>
        <a:bodyPr/>
        <a:lstStyle/>
        <a:p>
          <a:endParaRPr lang="es-CO" sz="2000"/>
        </a:p>
      </dgm:t>
    </dgm:pt>
    <dgm:pt modelId="{B591F3BE-B29B-4DA4-8771-B06AFBA77813}" type="sibTrans" cxnId="{4BB31687-0D9E-4757-99A3-C26255ACE685}">
      <dgm:prSet/>
      <dgm:spPr/>
      <dgm:t>
        <a:bodyPr/>
        <a:lstStyle/>
        <a:p>
          <a:endParaRPr lang="es-CO" sz="2000"/>
        </a:p>
      </dgm:t>
    </dgm:pt>
    <dgm:pt modelId="{A35012EA-EEDF-4016-8C7D-3243F74439BA}" type="pres">
      <dgm:prSet presAssocID="{D68EE25B-C002-4070-8F15-C1CC6ED5E71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EE7B59-0067-470B-91A9-D80608E25ED1}" type="pres">
      <dgm:prSet presAssocID="{D3655C85-34D8-44D2-A3A3-2D6FCCFC2AAB}" presName="horFlow" presStyleCnt="0"/>
      <dgm:spPr/>
    </dgm:pt>
    <dgm:pt modelId="{A9DCC891-8EC0-447D-99AA-52122098210E}" type="pres">
      <dgm:prSet presAssocID="{D3655C85-34D8-44D2-A3A3-2D6FCCFC2AAB}" presName="bigChev" presStyleLbl="node1" presStyleIdx="0" presStyleCnt="1" custScaleX="122538" custLinFactNeighborX="5316"/>
      <dgm:spPr/>
    </dgm:pt>
    <dgm:pt modelId="{60555CE8-6E1B-413C-A3EA-404106A7CE45}" type="pres">
      <dgm:prSet presAssocID="{BD03F524-1897-4A2F-BAAE-6B79FA6B917D}" presName="parTrans" presStyleCnt="0"/>
      <dgm:spPr/>
    </dgm:pt>
    <dgm:pt modelId="{2ECE32B9-1D2A-457C-B23D-25AC3019780D}" type="pres">
      <dgm:prSet presAssocID="{7C67B067-F322-42FD-A971-33821B226AE0}" presName="node" presStyleLbl="alignAccFollowNode1" presStyleIdx="0" presStyleCnt="1" custScaleX="323104" custScaleY="123154">
        <dgm:presLayoutVars>
          <dgm:bulletEnabled val="1"/>
        </dgm:presLayoutVars>
      </dgm:prSet>
      <dgm:spPr/>
    </dgm:pt>
  </dgm:ptLst>
  <dgm:cxnLst>
    <dgm:cxn modelId="{594D9385-30E9-46C3-AF0D-15DD64FD8C02}" type="presOf" srcId="{D3655C85-34D8-44D2-A3A3-2D6FCCFC2AAB}" destId="{A9DCC891-8EC0-447D-99AA-52122098210E}" srcOrd="0" destOrd="0" presId="urn:microsoft.com/office/officeart/2005/8/layout/lProcess3"/>
    <dgm:cxn modelId="{4BB31687-0D9E-4757-99A3-C26255ACE685}" srcId="{D3655C85-34D8-44D2-A3A3-2D6FCCFC2AAB}" destId="{7C67B067-F322-42FD-A971-33821B226AE0}" srcOrd="0" destOrd="0" parTransId="{BD03F524-1897-4A2F-BAAE-6B79FA6B917D}" sibTransId="{B591F3BE-B29B-4DA4-8771-B06AFBA77813}"/>
    <dgm:cxn modelId="{B3C835BE-DE65-40A0-AF0E-D7D7BFEC9E36}" type="presOf" srcId="{D68EE25B-C002-4070-8F15-C1CC6ED5E717}" destId="{A35012EA-EEDF-4016-8C7D-3243F74439BA}" srcOrd="0" destOrd="0" presId="urn:microsoft.com/office/officeart/2005/8/layout/lProcess3"/>
    <dgm:cxn modelId="{442D22C4-99CC-470F-B9BA-8DE597F3EC4A}" type="presOf" srcId="{7C67B067-F322-42FD-A971-33821B226AE0}" destId="{2ECE32B9-1D2A-457C-B23D-25AC3019780D}" srcOrd="0" destOrd="0" presId="urn:microsoft.com/office/officeart/2005/8/layout/lProcess3"/>
    <dgm:cxn modelId="{66ADCFEC-FE26-4359-930C-4B69B61FADE6}" srcId="{D68EE25B-C002-4070-8F15-C1CC6ED5E717}" destId="{D3655C85-34D8-44D2-A3A3-2D6FCCFC2AAB}" srcOrd="0" destOrd="0" parTransId="{12835B7E-C269-4A17-A689-E7829CF4B305}" sibTransId="{8A8F27FB-526C-4779-9D88-00C11249C225}"/>
    <dgm:cxn modelId="{D9D888C2-334F-471A-99AA-687D4A57E272}" type="presParOf" srcId="{A35012EA-EEDF-4016-8C7D-3243F74439BA}" destId="{03EE7B59-0067-470B-91A9-D80608E25ED1}" srcOrd="0" destOrd="0" presId="urn:microsoft.com/office/officeart/2005/8/layout/lProcess3"/>
    <dgm:cxn modelId="{2E1E57DB-7B76-4DE4-9387-F3E70B861A6C}" type="presParOf" srcId="{03EE7B59-0067-470B-91A9-D80608E25ED1}" destId="{A9DCC891-8EC0-447D-99AA-52122098210E}" srcOrd="0" destOrd="0" presId="urn:microsoft.com/office/officeart/2005/8/layout/lProcess3"/>
    <dgm:cxn modelId="{09B505EE-25C0-495A-854B-CAD750EC7866}" type="presParOf" srcId="{03EE7B59-0067-470B-91A9-D80608E25ED1}" destId="{60555CE8-6E1B-413C-A3EA-404106A7CE45}" srcOrd="1" destOrd="0" presId="urn:microsoft.com/office/officeart/2005/8/layout/lProcess3"/>
    <dgm:cxn modelId="{72A344E0-6B55-4452-BC4B-1D8E43873C4F}" type="presParOf" srcId="{03EE7B59-0067-470B-91A9-D80608E25ED1}" destId="{2ECE32B9-1D2A-457C-B23D-25AC3019780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EE25B-C002-4070-8F15-C1CC6ED5E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655C85-34D8-44D2-A3A3-2D6FCCFC2AAB}">
      <dgm:prSet phldrT="[Texto]" custT="1"/>
      <dgm:spPr>
        <a:xfrm>
          <a:off x="350018" y="10198"/>
          <a:ext cx="2287118" cy="91484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26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Hecho económico</a:t>
          </a:r>
        </a:p>
      </dgm:t>
    </dgm:pt>
    <dgm:pt modelId="{12835B7E-C269-4A17-A689-E7829CF4B305}" type="parTrans" cxnId="{66ADCFEC-FE26-4359-930C-4B69B61FADE6}">
      <dgm:prSet/>
      <dgm:spPr/>
      <dgm:t>
        <a:bodyPr/>
        <a:lstStyle/>
        <a:p>
          <a:endParaRPr lang="es-CO" sz="2000"/>
        </a:p>
      </dgm:t>
    </dgm:pt>
    <dgm:pt modelId="{8A8F27FB-526C-4779-9D88-00C11249C225}" type="sibTrans" cxnId="{66ADCFEC-FE26-4359-930C-4B69B61FADE6}">
      <dgm:prSet/>
      <dgm:spPr/>
      <dgm:t>
        <a:bodyPr/>
        <a:lstStyle/>
        <a:p>
          <a:endParaRPr lang="es-CO" sz="2000"/>
        </a:p>
      </dgm:t>
    </dgm:pt>
    <dgm:pt modelId="{7C67B067-F322-42FD-A971-33821B226AE0}">
      <dgm:prSet phldrT="[Texto]" custT="1"/>
      <dgm:spPr>
        <a:xfrm>
          <a:off x="2324005" y="54"/>
          <a:ext cx="5334986" cy="935136"/>
        </a:xfrm>
        <a:prstGeom prst="chevron">
          <a:avLst/>
        </a:prstGeom>
        <a:solidFill>
          <a:srgbClr val="FFFFFF">
            <a:lumMod val="75000"/>
            <a:alpha val="90000"/>
          </a:srgbClr>
        </a:solidFill>
        <a:ln w="25400" cap="flat" cmpd="sng" algn="ctr">
          <a:solidFill>
            <a:srgbClr val="FFFFFF">
              <a:lumMod val="5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s-CO" sz="18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Suceso derivado de las decisiones de gestión de los recursos</a:t>
          </a:r>
          <a:r>
            <a:rPr lang="es-CO" sz="1800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 de la entidad, que </a:t>
          </a:r>
          <a:r>
            <a:rPr lang="es-CO" sz="18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da Origen, Modifica o Extingue </a:t>
          </a:r>
          <a:r>
            <a:rPr lang="es-CO" sz="1800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los </a:t>
          </a:r>
          <a:r>
            <a:rPr lang="es-CO" sz="1800" b="1" dirty="0">
              <a:solidFill>
                <a:srgbClr val="7030A0"/>
              </a:solidFill>
              <a:latin typeface="Calibri"/>
              <a:ea typeface="+mn-ea"/>
              <a:cs typeface="+mn-cs"/>
            </a:rPr>
            <a:t>elementos de los EE.FF.</a:t>
          </a:r>
        </a:p>
      </dgm:t>
    </dgm:pt>
    <dgm:pt modelId="{BD03F524-1897-4A2F-BAAE-6B79FA6B917D}" type="parTrans" cxnId="{4BB31687-0D9E-4757-99A3-C26255ACE685}">
      <dgm:prSet/>
      <dgm:spPr/>
      <dgm:t>
        <a:bodyPr/>
        <a:lstStyle/>
        <a:p>
          <a:endParaRPr lang="es-CO" sz="2000"/>
        </a:p>
      </dgm:t>
    </dgm:pt>
    <dgm:pt modelId="{B591F3BE-B29B-4DA4-8771-B06AFBA77813}" type="sibTrans" cxnId="{4BB31687-0D9E-4757-99A3-C26255ACE685}">
      <dgm:prSet/>
      <dgm:spPr/>
      <dgm:t>
        <a:bodyPr/>
        <a:lstStyle/>
        <a:p>
          <a:endParaRPr lang="es-CO" sz="2000"/>
        </a:p>
      </dgm:t>
    </dgm:pt>
    <dgm:pt modelId="{A35012EA-EEDF-4016-8C7D-3243F74439BA}" type="pres">
      <dgm:prSet presAssocID="{D68EE25B-C002-4070-8F15-C1CC6ED5E71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EE7B59-0067-470B-91A9-D80608E25ED1}" type="pres">
      <dgm:prSet presAssocID="{D3655C85-34D8-44D2-A3A3-2D6FCCFC2AAB}" presName="horFlow" presStyleCnt="0"/>
      <dgm:spPr/>
    </dgm:pt>
    <dgm:pt modelId="{A9DCC891-8EC0-447D-99AA-52122098210E}" type="pres">
      <dgm:prSet presAssocID="{D3655C85-34D8-44D2-A3A3-2D6FCCFC2AAB}" presName="bigChev" presStyleLbl="node1" presStyleIdx="0" presStyleCnt="1" custScaleX="125104" custLinFactNeighborX="5316"/>
      <dgm:spPr/>
    </dgm:pt>
    <dgm:pt modelId="{60555CE8-6E1B-413C-A3EA-404106A7CE45}" type="pres">
      <dgm:prSet presAssocID="{BD03F524-1897-4A2F-BAAE-6B79FA6B917D}" presName="parTrans" presStyleCnt="0"/>
      <dgm:spPr/>
    </dgm:pt>
    <dgm:pt modelId="{2ECE32B9-1D2A-457C-B23D-25AC3019780D}" type="pres">
      <dgm:prSet presAssocID="{7C67B067-F322-42FD-A971-33821B226AE0}" presName="node" presStyleLbl="alignAccFollowNode1" presStyleIdx="0" presStyleCnt="1" custScaleX="316214" custScaleY="123154">
        <dgm:presLayoutVars>
          <dgm:bulletEnabled val="1"/>
        </dgm:presLayoutVars>
      </dgm:prSet>
      <dgm:spPr/>
    </dgm:pt>
  </dgm:ptLst>
  <dgm:cxnLst>
    <dgm:cxn modelId="{44BCE03D-B2C0-4714-8AB7-CF0155408F66}" type="presOf" srcId="{D3655C85-34D8-44D2-A3A3-2D6FCCFC2AAB}" destId="{A9DCC891-8EC0-447D-99AA-52122098210E}" srcOrd="0" destOrd="0" presId="urn:microsoft.com/office/officeart/2005/8/layout/lProcess3"/>
    <dgm:cxn modelId="{6DB26365-E019-417A-BFA5-FC76DCC8DF31}" type="presOf" srcId="{7C67B067-F322-42FD-A971-33821B226AE0}" destId="{2ECE32B9-1D2A-457C-B23D-25AC3019780D}" srcOrd="0" destOrd="0" presId="urn:microsoft.com/office/officeart/2005/8/layout/lProcess3"/>
    <dgm:cxn modelId="{4BB31687-0D9E-4757-99A3-C26255ACE685}" srcId="{D3655C85-34D8-44D2-A3A3-2D6FCCFC2AAB}" destId="{7C67B067-F322-42FD-A971-33821B226AE0}" srcOrd="0" destOrd="0" parTransId="{BD03F524-1897-4A2F-BAAE-6B79FA6B917D}" sibTransId="{B591F3BE-B29B-4DA4-8771-B06AFBA77813}"/>
    <dgm:cxn modelId="{C802A2C0-5D8E-4371-9444-BBDE16BD6ED5}" type="presOf" srcId="{D68EE25B-C002-4070-8F15-C1CC6ED5E717}" destId="{A35012EA-EEDF-4016-8C7D-3243F74439BA}" srcOrd="0" destOrd="0" presId="urn:microsoft.com/office/officeart/2005/8/layout/lProcess3"/>
    <dgm:cxn modelId="{66ADCFEC-FE26-4359-930C-4B69B61FADE6}" srcId="{D68EE25B-C002-4070-8F15-C1CC6ED5E717}" destId="{D3655C85-34D8-44D2-A3A3-2D6FCCFC2AAB}" srcOrd="0" destOrd="0" parTransId="{12835B7E-C269-4A17-A689-E7829CF4B305}" sibTransId="{8A8F27FB-526C-4779-9D88-00C11249C225}"/>
    <dgm:cxn modelId="{C6AA32FD-821C-47FD-95E9-E9097B40A827}" type="presParOf" srcId="{A35012EA-EEDF-4016-8C7D-3243F74439BA}" destId="{03EE7B59-0067-470B-91A9-D80608E25ED1}" srcOrd="0" destOrd="0" presId="urn:microsoft.com/office/officeart/2005/8/layout/lProcess3"/>
    <dgm:cxn modelId="{0B686BFF-4D58-4C1D-B92F-835D9B96977C}" type="presParOf" srcId="{03EE7B59-0067-470B-91A9-D80608E25ED1}" destId="{A9DCC891-8EC0-447D-99AA-52122098210E}" srcOrd="0" destOrd="0" presId="urn:microsoft.com/office/officeart/2005/8/layout/lProcess3"/>
    <dgm:cxn modelId="{5C39F633-7182-47AC-89F9-D9838EEBCC13}" type="presParOf" srcId="{03EE7B59-0067-470B-91A9-D80608E25ED1}" destId="{60555CE8-6E1B-413C-A3EA-404106A7CE45}" srcOrd="1" destOrd="0" presId="urn:microsoft.com/office/officeart/2005/8/layout/lProcess3"/>
    <dgm:cxn modelId="{FB1759E0-C5C7-44C8-9D2E-6FF1B099278D}" type="presParOf" srcId="{03EE7B59-0067-470B-91A9-D80608E25ED1}" destId="{2ECE32B9-1D2A-457C-B23D-25AC3019780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C891-8EC0-447D-99AA-52122098210E}">
      <dsp:nvSpPr>
        <dsp:cNvPr id="0" name=""/>
        <dsp:cNvSpPr/>
      </dsp:nvSpPr>
      <dsp:spPr>
        <a:xfrm>
          <a:off x="46613" y="10332"/>
          <a:ext cx="2835130" cy="914580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Marco Normativo</a:t>
          </a:r>
        </a:p>
      </dsp:txBody>
      <dsp:txXfrm>
        <a:off x="503903" y="10332"/>
        <a:ext cx="1920550" cy="914580"/>
      </dsp:txXfrm>
    </dsp:sp>
    <dsp:sp modelId="{2ECE32B9-1D2A-457C-B23D-25AC3019780D}">
      <dsp:nvSpPr>
        <dsp:cNvPr id="0" name=""/>
        <dsp:cNvSpPr/>
      </dsp:nvSpPr>
      <dsp:spPr>
        <a:xfrm>
          <a:off x="2568703" y="380"/>
          <a:ext cx="5976767" cy="934864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Delimita la regulación que le es aplicable a cada una de las etapas del </a:t>
          </a:r>
          <a:r>
            <a:rPr lang="es-CO" sz="2000" b="1" kern="1200" dirty="0">
              <a:solidFill>
                <a:srgbClr val="C00000"/>
              </a:solidFill>
            </a:rPr>
            <a:t>proceso contable</a:t>
          </a:r>
        </a:p>
      </dsp:txBody>
      <dsp:txXfrm>
        <a:off x="3036135" y="380"/>
        <a:ext cx="5041903" cy="934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C891-8EC0-447D-99AA-52122098210E}">
      <dsp:nvSpPr>
        <dsp:cNvPr id="0" name=""/>
        <dsp:cNvSpPr/>
      </dsp:nvSpPr>
      <dsp:spPr>
        <a:xfrm>
          <a:off x="50361" y="10603"/>
          <a:ext cx="2818368" cy="914038"/>
        </a:xfrm>
        <a:prstGeom prst="chevron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 rad="101600">
            <a:schemeClr val="accent3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Políticas Contables</a:t>
          </a:r>
        </a:p>
      </dsp:txBody>
      <dsp:txXfrm>
        <a:off x="507380" y="10603"/>
        <a:ext cx="1904330" cy="914038"/>
      </dsp:txXfrm>
    </dsp:sp>
    <dsp:sp modelId="{2ECE32B9-1D2A-457C-B23D-25AC3019780D}">
      <dsp:nvSpPr>
        <dsp:cNvPr id="0" name=""/>
        <dsp:cNvSpPr/>
      </dsp:nvSpPr>
      <dsp:spPr>
        <a:xfrm>
          <a:off x="2555875" y="467"/>
          <a:ext cx="5980755" cy="934309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solidFill>
                <a:schemeClr val="tx1"/>
              </a:solidFill>
            </a:rPr>
            <a:t>Direccionan el </a:t>
          </a:r>
          <a:r>
            <a:rPr lang="es-CO" sz="1900" b="1" kern="1200" dirty="0">
              <a:solidFill>
                <a:srgbClr val="C00000"/>
              </a:solidFill>
            </a:rPr>
            <a:t>proceso contable </a:t>
          </a:r>
          <a:r>
            <a:rPr lang="es-CO" sz="1900" b="1" kern="1200" dirty="0">
              <a:solidFill>
                <a:schemeClr val="tx1"/>
              </a:solidFill>
            </a:rPr>
            <a:t>(Formalizadas mediante documento emitido por representante legal o la máxima instancia administrativa)</a:t>
          </a:r>
        </a:p>
      </dsp:txBody>
      <dsp:txXfrm>
        <a:off x="3023030" y="467"/>
        <a:ext cx="5046446" cy="934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C891-8EC0-447D-99AA-52122098210E}">
      <dsp:nvSpPr>
        <dsp:cNvPr id="0" name=""/>
        <dsp:cNvSpPr/>
      </dsp:nvSpPr>
      <dsp:spPr>
        <a:xfrm>
          <a:off x="74326" y="10603"/>
          <a:ext cx="2732677" cy="91403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00947A"/>
          </a:solidFill>
          <a:prstDash val="solid"/>
          <a:miter lim="800000"/>
        </a:ln>
        <a:effectLst>
          <a:glow rad="101600">
            <a:schemeClr val="accent3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Políticas de Operación</a:t>
          </a:r>
        </a:p>
      </dsp:txBody>
      <dsp:txXfrm>
        <a:off x="531345" y="10603"/>
        <a:ext cx="1818639" cy="914038"/>
      </dsp:txXfrm>
    </dsp:sp>
    <dsp:sp modelId="{2ECE32B9-1D2A-457C-B23D-25AC3019780D}">
      <dsp:nvSpPr>
        <dsp:cNvPr id="0" name=""/>
        <dsp:cNvSpPr/>
      </dsp:nvSpPr>
      <dsp:spPr>
        <a:xfrm>
          <a:off x="2494149" y="467"/>
          <a:ext cx="6018516" cy="934309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tx1"/>
              </a:solidFill>
            </a:rPr>
            <a:t>Facilitan la ejecución del </a:t>
          </a:r>
          <a:r>
            <a:rPr lang="es-CO" sz="1800" b="1" kern="1200" dirty="0">
              <a:solidFill>
                <a:srgbClr val="C00000"/>
              </a:solidFill>
            </a:rPr>
            <a:t>proceso </a:t>
          </a:r>
          <a:r>
            <a:rPr lang="es-CO" sz="1800" b="1" kern="1200" dirty="0">
              <a:solidFill>
                <a:schemeClr val="tx1"/>
              </a:solidFill>
            </a:rPr>
            <a:t>contable (Flujo de información hacia el área contable, incorporación de todos los hechos económicos, presentación oportuna de los EE.FF)</a:t>
          </a:r>
        </a:p>
      </dsp:txBody>
      <dsp:txXfrm>
        <a:off x="2961304" y="467"/>
        <a:ext cx="5084207" cy="934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C891-8EC0-447D-99AA-52122098210E}">
      <dsp:nvSpPr>
        <dsp:cNvPr id="0" name=""/>
        <dsp:cNvSpPr/>
      </dsp:nvSpPr>
      <dsp:spPr>
        <a:xfrm>
          <a:off x="17396" y="12091"/>
          <a:ext cx="2790992" cy="911061"/>
        </a:xfrm>
        <a:prstGeom prst="chevron">
          <a:avLst/>
        </a:prstGeom>
        <a:solidFill>
          <a:schemeClr val="accent2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Proceso</a:t>
          </a:r>
          <a:r>
            <a:rPr lang="es-CO" sz="26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s-CO" sz="26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Contable</a:t>
          </a:r>
        </a:p>
      </dsp:txBody>
      <dsp:txXfrm>
        <a:off x="472927" y="12091"/>
        <a:ext cx="1879931" cy="911061"/>
      </dsp:txXfrm>
    </dsp:sp>
    <dsp:sp modelId="{2ECE32B9-1D2A-457C-B23D-25AC3019780D}">
      <dsp:nvSpPr>
        <dsp:cNvPr id="0" name=""/>
        <dsp:cNvSpPr/>
      </dsp:nvSpPr>
      <dsp:spPr>
        <a:xfrm>
          <a:off x="2496553" y="1988"/>
          <a:ext cx="6108130" cy="931267"/>
        </a:xfrm>
        <a:prstGeom prst="chevron">
          <a:avLst/>
        </a:prstGeom>
        <a:solidFill>
          <a:srgbClr val="FFFFFF">
            <a:lumMod val="75000"/>
            <a:alpha val="90000"/>
          </a:srgbClr>
        </a:solidFill>
        <a:ln w="25400" cap="flat" cmpd="sng" algn="ctr">
          <a:solidFill>
            <a:srgbClr val="FFFFFF">
              <a:lumMod val="50000"/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70C0"/>
              </a:solidFill>
              <a:latin typeface="Calibri"/>
              <a:ea typeface="+mn-ea"/>
              <a:cs typeface="+mn-cs"/>
            </a:rPr>
            <a:t>Conjunto ordenado de etapas </a:t>
          </a: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que tiene como propósito el </a:t>
          </a:r>
          <a:r>
            <a:rPr lang="es-CO" sz="1800" b="1" kern="1200" dirty="0">
              <a:solidFill>
                <a:srgbClr val="7030A0"/>
              </a:solidFill>
              <a:latin typeface="Calibri"/>
              <a:ea typeface="+mn-ea"/>
              <a:cs typeface="+mn-cs"/>
            </a:rPr>
            <a:t>registro de los hechos económicos</a:t>
          </a: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conforme a los </a:t>
          </a:r>
          <a:r>
            <a:rPr lang="es-CO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criterios de R.M.R.P </a:t>
          </a: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del marco normativo correspondiente </a:t>
          </a:r>
        </a:p>
      </dsp:txBody>
      <dsp:txXfrm>
        <a:off x="2962187" y="1988"/>
        <a:ext cx="5176863" cy="931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C891-8EC0-447D-99AA-52122098210E}">
      <dsp:nvSpPr>
        <dsp:cNvPr id="0" name=""/>
        <dsp:cNvSpPr/>
      </dsp:nvSpPr>
      <dsp:spPr>
        <a:xfrm>
          <a:off x="21747" y="12672"/>
          <a:ext cx="2845805" cy="90990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Hecho económico</a:t>
          </a:r>
        </a:p>
      </dsp:txBody>
      <dsp:txXfrm>
        <a:off x="476697" y="12672"/>
        <a:ext cx="1935905" cy="909900"/>
      </dsp:txXfrm>
    </dsp:sp>
    <dsp:sp modelId="{2ECE32B9-1D2A-457C-B23D-25AC3019780D}">
      <dsp:nvSpPr>
        <dsp:cNvPr id="0" name=""/>
        <dsp:cNvSpPr/>
      </dsp:nvSpPr>
      <dsp:spPr>
        <a:xfrm>
          <a:off x="2556115" y="2582"/>
          <a:ext cx="5970259" cy="930080"/>
        </a:xfrm>
        <a:prstGeom prst="chevron">
          <a:avLst/>
        </a:prstGeom>
        <a:solidFill>
          <a:srgbClr val="FFFFFF">
            <a:lumMod val="75000"/>
            <a:alpha val="90000"/>
          </a:srgbClr>
        </a:solidFill>
        <a:ln w="25400" cap="flat" cmpd="sng" algn="ctr">
          <a:solidFill>
            <a:srgbClr val="FFFFFF">
              <a:lumMod val="50000"/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Suceso derivado de las decisiones de gestión de los recursos</a:t>
          </a:r>
          <a:r>
            <a:rPr lang="es-CO" sz="1800" b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 de la entidad, que </a:t>
          </a:r>
          <a:r>
            <a:rPr lang="es-CO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da Origen, Modifica o Extingue </a:t>
          </a:r>
          <a:r>
            <a:rPr lang="es-CO" sz="1800" b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los </a:t>
          </a:r>
          <a:r>
            <a:rPr lang="es-CO" sz="1800" b="1" kern="1200" dirty="0">
              <a:solidFill>
                <a:srgbClr val="7030A0"/>
              </a:solidFill>
              <a:latin typeface="Calibri"/>
              <a:ea typeface="+mn-ea"/>
              <a:cs typeface="+mn-cs"/>
            </a:rPr>
            <a:t>elementos de los EE.FF.</a:t>
          </a:r>
        </a:p>
      </dsp:txBody>
      <dsp:txXfrm>
        <a:off x="3021155" y="2582"/>
        <a:ext cx="5040179" cy="93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404A8F-697B-4CE5-B145-2E99F6B4112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21DE83-E57C-4E4D-8BC6-AE48AE1AC3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44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 plantilla se </a:t>
            </a:r>
            <a:r>
              <a:rPr lang="es-ES" altLang="es-ES" b="1" dirty="0"/>
              <a:t>debe usar </a:t>
            </a:r>
            <a:r>
              <a:rPr lang="es-ES" altLang="es-ES" dirty="0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Nota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</a:t>
            </a:r>
            <a:r>
              <a:rPr lang="es-ES" altLang="es-ES" dirty="0"/>
              <a:t> 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Colores coordinados </a:t>
            </a:r>
          </a:p>
          <a:p>
            <a:pPr eaLnBrk="1" hangingPunct="1"/>
            <a:r>
              <a:rPr lang="es-ES" altLang="es-ES" dirty="0"/>
              <a:t>Preste especial atención a los gráficos, diagramas y cuadros de texto. </a:t>
            </a:r>
          </a:p>
          <a:p>
            <a:pPr eaLnBrk="1" hangingPunct="1"/>
            <a:r>
              <a:rPr lang="es-ES" altLang="es-ES" dirty="0"/>
              <a:t>Tenga en cuenta que los asistentes imprimirán en blanco y negro o escala de grises. Ejecute una prueba de impresión para asegurarse de que los colores son los correctos cuando se imprime en blanco y negro puros o</a:t>
            </a:r>
            <a:r>
              <a:rPr lang="es-ES" altLang="es-ES" baseline="0" dirty="0"/>
              <a:t> </a:t>
            </a:r>
            <a:r>
              <a:rPr lang="es-ES" altLang="es-ES" dirty="0"/>
              <a:t>escala de grises.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Gráficos y tablas</a:t>
            </a:r>
          </a:p>
          <a:p>
            <a:pPr eaLnBrk="1" hangingPunct="1"/>
            <a:r>
              <a:rPr lang="es-ES" altLang="es-ES" dirty="0"/>
              <a:t>Use colores y estilos uniformes y que no distraigan la atención.</a:t>
            </a:r>
          </a:p>
          <a:p>
            <a:pPr eaLnBrk="1" hangingPunct="1"/>
            <a:r>
              <a:rPr lang="es-ES" altLang="es-ES" dirty="0"/>
              <a:t>Etiquete todos los gráficos y tablas.</a:t>
            </a:r>
            <a:r>
              <a:rPr lang="es-ES" altLang="es-ES" baseline="0" dirty="0"/>
              <a:t> </a:t>
            </a:r>
          </a:p>
          <a:p>
            <a:pPr eaLnBrk="1" hangingPunct="1"/>
            <a:r>
              <a:rPr lang="es-ES" altLang="es-ES" baseline="0" dirty="0"/>
              <a:t>N</a:t>
            </a:r>
            <a:r>
              <a:rPr lang="es-ES" altLang="es-ES" dirty="0"/>
              <a:t>o olvide citar la fuente de donde se toman las imágenes, gráficos o tablas (Derechos de autor)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7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6783">
              <a:defRPr/>
            </a:pPr>
            <a:fld id="{8421DE83-E57C-4E4D-8BC6-AE48AE1AC31A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726783">
                <a:defRPr/>
              </a:pPr>
              <a:t>20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404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6783">
              <a:defRPr/>
            </a:pPr>
            <a:fld id="{8421DE83-E57C-4E4D-8BC6-AE48AE1AC31A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726783">
                <a:defRPr/>
              </a:pPr>
              <a:t>21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038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6783">
              <a:defRPr/>
            </a:pPr>
            <a:fld id="{8421DE83-E57C-4E4D-8BC6-AE48AE1AC31A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726783">
                <a:defRPr/>
              </a:pPr>
              <a:t>23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672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 diapositiva se </a:t>
            </a:r>
            <a:r>
              <a:rPr lang="es-ES" altLang="es-ES" b="1" dirty="0"/>
              <a:t>debe usar </a:t>
            </a:r>
            <a:r>
              <a:rPr lang="es-ES" altLang="es-ES" dirty="0"/>
              <a:t>para </a:t>
            </a:r>
            <a:r>
              <a:rPr lang="es-ES" altLang="es-ES" b="1" dirty="0"/>
              <a:t>imagen y texto 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Colores coordinados </a:t>
            </a:r>
          </a:p>
          <a:p>
            <a:pPr eaLnBrk="1" hangingPunct="1"/>
            <a:r>
              <a:rPr lang="es-ES" altLang="es-ES" dirty="0"/>
              <a:t>Preste especial atención a los gráficos, diagramas y cuadros de texto. </a:t>
            </a:r>
          </a:p>
          <a:p>
            <a:pPr eaLnBrk="1" hangingPunct="1"/>
            <a:r>
              <a:rPr lang="es-ES" altLang="es-ES" dirty="0"/>
              <a:t>Tenga en cuenta que los asistentes imprimirán en blanco y negro o escala de grises. Ejecute una prueba de impresión para asegurarse de que los colores son los correctos cuando se imprime en blanco y negro puros o escala de grises.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Gráficos y tablas</a:t>
            </a:r>
          </a:p>
          <a:p>
            <a:pPr eaLnBrk="1" hangingPunct="1"/>
            <a:r>
              <a:rPr lang="es-ES" altLang="es-ES" dirty="0"/>
              <a:t>Use colores y estilos uniformes y que no distraigan la atención.</a:t>
            </a:r>
          </a:p>
          <a:p>
            <a:pPr eaLnBrk="1" hangingPunct="1"/>
            <a:r>
              <a:rPr lang="es-ES" altLang="es-ES" dirty="0"/>
              <a:t>Etiquete todos los gráficos y tablas.</a:t>
            </a:r>
            <a:r>
              <a:rPr lang="es-ES" altLang="es-ES" baseline="0" dirty="0"/>
              <a:t> </a:t>
            </a:r>
          </a:p>
          <a:p>
            <a:pPr eaLnBrk="1" hangingPunct="1"/>
            <a:r>
              <a:rPr lang="es-ES" altLang="es-ES" baseline="0" dirty="0"/>
              <a:t>N</a:t>
            </a:r>
            <a:r>
              <a:rPr lang="es-ES" altLang="es-ES" dirty="0"/>
              <a:t>o olvide citar la fuente de donde se toman las imágenes o gráficos (Derechos de autor).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6783">
              <a:defRPr/>
            </a:pPr>
            <a:fld id="{8421DE83-E57C-4E4D-8BC6-AE48AE1AC31A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726783">
                <a:defRPr/>
              </a:pPr>
              <a:t>24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921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26783">
              <a:defRPr/>
            </a:pPr>
            <a:r>
              <a:rPr lang="es-ES" altLang="es-ES" dirty="0"/>
              <a:t>Esta diapositiva finaliza la presentación. Si se requiere que el funcionario de la CGN deba ser contactado,</a:t>
            </a:r>
            <a:r>
              <a:rPr lang="es-ES" altLang="es-ES" baseline="0" dirty="0"/>
              <a:t>  d</a:t>
            </a:r>
            <a:r>
              <a:rPr lang="es-ES" altLang="es-ES" dirty="0"/>
              <a:t>igite el </a:t>
            </a:r>
            <a:r>
              <a:rPr lang="es-ES" altLang="es-ES" b="1" dirty="0"/>
              <a:t>correo electrónico institucional</a:t>
            </a:r>
            <a:r>
              <a:rPr lang="es-ES" altLang="es-ES" b="1" baseline="0" dirty="0"/>
              <a:t>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6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</a:t>
            </a:r>
            <a:r>
              <a:rPr lang="es-ES" altLang="es-ES" baseline="0" dirty="0"/>
              <a:t> diapositiva</a:t>
            </a:r>
            <a:r>
              <a:rPr lang="es-ES" altLang="es-ES" dirty="0"/>
              <a:t> se </a:t>
            </a:r>
            <a:r>
              <a:rPr lang="es-ES" altLang="es-ES" b="1" dirty="0"/>
              <a:t>debe usar </a:t>
            </a:r>
            <a:r>
              <a:rPr lang="es-ES" altLang="es-ES" dirty="0"/>
              <a:t>para nombrar el </a:t>
            </a:r>
            <a:r>
              <a:rPr lang="es-ES" altLang="es-ES" b="1" dirty="0"/>
              <a:t>Nombre del Evento</a:t>
            </a:r>
            <a:r>
              <a:rPr lang="es-ES" altLang="es-ES" b="1" baseline="0" dirty="0"/>
              <a:t> </a:t>
            </a:r>
            <a:r>
              <a:rPr lang="es-ES" altLang="es-ES" b="0" baseline="0" dirty="0"/>
              <a:t>o dar la </a:t>
            </a:r>
            <a:r>
              <a:rPr lang="es-ES" altLang="es-ES" b="1" baseline="0" dirty="0"/>
              <a:t>Bienvenida </a:t>
            </a:r>
            <a:r>
              <a:rPr lang="es-ES" altLang="es-ES" dirty="0"/>
              <a:t>en presentaciones de varios temas o conferencistas.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21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</a:t>
            </a:r>
            <a:r>
              <a:rPr lang="es-ES" altLang="es-ES" baseline="0" dirty="0"/>
              <a:t> diapositiva</a:t>
            </a:r>
            <a:r>
              <a:rPr lang="es-ES" altLang="es-ES" dirty="0"/>
              <a:t> se </a:t>
            </a:r>
            <a:r>
              <a:rPr lang="es-ES" altLang="es-ES" b="1" dirty="0"/>
              <a:t>debe usar </a:t>
            </a:r>
            <a:r>
              <a:rPr lang="es-ES" altLang="es-ES" dirty="0"/>
              <a:t>para nombrar el </a:t>
            </a:r>
            <a:r>
              <a:rPr lang="es-ES" altLang="es-ES" b="1" dirty="0"/>
              <a:t>Nombre del Evento</a:t>
            </a:r>
            <a:r>
              <a:rPr lang="es-ES" altLang="es-ES" b="1" baseline="0" dirty="0"/>
              <a:t> </a:t>
            </a:r>
            <a:r>
              <a:rPr lang="es-ES" altLang="es-ES" b="0" baseline="0" dirty="0"/>
              <a:t>o dar la </a:t>
            </a:r>
            <a:r>
              <a:rPr lang="es-ES" altLang="es-ES" b="1" baseline="0" dirty="0"/>
              <a:t>Bienvenida </a:t>
            </a:r>
            <a:r>
              <a:rPr lang="es-ES" altLang="es-ES" dirty="0"/>
              <a:t>en presentaciones de varios temas o conferencistas.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5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 diapositiva se </a:t>
            </a:r>
            <a:r>
              <a:rPr lang="es-ES" altLang="es-ES" b="1" dirty="0"/>
              <a:t>debe usar </a:t>
            </a:r>
            <a:r>
              <a:rPr lang="es-ES" altLang="es-ES" dirty="0"/>
              <a:t>para </a:t>
            </a:r>
            <a:r>
              <a:rPr lang="es-ES" altLang="es-ES" b="1" dirty="0"/>
              <a:t>imagen y texto 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Colores coordinados </a:t>
            </a:r>
          </a:p>
          <a:p>
            <a:pPr eaLnBrk="1" hangingPunct="1"/>
            <a:r>
              <a:rPr lang="es-ES" altLang="es-ES" dirty="0"/>
              <a:t>Preste especial atención a los gráficos, diagramas y cuadros de texto. </a:t>
            </a:r>
          </a:p>
          <a:p>
            <a:pPr eaLnBrk="1" hangingPunct="1"/>
            <a:r>
              <a:rPr lang="es-ES" altLang="es-ES" dirty="0"/>
              <a:t>Tenga en cuenta que los asistentes imprimirán en blanco y negro o escala de grises. Ejecute una prueba de impresión para asegurarse de que los colores son los correctos cuando se imprime en blanco y negro puros o escala de grises.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Gráficos y tablas</a:t>
            </a:r>
          </a:p>
          <a:p>
            <a:pPr eaLnBrk="1" hangingPunct="1"/>
            <a:r>
              <a:rPr lang="es-ES" altLang="es-ES" dirty="0"/>
              <a:t>Use colores y estilos uniformes y que no distraigan la atención.</a:t>
            </a:r>
          </a:p>
          <a:p>
            <a:pPr eaLnBrk="1" hangingPunct="1"/>
            <a:r>
              <a:rPr lang="es-ES" altLang="es-ES" dirty="0"/>
              <a:t>Etiquete todos los gráficos y tablas.</a:t>
            </a:r>
            <a:r>
              <a:rPr lang="es-ES" altLang="es-ES" baseline="0" dirty="0"/>
              <a:t> </a:t>
            </a:r>
          </a:p>
          <a:p>
            <a:pPr eaLnBrk="1" hangingPunct="1"/>
            <a:r>
              <a:rPr lang="es-ES" altLang="es-ES" baseline="0" dirty="0"/>
              <a:t>N</a:t>
            </a:r>
            <a:r>
              <a:rPr lang="es-ES" altLang="es-ES" dirty="0"/>
              <a:t>o olvide citar la fuente de donde se toman las imágenes o gráficos (Derechos de autor).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3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42148"/>
            <a:fld id="{B8796F01-7154-41E0-B48B-A6921757531A}" type="slidenum">
              <a:rPr lang="es-ES">
                <a:solidFill>
                  <a:srgbClr val="44546A"/>
                </a:solidFill>
                <a:latin typeface="Century Gothic" panose="020B0502020202020204"/>
              </a:rPr>
              <a:pPr defTabSz="1242148"/>
              <a:t>6</a:t>
            </a:fld>
            <a:endParaRPr lang="es-ES" dirty="0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444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72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63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6783">
              <a:defRPr/>
            </a:pPr>
            <a:fld id="{8421DE83-E57C-4E4D-8BC6-AE48AE1AC31A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726783">
                <a:defRPr/>
              </a:pPr>
              <a:t>18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339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6783">
              <a:defRPr/>
            </a:pPr>
            <a:fld id="{8421DE83-E57C-4E4D-8BC6-AE48AE1AC31A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726783">
                <a:defRPr/>
              </a:pPr>
              <a:t>19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16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5" y="-12481"/>
            <a:ext cx="9144000" cy="571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08" y="480626"/>
            <a:ext cx="1011483" cy="23643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110" y="1236301"/>
            <a:ext cx="832233" cy="16431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55" y="1573462"/>
            <a:ext cx="815161" cy="13059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956" y="3219855"/>
            <a:ext cx="4401260" cy="6784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227" y="3844603"/>
            <a:ext cx="4400435" cy="3958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495" y="4312637"/>
            <a:ext cx="4379167" cy="259909"/>
          </a:xfrm>
          <a:prstGeom prst="rect">
            <a:avLst/>
          </a:prstGeom>
        </p:spPr>
      </p:pic>
      <p:cxnSp>
        <p:nvCxnSpPr>
          <p:cNvPr id="18" name="Conector recto 17"/>
          <p:cNvCxnSpPr/>
          <p:nvPr userDrawn="1"/>
        </p:nvCxnSpPr>
        <p:spPr>
          <a:xfrm>
            <a:off x="2392955" y="3130061"/>
            <a:ext cx="4390707" cy="0"/>
          </a:xfrm>
          <a:prstGeom prst="line">
            <a:avLst/>
          </a:prstGeom>
          <a:ln w="60325">
            <a:solidFill>
              <a:srgbClr val="009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 userDrawn="1"/>
        </p:nvSpPr>
        <p:spPr>
          <a:xfrm>
            <a:off x="7678615" y="4240409"/>
            <a:ext cx="328247" cy="30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9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312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6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264B01-CF63-46DC-9BAA-56887E51DECD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E243AEF-24C6-49F5-A9FF-9B99F990B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67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46" y="1597945"/>
            <a:ext cx="245480" cy="3287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39" y="2526958"/>
            <a:ext cx="8137933" cy="3438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904" y="3088849"/>
            <a:ext cx="4349974" cy="6604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" y="2367276"/>
            <a:ext cx="9144000" cy="839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38" y="5312670"/>
            <a:ext cx="2843756" cy="23799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857" y="3661891"/>
            <a:ext cx="2686188" cy="65408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70" y="4204079"/>
            <a:ext cx="2232140" cy="666784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635977" y="5183674"/>
            <a:ext cx="25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21" name="Elipse 20"/>
          <p:cNvSpPr/>
          <p:nvPr userDrawn="1"/>
        </p:nvSpPr>
        <p:spPr>
          <a:xfrm>
            <a:off x="8382000" y="4559243"/>
            <a:ext cx="328247" cy="30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4" name="Picture 2" descr="http://www.cartagenacaribe.com/images/boton-contactenos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69" y="4086168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 userDrawn="1"/>
        </p:nvSpPr>
        <p:spPr>
          <a:xfrm>
            <a:off x="2245024" y="1162462"/>
            <a:ext cx="45111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4410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264B01-CF63-46DC-9BAA-56887E51DECD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E243AEF-24C6-49F5-A9FF-9B99F990B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27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50813" y="5119688"/>
            <a:ext cx="5448300" cy="17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9145311" cy="5715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sz="1053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053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0463" y="1248835"/>
            <a:ext cx="5257800" cy="2749021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60463" y="4106333"/>
            <a:ext cx="5257800" cy="1037167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584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80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215" y="0"/>
            <a:ext cx="9144095" cy="5715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sz="1053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3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598" y="0"/>
            <a:ext cx="3444593" cy="5715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77908" y="1248835"/>
            <a:ext cx="5257800" cy="2749021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77908" y="4106333"/>
            <a:ext cx="5257800" cy="1037167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0316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418167"/>
            <a:ext cx="3733800" cy="372533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buFont typeface="Century Gothic" panose="020B0502020202020204" pitchFamily="34" charset="0"/>
              <a:buChar char="–"/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724400" y="1418167"/>
            <a:ext cx="3733800" cy="372533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73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8717" y="1236596"/>
            <a:ext cx="5079531" cy="1989667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título o nombre del evento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8718" y="3389881"/>
            <a:ext cx="5079531" cy="137980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o descripción del expositor (Profesión – Cargos – títulos)</a:t>
            </a:r>
            <a:endParaRPr lang="en-U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06" y="1146487"/>
            <a:ext cx="2720111" cy="41683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47" y="5281689"/>
            <a:ext cx="2794435" cy="265197"/>
          </a:xfrm>
          <a:prstGeom prst="rect">
            <a:avLst/>
          </a:prstGeom>
        </p:spPr>
      </p:pic>
      <p:sp>
        <p:nvSpPr>
          <p:cNvPr id="22" name="CuadroTexto 21"/>
          <p:cNvSpPr txBox="1"/>
          <p:nvPr userDrawn="1"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CuadroTexto 22"/>
          <p:cNvSpPr txBox="1"/>
          <p:nvPr userDrawn="1"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4" name="CuadroTexto 23"/>
          <p:cNvSpPr txBox="1"/>
          <p:nvPr userDrawn="1"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Elipse 9"/>
          <p:cNvSpPr/>
          <p:nvPr userDrawn="1"/>
        </p:nvSpPr>
        <p:spPr>
          <a:xfrm>
            <a:off x="8379358" y="392309"/>
            <a:ext cx="328247" cy="30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2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3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3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1249" y="1340697"/>
            <a:ext cx="3730752" cy="426720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8200" y="1841500"/>
            <a:ext cx="3733800" cy="3302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27448" y="1340697"/>
            <a:ext cx="3730752" cy="426720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724400" y="1841500"/>
            <a:ext cx="3733800" cy="3302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771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95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72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971800" y="0"/>
            <a:ext cx="59436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es-ES" sz="1053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798" y="1418167"/>
            <a:ext cx="2514600" cy="2370667"/>
          </a:xfrm>
        </p:spPr>
        <p:txBody>
          <a:bodyPr rtlCol="0"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3352800" y="402167"/>
            <a:ext cx="5105400" cy="491066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814716" indent="-214370">
              <a:buFont typeface="Century Gothic" panose="020B0502020202020204" pitchFamily="34" charset="0"/>
              <a:buChar char="–"/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1798" y="3873500"/>
            <a:ext cx="2514600" cy="1439333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121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62100" y="0"/>
            <a:ext cx="6019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es-ES" sz="1053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4000500"/>
            <a:ext cx="5486400" cy="635000"/>
          </a:xfrm>
        </p:spPr>
        <p:txBody>
          <a:bodyPr rtlCol="0"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828800" y="232834"/>
            <a:ext cx="5486400" cy="3706813"/>
          </a:xfrm>
        </p:spPr>
        <p:txBody>
          <a:bodyPr rtlCol="0"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28800" y="4635500"/>
            <a:ext cx="5486400" cy="677333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1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1814716" indent="-21437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28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228866"/>
            <a:ext cx="1066800" cy="491463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28866"/>
            <a:ext cx="6400800" cy="4914634"/>
          </a:xfrm>
        </p:spPr>
        <p:txBody>
          <a:bodyPr vert="eaVert" rtlCol="0"/>
          <a:lstStyle>
            <a:lvl5pPr>
              <a:defRPr/>
            </a:lvl5pPr>
            <a:lvl6pPr marL="1814716" indent="-21437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595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Elipse 5"/>
          <p:cNvSpPr/>
          <p:nvPr userDrawn="1"/>
        </p:nvSpPr>
        <p:spPr>
          <a:xfrm>
            <a:off x="31442" y="481311"/>
            <a:ext cx="317739" cy="476761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" y="2142045"/>
            <a:ext cx="2043346" cy="1710465"/>
          </a:xfrm>
          <a:prstGeom prst="rect">
            <a:avLst/>
          </a:prstGeom>
        </p:spPr>
      </p:pic>
      <p:sp>
        <p:nvSpPr>
          <p:cNvPr id="4" name="Elipse 3"/>
          <p:cNvSpPr/>
          <p:nvPr userDrawn="1"/>
        </p:nvSpPr>
        <p:spPr>
          <a:xfrm>
            <a:off x="8598195" y="184298"/>
            <a:ext cx="361507" cy="297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8" t="5268" r="89261" b="85219"/>
          <a:stretch>
            <a:fillRect/>
          </a:stretch>
        </p:blipFill>
        <p:spPr>
          <a:xfrm>
            <a:off x="334386" y="237317"/>
            <a:ext cx="691860" cy="653902"/>
          </a:xfrm>
          <a:custGeom>
            <a:avLst/>
            <a:gdLst>
              <a:gd name="connsiteX0" fmla="*/ 345930 w 691860"/>
              <a:gd name="connsiteY0" fmla="*/ 0 h 653902"/>
              <a:gd name="connsiteX1" fmla="*/ 691860 w 691860"/>
              <a:gd name="connsiteY1" fmla="*/ 326951 h 653902"/>
              <a:gd name="connsiteX2" fmla="*/ 345930 w 691860"/>
              <a:gd name="connsiteY2" fmla="*/ 653902 h 653902"/>
              <a:gd name="connsiteX3" fmla="*/ 0 w 691860"/>
              <a:gd name="connsiteY3" fmla="*/ 326951 h 653902"/>
              <a:gd name="connsiteX4" fmla="*/ 345930 w 691860"/>
              <a:gd name="connsiteY4" fmla="*/ 0 h 65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60" h="653902">
                <a:moveTo>
                  <a:pt x="345930" y="0"/>
                </a:moveTo>
                <a:cubicBezTo>
                  <a:pt x="536982" y="0"/>
                  <a:pt x="691860" y="146381"/>
                  <a:pt x="691860" y="326951"/>
                </a:cubicBezTo>
                <a:cubicBezTo>
                  <a:pt x="691860" y="507521"/>
                  <a:pt x="536982" y="653902"/>
                  <a:pt x="345930" y="653902"/>
                </a:cubicBezTo>
                <a:cubicBezTo>
                  <a:pt x="154878" y="653902"/>
                  <a:pt x="0" y="507521"/>
                  <a:pt x="0" y="326951"/>
                </a:cubicBezTo>
                <a:cubicBezTo>
                  <a:pt x="0" y="146381"/>
                  <a:pt x="154878" y="0"/>
                  <a:pt x="3459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13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3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936" cy="6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dirty="0"/>
              <a:t>Haga clic para modificar el estilo del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264B01-CF63-46DC-9BAA-56887E51DECD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E243AEF-24C6-49F5-A9FF-9B99F990B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37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3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47" y="5281689"/>
            <a:ext cx="2794435" cy="2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7169" y="304271"/>
            <a:ext cx="771818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169" y="1521354"/>
            <a:ext cx="7718181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5" y="304271"/>
            <a:ext cx="250386" cy="3352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47" y="5281689"/>
            <a:ext cx="2794435" cy="2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4" r:id="rId3"/>
    <p:sldLayoutId id="2147483666" r:id="rId4"/>
    <p:sldLayoutId id="2147483664" r:id="rId5"/>
    <p:sldLayoutId id="2147483662" r:id="rId6"/>
    <p:sldLayoutId id="2147483665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2" r:id="rId13"/>
    <p:sldLayoutId id="2147483671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215" y="0"/>
            <a:ext cx="9144095" cy="5715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sz="1053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sz="1053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63500"/>
            <a:ext cx="7620000" cy="1164167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418167"/>
            <a:ext cx="7620000" cy="372533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5334001"/>
            <a:ext cx="2057400" cy="267229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31645" y="5334001"/>
            <a:ext cx="4663440" cy="267229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27346" y="5334001"/>
            <a:ext cx="830855" cy="267229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92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00346" indent="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34786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54855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20648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9575" y="1180047"/>
            <a:ext cx="2409825" cy="569913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3888" y="1472147"/>
            <a:ext cx="2470150" cy="738188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NACIONAL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2250" y="2956460"/>
            <a:ext cx="1485900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90713" y="2623085"/>
            <a:ext cx="1438275" cy="615950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09788" y="2927885"/>
            <a:ext cx="1419225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592263" y="3993097"/>
            <a:ext cx="1076325" cy="509588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463" y="4270910"/>
            <a:ext cx="1076325" cy="747712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76575" y="3996272"/>
            <a:ext cx="1076325" cy="4794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48025" y="4272497"/>
            <a:ext cx="1076325" cy="731838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</a:t>
            </a:r>
          </a:p>
        </p:txBody>
      </p:sp>
      <p:cxnSp>
        <p:nvCxnSpPr>
          <p:cNvPr id="12" name="Conector angular 11"/>
          <p:cNvCxnSpPr>
            <a:endCxn id="4" idx="2"/>
          </p:cNvCxnSpPr>
          <p:nvPr/>
        </p:nvCxnSpPr>
        <p:spPr>
          <a:xfrm rot="5400000" flipH="1" flipV="1">
            <a:off x="1103313" y="1867435"/>
            <a:ext cx="412750" cy="109855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7" idx="2"/>
            <a:endCxn id="10" idx="0"/>
          </p:cNvCxnSpPr>
          <p:nvPr/>
        </p:nvCxnSpPr>
        <p:spPr>
          <a:xfrm rot="16200000" flipH="1">
            <a:off x="3068638" y="3450172"/>
            <a:ext cx="296862" cy="79533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8" idx="0"/>
            <a:endCxn id="7" idx="2"/>
          </p:cNvCxnSpPr>
          <p:nvPr/>
        </p:nvCxnSpPr>
        <p:spPr>
          <a:xfrm rot="5400000" flipH="1" flipV="1">
            <a:off x="2328069" y="3501766"/>
            <a:ext cx="293687" cy="68897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554413" y="1181635"/>
            <a:ext cx="2312987" cy="5683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3.406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706813" y="1468972"/>
            <a:ext cx="2371725" cy="741363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TERRITORIAL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3.386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641725" y="2623085"/>
            <a:ext cx="1392238" cy="615950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733800" y="2938997"/>
            <a:ext cx="1485900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497513" y="2623085"/>
            <a:ext cx="1289050" cy="6064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3.337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24513" y="2927885"/>
            <a:ext cx="1419225" cy="77152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FINANCIERO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3.316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105400" y="3988335"/>
            <a:ext cx="1076325" cy="487362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1.658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276850" y="4264560"/>
            <a:ext cx="1076325" cy="739775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1.633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589713" y="3985160"/>
            <a:ext cx="1076325" cy="490537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1.679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761163" y="4261385"/>
            <a:ext cx="1076325" cy="742950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1.683</a:t>
            </a:r>
          </a:p>
        </p:txBody>
      </p:sp>
      <p:cxnSp>
        <p:nvCxnSpPr>
          <p:cNvPr id="25" name="Conector angular 24"/>
          <p:cNvCxnSpPr>
            <a:stCxn id="20" idx="2"/>
            <a:endCxn id="23" idx="0"/>
          </p:cNvCxnSpPr>
          <p:nvPr/>
        </p:nvCxnSpPr>
        <p:spPr>
          <a:xfrm rot="16200000" flipH="1">
            <a:off x="6588125" y="3445410"/>
            <a:ext cx="285750" cy="79375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21" idx="0"/>
            <a:endCxn id="20" idx="2"/>
          </p:cNvCxnSpPr>
          <p:nvPr/>
        </p:nvCxnSpPr>
        <p:spPr>
          <a:xfrm rot="5400000" flipH="1" flipV="1">
            <a:off x="5844381" y="3498592"/>
            <a:ext cx="288925" cy="69056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2638425" y="94197"/>
            <a:ext cx="2581275" cy="4286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3.762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319463" y="167222"/>
            <a:ext cx="2470150" cy="652463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PUBLICO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3.742 Entidades</a:t>
            </a:r>
          </a:p>
        </p:txBody>
      </p:sp>
      <p:cxnSp>
        <p:nvCxnSpPr>
          <p:cNvPr id="29" name="Conector angular 28"/>
          <p:cNvCxnSpPr>
            <a:stCxn id="4" idx="2"/>
            <a:endCxn id="6" idx="0"/>
          </p:cNvCxnSpPr>
          <p:nvPr/>
        </p:nvCxnSpPr>
        <p:spPr>
          <a:xfrm rot="16200000" flipH="1">
            <a:off x="2028032" y="2041266"/>
            <a:ext cx="412750" cy="7508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202363" y="1181635"/>
            <a:ext cx="1035050" cy="568325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662863" y="1191160"/>
            <a:ext cx="979487" cy="558800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720013" y="1483260"/>
            <a:ext cx="1296987" cy="730250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G de Regalías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92850" y="1475322"/>
            <a:ext cx="1320800" cy="735013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 Central</a:t>
            </a:r>
          </a:p>
          <a:p>
            <a:pPr algn="ctr">
              <a:defRPr/>
            </a:pPr>
            <a:r>
              <a:rPr lang="es-CO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229601" y="4835137"/>
            <a:ext cx="638106" cy="263136"/>
          </a:xfrm>
          <a:prstGeom prst="rect">
            <a:avLst/>
          </a:prstGeom>
          <a:solidFill>
            <a:srgbClr val="429E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229600" y="4620159"/>
            <a:ext cx="638105" cy="214978"/>
          </a:xfrm>
          <a:prstGeom prst="rect">
            <a:avLst/>
          </a:prstGeom>
          <a:solidFill>
            <a:srgbClr val="E1DFD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36" name="Abrir llave 35"/>
          <p:cNvSpPr/>
          <p:nvPr/>
        </p:nvSpPr>
        <p:spPr>
          <a:xfrm rot="5400000">
            <a:off x="4766469" y="1487229"/>
            <a:ext cx="412750" cy="1858962"/>
          </a:xfrm>
          <a:prstGeom prst="leftBrace">
            <a:avLst>
              <a:gd name="adj1" fmla="val 8333"/>
              <a:gd name="adj2" fmla="val 49441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7" name="Abrir llave 36"/>
          <p:cNvSpPr/>
          <p:nvPr/>
        </p:nvSpPr>
        <p:spPr>
          <a:xfrm rot="5400000">
            <a:off x="3241676" y="-829728"/>
            <a:ext cx="328612" cy="3627437"/>
          </a:xfrm>
          <a:prstGeom prst="leftBrace">
            <a:avLst>
              <a:gd name="adj1" fmla="val 8333"/>
              <a:gd name="adj2" fmla="val 34175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8" name="Abrir llave 37"/>
          <p:cNvSpPr/>
          <p:nvPr/>
        </p:nvSpPr>
        <p:spPr>
          <a:xfrm rot="5400000">
            <a:off x="7336632" y="128328"/>
            <a:ext cx="242888" cy="1819275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39" name="Conector angular 38"/>
          <p:cNvCxnSpPr>
            <a:stCxn id="28" idx="2"/>
            <a:endCxn id="38" idx="1"/>
          </p:cNvCxnSpPr>
          <p:nvPr/>
        </p:nvCxnSpPr>
        <p:spPr>
          <a:xfrm rot="16200000" flipH="1">
            <a:off x="5957888" y="-583665"/>
            <a:ext cx="96837" cy="2903537"/>
          </a:xfrm>
          <a:prstGeom prst="bentConnector5">
            <a:avLst>
              <a:gd name="adj1" fmla="val 81859"/>
              <a:gd name="adj2" fmla="val 69177"/>
              <a:gd name="adj3" fmla="val 8362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" name="Imagen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4" y="-1"/>
            <a:ext cx="777785" cy="11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7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 txBox="1">
            <a:spLocks/>
          </p:cNvSpPr>
          <p:nvPr/>
        </p:nvSpPr>
        <p:spPr>
          <a:xfrm>
            <a:off x="125417" y="5134931"/>
            <a:ext cx="1905000" cy="242888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869FFF-0288-4B42-9B48-50D4626F0A8E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pic>
        <p:nvPicPr>
          <p:cNvPr id="4" name="Picture 2" descr="C:\Users\itriana\Downloads\caratula sector públi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" y="1074105"/>
            <a:ext cx="3136037" cy="4584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triana\Downloads\caratula nivel nacio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685" y="1074105"/>
            <a:ext cx="2982862" cy="45843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triana\Downloads\caratula nivel territor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561" y="1057300"/>
            <a:ext cx="3009439" cy="4601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29311" y="49188"/>
            <a:ext cx="92268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80" b="1" dirty="0"/>
              <a:t>Estados Contables Consolidados </a:t>
            </a:r>
          </a:p>
          <a:p>
            <a:pPr algn="ctr"/>
            <a:r>
              <a:rPr lang="es-CO" sz="2880" b="1" dirty="0"/>
              <a:t>Sector Público – Niveles Nacional y Territorial</a:t>
            </a:r>
          </a:p>
        </p:txBody>
      </p:sp>
    </p:spTree>
    <p:extLst>
      <p:ext uri="{BB962C8B-B14F-4D97-AF65-F5344CB8AC3E}">
        <p14:creationId xmlns:p14="http://schemas.microsoft.com/office/powerpoint/2010/main" val="27030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B56DE-DE6B-45BD-AF50-B887C3E4E174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8823" y="-22820"/>
            <a:ext cx="8340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BALANCE GENERAL SECTOR PÚBLICO,  NIVELES NACIONAL Y TERRITORIAL - 2017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(miles de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millones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81234"/>
              </p:ext>
            </p:extLst>
          </p:nvPr>
        </p:nvGraphicFramePr>
        <p:xfrm>
          <a:off x="34925" y="1177510"/>
          <a:ext cx="9109075" cy="44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182237" imgH="2352575" progId="Excel.Sheet.12">
                  <p:embed/>
                </p:oleObj>
              </mc:Choice>
              <mc:Fallback>
                <p:oleObj name="Hoja de cálculo" r:id="rId2" imgW="10182237" imgH="2352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" y="1177510"/>
                        <a:ext cx="9109075" cy="448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82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B56DE-DE6B-45BD-AF50-B887C3E4E174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29311" y="49188"/>
            <a:ext cx="9173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6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ESTADO DE ACTIVIDAD FINANCIERA,</a:t>
            </a:r>
            <a:br>
              <a:rPr kumimoji="0" lang="es-CO" sz="216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s-CO" sz="216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ECONÓMICA, SOCIAL Y AMBIENTAL DEL SECTOR PÚBLICO 2017</a:t>
            </a:r>
            <a:br>
              <a:rPr kumimoji="0" lang="es-CO" sz="216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</a:br>
            <a:r>
              <a:rPr kumimoji="0" lang="es-CO" sz="108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(miles de millones)</a:t>
            </a:r>
            <a:endParaRPr kumimoji="0" lang="es-CO" sz="20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7346"/>
              </p:ext>
            </p:extLst>
          </p:nvPr>
        </p:nvGraphicFramePr>
        <p:xfrm>
          <a:off x="64057" y="1081153"/>
          <a:ext cx="9020594" cy="46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7950124" imgH="1352505" progId="Excel.Sheet.12">
                  <p:embed/>
                </p:oleObj>
              </mc:Choice>
              <mc:Fallback>
                <p:oleObj name="Hoja de cálculo" r:id="rId2" imgW="7950124" imgH="13525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57" y="1081153"/>
                        <a:ext cx="9020594" cy="46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9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7" kern="1200">
                <a:solidFill>
                  <a:srgbClr val="00918E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869FFF-0288-4B42-9B48-50D4626F0A8E}" type="slidenum">
              <a:rPr kumimoji="0" lang="es-ES_tradnl" sz="667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667" b="0" i="0" u="none" strike="noStrike" kern="1200" cap="none" spc="0" normalizeH="0" baseline="0" noProof="0" dirty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40211" y="5269313"/>
            <a:ext cx="2137245" cy="1578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833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17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875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833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33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3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Vicente Montesinos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9188"/>
            <a:ext cx="9036496" cy="502766"/>
          </a:xfrm>
          <a:prstGeom prst="rect">
            <a:avLst/>
          </a:prstGeom>
          <a:solidFill>
            <a:srgbClr val="E8EE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altLang="es-CO" sz="2667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Transparencia y E.E.E. en la Gestión de las Entidades Públicas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51712" y="546316"/>
            <a:ext cx="18602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altLang="es-CO" sz="2400" b="1" dirty="0">
                <a:solidFill>
                  <a:srgbClr val="000000"/>
                </a:solidFill>
                <a:latin typeface="Arial Narrow" pitchFamily="34" charset="0"/>
              </a:rPr>
              <a:t>Claves para una buena gestión pública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8091" y="1317617"/>
            <a:ext cx="179955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Transparencia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27977" y="690332"/>
            <a:ext cx="2304255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Eficiencia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Eficacia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Efectividad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67436" y="2426635"/>
            <a:ext cx="3034771" cy="227299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Consideración de </a:t>
            </a:r>
            <a:r>
              <a:rPr kumimoji="0" lang="es-ES" altLang="es-CO" sz="16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todos los </a:t>
            </a:r>
            <a:r>
              <a:rPr kumimoji="0" lang="es-ES" altLang="es-CO" sz="1667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stakeholders</a:t>
            </a: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instituciones, ciudadanos, terceros.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CO" sz="16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Información</a:t>
            </a: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completa, clara, oportuna y fácilmente accesible (Internet).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08540" y="2095352"/>
            <a:ext cx="3989275" cy="31709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Introducción de nuevos conceptos y técnicas, como el </a:t>
            </a:r>
            <a:r>
              <a:rPr kumimoji="0" lang="es-ES" altLang="es-CO" sz="16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benchmarking</a:t>
            </a: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y las </a:t>
            </a:r>
            <a:r>
              <a:rPr kumimoji="0" lang="es-ES" altLang="es-CO" sz="16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buenas prácticas.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Situar en primer término otros valores diferentes a los mecanismos de mercado, ligados a la </a:t>
            </a:r>
            <a:r>
              <a:rPr kumimoji="0" lang="es-ES" altLang="es-CO" sz="16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calidad.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Importancia fundamental de la </a:t>
            </a:r>
            <a:r>
              <a:rPr kumimoji="0" lang="es-ES" altLang="es-CO" sz="16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comparación</a:t>
            </a:r>
            <a:r>
              <a:rPr kumimoji="0" lang="es-ES" altLang="es-CO" sz="1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de prácticas, políticas y actuaciones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973968" y="1355982"/>
            <a:ext cx="540577" cy="350573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91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5107896" y="1238682"/>
            <a:ext cx="604202" cy="388938"/>
          </a:xfrm>
          <a:prstGeom prst="leftArrow">
            <a:avLst>
              <a:gd name="adj1" fmla="val 50000"/>
              <a:gd name="adj2" fmla="val 43571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91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flipV="1">
            <a:off x="8262535" y="806452"/>
            <a:ext cx="589777" cy="3863847"/>
          </a:xfrm>
          <a:prstGeom prst="curvedLeftArrow">
            <a:avLst>
              <a:gd name="adj1" fmla="val 195859"/>
              <a:gd name="adj2" fmla="val 391717"/>
              <a:gd name="adj3" fmla="val 33333"/>
            </a:avLst>
          </a:prstGeom>
          <a:solidFill>
            <a:srgbClr val="3333CC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91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flipV="1">
            <a:off x="309197" y="866459"/>
            <a:ext cx="627605" cy="3480387"/>
          </a:xfrm>
          <a:prstGeom prst="curvedRightArrow">
            <a:avLst>
              <a:gd name="adj1" fmla="val 196305"/>
              <a:gd name="adj2" fmla="val 392611"/>
              <a:gd name="adj3" fmla="val 33333"/>
            </a:avLst>
          </a:prstGeom>
          <a:solidFill>
            <a:srgbClr val="2D2DB9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91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4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15</a:t>
            </a:fld>
            <a:endParaRPr lang="es-ES_tradnl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850" y="3118496"/>
            <a:ext cx="4443601" cy="2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7" y="3118497"/>
            <a:ext cx="4573437" cy="25965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3"/>
          <p:cNvSpPr/>
          <p:nvPr/>
        </p:nvSpPr>
        <p:spPr>
          <a:xfrm>
            <a:off x="125413" y="237071"/>
            <a:ext cx="6056313" cy="57606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4000" b="1" dirty="0">
                <a:solidFill>
                  <a:schemeClr val="tx1"/>
                </a:solidFill>
              </a:rPr>
              <a:t>   </a:t>
            </a:r>
            <a:r>
              <a:rPr lang="es-CO" sz="4800" b="1" dirty="0">
                <a:solidFill>
                  <a:schemeClr val="tx1"/>
                </a:solidFill>
              </a:rPr>
              <a:t>CONTROL   INTERNO </a:t>
            </a:r>
          </a:p>
        </p:txBody>
      </p:sp>
      <p:sp>
        <p:nvSpPr>
          <p:cNvPr id="8" name="Cinta perforada 9"/>
          <p:cNvSpPr/>
          <p:nvPr/>
        </p:nvSpPr>
        <p:spPr>
          <a:xfrm>
            <a:off x="94274" y="1354421"/>
            <a:ext cx="5903913" cy="1592154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2800" b="1" i="1" dirty="0">
                <a:solidFill>
                  <a:schemeClr val="bg1"/>
                </a:solidFill>
              </a:rPr>
              <a:t>RESPONSABILIDAD Y COMPROMISO DE  TODOS  Y  PARA  …  </a:t>
            </a:r>
            <a:r>
              <a:rPr lang="es-CO" sz="3600" b="1" i="1" dirty="0">
                <a:solidFill>
                  <a:schemeClr val="bg1"/>
                </a:solidFill>
              </a:rPr>
              <a:t>T  O  D  O  S</a:t>
            </a:r>
          </a:p>
        </p:txBody>
      </p:sp>
      <p:sp>
        <p:nvSpPr>
          <p:cNvPr id="9" name="Flecha abajo 4"/>
          <p:cNvSpPr/>
          <p:nvPr/>
        </p:nvSpPr>
        <p:spPr>
          <a:xfrm>
            <a:off x="2339752" y="1057300"/>
            <a:ext cx="629245" cy="504056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Flecha curvada hacia arriba 9"/>
          <p:cNvSpPr/>
          <p:nvPr/>
        </p:nvSpPr>
        <p:spPr>
          <a:xfrm rot="16200000">
            <a:off x="6519600" y="57006"/>
            <a:ext cx="2353446" cy="2527461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27134"/>
            <a:ext cx="3312368" cy="4238678"/>
          </a:xfrm>
          <a:prstGeom prst="rect">
            <a:avLst/>
          </a:prstGeom>
        </p:spPr>
      </p:pic>
      <p:sp>
        <p:nvSpPr>
          <p:cNvPr id="4" name="6 Proceso"/>
          <p:cNvSpPr/>
          <p:nvPr/>
        </p:nvSpPr>
        <p:spPr bwMode="auto">
          <a:xfrm>
            <a:off x="611556" y="337220"/>
            <a:ext cx="2952332" cy="50405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200" b="1" dirty="0">
                <a:latin typeface="+mn-lt"/>
              </a:rPr>
              <a:t>Resolución 357 de 2008</a:t>
            </a:r>
          </a:p>
        </p:txBody>
      </p:sp>
      <p:sp>
        <p:nvSpPr>
          <p:cNvPr id="5" name="7 Flecha abajo"/>
          <p:cNvSpPr/>
          <p:nvPr/>
        </p:nvSpPr>
        <p:spPr bwMode="auto">
          <a:xfrm>
            <a:off x="1711105" y="985294"/>
            <a:ext cx="484632" cy="360038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8 Proceso"/>
          <p:cNvSpPr/>
          <p:nvPr/>
        </p:nvSpPr>
        <p:spPr bwMode="auto">
          <a:xfrm>
            <a:off x="5580108" y="49188"/>
            <a:ext cx="2952332" cy="50405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200" b="1" dirty="0">
                <a:latin typeface="+mn-lt"/>
              </a:rPr>
              <a:t>Resolución 193 de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41339" y="1706976"/>
            <a:ext cx="4589910" cy="3312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10 Flecha abajo"/>
          <p:cNvSpPr/>
          <p:nvPr/>
        </p:nvSpPr>
        <p:spPr bwMode="auto">
          <a:xfrm>
            <a:off x="6751664" y="652483"/>
            <a:ext cx="484632" cy="36003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5 Flecha derecha"/>
          <p:cNvSpPr/>
          <p:nvPr/>
        </p:nvSpPr>
        <p:spPr bwMode="auto">
          <a:xfrm>
            <a:off x="3779912" y="2785492"/>
            <a:ext cx="1584176" cy="72008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2 Rectángulo"/>
          <p:cNvSpPr/>
          <p:nvPr/>
        </p:nvSpPr>
        <p:spPr bwMode="auto">
          <a:xfrm>
            <a:off x="395536" y="1493844"/>
            <a:ext cx="1440160" cy="6435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TIPO ENTIDAD</a:t>
            </a:r>
          </a:p>
        </p:txBody>
      </p:sp>
      <p:sp>
        <p:nvSpPr>
          <p:cNvPr id="4" name="23 Rectángulo"/>
          <p:cNvSpPr/>
          <p:nvPr/>
        </p:nvSpPr>
        <p:spPr bwMode="auto">
          <a:xfrm>
            <a:off x="395536" y="2525107"/>
            <a:ext cx="1512168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Empresas</a:t>
            </a:r>
          </a:p>
        </p:txBody>
      </p:sp>
      <p:sp>
        <p:nvSpPr>
          <p:cNvPr id="5" name="7 Rectángulo"/>
          <p:cNvSpPr/>
          <p:nvPr/>
        </p:nvSpPr>
        <p:spPr bwMode="auto">
          <a:xfrm>
            <a:off x="3842577" y="1464491"/>
            <a:ext cx="3100068" cy="3128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FECHA</a:t>
            </a:r>
          </a:p>
        </p:txBody>
      </p:sp>
      <p:sp>
        <p:nvSpPr>
          <p:cNvPr id="6" name="8 Rectángulo"/>
          <p:cNvSpPr/>
          <p:nvPr/>
        </p:nvSpPr>
        <p:spPr bwMode="auto">
          <a:xfrm>
            <a:off x="3853003" y="2525107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Publicación</a:t>
            </a:r>
          </a:p>
        </p:txBody>
      </p:sp>
      <p:sp>
        <p:nvSpPr>
          <p:cNvPr id="7" name="12 Rectángulo"/>
          <p:cNvSpPr/>
          <p:nvPr/>
        </p:nvSpPr>
        <p:spPr bwMode="auto">
          <a:xfrm>
            <a:off x="3831025" y="1776703"/>
            <a:ext cx="1583091" cy="332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DESDE</a:t>
            </a:r>
          </a:p>
        </p:txBody>
      </p:sp>
      <p:sp>
        <p:nvSpPr>
          <p:cNvPr id="8" name="13 Rectángulo"/>
          <p:cNvSpPr/>
          <p:nvPr/>
        </p:nvSpPr>
        <p:spPr bwMode="auto">
          <a:xfrm>
            <a:off x="5414117" y="1776703"/>
            <a:ext cx="1528528" cy="332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300" b="1" dirty="0">
                <a:latin typeface="Times New Roman" pitchFamily="18" charset="0"/>
              </a:rPr>
              <a:t>Primer informe</a:t>
            </a:r>
          </a:p>
        </p:txBody>
      </p:sp>
      <p:sp>
        <p:nvSpPr>
          <p:cNvPr id="9" name="14 Rectángulo"/>
          <p:cNvSpPr/>
          <p:nvPr/>
        </p:nvSpPr>
        <p:spPr bwMode="auto">
          <a:xfrm>
            <a:off x="5436096" y="2525107"/>
            <a:ext cx="144500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31/12/2016</a:t>
            </a:r>
          </a:p>
        </p:txBody>
      </p:sp>
      <p:sp>
        <p:nvSpPr>
          <p:cNvPr id="10" name="17 Rectángulo"/>
          <p:cNvSpPr/>
          <p:nvPr/>
        </p:nvSpPr>
        <p:spPr bwMode="auto">
          <a:xfrm>
            <a:off x="1835696" y="1493194"/>
            <a:ext cx="1643720" cy="6442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endParaRPr lang="es-CO" sz="1500" b="1" dirty="0">
              <a:latin typeface="Times New Roman" pitchFamily="18" charset="0"/>
            </a:endParaRPr>
          </a:p>
          <a:p>
            <a:pPr algn="ctr" defTabSz="761970" eaLnBrk="0" hangingPunct="0"/>
            <a:r>
              <a:rPr lang="es-CO" sz="1700" b="1" dirty="0">
                <a:latin typeface="Times New Roman" pitchFamily="18" charset="0"/>
              </a:rPr>
              <a:t>RESOLUCIÓN</a:t>
            </a:r>
          </a:p>
        </p:txBody>
      </p:sp>
      <p:sp>
        <p:nvSpPr>
          <p:cNvPr id="11" name="18 Rectángulo"/>
          <p:cNvSpPr/>
          <p:nvPr/>
        </p:nvSpPr>
        <p:spPr bwMode="auto">
          <a:xfrm>
            <a:off x="1907704" y="2325799"/>
            <a:ext cx="1571712" cy="675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743/2013</a:t>
            </a:r>
          </a:p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037/2017</a:t>
            </a:r>
          </a:p>
        </p:txBody>
      </p:sp>
      <p:sp>
        <p:nvSpPr>
          <p:cNvPr id="12" name="21 Rectángulo"/>
          <p:cNvSpPr/>
          <p:nvPr/>
        </p:nvSpPr>
        <p:spPr bwMode="auto">
          <a:xfrm>
            <a:off x="7236296" y="2525107"/>
            <a:ext cx="172819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2017  </a:t>
            </a:r>
          </a:p>
        </p:txBody>
      </p:sp>
      <p:sp>
        <p:nvSpPr>
          <p:cNvPr id="13" name="28 Rectángulo"/>
          <p:cNvSpPr/>
          <p:nvPr/>
        </p:nvSpPr>
        <p:spPr bwMode="auto">
          <a:xfrm>
            <a:off x="7158668" y="1416663"/>
            <a:ext cx="1805820" cy="792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600" b="1" dirty="0">
                <a:latin typeface="Times New Roman" pitchFamily="18" charset="0"/>
              </a:rPr>
              <a:t>PRESENTACIÓN INFORME ANUAL</a:t>
            </a:r>
          </a:p>
        </p:txBody>
      </p:sp>
      <p:sp>
        <p:nvSpPr>
          <p:cNvPr id="14" name="29 Rectángulo"/>
          <p:cNvSpPr/>
          <p:nvPr/>
        </p:nvSpPr>
        <p:spPr bwMode="auto">
          <a:xfrm>
            <a:off x="395536" y="3173179"/>
            <a:ext cx="1512168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Empresas</a:t>
            </a:r>
          </a:p>
        </p:txBody>
      </p:sp>
      <p:sp>
        <p:nvSpPr>
          <p:cNvPr id="15" name="30 Rectángulo"/>
          <p:cNvSpPr/>
          <p:nvPr/>
        </p:nvSpPr>
        <p:spPr bwMode="auto">
          <a:xfrm>
            <a:off x="3853003" y="3173179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Publicación</a:t>
            </a:r>
          </a:p>
        </p:txBody>
      </p:sp>
      <p:sp>
        <p:nvSpPr>
          <p:cNvPr id="16" name="31 Rectángulo"/>
          <p:cNvSpPr/>
          <p:nvPr/>
        </p:nvSpPr>
        <p:spPr bwMode="auto">
          <a:xfrm>
            <a:off x="5436096" y="3173179"/>
            <a:ext cx="144500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31/12/2016</a:t>
            </a:r>
          </a:p>
        </p:txBody>
      </p:sp>
      <p:sp>
        <p:nvSpPr>
          <p:cNvPr id="17" name="32 Rectángulo"/>
          <p:cNvSpPr/>
          <p:nvPr/>
        </p:nvSpPr>
        <p:spPr bwMode="auto">
          <a:xfrm>
            <a:off x="1907704" y="3173179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414/2014</a:t>
            </a:r>
          </a:p>
        </p:txBody>
      </p:sp>
      <p:sp>
        <p:nvSpPr>
          <p:cNvPr id="18" name="33 Rectángulo"/>
          <p:cNvSpPr/>
          <p:nvPr/>
        </p:nvSpPr>
        <p:spPr bwMode="auto">
          <a:xfrm>
            <a:off x="7230675" y="3173179"/>
            <a:ext cx="173381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2017</a:t>
            </a:r>
          </a:p>
        </p:txBody>
      </p:sp>
      <p:sp>
        <p:nvSpPr>
          <p:cNvPr id="19" name="34 Rectángulo"/>
          <p:cNvSpPr/>
          <p:nvPr/>
        </p:nvSpPr>
        <p:spPr bwMode="auto">
          <a:xfrm>
            <a:off x="395536" y="3821251"/>
            <a:ext cx="1512168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Gobierno</a:t>
            </a:r>
          </a:p>
        </p:txBody>
      </p:sp>
      <p:sp>
        <p:nvSpPr>
          <p:cNvPr id="20" name="35 Rectángulo"/>
          <p:cNvSpPr/>
          <p:nvPr/>
        </p:nvSpPr>
        <p:spPr bwMode="auto">
          <a:xfrm>
            <a:off x="3853003" y="3821251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01/01/2018</a:t>
            </a:r>
          </a:p>
        </p:txBody>
      </p:sp>
      <p:sp>
        <p:nvSpPr>
          <p:cNvPr id="21" name="36 Rectángulo"/>
          <p:cNvSpPr/>
          <p:nvPr/>
        </p:nvSpPr>
        <p:spPr bwMode="auto">
          <a:xfrm>
            <a:off x="5436096" y="3821251"/>
            <a:ext cx="144500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31/12/2018</a:t>
            </a:r>
          </a:p>
        </p:txBody>
      </p:sp>
      <p:sp>
        <p:nvSpPr>
          <p:cNvPr id="22" name="37 Rectángulo"/>
          <p:cNvSpPr/>
          <p:nvPr/>
        </p:nvSpPr>
        <p:spPr bwMode="auto">
          <a:xfrm>
            <a:off x="1907704" y="3821251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533/2015</a:t>
            </a:r>
          </a:p>
        </p:txBody>
      </p:sp>
      <p:sp>
        <p:nvSpPr>
          <p:cNvPr id="23" name="38 Rectángulo"/>
          <p:cNvSpPr/>
          <p:nvPr/>
        </p:nvSpPr>
        <p:spPr bwMode="auto">
          <a:xfrm>
            <a:off x="7230677" y="3821251"/>
            <a:ext cx="1733811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2018</a:t>
            </a:r>
          </a:p>
        </p:txBody>
      </p:sp>
      <p:sp>
        <p:nvSpPr>
          <p:cNvPr id="24" name="39 Rectángulo"/>
          <p:cNvSpPr/>
          <p:nvPr/>
        </p:nvSpPr>
        <p:spPr bwMode="auto">
          <a:xfrm>
            <a:off x="395536" y="4441676"/>
            <a:ext cx="1512168" cy="692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 err="1">
                <a:latin typeface="Times New Roman" pitchFamily="18" charset="0"/>
              </a:rPr>
              <a:t>Emp</a:t>
            </a:r>
            <a:r>
              <a:rPr lang="es-CO" sz="2000" b="1" dirty="0">
                <a:latin typeface="Times New Roman" pitchFamily="18" charset="0"/>
              </a:rPr>
              <a:t>. SGSSS</a:t>
            </a:r>
          </a:p>
        </p:txBody>
      </p:sp>
      <p:sp>
        <p:nvSpPr>
          <p:cNvPr id="25" name="40 Rectángulo"/>
          <p:cNvSpPr/>
          <p:nvPr/>
        </p:nvSpPr>
        <p:spPr bwMode="auto">
          <a:xfrm>
            <a:off x="3925011" y="4657700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01/01/2017</a:t>
            </a:r>
          </a:p>
        </p:txBody>
      </p:sp>
      <p:sp>
        <p:nvSpPr>
          <p:cNvPr id="26" name="41 Rectángulo"/>
          <p:cNvSpPr/>
          <p:nvPr/>
        </p:nvSpPr>
        <p:spPr bwMode="auto">
          <a:xfrm>
            <a:off x="5508104" y="4657700"/>
            <a:ext cx="144500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31/12/2017</a:t>
            </a:r>
          </a:p>
        </p:txBody>
      </p:sp>
      <p:sp>
        <p:nvSpPr>
          <p:cNvPr id="27" name="42 Rectángulo"/>
          <p:cNvSpPr/>
          <p:nvPr/>
        </p:nvSpPr>
        <p:spPr bwMode="auto">
          <a:xfrm>
            <a:off x="1907704" y="4630053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663/2015</a:t>
            </a:r>
          </a:p>
        </p:txBody>
      </p:sp>
      <p:sp>
        <p:nvSpPr>
          <p:cNvPr id="28" name="43 Rectángulo"/>
          <p:cNvSpPr/>
          <p:nvPr/>
        </p:nvSpPr>
        <p:spPr bwMode="auto">
          <a:xfrm>
            <a:off x="7236296" y="4651775"/>
            <a:ext cx="1728192" cy="338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2017</a:t>
            </a:r>
          </a:p>
        </p:txBody>
      </p:sp>
      <p:sp>
        <p:nvSpPr>
          <p:cNvPr id="29" name="1 Flecha abajo"/>
          <p:cNvSpPr/>
          <p:nvPr/>
        </p:nvSpPr>
        <p:spPr bwMode="auto">
          <a:xfrm>
            <a:off x="4283968" y="985292"/>
            <a:ext cx="484632" cy="431371"/>
          </a:xfrm>
          <a:prstGeom prst="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8 Título"/>
          <p:cNvSpPr txBox="1">
            <a:spLocks/>
          </p:cNvSpPr>
          <p:nvPr/>
        </p:nvSpPr>
        <p:spPr bwMode="auto">
          <a:xfrm>
            <a:off x="902965" y="0"/>
            <a:ext cx="7629475" cy="8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ES" altLang="es-ES" kern="0" dirty="0"/>
              <a:t>CRONOGRAMA  DE  APLICACIÓN </a:t>
            </a:r>
            <a:br>
              <a:rPr lang="es-ES" altLang="es-ES" kern="0" dirty="0"/>
            </a:br>
            <a:r>
              <a:rPr lang="es-ES" altLang="es-ES" kern="0" dirty="0"/>
              <a:t>Resolución CGN  No. 193  de  2016</a:t>
            </a:r>
          </a:p>
        </p:txBody>
      </p:sp>
    </p:spTree>
    <p:extLst>
      <p:ext uri="{BB962C8B-B14F-4D97-AF65-F5344CB8AC3E}">
        <p14:creationId xmlns:p14="http://schemas.microsoft.com/office/powerpoint/2010/main" val="177813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441784" y="24974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ítulo 32">
            <a:extLst>
              <a:ext uri="{FF2B5EF4-FFF2-40B4-BE49-F238E27FC236}">
                <a16:creationId xmlns:a16="http://schemas.microsoft.com/office/drawing/2014/main" id="{67701E43-2FFF-45EE-9898-CA16AB45CB19}"/>
              </a:ext>
            </a:extLst>
          </p:cNvPr>
          <p:cNvSpPr txBox="1">
            <a:spLocks/>
          </p:cNvSpPr>
          <p:nvPr/>
        </p:nvSpPr>
        <p:spPr>
          <a:xfrm>
            <a:off x="556449" y="98684"/>
            <a:ext cx="7711862" cy="441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INTERNO CONTABLE</a:t>
            </a: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8A8FD72-9270-42FA-9126-7B46023118DF}"/>
              </a:ext>
            </a:extLst>
          </p:cNvPr>
          <p:cNvSpPr/>
          <p:nvPr/>
        </p:nvSpPr>
        <p:spPr bwMode="auto">
          <a:xfrm>
            <a:off x="5220072" y="2497460"/>
            <a:ext cx="2880320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058739" y="15170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294 Grupo">
            <a:extLst>
              <a:ext uri="{FF2B5EF4-FFF2-40B4-BE49-F238E27FC236}">
                <a16:creationId xmlns:a16="http://schemas.microsoft.com/office/drawing/2014/main" id="{7E42C483-5598-434E-BC7C-D25FA9CBAD97}"/>
              </a:ext>
            </a:extLst>
          </p:cNvPr>
          <p:cNvGrpSpPr>
            <a:grpSpLocks/>
          </p:cNvGrpSpPr>
          <p:nvPr/>
        </p:nvGrpSpPr>
        <p:grpSpPr bwMode="auto">
          <a:xfrm>
            <a:off x="1475657" y="1114088"/>
            <a:ext cx="5400600" cy="4288355"/>
            <a:chOff x="1618517" y="734892"/>
            <a:chExt cx="5400636" cy="5146039"/>
          </a:xfrm>
        </p:grpSpPr>
        <p:sp>
          <p:nvSpPr>
            <p:cNvPr id="13" name="6 Conector">
              <a:extLst>
                <a:ext uri="{FF2B5EF4-FFF2-40B4-BE49-F238E27FC236}">
                  <a16:creationId xmlns:a16="http://schemas.microsoft.com/office/drawing/2014/main" id="{7016E933-3B38-4C31-AFF4-591DE2796321}"/>
                </a:ext>
              </a:extLst>
            </p:cNvPr>
            <p:cNvSpPr/>
            <p:nvPr/>
          </p:nvSpPr>
          <p:spPr bwMode="auto">
            <a:xfrm>
              <a:off x="2500299" y="1285878"/>
              <a:ext cx="3633614" cy="3726869"/>
            </a:xfrm>
            <a:prstGeom prst="flowChartConnector">
              <a:avLst/>
            </a:prstGeom>
            <a:noFill/>
            <a:ln w="1016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4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92 Grupo">
              <a:extLst>
                <a:ext uri="{FF2B5EF4-FFF2-40B4-BE49-F238E27FC236}">
                  <a16:creationId xmlns:a16="http://schemas.microsoft.com/office/drawing/2014/main" id="{6353DD25-4F89-4B0D-A7F6-CE0375802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8517" y="2466951"/>
              <a:ext cx="1558529" cy="1641787"/>
              <a:chOff x="4833227" y="2609827"/>
              <a:chExt cx="1558529" cy="1641787"/>
            </a:xfrm>
          </p:grpSpPr>
          <p:sp>
            <p:nvSpPr>
              <p:cNvPr id="29" name="25 Elipse">
                <a:extLst>
                  <a:ext uri="{FF2B5EF4-FFF2-40B4-BE49-F238E27FC236}">
                    <a16:creationId xmlns:a16="http://schemas.microsoft.com/office/drawing/2014/main" id="{6A39B62E-E2C3-45F1-9F8E-BF4202608005}"/>
                  </a:ext>
                </a:extLst>
              </p:cNvPr>
              <p:cNvSpPr/>
              <p:nvPr/>
            </p:nvSpPr>
            <p:spPr>
              <a:xfrm>
                <a:off x="4930893" y="2609827"/>
                <a:ext cx="1417637" cy="164178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26 CuadroTexto">
                <a:extLst>
                  <a:ext uri="{FF2B5EF4-FFF2-40B4-BE49-F238E27FC236}">
                    <a16:creationId xmlns:a16="http://schemas.microsoft.com/office/drawing/2014/main" id="{1262A5AF-369E-4801-8312-67EB4EDAAB75}"/>
                  </a:ext>
                </a:extLst>
              </p:cNvPr>
              <p:cNvSpPr txBox="1"/>
              <p:nvPr/>
            </p:nvSpPr>
            <p:spPr>
              <a:xfrm>
                <a:off x="4833227" y="2891319"/>
                <a:ext cx="1558529" cy="1181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s-MX" sz="1800" b="1" dirty="0">
                    <a:solidFill>
                      <a:srgbClr val="70AD47">
                        <a:lumMod val="75000"/>
                      </a:srgbClr>
                    </a:solidFill>
                  </a:rPr>
                  <a:t>¿ Que </a:t>
                </a:r>
                <a:r>
                  <a:rPr kumimoji="0" lang="es-MX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un riesgo contable</a:t>
                </a: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90 Grupo">
              <a:extLst>
                <a:ext uri="{FF2B5EF4-FFF2-40B4-BE49-F238E27FC236}">
                  <a16:creationId xmlns:a16="http://schemas.microsoft.com/office/drawing/2014/main" id="{E8F11BE4-4A32-4611-B81D-0A6F0E159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6734" y="4454377"/>
              <a:ext cx="1550197" cy="1426554"/>
              <a:chOff x="6644269" y="4883005"/>
              <a:chExt cx="1550197" cy="1426554"/>
            </a:xfrm>
          </p:grpSpPr>
          <p:sp>
            <p:nvSpPr>
              <p:cNvPr id="27" name="21 Elipse">
                <a:extLst>
                  <a:ext uri="{FF2B5EF4-FFF2-40B4-BE49-F238E27FC236}">
                    <a16:creationId xmlns:a16="http://schemas.microsoft.com/office/drawing/2014/main" id="{72FED1C6-6A2A-4174-BA8A-57328B0FA202}"/>
                  </a:ext>
                </a:extLst>
              </p:cNvPr>
              <p:cNvSpPr/>
              <p:nvPr/>
            </p:nvSpPr>
            <p:spPr>
              <a:xfrm>
                <a:off x="6644269" y="4883005"/>
                <a:ext cx="1550197" cy="142655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221 CuadroTexto">
                <a:extLst>
                  <a:ext uri="{FF2B5EF4-FFF2-40B4-BE49-F238E27FC236}">
                    <a16:creationId xmlns:a16="http://schemas.microsoft.com/office/drawing/2014/main" id="{91DE9C5A-7283-4FD8-9585-EAC0007E8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0998" y="5171549"/>
                <a:ext cx="1319724" cy="849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¿Para qué se evalúa?</a:t>
                </a: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93 Grupo">
              <a:extLst>
                <a:ext uri="{FF2B5EF4-FFF2-40B4-BE49-F238E27FC236}">
                  <a16:creationId xmlns:a16="http://schemas.microsoft.com/office/drawing/2014/main" id="{0349A9C5-B0E9-4B7F-8C53-FC679BC5C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6734" y="734892"/>
              <a:ext cx="1401325" cy="1425822"/>
              <a:chOff x="5954188" y="1520686"/>
              <a:chExt cx="1401325" cy="1425822"/>
            </a:xfrm>
          </p:grpSpPr>
          <p:sp>
            <p:nvSpPr>
              <p:cNvPr id="25" name="19 Elipse">
                <a:extLst>
                  <a:ext uri="{FF2B5EF4-FFF2-40B4-BE49-F238E27FC236}">
                    <a16:creationId xmlns:a16="http://schemas.microsoft.com/office/drawing/2014/main" id="{0B5D16C3-FBA5-4A2F-9B33-B89703FCE2E1}"/>
                  </a:ext>
                </a:extLst>
              </p:cNvPr>
              <p:cNvSpPr/>
              <p:nvPr/>
            </p:nvSpPr>
            <p:spPr>
              <a:xfrm>
                <a:off x="5954188" y="1520686"/>
                <a:ext cx="1401325" cy="142582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255 CuadroTexto">
                <a:extLst>
                  <a:ext uri="{FF2B5EF4-FFF2-40B4-BE49-F238E27FC236}">
                    <a16:creationId xmlns:a16="http://schemas.microsoft.com/office/drawing/2014/main" id="{607F005B-76C3-449C-8C7B-020C79B39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4834" y="1937134"/>
                <a:ext cx="1156093" cy="480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¿Qué es?</a:t>
                </a: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91 Grupo">
              <a:extLst>
                <a:ext uri="{FF2B5EF4-FFF2-40B4-BE49-F238E27FC236}">
                  <a16:creationId xmlns:a16="http://schemas.microsoft.com/office/drawing/2014/main" id="{91BE2466-B72E-4746-9B0B-880160F37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0401" y="2553361"/>
              <a:ext cx="1518752" cy="1555376"/>
              <a:chOff x="7143475" y="3124865"/>
              <a:chExt cx="1518752" cy="1555376"/>
            </a:xfrm>
          </p:grpSpPr>
          <p:sp>
            <p:nvSpPr>
              <p:cNvPr id="23" name="17 Elipse">
                <a:extLst>
                  <a:ext uri="{FF2B5EF4-FFF2-40B4-BE49-F238E27FC236}">
                    <a16:creationId xmlns:a16="http://schemas.microsoft.com/office/drawing/2014/main" id="{A551323B-A5CB-44F9-856A-4FD1B991740B}"/>
                  </a:ext>
                </a:extLst>
              </p:cNvPr>
              <p:cNvSpPr/>
              <p:nvPr/>
            </p:nvSpPr>
            <p:spPr>
              <a:xfrm>
                <a:off x="7143475" y="3124865"/>
                <a:ext cx="1518752" cy="155537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239 CuadroTexto">
                <a:extLst>
                  <a:ext uri="{FF2B5EF4-FFF2-40B4-BE49-F238E27FC236}">
                    <a16:creationId xmlns:a16="http://schemas.microsoft.com/office/drawing/2014/main" id="{F7541C88-E194-44B9-A117-0CCFDC6D6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0948" y="3473855"/>
                <a:ext cx="1443807" cy="1052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¿Cuál son sus objetivos?</a:t>
                </a:r>
                <a:endPara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A021650-0299-4995-BDDD-FE8BC00A4D0F}"/>
              </a:ext>
            </a:extLst>
          </p:cNvPr>
          <p:cNvGrpSpPr/>
          <p:nvPr/>
        </p:nvGrpSpPr>
        <p:grpSpPr>
          <a:xfrm>
            <a:off x="4840566" y="743361"/>
            <a:ext cx="4160237" cy="1886114"/>
            <a:chOff x="4804251" y="761364"/>
            <a:chExt cx="4160237" cy="1886114"/>
          </a:xfrm>
        </p:grpSpPr>
        <p:sp>
          <p:nvSpPr>
            <p:cNvPr id="32" name="29 CuadroTexto">
              <a:extLst>
                <a:ext uri="{FF2B5EF4-FFF2-40B4-BE49-F238E27FC236}">
                  <a16:creationId xmlns:a16="http://schemas.microsoft.com/office/drawing/2014/main" id="{0F1C6672-1AA1-40B0-A9D4-D48DE7D9113C}"/>
                </a:ext>
              </a:extLst>
            </p:cNvPr>
            <p:cNvSpPr txBox="1"/>
            <p:nvPr/>
          </p:nvSpPr>
          <p:spPr bwMode="auto">
            <a:xfrm>
              <a:off x="6669846" y="761364"/>
              <a:ext cx="2294642" cy="18861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_tradnl"/>
              </a:defPPr>
              <a:lvl1pPr marL="171450" lvl="0" indent="-171450">
                <a:buFont typeface="Wingdings" panose="05000000000000000000" pitchFamily="2" charset="2"/>
                <a:buChar char="§"/>
                <a:defRPr sz="1200" b="1">
                  <a:solidFill>
                    <a:schemeClr val="tx1"/>
                  </a:solidFill>
                </a:defRPr>
              </a:lvl1pPr>
            </a:lstStyle>
            <a:p>
              <a:pPr marL="171450" marR="0" lvl="0" indent="-17145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Proceso  desarrollado con el 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lograr la existencia y efectividad de procedimientos de control y verificación de actividades, para 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garantizar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información contable 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útil</a:t>
              </a: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30 Conector recto de flecha">
              <a:extLst>
                <a:ext uri="{FF2B5EF4-FFF2-40B4-BE49-F238E27FC236}">
                  <a16:creationId xmlns:a16="http://schemas.microsoft.com/office/drawing/2014/main" id="{CFFCB9E6-8DEF-4BAD-A722-0B6A7F0F022B}"/>
                </a:ext>
              </a:extLst>
            </p:cNvPr>
            <p:cNvCxnSpPr/>
            <p:nvPr/>
          </p:nvCxnSpPr>
          <p:spPr bwMode="auto">
            <a:xfrm>
              <a:off x="4804251" y="1470263"/>
              <a:ext cx="1739015" cy="193624"/>
            </a:xfrm>
            <a:prstGeom prst="straightConnector1">
              <a:avLst/>
            </a:prstGeom>
            <a:solidFill>
              <a:srgbClr val="1B369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32 CuadroTexto">
            <a:extLst>
              <a:ext uri="{FF2B5EF4-FFF2-40B4-BE49-F238E27FC236}">
                <a16:creationId xmlns:a16="http://schemas.microsoft.com/office/drawing/2014/main" id="{3167252F-047B-43E7-BBC2-766E322A3C6E}"/>
              </a:ext>
            </a:extLst>
          </p:cNvPr>
          <p:cNvSpPr txBox="1"/>
          <p:nvPr/>
        </p:nvSpPr>
        <p:spPr bwMode="auto">
          <a:xfrm>
            <a:off x="109425" y="823135"/>
            <a:ext cx="2483133" cy="1335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marL="171450" lvl="0" indent="-171450"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</a:defRPr>
            </a:lvl1pPr>
          </a:lstStyle>
          <a:p>
            <a:pPr marL="171450" marR="0" lvl="0" indent="-1714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Probabilidad de ocurrencia de eventos , internos o externos,  con capacidad para afectar negativamente el proceso contable, generando errores .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0FD5EA6-5AC7-419D-BC1B-003625AFA380}"/>
              </a:ext>
            </a:extLst>
          </p:cNvPr>
          <p:cNvGrpSpPr/>
          <p:nvPr/>
        </p:nvGrpSpPr>
        <p:grpSpPr>
          <a:xfrm>
            <a:off x="46049" y="4171277"/>
            <a:ext cx="3428677" cy="1145588"/>
            <a:chOff x="48276" y="4213651"/>
            <a:chExt cx="3391511" cy="1103214"/>
          </a:xfrm>
        </p:grpSpPr>
        <p:sp>
          <p:nvSpPr>
            <p:cNvPr id="39" name="33 CuadroTexto">
              <a:extLst>
                <a:ext uri="{FF2B5EF4-FFF2-40B4-BE49-F238E27FC236}">
                  <a16:creationId xmlns:a16="http://schemas.microsoft.com/office/drawing/2014/main" id="{A3436A40-6766-4512-8DB9-17529F8A69B9}"/>
                </a:ext>
              </a:extLst>
            </p:cNvPr>
            <p:cNvSpPr txBox="1"/>
            <p:nvPr/>
          </p:nvSpPr>
          <p:spPr bwMode="auto">
            <a:xfrm>
              <a:off x="48276" y="4213651"/>
              <a:ext cx="2580288" cy="11032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_tradnl"/>
              </a:defPPr>
              <a:lvl1pPr marL="171450" lvl="0" indent="-171450">
                <a:buFont typeface="Wingdings" panose="05000000000000000000" pitchFamily="2" charset="2"/>
                <a:buChar char="§"/>
                <a:defRPr sz="1200" b="1">
                  <a:solidFill>
                    <a:schemeClr val="tx1"/>
                  </a:solidFill>
                </a:defRPr>
              </a:lvl1pPr>
            </a:lstStyle>
            <a:p>
              <a:pPr marL="171450" marR="0" lvl="0" indent="-17145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Determinar la existencia de controles y su efectividad en la  prevención y neutralización del riesgo asociado a la gestión contable.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41 Conector recto de flecha">
              <a:extLst>
                <a:ext uri="{FF2B5EF4-FFF2-40B4-BE49-F238E27FC236}">
                  <a16:creationId xmlns:a16="http://schemas.microsoft.com/office/drawing/2014/main" id="{E9AA6A6E-E8CC-4808-AFA4-D989593827BD}"/>
                </a:ext>
              </a:extLst>
            </p:cNvPr>
            <p:cNvCxnSpPr/>
            <p:nvPr/>
          </p:nvCxnSpPr>
          <p:spPr bwMode="auto">
            <a:xfrm flipH="1">
              <a:off x="2628564" y="4945020"/>
              <a:ext cx="811223" cy="15427"/>
            </a:xfrm>
            <a:prstGeom prst="straightConnector1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sp>
        <p:nvSpPr>
          <p:cNvPr id="41" name="1 Elipse">
            <a:extLst>
              <a:ext uri="{FF2B5EF4-FFF2-40B4-BE49-F238E27FC236}">
                <a16:creationId xmlns:a16="http://schemas.microsoft.com/office/drawing/2014/main" id="{CC551BE4-FEF9-46F7-A50D-871F75B540E3}"/>
              </a:ext>
            </a:extLst>
          </p:cNvPr>
          <p:cNvSpPr/>
          <p:nvPr/>
        </p:nvSpPr>
        <p:spPr bwMode="auto">
          <a:xfrm>
            <a:off x="3089335" y="2413451"/>
            <a:ext cx="2185896" cy="16466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Interno Contable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7C00F03-32AA-4ECE-AFA5-C6E7A30C51AB}"/>
              </a:ext>
            </a:extLst>
          </p:cNvPr>
          <p:cNvCxnSpPr/>
          <p:nvPr/>
        </p:nvCxnSpPr>
        <p:spPr bwMode="auto">
          <a:xfrm>
            <a:off x="4850897" y="1401925"/>
            <a:ext cx="1140126" cy="306254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7D41317-415D-472F-8F90-84C1F46C3AB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43423" y="1860579"/>
            <a:ext cx="1411657" cy="1809382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1C4185C9-A7D4-4B9A-87EA-AABA88856BAC}"/>
              </a:ext>
            </a:extLst>
          </p:cNvPr>
          <p:cNvCxnSpPr>
            <a:stCxn id="23" idx="6"/>
          </p:cNvCxnSpPr>
          <p:nvPr/>
        </p:nvCxnSpPr>
        <p:spPr bwMode="auto">
          <a:xfrm>
            <a:off x="6876257" y="3277547"/>
            <a:ext cx="1080119" cy="648071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61FAE774-B29A-4BA9-AC3C-CA2893079F6B}"/>
              </a:ext>
            </a:extLst>
          </p:cNvPr>
          <p:cNvCxnSpPr/>
          <p:nvPr/>
        </p:nvCxnSpPr>
        <p:spPr bwMode="auto">
          <a:xfrm>
            <a:off x="5983299" y="3891995"/>
            <a:ext cx="887429" cy="318750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A03FC09F-B454-4970-BEF5-9E19349BFFE9}"/>
              </a:ext>
            </a:extLst>
          </p:cNvPr>
          <p:cNvCxnSpPr/>
          <p:nvPr/>
        </p:nvCxnSpPr>
        <p:spPr bwMode="auto">
          <a:xfrm flipH="1">
            <a:off x="2654613" y="4930738"/>
            <a:ext cx="799248" cy="16020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40 CuadroTexto">
            <a:extLst>
              <a:ext uri="{FF2B5EF4-FFF2-40B4-BE49-F238E27FC236}">
                <a16:creationId xmlns:a16="http://schemas.microsoft.com/office/drawing/2014/main" id="{5E7B1027-2E03-42C1-8659-19A133CA81C8}"/>
              </a:ext>
            </a:extLst>
          </p:cNvPr>
          <p:cNvSpPr txBox="1"/>
          <p:nvPr/>
        </p:nvSpPr>
        <p:spPr bwMode="auto">
          <a:xfrm>
            <a:off x="6913729" y="2923675"/>
            <a:ext cx="2160071" cy="2393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171450" marR="0" lvl="0" indent="-1714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la generación de Información Financiera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útil.</a:t>
            </a:r>
          </a:p>
          <a:p>
            <a:pPr marL="171450" marR="0" lvl="0" indent="-1714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Garantizar que los hechos económicos se reconozcan, midan, revelen y se presenten.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Verificación la efectividad de las políticas de operación en el proceso contable. 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A03FC09F-B454-4970-BEF5-9E19349BFFE9}"/>
              </a:ext>
            </a:extLst>
          </p:cNvPr>
          <p:cNvCxnSpPr/>
          <p:nvPr/>
        </p:nvCxnSpPr>
        <p:spPr bwMode="auto">
          <a:xfrm flipH="1" flipV="1">
            <a:off x="1252659" y="2160981"/>
            <a:ext cx="425951" cy="625314"/>
          </a:xfrm>
          <a:prstGeom prst="straightConnector1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1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441784" y="24974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1018990" y="265991"/>
            <a:ext cx="772947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GESTIÓN DEL RIESGO CONTABLE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1978318" y="996889"/>
            <a:ext cx="2106863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Proceso Contable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17 Rectángulo"/>
          <p:cNvSpPr/>
          <p:nvPr/>
        </p:nvSpPr>
        <p:spPr>
          <a:xfrm>
            <a:off x="4375649" y="976228"/>
            <a:ext cx="144623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Objetivo</a:t>
            </a:r>
          </a:p>
        </p:txBody>
      </p:sp>
      <p:sp>
        <p:nvSpPr>
          <p:cNvPr id="10" name="18 Rectángulo"/>
          <p:cNvSpPr/>
          <p:nvPr/>
        </p:nvSpPr>
        <p:spPr>
          <a:xfrm>
            <a:off x="6321866" y="995928"/>
            <a:ext cx="1038511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6978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Riesgo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-22820"/>
            <a:ext cx="86044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CONCEPTUALES RELACIONADOS CON EL PROCESO CONTABLE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441784" y="3253587"/>
            <a:ext cx="2354352" cy="6412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5631906"/>
            <a:ext cx="1403843" cy="3867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2461499"/>
            <a:ext cx="1944216" cy="7523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5 Rectángulo"/>
          <p:cNvSpPr/>
          <p:nvPr/>
        </p:nvSpPr>
        <p:spPr>
          <a:xfrm>
            <a:off x="1649412" y="1453050"/>
            <a:ext cx="6132855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Identificación de los Factores de Riesgos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23" name="8 Conector recto"/>
          <p:cNvCxnSpPr/>
          <p:nvPr/>
        </p:nvCxnSpPr>
        <p:spPr>
          <a:xfrm flipH="1">
            <a:off x="7688263" y="2549477"/>
            <a:ext cx="411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9 Conector recto"/>
          <p:cNvCxnSpPr/>
          <p:nvPr/>
        </p:nvCxnSpPr>
        <p:spPr>
          <a:xfrm>
            <a:off x="1177925" y="2580100"/>
            <a:ext cx="0" cy="546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0 Conector recto"/>
          <p:cNvCxnSpPr/>
          <p:nvPr/>
        </p:nvCxnSpPr>
        <p:spPr>
          <a:xfrm>
            <a:off x="8099425" y="2580100"/>
            <a:ext cx="0" cy="504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1 Rectángulo"/>
          <p:cNvSpPr/>
          <p:nvPr/>
        </p:nvSpPr>
        <p:spPr>
          <a:xfrm>
            <a:off x="1719943" y="2349267"/>
            <a:ext cx="596809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Riesgos Asociados con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: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14 Flecha abajo"/>
          <p:cNvSpPr/>
          <p:nvPr/>
        </p:nvSpPr>
        <p:spPr>
          <a:xfrm>
            <a:off x="4226380" y="1986724"/>
            <a:ext cx="562708" cy="313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15 Rectángulo"/>
          <p:cNvSpPr/>
          <p:nvPr/>
        </p:nvSpPr>
        <p:spPr>
          <a:xfrm>
            <a:off x="643918" y="4670367"/>
            <a:ext cx="76689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Acciones  de  Control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16 Conector recto"/>
          <p:cNvCxnSpPr>
            <a:stCxn id="26" idx="1"/>
          </p:cNvCxnSpPr>
          <p:nvPr/>
        </p:nvCxnSpPr>
        <p:spPr>
          <a:xfrm flipH="1" flipV="1">
            <a:off x="1177925" y="2580100"/>
            <a:ext cx="542018" cy="30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7 Flecha arriba y abajo"/>
          <p:cNvSpPr/>
          <p:nvPr/>
        </p:nvSpPr>
        <p:spPr>
          <a:xfrm>
            <a:off x="1449388" y="4389869"/>
            <a:ext cx="200025" cy="224358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18 Flecha arriba y abajo"/>
          <p:cNvSpPr/>
          <p:nvPr/>
        </p:nvSpPr>
        <p:spPr>
          <a:xfrm>
            <a:off x="3189288" y="4389869"/>
            <a:ext cx="200025" cy="224358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19 Flecha arriba y abajo"/>
          <p:cNvSpPr/>
          <p:nvPr/>
        </p:nvSpPr>
        <p:spPr>
          <a:xfrm>
            <a:off x="5243513" y="4389869"/>
            <a:ext cx="200025" cy="224358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20 Flecha arriba y abajo"/>
          <p:cNvSpPr/>
          <p:nvPr/>
        </p:nvSpPr>
        <p:spPr>
          <a:xfrm>
            <a:off x="7516813" y="4389869"/>
            <a:ext cx="200025" cy="224358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21 Conector recto de flecha"/>
          <p:cNvCxnSpPr/>
          <p:nvPr/>
        </p:nvCxnSpPr>
        <p:spPr>
          <a:xfrm>
            <a:off x="3389313" y="2811414"/>
            <a:ext cx="0" cy="346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22 Conector recto de flecha"/>
          <p:cNvCxnSpPr/>
          <p:nvPr/>
        </p:nvCxnSpPr>
        <p:spPr>
          <a:xfrm>
            <a:off x="5441950" y="2811414"/>
            <a:ext cx="0" cy="337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6 Rectángulo"/>
          <p:cNvSpPr/>
          <p:nvPr/>
        </p:nvSpPr>
        <p:spPr>
          <a:xfrm>
            <a:off x="4712217" y="3135038"/>
            <a:ext cx="1459983" cy="12618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Rendición de cuentas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7 Rectángulo"/>
          <p:cNvSpPr/>
          <p:nvPr/>
        </p:nvSpPr>
        <p:spPr>
          <a:xfrm>
            <a:off x="643918" y="3126246"/>
            <a:ext cx="167474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Marco de referencia del proceso contable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8" name="12 Rectángulo"/>
          <p:cNvSpPr/>
          <p:nvPr/>
        </p:nvSpPr>
        <p:spPr>
          <a:xfrm>
            <a:off x="2551640" y="3151869"/>
            <a:ext cx="1674740" cy="1169551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Etapas del proceso contable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13 Rectángulo"/>
          <p:cNvSpPr/>
          <p:nvPr/>
        </p:nvSpPr>
        <p:spPr>
          <a:xfrm>
            <a:off x="6638149" y="3084519"/>
            <a:ext cx="1674740" cy="120032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Gestión del riesgo de índole contable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8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37" y="1841903"/>
            <a:ext cx="3091856" cy="23814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730" y="1249916"/>
            <a:ext cx="3289208" cy="36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6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441784" y="24974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23 CuadroTexto"/>
          <p:cNvSpPr txBox="1"/>
          <p:nvPr/>
        </p:nvSpPr>
        <p:spPr>
          <a:xfrm>
            <a:off x="1018989" y="74832"/>
            <a:ext cx="74216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CONCEPTUALES RELACIONADOS CON EL PROCESO CONTABLE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23 Diagrama"/>
          <p:cNvGraphicFramePr/>
          <p:nvPr>
            <p:extLst>
              <p:ext uri="{D42A27DB-BD31-4B8C-83A1-F6EECF244321}">
                <p14:modId xmlns:p14="http://schemas.microsoft.com/office/powerpoint/2010/main" val="3474615136"/>
              </p:ext>
            </p:extLst>
          </p:nvPr>
        </p:nvGraphicFramePr>
        <p:xfrm>
          <a:off x="455883" y="1778239"/>
          <a:ext cx="8576284" cy="9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23 Diagrama"/>
          <p:cNvGraphicFramePr/>
          <p:nvPr>
            <p:extLst>
              <p:ext uri="{D42A27DB-BD31-4B8C-83A1-F6EECF244321}">
                <p14:modId xmlns:p14="http://schemas.microsoft.com/office/powerpoint/2010/main" val="1211448641"/>
              </p:ext>
            </p:extLst>
          </p:nvPr>
        </p:nvGraphicFramePr>
        <p:xfrm>
          <a:off x="460966" y="2920508"/>
          <a:ext cx="8571201" cy="9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23 Diagrama"/>
          <p:cNvGraphicFramePr/>
          <p:nvPr>
            <p:extLst>
              <p:ext uri="{D42A27DB-BD31-4B8C-83A1-F6EECF244321}">
                <p14:modId xmlns:p14="http://schemas.microsoft.com/office/powerpoint/2010/main" val="3318898440"/>
              </p:ext>
            </p:extLst>
          </p:nvPr>
        </p:nvGraphicFramePr>
        <p:xfrm>
          <a:off x="460966" y="4010487"/>
          <a:ext cx="8571201" cy="9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9" name="3 CuadroTexto"/>
          <p:cNvSpPr txBox="1"/>
          <p:nvPr/>
        </p:nvSpPr>
        <p:spPr>
          <a:xfrm>
            <a:off x="1043608" y="1043192"/>
            <a:ext cx="7200800" cy="52322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de Referencia del Proceso Contable</a:t>
            </a:r>
          </a:p>
        </p:txBody>
      </p:sp>
    </p:spTree>
    <p:extLst>
      <p:ext uri="{BB962C8B-B14F-4D97-AF65-F5344CB8AC3E}">
        <p14:creationId xmlns:p14="http://schemas.microsoft.com/office/powerpoint/2010/main" val="394895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941657F-CF92-41C3-93E3-C68FD697E370}"/>
              </a:ext>
            </a:extLst>
          </p:cNvPr>
          <p:cNvSpPr/>
          <p:nvPr/>
        </p:nvSpPr>
        <p:spPr bwMode="auto">
          <a:xfrm>
            <a:off x="3441784" y="2497460"/>
            <a:ext cx="2354352" cy="11661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23 CuadroTexto"/>
          <p:cNvSpPr txBox="1"/>
          <p:nvPr/>
        </p:nvSpPr>
        <p:spPr>
          <a:xfrm>
            <a:off x="908147" y="392484"/>
            <a:ext cx="74216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PROCESO CONTABLE Y HECHO ECONÓMICO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23 Diagrama"/>
          <p:cNvGraphicFramePr/>
          <p:nvPr>
            <p:extLst>
              <p:ext uri="{D42A27DB-BD31-4B8C-83A1-F6EECF244321}">
                <p14:modId xmlns:p14="http://schemas.microsoft.com/office/powerpoint/2010/main" val="505138784"/>
              </p:ext>
            </p:extLst>
          </p:nvPr>
        </p:nvGraphicFramePr>
        <p:xfrm>
          <a:off x="537658" y="1223957"/>
          <a:ext cx="8606341" cy="9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23 Diagrama"/>
          <p:cNvGraphicFramePr/>
          <p:nvPr>
            <p:extLst>
              <p:ext uri="{D42A27DB-BD31-4B8C-83A1-F6EECF244321}">
                <p14:modId xmlns:p14="http://schemas.microsoft.com/office/powerpoint/2010/main" val="3700477738"/>
              </p:ext>
            </p:extLst>
          </p:nvPr>
        </p:nvGraphicFramePr>
        <p:xfrm>
          <a:off x="539235" y="2235548"/>
          <a:ext cx="8532402" cy="9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Operación manual 12"/>
          <p:cNvSpPr/>
          <p:nvPr/>
        </p:nvSpPr>
        <p:spPr>
          <a:xfrm>
            <a:off x="286729" y="3429777"/>
            <a:ext cx="8620447" cy="890348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8620" tIns="39310" rIns="78620" bIns="3931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proceso contable implica la observancia del marco normativo contenido en el RCP, aplicable a la entidad.</a:t>
            </a:r>
          </a:p>
        </p:txBody>
      </p:sp>
      <p:sp>
        <p:nvSpPr>
          <p:cNvPr id="23" name="Elipse 22"/>
          <p:cNvSpPr/>
          <p:nvPr/>
        </p:nvSpPr>
        <p:spPr>
          <a:xfrm>
            <a:off x="2224685" y="4412217"/>
            <a:ext cx="983074" cy="782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8620" tIns="39310" rIns="78620" bIns="3931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575875" y="4379327"/>
            <a:ext cx="983074" cy="782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8620" tIns="39310" rIns="78620" bIns="3931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9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Título"/>
          <p:cNvSpPr txBox="1">
            <a:spLocks/>
          </p:cNvSpPr>
          <p:nvPr/>
        </p:nvSpPr>
        <p:spPr bwMode="auto">
          <a:xfrm>
            <a:off x="827584" y="124702"/>
            <a:ext cx="7285302" cy="9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ES" altLang="es-ES" kern="0" dirty="0">
                <a:latin typeface="+mn-lt"/>
              </a:rPr>
              <a:t>ETAPAS    DEL    PROCESO   CONTABLE</a:t>
            </a:r>
          </a:p>
        </p:txBody>
      </p:sp>
      <p:sp>
        <p:nvSpPr>
          <p:cNvPr id="4" name="1 Rectángulo"/>
          <p:cNvSpPr/>
          <p:nvPr/>
        </p:nvSpPr>
        <p:spPr bwMode="auto">
          <a:xfrm>
            <a:off x="683569" y="2554971"/>
            <a:ext cx="2520280" cy="4500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Identificación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683568" y="1785594"/>
            <a:ext cx="2520280" cy="451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33" b="1" dirty="0">
                <a:latin typeface="+mn-lt"/>
              </a:rPr>
              <a:t>RECONOCIMIENTO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3511083" y="1618092"/>
            <a:ext cx="2141038" cy="81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33" b="1" dirty="0">
                <a:latin typeface="+mn-lt"/>
              </a:rPr>
              <a:t>MEDICIÓN POSTERIOR</a:t>
            </a:r>
          </a:p>
        </p:txBody>
      </p:sp>
      <p:sp>
        <p:nvSpPr>
          <p:cNvPr id="7" name="11 CuadroTexto"/>
          <p:cNvSpPr txBox="1"/>
          <p:nvPr/>
        </p:nvSpPr>
        <p:spPr>
          <a:xfrm>
            <a:off x="6000158" y="1785594"/>
            <a:ext cx="2100233" cy="4513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33" b="1" dirty="0">
                <a:latin typeface="+mn-lt"/>
              </a:rPr>
              <a:t>REVELACIÓN</a:t>
            </a:r>
          </a:p>
        </p:txBody>
      </p:sp>
      <p:sp>
        <p:nvSpPr>
          <p:cNvPr id="8" name="12 Rectángulo"/>
          <p:cNvSpPr/>
          <p:nvPr/>
        </p:nvSpPr>
        <p:spPr bwMode="auto">
          <a:xfrm>
            <a:off x="683568" y="3127530"/>
            <a:ext cx="2520280" cy="4500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Clasificación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9" name="13 Rectángulo"/>
          <p:cNvSpPr/>
          <p:nvPr/>
        </p:nvSpPr>
        <p:spPr bwMode="auto">
          <a:xfrm>
            <a:off x="683568" y="3695543"/>
            <a:ext cx="2520280" cy="674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Medición Inicial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10" name="14 Rectángulo"/>
          <p:cNvSpPr/>
          <p:nvPr/>
        </p:nvSpPr>
        <p:spPr bwMode="auto">
          <a:xfrm>
            <a:off x="683568" y="4535743"/>
            <a:ext cx="2520280" cy="4099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Registro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11" name="15 Rectángulo"/>
          <p:cNvSpPr/>
          <p:nvPr/>
        </p:nvSpPr>
        <p:spPr bwMode="auto">
          <a:xfrm>
            <a:off x="3511083" y="2594457"/>
            <a:ext cx="2141038" cy="4500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Valuación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12" name="16 Rectángulo"/>
          <p:cNvSpPr/>
          <p:nvPr/>
        </p:nvSpPr>
        <p:spPr bwMode="auto">
          <a:xfrm>
            <a:off x="3511083" y="3205539"/>
            <a:ext cx="2141038" cy="6600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Registro Ajustes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6000159" y="2557467"/>
            <a:ext cx="2100233" cy="11101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Presentación Estados Financieros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6012160" y="3865612"/>
            <a:ext cx="2100233" cy="11265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200" b="1" dirty="0">
                <a:solidFill>
                  <a:schemeClr val="tx1"/>
                </a:solidFill>
              </a:rPr>
              <a:t>Presentación Notas Estados Financieros</a:t>
            </a:r>
            <a:endParaRPr lang="es-CO" sz="2200" b="1" u="sng" dirty="0">
              <a:solidFill>
                <a:schemeClr val="tx1"/>
              </a:solidFill>
            </a:endParaRPr>
          </a:p>
        </p:txBody>
      </p:sp>
      <p:sp>
        <p:nvSpPr>
          <p:cNvPr id="15" name="Flecha abajo 14"/>
          <p:cNvSpPr/>
          <p:nvPr/>
        </p:nvSpPr>
        <p:spPr bwMode="auto">
          <a:xfrm>
            <a:off x="4101547" y="696743"/>
            <a:ext cx="634286" cy="84336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+mn-lt"/>
            </a:endParaRPr>
          </a:p>
        </p:txBody>
      </p:sp>
      <p:sp>
        <p:nvSpPr>
          <p:cNvPr id="16" name="Flecha abajo 15"/>
          <p:cNvSpPr/>
          <p:nvPr/>
        </p:nvSpPr>
        <p:spPr bwMode="auto">
          <a:xfrm>
            <a:off x="1619672" y="745499"/>
            <a:ext cx="634286" cy="76262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+mn-lt"/>
            </a:endParaRPr>
          </a:p>
        </p:txBody>
      </p:sp>
      <p:sp>
        <p:nvSpPr>
          <p:cNvPr id="17" name="Flecha abajo 16"/>
          <p:cNvSpPr/>
          <p:nvPr/>
        </p:nvSpPr>
        <p:spPr bwMode="auto">
          <a:xfrm>
            <a:off x="6530002" y="664761"/>
            <a:ext cx="634286" cy="84336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91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FD7C12-D084-4117-8229-89BB154FA263}"/>
              </a:ext>
            </a:extLst>
          </p:cNvPr>
          <p:cNvSpPr/>
          <p:nvPr/>
        </p:nvSpPr>
        <p:spPr>
          <a:xfrm>
            <a:off x="1223941" y="4875778"/>
            <a:ext cx="1403843" cy="7032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A27FE2-5EF8-410B-A6F4-89FC2F8EA8BC}"/>
              </a:ext>
            </a:extLst>
          </p:cNvPr>
          <p:cNvSpPr/>
          <p:nvPr/>
        </p:nvSpPr>
        <p:spPr bwMode="auto">
          <a:xfrm>
            <a:off x="683568" y="1705372"/>
            <a:ext cx="1944216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>
          <a:xfrm>
            <a:off x="125413" y="5688182"/>
            <a:ext cx="1905000" cy="193654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F096B-0F77-4BEC-9362-32EE5F762735}" type="slidenum">
              <a:rPr kumimoji="0" lang="es-ES_tradnl" sz="140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_tradnl" sz="14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23 CuadroTexto"/>
          <p:cNvSpPr txBox="1"/>
          <p:nvPr/>
        </p:nvSpPr>
        <p:spPr>
          <a:xfrm>
            <a:off x="1018991" y="-33097"/>
            <a:ext cx="750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RENDICIÓN DE CUENTAS E INFORMACIÓN A PARTES INTERESADAS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545929" y="2142997"/>
            <a:ext cx="7181612" cy="30843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8620" tIns="39310" rIns="78620" bIns="39310">
            <a:spAutoFit/>
          </a:bodyPr>
          <a:lstStyle/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Todas las entidades y organismos de la administración pública deben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desarrollar su gestión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acorde con los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principios de democracia participativa y democratización de la gestión pública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para lo cual podrán realizar todas las acciones necesarias con el objeto de involucrar a los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ciudadanos, y organizaciones de la sociedad civil en la </a:t>
            </a:r>
            <a:r>
              <a:rPr kumimoji="0" lang="es-CO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formulación, ejecución, control y evaluación de la gestión pública.</a:t>
            </a:r>
            <a:endParaRPr kumimoji="0" lang="es-ES" sz="2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2" name="5 Imagen" descr="aler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6" y="2423867"/>
            <a:ext cx="1180474" cy="640105"/>
          </a:xfrm>
          <a:prstGeom prst="rect">
            <a:avLst/>
          </a:prstGeom>
        </p:spPr>
      </p:pic>
      <p:sp>
        <p:nvSpPr>
          <p:cNvPr id="33" name="3 CuadroTexto"/>
          <p:cNvSpPr txBox="1"/>
          <p:nvPr/>
        </p:nvSpPr>
        <p:spPr>
          <a:xfrm>
            <a:off x="1934055" y="1273324"/>
            <a:ext cx="5806297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val="2926574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159555"/>
            <a:ext cx="7856447" cy="506151"/>
          </a:xfrm>
        </p:spPr>
        <p:txBody>
          <a:bodyPr>
            <a:noAutofit/>
          </a:bodyPr>
          <a:lstStyle/>
          <a:p>
            <a:pPr algn="ctr"/>
            <a:r>
              <a:rPr lang="es-CO" sz="2000" dirty="0">
                <a:solidFill>
                  <a:prstClr val="black"/>
                </a:solidFill>
              </a:rPr>
              <a:t>     </a:t>
            </a:r>
            <a:r>
              <a:rPr lang="es-CO" sz="2800" b="1" dirty="0">
                <a:solidFill>
                  <a:prstClr val="black"/>
                </a:solidFill>
              </a:rPr>
              <a:t>INFORME ANUAL DE EVALUACION DEL CONTROL INTERNO CONTABLE</a:t>
            </a:r>
            <a:r>
              <a:rPr lang="es-CO" sz="2000" dirty="0">
                <a:solidFill>
                  <a:prstClr val="black"/>
                </a:solidFill>
              </a:rPr>
              <a:t>.</a:t>
            </a:r>
            <a:endParaRPr lang="es-CO" sz="2000" dirty="0"/>
          </a:p>
        </p:txBody>
      </p:sp>
      <p:sp>
        <p:nvSpPr>
          <p:cNvPr id="33" name="2 CuadroTexto"/>
          <p:cNvSpPr txBox="1"/>
          <p:nvPr/>
        </p:nvSpPr>
        <p:spPr>
          <a:xfrm>
            <a:off x="79131" y="913010"/>
            <a:ext cx="8880231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Valoración Cuantitativa: </a:t>
            </a:r>
            <a:r>
              <a:rPr kumimoji="0" lang="es-CO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Existencia  y Efectividad de los controles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 criterios Ex, 73 </a:t>
            </a:r>
            <a:r>
              <a:rPr kumimoji="0" lang="es-CO" sz="2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</a:t>
            </a:r>
            <a:r>
              <a:rPr kumimoji="0" lang="es-CO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34" name="3 Rectángulo"/>
          <p:cNvSpPr/>
          <p:nvPr/>
        </p:nvSpPr>
        <p:spPr bwMode="auto">
          <a:xfrm>
            <a:off x="338044" y="2124315"/>
            <a:ext cx="2280289" cy="384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marR="0" lvl="0" indent="0" algn="ctr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Existencia :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</a:t>
            </a:r>
          </a:p>
        </p:txBody>
      </p:sp>
      <p:sp>
        <p:nvSpPr>
          <p:cNvPr id="35" name="6 Rectángulo"/>
          <p:cNvSpPr/>
          <p:nvPr/>
        </p:nvSpPr>
        <p:spPr bwMode="auto">
          <a:xfrm>
            <a:off x="79131" y="2791732"/>
            <a:ext cx="1399058" cy="4137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Respuesta</a:t>
            </a:r>
          </a:p>
        </p:txBody>
      </p:sp>
      <p:sp>
        <p:nvSpPr>
          <p:cNvPr id="36" name="9 Rectángulo"/>
          <p:cNvSpPr/>
          <p:nvPr/>
        </p:nvSpPr>
        <p:spPr bwMode="auto">
          <a:xfrm>
            <a:off x="1905932" y="2760319"/>
            <a:ext cx="897351" cy="4137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Valor</a:t>
            </a:r>
          </a:p>
        </p:txBody>
      </p:sp>
      <p:sp>
        <p:nvSpPr>
          <p:cNvPr id="37" name="4 Rectángulo"/>
          <p:cNvSpPr>
            <a:spLocks noChangeArrowheads="1"/>
          </p:cNvSpPr>
          <p:nvPr/>
        </p:nvSpPr>
        <p:spPr bwMode="auto">
          <a:xfrm>
            <a:off x="224324" y="3767332"/>
            <a:ext cx="934211" cy="1073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Si Parcial</a:t>
            </a:r>
          </a:p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</a:t>
            </a:r>
            <a:r>
              <a:rPr kumimoji="0" lang="es-CO" alt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No</a:t>
            </a:r>
          </a:p>
        </p:txBody>
      </p:sp>
      <p:sp>
        <p:nvSpPr>
          <p:cNvPr id="38" name="9 Rectángulo"/>
          <p:cNvSpPr>
            <a:spLocks noChangeArrowheads="1"/>
          </p:cNvSpPr>
          <p:nvPr/>
        </p:nvSpPr>
        <p:spPr bwMode="auto">
          <a:xfrm>
            <a:off x="1843120" y="3744505"/>
            <a:ext cx="896865" cy="1085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0,3</a:t>
            </a:r>
          </a:p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0,18</a:t>
            </a:r>
          </a:p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0,06</a:t>
            </a:r>
          </a:p>
        </p:txBody>
      </p:sp>
      <p:sp>
        <p:nvSpPr>
          <p:cNvPr id="39" name="10 Rectángulo"/>
          <p:cNvSpPr/>
          <p:nvPr/>
        </p:nvSpPr>
        <p:spPr bwMode="auto">
          <a:xfrm>
            <a:off x="3336239" y="2056774"/>
            <a:ext cx="2202925" cy="415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marR="0" lvl="0" indent="0" algn="ctr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Efectividad: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cxnSp>
        <p:nvCxnSpPr>
          <p:cNvPr id="44" name="18 Conector recto de flecha"/>
          <p:cNvCxnSpPr/>
          <p:nvPr/>
        </p:nvCxnSpPr>
        <p:spPr>
          <a:xfrm>
            <a:off x="1148134" y="3974403"/>
            <a:ext cx="694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9 Conector recto de flecha"/>
          <p:cNvCxnSpPr/>
          <p:nvPr/>
        </p:nvCxnSpPr>
        <p:spPr>
          <a:xfrm>
            <a:off x="1156070" y="4341241"/>
            <a:ext cx="687050" cy="82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0 Conector recto de flecha"/>
          <p:cNvCxnSpPr/>
          <p:nvPr/>
        </p:nvCxnSpPr>
        <p:spPr>
          <a:xfrm flipV="1">
            <a:off x="1153982" y="4596777"/>
            <a:ext cx="719060" cy="114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28 Flecha abajo"/>
          <p:cNvSpPr/>
          <p:nvPr/>
        </p:nvSpPr>
        <p:spPr>
          <a:xfrm>
            <a:off x="587956" y="3213491"/>
            <a:ext cx="188440" cy="46179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28 Flecha abajo"/>
          <p:cNvSpPr/>
          <p:nvPr/>
        </p:nvSpPr>
        <p:spPr>
          <a:xfrm>
            <a:off x="2239626" y="3213491"/>
            <a:ext cx="179914" cy="46179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lecha izquierda, derecha y arriba 94"/>
          <p:cNvSpPr/>
          <p:nvPr/>
        </p:nvSpPr>
        <p:spPr>
          <a:xfrm>
            <a:off x="1517329" y="2483393"/>
            <a:ext cx="318485" cy="532353"/>
          </a:xfrm>
          <a:prstGeom prst="leftRight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6 Rectángulo"/>
          <p:cNvSpPr/>
          <p:nvPr/>
        </p:nvSpPr>
        <p:spPr bwMode="auto">
          <a:xfrm>
            <a:off x="3045077" y="2783718"/>
            <a:ext cx="1303187" cy="4137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Respuesta</a:t>
            </a:r>
          </a:p>
        </p:txBody>
      </p:sp>
      <p:pic>
        <p:nvPicPr>
          <p:cNvPr id="115" name="Imagen 1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142" y="2483394"/>
            <a:ext cx="341406" cy="688764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066" y="2725657"/>
            <a:ext cx="917138" cy="551522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28" y="3716110"/>
            <a:ext cx="1012024" cy="1243692"/>
          </a:xfrm>
          <a:prstGeom prst="rect">
            <a:avLst/>
          </a:prstGeom>
        </p:spPr>
      </p:pic>
      <p:sp>
        <p:nvSpPr>
          <p:cNvPr id="119" name="14 Rectángulo"/>
          <p:cNvSpPr>
            <a:spLocks noChangeArrowheads="1"/>
          </p:cNvSpPr>
          <p:nvPr/>
        </p:nvSpPr>
        <p:spPr bwMode="auto">
          <a:xfrm>
            <a:off x="4607980" y="3703799"/>
            <a:ext cx="1045551" cy="1126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0,7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0,42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0,14</a:t>
            </a:r>
          </a:p>
        </p:txBody>
      </p:sp>
      <p:pic>
        <p:nvPicPr>
          <p:cNvPr id="120" name="Imagen 1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58" y="3204112"/>
            <a:ext cx="237765" cy="518205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941" y="3204112"/>
            <a:ext cx="237765" cy="459594"/>
          </a:xfrm>
          <a:prstGeom prst="rect">
            <a:avLst/>
          </a:prstGeom>
        </p:spPr>
      </p:pic>
      <p:sp>
        <p:nvSpPr>
          <p:cNvPr id="122" name="Rectángulo redondeado 121"/>
          <p:cNvSpPr/>
          <p:nvPr/>
        </p:nvSpPr>
        <p:spPr>
          <a:xfrm>
            <a:off x="79132" y="2032731"/>
            <a:ext cx="2776238" cy="3052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ángulo redondeado 122"/>
          <p:cNvSpPr/>
          <p:nvPr/>
        </p:nvSpPr>
        <p:spPr>
          <a:xfrm>
            <a:off x="2978944" y="1991311"/>
            <a:ext cx="2842789" cy="3093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21 Rectángulo"/>
          <p:cNvSpPr/>
          <p:nvPr/>
        </p:nvSpPr>
        <p:spPr bwMode="auto">
          <a:xfrm>
            <a:off x="7691913" y="2181973"/>
            <a:ext cx="1328995" cy="48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Calificación cualitativa  </a:t>
            </a:r>
          </a:p>
        </p:txBody>
      </p:sp>
      <p:sp>
        <p:nvSpPr>
          <p:cNvPr id="135" name="6 Rectángulo"/>
          <p:cNvSpPr/>
          <p:nvPr/>
        </p:nvSpPr>
        <p:spPr bwMode="auto">
          <a:xfrm>
            <a:off x="5943884" y="2157655"/>
            <a:ext cx="1591123" cy="480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Rango  de calificación </a:t>
            </a:r>
          </a:p>
        </p:txBody>
      </p:sp>
      <p:sp>
        <p:nvSpPr>
          <p:cNvPr id="136" name="7 Rectángulo"/>
          <p:cNvSpPr/>
          <p:nvPr/>
        </p:nvSpPr>
        <p:spPr bwMode="auto">
          <a:xfrm>
            <a:off x="5953682" y="4300739"/>
            <a:ext cx="1509336" cy="4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1.0 &lt;calificación &lt; 3.0</a:t>
            </a:r>
          </a:p>
        </p:txBody>
      </p:sp>
      <p:sp>
        <p:nvSpPr>
          <p:cNvPr id="137" name="19 Rectángulo"/>
          <p:cNvSpPr/>
          <p:nvPr/>
        </p:nvSpPr>
        <p:spPr bwMode="auto">
          <a:xfrm>
            <a:off x="5943884" y="3188784"/>
            <a:ext cx="1517958" cy="412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3.0 &lt;calificación &lt; 4.0</a:t>
            </a:r>
          </a:p>
        </p:txBody>
      </p:sp>
      <p:sp>
        <p:nvSpPr>
          <p:cNvPr id="138" name="20 Rectángulo"/>
          <p:cNvSpPr/>
          <p:nvPr/>
        </p:nvSpPr>
        <p:spPr bwMode="auto">
          <a:xfrm>
            <a:off x="5943884" y="3801507"/>
            <a:ext cx="1517958" cy="398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4.0 &lt;calificación &lt; 5.0</a:t>
            </a:r>
          </a:p>
        </p:txBody>
      </p:sp>
      <p:sp>
        <p:nvSpPr>
          <p:cNvPr id="139" name="22 Rectángulo"/>
          <p:cNvSpPr/>
          <p:nvPr/>
        </p:nvSpPr>
        <p:spPr bwMode="auto">
          <a:xfrm>
            <a:off x="7894101" y="4300754"/>
            <a:ext cx="1126807" cy="44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Deficiente</a:t>
            </a:r>
          </a:p>
        </p:txBody>
      </p:sp>
      <p:sp>
        <p:nvSpPr>
          <p:cNvPr id="140" name="23 Rectángulo"/>
          <p:cNvSpPr/>
          <p:nvPr/>
        </p:nvSpPr>
        <p:spPr bwMode="auto">
          <a:xfrm>
            <a:off x="7894101" y="3194222"/>
            <a:ext cx="1117162" cy="406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Adecuado</a:t>
            </a:r>
          </a:p>
        </p:txBody>
      </p:sp>
      <p:sp>
        <p:nvSpPr>
          <p:cNvPr id="141" name="24 Rectángulo"/>
          <p:cNvSpPr/>
          <p:nvPr/>
        </p:nvSpPr>
        <p:spPr bwMode="auto">
          <a:xfrm>
            <a:off x="7894101" y="3753662"/>
            <a:ext cx="1126807" cy="415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Eficiente</a:t>
            </a:r>
          </a:p>
        </p:txBody>
      </p:sp>
      <p:sp>
        <p:nvSpPr>
          <p:cNvPr id="142" name="Rectángulo redondeado 141"/>
          <p:cNvSpPr/>
          <p:nvPr/>
        </p:nvSpPr>
        <p:spPr>
          <a:xfrm>
            <a:off x="5873820" y="1868270"/>
            <a:ext cx="3217975" cy="3269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" name="Imagen 1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229" y="2722754"/>
            <a:ext cx="237765" cy="347026"/>
          </a:xfrm>
          <a:prstGeom prst="rect">
            <a:avLst/>
          </a:prstGeom>
        </p:spPr>
      </p:pic>
      <p:pic>
        <p:nvPicPr>
          <p:cNvPr id="144" name="Imagen 1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26" y="2752066"/>
            <a:ext cx="237765" cy="3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308429" y="0"/>
            <a:ext cx="8728066" cy="9716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CONTROL INTERNO CONTABLE - 2017 </a:t>
            </a:r>
            <a:b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ENTIDADES REPORTANTES Y OMISAS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9926"/>
              </p:ext>
            </p:extLst>
          </p:nvPr>
        </p:nvGraphicFramePr>
        <p:xfrm>
          <a:off x="107505" y="1129308"/>
          <a:ext cx="8928990" cy="458569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7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2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18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Reportantes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Omisas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Universo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35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Resolución</a:t>
                      </a:r>
                    </a:p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357 de 2008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Nacional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12,4%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Territorial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1.573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1.691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87,6%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SGR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1.808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1.931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E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Reportantes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Omisas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Universo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474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Resolución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193 de 2016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Nacional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6,3%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Territorial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1.504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92,9%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1.695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93,6%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Banrep</a:t>
                      </a:r>
                      <a:endParaRPr lang="es-ES" sz="16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1.619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1.810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674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25F99-1DAF-4D1C-906F-3757E7DA4970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_tradnl" sz="800" b="0" i="0" u="none" strike="noStrike" kern="1200" cap="none" spc="0" normalizeH="0" baseline="0" noProof="0" dirty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683568" y="2261680"/>
            <a:ext cx="3293832" cy="1025090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139700">
              <a:srgbClr val="000000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33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PERÍODO DE PREPARACIÓN OBLIGATORIA</a:t>
            </a:r>
          </a:p>
        </p:txBody>
      </p:sp>
      <p:sp>
        <p:nvSpPr>
          <p:cNvPr id="5" name="3 Rectángulo"/>
          <p:cNvSpPr/>
          <p:nvPr/>
        </p:nvSpPr>
        <p:spPr>
          <a:xfrm>
            <a:off x="5052054" y="2238617"/>
            <a:ext cx="3984442" cy="1103183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101600">
              <a:srgbClr val="000000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33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PERÍODO DE APLICACION 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1331640" y="1641024"/>
            <a:ext cx="229792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667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2015  y  2017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6360549" y="1641024"/>
            <a:ext cx="137980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667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2 0 1 8</a:t>
            </a:r>
          </a:p>
        </p:txBody>
      </p: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5016050" y="3906035"/>
            <a:ext cx="4020446" cy="175977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rgbClr val="2D2DB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80985" marR="0" lvl="0" indent="-38098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Enero 1: Preparación del estado de situación financiera de apertura</a:t>
            </a:r>
            <a:r>
              <a:rPr kumimoji="0" lang="es-CO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380985" marR="0" lvl="0" indent="-38098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Aplicación del marco normativo.</a:t>
            </a:r>
            <a:endParaRPr kumimoji="0" lang="es-ES" sz="2333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683568" y="3906035"/>
            <a:ext cx="3540393" cy="1759777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rgbClr val="2D2DB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Actividades de preparación para la elaboración del balance de apertura y para la a aplicación del nuevo marco normativo.</a:t>
            </a:r>
          </a:p>
        </p:txBody>
      </p:sp>
      <p:sp>
        <p:nvSpPr>
          <p:cNvPr id="10" name="8 Flecha derecha"/>
          <p:cNvSpPr/>
          <p:nvPr/>
        </p:nvSpPr>
        <p:spPr>
          <a:xfrm>
            <a:off x="4151953" y="2282950"/>
            <a:ext cx="720080" cy="338770"/>
          </a:xfrm>
          <a:prstGeom prst="rightArrow">
            <a:avLst/>
          </a:prstGeom>
          <a:solidFill>
            <a:srgbClr val="000000"/>
          </a:solidFill>
          <a:ln>
            <a:solidFill>
              <a:srgbClr val="FFFF00"/>
            </a:solidFill>
          </a:ln>
          <a:effectLst>
            <a:glow rad="63500">
              <a:srgbClr val="2D2DB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91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9 Flecha izquierda y derecha"/>
          <p:cNvSpPr/>
          <p:nvPr/>
        </p:nvSpPr>
        <p:spPr>
          <a:xfrm>
            <a:off x="1073610" y="3406645"/>
            <a:ext cx="2760307" cy="413085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63500">
              <a:srgbClr val="2D2DB9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O" sz="266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2" name="10 Flecha izquierda y derecha"/>
          <p:cNvSpPr/>
          <p:nvPr/>
        </p:nvSpPr>
        <p:spPr>
          <a:xfrm>
            <a:off x="5628117" y="3459897"/>
            <a:ext cx="2760307" cy="359833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63500">
              <a:srgbClr val="2D2DB9">
                <a:satMod val="175000"/>
                <a:alpha val="40000"/>
              </a:srgbClr>
            </a:glow>
          </a:effectLst>
        </p:spPr>
        <p:txBody>
          <a:bodyPr lIns="469324" tIns="35560" rIns="398204" bIns="35560" spcCol="1270" anchor="ctr"/>
          <a:lstStyle/>
          <a:p>
            <a:pPr marL="0" marR="0" lvl="0" indent="0" algn="ctr" defTabSz="11852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O" sz="266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8403" y="181783"/>
            <a:ext cx="781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CRONOGRAMA PARA ENTIDADES DE GOBIERNO</a:t>
            </a:r>
            <a:endParaRPr kumimoji="0" lang="es-CO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15 Flecha derecha"/>
          <p:cNvSpPr/>
          <p:nvPr/>
        </p:nvSpPr>
        <p:spPr>
          <a:xfrm>
            <a:off x="125413" y="234358"/>
            <a:ext cx="8695059" cy="1974747"/>
          </a:xfrm>
          <a:prstGeom prst="rightArrow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</p:sp>
      <p:grpSp>
        <p:nvGrpSpPr>
          <p:cNvPr id="15" name="16 Grupo"/>
          <p:cNvGrpSpPr/>
          <p:nvPr/>
        </p:nvGrpSpPr>
        <p:grpSpPr>
          <a:xfrm>
            <a:off x="3851920" y="70909"/>
            <a:ext cx="4140460" cy="2838843"/>
            <a:chOff x="3343920" y="647312"/>
            <a:chExt cx="4140460" cy="2725359"/>
          </a:xfrm>
        </p:grpSpPr>
        <p:sp>
          <p:nvSpPr>
            <p:cNvPr id="16" name="17 Rectángulo"/>
            <p:cNvSpPr/>
            <p:nvPr/>
          </p:nvSpPr>
          <p:spPr>
            <a:xfrm>
              <a:off x="4287043" y="2045996"/>
              <a:ext cx="3028156" cy="1326675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7" name="18 Rectángulo"/>
            <p:cNvSpPr/>
            <p:nvPr/>
          </p:nvSpPr>
          <p:spPr>
            <a:xfrm>
              <a:off x="3343920" y="647312"/>
              <a:ext cx="4140460" cy="1273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13360" rIns="0" bIns="213360" numCol="1" spcCol="1270" anchor="ctr" anchorCtr="0">
              <a:noAutofit/>
            </a:bodyPr>
            <a:lstStyle/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Este proceso  involucra  a todas las entidades de Gobierno del Sector Público </a:t>
              </a:r>
            </a:p>
          </p:txBody>
        </p:sp>
      </p:grpSp>
      <p:grpSp>
        <p:nvGrpSpPr>
          <p:cNvPr id="18" name="19 Grupo"/>
          <p:cNvGrpSpPr/>
          <p:nvPr/>
        </p:nvGrpSpPr>
        <p:grpSpPr>
          <a:xfrm>
            <a:off x="395535" y="70909"/>
            <a:ext cx="3964261" cy="1326675"/>
            <a:chOff x="-415573" y="2045996"/>
            <a:chExt cx="3964261" cy="1326675"/>
          </a:xfrm>
        </p:grpSpPr>
        <p:sp>
          <p:nvSpPr>
            <p:cNvPr id="19" name="20 Rectángulo"/>
            <p:cNvSpPr/>
            <p:nvPr/>
          </p:nvSpPr>
          <p:spPr>
            <a:xfrm>
              <a:off x="520532" y="2045996"/>
              <a:ext cx="3028156" cy="1326675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0" name="21 Rectángulo"/>
            <p:cNvSpPr/>
            <p:nvPr/>
          </p:nvSpPr>
          <p:spPr>
            <a:xfrm>
              <a:off x="-415573" y="2045996"/>
              <a:ext cx="3456385" cy="13266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13360" rIns="0" bIns="213360" numCol="1" spcCol="1270" anchor="ctr" anchorCtr="0">
              <a:noAutofit/>
            </a:bodyPr>
            <a:lstStyle/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334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 entidad no es la única!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7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6582" y="1065784"/>
            <a:ext cx="23399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PROCEDIMIENTOS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94770" y="1184847"/>
            <a:ext cx="23383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GUÍAS DE APLICACIÓN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00982" y="1956372"/>
            <a:ext cx="998538" cy="80962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EMITIDAS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63095" y="1956372"/>
            <a:ext cx="1181100" cy="80962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 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433157" y="1943672"/>
            <a:ext cx="1295400" cy="82232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DESARROLLAR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7556" y="1964309"/>
            <a:ext cx="998537" cy="57467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EMITIDOS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10270" y="1967484"/>
            <a:ext cx="1171575" cy="5715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 DESARROLLO</a:t>
            </a:r>
          </a:p>
        </p:txBody>
      </p:sp>
      <p:sp>
        <p:nvSpPr>
          <p:cNvPr id="16" name="Abrir llave 15"/>
          <p:cNvSpPr/>
          <p:nvPr/>
        </p:nvSpPr>
        <p:spPr>
          <a:xfrm rot="5400000">
            <a:off x="1530832" y="770509"/>
            <a:ext cx="238125" cy="2073275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brir llave 16"/>
          <p:cNvSpPr/>
          <p:nvPr/>
        </p:nvSpPr>
        <p:spPr>
          <a:xfrm rot="5400000">
            <a:off x="6121882" y="-24828"/>
            <a:ext cx="234950" cy="3689350"/>
          </a:xfrm>
          <a:prstGeom prst="leftBrac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032357" y="273622"/>
            <a:ext cx="7309076" cy="55880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ESTRATEGIAS PARA LA APLICACIÓN DEL MARCO NORMATIVO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PARA ENTIDADES DE GOBIERNO</a:t>
            </a:r>
            <a:endParaRPr lang="es-ES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brir llave 18"/>
          <p:cNvSpPr/>
          <p:nvPr/>
        </p:nvSpPr>
        <p:spPr>
          <a:xfrm rot="5400000">
            <a:off x="3883507" y="-1296415"/>
            <a:ext cx="206375" cy="4610100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echa derecha 19"/>
          <p:cNvSpPr/>
          <p:nvPr/>
        </p:nvSpPr>
        <p:spPr>
          <a:xfrm rot="5400000">
            <a:off x="657701" y="2711229"/>
            <a:ext cx="339725" cy="131762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echa derecha 20"/>
          <p:cNvSpPr/>
          <p:nvPr/>
        </p:nvSpPr>
        <p:spPr>
          <a:xfrm rot="5400000">
            <a:off x="2562834" y="2715199"/>
            <a:ext cx="334962" cy="128587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echa derecha 21"/>
          <p:cNvSpPr/>
          <p:nvPr/>
        </p:nvSpPr>
        <p:spPr>
          <a:xfrm rot="5400000">
            <a:off x="4434231" y="2925222"/>
            <a:ext cx="352425" cy="142875"/>
          </a:xfrm>
          <a:prstGeom prst="rightArrow">
            <a:avLst/>
          </a:prstGeom>
          <a:solidFill>
            <a:srgbClr val="4472C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echa derecha 22"/>
          <p:cNvSpPr/>
          <p:nvPr/>
        </p:nvSpPr>
        <p:spPr>
          <a:xfrm rot="5400000">
            <a:off x="6139598" y="2916810"/>
            <a:ext cx="354012" cy="131763"/>
          </a:xfrm>
          <a:prstGeom prst="rightArrow">
            <a:avLst/>
          </a:prstGeom>
          <a:solidFill>
            <a:srgbClr val="4472C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echa derecha 23"/>
          <p:cNvSpPr/>
          <p:nvPr/>
        </p:nvSpPr>
        <p:spPr>
          <a:xfrm rot="5400000">
            <a:off x="7899882" y="2881884"/>
            <a:ext cx="338138" cy="134938"/>
          </a:xfrm>
          <a:prstGeom prst="rightArrow">
            <a:avLst/>
          </a:prstGeom>
          <a:solidFill>
            <a:srgbClr val="4472C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477125" y="3249168"/>
            <a:ext cx="1624013" cy="160972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730875" y="3242818"/>
            <a:ext cx="1447800" cy="161607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079875" y="3241231"/>
            <a:ext cx="1382713" cy="1617662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139950" y="3104706"/>
            <a:ext cx="1517650" cy="17541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65100" y="3126931"/>
            <a:ext cx="1397000" cy="1731962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110038" y="3326956"/>
            <a:ext cx="12731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-DEPRECIACIÓN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SUSTITUCIÓN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COMPONENTES</a:t>
            </a:r>
            <a:endParaRPr lang="es-ES" sz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681663" y="3282506"/>
            <a:ext cx="1576387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INVERSIONES 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TITULOS DE DEUDA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CAMBIOS EN POLÍTICA Y CORRECCIÓN DE ERRORES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PROVISIONES Y CONTIGENCIAS ASOCIADAS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LITIGIOS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400925" y="3223768"/>
            <a:ext cx="1768475" cy="154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CONCESIONES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MÉTODO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PARTICIPACIÓN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PATRIMONIAL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DETERIORO VALOR  ACTIVOS NO GENERADORES DE EFECTIVO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DETERIORO CUENTAS POR COBRAR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73950" y="3144393"/>
            <a:ext cx="14795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RECURSOS DEL SGR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PROCESOS JUDICIALES, ARBITRAJES, CONCILIACIONES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Y EMBARGOS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RECURSOS DEL SGSSS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139950" y="3069781"/>
            <a:ext cx="16549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RECURSOS ENTREGADOS EN ADMINISTRACIÓN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CONCESIONES DE INFRAESTRUCTURA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 TRANSPORTE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PASIVO PENSIONAL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TRANSPORTE MASIVO</a:t>
            </a:r>
          </a:p>
        </p:txBody>
      </p:sp>
    </p:spTree>
    <p:extLst>
      <p:ext uri="{BB962C8B-B14F-4D97-AF65-F5344CB8AC3E}">
        <p14:creationId xmlns:p14="http://schemas.microsoft.com/office/powerpoint/2010/main" val="21756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4863" y="741363"/>
            <a:ext cx="7646987" cy="4619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Retos de la Aplicación de Marcos Normativos  </a:t>
            </a:r>
          </a:p>
        </p:txBody>
      </p:sp>
      <p:sp>
        <p:nvSpPr>
          <p:cNvPr id="4" name="Rectángulo 3"/>
          <p:cNvSpPr/>
          <p:nvPr/>
        </p:nvSpPr>
        <p:spPr>
          <a:xfrm rot="10800000" flipV="1">
            <a:off x="838073" y="2278811"/>
            <a:ext cx="3811588" cy="2955113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Cambios de gobierno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Tiempo y Complejidad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Resistencia al Cambio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  Estados Financieros  </a:t>
            </a:r>
          </a:p>
          <a:p>
            <a:pPr marL="381168" marR="0" lvl="0" indent="-3811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Efectivo - Base Devengo (Presupuesto- Contabilidad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20763" y="1555596"/>
            <a:ext cx="2705100" cy="32559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POLÍTICOS</a:t>
            </a:r>
          </a:p>
        </p:txBody>
      </p:sp>
      <p:sp>
        <p:nvSpPr>
          <p:cNvPr id="6" name="Flecha derecha 5"/>
          <p:cNvSpPr/>
          <p:nvPr/>
        </p:nvSpPr>
        <p:spPr>
          <a:xfrm rot="5400000">
            <a:off x="2260927" y="1986733"/>
            <a:ext cx="224772" cy="155575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 rot="10800000" flipV="1">
            <a:off x="5499100" y="2310556"/>
            <a:ext cx="2705100" cy="284107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Juicio Profesional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vs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Base Legal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Prioridad de Base Legal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99100" y="1554944"/>
            <a:ext cx="2705100" cy="34211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PRINCIPIOS</a:t>
            </a:r>
          </a:p>
        </p:txBody>
      </p:sp>
      <p:sp>
        <p:nvSpPr>
          <p:cNvPr id="9" name="Flecha derecha 8"/>
          <p:cNvSpPr/>
          <p:nvPr/>
        </p:nvSpPr>
        <p:spPr>
          <a:xfrm rot="5400000">
            <a:off x="6671829" y="2032645"/>
            <a:ext cx="223118" cy="136525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brir llave 9"/>
          <p:cNvSpPr/>
          <p:nvPr/>
        </p:nvSpPr>
        <p:spPr>
          <a:xfrm rot="16200000">
            <a:off x="2265385" y="-28554"/>
            <a:ext cx="199982" cy="2689225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brir llave 10"/>
          <p:cNvSpPr/>
          <p:nvPr/>
        </p:nvSpPr>
        <p:spPr>
          <a:xfrm rot="16200000">
            <a:off x="6752485" y="-27727"/>
            <a:ext cx="198330" cy="2705100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rot="10800000" flipV="1">
            <a:off x="749806" y="1942210"/>
            <a:ext cx="7836407" cy="336131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CO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 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Cantidad y proporción de Bienes.   (NICSP 12, 17 y 31)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Deterioro: Valor de los activos.       (NICSP 21 - 26)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 Complejidad de los contratos/objetos.      (NICSP 32)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Complejidad  institucional y conflicto de norma.     (NICSP 34-38)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   Complejidad de la norma y materialidad.     (NICSP 28-30)</a:t>
            </a:r>
          </a:p>
          <a:p>
            <a:pPr marL="381168" marR="0" lvl="0" indent="-3811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Perspectiva y tamaño del pasivo.   (NICSP 25)</a:t>
            </a:r>
          </a:p>
          <a:p>
            <a:pPr marL="381168" marR="0" lvl="0" indent="-3811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Utilidad y disponibilidad de información Costo / Beneficio. (NICSP 18-21-23)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35213" y="1293559"/>
            <a:ext cx="4506912" cy="43179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NORMATIVIDAD</a:t>
            </a:r>
          </a:p>
        </p:txBody>
      </p:sp>
      <p:sp>
        <p:nvSpPr>
          <p:cNvPr id="5" name="Flecha derecha 4"/>
          <p:cNvSpPr/>
          <p:nvPr/>
        </p:nvSpPr>
        <p:spPr>
          <a:xfrm rot="5400000">
            <a:off x="4468019" y="1720057"/>
            <a:ext cx="187325" cy="173037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8363" y="569404"/>
            <a:ext cx="7426325" cy="45243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1850" y="546163"/>
            <a:ext cx="7462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Retos de la Aplicación del Marco Normativo - IPSAS  </a:t>
            </a:r>
          </a:p>
        </p:txBody>
      </p:sp>
      <p:sp>
        <p:nvSpPr>
          <p:cNvPr id="8" name="Abrir llave 7"/>
          <p:cNvSpPr/>
          <p:nvPr/>
        </p:nvSpPr>
        <p:spPr>
          <a:xfrm rot="16200000">
            <a:off x="4495007" y="-1076928"/>
            <a:ext cx="133350" cy="4452937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1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6133" y="3232009"/>
            <a:ext cx="6867868" cy="1886010"/>
          </a:xfrm>
        </p:spPr>
        <p:txBody>
          <a:bodyPr>
            <a:normAutofit fontScale="77500" lnSpcReduction="20000"/>
          </a:bodyPr>
          <a:lstStyle/>
          <a:p>
            <a:r>
              <a:rPr lang="es-CO" sz="3100" b="1" dirty="0">
                <a:solidFill>
                  <a:srgbClr val="002060"/>
                </a:solidFill>
              </a:rPr>
              <a:t>ENCUENTRO DEPARTAMENTAL DE SECRETARIOS DE HACIENDA Y TESOREROS</a:t>
            </a:r>
          </a:p>
          <a:p>
            <a:endParaRPr lang="es-CO" b="1" dirty="0">
              <a:solidFill>
                <a:srgbClr val="002060"/>
              </a:solidFill>
            </a:endParaRPr>
          </a:p>
          <a:p>
            <a:r>
              <a:rPr lang="es-CO" sz="3600" b="1" dirty="0">
                <a:solidFill>
                  <a:srgbClr val="C00000"/>
                </a:solidFill>
              </a:rPr>
              <a:t>“ Hacienda Pública: Actualización, Retos y Control Fiscal”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072" y="52627"/>
            <a:ext cx="4078617" cy="30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7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960449" y="139531"/>
            <a:ext cx="7492817" cy="730833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ALGUNAS LECCIONES DE APRENDIZAJE EN LA APLICACIÓN DE NICSP EN  EL MARCO DE GOBIERNO</a:t>
            </a:r>
            <a:endParaRPr kumimoji="0" lang="es-ES" sz="1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9225" y="2105264"/>
            <a:ext cx="3500438" cy="31726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Agencia Nacional de Infraestructura </a:t>
            </a:r>
            <a:endParaRPr kumimoji="0" lang="es-ES" sz="14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3697288" y="1235137"/>
            <a:ext cx="293687" cy="1109602"/>
          </a:xfrm>
          <a:prstGeom prst="rightBrace">
            <a:avLst>
              <a:gd name="adj1" fmla="val 8333"/>
              <a:gd name="adj2" fmla="val 47776"/>
            </a:avLst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4086225" y="1124162"/>
            <a:ext cx="4992688" cy="1365038"/>
          </a:xfrm>
          <a:prstGeom prst="round2Diag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antigüedad de los activos y por estipulaciones en los contratos de concesión: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Reconocimiento por separado de terrenos y bienes de infraestructura.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Determinación de los componentes de </a:t>
            </a:r>
            <a:r>
              <a:rPr kumimoji="0" lang="es-MX" sz="1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PPYE</a:t>
            </a: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 de los BUP.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Reconocimiento de los activos entregados por INVIAS y AEROCIVIL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9225" y="1187927"/>
            <a:ext cx="3516313" cy="63452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ACUERDOS DE CONCESIÓN DESDE LA PERSPECTIVA DE LA ENTIDAD CONCEDENTE  </a:t>
            </a:r>
            <a:r>
              <a:rPr kumimoji="0" lang="es-ES" sz="1400" b="1" i="1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1400" b="1" i="1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NICSP</a:t>
            </a:r>
            <a:r>
              <a:rPr kumimoji="0" lang="es-ES" sz="1400" b="1" i="1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32)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1679575" y="1863554"/>
            <a:ext cx="141288" cy="203372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2238" y="2760025"/>
            <a:ext cx="3517900" cy="28797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PRÉSTAMOS POR COBRAR  (NICSP 29)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1662113" y="3083432"/>
            <a:ext cx="161925" cy="240793"/>
          </a:xfrm>
          <a:prstGeom prst="down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2238" y="3360258"/>
            <a:ext cx="3517900" cy="28146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4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Ministerio de Educación Nacional</a:t>
            </a:r>
            <a:endParaRPr kumimoji="0" lang="es-ES" sz="1404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4086225" y="2516123"/>
            <a:ext cx="4965700" cy="1376427"/>
          </a:xfrm>
          <a:prstGeom prst="round2Diag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Medición al costo amortizado sobre préstamos entregados a través de otras entidades.  Por 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Deficiente capacidad operativa, administrativa y tecnológica del administrador.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Inexistencia de datos históricos de los créditos.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Alto </a:t>
            </a:r>
            <a:r>
              <a:rPr kumimoji="0" lang="es-MX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volúmen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créditos.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9225" y="3881376"/>
            <a:ext cx="3556000" cy="460437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INVERSIONES EN CONTROLADAS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NICSP 34 y 36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9225" y="4615560"/>
            <a:ext cx="3600450" cy="49460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4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Ministerios de Hacienda y C.P - Industria y Comercio – </a:t>
            </a:r>
            <a:r>
              <a:rPr kumimoji="0" lang="es-MX" sz="1404" b="1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Vivenda</a:t>
            </a:r>
            <a:r>
              <a:rPr kumimoji="0" lang="es-MX" sz="1404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TIC </a:t>
            </a:r>
            <a:endParaRPr kumimoji="0" lang="es-ES" sz="1404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4121150" y="3992426"/>
            <a:ext cx="4886325" cy="1117738"/>
          </a:xfrm>
          <a:prstGeom prst="round2Diag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Uniformar políticas contables para la aplicación del método de participación patrimonial.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2.   Obtención del valor en uso para la medición del deterioro    de valor de las inversiones patrimoniales.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1755775" y="4382757"/>
            <a:ext cx="161925" cy="209881"/>
          </a:xfrm>
          <a:prstGeom prst="downArrow">
            <a:avLst/>
          </a:prstGeom>
          <a:solidFill>
            <a:srgbClr val="E7E6E6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errar llave 16"/>
          <p:cNvSpPr/>
          <p:nvPr/>
        </p:nvSpPr>
        <p:spPr>
          <a:xfrm>
            <a:off x="3676650" y="2855845"/>
            <a:ext cx="301625" cy="722380"/>
          </a:xfrm>
          <a:prstGeom prst="rightBrace">
            <a:avLst>
              <a:gd name="adj1" fmla="val 13217"/>
              <a:gd name="adj2" fmla="val 47776"/>
            </a:avLst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errar llave 17"/>
          <p:cNvSpPr/>
          <p:nvPr/>
        </p:nvSpPr>
        <p:spPr>
          <a:xfrm>
            <a:off x="3749675" y="3949160"/>
            <a:ext cx="287338" cy="1068928"/>
          </a:xfrm>
          <a:prstGeom prst="rightBrace">
            <a:avLst>
              <a:gd name="adj1" fmla="val 8333"/>
              <a:gd name="adj2" fmla="val 47776"/>
            </a:avLst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58874" y="73152"/>
            <a:ext cx="6960997" cy="768096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ALGUNAS LECCIONES EN LA APLICACIÓN DE NICSP EN  EL MARCO DE GOBIERNO</a:t>
            </a:r>
            <a:endParaRPr kumimoji="0" lang="es-ES" sz="2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50400" y="841248"/>
            <a:ext cx="9057088" cy="4873752"/>
          </a:xfrm>
          <a:prstGeom prst="round2Diag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Facilitar la comprensión de la norma contable internacional - NICSP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Expedición herramientas instrumentales (Guías-Procedimientos- Instructivos). Temas (</a:t>
            </a:r>
            <a:r>
              <a:rPr kumimoji="0" lang="es-MX" sz="1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deterioro, instrumentos financieros, políticas contables, componentes, </a:t>
            </a:r>
            <a:r>
              <a:rPr kumimoji="0" lang="es-MX" sz="17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Expedición de doctrina contable - Interpretación y aplicación de la norma.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Capacitación normativa (Regulador y regulados)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Mayor compromiso Alta Dirección Pública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Academia - firmas consultoras y otros. Apoyo e impulso en procesos de aprendizaje y conocimiento NICSP.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Depuración y saneamiento contable por aplicación de la nueva normatividad contable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Disposición y estructuración de políticas contables documentadas.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Interacción y responsabilidad de las diferentes áreas de las entidades con el proceso contable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Mayor comprensión del papel de la contabilidad en la gestión integrada pública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Profesión contable robustecida y un nuevo rol del contador público para el desarrollo económico del país.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globalización contable. Escenario facilitador para negocios y comparabilidad entre gobiernos de la gestión pública.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5688" y="812800"/>
            <a:ext cx="6608762" cy="70802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Patrimonial por Convergen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C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 de Millones)</a:t>
            </a:r>
            <a:endParaRPr kumimoji="0" lang="es-E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788" y="3013075"/>
            <a:ext cx="2100262" cy="338138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No. de Entidades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788" y="3748088"/>
            <a:ext cx="2100262" cy="338137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Patrimonial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16163" y="1536700"/>
            <a:ext cx="2300287" cy="708025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QUE COTIZAN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16163" y="2314575"/>
            <a:ext cx="1001712" cy="32385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59325" y="1549400"/>
            <a:ext cx="2303463" cy="708025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QUE NO COTIZAN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21063" y="2314575"/>
            <a:ext cx="1198562" cy="32385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Marzo/2018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59325" y="2314575"/>
            <a:ext cx="1076325" cy="323850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88038" y="2314575"/>
            <a:ext cx="1174750" cy="323850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Marzo/2018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05663" y="1549400"/>
            <a:ext cx="1728787" cy="708025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DE GOBIERNO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69188" y="2330450"/>
            <a:ext cx="1222375" cy="32385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Marzo/2018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25688" y="3008313"/>
            <a:ext cx="1050925" cy="3397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21075" y="3009900"/>
            <a:ext cx="1104900" cy="33813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325688" y="3719513"/>
            <a:ext cx="1104900" cy="3397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$19.633,1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21075" y="3719513"/>
            <a:ext cx="1104900" cy="3397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$19,267,9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2816225" y="2698750"/>
            <a:ext cx="209550" cy="23495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3948113" y="2698750"/>
            <a:ext cx="207962" cy="23495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2776538" y="3422650"/>
            <a:ext cx="207962" cy="233363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echa abajo 20"/>
          <p:cNvSpPr/>
          <p:nvPr/>
        </p:nvSpPr>
        <p:spPr>
          <a:xfrm>
            <a:off x="3944938" y="3424238"/>
            <a:ext cx="209550" cy="23495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772025" y="3008313"/>
            <a:ext cx="1104900" cy="339725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1004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67413" y="3009900"/>
            <a:ext cx="1104900" cy="338138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1185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772025" y="3719513"/>
            <a:ext cx="1104900" cy="339725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$12.752,9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967413" y="3719513"/>
            <a:ext cx="1104900" cy="339725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$13.317,6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5192713" y="2703513"/>
            <a:ext cx="209550" cy="23495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echa abajo 26"/>
          <p:cNvSpPr/>
          <p:nvPr/>
        </p:nvSpPr>
        <p:spPr>
          <a:xfrm>
            <a:off x="5270500" y="3403600"/>
            <a:ext cx="207963" cy="23495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echa abajo 27"/>
          <p:cNvSpPr/>
          <p:nvPr/>
        </p:nvSpPr>
        <p:spPr>
          <a:xfrm>
            <a:off x="6416675" y="3403600"/>
            <a:ext cx="207963" cy="23495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478713" y="3008313"/>
            <a:ext cx="1082675" cy="33972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1677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478713" y="3719513"/>
            <a:ext cx="1116012" cy="33972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952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$32.928,0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echa abajo 30"/>
          <p:cNvSpPr/>
          <p:nvPr/>
        </p:nvSpPr>
        <p:spPr>
          <a:xfrm>
            <a:off x="7989888" y="2708275"/>
            <a:ext cx="209550" cy="233363"/>
          </a:xfrm>
          <a:prstGeom prst="downArrow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lecha abajo 31"/>
          <p:cNvSpPr/>
          <p:nvPr/>
        </p:nvSpPr>
        <p:spPr>
          <a:xfrm>
            <a:off x="7975600" y="3408363"/>
            <a:ext cx="207963" cy="233362"/>
          </a:xfrm>
          <a:prstGeom prst="downArrow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5563" y="4227513"/>
            <a:ext cx="2160587" cy="354012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Entidades 2017</a:t>
            </a:r>
            <a:endParaRPr kumimoji="0" lang="es-E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5563" y="4678363"/>
            <a:ext cx="2160587" cy="354012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Valor 2017</a:t>
            </a:r>
            <a:endParaRPr kumimoji="0" lang="es-E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368550" y="4202113"/>
            <a:ext cx="1425575" cy="40005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2721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371725" y="4705350"/>
            <a:ext cx="1401763" cy="40005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$32.386,0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570413" y="4302125"/>
            <a:ext cx="2635250" cy="33972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Entidades Marzo/2018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87875" y="4719638"/>
            <a:ext cx="2617788" cy="338137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Valor Marzo 2018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300913" y="4233863"/>
            <a:ext cx="1400175" cy="400050"/>
          </a:xfrm>
          <a:prstGeom prst="rect">
            <a:avLst/>
          </a:prstGeom>
          <a:solidFill>
            <a:srgbClr val="FFC000"/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2905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289800" y="4703763"/>
            <a:ext cx="1401763" cy="400050"/>
          </a:xfrm>
          <a:prstGeom prst="rect">
            <a:avLst/>
          </a:prstGeom>
          <a:solidFill>
            <a:srgbClr val="FFC000"/>
          </a:solidFill>
          <a:ln w="19050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$65.513,5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echa abajo 40"/>
          <p:cNvSpPr/>
          <p:nvPr/>
        </p:nvSpPr>
        <p:spPr>
          <a:xfrm>
            <a:off x="6399213" y="2701925"/>
            <a:ext cx="207962" cy="234950"/>
          </a:xfrm>
          <a:prstGeom prst="downArrow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0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8100" y="840359"/>
            <a:ext cx="8737950" cy="58477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PATRIMONIAL POR TRANSICIÓN AL NUEVO MARCO DE REGULACIÓN - MARZO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(Miles de Millones)</a:t>
            </a:r>
            <a:endParaRPr kumimoji="0" lang="es-ES" sz="15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4657" y="2825749"/>
            <a:ext cx="2407093" cy="308418"/>
          </a:xfrm>
          <a:prstGeom prst="rect">
            <a:avLst/>
          </a:prstGeom>
          <a:solidFill>
            <a:srgbClr val="91CF4D"/>
          </a:solidFill>
          <a:ln w="3810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Cotizantes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2555" y="3443288"/>
            <a:ext cx="2456820" cy="30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No Cotizantes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2555" y="4094163"/>
            <a:ext cx="2456820" cy="30841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de Gobierno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41854" y="1820863"/>
            <a:ext cx="1996846" cy="400110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95445" y="1824038"/>
            <a:ext cx="1892730" cy="400110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TERRITORIAL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83176" y="1827213"/>
            <a:ext cx="1752873" cy="400110"/>
          </a:xfrm>
          <a:prstGeom prst="rect">
            <a:avLst/>
          </a:prstGeom>
          <a:solidFill>
            <a:srgbClr val="FFC000">
              <a:lumMod val="75000"/>
            </a:srgb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821365" y="2825749"/>
            <a:ext cx="826710" cy="30841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61903" y="2824163"/>
            <a:ext cx="1081560" cy="30841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$3.968,7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70730" y="2832099"/>
            <a:ext cx="747458" cy="30841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06615" y="2836863"/>
            <a:ext cx="1081560" cy="30841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15.299,3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289340" y="2840038"/>
            <a:ext cx="567198" cy="30841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20259" y="3446462"/>
            <a:ext cx="775429" cy="3084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60315" y="3446463"/>
            <a:ext cx="1081560" cy="3084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$1.788,7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20259" y="4111624"/>
            <a:ext cx="775429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211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683679" y="4133850"/>
            <a:ext cx="1282021" cy="346249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($161.946,9)</a:t>
            </a:r>
            <a:endParaRPr kumimoji="0" lang="es-ES" sz="16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070730" y="3446462"/>
            <a:ext cx="747458" cy="3084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1.147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07855" y="3451224"/>
            <a:ext cx="1139057" cy="3084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$11.528,9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047488" y="4111624"/>
            <a:ext cx="773875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1466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907855" y="4116388"/>
            <a:ext cx="1139057" cy="338554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$194.874,9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157924" y="3446462"/>
            <a:ext cx="730364" cy="3084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1.185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151574" y="4111624"/>
            <a:ext cx="730364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1.677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919353" y="2840038"/>
            <a:ext cx="1145272" cy="30841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$19.267,9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951103" y="3438524"/>
            <a:ext cx="1145272" cy="3084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$13.317</a:t>
            </a:r>
            <a:r>
              <a:rPr kumimoji="0" lang="es-ES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</a:t>
            </a:r>
            <a:endParaRPr kumimoji="0" lang="es-CO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944753" y="4103687"/>
            <a:ext cx="1145272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$32.928,0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833797" y="2266949"/>
            <a:ext cx="814278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36939" y="2265362"/>
            <a:ext cx="1101761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070730" y="2254249"/>
            <a:ext cx="747458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906615" y="2247899"/>
            <a:ext cx="1081560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273800" y="2262187"/>
            <a:ext cx="582738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943847" y="2262187"/>
            <a:ext cx="1103316" cy="308418"/>
          </a:xfrm>
          <a:prstGeom prst="rect">
            <a:avLst/>
          </a:prstGeom>
          <a:solidFill>
            <a:srgbClr val="E7E6E6">
              <a:lumMod val="75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</a:t>
            </a:r>
            <a:endParaRPr kumimoji="0" lang="es-ES" sz="140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29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EB56DE-DE6B-45BD-AF50-B887C3E4E174}" type="slidenum">
              <a:rPr lang="es-ES_tradnl" smtClean="0"/>
              <a:pPr/>
              <a:t>34</a:t>
            </a:fld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18" y="1402798"/>
            <a:ext cx="2762725" cy="40836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9061" y="16298"/>
            <a:ext cx="9105638" cy="969490"/>
          </a:xfrm>
          <a:prstGeom prst="rect">
            <a:avLst/>
          </a:prstGeom>
        </p:spPr>
        <p:txBody>
          <a:bodyPr wrap="square" lIns="82289" tIns="41145" rIns="82289" bIns="41145">
            <a:spAutoFit/>
          </a:bodyPr>
          <a:lstStyle/>
          <a:p>
            <a:pPr algn="ctr" defTabSz="41144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880" b="1" dirty="0">
                <a:latin typeface="Calibri" panose="020F0502020204030204"/>
              </a:rPr>
              <a:t>CRONOGRAMA DE CONVERSIÓN SEGÚN LOS PLANES DE </a:t>
            </a:r>
          </a:p>
          <a:p>
            <a:pPr algn="ctr" defTabSz="41144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880" b="1" dirty="0">
                <a:latin typeface="Calibri" panose="020F0502020204030204"/>
              </a:rPr>
              <a:t>REFORMA ACTUALES PAÍSES DE AMÉRICA LATINA</a:t>
            </a:r>
            <a:r>
              <a:rPr lang="es-CO" sz="2520" b="1" dirty="0">
                <a:latin typeface="Calibri" panose="020F0502020204030204"/>
              </a:rPr>
              <a:t> </a:t>
            </a:r>
          </a:p>
        </p:txBody>
      </p:sp>
      <p:sp>
        <p:nvSpPr>
          <p:cNvPr id="6" name="Flecha curvada hacia abajo 5"/>
          <p:cNvSpPr/>
          <p:nvPr/>
        </p:nvSpPr>
        <p:spPr bwMode="auto">
          <a:xfrm rot="504473">
            <a:off x="1227566" y="2502576"/>
            <a:ext cx="1973542" cy="295767"/>
          </a:xfrm>
          <a:prstGeom prst="curved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>
            <a:off x="4377578" y="4153644"/>
            <a:ext cx="45274" cy="1082189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ector recto 7"/>
          <p:cNvCxnSpPr/>
          <p:nvPr/>
        </p:nvCxnSpPr>
        <p:spPr bwMode="auto">
          <a:xfrm>
            <a:off x="4838610" y="4137798"/>
            <a:ext cx="808088" cy="798172"/>
          </a:xfrm>
          <a:prstGeom prst="lin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lecha izquierda y derecha 8"/>
          <p:cNvSpPr/>
          <p:nvPr/>
        </p:nvSpPr>
        <p:spPr bwMode="auto">
          <a:xfrm>
            <a:off x="2692593" y="3853350"/>
            <a:ext cx="6351106" cy="170681"/>
          </a:xfrm>
          <a:prstGeom prst="leftRight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910333" y="3853350"/>
            <a:ext cx="300718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3664699" y="3853350"/>
            <a:ext cx="325793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442386" y="3853350"/>
            <a:ext cx="331923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5397654" y="3853350"/>
            <a:ext cx="340878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451409" y="3853350"/>
            <a:ext cx="316998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358712" y="3853350"/>
            <a:ext cx="314873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8201206" y="3853350"/>
            <a:ext cx="314873" cy="17068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2757398" y="3959222"/>
            <a:ext cx="822960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620" dirty="0">
                <a:latin typeface="Times New Roman" pitchFamily="18" charset="0"/>
              </a:rPr>
              <a:t>2018</a:t>
            </a: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3535086" y="3959222"/>
            <a:ext cx="824000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620" dirty="0">
                <a:latin typeface="Times New Roman" pitchFamily="18" charset="0"/>
              </a:rPr>
              <a:t>2019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4312771" y="3959222"/>
            <a:ext cx="813071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620" dirty="0">
                <a:latin typeface="Times New Roman" pitchFamily="18" charset="0"/>
              </a:rPr>
              <a:t>2020</a:t>
            </a: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5284879" y="3959222"/>
            <a:ext cx="837983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620" dirty="0">
                <a:latin typeface="Times New Roman" pitchFamily="18" charset="0"/>
              </a:rPr>
              <a:t>2021</a:t>
            </a:r>
          </a:p>
        </p:txBody>
      </p:sp>
      <p:sp>
        <p:nvSpPr>
          <p:cNvPr id="21" name="Rectángulo redondeado 20"/>
          <p:cNvSpPr/>
          <p:nvPr/>
        </p:nvSpPr>
        <p:spPr bwMode="auto">
          <a:xfrm>
            <a:off x="7183822" y="3959222"/>
            <a:ext cx="822960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620" dirty="0">
                <a:latin typeface="Times New Roman" pitchFamily="18" charset="0"/>
              </a:rPr>
              <a:t>2024</a:t>
            </a: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6321794" y="3959222"/>
            <a:ext cx="822960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620" dirty="0">
                <a:latin typeface="Times New Roman" pitchFamily="18" charset="0"/>
              </a:rPr>
              <a:t>2022</a:t>
            </a:r>
          </a:p>
        </p:txBody>
      </p:sp>
      <p:sp>
        <p:nvSpPr>
          <p:cNvPr id="23" name="Rectángulo redondeado 22"/>
          <p:cNvSpPr/>
          <p:nvPr/>
        </p:nvSpPr>
        <p:spPr bwMode="auto">
          <a:xfrm>
            <a:off x="7747553" y="4024031"/>
            <a:ext cx="2194161" cy="1944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1440" dirty="0">
                <a:latin typeface="Times New Roman" pitchFamily="18" charset="0"/>
              </a:rPr>
              <a:t>No Determinado</a:t>
            </a:r>
          </a:p>
        </p:txBody>
      </p:sp>
      <p:sp>
        <p:nvSpPr>
          <p:cNvPr id="24" name="Rectángulo redondeado 23"/>
          <p:cNvSpPr/>
          <p:nvPr/>
        </p:nvSpPr>
        <p:spPr bwMode="auto">
          <a:xfrm>
            <a:off x="2498172" y="2792693"/>
            <a:ext cx="1211689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>
                <a:latin typeface="Times New Roman" pitchFamily="18" charset="0"/>
              </a:rPr>
              <a:t>Colombia </a:t>
            </a:r>
          </a:p>
          <a:p>
            <a:pPr algn="ctr" defTabSz="822894"/>
            <a:r>
              <a:rPr lang="es-CO" sz="1440" dirty="0">
                <a:latin typeface="Times New Roman" pitchFamily="18" charset="0"/>
              </a:rPr>
              <a:t>Chile</a:t>
            </a:r>
          </a:p>
        </p:txBody>
      </p:sp>
      <p:sp>
        <p:nvSpPr>
          <p:cNvPr id="25" name="Rectángulo redondeado 24"/>
          <p:cNvSpPr/>
          <p:nvPr/>
        </p:nvSpPr>
        <p:spPr bwMode="auto">
          <a:xfrm>
            <a:off x="3211051" y="2987114"/>
            <a:ext cx="1211689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>
                <a:latin typeface="Times New Roman" pitchFamily="18" charset="0"/>
              </a:rPr>
              <a:t>Perú</a:t>
            </a:r>
          </a:p>
        </p:txBody>
      </p:sp>
      <p:sp>
        <p:nvSpPr>
          <p:cNvPr id="26" name="Rectángulo redondeado 25"/>
          <p:cNvSpPr/>
          <p:nvPr/>
        </p:nvSpPr>
        <p:spPr bwMode="auto">
          <a:xfrm>
            <a:off x="4053545" y="2792693"/>
            <a:ext cx="1211689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>
                <a:latin typeface="Times New Roman" pitchFamily="18" charset="0"/>
              </a:rPr>
              <a:t>Ecuador Salvador</a:t>
            </a:r>
          </a:p>
        </p:txBody>
      </p:sp>
      <p:sp>
        <p:nvSpPr>
          <p:cNvPr id="27" name="Rectángulo redondeado 26"/>
          <p:cNvSpPr/>
          <p:nvPr/>
        </p:nvSpPr>
        <p:spPr bwMode="auto">
          <a:xfrm>
            <a:off x="4960845" y="2598271"/>
            <a:ext cx="1321655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>
                <a:latin typeface="Times New Roman" pitchFamily="18" charset="0"/>
              </a:rPr>
              <a:t>Honduras</a:t>
            </a:r>
          </a:p>
          <a:p>
            <a:pPr algn="ctr" defTabSz="822894"/>
            <a:r>
              <a:rPr lang="es-CO" sz="1440" dirty="0">
                <a:latin typeface="Times New Roman" pitchFamily="18" charset="0"/>
              </a:rPr>
              <a:t>República Dominicana</a:t>
            </a:r>
          </a:p>
        </p:txBody>
      </p:sp>
      <p:sp>
        <p:nvSpPr>
          <p:cNvPr id="28" name="Rectángulo redondeado 27"/>
          <p:cNvSpPr/>
          <p:nvPr/>
        </p:nvSpPr>
        <p:spPr bwMode="auto">
          <a:xfrm>
            <a:off x="6858815" y="2998984"/>
            <a:ext cx="1220740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 err="1">
                <a:latin typeface="Times New Roman" pitchFamily="18" charset="0"/>
              </a:rPr>
              <a:t>Brazil</a:t>
            </a:r>
            <a:endParaRPr lang="es-CO" sz="1440" dirty="0">
              <a:latin typeface="Times New Roman" pitchFamily="18" charset="0"/>
            </a:endParaRPr>
          </a:p>
        </p:txBody>
      </p:sp>
      <p:sp>
        <p:nvSpPr>
          <p:cNvPr id="29" name="Rectángulo redondeado 28"/>
          <p:cNvSpPr/>
          <p:nvPr/>
        </p:nvSpPr>
        <p:spPr bwMode="auto">
          <a:xfrm>
            <a:off x="6062568" y="2792693"/>
            <a:ext cx="1211689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>
                <a:latin typeface="Times New Roman" pitchFamily="18" charset="0"/>
              </a:rPr>
              <a:t>Costa Rica </a:t>
            </a:r>
          </a:p>
          <a:p>
            <a:pPr algn="ctr" defTabSz="822894"/>
            <a:r>
              <a:rPr lang="es-CO" sz="1440" dirty="0">
                <a:latin typeface="Times New Roman" pitchFamily="18" charset="0"/>
              </a:rPr>
              <a:t>Guatemala</a:t>
            </a:r>
          </a:p>
        </p:txBody>
      </p:sp>
      <p:sp>
        <p:nvSpPr>
          <p:cNvPr id="30" name="Rectángulo redondeado 29"/>
          <p:cNvSpPr/>
          <p:nvPr/>
        </p:nvSpPr>
        <p:spPr bwMode="auto">
          <a:xfrm>
            <a:off x="7747555" y="2339042"/>
            <a:ext cx="1211689" cy="5832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algn="ctr" defTabSz="822894"/>
            <a:r>
              <a:rPr lang="es-CO" sz="1440" dirty="0">
                <a:latin typeface="Times New Roman" pitchFamily="18" charset="0"/>
              </a:rPr>
              <a:t>Nicaragua</a:t>
            </a:r>
          </a:p>
          <a:p>
            <a:pPr algn="ctr" defTabSz="822894"/>
            <a:r>
              <a:rPr lang="es-CO" sz="1440" dirty="0">
                <a:latin typeface="Times New Roman" pitchFamily="18" charset="0"/>
              </a:rPr>
              <a:t>Panamá</a:t>
            </a:r>
          </a:p>
          <a:p>
            <a:pPr algn="ctr" defTabSz="822894"/>
            <a:r>
              <a:rPr lang="es-CO" sz="1440" dirty="0">
                <a:latin typeface="Times New Roman" pitchFamily="18" charset="0"/>
              </a:rPr>
              <a:t>Paraguay</a:t>
            </a:r>
          </a:p>
          <a:p>
            <a:pPr algn="ctr" defTabSz="822894"/>
            <a:r>
              <a:rPr lang="es-CO" sz="1440" dirty="0">
                <a:latin typeface="Times New Roman" pitchFamily="18" charset="0"/>
              </a:rPr>
              <a:t>Uruguay</a:t>
            </a:r>
          </a:p>
        </p:txBody>
      </p:sp>
      <p:sp>
        <p:nvSpPr>
          <p:cNvPr id="31" name="Elipse 30"/>
          <p:cNvSpPr/>
          <p:nvPr/>
        </p:nvSpPr>
        <p:spPr bwMode="auto">
          <a:xfrm>
            <a:off x="2959199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729509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4514574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5421874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6458790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6" name="Elipse 35"/>
          <p:cNvSpPr/>
          <p:nvPr/>
        </p:nvSpPr>
        <p:spPr bwMode="auto">
          <a:xfrm>
            <a:off x="7366090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8201204" y="3356082"/>
            <a:ext cx="251850" cy="846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8" name="Flecha abajo 37"/>
          <p:cNvSpPr/>
          <p:nvPr/>
        </p:nvSpPr>
        <p:spPr bwMode="auto">
          <a:xfrm>
            <a:off x="3048132" y="3458608"/>
            <a:ext cx="41147" cy="39625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39" name="Flecha abajo 38"/>
          <p:cNvSpPr/>
          <p:nvPr/>
        </p:nvSpPr>
        <p:spPr bwMode="auto">
          <a:xfrm>
            <a:off x="3816653" y="3468308"/>
            <a:ext cx="54211" cy="38504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40" name="Flecha abajo 39"/>
          <p:cNvSpPr/>
          <p:nvPr/>
        </p:nvSpPr>
        <p:spPr bwMode="auto">
          <a:xfrm>
            <a:off x="4607405" y="3468308"/>
            <a:ext cx="41147" cy="38504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41" name="Flecha abajo 40"/>
          <p:cNvSpPr/>
          <p:nvPr/>
        </p:nvSpPr>
        <p:spPr bwMode="auto">
          <a:xfrm flipH="1">
            <a:off x="5544109" y="3468308"/>
            <a:ext cx="41147" cy="38504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42" name="Flecha abajo 41"/>
          <p:cNvSpPr/>
          <p:nvPr/>
        </p:nvSpPr>
        <p:spPr bwMode="auto">
          <a:xfrm>
            <a:off x="6581026" y="3468308"/>
            <a:ext cx="41147" cy="38504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43" name="Flecha abajo 42"/>
          <p:cNvSpPr/>
          <p:nvPr/>
        </p:nvSpPr>
        <p:spPr bwMode="auto">
          <a:xfrm>
            <a:off x="7488325" y="3468308"/>
            <a:ext cx="54211" cy="38504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44" name="Flecha abajo 43"/>
          <p:cNvSpPr/>
          <p:nvPr/>
        </p:nvSpPr>
        <p:spPr bwMode="auto">
          <a:xfrm flipH="1">
            <a:off x="8332227" y="3468308"/>
            <a:ext cx="63400" cy="385040"/>
          </a:xfrm>
          <a:prstGeom prst="downArrow">
            <a:avLst/>
          </a:prstGeom>
          <a:solidFill>
            <a:srgbClr val="62C3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822894"/>
            <a:endParaRPr lang="es-CO" sz="2160">
              <a:latin typeface="Times New Roman" pitchFamily="18" charset="0"/>
            </a:endParaRPr>
          </a:p>
        </p:txBody>
      </p:sp>
      <p:sp>
        <p:nvSpPr>
          <p:cNvPr id="45" name="1 Rectángulo"/>
          <p:cNvSpPr/>
          <p:nvPr/>
        </p:nvSpPr>
        <p:spPr bwMode="auto">
          <a:xfrm>
            <a:off x="35496" y="5404990"/>
            <a:ext cx="2268252" cy="1888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spcCol="0" rtlCol="0" anchor="t" anchorCtr="0" compatLnSpc="1">
            <a:prstTxWarp prst="textNoShape">
              <a:avLst/>
            </a:prstTxWarp>
          </a:bodyPr>
          <a:lstStyle/>
          <a:p>
            <a:pPr defTabSz="822894"/>
            <a:r>
              <a:rPr lang="es-CO" sz="900" b="1" dirty="0">
                <a:latin typeface="Times New Roman" pitchFamily="18" charset="0"/>
              </a:rPr>
              <a:t>Fuente: </a:t>
            </a:r>
            <a:r>
              <a:rPr lang="es-CO" sz="900" dirty="0">
                <a:latin typeface="Times New Roman" pitchFamily="18" charset="0"/>
              </a:rPr>
              <a:t>Estudio BID . E&amp;Y </a:t>
            </a:r>
            <a:r>
              <a:rPr lang="es-CO" sz="900" dirty="0" err="1">
                <a:latin typeface="Times New Roman" pitchFamily="18" charset="0"/>
              </a:rPr>
              <a:t>Germany</a:t>
            </a:r>
            <a:r>
              <a:rPr lang="es-CO" sz="900" dirty="0">
                <a:latin typeface="Times New Roman" pitchFamily="18" charset="0"/>
              </a:rPr>
              <a:t> - 2017</a:t>
            </a:r>
          </a:p>
        </p:txBody>
      </p:sp>
    </p:spTree>
    <p:extLst>
      <p:ext uri="{BB962C8B-B14F-4D97-AF65-F5344CB8AC3E}">
        <p14:creationId xmlns:p14="http://schemas.microsoft.com/office/powerpoint/2010/main" val="31153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 txBox="1">
            <a:spLocks/>
          </p:cNvSpPr>
          <p:nvPr/>
        </p:nvSpPr>
        <p:spPr>
          <a:xfrm>
            <a:off x="373362" y="5136226"/>
            <a:ext cx="1714500" cy="242888"/>
          </a:xfrm>
          <a:prstGeom prst="rect">
            <a:avLst/>
          </a:prstGeom>
        </p:spPr>
        <p:txBody>
          <a:bodyPr lIns="82289" tIns="41145" rIns="82289" bIns="41145"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F152DCA-CD82-48DD-BE7C-A5D938300626}" type="slidenum">
              <a:rPr lang="es-ES_tradnl" sz="2300" smtClean="0">
                <a:solidFill>
                  <a:srgbClr val="000000"/>
                </a:solidFill>
                <a:latin typeface="Arial Narrow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ES_tradnl" sz="23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21794" y="1431742"/>
            <a:ext cx="2780643" cy="3393261"/>
          </a:xfrm>
          <a:prstGeom prst="rect">
            <a:avLst/>
          </a:prstGeom>
        </p:spPr>
        <p:txBody>
          <a:bodyPr wrap="square" lIns="68605" tIns="34302" rIns="68605" bIns="34302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800" b="1" dirty="0">
                <a:solidFill>
                  <a:srgbClr val="002060"/>
                </a:solidFill>
                <a:latin typeface="Arial Narrow" pitchFamily="34" charset="0"/>
              </a:rPr>
              <a:t>Amplia gama de niveles globales de alineación: entre el 11% y el 84%.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18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800" b="1" dirty="0">
                <a:solidFill>
                  <a:srgbClr val="000000"/>
                </a:solidFill>
                <a:latin typeface="Arial Narrow" pitchFamily="34" charset="0"/>
              </a:rPr>
              <a:t>Algunos países aún operan con sistema base de efectivo modificado, otros han logrado notables avances  en la implementación de las NICSP </a:t>
            </a:r>
            <a:r>
              <a:rPr lang="es-CO" sz="1800" b="1" i="1" dirty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es-CO" sz="1800" b="1" i="1" dirty="0">
                <a:solidFill>
                  <a:srgbClr val="002060"/>
                </a:solidFill>
                <a:latin typeface="Arial Narrow" pitchFamily="34" charset="0"/>
              </a:rPr>
              <a:t>Colombia, Perú, Chile</a:t>
            </a:r>
            <a:r>
              <a:rPr lang="es-CO" sz="1800" b="1" i="1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es-CO" sz="1800" b="1" dirty="0">
                <a:solidFill>
                  <a:srgbClr val="000000"/>
                </a:solidFill>
                <a:latin typeface="Arial Narrow" pitchFamily="34" charset="0"/>
              </a:rPr>
              <a:t>estando  en el período de aplicación.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555" y="1262362"/>
            <a:ext cx="3888432" cy="38087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26163"/>
            <a:ext cx="2627786" cy="344496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 bwMode="auto">
          <a:xfrm>
            <a:off x="2692593" y="2015006"/>
            <a:ext cx="453650" cy="2842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16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5538042" y="1950199"/>
            <a:ext cx="459719" cy="3240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16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ángulo 7"/>
          <p:cNvSpPr/>
          <p:nvPr/>
        </p:nvSpPr>
        <p:spPr>
          <a:xfrm>
            <a:off x="10324" y="-22820"/>
            <a:ext cx="9173311" cy="1080290"/>
          </a:xfrm>
          <a:prstGeom prst="rect">
            <a:avLst/>
          </a:prstGeom>
        </p:spPr>
        <p:txBody>
          <a:bodyPr wrap="square" lIns="82289" tIns="41145" rIns="82289" bIns="41145">
            <a:spAutoFit/>
          </a:bodyPr>
          <a:lstStyle/>
          <a:p>
            <a:pPr marL="0" marR="0" lvl="0" indent="0" algn="ctr" defTabSz="4114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4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NIVEL GLOBAL DE ALINEACIÓN</a:t>
            </a:r>
            <a:r>
              <a:rPr kumimoji="0" lang="es-CO" sz="288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CO" sz="324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POR PAÍSES - AMÉRICA LATINA </a:t>
            </a:r>
          </a:p>
        </p:txBody>
      </p:sp>
      <p:sp>
        <p:nvSpPr>
          <p:cNvPr id="10" name="1 Rectángulo"/>
          <p:cNvSpPr/>
          <p:nvPr/>
        </p:nvSpPr>
        <p:spPr bwMode="auto">
          <a:xfrm>
            <a:off x="35496" y="5521796"/>
            <a:ext cx="2268252" cy="18881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9" tIns="41145" rIns="82289" bIns="41145" numCol="1" spcCol="0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2289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Fuente: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Estudio BID . E&amp;Y </a:t>
            </a:r>
            <a:r>
              <a:rPr kumimoji="0" lang="es-CO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Germany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- 2017</a:t>
            </a:r>
          </a:p>
        </p:txBody>
      </p:sp>
    </p:spTree>
    <p:extLst>
      <p:ext uri="{BB962C8B-B14F-4D97-AF65-F5344CB8AC3E}">
        <p14:creationId xmlns:p14="http://schemas.microsoft.com/office/powerpoint/2010/main" val="252410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4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869FFF-0288-4B42-9B48-50D4626F0A8E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sp>
        <p:nvSpPr>
          <p:cNvPr id="8" name="3 Rectángulo"/>
          <p:cNvSpPr/>
          <p:nvPr/>
        </p:nvSpPr>
        <p:spPr>
          <a:xfrm>
            <a:off x="2153688" y="2540600"/>
            <a:ext cx="730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CONVERGENCIA CONTABLE PÚBLICA   </a:t>
            </a:r>
          </a:p>
          <a:p>
            <a:pPr algn="ctr"/>
            <a:r>
              <a:rPr lang="es-CO" sz="3200" b="1" dirty="0"/>
              <a:t>CONTROL  INTERNO  CONTABLE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019" y="3486561"/>
            <a:ext cx="2555077" cy="2171289"/>
          </a:xfrm>
          <a:prstGeom prst="ellipse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19" y="91440"/>
            <a:ext cx="2370730" cy="2565281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4607496" y="393935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… Una Realidad</a:t>
            </a:r>
            <a:endParaRPr lang="es-CO" sz="3600" dirty="0"/>
          </a:p>
        </p:txBody>
      </p:sp>
      <p:pic>
        <p:nvPicPr>
          <p:cNvPr id="12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3940">
            <a:off x="4743504" y="1036858"/>
            <a:ext cx="2737090" cy="8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pic>
        <p:nvPicPr>
          <p:cNvPr id="5" name="Picture 2" descr="Resultado de imagen para mapa de colomb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85292"/>
            <a:ext cx="3135784" cy="4657700"/>
          </a:xfrm>
          <a:prstGeom prst="rect">
            <a:avLst/>
          </a:prstGeom>
          <a:noFill/>
        </p:spPr>
      </p:pic>
      <p:sp>
        <p:nvSpPr>
          <p:cNvPr id="6" name="Flecha abajo 9"/>
          <p:cNvSpPr/>
          <p:nvPr/>
        </p:nvSpPr>
        <p:spPr bwMode="auto">
          <a:xfrm>
            <a:off x="5068186" y="1057300"/>
            <a:ext cx="511926" cy="371741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rgbClr val="88BC64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40000"/>
              </a:schemeClr>
            </a:glow>
          </a:effectLst>
        </p:spPr>
        <p:txBody>
          <a:bodyPr vert="horz" wrap="square" lIns="91417" tIns="45708" rIns="91417" bIns="45708" numCol="1" rtlCol="0" anchor="t" anchorCtr="0" compatLnSpc="1">
            <a:prstTxWarp prst="textNoShape">
              <a:avLst/>
            </a:prstTxWarp>
          </a:bodyPr>
          <a:lstStyle/>
          <a:p>
            <a:pPr defTabSz="914182"/>
            <a:endParaRPr lang="es-CO" sz="2400" dirty="0">
              <a:latin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6498" y="1633364"/>
            <a:ext cx="5565388" cy="84911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8" rIns="91417" bIns="45708" rtlCol="0" anchor="ctr"/>
          <a:lstStyle/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kern="0" dirty="0">
                <a:solidFill>
                  <a:srgbClr val="000000"/>
                </a:solidFill>
                <a:latin typeface="Calibri"/>
              </a:rPr>
              <a:t>UN GRAN QUEHACER PARA </a:t>
            </a:r>
          </a:p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kern="0" dirty="0">
                <a:solidFill>
                  <a:srgbClr val="000000"/>
                </a:solidFill>
                <a:latin typeface="Calibri"/>
              </a:rPr>
              <a:t>UN PAÍS CON PROSPERIDAD </a:t>
            </a:r>
          </a:p>
        </p:txBody>
      </p:sp>
      <p:sp>
        <p:nvSpPr>
          <p:cNvPr id="8" name="6 Rectángulo"/>
          <p:cNvSpPr/>
          <p:nvPr/>
        </p:nvSpPr>
        <p:spPr>
          <a:xfrm>
            <a:off x="3072988" y="2730341"/>
            <a:ext cx="5760640" cy="22467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pPr lvl="0" algn="just" eaLnBrk="1" hangingPunct="1">
              <a:spcAft>
                <a:spcPct val="25000"/>
              </a:spcAft>
            </a:pP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Contabilidad para el </a:t>
            </a:r>
            <a:r>
              <a:rPr lang="en-GB" altLang="es-CO" sz="2800" b="1" u="sng" dirty="0">
                <a:solidFill>
                  <a:srgbClr val="000000"/>
                </a:solidFill>
                <a:cs typeface="Arial" charset="0"/>
              </a:rPr>
              <a:t>BUEN GOBIERNO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de las organizaciones. Adecuación de la Contabilidad Pública a un nuevo concepto de RENDICIÓN DE CUENTAS </a:t>
            </a:r>
            <a:r>
              <a:rPr lang="en-GB" altLang="es-CO" sz="2800" b="1" i="1" dirty="0">
                <a:solidFill>
                  <a:srgbClr val="000000"/>
                </a:solidFill>
                <a:cs typeface="Arial" charset="0"/>
              </a:rPr>
              <a:t>(“Accountability”)</a:t>
            </a:r>
          </a:p>
        </p:txBody>
      </p:sp>
      <p:sp>
        <p:nvSpPr>
          <p:cNvPr id="9" name="10 Rectángulo"/>
          <p:cNvSpPr/>
          <p:nvPr/>
        </p:nvSpPr>
        <p:spPr>
          <a:xfrm>
            <a:off x="588948" y="0"/>
            <a:ext cx="8582296" cy="1077212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s-CO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CONTABILIDAD PÚBLICA GENERADORA DE VALOR </a:t>
            </a:r>
          </a:p>
          <a:p>
            <a:pPr algn="ctr"/>
            <a:r>
              <a:rPr lang="es-CO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PARA UN PAÍS DE BUENAS PRÁCTICAS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5418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1">
            <a:extLst>
              <a:ext uri="{FF2B5EF4-FFF2-40B4-BE49-F238E27FC236}">
                <a16:creationId xmlns:a16="http://schemas.microsoft.com/office/drawing/2014/main" id="{8DC411A9-BAB0-7644-B153-E311375B3F25}"/>
              </a:ext>
            </a:extLst>
          </p:cNvPr>
          <p:cNvSpPr/>
          <p:nvPr/>
        </p:nvSpPr>
        <p:spPr>
          <a:xfrm>
            <a:off x="1870997" y="780320"/>
            <a:ext cx="5222979" cy="3079144"/>
          </a:xfrm>
          <a:prstGeom prst="triangle">
            <a:avLst/>
          </a:prstGeom>
          <a:solidFill>
            <a:srgbClr val="C35DE2">
              <a:alpha val="28000"/>
            </a:srgbClr>
          </a:solidFill>
          <a:ln/>
          <a:scene3d>
            <a:camera prst="orthographicFront"/>
            <a:lightRig rig="balanced" dir="t"/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/>
            <a:r>
              <a:rPr lang="es-CO" sz="2701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“Cura Rationum”</a:t>
            </a:r>
            <a:endParaRPr lang="es-CO" sz="1800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84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84"/>
            <a:r>
              <a:rPr lang="es-CO" sz="217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DE LAS CUENTAS</a:t>
            </a:r>
          </a:p>
          <a:p>
            <a:pPr algn="ctr" defTabSz="914484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84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84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84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850D4E3-3A66-164B-91B4-0D89983F3EB4}"/>
              </a:ext>
            </a:extLst>
          </p:cNvPr>
          <p:cNvCxnSpPr>
            <a:cxnSpLocks/>
          </p:cNvCxnSpPr>
          <p:nvPr/>
        </p:nvCxnSpPr>
        <p:spPr>
          <a:xfrm>
            <a:off x="5243405" y="4183584"/>
            <a:ext cx="2245679" cy="0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D2051D72-BE1C-2D45-9678-AB59B86A50B0}"/>
              </a:ext>
            </a:extLst>
          </p:cNvPr>
          <p:cNvSpPr/>
          <p:nvPr/>
        </p:nvSpPr>
        <p:spPr>
          <a:xfrm>
            <a:off x="2506081" y="4789565"/>
            <a:ext cx="4151277" cy="49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/>
            <a:r>
              <a:rPr lang="es-CO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 DE LA HONRADEZ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E8C529-CDC9-BA4A-81E3-09ECEA58D347}"/>
              </a:ext>
            </a:extLst>
          </p:cNvPr>
          <p:cNvSpPr/>
          <p:nvPr/>
        </p:nvSpPr>
        <p:spPr>
          <a:xfrm>
            <a:off x="3151258" y="4529920"/>
            <a:ext cx="2720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84"/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“Renditio Rationum”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7EE54E-07AF-B04B-B34A-C1E9E3221F83}"/>
              </a:ext>
            </a:extLst>
          </p:cNvPr>
          <p:cNvSpPr/>
          <p:nvPr/>
        </p:nvSpPr>
        <p:spPr>
          <a:xfrm rot="18639504">
            <a:off x="535287" y="1934230"/>
            <a:ext cx="4139820" cy="359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/>
            <a:r>
              <a:rPr lang="es-CO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 DE LA HONRADEZ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5943CB-7CA3-0946-9700-E1D83210159B}"/>
              </a:ext>
            </a:extLst>
          </p:cNvPr>
          <p:cNvSpPr/>
          <p:nvPr/>
        </p:nvSpPr>
        <p:spPr>
          <a:xfrm rot="18714632">
            <a:off x="864671" y="1844078"/>
            <a:ext cx="2791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84"/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“Custodia Probitatis”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975120-6939-8440-B671-10E0D0AA2BD7}"/>
              </a:ext>
            </a:extLst>
          </p:cNvPr>
          <p:cNvSpPr/>
          <p:nvPr/>
        </p:nvSpPr>
        <p:spPr>
          <a:xfrm rot="2931350">
            <a:off x="4847821" y="2064113"/>
            <a:ext cx="3470110" cy="362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/>
            <a:r>
              <a:rPr lang="es-CO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GOBIERNOS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3B4FC8-3F71-AC48-B776-53DC84D1804D}"/>
              </a:ext>
            </a:extLst>
          </p:cNvPr>
          <p:cNvSpPr/>
          <p:nvPr/>
        </p:nvSpPr>
        <p:spPr>
          <a:xfrm rot="2913582">
            <a:off x="5391681" y="1856465"/>
            <a:ext cx="2876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84"/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“Omniun Publicarum”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43CEB89-7DD4-FD4C-A465-087AAFD78DE2}"/>
              </a:ext>
            </a:extLst>
          </p:cNvPr>
          <p:cNvCxnSpPr>
            <a:cxnSpLocks/>
          </p:cNvCxnSpPr>
          <p:nvPr/>
        </p:nvCxnSpPr>
        <p:spPr>
          <a:xfrm flipH="1" flipV="1">
            <a:off x="4626020" y="745181"/>
            <a:ext cx="2991189" cy="3438403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3A531C4-CD09-C74F-B277-64B14C89C5DE}"/>
              </a:ext>
            </a:extLst>
          </p:cNvPr>
          <p:cNvCxnSpPr>
            <a:cxnSpLocks/>
          </p:cNvCxnSpPr>
          <p:nvPr/>
        </p:nvCxnSpPr>
        <p:spPr>
          <a:xfrm flipH="1">
            <a:off x="1546876" y="4129564"/>
            <a:ext cx="2088179" cy="0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67B09D2-B934-234E-AAEA-6C6CE3B29E71}"/>
              </a:ext>
            </a:extLst>
          </p:cNvPr>
          <p:cNvCxnSpPr>
            <a:cxnSpLocks/>
          </p:cNvCxnSpPr>
          <p:nvPr/>
        </p:nvCxnSpPr>
        <p:spPr>
          <a:xfrm flipV="1">
            <a:off x="1474330" y="745182"/>
            <a:ext cx="2918643" cy="3384383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328E9A5-C13F-1A4B-AFAC-A260AC44ED05}"/>
              </a:ext>
            </a:extLst>
          </p:cNvPr>
          <p:cNvSpPr/>
          <p:nvPr/>
        </p:nvSpPr>
        <p:spPr>
          <a:xfrm>
            <a:off x="3640297" y="3859464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84"/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“Prudentia”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8946DC7-54D7-2F47-BE14-88E769D5DC19}"/>
              </a:ext>
            </a:extLst>
          </p:cNvPr>
          <p:cNvSpPr/>
          <p:nvPr/>
        </p:nvSpPr>
        <p:spPr>
          <a:xfrm>
            <a:off x="3664181" y="4070051"/>
            <a:ext cx="1601212" cy="486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/>
            <a:r>
              <a:rPr lang="es-CO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PRUDENCIA</a:t>
            </a:r>
          </a:p>
        </p:txBody>
      </p:sp>
    </p:spTree>
    <p:extLst>
      <p:ext uri="{BB962C8B-B14F-4D97-AF65-F5344CB8AC3E}">
        <p14:creationId xmlns:p14="http://schemas.microsoft.com/office/powerpoint/2010/main" val="24652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grpSp>
        <p:nvGrpSpPr>
          <p:cNvPr id="5" name="Group 4"/>
          <p:cNvGrpSpPr/>
          <p:nvPr/>
        </p:nvGrpSpPr>
        <p:grpSpPr>
          <a:xfrm>
            <a:off x="4294549" y="765337"/>
            <a:ext cx="4669939" cy="2092163"/>
            <a:chOff x="3996943" y="1585576"/>
            <a:chExt cx="4669939" cy="2092163"/>
          </a:xfrm>
        </p:grpSpPr>
        <p:pic>
          <p:nvPicPr>
            <p:cNvPr id="6" name="Picture 2" descr="D:\BACKUP 03 MARZO 2016\Desktop\descarg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69656">
              <a:off x="4114438" y="1585576"/>
              <a:ext cx="4552444" cy="20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8 CuadroTexto"/>
            <p:cNvSpPr txBox="1"/>
            <p:nvPr/>
          </p:nvSpPr>
          <p:spPr>
            <a:xfrm rot="854476">
              <a:off x="3996943" y="2401309"/>
              <a:ext cx="3137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>
                  <a:solidFill>
                    <a:srgbClr val="000000"/>
                  </a:solidFill>
                </a:rPr>
                <a:t>      de las cuentas públicas </a:t>
              </a:r>
            </a:p>
          </p:txBody>
        </p:sp>
      </p:grpSp>
      <p:sp>
        <p:nvSpPr>
          <p:cNvPr id="8" name="10 CuadroTexto"/>
          <p:cNvSpPr txBox="1"/>
          <p:nvPr/>
        </p:nvSpPr>
        <p:spPr>
          <a:xfrm>
            <a:off x="568105" y="841276"/>
            <a:ext cx="3071736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</a:rPr>
              <a:t>BUEN  GOBIERNO ES</a:t>
            </a:r>
            <a:r>
              <a:rPr lang="es-CO" b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9" name="11 Flecha curvada hacia abajo"/>
          <p:cNvSpPr/>
          <p:nvPr/>
        </p:nvSpPr>
        <p:spPr bwMode="auto">
          <a:xfrm>
            <a:off x="2559720" y="49188"/>
            <a:ext cx="3960440" cy="717174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7" rIns="91432" bIns="45717" numCol="1" rtlCol="0" anchor="t" anchorCtr="0" compatLnSpc="1">
            <a:prstTxWarp prst="textNoShape">
              <a:avLst/>
            </a:prstTxWarp>
          </a:bodyPr>
          <a:lstStyle/>
          <a:p>
            <a:endParaRPr lang="es-CO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4604" y="2844697"/>
            <a:ext cx="8525200" cy="2185208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0000"/>
                </a:solidFill>
                <a:latin typeface="Calibri"/>
              </a:rPr>
              <a:t>más que un PRINCIPIO …  un </a:t>
            </a:r>
            <a:r>
              <a:rPr lang="es-CO" sz="2800" b="1" u="sng" dirty="0">
                <a:solidFill>
                  <a:srgbClr val="000000"/>
                </a:solidFill>
                <a:latin typeface="Calibri"/>
              </a:rPr>
              <a:t>BENEFICIO</a:t>
            </a:r>
            <a:r>
              <a:rPr lang="es-CO" sz="2800" b="1" dirty="0">
                <a:solidFill>
                  <a:srgbClr val="000000"/>
                </a:solidFill>
                <a:latin typeface="Calibri"/>
              </a:rPr>
              <a:t> en términos de:</a:t>
            </a:r>
          </a:p>
          <a:p>
            <a:endParaRPr lang="es-CO" sz="2400" b="1" dirty="0">
              <a:solidFill>
                <a:srgbClr val="000000"/>
              </a:solidFill>
              <a:latin typeface="Calibri"/>
            </a:endParaRPr>
          </a:p>
          <a:p>
            <a:pPr marL="799909" lvl="1" indent="-342872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rgbClr val="000000"/>
                </a:solidFill>
                <a:latin typeface="Calibri"/>
              </a:rPr>
              <a:t>Calidad de Información</a:t>
            </a:r>
          </a:p>
          <a:p>
            <a:pPr marL="799909" lvl="1" indent="-342872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rgbClr val="000000"/>
                </a:solidFill>
                <a:latin typeface="Calibri"/>
              </a:rPr>
              <a:t>Uso de la Información</a:t>
            </a:r>
          </a:p>
          <a:p>
            <a:pPr marL="799909" lvl="1" indent="-342872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rgbClr val="000000"/>
                </a:solidFill>
                <a:latin typeface="Calibri"/>
              </a:rPr>
              <a:t>Divulgación Proactiva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7004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D8523B-79F9-4635-B6B8-E2466E563B6C}"/>
              </a:ext>
            </a:extLst>
          </p:cNvPr>
          <p:cNvSpPr/>
          <p:nvPr/>
        </p:nvSpPr>
        <p:spPr bwMode="auto">
          <a:xfrm>
            <a:off x="134938" y="3876675"/>
            <a:ext cx="903287" cy="4270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Res.033 de 2012</a:t>
            </a:r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8BF2BBD-7624-418E-A963-BD42357F1F90}"/>
              </a:ext>
            </a:extLst>
          </p:cNvPr>
          <p:cNvSpPr/>
          <p:nvPr/>
        </p:nvSpPr>
        <p:spPr>
          <a:xfrm rot="5400000">
            <a:off x="303252" y="4221482"/>
            <a:ext cx="566818" cy="90421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00" kern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en L 4">
            <a:extLst>
              <a:ext uri="{FF2B5EF4-FFF2-40B4-BE49-F238E27FC236}">
                <a16:creationId xmlns:a16="http://schemas.microsoft.com/office/drawing/2014/main" id="{A002FDA0-07BA-4FA6-A233-2AF2412FD4FB}"/>
              </a:ext>
            </a:extLst>
          </p:cNvPr>
          <p:cNvSpPr/>
          <p:nvPr/>
        </p:nvSpPr>
        <p:spPr>
          <a:xfrm rot="5400000">
            <a:off x="2798045" y="3517655"/>
            <a:ext cx="427846" cy="85828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6" name="Forma en L 5">
            <a:extLst>
              <a:ext uri="{FF2B5EF4-FFF2-40B4-BE49-F238E27FC236}">
                <a16:creationId xmlns:a16="http://schemas.microsoft.com/office/drawing/2014/main" id="{7864B052-36C0-4ECA-B13D-31494EA5DB24}"/>
              </a:ext>
            </a:extLst>
          </p:cNvPr>
          <p:cNvSpPr/>
          <p:nvPr/>
        </p:nvSpPr>
        <p:spPr>
          <a:xfrm rot="5400000">
            <a:off x="3991571" y="3161652"/>
            <a:ext cx="470432" cy="839649"/>
          </a:xfrm>
          <a:prstGeom prst="corner">
            <a:avLst>
              <a:gd name="adj1" fmla="val 16120"/>
              <a:gd name="adj2" fmla="val 19589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7" name="Forma en L 6">
            <a:extLst>
              <a:ext uri="{FF2B5EF4-FFF2-40B4-BE49-F238E27FC236}">
                <a16:creationId xmlns:a16="http://schemas.microsoft.com/office/drawing/2014/main" id="{B625DC95-77D6-4A72-B72C-52035B18CC5D}"/>
              </a:ext>
            </a:extLst>
          </p:cNvPr>
          <p:cNvSpPr/>
          <p:nvPr/>
        </p:nvSpPr>
        <p:spPr>
          <a:xfrm rot="5400000">
            <a:off x="5257450" y="2636510"/>
            <a:ext cx="541883" cy="87761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8" name="Forma en L 7">
            <a:extLst>
              <a:ext uri="{FF2B5EF4-FFF2-40B4-BE49-F238E27FC236}">
                <a16:creationId xmlns:a16="http://schemas.microsoft.com/office/drawing/2014/main" id="{2228E8EC-97FE-457F-B386-459DFCA0B7E5}"/>
              </a:ext>
            </a:extLst>
          </p:cNvPr>
          <p:cNvSpPr/>
          <p:nvPr/>
        </p:nvSpPr>
        <p:spPr>
          <a:xfrm rot="5400000">
            <a:off x="6614660" y="2002943"/>
            <a:ext cx="546968" cy="90110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1438275" y="3651250"/>
            <a:ext cx="736600" cy="38735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 2013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151D1F9-57E9-447A-8C73-FA30EB7825DC}"/>
              </a:ext>
            </a:extLst>
          </p:cNvPr>
          <p:cNvSpPr/>
          <p:nvPr/>
        </p:nvSpPr>
        <p:spPr bwMode="auto">
          <a:xfrm>
            <a:off x="2309812" y="3140769"/>
            <a:ext cx="1180204" cy="487910"/>
          </a:xfrm>
          <a:prstGeom prst="rect">
            <a:avLst/>
          </a:prstGeom>
          <a:solidFill>
            <a:srgbClr val="A5A5A5">
              <a:lumMod val="8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Res.743/2013 - 037/2017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345980-9AEA-4D14-AEFA-C5096CB490F2}"/>
              </a:ext>
            </a:extLst>
          </p:cNvPr>
          <p:cNvSpPr/>
          <p:nvPr/>
        </p:nvSpPr>
        <p:spPr bwMode="auto">
          <a:xfrm>
            <a:off x="3806825" y="2805113"/>
            <a:ext cx="893763" cy="46831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414 de 2014</a:t>
            </a:r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9D07E90B-C8F7-4241-A5E6-6C525B991B60}"/>
              </a:ext>
            </a:extLst>
          </p:cNvPr>
          <p:cNvSpPr/>
          <p:nvPr/>
        </p:nvSpPr>
        <p:spPr>
          <a:xfrm>
            <a:off x="7338696" y="1937044"/>
            <a:ext cx="284692" cy="178353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5BBAA672-5489-45A6-8877-E328C51D1E20}"/>
              </a:ext>
            </a:extLst>
          </p:cNvPr>
          <p:cNvSpPr/>
          <p:nvPr/>
        </p:nvSpPr>
        <p:spPr>
          <a:xfrm>
            <a:off x="6025671" y="2535005"/>
            <a:ext cx="301573" cy="199117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7BD3FE4B-96ED-4D56-A11C-C7570C3BF0FD}"/>
              </a:ext>
            </a:extLst>
          </p:cNvPr>
          <p:cNvSpPr/>
          <p:nvPr/>
        </p:nvSpPr>
        <p:spPr>
          <a:xfrm>
            <a:off x="4729527" y="3164417"/>
            <a:ext cx="301573" cy="199117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8E309FA4-B2E0-4426-BDEE-3B7B2BCCA701}"/>
              </a:ext>
            </a:extLst>
          </p:cNvPr>
          <p:cNvSpPr/>
          <p:nvPr/>
        </p:nvSpPr>
        <p:spPr>
          <a:xfrm>
            <a:off x="1057119" y="4117428"/>
            <a:ext cx="301573" cy="199117"/>
          </a:xfrm>
          <a:prstGeom prst="triangle">
            <a:avLst>
              <a:gd name="adj" fmla="val 10000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25" y="3478213"/>
            <a:ext cx="336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AFB373F-C29C-437B-964C-BF43870BF856}"/>
              </a:ext>
            </a:extLst>
          </p:cNvPr>
          <p:cNvSpPr txBox="1"/>
          <p:nvPr/>
        </p:nvSpPr>
        <p:spPr>
          <a:xfrm>
            <a:off x="2657475" y="3816350"/>
            <a:ext cx="962025" cy="1285875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Marco Normativo dispuesto en el anexo Decreto 2784 de 2012. Empresas Cotizantes.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Hoy Decreto 2420 de 2015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A5A0A6A-A0BF-4E6C-8C84-9B7BB3BC91E4}"/>
              </a:ext>
            </a:extLst>
          </p:cNvPr>
          <p:cNvSpPr txBox="1"/>
          <p:nvPr/>
        </p:nvSpPr>
        <p:spPr>
          <a:xfrm>
            <a:off x="3878263" y="3405188"/>
            <a:ext cx="860425" cy="411162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Marco normativo para </a:t>
            </a: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Empresas que no Cotizan.</a:t>
            </a:r>
            <a:endParaRPr lang="es-CO" sz="12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3" y="3840163"/>
            <a:ext cx="3571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54DFD6A6-290B-4FCD-8C1E-DE4379EA121B}"/>
              </a:ext>
            </a:extLst>
          </p:cNvPr>
          <p:cNvSpPr/>
          <p:nvPr/>
        </p:nvSpPr>
        <p:spPr bwMode="auto">
          <a:xfrm>
            <a:off x="5089525" y="2300288"/>
            <a:ext cx="877888" cy="42703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533 de 2015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F933C1-2957-4413-9C7B-84BCD2422F6B}"/>
              </a:ext>
            </a:extLst>
          </p:cNvPr>
          <p:cNvSpPr txBox="1"/>
          <p:nvPr/>
        </p:nvSpPr>
        <p:spPr>
          <a:xfrm>
            <a:off x="5170488" y="2887663"/>
            <a:ext cx="1066800" cy="703262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RCP el marco normativo aplicable para las Entidades 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de Gobierno</a:t>
            </a:r>
            <a:endParaRPr lang="es-CO" sz="12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9D8523B-79F9-4635-B6B8-E2466E563B6C}"/>
              </a:ext>
            </a:extLst>
          </p:cNvPr>
          <p:cNvSpPr/>
          <p:nvPr/>
        </p:nvSpPr>
        <p:spPr bwMode="auto">
          <a:xfrm>
            <a:off x="6411913" y="1714500"/>
            <a:ext cx="887412" cy="427038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Res.628 de 2015</a:t>
            </a:r>
          </a:p>
        </p:txBody>
      </p: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6524625" y="2228850"/>
            <a:ext cx="1098550" cy="846138"/>
            <a:chOff x="-251230" y="1547017"/>
            <a:chExt cx="4391238" cy="5941918"/>
          </a:xfrm>
        </p:grpSpPr>
        <p:sp>
          <p:nvSpPr>
            <p:cNvPr id="26" name="Rectángulo 77"/>
            <p:cNvSpPr>
              <a:spLocks noChangeArrowheads="1"/>
            </p:cNvSpPr>
            <p:nvPr/>
          </p:nvSpPr>
          <p:spPr bwMode="auto">
            <a:xfrm>
              <a:off x="279006" y="2281630"/>
              <a:ext cx="2517883" cy="2207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Geneva"/>
                  <a:cs typeface="Geneva"/>
                </a:defRPr>
              </a:lvl9pPr>
            </a:lstStyle>
            <a:p>
              <a:endParaRPr lang="es-CO" alt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009E52E-6E68-46D6-AEF6-ED1EF3113AC8}"/>
                </a:ext>
              </a:extLst>
            </p:cNvPr>
            <p:cNvSpPr txBox="1"/>
            <p:nvPr/>
          </p:nvSpPr>
          <p:spPr>
            <a:xfrm>
              <a:off x="-251230" y="1547017"/>
              <a:ext cx="4391238" cy="5941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57150" tIns="57150" rIns="57150" bIns="57150" spcCol="1270"/>
            <a:lstStyle/>
            <a:p>
              <a:pPr defTabSz="6667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1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Incorpora al RCP, el referente teórico y metodológico de la regulación contable pública y define el </a:t>
              </a:r>
              <a:r>
                <a:rPr lang="es-ES" sz="12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alcance del RCP.</a:t>
              </a:r>
              <a:endPara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1101725" y="931863"/>
            <a:ext cx="2033588" cy="44291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354, 355 y 356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2007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009E52E-6E68-46D6-AEF6-ED1EF3113AC8}"/>
              </a:ext>
            </a:extLst>
          </p:cNvPr>
          <p:cNvSpPr txBox="1"/>
          <p:nvPr/>
        </p:nvSpPr>
        <p:spPr>
          <a:xfrm>
            <a:off x="1158875" y="1535113"/>
            <a:ext cx="933450" cy="1055687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just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Régimen de Contabilidad Pública - RCP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ea typeface="+mn-ea"/>
                <a:cs typeface="+mn-cs"/>
              </a:rPr>
              <a:t> Principio de                                    devengo   causación</a:t>
            </a:r>
          </a:p>
          <a:p>
            <a:pPr algn="just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9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AFB373F-C29C-437B-964C-BF43870BF856}"/>
              </a:ext>
            </a:extLst>
          </p:cNvPr>
          <p:cNvSpPr txBox="1"/>
          <p:nvPr/>
        </p:nvSpPr>
        <p:spPr>
          <a:xfrm>
            <a:off x="2206625" y="1543050"/>
            <a:ext cx="10731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- Plan General de Contabilidad Pública 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- Manual de Procedimientos</a:t>
            </a:r>
          </a:p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- Doctrina Contable </a:t>
            </a:r>
          </a:p>
        </p:txBody>
      </p:sp>
      <p:sp>
        <p:nvSpPr>
          <p:cNvPr id="31" name="Forma en L 30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7956919" y="1212764"/>
            <a:ext cx="609935" cy="117127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9D8523B-79F9-4635-B6B8-E2466E563B6C}"/>
              </a:ext>
            </a:extLst>
          </p:cNvPr>
          <p:cNvSpPr/>
          <p:nvPr/>
        </p:nvSpPr>
        <p:spPr bwMode="auto">
          <a:xfrm>
            <a:off x="7675563" y="984250"/>
            <a:ext cx="1169987" cy="4445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461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2017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4F933C1-2957-4413-9C7B-84BCD2422F6B}"/>
              </a:ext>
            </a:extLst>
          </p:cNvPr>
          <p:cNvSpPr txBox="1"/>
          <p:nvPr/>
        </p:nvSpPr>
        <p:spPr>
          <a:xfrm>
            <a:off x="7761288" y="1531938"/>
            <a:ext cx="1065212" cy="704850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el Marco Normativo para las Entidades en Liquidación</a:t>
            </a:r>
            <a:endParaRPr lang="es-CO" sz="12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3551238" y="933450"/>
            <a:ext cx="1065212" cy="446088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357 de 2008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3605213" y="1476375"/>
            <a:ext cx="992187" cy="763588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ctr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05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Procedimiento para la evaluación del Control Interno Contable</a:t>
            </a:r>
          </a:p>
        </p:txBody>
      </p:sp>
      <p:sp>
        <p:nvSpPr>
          <p:cNvPr id="36" name="Forma en L 35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6826419" y="4091178"/>
            <a:ext cx="403487" cy="100811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6524625" y="3910013"/>
            <a:ext cx="1008063" cy="430212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192 de 2016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6578600" y="4435475"/>
            <a:ext cx="1134464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ctr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el elemento procedimientos transversales</a:t>
            </a:r>
          </a:p>
        </p:txBody>
      </p:sp>
      <p:sp>
        <p:nvSpPr>
          <p:cNvPr id="39" name="Forma en L 38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1327040" y="1207825"/>
            <a:ext cx="578478" cy="102165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40" name="Forma en L 39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3735035" y="1224459"/>
            <a:ext cx="693707" cy="109263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009E52E-6E68-46D6-AEF6-ED1EF3113AC8}"/>
              </a:ext>
            </a:extLst>
          </p:cNvPr>
          <p:cNvSpPr txBox="1"/>
          <p:nvPr/>
        </p:nvSpPr>
        <p:spPr>
          <a:xfrm>
            <a:off x="203200" y="4437063"/>
            <a:ext cx="1169988" cy="692150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1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Aplicación voluntaria de las NIIF para las empresas sujetas al ámbito de aplicación del RCP.</a:t>
            </a:r>
          </a:p>
        </p:txBody>
      </p:sp>
      <p:sp>
        <p:nvSpPr>
          <p:cNvPr id="42" name="Forma en L 41">
            <a:extLst>
              <a:ext uri="{FF2B5EF4-FFF2-40B4-BE49-F238E27FC236}">
                <a16:creationId xmlns:a16="http://schemas.microsoft.com/office/drawing/2014/main" id="{6D24C93B-EB57-43EE-A28F-1B6E5F9F23F5}"/>
              </a:ext>
            </a:extLst>
          </p:cNvPr>
          <p:cNvSpPr/>
          <p:nvPr/>
        </p:nvSpPr>
        <p:spPr>
          <a:xfrm rot="5400000">
            <a:off x="1553657" y="3962619"/>
            <a:ext cx="491186" cy="73710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43" name="Imagen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903288"/>
            <a:ext cx="10572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orma en L 43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2299247" y="1332364"/>
            <a:ext cx="681462" cy="101221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13" y="4192588"/>
            <a:ext cx="7048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44345980-9AEA-4D14-AEFA-C5096CB490F2}"/>
              </a:ext>
            </a:extLst>
          </p:cNvPr>
          <p:cNvSpPr/>
          <p:nvPr/>
        </p:nvSpPr>
        <p:spPr bwMode="auto">
          <a:xfrm>
            <a:off x="246888" y="96838"/>
            <a:ext cx="8652448" cy="6628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kern="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RUTA DEL PROCESO DE IMPLEMENTACIÓN Y APLICACIÓN DE LA CONVERGENCIA CONTABLE PÚBLICA A PRÁCTICAS  INTERNACIONALES </a:t>
            </a:r>
            <a:r>
              <a:rPr lang="es-CO" sz="1800" b="1" kern="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(NIIF - NICSP)</a:t>
            </a:r>
          </a:p>
        </p:txBody>
      </p:sp>
      <p:sp>
        <p:nvSpPr>
          <p:cNvPr id="47" name="Forma en L 38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5428918" y="3976981"/>
            <a:ext cx="403487" cy="125174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48" name="Rectángulo 39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5032375" y="3916363"/>
            <a:ext cx="1173163" cy="41433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525 de 2016</a:t>
            </a:r>
          </a:p>
        </p:txBody>
      </p:sp>
      <p:sp>
        <p:nvSpPr>
          <p:cNvPr id="49" name="CuadroTexto 40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4997450" y="4416425"/>
            <a:ext cx="1330325" cy="649288"/>
          </a:xfrm>
          <a:prstGeom prst="rect">
            <a:avLst/>
          </a:prstGeom>
          <a:noFill/>
          <a:ln>
            <a:noFill/>
          </a:ln>
          <a:effectLst/>
        </p:spPr>
        <p:txBody>
          <a:bodyPr lIns="57150" tIns="57150" rIns="57150" bIns="57150" spcCol="1270"/>
          <a:lstStyle/>
          <a:p>
            <a:pPr algn="ctr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  <a:ea typeface="+mn-ea"/>
                <a:cs typeface="+mn-cs"/>
              </a:rPr>
              <a:t>Incorpora al RCP la Norma de Proceso Contable y Sistema Documental Contable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5676900" y="969963"/>
            <a:ext cx="1171575" cy="40163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1314 de 2009</a:t>
            </a:r>
          </a:p>
        </p:txBody>
      </p:sp>
      <p:cxnSp>
        <p:nvCxnSpPr>
          <p:cNvPr id="51" name="Conector recto de flecha 102"/>
          <p:cNvCxnSpPr>
            <a:cxnSpLocks noChangeShapeType="1"/>
          </p:cNvCxnSpPr>
          <p:nvPr/>
        </p:nvCxnSpPr>
        <p:spPr bwMode="auto">
          <a:xfrm flipH="1">
            <a:off x="468313" y="1428750"/>
            <a:ext cx="5795962" cy="2411413"/>
          </a:xfrm>
          <a:prstGeom prst="straightConnector1">
            <a:avLst/>
          </a:prstGeom>
          <a:noFill/>
          <a:ln w="34925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Forma en L 51">
            <a:extLst>
              <a:ext uri="{FF2B5EF4-FFF2-40B4-BE49-F238E27FC236}">
                <a16:creationId xmlns:a16="http://schemas.microsoft.com/office/drawing/2014/main" id="{CDAC5EE9-D01F-42F1-B39C-235D8C0C6307}"/>
              </a:ext>
            </a:extLst>
          </p:cNvPr>
          <p:cNvSpPr/>
          <p:nvPr/>
        </p:nvSpPr>
        <p:spPr>
          <a:xfrm rot="5400000">
            <a:off x="8235434" y="4127868"/>
            <a:ext cx="466379" cy="1025736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CC99"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969EE2D-C74A-4A1F-8948-2F57C63C0449}"/>
              </a:ext>
            </a:extLst>
          </p:cNvPr>
          <p:cNvSpPr/>
          <p:nvPr/>
        </p:nvSpPr>
        <p:spPr bwMode="auto">
          <a:xfrm>
            <a:off x="7966960" y="3873692"/>
            <a:ext cx="1025735" cy="445647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193 de 2016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49D649B-C3A0-4252-863F-61AC801893E7}"/>
              </a:ext>
            </a:extLst>
          </p:cNvPr>
          <p:cNvSpPr txBox="1"/>
          <p:nvPr/>
        </p:nvSpPr>
        <p:spPr>
          <a:xfrm>
            <a:off x="8010761" y="4456069"/>
            <a:ext cx="1025735" cy="7058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marL="0" marR="0" lvl="0" indent="0" algn="ctr" defTabSz="66675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Procedimiento para la evaluación del Control Interno Contable.</a:t>
            </a:r>
          </a:p>
        </p:txBody>
      </p:sp>
    </p:spTree>
    <p:extLst>
      <p:ext uri="{BB962C8B-B14F-4D97-AF65-F5344CB8AC3E}">
        <p14:creationId xmlns:p14="http://schemas.microsoft.com/office/powerpoint/2010/main" val="8998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8" grpId="0"/>
      <p:bldP spid="19" grpId="0"/>
      <p:bldP spid="21" grpId="0" animBg="1"/>
      <p:bldP spid="22" grpId="0"/>
      <p:bldP spid="24" grpId="0" animBg="1"/>
      <p:bldP spid="32" grpId="0" animBg="1"/>
      <p:bldP spid="33" grpId="0"/>
      <p:bldP spid="37" grpId="0" animBg="1"/>
      <p:bldP spid="38" grpId="0"/>
      <p:bldP spid="41" grpId="0"/>
      <p:bldP spid="48" grpId="0" animBg="1"/>
      <p:bldP spid="49" grpId="0"/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4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800" kern="1200">
                <a:solidFill>
                  <a:srgbClr val="00918E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B56DE-DE6B-45BD-AF50-B887C3E4E174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91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0091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126429" y="193204"/>
            <a:ext cx="8878586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160" b="1" dirty="0">
                <a:latin typeface="Times New Roman" pitchFamily="18" charset="0"/>
              </a:rPr>
              <a:t>ESTRUCTURA DEL RÉGIMEN DE CONTABILIDAD PÚBLICA </a:t>
            </a:r>
          </a:p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160" b="1" dirty="0">
                <a:latin typeface="Times New Roman" pitchFamily="18" charset="0"/>
              </a:rPr>
              <a:t>EN CONVERGENCIA CON NICSP / NIIF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13" y="861356"/>
            <a:ext cx="8879602" cy="44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acitaciones0109_2018_2.pptx" id="{9854745F-F716-477A-9E18-138129F5CEAC}" vid="{C377E727-B3EE-487F-8A21-EEABDC084824}"/>
    </a:ext>
  </a:extLst>
</a:theme>
</file>

<file path=ppt/theme/theme2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3092</Words>
  <Application>Microsoft Office PowerPoint</Application>
  <PresentationFormat>Presentación en pantalla (16:10)</PresentationFormat>
  <Paragraphs>603</Paragraphs>
  <Slides>36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Adobe Heiti Std R</vt:lpstr>
      <vt:lpstr>Arial</vt:lpstr>
      <vt:lpstr>Arial Narrow</vt:lpstr>
      <vt:lpstr>Calibri</vt:lpstr>
      <vt:lpstr>Calibri Light</vt:lpstr>
      <vt:lpstr>Century Gothic</vt:lpstr>
      <vt:lpstr>Tahoma</vt:lpstr>
      <vt:lpstr>Times New Roman</vt:lpstr>
      <vt:lpstr>Wingdings</vt:lpstr>
      <vt:lpstr>Tema de Office</vt:lpstr>
      <vt:lpstr>Presentación de la inauguración de la clase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INFORME ANUAL DE EVALUACION DEL CONTROL INTERNO CONTABLE.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Rosalvina Robles Hernandes</dc:creator>
  <cp:lastModifiedBy>Carlos Estrada</cp:lastModifiedBy>
  <cp:revision>98</cp:revision>
  <cp:lastPrinted>2018-10-01T19:50:03Z</cp:lastPrinted>
  <dcterms:created xsi:type="dcterms:W3CDTF">2018-09-03T12:58:49Z</dcterms:created>
  <dcterms:modified xsi:type="dcterms:W3CDTF">2021-05-27T16:56:00Z</dcterms:modified>
</cp:coreProperties>
</file>