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79" r:id="rId8"/>
    <p:sldId id="284" r:id="rId9"/>
    <p:sldId id="285" r:id="rId10"/>
    <p:sldId id="286" r:id="rId11"/>
    <p:sldId id="287" r:id="rId12"/>
    <p:sldId id="281" r:id="rId13"/>
    <p:sldId id="288" r:id="rId14"/>
    <p:sldId id="290" r:id="rId15"/>
    <p:sldId id="264" r:id="rId16"/>
    <p:sldId id="278" r:id="rId17"/>
    <p:sldId id="289" r:id="rId18"/>
    <p:sldId id="277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75" autoAdjust="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14457-EEFC-45C5-95F2-314C01CDE9A8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FEBE1456-54D7-4382-9ED4-AFEE32BA5E06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.</a:t>
          </a:r>
        </a:p>
      </dgm:t>
    </dgm:pt>
    <dgm:pt modelId="{DCE7925F-874F-486E-811B-26D40F18B8CA}" type="parTrans" cxnId="{21484646-6BEC-4331-ACD8-59CC7BAEED83}">
      <dgm:prSet/>
      <dgm:spPr/>
      <dgm:t>
        <a:bodyPr/>
        <a:lstStyle/>
        <a:p>
          <a:endParaRPr lang="es-ES"/>
        </a:p>
      </dgm:t>
    </dgm:pt>
    <dgm:pt modelId="{41E7DB5F-BF2D-4286-BC7D-64636A3335F7}" type="sibTrans" cxnId="{21484646-6BEC-4331-ACD8-59CC7BAEED83}">
      <dgm:prSet/>
      <dgm:spPr/>
      <dgm:t>
        <a:bodyPr/>
        <a:lstStyle/>
        <a:p>
          <a:endParaRPr lang="es-ES"/>
        </a:p>
      </dgm:t>
    </dgm:pt>
    <dgm:pt modelId="{68622144-08C8-487E-BFBE-6EEBF3FC780C}">
      <dgm:prSet phldrT="[Texto]"/>
      <dgm:spPr/>
      <dgm:t>
        <a:bodyPr/>
        <a:lstStyle/>
        <a:p>
          <a:endParaRPr lang="es-ES" dirty="0"/>
        </a:p>
      </dgm:t>
    </dgm:pt>
    <dgm:pt modelId="{895E0CE4-3E33-4F0B-8AD8-6FA739B2C63C}" type="sibTrans" cxnId="{F12A63B7-D08F-48D3-B211-4818A4DF7FE2}">
      <dgm:prSet/>
      <dgm:spPr/>
      <dgm:t>
        <a:bodyPr/>
        <a:lstStyle/>
        <a:p>
          <a:endParaRPr lang="es-ES"/>
        </a:p>
      </dgm:t>
    </dgm:pt>
    <dgm:pt modelId="{926B1E81-5081-4DE5-B291-98FDE9DBB247}" type="parTrans" cxnId="{F12A63B7-D08F-48D3-B211-4818A4DF7FE2}">
      <dgm:prSet/>
      <dgm:spPr/>
      <dgm:t>
        <a:bodyPr/>
        <a:lstStyle/>
        <a:p>
          <a:endParaRPr lang="es-ES"/>
        </a:p>
      </dgm:t>
    </dgm:pt>
    <dgm:pt modelId="{C8DD1432-358B-4CBE-B6E2-8ADB8D11CCFD}">
      <dgm:prSet phldrT="[Texto]"/>
      <dgm:spPr/>
      <dgm:t>
        <a:bodyPr/>
        <a:lstStyle/>
        <a:p>
          <a:r>
            <a:rPr lang="es-ES" dirty="0">
              <a:solidFill>
                <a:schemeClr val="bg1"/>
              </a:solidFill>
            </a:rPr>
            <a:t>.</a:t>
          </a:r>
        </a:p>
      </dgm:t>
    </dgm:pt>
    <dgm:pt modelId="{AAE95BA3-9092-45E4-BD70-4CFF0873C884}" type="sibTrans" cxnId="{BB19C7C4-E70A-4E8E-BA41-EEA6831F2968}">
      <dgm:prSet/>
      <dgm:spPr/>
      <dgm:t>
        <a:bodyPr/>
        <a:lstStyle/>
        <a:p>
          <a:endParaRPr lang="es-ES"/>
        </a:p>
      </dgm:t>
    </dgm:pt>
    <dgm:pt modelId="{E119A585-766C-4F2D-AC96-3836CDA4FC09}" type="parTrans" cxnId="{BB19C7C4-E70A-4E8E-BA41-EEA6831F2968}">
      <dgm:prSet/>
      <dgm:spPr/>
      <dgm:t>
        <a:bodyPr/>
        <a:lstStyle/>
        <a:p>
          <a:endParaRPr lang="es-ES"/>
        </a:p>
      </dgm:t>
    </dgm:pt>
    <dgm:pt modelId="{7FBCAD2A-BB55-44A9-835F-D4C6AE968C99}" type="pres">
      <dgm:prSet presAssocID="{BE914457-EEFC-45C5-95F2-314C01CDE9A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3859AC1-68D3-40DF-8D6E-D75FDF352159}" type="pres">
      <dgm:prSet presAssocID="{68622144-08C8-487E-BFBE-6EEBF3FC780C}" presName="Accent1" presStyleCnt="0"/>
      <dgm:spPr/>
    </dgm:pt>
    <dgm:pt modelId="{02CA23B9-6001-4DC6-9F10-E367DB1CE5F5}" type="pres">
      <dgm:prSet presAssocID="{68622144-08C8-487E-BFBE-6EEBF3FC780C}" presName="Accent" presStyleLbl="node1" presStyleIdx="0" presStyleCnt="3"/>
      <dgm:spPr>
        <a:ln>
          <a:solidFill>
            <a:schemeClr val="tx1"/>
          </a:solidFill>
        </a:ln>
      </dgm:spPr>
    </dgm:pt>
    <dgm:pt modelId="{BA4ABBD6-2682-4777-8793-23324A09428F}" type="pres">
      <dgm:prSet presAssocID="{68622144-08C8-487E-BFBE-6EEBF3FC780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8DD3BB1-CD4C-4797-A388-F9BDA3CED6A8}" type="pres">
      <dgm:prSet presAssocID="{C8DD1432-358B-4CBE-B6E2-8ADB8D11CCFD}" presName="Accent2" presStyleCnt="0"/>
      <dgm:spPr/>
    </dgm:pt>
    <dgm:pt modelId="{39568629-B909-464D-A7B7-46FDDAFAAC5B}" type="pres">
      <dgm:prSet presAssocID="{C8DD1432-358B-4CBE-B6E2-8ADB8D11CCFD}" presName="Accent" presStyleLbl="node1" presStyleIdx="1" presStyleCnt="3"/>
      <dgm:spPr>
        <a:ln>
          <a:solidFill>
            <a:schemeClr val="tx1"/>
          </a:solidFill>
        </a:ln>
      </dgm:spPr>
    </dgm:pt>
    <dgm:pt modelId="{823DD6C0-6574-4902-A96B-38433A5B01FB}" type="pres">
      <dgm:prSet presAssocID="{C8DD1432-358B-4CBE-B6E2-8ADB8D11CCFD}" presName="Parent2" presStyleLbl="revTx" presStyleIdx="1" presStyleCnt="3" custLinFactNeighborX="-1377" custLinFactNeighborY="-4793">
        <dgm:presLayoutVars>
          <dgm:chMax val="1"/>
          <dgm:chPref val="1"/>
          <dgm:bulletEnabled val="1"/>
        </dgm:presLayoutVars>
      </dgm:prSet>
      <dgm:spPr/>
    </dgm:pt>
    <dgm:pt modelId="{7C32DC57-BA9F-4EB6-A442-206B763542DB}" type="pres">
      <dgm:prSet presAssocID="{FEBE1456-54D7-4382-9ED4-AFEE32BA5E06}" presName="Accent3" presStyleCnt="0"/>
      <dgm:spPr/>
    </dgm:pt>
    <dgm:pt modelId="{219CA952-AFB6-43F7-BDB4-5BAB92B5C357}" type="pres">
      <dgm:prSet presAssocID="{FEBE1456-54D7-4382-9ED4-AFEE32BA5E06}" presName="Accent" presStyleLbl="node1" presStyleIdx="2" presStyleCnt="3"/>
      <dgm:spPr>
        <a:ln>
          <a:solidFill>
            <a:schemeClr val="tx1"/>
          </a:solidFill>
        </a:ln>
      </dgm:spPr>
    </dgm:pt>
    <dgm:pt modelId="{67C9FCFE-8515-40E8-B5E7-258B13709237}" type="pres">
      <dgm:prSet presAssocID="{FEBE1456-54D7-4382-9ED4-AFEE32BA5E06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BB2EF0F-3595-458F-8400-439BA084BFB4}" type="presOf" srcId="{68622144-08C8-487E-BFBE-6EEBF3FC780C}" destId="{BA4ABBD6-2682-4777-8793-23324A09428F}" srcOrd="0" destOrd="0" presId="urn:microsoft.com/office/officeart/2009/layout/CircleArrowProcess"/>
    <dgm:cxn modelId="{21484646-6BEC-4331-ACD8-59CC7BAEED83}" srcId="{BE914457-EEFC-45C5-95F2-314C01CDE9A8}" destId="{FEBE1456-54D7-4382-9ED4-AFEE32BA5E06}" srcOrd="2" destOrd="0" parTransId="{DCE7925F-874F-486E-811B-26D40F18B8CA}" sibTransId="{41E7DB5F-BF2D-4286-BC7D-64636A3335F7}"/>
    <dgm:cxn modelId="{89368C7A-AF7E-44BC-82A1-C935B64C5950}" type="presOf" srcId="{C8DD1432-358B-4CBE-B6E2-8ADB8D11CCFD}" destId="{823DD6C0-6574-4902-A96B-38433A5B01FB}" srcOrd="0" destOrd="0" presId="urn:microsoft.com/office/officeart/2009/layout/CircleArrowProcess"/>
    <dgm:cxn modelId="{F12A63B7-D08F-48D3-B211-4818A4DF7FE2}" srcId="{BE914457-EEFC-45C5-95F2-314C01CDE9A8}" destId="{68622144-08C8-487E-BFBE-6EEBF3FC780C}" srcOrd="0" destOrd="0" parTransId="{926B1E81-5081-4DE5-B291-98FDE9DBB247}" sibTransId="{895E0CE4-3E33-4F0B-8AD8-6FA739B2C63C}"/>
    <dgm:cxn modelId="{BB19C7C4-E70A-4E8E-BA41-EEA6831F2968}" srcId="{BE914457-EEFC-45C5-95F2-314C01CDE9A8}" destId="{C8DD1432-358B-4CBE-B6E2-8ADB8D11CCFD}" srcOrd="1" destOrd="0" parTransId="{E119A585-766C-4F2D-AC96-3836CDA4FC09}" sibTransId="{AAE95BA3-9092-45E4-BD70-4CFF0873C884}"/>
    <dgm:cxn modelId="{FD26B7E0-9540-487A-B5AF-D49226F8C9DD}" type="presOf" srcId="{FEBE1456-54D7-4382-9ED4-AFEE32BA5E06}" destId="{67C9FCFE-8515-40E8-B5E7-258B13709237}" srcOrd="0" destOrd="0" presId="urn:microsoft.com/office/officeart/2009/layout/CircleArrowProcess"/>
    <dgm:cxn modelId="{1F58C3F9-D7D9-4351-BE58-97E2C9B61D75}" type="presOf" srcId="{BE914457-EEFC-45C5-95F2-314C01CDE9A8}" destId="{7FBCAD2A-BB55-44A9-835F-D4C6AE968C99}" srcOrd="0" destOrd="0" presId="urn:microsoft.com/office/officeart/2009/layout/CircleArrowProcess"/>
    <dgm:cxn modelId="{708EE171-0EE7-4F0E-8F9D-FB41C788C7BD}" type="presParOf" srcId="{7FBCAD2A-BB55-44A9-835F-D4C6AE968C99}" destId="{C3859AC1-68D3-40DF-8D6E-D75FDF352159}" srcOrd="0" destOrd="0" presId="urn:microsoft.com/office/officeart/2009/layout/CircleArrowProcess"/>
    <dgm:cxn modelId="{4B0277A8-C7D1-478C-B385-4E209D08B626}" type="presParOf" srcId="{C3859AC1-68D3-40DF-8D6E-D75FDF352159}" destId="{02CA23B9-6001-4DC6-9F10-E367DB1CE5F5}" srcOrd="0" destOrd="0" presId="urn:microsoft.com/office/officeart/2009/layout/CircleArrowProcess"/>
    <dgm:cxn modelId="{E53A97E4-916C-44AB-88AF-A00FF32D3D1B}" type="presParOf" srcId="{7FBCAD2A-BB55-44A9-835F-D4C6AE968C99}" destId="{BA4ABBD6-2682-4777-8793-23324A09428F}" srcOrd="1" destOrd="0" presId="urn:microsoft.com/office/officeart/2009/layout/CircleArrowProcess"/>
    <dgm:cxn modelId="{D659C0FA-332B-4199-9B38-C0E07C536C1B}" type="presParOf" srcId="{7FBCAD2A-BB55-44A9-835F-D4C6AE968C99}" destId="{B8DD3BB1-CD4C-4797-A388-F9BDA3CED6A8}" srcOrd="2" destOrd="0" presId="urn:microsoft.com/office/officeart/2009/layout/CircleArrowProcess"/>
    <dgm:cxn modelId="{A041F4DE-95BF-4EA4-858B-B7AAC4DE363F}" type="presParOf" srcId="{B8DD3BB1-CD4C-4797-A388-F9BDA3CED6A8}" destId="{39568629-B909-464D-A7B7-46FDDAFAAC5B}" srcOrd="0" destOrd="0" presId="urn:microsoft.com/office/officeart/2009/layout/CircleArrowProcess"/>
    <dgm:cxn modelId="{7C77469C-8873-4E1E-87E2-DD9DA6641A44}" type="presParOf" srcId="{7FBCAD2A-BB55-44A9-835F-D4C6AE968C99}" destId="{823DD6C0-6574-4902-A96B-38433A5B01FB}" srcOrd="3" destOrd="0" presId="urn:microsoft.com/office/officeart/2009/layout/CircleArrowProcess"/>
    <dgm:cxn modelId="{65A461F6-2E43-42EC-A49A-12BA105F14C9}" type="presParOf" srcId="{7FBCAD2A-BB55-44A9-835F-D4C6AE968C99}" destId="{7C32DC57-BA9F-4EB6-A442-206B763542DB}" srcOrd="4" destOrd="0" presId="urn:microsoft.com/office/officeart/2009/layout/CircleArrowProcess"/>
    <dgm:cxn modelId="{A27C8E4D-736A-4452-AB18-0209E050BD12}" type="presParOf" srcId="{7C32DC57-BA9F-4EB6-A442-206B763542DB}" destId="{219CA952-AFB6-43F7-BDB4-5BAB92B5C357}" srcOrd="0" destOrd="0" presId="urn:microsoft.com/office/officeart/2009/layout/CircleArrowProcess"/>
    <dgm:cxn modelId="{A94CC5FA-7F42-4B6D-8EE3-36067DC3D86C}" type="presParOf" srcId="{7FBCAD2A-BB55-44A9-835F-D4C6AE968C99}" destId="{67C9FCFE-8515-40E8-B5E7-258B1370923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23B9-6001-4DC6-9F10-E367DB1CE5F5}">
      <dsp:nvSpPr>
        <dsp:cNvPr id="0" name=""/>
        <dsp:cNvSpPr/>
      </dsp:nvSpPr>
      <dsp:spPr>
        <a:xfrm>
          <a:off x="2682858" y="0"/>
          <a:ext cx="2044903" cy="20452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ABBD6-2682-4777-8793-23324A09428F}">
      <dsp:nvSpPr>
        <dsp:cNvPr id="0" name=""/>
        <dsp:cNvSpPr/>
      </dsp:nvSpPr>
      <dsp:spPr>
        <a:xfrm>
          <a:off x="3134849" y="738384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700" kern="1200" dirty="0"/>
        </a:p>
      </dsp:txBody>
      <dsp:txXfrm>
        <a:off x="3134849" y="738384"/>
        <a:ext cx="1136313" cy="568020"/>
      </dsp:txXfrm>
    </dsp:sp>
    <dsp:sp modelId="{39568629-B909-464D-A7B7-46FDDAFAAC5B}">
      <dsp:nvSpPr>
        <dsp:cNvPr id="0" name=""/>
        <dsp:cNvSpPr/>
      </dsp:nvSpPr>
      <dsp:spPr>
        <a:xfrm>
          <a:off x="2114894" y="1175127"/>
          <a:ext cx="2044903" cy="20452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DD6C0-6574-4902-A96B-38433A5B01FB}">
      <dsp:nvSpPr>
        <dsp:cNvPr id="0" name=""/>
        <dsp:cNvSpPr/>
      </dsp:nvSpPr>
      <dsp:spPr>
        <a:xfrm>
          <a:off x="2553541" y="1893084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solidFill>
                <a:schemeClr val="bg1"/>
              </a:solidFill>
            </a:rPr>
            <a:t>.</a:t>
          </a:r>
        </a:p>
      </dsp:txBody>
      <dsp:txXfrm>
        <a:off x="2553541" y="1893084"/>
        <a:ext cx="1136313" cy="568020"/>
      </dsp:txXfrm>
    </dsp:sp>
    <dsp:sp modelId="{219CA952-AFB6-43F7-BDB4-5BAB92B5C357}">
      <dsp:nvSpPr>
        <dsp:cNvPr id="0" name=""/>
        <dsp:cNvSpPr/>
      </dsp:nvSpPr>
      <dsp:spPr>
        <a:xfrm>
          <a:off x="2828402" y="2490879"/>
          <a:ext cx="1756888" cy="175759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9FCFE-8515-40E8-B5E7-258B13709237}">
      <dsp:nvSpPr>
        <dsp:cNvPr id="0" name=""/>
        <dsp:cNvSpPr/>
      </dsp:nvSpPr>
      <dsp:spPr>
        <a:xfrm>
          <a:off x="3137537" y="3103933"/>
          <a:ext cx="1136313" cy="568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>
              <a:solidFill>
                <a:schemeClr val="bg1"/>
              </a:solidFill>
            </a:rPr>
            <a:t>.</a:t>
          </a:r>
        </a:p>
      </dsp:txBody>
      <dsp:txXfrm>
        <a:off x="3137537" y="3103933"/>
        <a:ext cx="1136313" cy="56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733A-10FC-4EFA-AF8B-238C4B37C907}" type="datetimeFigureOut">
              <a:rPr lang="es-CO" smtClean="0"/>
              <a:t>27/05/2021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A80F6-CCCC-4B8C-8B60-49D84BF503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11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41C85-DE7A-4B48-ABF2-AF900390087F}" type="datetimeFigureOut">
              <a:rPr lang="pt-BR" smtClean="0"/>
              <a:pPr/>
              <a:t>27/05/2021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1A5B-AF0A-4364-8BD3-74C51461AB3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3038530" y="3140968"/>
            <a:ext cx="30972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800" i="1" dirty="0"/>
              <a:t>Gobierno</a:t>
            </a:r>
            <a:r>
              <a:rPr lang="es-CO" altLang="es-CO" sz="2000" i="1" dirty="0"/>
              <a:t>  </a:t>
            </a:r>
            <a:endParaRPr lang="es-ES" altLang="es-CO" sz="2000" i="1" dirty="0"/>
          </a:p>
        </p:txBody>
      </p:sp>
      <p:cxnSp>
        <p:nvCxnSpPr>
          <p:cNvPr id="5" name="33 Conector recto de flecha"/>
          <p:cNvCxnSpPr/>
          <p:nvPr/>
        </p:nvCxnSpPr>
        <p:spPr>
          <a:xfrm rot="10800000" flipV="1">
            <a:off x="5436096" y="3486150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2987675" y="4869160"/>
            <a:ext cx="3097213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400" i="1" dirty="0"/>
              <a:t>Sector privado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altLang="es-CO" sz="2800" i="1" dirty="0"/>
              <a:t>-Empresas-</a:t>
            </a:r>
            <a:endParaRPr lang="es-ES" altLang="es-CO" sz="2800" i="1" dirty="0"/>
          </a:p>
        </p:txBody>
      </p:sp>
      <p:sp>
        <p:nvSpPr>
          <p:cNvPr id="7" name="Text Box 46"/>
          <p:cNvSpPr txBox="1">
            <a:spLocks noChangeArrowheads="1"/>
          </p:cNvSpPr>
          <p:nvPr/>
        </p:nvSpPr>
        <p:spPr bwMode="auto">
          <a:xfrm>
            <a:off x="3059832" y="3642409"/>
            <a:ext cx="3097213" cy="938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CO" altLang="es-CO" sz="2200" i="1" dirty="0"/>
              <a:t>  Empresas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CO" altLang="es-CO" sz="2200" i="1" dirty="0"/>
              <a:t> públicas</a:t>
            </a:r>
          </a:p>
        </p:txBody>
      </p:sp>
      <p:cxnSp>
        <p:nvCxnSpPr>
          <p:cNvPr id="8" name="33 Conector recto de flecha"/>
          <p:cNvCxnSpPr/>
          <p:nvPr/>
        </p:nvCxnSpPr>
        <p:spPr>
          <a:xfrm>
            <a:off x="3051230" y="4077072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33 Conector recto de flecha"/>
          <p:cNvCxnSpPr/>
          <p:nvPr/>
        </p:nvCxnSpPr>
        <p:spPr>
          <a:xfrm>
            <a:off x="3051230" y="3505572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15 CuadroTexto"/>
          <p:cNvSpPr txBox="1"/>
          <p:nvPr/>
        </p:nvSpPr>
        <p:spPr>
          <a:xfrm>
            <a:off x="995421" y="2210172"/>
            <a:ext cx="2885280" cy="67710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00"/>
                </a:solidFill>
                <a:latin typeface="+mn-lt"/>
              </a:rPr>
              <a:t>NACIONALES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" name="16 CuadroTexto"/>
          <p:cNvSpPr txBox="1"/>
          <p:nvPr/>
        </p:nvSpPr>
        <p:spPr>
          <a:xfrm>
            <a:off x="4766871" y="2190750"/>
            <a:ext cx="3456434" cy="677108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B4DE86"/>
              </a:gs>
              <a:gs pos="100000">
                <a:srgbClr val="76B531"/>
              </a:gs>
            </a:gsLst>
            <a:lin ang="5400000" scaled="0"/>
          </a:gradFill>
          <a:ln w="19050">
            <a:solidFill>
              <a:schemeClr val="tx1"/>
            </a:solidFill>
            <a:prstDash val="soli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solidFill>
                  <a:srgbClr val="000000"/>
                </a:solidFill>
                <a:latin typeface="+mn-lt"/>
              </a:rPr>
              <a:t>INTERNACIONALES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17 CuadroTexto"/>
          <p:cNvSpPr txBox="1"/>
          <p:nvPr/>
        </p:nvSpPr>
        <p:spPr>
          <a:xfrm>
            <a:off x="1814568" y="3289672"/>
            <a:ext cx="1295400" cy="1008063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F7B009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+mn-lt"/>
              </a:rPr>
              <a:t>CGN</a:t>
            </a:r>
            <a:endParaRPr lang="es-ES" sz="3200" b="1" i="1" dirty="0">
              <a:latin typeface="+mn-lt"/>
            </a:endParaRPr>
          </a:p>
        </p:txBody>
      </p:sp>
      <p:sp>
        <p:nvSpPr>
          <p:cNvPr id="13" name="_s1030"/>
          <p:cNvSpPr>
            <a:spLocks noChangeArrowheads="1"/>
          </p:cNvSpPr>
          <p:nvPr/>
        </p:nvSpPr>
        <p:spPr bwMode="auto">
          <a:xfrm>
            <a:off x="508055" y="3251572"/>
            <a:ext cx="1090613" cy="104616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RCP</a:t>
            </a:r>
          </a:p>
        </p:txBody>
      </p:sp>
      <p:sp>
        <p:nvSpPr>
          <p:cNvPr id="14" name="19 CuadroTexto"/>
          <p:cNvSpPr txBox="1"/>
          <p:nvPr/>
        </p:nvSpPr>
        <p:spPr>
          <a:xfrm>
            <a:off x="5915577" y="3270250"/>
            <a:ext cx="1392728" cy="1027485"/>
          </a:xfrm>
          <a:prstGeom prst="rect">
            <a:avLst/>
          </a:prstGeom>
          <a:gradFill>
            <a:gsLst>
              <a:gs pos="0">
                <a:srgbClr val="F7B031"/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fontAlgn="ctr">
              <a:defRPr/>
            </a:pPr>
            <a:r>
              <a:rPr lang="es-ES" sz="3200" b="1" dirty="0"/>
              <a:t>IFAC</a:t>
            </a:r>
          </a:p>
          <a:p>
            <a:pPr algn="ctr" fontAlgn="ctr">
              <a:defRPr/>
            </a:pPr>
            <a:r>
              <a:rPr lang="es-ES" sz="3200" b="1" dirty="0"/>
              <a:t>IPSASB</a:t>
            </a:r>
          </a:p>
        </p:txBody>
      </p:sp>
      <p:sp>
        <p:nvSpPr>
          <p:cNvPr id="15" name="_s1030"/>
          <p:cNvSpPr>
            <a:spLocks noChangeArrowheads="1"/>
          </p:cNvSpPr>
          <p:nvPr/>
        </p:nvSpPr>
        <p:spPr bwMode="auto">
          <a:xfrm>
            <a:off x="7431142" y="3270250"/>
            <a:ext cx="1182687" cy="1092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rgbClr val="7030A0"/>
                </a:solidFill>
                <a:latin typeface="+mn-lt"/>
              </a:rPr>
              <a:t>NICSP</a:t>
            </a:r>
          </a:p>
        </p:txBody>
      </p:sp>
      <p:sp>
        <p:nvSpPr>
          <p:cNvPr id="16" name="_s1030"/>
          <p:cNvSpPr>
            <a:spLocks noChangeArrowheads="1"/>
          </p:cNvSpPr>
          <p:nvPr/>
        </p:nvSpPr>
        <p:spPr bwMode="auto">
          <a:xfrm>
            <a:off x="7431143" y="4999037"/>
            <a:ext cx="1300163" cy="1208087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rect">
              <a:fillToRect l="100000" t="100000"/>
            </a:path>
          </a:gradFill>
          <a:ln w="3175" algn="ctr">
            <a:solidFill>
              <a:schemeClr val="tx1"/>
            </a:solidFill>
            <a:round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s-ES" sz="3200" b="1" dirty="0"/>
              <a:t>NIC </a:t>
            </a:r>
          </a:p>
          <a:p>
            <a:pPr algn="ctr" eaLnBrk="1" hangingPunct="1">
              <a:defRPr/>
            </a:pPr>
            <a:r>
              <a:rPr lang="es-ES" sz="3200" b="1" dirty="0"/>
              <a:t>NIIF</a:t>
            </a:r>
          </a:p>
        </p:txBody>
      </p:sp>
      <p:cxnSp>
        <p:nvCxnSpPr>
          <p:cNvPr id="17" name="_s14340"/>
          <p:cNvCxnSpPr>
            <a:cxnSpLocks noChangeShapeType="1"/>
            <a:stCxn id="12" idx="1"/>
          </p:cNvCxnSpPr>
          <p:nvPr/>
        </p:nvCxnSpPr>
        <p:spPr bwMode="auto">
          <a:xfrm rot="10800000">
            <a:off x="1598668" y="3775447"/>
            <a:ext cx="215900" cy="190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18" name="_s14340"/>
          <p:cNvCxnSpPr>
            <a:cxnSpLocks noChangeShapeType="1"/>
            <a:stCxn id="14" idx="3"/>
          </p:cNvCxnSpPr>
          <p:nvPr/>
        </p:nvCxnSpPr>
        <p:spPr bwMode="auto">
          <a:xfrm flipV="1">
            <a:off x="7308305" y="3722689"/>
            <a:ext cx="215899" cy="61304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cxnSp>
        <p:nvCxnSpPr>
          <p:cNvPr id="19" name="_s14340"/>
          <p:cNvCxnSpPr>
            <a:cxnSpLocks noChangeShapeType="1"/>
            <a:stCxn id="24" idx="3"/>
          </p:cNvCxnSpPr>
          <p:nvPr/>
        </p:nvCxnSpPr>
        <p:spPr bwMode="auto">
          <a:xfrm>
            <a:off x="7164686" y="5317332"/>
            <a:ext cx="227012" cy="16430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cxnSp>
      <p:sp>
        <p:nvSpPr>
          <p:cNvPr id="20" name="25 CuadroTexto"/>
          <p:cNvSpPr txBox="1"/>
          <p:nvPr/>
        </p:nvSpPr>
        <p:spPr>
          <a:xfrm>
            <a:off x="1814568" y="4800972"/>
            <a:ext cx="1295400" cy="11811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F7B009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MHCP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MCIT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atin typeface="+mn-lt"/>
              </a:rPr>
              <a:t>CTCP</a:t>
            </a:r>
          </a:p>
        </p:txBody>
      </p:sp>
      <p:cxnSp>
        <p:nvCxnSpPr>
          <p:cNvPr id="21" name="_s14341"/>
          <p:cNvCxnSpPr>
            <a:cxnSpLocks noChangeShapeType="1"/>
          </p:cNvCxnSpPr>
          <p:nvPr/>
        </p:nvCxnSpPr>
        <p:spPr bwMode="auto">
          <a:xfrm rot="10800000" flipH="1">
            <a:off x="431855" y="2524497"/>
            <a:ext cx="514350" cy="1249363"/>
          </a:xfrm>
          <a:prstGeom prst="bentConnector3">
            <a:avLst>
              <a:gd name="adj1" fmla="val -44444"/>
            </a:avLst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22" name="_s14341"/>
          <p:cNvCxnSpPr>
            <a:cxnSpLocks noChangeShapeType="1"/>
          </p:cNvCxnSpPr>
          <p:nvPr/>
        </p:nvCxnSpPr>
        <p:spPr bwMode="auto">
          <a:xfrm rot="10800000">
            <a:off x="731893" y="2697535"/>
            <a:ext cx="792162" cy="2865437"/>
          </a:xfrm>
          <a:prstGeom prst="bentConnector3">
            <a:avLst>
              <a:gd name="adj1" fmla="val 136874"/>
            </a:avLst>
          </a:prstGeom>
          <a:noFill/>
          <a:ln w="285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23" name="_s14341"/>
          <p:cNvCxnSpPr>
            <a:cxnSpLocks noChangeShapeType="1"/>
          </p:cNvCxnSpPr>
          <p:nvPr/>
        </p:nvCxnSpPr>
        <p:spPr bwMode="auto">
          <a:xfrm flipH="1" flipV="1">
            <a:off x="8223305" y="2505075"/>
            <a:ext cx="287338" cy="1217613"/>
          </a:xfrm>
          <a:prstGeom prst="bentConnector3">
            <a:avLst>
              <a:gd name="adj1" fmla="val -79560"/>
            </a:avLst>
          </a:prstGeom>
          <a:noFill/>
          <a:ln w="2857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31 CuadroTexto"/>
          <p:cNvSpPr txBox="1"/>
          <p:nvPr/>
        </p:nvSpPr>
        <p:spPr>
          <a:xfrm>
            <a:off x="5915578" y="4772025"/>
            <a:ext cx="1249108" cy="1090613"/>
          </a:xfrm>
          <a:prstGeom prst="rect">
            <a:avLst/>
          </a:prstGeom>
          <a:gradFill>
            <a:gsLst>
              <a:gs pos="0">
                <a:srgbClr val="F7B031"/>
              </a:gs>
              <a:gs pos="50000">
                <a:schemeClr val="bg1"/>
              </a:gs>
              <a:gs pos="100000">
                <a:schemeClr val="bg1"/>
              </a:gs>
            </a:gsLst>
            <a:lin ang="0" scaled="0"/>
          </a:gradFill>
          <a:ln w="19050">
            <a:noFill/>
            <a:prstDash val="solid"/>
          </a:ln>
        </p:spPr>
        <p:txBody>
          <a:bodyPr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atin typeface="+mn-lt"/>
              </a:rPr>
              <a:t>IFRS</a:t>
            </a:r>
          </a:p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/>
              <a:t>I</a:t>
            </a:r>
            <a:r>
              <a:rPr lang="es-ES" sz="3200" b="1" dirty="0">
                <a:latin typeface="+mn-lt"/>
              </a:rPr>
              <a:t>ASB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431855" y="1162421"/>
            <a:ext cx="8439471" cy="71187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anose="020B0604020202020204" pitchFamily="34" charset="0"/>
              </a:rPr>
              <a:t>REFERENTES INTERNACIONALES PARA LA CONVERGENCIA</a:t>
            </a:r>
          </a:p>
        </p:txBody>
      </p:sp>
      <p:cxnSp>
        <p:nvCxnSpPr>
          <p:cNvPr id="31" name="_s14341"/>
          <p:cNvCxnSpPr>
            <a:cxnSpLocks noChangeShapeType="1"/>
          </p:cNvCxnSpPr>
          <p:nvPr/>
        </p:nvCxnSpPr>
        <p:spPr bwMode="auto">
          <a:xfrm flipH="1" flipV="1">
            <a:off x="8172450" y="2505075"/>
            <a:ext cx="360363" cy="2976563"/>
          </a:xfrm>
          <a:prstGeom prst="bentConnector3">
            <a:avLst>
              <a:gd name="adj1" fmla="val -63435"/>
            </a:avLst>
          </a:prstGeom>
          <a:noFill/>
          <a:ln w="28575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33 Conector recto de flecha"/>
          <p:cNvCxnSpPr/>
          <p:nvPr/>
        </p:nvCxnSpPr>
        <p:spPr>
          <a:xfrm>
            <a:off x="3131840" y="5443636"/>
            <a:ext cx="500063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33 Conector recto de flecha"/>
          <p:cNvCxnSpPr/>
          <p:nvPr/>
        </p:nvCxnSpPr>
        <p:spPr>
          <a:xfrm rot="10800000" flipV="1">
            <a:off x="5436097" y="5371627"/>
            <a:ext cx="428625" cy="1588"/>
          </a:xfrm>
          <a:prstGeom prst="straightConnector1">
            <a:avLst/>
          </a:prstGeom>
          <a:ln w="47625">
            <a:solidFill>
              <a:srgbClr val="F7B03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8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1 Elipse"/>
          <p:cNvSpPr/>
          <p:nvPr/>
        </p:nvSpPr>
        <p:spPr>
          <a:xfrm>
            <a:off x="4115568" y="1124744"/>
            <a:ext cx="2659462" cy="1512167"/>
          </a:xfrm>
          <a:prstGeom prst="ellipse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7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1.Entidades de Gobierno</a:t>
            </a:r>
            <a:endParaRPr lang="es-ES" sz="27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22 Elipse"/>
          <p:cNvSpPr/>
          <p:nvPr/>
        </p:nvSpPr>
        <p:spPr>
          <a:xfrm>
            <a:off x="5580111" y="2451100"/>
            <a:ext cx="3528392" cy="2318669"/>
          </a:xfrm>
          <a:prstGeom prst="ellipse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1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2.Empresas No Emisoras de Valores y que No Captan ni Administran Ahorro del Público.</a:t>
            </a:r>
            <a:endParaRPr lang="es-ES" sz="2100" b="1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35 Elipse"/>
          <p:cNvSpPr/>
          <p:nvPr/>
        </p:nvSpPr>
        <p:spPr>
          <a:xfrm>
            <a:off x="4860032" y="4869160"/>
            <a:ext cx="3312368" cy="1944216"/>
          </a:xfrm>
          <a:prstGeom prst="ellipse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3.Empresas Emisoras de Valores o que Captan Administran Ahorro del Público.</a:t>
            </a:r>
            <a:endParaRPr lang="es-ES" sz="20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36 Elipse"/>
          <p:cNvSpPr/>
          <p:nvPr/>
        </p:nvSpPr>
        <p:spPr>
          <a:xfrm>
            <a:off x="107503" y="2060848"/>
            <a:ext cx="4536505" cy="446449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93510" tIns="46756" rIns="93510" bIns="467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kern="0" dirty="0">
                <a:latin typeface="Calibri" pitchFamily="34" charset="0"/>
                <a:cs typeface="Calibri" pitchFamily="34" charset="0"/>
              </a:rPr>
              <a:t>MODELOS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4000" b="1" kern="0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kern="0" dirty="0">
                <a:latin typeface="Calibri" pitchFamily="34" charset="0"/>
                <a:cs typeface="Calibri" pitchFamily="34" charset="0"/>
              </a:rPr>
              <a:t>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4000" b="1" kern="0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kern="0" dirty="0">
                <a:latin typeface="Calibri" pitchFamily="34" charset="0"/>
                <a:cs typeface="Calibri" pitchFamily="34" charset="0"/>
              </a:rPr>
              <a:t>CONTABILIDAD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900" b="1" kern="0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38 Rectángulo"/>
          <p:cNvSpPr/>
          <p:nvPr/>
        </p:nvSpPr>
        <p:spPr>
          <a:xfrm>
            <a:off x="8101013" y="5061049"/>
            <a:ext cx="935483" cy="3841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NIIF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19 Conector recto"/>
          <p:cNvSpPr/>
          <p:nvPr/>
        </p:nvSpPr>
        <p:spPr>
          <a:xfrm>
            <a:off x="2564946" y="2052866"/>
            <a:ext cx="1550622" cy="0"/>
          </a:xfrm>
          <a:prstGeom prst="line">
            <a:avLst/>
          </a:prstGeom>
          <a:noFill/>
          <a:ln w="38100" cap="flat" cmpd="sng" algn="ctr">
            <a:solidFill>
              <a:srgbClr val="9BBB59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sp>
      <p:sp>
        <p:nvSpPr>
          <p:cNvPr id="10" name="37 Rectángulo"/>
          <p:cNvSpPr/>
          <p:nvPr/>
        </p:nvSpPr>
        <p:spPr>
          <a:xfrm>
            <a:off x="6732241" y="1124744"/>
            <a:ext cx="1296143" cy="40163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NICSP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39 Rectángulo"/>
          <p:cNvSpPr/>
          <p:nvPr/>
        </p:nvSpPr>
        <p:spPr>
          <a:xfrm>
            <a:off x="8101583" y="2105025"/>
            <a:ext cx="862905" cy="34607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NIIF</a:t>
            </a:r>
            <a:endParaRPr lang="es-CO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8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8215"/>
            <a:ext cx="9144000" cy="6858000"/>
          </a:xfrm>
          <a:prstGeom prst="rect">
            <a:avLst/>
          </a:prstGeom>
        </p:spPr>
      </p:pic>
      <p:sp>
        <p:nvSpPr>
          <p:cNvPr id="17" name="2 Rectángulo"/>
          <p:cNvSpPr/>
          <p:nvPr/>
        </p:nvSpPr>
        <p:spPr>
          <a:xfrm>
            <a:off x="395536" y="2619934"/>
            <a:ext cx="3293832" cy="1025090"/>
          </a:xfrm>
          <a:prstGeom prst="rect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600" b="1" kern="0" dirty="0">
                <a:solidFill>
                  <a:sysClr val="window" lastClr="FFFFFF"/>
                </a:solidFill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18" name="3 Rectángulo"/>
          <p:cNvSpPr/>
          <p:nvPr/>
        </p:nvSpPr>
        <p:spPr>
          <a:xfrm>
            <a:off x="4824379" y="2564904"/>
            <a:ext cx="3984442" cy="1103183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800" b="1" kern="0" dirty="0">
                <a:solidFill>
                  <a:sysClr val="window" lastClr="FFFFFF"/>
                </a:solidFill>
                <a:latin typeface="Calibri"/>
              </a:rPr>
              <a:t>PERÍODO DE APLICACION </a:t>
            </a:r>
          </a:p>
        </p:txBody>
      </p:sp>
      <p:sp>
        <p:nvSpPr>
          <p:cNvPr id="19" name="8 CuadroTexto"/>
          <p:cNvSpPr txBox="1">
            <a:spLocks noChangeArrowheads="1"/>
          </p:cNvSpPr>
          <p:nvPr/>
        </p:nvSpPr>
        <p:spPr bwMode="auto">
          <a:xfrm>
            <a:off x="845935" y="1988840"/>
            <a:ext cx="2843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2015  y  2017</a:t>
            </a:r>
          </a:p>
        </p:txBody>
      </p:sp>
      <p:sp>
        <p:nvSpPr>
          <p:cNvPr id="20" name="9 CuadroTexto"/>
          <p:cNvSpPr txBox="1">
            <a:spLocks noChangeArrowheads="1"/>
          </p:cNvSpPr>
          <p:nvPr/>
        </p:nvSpPr>
        <p:spPr bwMode="auto">
          <a:xfrm>
            <a:off x="6072517" y="1916832"/>
            <a:ext cx="13798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2 0 1 8</a:t>
            </a:r>
          </a:p>
        </p:txBody>
      </p:sp>
      <p:sp>
        <p:nvSpPr>
          <p:cNvPr id="21" name="12 Rectángulo"/>
          <p:cNvSpPr>
            <a:spLocks noChangeArrowheads="1"/>
          </p:cNvSpPr>
          <p:nvPr/>
        </p:nvSpPr>
        <p:spPr bwMode="auto">
          <a:xfrm>
            <a:off x="4572000" y="4293096"/>
            <a:ext cx="4320480" cy="1938992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380985" indent="-38098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Calibri"/>
              </a:rPr>
              <a:t>Enero 1: Preparación del estado de situación financiera de apertura</a:t>
            </a:r>
            <a:r>
              <a:rPr lang="es-CO" sz="2400" b="1" kern="0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380985" indent="-380985" fontAlgn="auto"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es-CO" sz="2400" b="1" kern="0" dirty="0">
                <a:solidFill>
                  <a:sysClr val="windowText" lastClr="000000"/>
                </a:solidFill>
                <a:latin typeface="Calibri"/>
              </a:rPr>
              <a:t>Aplicación del marco normativo</a:t>
            </a:r>
            <a:r>
              <a:rPr lang="es-CO" sz="2167" b="1" kern="0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s-ES" sz="2333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2" name="20 CuadroTexto"/>
          <p:cNvSpPr txBox="1">
            <a:spLocks noChangeArrowheads="1"/>
          </p:cNvSpPr>
          <p:nvPr/>
        </p:nvSpPr>
        <p:spPr bwMode="auto">
          <a:xfrm>
            <a:off x="191163" y="4404237"/>
            <a:ext cx="4020798" cy="1938992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2060"/>
            </a:solidFill>
            <a:prstDash val="solid"/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la elaboración del balance de apertura y para la a aplicación del nuevo marco normativo.</a:t>
            </a:r>
          </a:p>
        </p:txBody>
      </p:sp>
      <p:sp>
        <p:nvSpPr>
          <p:cNvPr id="23" name="8 Flecha derecha"/>
          <p:cNvSpPr/>
          <p:nvPr/>
        </p:nvSpPr>
        <p:spPr>
          <a:xfrm>
            <a:off x="3863921" y="2728900"/>
            <a:ext cx="720080" cy="338770"/>
          </a:xfrm>
          <a:prstGeom prst="rightArrow">
            <a:avLst/>
          </a:prstGeom>
          <a:solidFill>
            <a:schemeClr val="tx1"/>
          </a:solidFill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917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4" name="9 Flecha izquierda y derecha"/>
          <p:cNvSpPr/>
          <p:nvPr/>
        </p:nvSpPr>
        <p:spPr>
          <a:xfrm>
            <a:off x="683568" y="3789040"/>
            <a:ext cx="2760307" cy="413085"/>
          </a:xfrm>
          <a:prstGeom prst="leftRightArrow">
            <a:avLst/>
          </a:pr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5" name="10 Flecha izquierda y derecha"/>
          <p:cNvSpPr/>
          <p:nvPr/>
        </p:nvSpPr>
        <p:spPr>
          <a:xfrm>
            <a:off x="5400442" y="3789040"/>
            <a:ext cx="2760307" cy="359833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lIns="469324" tIns="35560" rIns="398204" bIns="35560" spcCol="1270" anchor="ctr"/>
          <a:lstStyle/>
          <a:p>
            <a:pPr algn="ctr" defTabSz="1185286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2667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6" name="21 Rectángulo"/>
          <p:cNvSpPr/>
          <p:nvPr/>
        </p:nvSpPr>
        <p:spPr>
          <a:xfrm>
            <a:off x="191162" y="446141"/>
            <a:ext cx="6901118" cy="13266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13360" rIns="0" bIns="21336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500" b="1" kern="1200" dirty="0">
              <a:solidFill>
                <a:srgbClr val="C00000"/>
              </a:solidFill>
            </a:endParaRP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kern="1200" dirty="0">
                <a:solidFill>
                  <a:schemeClr val="tx1"/>
                </a:solidFill>
              </a:rPr>
              <a:t>CRONORAMA ENTIDADES DE GOBIERNO</a:t>
            </a:r>
          </a:p>
        </p:txBody>
      </p:sp>
    </p:spTree>
    <p:extLst>
      <p:ext uri="{BB962C8B-B14F-4D97-AF65-F5344CB8AC3E}">
        <p14:creationId xmlns:p14="http://schemas.microsoft.com/office/powerpoint/2010/main" val="26014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3528" y="188640"/>
            <a:ext cx="8712968" cy="137028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dirty="0">
                <a:solidFill>
                  <a:srgbClr val="1F497D"/>
                </a:solidFill>
                <a:latin typeface="Calibri" pitchFamily="34" charset="0"/>
              </a:rPr>
              <a:t>CRONOGRAMA PARA EMPRESAS EMISORAS DE VALORES QUE CAPTAN Y ADMINISTRAN AHORRO DEL PÚBLICO</a:t>
            </a:r>
          </a:p>
        </p:txBody>
      </p:sp>
      <p:sp>
        <p:nvSpPr>
          <p:cNvPr id="5" name="33 Rectángulo"/>
          <p:cNvSpPr/>
          <p:nvPr/>
        </p:nvSpPr>
        <p:spPr>
          <a:xfrm>
            <a:off x="252413" y="2092325"/>
            <a:ext cx="2663825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000" b="1" kern="0" dirty="0"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6" name="34 Rectángulo"/>
          <p:cNvSpPr/>
          <p:nvPr/>
        </p:nvSpPr>
        <p:spPr>
          <a:xfrm>
            <a:off x="3276600" y="2092325"/>
            <a:ext cx="2909888" cy="914400"/>
          </a:xfrm>
          <a:prstGeom prst="rect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800" kern="0" dirty="0"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7" name="35 Rectángulo"/>
          <p:cNvSpPr/>
          <p:nvPr/>
        </p:nvSpPr>
        <p:spPr>
          <a:xfrm>
            <a:off x="6443663" y="2092325"/>
            <a:ext cx="2520950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2200" b="1" kern="0" dirty="0"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828675" y="15875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800"/>
              <a:t>2013</a:t>
            </a:r>
          </a:p>
        </p:txBody>
      </p:sp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3781425" y="1587500"/>
            <a:ext cx="165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800"/>
              <a:t>2014</a:t>
            </a:r>
          </a:p>
        </p:txBody>
      </p:sp>
      <p:sp>
        <p:nvSpPr>
          <p:cNvPr id="10" name="10 CuadroTexto"/>
          <p:cNvSpPr txBox="1">
            <a:spLocks noChangeArrowheads="1"/>
          </p:cNvSpPr>
          <p:nvPr/>
        </p:nvSpPr>
        <p:spPr bwMode="auto">
          <a:xfrm>
            <a:off x="6661150" y="1558925"/>
            <a:ext cx="1655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800"/>
              <a:t>2015</a:t>
            </a:r>
          </a:p>
        </p:txBody>
      </p:sp>
      <p:sp>
        <p:nvSpPr>
          <p:cNvPr id="11" name="12 Rectángulo"/>
          <p:cNvSpPr>
            <a:spLocks noChangeArrowheads="1"/>
          </p:cNvSpPr>
          <p:nvPr/>
        </p:nvSpPr>
        <p:spPr bwMode="auto">
          <a:xfrm>
            <a:off x="3132138" y="3232993"/>
            <a:ext cx="3097212" cy="3508375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0" kern="0" dirty="0">
              <a:solidFill>
                <a:sysClr val="windowText" lastClr="000000"/>
              </a:solidFill>
              <a:latin typeface="Calibri"/>
            </a:endParaRP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0" kern="0" dirty="0">
                <a:solidFill>
                  <a:sysClr val="windowText" lastClr="000000"/>
                </a:solidFill>
                <a:latin typeface="Calibri"/>
              </a:rPr>
              <a:t>1. </a:t>
            </a: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Para efectos legales, aplicación del PGCP, MP y DC y, simultáneamente se debe preparar información con base en el nuevo marco normativo.</a:t>
            </a:r>
          </a:p>
          <a:p>
            <a:pPr marL="268288" indent="-2682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2. </a:t>
            </a:r>
            <a:r>
              <a:rPr lang="es-ES" sz="2400" b="1" u="sng" kern="0" dirty="0">
                <a:solidFill>
                  <a:sysClr val="windowText" lastClr="000000"/>
                </a:solidFill>
                <a:latin typeface="Calibri"/>
              </a:rPr>
              <a:t>Enero 1</a:t>
            </a:r>
            <a:r>
              <a:rPr lang="es-ES" sz="2000" b="1" kern="0" dirty="0">
                <a:solidFill>
                  <a:sysClr val="windowText" lastClr="000000"/>
                </a:solidFill>
                <a:latin typeface="Calibri"/>
              </a:rPr>
              <a:t>: Preparación del estado de situación financiera de apertura.</a:t>
            </a:r>
            <a:endParaRPr lang="es-CO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19 Rectángulo"/>
          <p:cNvSpPr>
            <a:spLocks noChangeArrowheads="1"/>
          </p:cNvSpPr>
          <p:nvPr/>
        </p:nvSpPr>
        <p:spPr bwMode="auto">
          <a:xfrm>
            <a:off x="6473825" y="3283223"/>
            <a:ext cx="2419350" cy="3386137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b="0" kern="0" dirty="0">
              <a:solidFill>
                <a:sysClr val="windowText" lastClr="0000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Calibri"/>
              </a:rPr>
              <a:t>Para todos los efectos, aplicación del nuevo marco normativo anexo del Decreto 2784 de 2012 a partir del 1 de enero.</a:t>
            </a:r>
            <a:endParaRPr lang="es-CO" sz="2400" b="1" kern="0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3" name="20 CuadroTexto"/>
          <p:cNvSpPr txBox="1">
            <a:spLocks noChangeArrowheads="1"/>
          </p:cNvSpPr>
          <p:nvPr/>
        </p:nvSpPr>
        <p:spPr bwMode="auto">
          <a:xfrm>
            <a:off x="246063" y="3447058"/>
            <a:ext cx="2663825" cy="2862262"/>
          </a:xfrm>
          <a:prstGeom prst="rect">
            <a:avLst/>
          </a:prstGeom>
          <a:gradFill rotWithShape="1">
            <a:gsLst>
              <a:gs pos="0">
                <a:srgbClr val="C0504D">
                  <a:lumMod val="20000"/>
                  <a:lumOff val="8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marco normativo anexo del Decreto 2784 de 2012</a:t>
            </a:r>
            <a:r>
              <a:rPr lang="es-CO" sz="2400" b="0" kern="0" dirty="0">
                <a:solidFill>
                  <a:sysClr val="windowText" lastClr="000000"/>
                </a:solidFill>
                <a:latin typeface="Calibri" pitchFamily="34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4" name="44 Flecha izquierda y derecha"/>
          <p:cNvSpPr/>
          <p:nvPr/>
        </p:nvSpPr>
        <p:spPr>
          <a:xfrm>
            <a:off x="296863" y="2998788"/>
            <a:ext cx="2592387" cy="4318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5" name="45 Flecha izquierda y derecha"/>
          <p:cNvSpPr/>
          <p:nvPr/>
        </p:nvSpPr>
        <p:spPr>
          <a:xfrm>
            <a:off x="3276600" y="2927350"/>
            <a:ext cx="2663825" cy="431800"/>
          </a:xfrm>
          <a:prstGeom prst="leftRightArrow">
            <a:avLst/>
          </a:pr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16" name="46 Flecha izquierda y derecha"/>
          <p:cNvSpPr/>
          <p:nvPr/>
        </p:nvSpPr>
        <p:spPr>
          <a:xfrm>
            <a:off x="6372225" y="2927350"/>
            <a:ext cx="2592388" cy="4318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563189" tIns="42672" rIns="477845" bIns="42672" spcCol="1270" anchor="ctr"/>
          <a:lstStyle/>
          <a:p>
            <a:pPr algn="ctr" defTabSz="14224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b="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01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23528" y="188640"/>
            <a:ext cx="8712968" cy="1370285"/>
          </a:xfrm>
          <a:prstGeom prst="roundRect">
            <a:avLst>
              <a:gd name="adj" fmla="val 21667"/>
            </a:avLst>
          </a:prstGeom>
          <a:gradFill rotWithShape="1">
            <a:gsLst>
              <a:gs pos="0">
                <a:srgbClr val="BDC9AF"/>
              </a:gs>
              <a:gs pos="100000">
                <a:srgbClr val="FFFFFF"/>
              </a:gs>
            </a:gsLst>
            <a:lin ang="2700000" scaled="1"/>
          </a:gradFill>
          <a:ln w="50800" algn="ctr">
            <a:noFill/>
            <a:round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dirty="0">
                <a:solidFill>
                  <a:srgbClr val="1F497D"/>
                </a:solidFill>
                <a:latin typeface="Calibri" pitchFamily="34" charset="0"/>
              </a:rPr>
              <a:t>CRONOGRAMA PARA EMPRESAS NO EMISORAS y QUE NO CAPTAN Y NI ADMINISTRAN AHORRO DEL PÚBLICO</a:t>
            </a:r>
          </a:p>
        </p:txBody>
      </p:sp>
      <p:sp>
        <p:nvSpPr>
          <p:cNvPr id="18" name="8 CuadroTexto"/>
          <p:cNvSpPr txBox="1">
            <a:spLocks noChangeArrowheads="1"/>
          </p:cNvSpPr>
          <p:nvPr/>
        </p:nvSpPr>
        <p:spPr bwMode="auto">
          <a:xfrm>
            <a:off x="1919288" y="1704975"/>
            <a:ext cx="1655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2014</a:t>
            </a:r>
          </a:p>
        </p:txBody>
      </p:sp>
      <p:sp>
        <p:nvSpPr>
          <p:cNvPr id="19" name="9 CuadroTexto"/>
          <p:cNvSpPr txBox="1">
            <a:spLocks noChangeArrowheads="1"/>
          </p:cNvSpPr>
          <p:nvPr/>
        </p:nvSpPr>
        <p:spPr bwMode="auto">
          <a:xfrm>
            <a:off x="4746625" y="1704975"/>
            <a:ext cx="16557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2015</a:t>
            </a:r>
          </a:p>
        </p:txBody>
      </p:sp>
      <p:sp>
        <p:nvSpPr>
          <p:cNvPr id="20" name="10 CuadroTexto"/>
          <p:cNvSpPr txBox="1">
            <a:spLocks noChangeArrowheads="1"/>
          </p:cNvSpPr>
          <p:nvPr/>
        </p:nvSpPr>
        <p:spPr bwMode="auto">
          <a:xfrm>
            <a:off x="7304088" y="1704975"/>
            <a:ext cx="16573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2016</a:t>
            </a:r>
          </a:p>
        </p:txBody>
      </p:sp>
      <p:sp>
        <p:nvSpPr>
          <p:cNvPr id="21" name="8 CuadroTexto"/>
          <p:cNvSpPr txBox="1">
            <a:spLocks noChangeArrowheads="1"/>
          </p:cNvSpPr>
          <p:nvPr/>
        </p:nvSpPr>
        <p:spPr bwMode="auto">
          <a:xfrm>
            <a:off x="-114300" y="1704975"/>
            <a:ext cx="1555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CO" altLang="es-CO" sz="2400" dirty="0">
                <a:latin typeface="Calibri" pitchFamily="34" charset="0"/>
              </a:rPr>
              <a:t>2013</a:t>
            </a:r>
          </a:p>
        </p:txBody>
      </p:sp>
      <p:sp>
        <p:nvSpPr>
          <p:cNvPr id="22" name="48 Rectángulo"/>
          <p:cNvSpPr/>
          <p:nvPr/>
        </p:nvSpPr>
        <p:spPr>
          <a:xfrm>
            <a:off x="1706562" y="2092325"/>
            <a:ext cx="2490787" cy="9509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PERÍODO DE PREPARACIÓN OBLIGATORIA</a:t>
            </a:r>
          </a:p>
        </p:txBody>
      </p:sp>
      <p:sp>
        <p:nvSpPr>
          <p:cNvPr id="23" name="49 Rectángulo"/>
          <p:cNvSpPr/>
          <p:nvPr/>
        </p:nvSpPr>
        <p:spPr>
          <a:xfrm>
            <a:off x="4410075" y="2079625"/>
            <a:ext cx="2403475" cy="941387"/>
          </a:xfrm>
          <a:prstGeom prst="rect">
            <a:avLst/>
          </a:prstGeom>
          <a:solidFill>
            <a:srgbClr val="DFB569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PERÍODO DE TRANSICIÓN </a:t>
            </a:r>
          </a:p>
        </p:txBody>
      </p:sp>
      <p:sp>
        <p:nvSpPr>
          <p:cNvPr id="24" name="50 Rectángulo"/>
          <p:cNvSpPr/>
          <p:nvPr/>
        </p:nvSpPr>
        <p:spPr>
          <a:xfrm>
            <a:off x="6967538" y="2108200"/>
            <a:ext cx="2141537" cy="9413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b="1" kern="0" dirty="0">
                <a:latin typeface="Calibri"/>
                <a:cs typeface="+mn-cs"/>
              </a:rPr>
              <a:t>PERÍODO DE APLICACIÓN </a:t>
            </a:r>
          </a:p>
        </p:txBody>
      </p:sp>
      <p:sp>
        <p:nvSpPr>
          <p:cNvPr id="25" name="12 Rectángulo"/>
          <p:cNvSpPr>
            <a:spLocks noChangeArrowheads="1"/>
          </p:cNvSpPr>
          <p:nvPr/>
        </p:nvSpPr>
        <p:spPr bwMode="auto">
          <a:xfrm>
            <a:off x="4545013" y="3060700"/>
            <a:ext cx="2071687" cy="36646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kern="0" dirty="0">
                <a:solidFill>
                  <a:sysClr val="windowText" lastClr="000000"/>
                </a:solidFill>
                <a:latin typeface="Calibri"/>
                <a:cs typeface="+mn-cs"/>
              </a:rPr>
              <a:t>1.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</a:t>
            </a:r>
            <a:r>
              <a:rPr lang="es-ES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reparar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simultáneamente información con base en </a:t>
            </a:r>
            <a:r>
              <a:rPr lang="es-CO" b="1" kern="0" dirty="0">
                <a:solidFill>
                  <a:sysClr val="windowText" lastClr="000000"/>
                </a:solidFill>
                <a:latin typeface="Calibri" pitchFamily="34" charset="0"/>
                <a:cs typeface="+mn-cs"/>
              </a:rPr>
              <a:t>el nuevo marco normativo</a:t>
            </a:r>
            <a:endParaRPr lang="es-ES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marL="274362" indent="-27436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2. </a:t>
            </a:r>
            <a:r>
              <a:rPr lang="es-ES" b="1" u="sng" kern="0" dirty="0">
                <a:solidFill>
                  <a:sysClr val="windowText" lastClr="000000"/>
                </a:solidFill>
                <a:latin typeface="Calibri"/>
                <a:cs typeface="+mn-cs"/>
              </a:rPr>
              <a:t>Enero 1: </a:t>
            </a:r>
            <a:r>
              <a:rPr lang="es-ES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Preparación del estado de situación financiera de apertura.</a:t>
            </a:r>
            <a:endParaRPr lang="es-CO" b="1" kern="0" dirty="0">
              <a:solidFill>
                <a:sysClr val="windowText" lastClr="000000"/>
              </a:solidFill>
              <a:latin typeface="Calibri"/>
              <a:cs typeface="+mn-cs"/>
            </a:endParaRPr>
          </a:p>
        </p:txBody>
      </p:sp>
      <p:sp>
        <p:nvSpPr>
          <p:cNvPr id="26" name="19 Rectángulo"/>
          <p:cNvSpPr>
            <a:spLocks noChangeArrowheads="1"/>
          </p:cNvSpPr>
          <p:nvPr/>
        </p:nvSpPr>
        <p:spPr bwMode="auto">
          <a:xfrm>
            <a:off x="7019925" y="3645024"/>
            <a:ext cx="2089150" cy="21873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kern="0" dirty="0">
              <a:solidFill>
                <a:sysClr val="windowText" lastClr="000000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Para todos los efectos, aplicación del nuevo marco normativo </a:t>
            </a:r>
            <a:r>
              <a:rPr lang="es-CO" sz="2000" b="1" kern="0" dirty="0">
                <a:solidFill>
                  <a:sysClr val="windowText" lastClr="000000"/>
                </a:solidFill>
                <a:latin typeface="Calibri"/>
                <a:cs typeface="+mn-cs"/>
              </a:rPr>
              <a:t>a partir de las NIIF </a:t>
            </a:r>
          </a:p>
        </p:txBody>
      </p:sp>
      <p:sp>
        <p:nvSpPr>
          <p:cNvPr id="27" name="20 CuadroTexto"/>
          <p:cNvSpPr txBox="1">
            <a:spLocks noChangeArrowheads="1"/>
          </p:cNvSpPr>
          <p:nvPr/>
        </p:nvSpPr>
        <p:spPr bwMode="auto">
          <a:xfrm>
            <a:off x="1866900" y="3659534"/>
            <a:ext cx="2116138" cy="26797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FF00"/>
            </a:solidFill>
            <a:prstDash val="solid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93510" tIns="46756" rIns="93510" bIns="46756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entury Gothic" pitchFamily="34" charset="0"/>
                <a:cs typeface="Arial" charset="0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b="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kern="0" dirty="0">
                <a:solidFill>
                  <a:sysClr val="windowText" lastClr="000000"/>
                </a:solidFill>
                <a:latin typeface="Calibri" pitchFamily="34" charset="0"/>
              </a:rPr>
              <a:t>Actividades de preparación para aplicar el nuevo marco normativo a partir de las NIFF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CO" sz="1600" b="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8" name="59 Flecha izquierda y derecha"/>
          <p:cNvSpPr/>
          <p:nvPr/>
        </p:nvSpPr>
        <p:spPr>
          <a:xfrm>
            <a:off x="1801813" y="2959100"/>
            <a:ext cx="2189162" cy="4318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29" name="60 Flecha izquierda y derecha"/>
          <p:cNvSpPr/>
          <p:nvPr/>
        </p:nvSpPr>
        <p:spPr>
          <a:xfrm>
            <a:off x="4497388" y="2924175"/>
            <a:ext cx="2144712" cy="431800"/>
          </a:xfrm>
          <a:prstGeom prst="leftRightArrow">
            <a:avLst/>
          </a:prstGeom>
          <a:solidFill>
            <a:srgbClr val="DFB569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0" name="61 Flecha izquierda y derecha"/>
          <p:cNvSpPr/>
          <p:nvPr/>
        </p:nvSpPr>
        <p:spPr>
          <a:xfrm>
            <a:off x="6967538" y="2959100"/>
            <a:ext cx="2193925" cy="431800"/>
          </a:xfrm>
          <a:prstGeom prst="leftRightArrow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32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1" name="62 Rectángulo"/>
          <p:cNvSpPr/>
          <p:nvPr/>
        </p:nvSpPr>
        <p:spPr>
          <a:xfrm rot="10800000" flipV="1">
            <a:off x="163513" y="2128838"/>
            <a:ext cx="1225550" cy="45069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lIns="575940" tIns="43638" rIns="488664" bIns="43638" spcCol="1298" anchor="ctr"/>
          <a:lstStyle/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sz="1600" kern="0" dirty="0">
                <a:solidFill>
                  <a:sysClr val="window" lastClr="FFFFFF"/>
                </a:solidFill>
                <a:latin typeface="Calibri"/>
                <a:cs typeface="+mn-cs"/>
              </a:rPr>
              <a:t> </a:t>
            </a:r>
            <a:r>
              <a:rPr lang="es-CO" b="1" kern="0" dirty="0">
                <a:latin typeface="Calibri"/>
                <a:cs typeface="+mn-cs"/>
              </a:rPr>
              <a:t>MARCO  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b="1" kern="0" dirty="0">
              <a:latin typeface="Calibri"/>
              <a:cs typeface="+mn-cs"/>
            </a:endParaRP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s-CO" b="1" kern="0" dirty="0">
                <a:latin typeface="Calibri"/>
                <a:cs typeface="+mn-cs"/>
              </a:rPr>
              <a:t>NORMARIVO</a:t>
            </a:r>
          </a:p>
          <a:p>
            <a:pPr algn="ctr" defTabSz="1454603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es-CO" sz="1600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2" name="64 Flecha derecha"/>
          <p:cNvSpPr/>
          <p:nvPr/>
        </p:nvSpPr>
        <p:spPr>
          <a:xfrm>
            <a:off x="1447800" y="4369668"/>
            <a:ext cx="388938" cy="5715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 kern="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74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8 Título"/>
          <p:cNvSpPr txBox="1">
            <a:spLocks/>
          </p:cNvSpPr>
          <p:nvPr/>
        </p:nvSpPr>
        <p:spPr bwMode="auto">
          <a:xfrm>
            <a:off x="10312" y="334125"/>
            <a:ext cx="9098192" cy="5025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kern="0" dirty="0">
                <a:solidFill>
                  <a:schemeClr val="tx1"/>
                </a:solidFill>
              </a:rPr>
              <a:t>ESTRUCTURA DEL RÉGIMEN DE CONTABILIDAD PÚBLICA EN CONVERGENCIA CON NICSP/NIIF</a:t>
            </a:r>
            <a:br>
              <a:rPr lang="es-CO" sz="1600" kern="0" dirty="0">
                <a:solidFill>
                  <a:schemeClr val="tx1"/>
                </a:solidFill>
              </a:rPr>
            </a:br>
            <a:endParaRPr lang="es-ES" altLang="es-ES" sz="1600" kern="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268" y="764704"/>
            <a:ext cx="9378788" cy="561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6237312"/>
            <a:ext cx="1080120" cy="620688"/>
          </a:xfrm>
          <a:prstGeom prst="ellipse">
            <a:avLst/>
          </a:prstGeom>
        </p:spPr>
      </p:pic>
      <p:sp>
        <p:nvSpPr>
          <p:cNvPr id="12" name="6 Flecha abajo"/>
          <p:cNvSpPr/>
          <p:nvPr/>
        </p:nvSpPr>
        <p:spPr bwMode="auto">
          <a:xfrm rot="10800000">
            <a:off x="5689256" y="6237311"/>
            <a:ext cx="610936" cy="570031"/>
          </a:xfrm>
          <a:prstGeom prst="downArrow">
            <a:avLst>
              <a:gd name="adj1" fmla="val 50000"/>
              <a:gd name="adj2" fmla="val 53605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10 Flecha abajo"/>
          <p:cNvSpPr/>
          <p:nvPr/>
        </p:nvSpPr>
        <p:spPr bwMode="auto">
          <a:xfrm rot="10800000">
            <a:off x="1843744" y="6237311"/>
            <a:ext cx="636655" cy="570031"/>
          </a:xfrm>
          <a:prstGeom prst="downArrow">
            <a:avLst>
              <a:gd name="adj1" fmla="val 50000"/>
              <a:gd name="adj2" fmla="val 53605"/>
            </a:avLst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72 Llamada con línea 1"/>
          <p:cNvSpPr/>
          <p:nvPr/>
        </p:nvSpPr>
        <p:spPr>
          <a:xfrm>
            <a:off x="1043608" y="1124768"/>
            <a:ext cx="1430956" cy="216000"/>
          </a:xfrm>
          <a:prstGeom prst="borderCallout1">
            <a:avLst>
              <a:gd name="adj1" fmla="val 96064"/>
              <a:gd name="adj2" fmla="val 50002"/>
              <a:gd name="adj3" fmla="val 207639"/>
              <a:gd name="adj4" fmla="val 50629"/>
            </a:avLst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Con base en </a:t>
            </a:r>
            <a:r>
              <a:rPr lang="es-CO" sz="1200" b="1" dirty="0" err="1"/>
              <a:t>NICSP</a:t>
            </a:r>
            <a:endParaRPr lang="es-CO" sz="1200" b="1" dirty="0"/>
          </a:p>
        </p:txBody>
      </p:sp>
      <p:sp>
        <p:nvSpPr>
          <p:cNvPr id="15" name="73 Llamada con línea 1"/>
          <p:cNvSpPr/>
          <p:nvPr/>
        </p:nvSpPr>
        <p:spPr>
          <a:xfrm>
            <a:off x="5148064" y="1124768"/>
            <a:ext cx="763271" cy="216000"/>
          </a:xfrm>
          <a:prstGeom prst="borderCallout1">
            <a:avLst>
              <a:gd name="adj1" fmla="val 101397"/>
              <a:gd name="adj2" fmla="val 51233"/>
              <a:gd name="adj3" fmla="val 187529"/>
              <a:gd name="adj4" fmla="val 51975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 err="1"/>
              <a:t>NIIF</a:t>
            </a:r>
            <a:endParaRPr lang="es-CO" sz="1200" b="1" dirty="0"/>
          </a:p>
        </p:txBody>
      </p:sp>
      <p:sp>
        <p:nvSpPr>
          <p:cNvPr id="16" name="74 Llamada con línea 1"/>
          <p:cNvSpPr/>
          <p:nvPr/>
        </p:nvSpPr>
        <p:spPr>
          <a:xfrm>
            <a:off x="2915816" y="1124768"/>
            <a:ext cx="1430956" cy="216000"/>
          </a:xfrm>
          <a:prstGeom prst="borderCallout1">
            <a:avLst>
              <a:gd name="adj1" fmla="val 101397"/>
              <a:gd name="adj2" fmla="val 51233"/>
              <a:gd name="adj3" fmla="val 178709"/>
              <a:gd name="adj4" fmla="val 5113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b="1" dirty="0"/>
              <a:t>Con base en </a:t>
            </a:r>
            <a:r>
              <a:rPr lang="es-CO" sz="1200" b="1" dirty="0" err="1"/>
              <a:t>NIIF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146699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6638" y="830649"/>
            <a:ext cx="6454516" cy="10448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34" tIns="38117" rIns="76234" bIns="38117"/>
          <a:lstStyle>
            <a:defPPr>
              <a:defRPr lang="es-ES_tradnl"/>
            </a:defPPr>
            <a:lvl1pPr algn="ctr" eaLnBrk="1" hangingPunct="1">
              <a:defRPr sz="2000" b="1" kern="0">
                <a:solidFill>
                  <a:schemeClr val="dk1"/>
                </a:solidFill>
                <a:latin typeface="+mn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es-CO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Dimensiones del Desarrollo y Aplicación de las NICSP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60466253"/>
              </p:ext>
            </p:extLst>
          </p:nvPr>
        </p:nvGraphicFramePr>
        <p:xfrm>
          <a:off x="1043609" y="2079904"/>
          <a:ext cx="68426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54597" y="2564904"/>
            <a:ext cx="3509891" cy="938753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/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y Capacitación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08520" y="3356992"/>
            <a:ext cx="3488914" cy="1369640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/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Mantenimiento y Cualificación en la Capacidad Regulatoria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765229" y="4941168"/>
            <a:ext cx="3271267" cy="938753"/>
          </a:xfrm>
          <a:prstGeom prst="rect">
            <a:avLst/>
          </a:prstGeom>
          <a:noFill/>
        </p:spPr>
        <p:txBody>
          <a:bodyPr wrap="square" lIns="76234" tIns="38117" rIns="76234" bIns="38117" rtlCol="0">
            <a:spAutoFit/>
          </a:bodyPr>
          <a:lstStyle/>
          <a:p>
            <a:pPr algn="ctr"/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y Práctica de Juicio Profesional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711232"/>
            <a:ext cx="1110382" cy="5928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682264"/>
            <a:ext cx="1174704" cy="97267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967183"/>
            <a:ext cx="789808" cy="857137"/>
          </a:xfrm>
          <a:prstGeom prst="rect">
            <a:avLst/>
          </a:prstGeom>
        </p:spPr>
      </p:pic>
      <p:sp>
        <p:nvSpPr>
          <p:cNvPr id="13" name="2 Rectángulo"/>
          <p:cNvSpPr/>
          <p:nvPr/>
        </p:nvSpPr>
        <p:spPr>
          <a:xfrm>
            <a:off x="35496" y="5172731"/>
            <a:ext cx="3313463" cy="14436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34" tIns="38117" rIns="76234" bIns="38117" rtlCol="0" anchor="ctr"/>
          <a:lstStyle/>
          <a:p>
            <a:pPr algn="ctr"/>
            <a:r>
              <a:rPr lang="es-CO" sz="1800" b="1" dirty="0">
                <a:solidFill>
                  <a:schemeClr val="tx1"/>
                </a:solidFill>
              </a:rPr>
              <a:t>Necesidad de complementar las NICSP con regulación nacional (Procedimientos Contables, Guías  de Aplicación y Catálogos Generales de Cuentas y Doctrina)</a:t>
            </a:r>
          </a:p>
        </p:txBody>
      </p:sp>
      <p:sp>
        <p:nvSpPr>
          <p:cNvPr id="14" name="3 Flecha arriba"/>
          <p:cNvSpPr/>
          <p:nvPr/>
        </p:nvSpPr>
        <p:spPr>
          <a:xfrm>
            <a:off x="1446824" y="4653136"/>
            <a:ext cx="316864" cy="356523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34" tIns="38117" rIns="76234" bIns="38117" rtlCol="0" anchor="ctr"/>
          <a:lstStyle/>
          <a:p>
            <a:pPr algn="ctr"/>
            <a:endParaRPr lang="es-CO"/>
          </a:p>
        </p:txBody>
      </p:sp>
      <p:sp>
        <p:nvSpPr>
          <p:cNvPr id="15" name="15 Flecha arriba"/>
          <p:cNvSpPr/>
          <p:nvPr/>
        </p:nvSpPr>
        <p:spPr>
          <a:xfrm rot="5400000">
            <a:off x="3466408" y="5582824"/>
            <a:ext cx="333000" cy="438023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234" tIns="38117" rIns="76234" bIns="38117"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340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216"/>
            <a:ext cx="9220288" cy="691521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7504" y="5445224"/>
            <a:ext cx="8280920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s-CO" sz="2800" b="1" dirty="0"/>
              <a:t>No dejemos que el </a:t>
            </a:r>
            <a:r>
              <a:rPr lang="es-CO" sz="2800" b="1" i="1" u="sng" dirty="0"/>
              <a:t>FUTURO</a:t>
            </a:r>
            <a:r>
              <a:rPr lang="es-CO" sz="2800" b="1" dirty="0"/>
              <a:t> - que ya está entre </a:t>
            </a:r>
            <a:r>
              <a:rPr lang="es-CO" sz="2800" b="1" i="1" u="sng" dirty="0"/>
              <a:t>NOSOTROS</a:t>
            </a:r>
            <a:r>
              <a:rPr lang="es-CO" sz="2800" b="1" dirty="0"/>
              <a:t> - nos encuentre </a:t>
            </a:r>
            <a:r>
              <a:rPr lang="es-CO" sz="2800" b="1" i="1" u="sng" dirty="0"/>
              <a:t>DESPREVENIDOS</a:t>
            </a:r>
          </a:p>
        </p:txBody>
      </p:sp>
      <p:pic>
        <p:nvPicPr>
          <p:cNvPr id="16" name="Marcador de contenido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7416824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924">
            <a:off x="7085666" y="1205791"/>
            <a:ext cx="2550316" cy="40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object 3"/>
          <p:cNvSpPr/>
          <p:nvPr/>
        </p:nvSpPr>
        <p:spPr>
          <a:xfrm>
            <a:off x="1320514" y="460109"/>
            <a:ext cx="1896532" cy="9048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4"/>
          <p:cNvSpPr/>
          <p:nvPr/>
        </p:nvSpPr>
        <p:spPr>
          <a:xfrm>
            <a:off x="4496079" y="371753"/>
            <a:ext cx="2542613" cy="10815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3421320" y="461749"/>
            <a:ext cx="840315" cy="97917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6"/>
          <p:cNvSpPr/>
          <p:nvPr/>
        </p:nvSpPr>
        <p:spPr>
          <a:xfrm>
            <a:off x="1164165" y="1860963"/>
            <a:ext cx="6815667" cy="14351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7"/>
          <p:cNvSpPr/>
          <p:nvPr/>
        </p:nvSpPr>
        <p:spPr>
          <a:xfrm>
            <a:off x="3491880" y="4441676"/>
            <a:ext cx="649817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8"/>
          <p:cNvSpPr/>
          <p:nvPr/>
        </p:nvSpPr>
        <p:spPr>
          <a:xfrm>
            <a:off x="4199632" y="5018721"/>
            <a:ext cx="660400" cy="57340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9"/>
          <p:cNvSpPr txBox="1">
            <a:spLocks noGrp="1"/>
          </p:cNvSpPr>
          <p:nvPr/>
        </p:nvSpPr>
        <p:spPr>
          <a:xfrm>
            <a:off x="623252" y="2959562"/>
            <a:ext cx="7897495" cy="112649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>
            <a:lvl1pPr>
              <a:defRPr sz="2800" b="1" i="0">
                <a:solidFill>
                  <a:srgbClr val="002060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2602865" marR="5080" indent="-2590800">
              <a:lnSpc>
                <a:spcPct val="76200"/>
              </a:lnSpc>
              <a:spcBef>
                <a:spcPts val="1270"/>
              </a:spcBef>
            </a:pPr>
            <a:r>
              <a:rPr sz="4100" i="1" spc="-5" dirty="0">
                <a:solidFill>
                  <a:srgbClr val="000000"/>
                </a:solidFill>
                <a:latin typeface="Calibri"/>
                <a:cs typeface="Calibri"/>
              </a:rPr>
              <a:t>“POR PERMITIRNOS </a:t>
            </a:r>
            <a:r>
              <a:rPr sz="4100" i="1" spc="-20" dirty="0">
                <a:solidFill>
                  <a:srgbClr val="000000"/>
                </a:solidFill>
                <a:latin typeface="Calibri"/>
                <a:cs typeface="Calibri"/>
              </a:rPr>
              <a:t>HACER </a:t>
            </a:r>
            <a:r>
              <a:rPr sz="4100" i="1" spc="-10" dirty="0">
                <a:solidFill>
                  <a:srgbClr val="000000"/>
                </a:solidFill>
                <a:latin typeface="Calibri"/>
                <a:cs typeface="Calibri"/>
              </a:rPr>
              <a:t>PÚBLICO  </a:t>
            </a:r>
            <a:r>
              <a:rPr sz="4100" i="1" spc="-60" dirty="0">
                <a:solidFill>
                  <a:srgbClr val="000000"/>
                </a:solidFill>
                <a:latin typeface="Calibri"/>
                <a:cs typeface="Calibri"/>
              </a:rPr>
              <a:t>LO </a:t>
            </a:r>
            <a:r>
              <a:rPr sz="4100" i="1" spc="-10" dirty="0">
                <a:solidFill>
                  <a:srgbClr val="000000"/>
                </a:solidFill>
                <a:latin typeface="Calibri"/>
                <a:cs typeface="Calibri"/>
              </a:rPr>
              <a:t>PÚBLICO</a:t>
            </a:r>
            <a:r>
              <a:rPr sz="4100" i="1" spc="-7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300" b="0" i="1" dirty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22" name="object 10"/>
          <p:cNvSpPr/>
          <p:nvPr/>
        </p:nvSpPr>
        <p:spPr>
          <a:xfrm>
            <a:off x="4614748" y="5794058"/>
            <a:ext cx="677332" cy="6019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11"/>
          <p:cNvSpPr/>
          <p:nvPr/>
        </p:nvSpPr>
        <p:spPr>
          <a:xfrm>
            <a:off x="610632" y="5373216"/>
            <a:ext cx="2224615" cy="5676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12"/>
          <p:cNvSpPr txBox="1"/>
          <p:nvPr/>
        </p:nvSpPr>
        <p:spPr>
          <a:xfrm>
            <a:off x="4266882" y="4555653"/>
            <a:ext cx="4253865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@Contaduria_CGN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70929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CGNOficial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10934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Contaduría-General-de-la-Nación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611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44624"/>
            <a:ext cx="1437795" cy="1728192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628800"/>
            <a:ext cx="6516216" cy="44644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34563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3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752624"/>
            <a:ext cx="8496944" cy="57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782" y="1700814"/>
            <a:ext cx="9180512" cy="4646971"/>
          </a:xfrm>
          <a:prstGeom prst="rect">
            <a:avLst/>
          </a:prstGeom>
        </p:spPr>
      </p:pic>
      <p:sp>
        <p:nvSpPr>
          <p:cNvPr id="6" name="4 Rectángulo"/>
          <p:cNvSpPr/>
          <p:nvPr/>
        </p:nvSpPr>
        <p:spPr bwMode="auto">
          <a:xfrm>
            <a:off x="5580112" y="2060848"/>
            <a:ext cx="3528392" cy="1224136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O" sz="2800" b="1" dirty="0">
                <a:solidFill>
                  <a:prstClr val="black"/>
                </a:solidFill>
                <a:latin typeface="Times New Roman" pitchFamily="18" charset="0"/>
              </a:rPr>
              <a:t>LA CONTABILIDAD </a:t>
            </a:r>
          </a:p>
          <a:p>
            <a:pPr algn="ctr"/>
            <a:r>
              <a:rPr lang="es-CO" sz="2800" b="1" dirty="0">
                <a:solidFill>
                  <a:prstClr val="black"/>
                </a:solidFill>
                <a:latin typeface="Times New Roman" pitchFamily="18" charset="0"/>
              </a:rPr>
              <a:t>    PÚBLICA  ES . . .</a:t>
            </a:r>
          </a:p>
        </p:txBody>
      </p:sp>
      <p:sp>
        <p:nvSpPr>
          <p:cNvPr id="7" name="5 Flecha curvada hacia la izquierda"/>
          <p:cNvSpPr/>
          <p:nvPr/>
        </p:nvSpPr>
        <p:spPr bwMode="auto">
          <a:xfrm rot="895883">
            <a:off x="8193052" y="3420494"/>
            <a:ext cx="840777" cy="2672645"/>
          </a:xfrm>
          <a:prstGeom prst="curvedLeft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s-CO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6 Pergamino vertical"/>
          <p:cNvSpPr/>
          <p:nvPr/>
        </p:nvSpPr>
        <p:spPr bwMode="auto">
          <a:xfrm>
            <a:off x="4499992" y="3645024"/>
            <a:ext cx="4248472" cy="1800200"/>
          </a:xfrm>
          <a:prstGeom prst="verticalScroll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CO" sz="28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CONSTRUCTORA DE PAIS … LENGUAJE DE LOS GOBIERNOS  </a:t>
            </a:r>
          </a:p>
        </p:txBody>
      </p:sp>
    </p:spTree>
    <p:extLst>
      <p:ext uri="{BB962C8B-B14F-4D97-AF65-F5344CB8AC3E}">
        <p14:creationId xmlns:p14="http://schemas.microsoft.com/office/powerpoint/2010/main" val="35234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18 CuadroTexto"/>
          <p:cNvSpPr txBox="1"/>
          <p:nvPr/>
        </p:nvSpPr>
        <p:spPr>
          <a:xfrm>
            <a:off x="-328198" y="-3520"/>
            <a:ext cx="90364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800" b="1" dirty="0">
              <a:solidFill>
                <a:schemeClr val="bg1"/>
              </a:solidFill>
            </a:endParaRPr>
          </a:p>
          <a:p>
            <a:pPr algn="ctr"/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E R E N C I A   Y </a:t>
            </a:r>
          </a:p>
          <a:p>
            <a:pPr algn="just"/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 O N T A B I L I D A D     P Ú B L I C A </a:t>
            </a:r>
          </a:p>
        </p:txBody>
      </p:sp>
      <p:sp>
        <p:nvSpPr>
          <p:cNvPr id="11" name="Flecha abajo 10"/>
          <p:cNvSpPr/>
          <p:nvPr/>
        </p:nvSpPr>
        <p:spPr bwMode="auto">
          <a:xfrm>
            <a:off x="3880108" y="1412776"/>
            <a:ext cx="619884" cy="575596"/>
          </a:xfrm>
          <a:prstGeom prst="downArrow">
            <a:avLst/>
          </a:prstGeom>
          <a:solidFill>
            <a:srgbClr val="0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 eaLnBrk="0" hangingPunct="0"/>
            <a:endParaRPr lang="es-CO" sz="2000">
              <a:latin typeface="Times New Roman" pitchFamily="18" charset="0"/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0" y="1916832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25000"/>
              </a:spcAft>
            </a:pPr>
            <a:r>
              <a:rPr lang="en-GB" alt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Contabilidad para el </a:t>
            </a:r>
            <a:r>
              <a:rPr lang="en-GB" altLang="es-CO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Buen Gobierno</a:t>
            </a:r>
            <a:r>
              <a:rPr lang="en-GB" alt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GB" altLang="es-CO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organizaciones</a:t>
            </a:r>
            <a:r>
              <a:rPr lang="en-GB" alt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s-CO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adecuación</a:t>
            </a:r>
            <a:r>
              <a:rPr lang="en-GB" alt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Contabilidad Pública a un </a:t>
            </a:r>
            <a:r>
              <a:rPr lang="en-GB" altLang="es-CO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nuevo concepto de Rendición de </a:t>
            </a:r>
            <a:r>
              <a:rPr lang="en-GB" altLang="es-CO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Cuentas</a:t>
            </a:r>
            <a:r>
              <a:rPr lang="en-GB" alt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(Accountability)</a:t>
            </a:r>
          </a:p>
        </p:txBody>
      </p:sp>
      <p:sp>
        <p:nvSpPr>
          <p:cNvPr id="13" name="Rectangle 2050"/>
          <p:cNvSpPr txBox="1">
            <a:spLocks noChangeArrowheads="1"/>
          </p:cNvSpPr>
          <p:nvPr/>
        </p:nvSpPr>
        <p:spPr>
          <a:xfrm>
            <a:off x="0" y="3284984"/>
            <a:ext cx="9144000" cy="1510412"/>
          </a:xfrm>
          <a:prstGeom prst="rect">
            <a:avLst/>
          </a:prstGeom>
        </p:spPr>
        <p:txBody>
          <a:bodyPr/>
          <a:lstStyle>
            <a:lvl1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lang="es-ES" sz="1600" kern="1200">
                <a:ln w="6350">
                  <a:noFill/>
                </a:ln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2pPr>
            <a:lvl3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3pPr>
            <a:lvl4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4pPr>
            <a:lvl5pPr marL="4841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5pPr>
            <a:lvl6pPr marL="9413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6pPr>
            <a:lvl7pPr marL="13985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7pPr>
            <a:lvl8pPr marL="18557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8pPr>
            <a:lvl9pPr marL="2312988" indent="-484188" algn="l" rtl="0" eaLnBrk="1" fontAlgn="base" hangingPunct="1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altLang="es-C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partir de experiencias, en qué consiste “La Nueva Gerencia Pública” ?  (</a:t>
            </a:r>
            <a:r>
              <a:rPr lang="es-MX" altLang="es-CO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s-MX" altLang="es-CO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MX" altLang="es-CO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r>
              <a:rPr lang="es-MX" altLang="es-CO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2051"/>
          <p:cNvSpPr txBox="1">
            <a:spLocks noChangeArrowheads="1"/>
          </p:cNvSpPr>
          <p:nvPr/>
        </p:nvSpPr>
        <p:spPr>
          <a:xfrm>
            <a:off x="125413" y="4221088"/>
            <a:ext cx="8911083" cy="230203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447675" indent="-3825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defRPr lang="es-ES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32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Verdana" pitchFamily="34" charset="0"/>
              <a:buChar char="›"/>
              <a:defRPr lang="es-ES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4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 2" pitchFamily="18" charset="2"/>
              <a:buChar char=""/>
              <a:defRPr lang="es-E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CBB6"/>
              </a:buClr>
              <a:buFont typeface="Wingdings 2" pitchFamily="18" charset="2"/>
              <a:buChar char=""/>
              <a:defRPr lang="es-ES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lang="es-E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4032250" algn="l"/>
              </a:tabLst>
            </a:pPr>
            <a:r>
              <a:rPr lang="es-CO" alt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 “</a:t>
            </a:r>
            <a:r>
              <a:rPr lang="es-CO" altLang="es-CO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Nueva Gerencia Pública</a:t>
            </a:r>
            <a:r>
              <a:rPr lang="es-CO" altLang="es-CO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intenta trasladar la cultura de orientación  de los  resultados a las organizaciones del sector público mediante la introducción  de algunas reformas estructurales en la gestión.</a:t>
            </a:r>
          </a:p>
        </p:txBody>
      </p:sp>
    </p:spTree>
    <p:extLst>
      <p:ext uri="{BB962C8B-B14F-4D97-AF65-F5344CB8AC3E}">
        <p14:creationId xmlns:p14="http://schemas.microsoft.com/office/powerpoint/2010/main" val="1710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 bldLvl="2" autoUpdateAnimBg="0" advAuto="10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4"/>
          <p:cNvGrpSpPr/>
          <p:nvPr/>
        </p:nvGrpSpPr>
        <p:grpSpPr>
          <a:xfrm>
            <a:off x="71148" y="1395485"/>
            <a:ext cx="4711807" cy="2092163"/>
            <a:chOff x="66511" y="1585576"/>
            <a:chExt cx="4711807" cy="2092163"/>
          </a:xfrm>
        </p:grpSpPr>
        <p:pic>
          <p:nvPicPr>
            <p:cNvPr id="11" name="Picture 2" descr="D:\BACKUP 03 MARZO 2016\Desktop\descarg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69656">
              <a:off x="225874" y="1585576"/>
              <a:ext cx="4552444" cy="2092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8 CuadroTexto"/>
            <p:cNvSpPr txBox="1"/>
            <p:nvPr/>
          </p:nvSpPr>
          <p:spPr>
            <a:xfrm rot="854476">
              <a:off x="66511" y="2393819"/>
              <a:ext cx="3137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000" b="1" dirty="0"/>
                <a:t>      en</a:t>
              </a:r>
              <a:r>
                <a:rPr lang="es-CO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las cuentas públicas </a:t>
              </a:r>
            </a:p>
          </p:txBody>
        </p:sp>
      </p:grpSp>
      <p:sp>
        <p:nvSpPr>
          <p:cNvPr id="13" name="9 CuadroTexto"/>
          <p:cNvSpPr txBox="1"/>
          <p:nvPr/>
        </p:nvSpPr>
        <p:spPr>
          <a:xfrm>
            <a:off x="179512" y="413572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</a:t>
            </a:r>
            <a:r>
              <a:rPr lang="es-CO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</a:t>
            </a:r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términos de:</a:t>
            </a:r>
          </a:p>
          <a:p>
            <a:endParaRPr lang="es-C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VISIBILIDAD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 DE DECISIONES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LENGUAJE DE LOS GOBIERNOS </a:t>
            </a:r>
            <a:endParaRPr lang="es-C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10 CuadroTexto"/>
          <p:cNvSpPr txBox="1"/>
          <p:nvPr/>
        </p:nvSpPr>
        <p:spPr>
          <a:xfrm>
            <a:off x="5568785" y="2422044"/>
            <a:ext cx="2891647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BUEN  GOBIERNO </a:t>
            </a:r>
          </a:p>
          <a:p>
            <a:pPr algn="ctr"/>
            <a:r>
              <a:rPr lang="es-C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 </a:t>
            </a:r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11 Flecha curvada hacia abajo"/>
          <p:cNvSpPr/>
          <p:nvPr/>
        </p:nvSpPr>
        <p:spPr bwMode="auto">
          <a:xfrm rot="648862">
            <a:off x="2653156" y="410998"/>
            <a:ext cx="4733482" cy="1389030"/>
          </a:xfrm>
          <a:prstGeom prst="curvedDownArrow">
            <a:avLst/>
          </a:prstGeom>
          <a:solidFill>
            <a:srgbClr val="1B36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32856"/>
            <a:ext cx="2664296" cy="39604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4" y="1812610"/>
            <a:ext cx="3528392" cy="47975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377" y="4260882"/>
            <a:ext cx="2491412" cy="233647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55949" y="620688"/>
            <a:ext cx="6736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/>
              <a:t>CONVERGENCIA  CONTABLE   PÚBLICA </a:t>
            </a:r>
            <a:endParaRPr lang="es-CO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45524">
            <a:off x="1417310" y="615496"/>
            <a:ext cx="5586067" cy="266590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3419872" y="3348281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/>
              <a:t>… Una Realidad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9254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10" y="1556792"/>
            <a:ext cx="88155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5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84" y="1052736"/>
            <a:ext cx="903649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31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571</Words>
  <Application>Microsoft Office PowerPoint</Application>
  <PresentationFormat>Presentación en pantalla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2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raul.goncalves</dc:creator>
  <cp:lastModifiedBy>Carlos Estrada</cp:lastModifiedBy>
  <cp:revision>68</cp:revision>
  <dcterms:created xsi:type="dcterms:W3CDTF">2017-09-26T13:45:45Z</dcterms:created>
  <dcterms:modified xsi:type="dcterms:W3CDTF">2021-05-27T16:58:14Z</dcterms:modified>
</cp:coreProperties>
</file>